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5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  <p:sldMasterId id="2147483695" r:id="rId3"/>
    <p:sldMasterId id="2147483713" r:id="rId4"/>
    <p:sldMasterId id="2147483738" r:id="rId5"/>
    <p:sldMasterId id="2147483754" r:id="rId6"/>
    <p:sldMasterId id="2147483768" r:id="rId7"/>
    <p:sldMasterId id="2147483793" r:id="rId8"/>
  </p:sldMasterIdLst>
  <p:notesMasterIdLst>
    <p:notesMasterId r:id="rId79"/>
  </p:notesMasterIdLst>
  <p:sldIdLst>
    <p:sldId id="2147482739" r:id="rId9"/>
    <p:sldId id="2147482483" r:id="rId10"/>
    <p:sldId id="2147482511" r:id="rId11"/>
    <p:sldId id="2147482725" r:id="rId12"/>
    <p:sldId id="2147482748" r:id="rId13"/>
    <p:sldId id="2147482691" r:id="rId14"/>
    <p:sldId id="2147482530" r:id="rId15"/>
    <p:sldId id="2147482531" r:id="rId16"/>
    <p:sldId id="2134806179" r:id="rId17"/>
    <p:sldId id="2147482642" r:id="rId18"/>
    <p:sldId id="2134806904" r:id="rId19"/>
    <p:sldId id="2147482630" r:id="rId20"/>
    <p:sldId id="2134806541" r:id="rId21"/>
    <p:sldId id="2134806522" r:id="rId22"/>
    <p:sldId id="2134806543" r:id="rId23"/>
    <p:sldId id="2134806544" r:id="rId24"/>
    <p:sldId id="2134806542" r:id="rId25"/>
    <p:sldId id="2134806547" r:id="rId26"/>
    <p:sldId id="2134806548" r:id="rId27"/>
    <p:sldId id="2134806550" r:id="rId28"/>
    <p:sldId id="2134806551" r:id="rId29"/>
    <p:sldId id="2134806552" r:id="rId30"/>
    <p:sldId id="2134806554" r:id="rId31"/>
    <p:sldId id="2147482726" r:id="rId32"/>
    <p:sldId id="2147482750" r:id="rId33"/>
    <p:sldId id="2147482751" r:id="rId34"/>
    <p:sldId id="2147482752" r:id="rId35"/>
    <p:sldId id="2147482753" r:id="rId36"/>
    <p:sldId id="2147482754" r:id="rId37"/>
    <p:sldId id="2147482755" r:id="rId38"/>
    <p:sldId id="2147482756" r:id="rId39"/>
    <p:sldId id="2147482757" r:id="rId40"/>
    <p:sldId id="2147482758" r:id="rId41"/>
    <p:sldId id="2147482759" r:id="rId42"/>
    <p:sldId id="2147482760" r:id="rId43"/>
    <p:sldId id="2147482761" r:id="rId44"/>
    <p:sldId id="2147482762" r:id="rId45"/>
    <p:sldId id="2147482763" r:id="rId46"/>
    <p:sldId id="2147482764" r:id="rId47"/>
    <p:sldId id="2147482765" r:id="rId48"/>
    <p:sldId id="2147482766" r:id="rId49"/>
    <p:sldId id="2134808474" r:id="rId50"/>
    <p:sldId id="2134808477" r:id="rId51"/>
    <p:sldId id="2134808479" r:id="rId52"/>
    <p:sldId id="2147482505" r:id="rId53"/>
    <p:sldId id="2147482767" r:id="rId54"/>
    <p:sldId id="2147482631" r:id="rId55"/>
    <p:sldId id="2147482768" r:id="rId56"/>
    <p:sldId id="2147482769" r:id="rId57"/>
    <p:sldId id="2147482632" r:id="rId58"/>
    <p:sldId id="2147482633" r:id="rId59"/>
    <p:sldId id="2134808462" r:id="rId60"/>
    <p:sldId id="2147482770" r:id="rId61"/>
    <p:sldId id="2134808482" r:id="rId62"/>
    <p:sldId id="2147482507" r:id="rId63"/>
    <p:sldId id="2134808484" r:id="rId64"/>
    <p:sldId id="2147482506" r:id="rId65"/>
    <p:sldId id="2147482508" r:id="rId66"/>
    <p:sldId id="2147482634" r:id="rId67"/>
    <p:sldId id="2147482771" r:id="rId68"/>
    <p:sldId id="2147482772" r:id="rId69"/>
    <p:sldId id="2147482773" r:id="rId70"/>
    <p:sldId id="2147482535" r:id="rId71"/>
    <p:sldId id="2147482774" r:id="rId72"/>
    <p:sldId id="2147482775" r:id="rId73"/>
    <p:sldId id="2147482776" r:id="rId74"/>
    <p:sldId id="2147482777" r:id="rId75"/>
    <p:sldId id="2147482778" r:id="rId76"/>
    <p:sldId id="2147482635" r:id="rId77"/>
    <p:sldId id="2147482534" r:id="rId78"/>
  </p:sldIdLst>
  <p:sldSz cx="9144000" cy="6858000" type="screen4x3"/>
  <p:notesSz cx="6858000" cy="9144000"/>
  <p:embeddedFontLst>
    <p:embeddedFont>
      <p:font typeface="Dosis" pitchFamily="2" charset="0"/>
      <p:regular r:id="rId80"/>
      <p:bold r:id="rId81"/>
    </p:embeddedFont>
    <p:embeddedFont>
      <p:font typeface="Dosis Medium" pitchFamily="2" charset="0"/>
      <p:regular r:id="rId82"/>
    </p:embeddedFont>
    <p:embeddedFont>
      <p:font typeface="Dosis SemiBold" pitchFamily="2" charset="0"/>
      <p:bold r:id="rId83"/>
    </p:embeddedFont>
    <p:embeddedFont>
      <p:font typeface="Microsoft Uighur" panose="02000000000000000000" pitchFamily="2" charset="-78"/>
      <p:regular r:id="rId84"/>
      <p:bold r:id="rId85"/>
    </p:embeddedFont>
    <p:embeddedFont>
      <p:font typeface="Modern Love" panose="04090805081005020601" pitchFamily="82" charset="0"/>
      <p:regular r:id="rId86"/>
    </p:embeddedFont>
    <p:embeddedFont>
      <p:font typeface="Noto Sans Symbols" panose="020B0604020202020204" charset="0"/>
      <p:regular r:id="rId87"/>
      <p:bold r:id="rId8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059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3" pos="113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orient="horz" pos="709" userDrawn="1">
          <p15:clr>
            <a:srgbClr val="A4A3A4"/>
          </p15:clr>
        </p15:guide>
        <p15:guide id="7" pos="1814" userDrawn="1">
          <p15:clr>
            <a:srgbClr val="A4A3A4"/>
          </p15:clr>
        </p15:guide>
        <p15:guide id="8" pos="4649" userDrawn="1">
          <p15:clr>
            <a:srgbClr val="A4A3A4"/>
          </p15:clr>
        </p15:guide>
        <p15:guide id="9" orient="horz" pos="1253" userDrawn="1">
          <p15:clr>
            <a:srgbClr val="A4A3A4"/>
          </p15:clr>
        </p15:guide>
        <p15:guide id="10" orient="horz" pos="3475" userDrawn="1">
          <p15:clr>
            <a:srgbClr val="A4A3A4"/>
          </p15:clr>
        </p15:guide>
        <p15:guide id="11" orient="horz" pos="4088" userDrawn="1">
          <p15:clr>
            <a:srgbClr val="A4A3A4"/>
          </p15:clr>
        </p15:guide>
        <p15:guide id="12" orient="horz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C"/>
    <a:srgbClr val="FCC871"/>
    <a:srgbClr val="FEE5BE"/>
    <a:srgbClr val="1D79BE"/>
    <a:srgbClr val="00ACA4"/>
    <a:srgbClr val="E5E5E5"/>
    <a:srgbClr val="1F4E79"/>
    <a:srgbClr val="75161C"/>
    <a:srgbClr val="E3001B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85" autoAdjust="0"/>
    <p:restoredTop sz="94740"/>
  </p:normalViewPr>
  <p:slideViewPr>
    <p:cSldViewPr snapToGrid="0">
      <p:cViewPr varScale="1">
        <p:scale>
          <a:sx n="78" d="100"/>
          <a:sy n="78" d="100"/>
        </p:scale>
        <p:origin x="1070" y="67"/>
      </p:cViewPr>
      <p:guideLst>
        <p:guide pos="4059"/>
        <p:guide pos="317"/>
        <p:guide pos="113"/>
        <p:guide pos="249"/>
        <p:guide orient="horz" pos="709"/>
        <p:guide pos="1814"/>
        <p:guide pos="4649"/>
        <p:guide orient="horz" pos="1253"/>
        <p:guide orient="horz" pos="3475"/>
        <p:guide orient="horz" pos="4088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font" Target="fonts/font5.fntdata"/><Relationship Id="rId89" Type="http://schemas.openxmlformats.org/officeDocument/2006/relationships/presProps" Target="pres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font" Target="fonts/font8.fntdata"/><Relationship Id="rId61" Type="http://schemas.openxmlformats.org/officeDocument/2006/relationships/slide" Target="slides/slide53.xml"/><Relationship Id="rId82" Type="http://schemas.openxmlformats.org/officeDocument/2006/relationships/font" Target="fonts/font3.fntdata"/><Relationship Id="rId19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886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040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7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8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8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microsoft.com/office/2007/relationships/hdphoto" Target="../media/hdphoto6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4.png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microsoft.com/office/2007/relationships/hdphoto" Target="../media/hdphoto7.wdp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microsoft.com/office/2007/relationships/hdphoto" Target="../media/hdphoto7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microsoft.com/office/2007/relationships/hdphoto" Target="../media/hdphoto6.wdp"/><Relationship Id="rId4" Type="http://schemas.openxmlformats.org/officeDocument/2006/relationships/image" Target="../media/image14.png"/><Relationship Id="rId9" Type="http://schemas.microsoft.com/office/2007/relationships/hdphoto" Target="../media/hdphoto5.wdp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3.wdp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633674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024652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2792414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19957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6615359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2608746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248993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0573160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40289624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30902082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427170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4369398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157746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43989558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93293351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197753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48481016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245394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2725977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35158558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28657867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7455811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216697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26209239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0691925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6997271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72980038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48411261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4729070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95554710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4473423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196682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4055869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39379697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99263600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31504279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572312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05107849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59267044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8456156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7802914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6377758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07318272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65377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50038794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2597120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3261872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76906769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545144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9364918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8966118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1007202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061667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76789955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6642607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528941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635778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73143926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002955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61325072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1" y="3643281"/>
            <a:ext cx="1920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323945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903214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26412394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88878847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07322074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9123070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8" y="5597907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2" y="4376851"/>
            <a:ext cx="1225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5977565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8" y="5597907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2" y="4376851"/>
            <a:ext cx="1225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13835318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8" y="5597907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2" y="4376851"/>
            <a:ext cx="1225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8839766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687792" y="3100065"/>
            <a:ext cx="739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381618" y="5597907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202082" y="4376851"/>
            <a:ext cx="1225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4448700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355795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190419" y="2150869"/>
            <a:ext cx="769763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29683650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3235944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2795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5401825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865688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4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68902051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41798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2738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4323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97492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90025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90246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02939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7399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73771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0263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43129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700676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62153028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3593656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04109759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15093914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72033849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12685163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60741693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42468738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39006675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6475590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6149917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763249130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5036620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26647350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86641595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22869646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83703621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5567809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44363616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51884415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5940289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3211165" y="2160000"/>
            <a:ext cx="19223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3178441" y="3643281"/>
            <a:ext cx="1920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912343" y="5123575"/>
            <a:ext cx="12490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>
                <a:latin typeface="Microsoft Uighur" panose="02000000000000000000" pitchFamily="2" charset="-78"/>
              </a:rPr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22347974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>
            <a:lum/>
          </a:blip>
          <a:srcRect/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232344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3912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8986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628217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53084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93574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825571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717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564665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54243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247924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0289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0659821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2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82121291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02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714754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1.bin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image" Target="../media/image1.bin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image" Target="../media/image10.jpg"/><Relationship Id="rId2" Type="http://schemas.openxmlformats.org/officeDocument/2006/relationships/slideLayout" Target="../slideLayouts/slideLayout74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2.xml"/><Relationship Id="rId21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5" Type="http://schemas.openxmlformats.org/officeDocument/2006/relationships/image" Target="../media/image1.bin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24" Type="http://schemas.openxmlformats.org/officeDocument/2006/relationships/theme" Target="../theme/theme7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23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09.xml"/><Relationship Id="rId19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slideLayout" Target="../slideLayouts/slideLayout12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2198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83163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1477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  <p:sldLayoutId id="2147483734" r:id="rId21"/>
    <p:sldLayoutId id="2147483735" r:id="rId22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81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3BCD8-9868-4174-A461-8C04FAF3A9DD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4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853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79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B7D3BCD8-9868-4174-A461-8C04FAF3A9DD}" type="datetimeFigureOut">
              <a:rPr lang="fr-FR" smtClean="0"/>
              <a:pPr/>
              <a:t>21/10/2026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icrosoft Uighur" panose="02000000000000000000" pitchFamily="2" charset="-78"/>
              </a:defRPr>
            </a:lvl1pPr>
          </a:lstStyle>
          <a:p>
            <a:fld id="{10B60BE7-EAD2-4C3B-A9F2-B2A20B3BFA2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505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Uighur" panose="02000000000000000000" pitchFamily="2" charset="-7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8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gif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4.xml"/><Relationship Id="rId6" Type="http://schemas.microsoft.com/office/2007/relationships/hdphoto" Target="../media/hdphoto3.wdp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38.png"/><Relationship Id="rId5" Type="http://schemas.openxmlformats.org/officeDocument/2006/relationships/image" Target="../media/image27.png"/><Relationship Id="rId4" Type="http://schemas.openxmlformats.org/officeDocument/2006/relationships/image" Target="../media/image37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3" Type="http://schemas.microsoft.com/office/2007/relationships/media" Target="../media/media2.mp4"/><Relationship Id="rId7" Type="http://schemas.openxmlformats.org/officeDocument/2006/relationships/image" Target="../media/image24.gif"/><Relationship Id="rId12" Type="http://schemas.openxmlformats.org/officeDocument/2006/relationships/image" Target="../media/image4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36.png"/><Relationship Id="rId4" Type="http://schemas.openxmlformats.org/officeDocument/2006/relationships/video" Target="../media/media2.mp4"/><Relationship Id="rId9" Type="http://schemas.openxmlformats.org/officeDocument/2006/relationships/image" Target="../media/image41.png"/><Relationship Id="rId1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7.png"/><Relationship Id="rId7" Type="http://schemas.openxmlformats.org/officeDocument/2006/relationships/image" Target="../media/image4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4.gif"/><Relationship Id="rId11" Type="http://schemas.openxmlformats.org/officeDocument/2006/relationships/image" Target="../media/image45.png"/><Relationship Id="rId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48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2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2.png"/><Relationship Id="rId7" Type="http://schemas.openxmlformats.org/officeDocument/2006/relationships/image" Target="../media/image5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99.xml"/><Relationship Id="rId5" Type="http://schemas.openxmlformats.org/officeDocument/2006/relationships/image" Target="../media/image42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3.png"/><Relationship Id="rId5" Type="http://schemas.openxmlformats.org/officeDocument/2006/relationships/image" Target="../media/image32.png"/><Relationship Id="rId4" Type="http://schemas.microsoft.com/office/2007/relationships/hdphoto" Target="../media/hdphoto9.wdp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2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2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44.png"/><Relationship Id="rId5" Type="http://schemas.openxmlformats.org/officeDocument/2006/relationships/image" Target="../media/image33.png"/><Relationship Id="rId4" Type="http://schemas.microsoft.com/office/2007/relationships/hdphoto" Target="../media/hdphoto3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8.png"/><Relationship Id="rId7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1.png"/><Relationship Id="rId7" Type="http://schemas.openxmlformats.org/officeDocument/2006/relationships/image" Target="../media/image4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44.png"/><Relationship Id="rId5" Type="http://schemas.openxmlformats.org/officeDocument/2006/relationships/image" Target="../media/image34.png"/><Relationship Id="rId4" Type="http://schemas.microsoft.com/office/2007/relationships/hdphoto" Target="../media/hdphoto3.wdp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png"/><Relationship Id="rId7" Type="http://schemas.openxmlformats.org/officeDocument/2006/relationships/image" Target="../media/image4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1.png"/><Relationship Id="rId7" Type="http://schemas.openxmlformats.org/officeDocument/2006/relationships/image" Target="../media/image4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9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74.png"/><Relationship Id="rId7" Type="http://schemas.openxmlformats.org/officeDocument/2006/relationships/image" Target="../media/image4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2.png"/><Relationship Id="rId5" Type="http://schemas.openxmlformats.org/officeDocument/2006/relationships/image" Target="../media/image36.png"/><Relationship Id="rId4" Type="http://schemas.openxmlformats.org/officeDocument/2006/relationships/image" Target="../media/image51.png"/><Relationship Id="rId9" Type="http://schemas.openxmlformats.org/officeDocument/2006/relationships/image" Target="../media/image4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24.gif"/><Relationship Id="rId4" Type="http://schemas.openxmlformats.org/officeDocument/2006/relationships/image" Target="../media/image7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80A72DEC-EE96-5573-2B13-41B8842FE37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8" descr="ima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AD1DEEE0-B951-C3DE-9ECD-6022CD9D9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12269" y="711392"/>
              <a:ext cx="4864288" cy="8533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999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للإجابة.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 شرح التعليمات.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فيديو.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 تصحيح الإنجازات.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ثنائيات.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الموالية.</a:t>
            </a:r>
            <a:endParaRPr lang="fr-MA" dirty="0"/>
          </a:p>
        </p:txBody>
      </p:sp>
      <p:pic>
        <p:nvPicPr>
          <p:cNvPr id="17" name="Image 1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54675DDC-6865-4EC7-BD03-7BE98624CE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7EB7C4-BE94-8611-1088-065B14A54CD9}"/>
              </a:ext>
            </a:extLst>
          </p:cNvPr>
          <p:cNvSpPr/>
          <p:nvPr/>
        </p:nvSpPr>
        <p:spPr>
          <a:xfrm flipH="1">
            <a:off x="4698535" y="384216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Organigramme : Terminateur 6">
            <a:extLst>
              <a:ext uri="{FF2B5EF4-FFF2-40B4-BE49-F238E27FC236}">
                <a16:creationId xmlns:a16="http://schemas.microsoft.com/office/drawing/2014/main" id="{5F3E4D97-29A8-4B79-BE43-3963EF86FF64}"/>
              </a:ext>
            </a:extLst>
          </p:cNvPr>
          <p:cNvSpPr/>
          <p:nvPr/>
        </p:nvSpPr>
        <p:spPr>
          <a:xfrm flipH="1">
            <a:off x="6903324" y="3519534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4743324" y="4990986"/>
            <a:ext cx="3785072" cy="1249102"/>
            <a:chOff x="628649" y="3521102"/>
            <a:chExt cx="3780000" cy="1293011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1042308" y="3521102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: استثمار النص.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الإنتاج.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تمارين كتابية: البنيات اللغوية.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معجم.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الطلاقة.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4908306" y="53680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البنية السردية / تقديم الفعل الكلامي.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 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إملاء. 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 الطلاقة: توليف ودعم.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توليف ودعم.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tzm-Arab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 إثرائية.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2939" y="3437977"/>
            <a:ext cx="3831420" cy="1362012"/>
          </a:xfrm>
          <a:prstGeom prst="rect">
            <a:avLst/>
          </a:prstGeom>
        </p:spPr>
      </p:pic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6854182" y="3519534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</a:t>
            </a: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2 - </a:t>
            </a: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du texte 25">
            <a:extLst>
              <a:ext uri="{FF2B5EF4-FFF2-40B4-BE49-F238E27FC236}">
                <a16:creationId xmlns:a16="http://schemas.microsoft.com/office/drawing/2014/main" id="{51B7B395-B668-8551-CD76-EF96E4C8553D}"/>
              </a:ext>
            </a:extLst>
          </p:cNvPr>
          <p:cNvSpPr txBox="1">
            <a:spLocks/>
          </p:cNvSpPr>
          <p:nvPr/>
        </p:nvSpPr>
        <p:spPr>
          <a:xfrm>
            <a:off x="4878535" y="3970330"/>
            <a:ext cx="3479543" cy="873195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أنشطة اعتيادية.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الاستماع والتحدث : عناصر الحكاية.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القراءة استراتيجية المفردات.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266700" marR="0" lvl="0" indent="-26670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ar-MA" sz="14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خط ونقل.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30237-4686-1B9C-BADD-50F112463065}"/>
              </a:ext>
            </a:extLst>
          </p:cNvPr>
          <p:cNvSpPr txBox="1"/>
          <p:nvPr/>
        </p:nvSpPr>
        <p:spPr>
          <a:xfrm>
            <a:off x="1402469" y="3890457"/>
            <a:ext cx="27901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أنشطة اعتيادية.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الاستماع والتحدث : إعادة الإنتاج.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قراءة: استخلاص العبرة.</a:t>
            </a:r>
          </a:p>
          <a:p>
            <a:pPr marL="269875" marR="0" lvl="0" indent="-269875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تعبير كتابي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- </a:t>
            </a:r>
            <a:r>
              <a:rPr kumimoji="0" lang="tzm-Arab-MA" sz="12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إملاء .2/2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3596E-74C1-BFE6-6B2D-AE831E2C40C9}"/>
              </a:ext>
            </a:extLst>
          </p:cNvPr>
          <p:cNvSpPr txBox="1"/>
          <p:nvPr/>
        </p:nvSpPr>
        <p:spPr>
          <a:xfrm>
            <a:off x="3108111" y="3429000"/>
            <a:ext cx="902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</a:t>
            </a: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5 -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A0EB81A3-1BFE-1229-17E9-648F14E8CBA9}"/>
              </a:ext>
            </a:extLst>
          </p:cNvPr>
          <p:cNvSpPr txBox="1">
            <a:spLocks/>
          </p:cNvSpPr>
          <p:nvPr/>
        </p:nvSpPr>
        <p:spPr>
          <a:xfrm>
            <a:off x="688640" y="978699"/>
            <a:ext cx="7886700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تنظيم حصص الأسبوع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21276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7C855-3E94-F853-867A-B02BEEE95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C5A418-70C8-BCD7-6173-19ED9225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817" y="789099"/>
            <a:ext cx="7886700" cy="720000"/>
          </a:xfrm>
        </p:spPr>
        <p:txBody>
          <a:bodyPr/>
          <a:lstStyle/>
          <a:p>
            <a:r>
              <a:rPr lang="ar-MA" sz="4000" dirty="0"/>
              <a:t>هيكلة حصة اليوم</a:t>
            </a:r>
            <a:endParaRPr lang="fr-MA" sz="4000" dirty="0">
              <a:solidFill>
                <a:srgbClr val="424D7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1808F199-47E9-298E-E990-840A88B7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1387611"/>
            <a:ext cx="5488778" cy="141518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79637E10-A6BE-35D4-94AB-E96D6899E147}"/>
              </a:ext>
            </a:extLst>
          </p:cNvPr>
          <p:cNvSpPr txBox="1">
            <a:spLocks/>
          </p:cNvSpPr>
          <p:nvPr/>
        </p:nvSpPr>
        <p:spPr>
          <a:xfrm>
            <a:off x="2058423" y="183055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تحدي الطلاقة.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7B"/>
              </a:buClr>
              <a:buSzPts val="1200"/>
              <a:buFont typeface="Noto Sans Symbols"/>
              <a:buChar char="●"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Dosis SemiBold"/>
                <a:cs typeface="Microsoft Uighur" panose="02000000000000000000" pitchFamily="2" charset="-78"/>
                <a:sym typeface="Dosis SemiBold"/>
              </a:rPr>
              <a:t>إملاء.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262F961-13AD-59D4-96AB-6E8B29C78BFC}"/>
              </a:ext>
            </a:extLst>
          </p:cNvPr>
          <p:cNvSpPr txBox="1"/>
          <p:nvPr/>
        </p:nvSpPr>
        <p:spPr>
          <a:xfrm>
            <a:off x="5270891" y="1497561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-01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Microsoft GothicNeo" panose="020B0500000101010101" pitchFamily="34" charset="-127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DD2D4C0-C9F0-BD1D-B622-088D8B790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7167" y="1681677"/>
            <a:ext cx="544953" cy="54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3AD73A6-CF60-B16F-7DD9-1575ABCA5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2653644"/>
            <a:ext cx="5472000" cy="1405870"/>
          </a:xfrm>
          <a:prstGeom prst="rect">
            <a:avLst/>
          </a:prstGeom>
        </p:spPr>
      </p:pic>
      <p:sp>
        <p:nvSpPr>
          <p:cNvPr id="3" name="Espace réservé du texte 5">
            <a:extLst>
              <a:ext uri="{FF2B5EF4-FFF2-40B4-BE49-F238E27FC236}">
                <a16:creationId xmlns:a16="http://schemas.microsoft.com/office/drawing/2014/main" id="{38E471C0-3675-DD8A-C83A-068D36ACF7AC}"/>
              </a:ext>
            </a:extLst>
          </p:cNvPr>
          <p:cNvSpPr txBox="1">
            <a:spLocks/>
          </p:cNvSpPr>
          <p:nvPr/>
        </p:nvSpPr>
        <p:spPr>
          <a:xfrm>
            <a:off x="2058423" y="311339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ar-MA" dirty="0">
                <a:cs typeface="Microsoft Uighur" panose="02000000000000000000" pitchFamily="2" charset="-78"/>
              </a:rPr>
              <a:t>ورشة الاستماع : إعادة الإنتاج.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AE4342-1885-380A-8CAC-B2BE8A665407}"/>
              </a:ext>
            </a:extLst>
          </p:cNvPr>
          <p:cNvSpPr txBox="1"/>
          <p:nvPr/>
        </p:nvSpPr>
        <p:spPr>
          <a:xfrm>
            <a:off x="5112193" y="2749648"/>
            <a:ext cx="1446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- 02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pic>
        <p:nvPicPr>
          <p:cNvPr id="12" name="Image 1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31E3161-26E8-0F6B-A3CC-03AF9EB21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92" y="3935168"/>
            <a:ext cx="5525521" cy="1405870"/>
          </a:xfrm>
          <a:prstGeom prst="rect">
            <a:avLst/>
          </a:prstGeom>
        </p:spPr>
      </p:pic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128466EE-63AD-46EB-7958-FD3F8C049CB4}"/>
              </a:ext>
            </a:extLst>
          </p:cNvPr>
          <p:cNvSpPr txBox="1">
            <a:spLocks/>
          </p:cNvSpPr>
          <p:nvPr/>
        </p:nvSpPr>
        <p:spPr>
          <a:xfrm>
            <a:off x="2058423" y="438653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Tx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تنمية الطلاقة ــــ استخلاص العبرة.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51D9578-9EA7-A2B8-8AA1-1DEC836C1A44}"/>
              </a:ext>
            </a:extLst>
          </p:cNvPr>
          <p:cNvSpPr txBox="1"/>
          <p:nvPr/>
        </p:nvSpPr>
        <p:spPr>
          <a:xfrm>
            <a:off x="5735762" y="4051302"/>
            <a:ext cx="82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  <a:endParaRPr kumimoji="0" lang="ar-MA" sz="2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03AA56-50B8-065F-D9BA-CAD6CEC111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614" y="5228860"/>
            <a:ext cx="5525521" cy="1415180"/>
          </a:xfrm>
          <a:prstGeom prst="rect">
            <a:avLst/>
          </a:prstGeom>
        </p:spPr>
      </p:pic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209C787F-5920-F19F-12AD-A3BC0F7B02AD}"/>
              </a:ext>
            </a:extLst>
          </p:cNvPr>
          <p:cNvSpPr txBox="1">
            <a:spLocks/>
          </p:cNvSpPr>
          <p:nvPr/>
        </p:nvSpPr>
        <p:spPr>
          <a:xfrm>
            <a:off x="2058423" y="568228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266700" indent="-266700" algn="r" defTabSz="914400" rtl="1" eaLnBrk="1" latinLnBrk="0" hangingPunct="1">
              <a:buClr>
                <a:srgbClr val="424D7B"/>
              </a:buClr>
              <a:buSzPts val="1200"/>
              <a:buFont typeface="Noto Sans Symbols"/>
              <a:buChar char="●"/>
              <a:defRPr sz="1600" b="1" kern="1200">
                <a:solidFill>
                  <a:srgbClr val="424D7B"/>
                </a:solidFill>
                <a:latin typeface="Dosis SemiBold" pitchFamily="2" charset="0"/>
                <a:ea typeface="Dosis SemiBold"/>
                <a:cs typeface="+mn-cs"/>
              </a:defRPr>
            </a:lvl1pPr>
            <a:lvl2pPr marL="457200" indent="0" defTabSz="91440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MA" dirty="0">
                <a:cs typeface="Microsoft Uighur" panose="02000000000000000000" pitchFamily="2" charset="-78"/>
              </a:rPr>
              <a:t>التعليق على مشهد باستعمال جمل اسمية</a:t>
            </a:r>
          </a:p>
          <a:p>
            <a:r>
              <a:rPr lang="ar-MA" dirty="0">
                <a:cs typeface="Microsoft Uighur" panose="02000000000000000000" pitchFamily="2" charset="-78"/>
              </a:rPr>
              <a:t>التدرب على الرسم الإملائي لكلمات وجمل قصيرة تتضمن الحروف(س – ش- ص)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C74676B-272E-ABCF-30C7-4CE7181DC6E1}"/>
              </a:ext>
            </a:extLst>
          </p:cNvPr>
          <p:cNvSpPr txBox="1"/>
          <p:nvPr/>
        </p:nvSpPr>
        <p:spPr>
          <a:xfrm>
            <a:off x="4735487" y="5357960"/>
            <a:ext cx="1822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r" defTabSz="914400" rtl="1" eaLnBrk="1" fontAlgn="auto" latinLnBrk="0" hangingPunct="1">
              <a:buSzTx/>
              <a:buNone/>
              <a:tabLst/>
              <a:defRPr kumimoji="0" sz="1600" b="1" kern="0" spc="0" normalizeH="0" baseline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-04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التعبير الكتابي / إملاء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DA67D40-C90E-94FF-DAED-44F6ED4EB14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4512" b="-14512"/>
          <a:stretch>
            <a:fillRect/>
          </a:stretch>
        </p:blipFill>
        <p:spPr>
          <a:xfrm>
            <a:off x="6679643" y="5561120"/>
            <a:ext cx="540000" cy="54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464A46-993C-303A-5808-5A3BD496E95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7269" y="4340354"/>
            <a:ext cx="424748" cy="540000"/>
          </a:xfrm>
          <a:prstGeom prst="rect">
            <a:avLst/>
          </a:prstGeom>
        </p:spPr>
      </p:pic>
      <p:pic>
        <p:nvPicPr>
          <p:cNvPr id="16" name="Espace réservé pour une image  20">
            <a:extLst>
              <a:ext uri="{FF2B5EF4-FFF2-40B4-BE49-F238E27FC236}">
                <a16:creationId xmlns:a16="http://schemas.microsoft.com/office/drawing/2014/main" id="{ABA42F46-3B06-0CFC-B786-1D9AC408447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/>
        </p:blipFill>
        <p:spPr>
          <a:xfrm>
            <a:off x="1717655" y="1400886"/>
            <a:ext cx="468000" cy="468000"/>
          </a:xfrm>
          <a:prstGeom prst="rect">
            <a:avLst/>
          </a:prstGeom>
        </p:spPr>
      </p:pic>
      <p:pic>
        <p:nvPicPr>
          <p:cNvPr id="25" name="Espace réservé pour une image  21">
            <a:extLst>
              <a:ext uri="{FF2B5EF4-FFF2-40B4-BE49-F238E27FC236}">
                <a16:creationId xmlns:a16="http://schemas.microsoft.com/office/drawing/2014/main" id="{CB3971A5-84D8-49FB-6657-8712E766ACF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48389" y="2653644"/>
            <a:ext cx="406533" cy="468000"/>
          </a:xfrm>
          <a:prstGeom prst="rect">
            <a:avLst/>
          </a:prstGeom>
        </p:spPr>
      </p:pic>
      <p:pic>
        <p:nvPicPr>
          <p:cNvPr id="14" name="Image 13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6DAE7C86-7BFE-1E87-49CB-409BB674930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6514" y="3972137"/>
            <a:ext cx="410282" cy="472315"/>
          </a:xfrm>
          <a:prstGeom prst="rect">
            <a:avLst/>
          </a:prstGeom>
        </p:spPr>
      </p:pic>
      <p:pic>
        <p:nvPicPr>
          <p:cNvPr id="18" name="Espace réservé pour une image  23">
            <a:extLst>
              <a:ext uri="{FF2B5EF4-FFF2-40B4-BE49-F238E27FC236}">
                <a16:creationId xmlns:a16="http://schemas.microsoft.com/office/drawing/2014/main" id="{7A5FBCBD-A239-04DC-25FB-440C3F6C78A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48270" y="5244826"/>
            <a:ext cx="406770" cy="468000"/>
          </a:xfrm>
          <a:prstGeom prst="rect">
            <a:avLst/>
          </a:prstGeom>
        </p:spPr>
      </p:pic>
      <p:pic>
        <p:nvPicPr>
          <p:cNvPr id="19" name="Image 5">
            <a:extLst>
              <a:ext uri="{FF2B5EF4-FFF2-40B4-BE49-F238E27FC236}">
                <a16:creationId xmlns:a16="http://schemas.microsoft.com/office/drawing/2014/main" id="{6054A7A9-7135-220C-92B4-0C0816046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7167" y="2932824"/>
            <a:ext cx="544953" cy="540000"/>
          </a:xfrm>
          <a:prstGeom prst="rect">
            <a:avLst/>
          </a:prstGeom>
        </p:spPr>
      </p:pic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449ECEEF-7FAC-E3E2-8B51-E856BD9D294E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1703203" y="5790284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133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" grpId="0"/>
      <p:bldP spid="5" grpId="0"/>
      <p:bldP spid="13" grpId="0"/>
      <p:bldP spid="15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3">
            <a:extLst>
              <a:ext uri="{FF2B5EF4-FFF2-40B4-BE49-F238E27FC236}">
                <a16:creationId xmlns:a16="http://schemas.microsoft.com/office/drawing/2014/main" id="{1E4A35CD-8B9E-97DD-3601-C6DAB7AE25BF}"/>
              </a:ext>
            </a:extLst>
          </p:cNvPr>
          <p:cNvSpPr txBox="1">
            <a:spLocks/>
          </p:cNvSpPr>
          <p:nvPr/>
        </p:nvSpPr>
        <p:spPr>
          <a:xfrm>
            <a:off x="628650" y="962235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Microsoft Himalaya" panose="01010100010101010101" pitchFamily="2" charset="0"/>
                <a:cs typeface="Microsoft Uighur" panose="02000000000000000000" pitchFamily="2" charset="-78"/>
              </a:rPr>
              <a:t>عند نهاية الحصة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Microsoft Himalaya" panose="01010100010101010101" pitchFamily="2" charset="0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12C9C9-AC02-18BA-33E7-43AE84D53258}"/>
              </a:ext>
            </a:extLst>
          </p:cNvPr>
          <p:cNvSpPr txBox="1"/>
          <p:nvPr/>
        </p:nvSpPr>
        <p:spPr>
          <a:xfrm>
            <a:off x="1549400" y="1649377"/>
            <a:ext cx="6045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الأقل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% 80 من المتعلمين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سيكونون قادرين على: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11FCD84-7BAA-DECC-FFF7-33F128ABC00E}"/>
              </a:ext>
            </a:extLst>
          </p:cNvPr>
          <p:cNvGrpSpPr/>
          <p:nvPr/>
        </p:nvGrpSpPr>
        <p:grpSpPr>
          <a:xfrm>
            <a:off x="991115" y="2454272"/>
            <a:ext cx="7054194" cy="890781"/>
            <a:chOff x="1331545" y="2851205"/>
            <a:chExt cx="6696000" cy="890781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8AB6F730-2E70-F5B4-A1BA-D946A22A5C4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F7FEA-AA34-A4A5-6118-0AD93FC4EBED}"/>
                </a:ext>
              </a:extLst>
            </p:cNvPr>
            <p:cNvSpPr/>
            <p:nvPr/>
          </p:nvSpPr>
          <p:spPr>
            <a:xfrm>
              <a:off x="1479176" y="3205638"/>
              <a:ext cx="478715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5664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قراءة فقرات بطلاقة في حدود 30 كلمة.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5D38A43F-9369-4551-8703-F002A07679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1115" y="3292448"/>
            <a:ext cx="7054194" cy="8907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E70BDCC-192E-2842-E8E4-2676574FE67F}"/>
              </a:ext>
            </a:extLst>
          </p:cNvPr>
          <p:cNvSpPr/>
          <p:nvPr/>
        </p:nvSpPr>
        <p:spPr>
          <a:xfrm>
            <a:off x="728638" y="3663768"/>
            <a:ext cx="54889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إعادة إنتاج الحكاية من خلال إعادة السرد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89870B7-1081-F6BB-F932-71507A165337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91115" y="4139574"/>
            <a:ext cx="7054194" cy="8907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2B2C50-4C38-2183-A016-BC3C5B6B8BC7}"/>
              </a:ext>
            </a:extLst>
          </p:cNvPr>
          <p:cNvSpPr/>
          <p:nvPr/>
        </p:nvSpPr>
        <p:spPr>
          <a:xfrm>
            <a:off x="4374143" y="4507077"/>
            <a:ext cx="2010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005664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إنتاج جمل اسمية  قصيرة 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3B84457-3AB0-39F0-9490-423AE8D21054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11" y="4964324"/>
            <a:ext cx="7054194" cy="89078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58EEEF5A-CCC9-7EF5-466D-323ECC3997B8}"/>
              </a:ext>
            </a:extLst>
          </p:cNvPr>
          <p:cNvSpPr txBox="1"/>
          <p:nvPr/>
        </p:nvSpPr>
        <p:spPr>
          <a:xfrm>
            <a:off x="1784813" y="533182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buFont typeface="Arial" panose="020B0604020202020204" pitchFamily="34" charset="0"/>
              <a:buChar char="•"/>
              <a:defRPr/>
            </a:pPr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كلمات وجمل قصيرة  تتضمن الحروف</a:t>
            </a:r>
            <a:r>
              <a:rPr lang="f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]</a:t>
            </a:r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س- ش- ص</a:t>
            </a:r>
            <a:r>
              <a:rPr lang="f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[</a:t>
            </a:r>
            <a:r>
              <a:rPr lang="ar-MA" b="1" dirty="0">
                <a:solidFill>
                  <a:srgbClr val="005664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545948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42490E3E-A192-1F3F-4FCD-31D5461DE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887" y="915176"/>
            <a:ext cx="7886700" cy="720000"/>
          </a:xfrm>
        </p:spPr>
        <p:txBody>
          <a:bodyPr/>
          <a:lstStyle/>
          <a:p>
            <a:r>
              <a:rPr lang="ar-AE" sz="4000" dirty="0"/>
              <a:t>  </a:t>
            </a:r>
            <a:r>
              <a:rPr lang="ar-MA" sz="4000" dirty="0"/>
              <a:t>افتتاح الحصة</a:t>
            </a:r>
            <a:endParaRPr lang="fr-MA" sz="440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210EB0F-9A2D-91D9-A1C7-9D1606A2C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0462" y="1069336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95069AB-4D64-4F48-DF3D-5D51357577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F7D6550F-9DEC-8087-2526-912B5A010A60}"/>
              </a:ext>
            </a:extLst>
          </p:cNvPr>
          <p:cNvSpPr txBox="1"/>
          <p:nvPr/>
        </p:nvSpPr>
        <p:spPr>
          <a:xfrm>
            <a:off x="5445270" y="1808435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افتتاح الحصة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37C6F37A-6590-0F81-D8D7-762927830B9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7085" y="2112934"/>
            <a:ext cx="810350" cy="802986"/>
          </a:xfrm>
          <a:prstGeom prst="rect">
            <a:avLst/>
          </a:prstGeom>
        </p:spPr>
      </p:pic>
      <p:pic>
        <p:nvPicPr>
          <p:cNvPr id="32" name="Espace réservé pour une image  20">
            <a:extLst>
              <a:ext uri="{FF2B5EF4-FFF2-40B4-BE49-F238E27FC236}">
                <a16:creationId xmlns:a16="http://schemas.microsoft.com/office/drawing/2014/main" id="{A30AECEB-C2EF-3DB3-46FB-E9ED6FF8C7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895743" y="1810205"/>
            <a:ext cx="540000" cy="540000"/>
          </a:xfrm>
          <a:prstGeom prst="rect">
            <a:avLst/>
          </a:prstGeom>
        </p:spPr>
      </p:pic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19021CE8-B426-1E28-FAD6-7D6E5EA79420}"/>
              </a:ext>
            </a:extLst>
          </p:cNvPr>
          <p:cNvSpPr txBox="1">
            <a:spLocks/>
          </p:cNvSpPr>
          <p:nvPr/>
        </p:nvSpPr>
        <p:spPr>
          <a:xfrm>
            <a:off x="2325776" y="268053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الترحيب وتدبير السلوك.</a:t>
            </a:r>
          </a:p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الأنشطة الاعتيادية: تحدي الطلاقة/ إملاء.</a:t>
            </a:r>
          </a:p>
        </p:txBody>
      </p:sp>
    </p:spTree>
    <p:extLst>
      <p:ext uri="{BB962C8B-B14F-4D97-AF65-F5344CB8AC3E}">
        <p14:creationId xmlns:p14="http://schemas.microsoft.com/office/powerpoint/2010/main" val="22569261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C1FC0-99E7-167D-9FE4-06B2C377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24B7FF9B-25A5-D1E0-E1F6-E24BFDF38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مرحبا بكم . سننطلق في حصة اللغة العربية.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497A50A-E04A-F90E-6A75-9B3E6AF55B7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F6E2A0E-36FE-701D-1471-12C48F61A2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Nada-Wave">
            <a:hlinkClick r:id="" action="ppaction://media"/>
            <a:extLst>
              <a:ext uri="{FF2B5EF4-FFF2-40B4-BE49-F238E27FC236}">
                <a16:creationId xmlns:a16="http://schemas.microsoft.com/office/drawing/2014/main" id="{7B0569B2-E58D-4535-C79A-515A4DD6BB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b="2068"/>
          <a:stretch>
            <a:fillRect/>
          </a:stretch>
        </p:blipFill>
        <p:spPr>
          <a:xfrm>
            <a:off x="4572000" y="2088681"/>
            <a:ext cx="2329640" cy="3643525"/>
          </a:xfrm>
          <a:prstGeom prst="rect">
            <a:avLst/>
          </a:prstGeom>
        </p:spPr>
      </p:pic>
      <p:pic>
        <p:nvPicPr>
          <p:cNvPr id="18" name="majd_wave">
            <a:hlinkClick r:id="" action="ppaction://media"/>
            <a:extLst>
              <a:ext uri="{FF2B5EF4-FFF2-40B4-BE49-F238E27FC236}">
                <a16:creationId xmlns:a16="http://schemas.microsoft.com/office/drawing/2014/main" id="{AA13B01D-970A-9F2D-C91C-BBF12ED5C8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rcRect t="-1" b="2067"/>
          <a:stretch>
            <a:fillRect/>
          </a:stretch>
        </p:blipFill>
        <p:spPr>
          <a:xfrm>
            <a:off x="2311808" y="2006320"/>
            <a:ext cx="2139091" cy="372588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037BD68-585F-ABF0-D7C5-24BA3A0CD8D2}"/>
              </a:ext>
            </a:extLst>
          </p:cNvPr>
          <p:cNvSpPr txBox="1"/>
          <p:nvPr/>
        </p:nvSpPr>
        <p:spPr>
          <a:xfrm>
            <a:off x="6350294" y="-109057"/>
            <a:ext cx="184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4118082C-2EF0-D44E-09DC-A3D35E93D2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F8590DD9-414D-5AEF-C652-8C79A3456C57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A3ABDE9-6DC5-9C83-C9D9-E5F92965612E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06164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4684C2A-039D-79EA-6E9C-72A0E29DCB7F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4836" y="12761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37F56B8-FB37-B194-A750-A7CB8B7EE332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1348" y="117680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D9FEFF-3ED8-F7FE-6F9D-6B10DBB7AD2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0C91D6B-2982-EDCB-6286-823370F2A3B0}"/>
              </a:ext>
            </a:extLst>
          </p:cNvPr>
          <p:cNvSpPr>
            <a:spLocks/>
          </p:cNvSpPr>
          <p:nvPr/>
        </p:nvSpPr>
        <p:spPr>
          <a:xfrm>
            <a:off x="351151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5A657A-3600-7D8D-1C37-7A4B1D77B093}"/>
              </a:ext>
            </a:extLst>
          </p:cNvPr>
          <p:cNvSpPr>
            <a:spLocks/>
          </p:cNvSpPr>
          <p:nvPr/>
        </p:nvSpPr>
        <p:spPr>
          <a:xfrm>
            <a:off x="498870" y="117680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19029-82D7-BCFC-B5B9-6BDF6AD9891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446AE9-A3C1-1D9B-D655-3315AFB177DE}"/>
              </a:ext>
            </a:extLst>
          </p:cNvPr>
          <p:cNvSpPr>
            <a:spLocks/>
          </p:cNvSpPr>
          <p:nvPr/>
        </p:nvSpPr>
        <p:spPr>
          <a:xfrm>
            <a:off x="2054420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41926734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CC74E-E7F8-BD6F-AE84-9B21291EB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30">
            <a:extLst>
              <a:ext uri="{FF2B5EF4-FFF2-40B4-BE49-F238E27FC236}">
                <a16:creationId xmlns:a16="http://schemas.microsoft.com/office/drawing/2014/main" id="{C9B8F8D3-C9BC-B3B9-24D4-1663B806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قبل أن نبدأ حصة اليوم سأخبركم عن شروط الحصول على نجمة التميز.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Google Shape;1333;p8">
            <a:extLst>
              <a:ext uri="{FF2B5EF4-FFF2-40B4-BE49-F238E27FC236}">
                <a16:creationId xmlns:a16="http://schemas.microsoft.com/office/drawing/2014/main" id="{84B2BA6C-9998-2597-B98E-D8BC5011AF73}"/>
              </a:ext>
            </a:extLst>
          </p:cNvPr>
          <p:cNvSpPr txBox="1"/>
          <p:nvPr/>
        </p:nvSpPr>
        <p:spPr>
          <a:xfrm>
            <a:off x="2005155" y="4913941"/>
            <a:ext cx="3848766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 أَقِف، أَرْفَعُ أُصْبُعي لِلْإجابَةِ. </a:t>
            </a:r>
          </a:p>
        </p:txBody>
      </p:sp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BC06F8BF-A610-7115-9F7F-5F99ACFFAD4A}"/>
              </a:ext>
            </a:extLst>
          </p:cNvPr>
          <p:cNvSpPr txBox="1">
            <a:spLocks/>
          </p:cNvSpPr>
          <p:nvPr/>
        </p:nvSpPr>
        <p:spPr>
          <a:xfrm>
            <a:off x="2441563" y="2575785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 وأَنْتَبِهُ جَيِّداً لِلدَّرْسِ.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FAE668A-ADE7-2A3A-788C-AE296FD2C0DE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EE272AD-0991-7FC8-25EC-0A8C0CB38805}"/>
              </a:ext>
            </a:extLst>
          </p:cNvPr>
          <p:cNvSpPr/>
          <p:nvPr/>
        </p:nvSpPr>
        <p:spPr>
          <a:xfrm>
            <a:off x="5805579" y="4193085"/>
            <a:ext cx="1800000" cy="1800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8F862FBD-439F-8984-BE2C-C26053A70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64F0EAF-62C4-42D0-FBBA-D68F4978300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AFD310-05AF-F66E-54BB-894A001EA94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39B3E-D49A-135D-D28A-7BA2D155DE24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4975CF5F-430B-AA9F-4484-D49F62187D00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0726" y="119306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166B752C-1EF5-4EE4-D871-B388ABA4B15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49A101A-1D12-E046-89E1-8235D70E56E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81256-2D65-888E-2692-B843FFBC5F42}"/>
              </a:ext>
            </a:extLst>
          </p:cNvPr>
          <p:cNvSpPr>
            <a:spLocks/>
          </p:cNvSpPr>
          <p:nvPr/>
        </p:nvSpPr>
        <p:spPr>
          <a:xfrm>
            <a:off x="437749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43801EE-94EA-7246-3737-55821768937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414DE4-061C-E45F-DECB-8349865BE82F}"/>
              </a:ext>
            </a:extLst>
          </p:cNvPr>
          <p:cNvSpPr>
            <a:spLocks/>
          </p:cNvSpPr>
          <p:nvPr/>
        </p:nvSpPr>
        <p:spPr>
          <a:xfrm>
            <a:off x="1922475" y="119306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1D6E47E-0B9E-D231-552D-75CCBEB2754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1458487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9EE24-1198-28EE-35B0-58198BB6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re 24">
            <a:extLst>
              <a:ext uri="{FF2B5EF4-FFF2-40B4-BE49-F238E27FC236}">
                <a16:creationId xmlns:a16="http://schemas.microsoft.com/office/drawing/2014/main" id="{E77275FD-B09B-1C6C-4099-7C432D9E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اللوحة على الطاولة، الدفتر  والمقلمة في القمطر.</a:t>
            </a:r>
          </a:p>
        </p:txBody>
      </p:sp>
      <p:pic>
        <p:nvPicPr>
          <p:cNvPr id="2" name="Espace réservé pour une image  10" descr="Une image contenant accessoire, sac, Bagages et sacs, Bagage à main&#10;&#10;Le contenu généré par l’IA peut être incorrect.">
            <a:extLst>
              <a:ext uri="{FF2B5EF4-FFF2-40B4-BE49-F238E27FC236}">
                <a16:creationId xmlns:a16="http://schemas.microsoft.com/office/drawing/2014/main" id="{93D825F7-A908-779B-FA7B-063BF998BC8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>
            <a:fillRect/>
          </a:stretch>
        </p:blipFill>
        <p:spPr>
          <a:xfrm>
            <a:off x="7981350" y="666000"/>
            <a:ext cx="792001" cy="792000"/>
          </a:xfrm>
          <a:prstGeom prst="rect">
            <a:avLst/>
          </a:prstGeom>
        </p:spPr>
      </p:pic>
      <p:pic>
        <p:nvPicPr>
          <p:cNvPr id="4" name="Class AR_NV_02_1">
            <a:hlinkClick r:id="" action="ppaction://media"/>
            <a:extLst>
              <a:ext uri="{FF2B5EF4-FFF2-40B4-BE49-F238E27FC236}">
                <a16:creationId xmlns:a16="http://schemas.microsoft.com/office/drawing/2014/main" id="{1043F709-B59C-4658-7017-D640C4803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2000" y="1896442"/>
            <a:ext cx="6399999" cy="3600000"/>
          </a:xfrm>
          <a:prstGeom prst="rect">
            <a:avLst/>
          </a:prstGeom>
        </p:spPr>
      </p:pic>
      <p:pic>
        <p:nvPicPr>
          <p:cNvPr id="7" name="Image 6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C167BD46-BB7E-C9F5-FF52-FC931F6F2B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68C04A28-61E1-D2E1-E401-443F9054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C7032368-6980-14B5-4419-D9AE0685633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69FF49E-C3A5-5F55-CEA5-6D5A968AC5FA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C373F2D-AC60-F765-CA85-1CCEBCE44773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5774D9B9-4ECF-5C94-DAF2-9D25D2AB099C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3157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6A2B388-7727-F082-35CC-3081DB017DD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D31A3DC-6F70-4199-7824-9B26B370272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F441FBD-170C-A123-E79D-B8A1EC5BCE7B}"/>
              </a:ext>
            </a:extLst>
          </p:cNvPr>
          <p:cNvSpPr>
            <a:spLocks/>
          </p:cNvSpPr>
          <p:nvPr/>
        </p:nvSpPr>
        <p:spPr>
          <a:xfrm>
            <a:off x="436980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1D2B27-7B6A-2723-ACBA-BC9C740AD8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179DF9-A3E6-70B2-B434-87CF407B2A49}"/>
              </a:ext>
            </a:extLst>
          </p:cNvPr>
          <p:cNvSpPr>
            <a:spLocks/>
          </p:cNvSpPr>
          <p:nvPr/>
        </p:nvSpPr>
        <p:spPr>
          <a:xfrm>
            <a:off x="1922475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</p:spTree>
    <p:extLst>
      <p:ext uri="{BB962C8B-B14F-4D97-AF65-F5344CB8AC3E}">
        <p14:creationId xmlns:p14="http://schemas.microsoft.com/office/powerpoint/2010/main" val="2742723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A9884-D911-5F65-C384-0F43E9966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re 77">
            <a:extLst>
              <a:ext uri="{FF2B5EF4-FFF2-40B4-BE49-F238E27FC236}">
                <a16:creationId xmlns:a16="http://schemas.microsoft.com/office/drawing/2014/main" id="{12C3B977-11FB-12D9-A2FE-0ADE563D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سنبدأ تحدي الطلاقة. سأسحب 5 أسماء للمشاركة في تحدي القراءة بدقة واسترسال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0D0D73-6593-4577-C877-D1E6581AE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A7DA7BB-F097-21E0-F85A-75D2A84509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7250418-E643-BAAF-E7A8-A0222A5C17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8717A359-506D-EA07-7048-BB0700FEEC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289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FE7BC4E-9076-6BC6-4787-9378D22B790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543" y="137521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2C3613DC-3B70-7996-347A-155DD764C2F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2C8A065-50E7-A350-3B51-937A7BF603E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F2F219C-4CEC-CD92-C002-14E3173FA709}"/>
              </a:ext>
            </a:extLst>
          </p:cNvPr>
          <p:cNvSpPr>
            <a:spLocks/>
          </p:cNvSpPr>
          <p:nvPr/>
        </p:nvSpPr>
        <p:spPr>
          <a:xfrm>
            <a:off x="343636" y="147452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0DD07B7-1B69-6CF1-89BE-D1E034CD4480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4AE477-6D10-D64F-A9FC-9DBFFC2954A8}"/>
              </a:ext>
            </a:extLst>
          </p:cNvPr>
          <p:cNvSpPr>
            <a:spLocks/>
          </p:cNvSpPr>
          <p:nvPr/>
        </p:nvSpPr>
        <p:spPr>
          <a:xfrm>
            <a:off x="1885450" y="127558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476543E1-DA4F-6D70-B756-C14FBE0CB0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959600" y="684000"/>
            <a:ext cx="79200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E16199-3D0F-EE05-6450-F0098F90D6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689" y="2125443"/>
            <a:ext cx="8248621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47789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F4241-3D19-952E-CFF7-3ECBBA596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529F96-3DA8-061C-6D6D-8C0542F1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أمامكم دقيقة واحدة من  أجل قراءة صامتة للفقرة.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C138627-CB1F-3DC0-BB66-9AA106BEE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156FD1C-DFE2-BC09-295F-FA33116AB33C}"/>
              </a:ext>
            </a:extLst>
          </p:cNvPr>
          <p:cNvSpPr>
            <a:spLocks/>
          </p:cNvSpPr>
          <p:nvPr/>
        </p:nvSpPr>
        <p:spPr>
          <a:xfrm>
            <a:off x="344773" y="104307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32E30B7D-5B08-80CB-3BAC-2AADAE9A6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B0CE1BA0-9E65-37D3-0943-87E55A0C43E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65F4AC8C-35E2-6761-5B45-E3CA2B99220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F4E0930-8D10-C931-8DB0-A2BFCE55E0D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842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36C1DC1-1DA2-7016-BE7E-F4C15AD93A52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3274" y="10430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719D65E-F83A-B444-BAE0-CD055E1805AF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C19D58-2453-B645-4C5D-59597627FAC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19DCDE-BF2C-B466-0CA7-451C47F57C4E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6" name="Image 5" descr="Une image contenant horloge, cercle, Horloge murale&#10;&#10;Le contenu généré par l’IA peut être incorrect.">
            <a:extLst>
              <a:ext uri="{FF2B5EF4-FFF2-40B4-BE49-F238E27FC236}">
                <a16:creationId xmlns:a16="http://schemas.microsoft.com/office/drawing/2014/main" id="{30783B91-40B3-2437-8A77-CED83EEC9F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91" y="1497259"/>
            <a:ext cx="782030" cy="900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DDF802-6DA2-5E0F-90C4-DF116C69A020}"/>
              </a:ext>
            </a:extLst>
          </p:cNvPr>
          <p:cNvSpPr>
            <a:spLocks/>
          </p:cNvSpPr>
          <p:nvPr/>
        </p:nvSpPr>
        <p:spPr>
          <a:xfrm>
            <a:off x="1789553" y="1300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61C17D-0E25-4EBD-D74A-C7D3BE1F93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689" y="2125443"/>
            <a:ext cx="8248621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5647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349FD-3E1C-E8C0-F772-9FC68C8F8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3E397-627F-732B-910C-98B4172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اقرأ الفقرة..  يسجل الأستاذ على سجل الطلاقة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305F068-16F5-1CCB-99F7-FC79047A8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527519-64D5-EE44-EA54-68923B29C53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A8FF7126-1A6C-AEE9-406C-33F2615AB1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A9AFAA74-FD5A-1660-8AA3-B85EF37130A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4236DE93-1651-11C2-2C34-B791D1D45ED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646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61FA7E8-389B-420B-53CE-5EFC8991BE9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BC3F81D-7ED5-993C-99F6-6494D3D9363B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E82BA24-8407-7F7E-2231-EEBDF7E2069C}"/>
              </a:ext>
            </a:extLst>
          </p:cNvPr>
          <p:cNvSpPr>
            <a:spLocks/>
          </p:cNvSpPr>
          <p:nvPr/>
        </p:nvSpPr>
        <p:spPr>
          <a:xfrm>
            <a:off x="370214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EBA7EC3-EE06-2BF9-FC3F-FD375FE5923A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24172F-B67E-B82D-2AA9-CBDADA6A6AA0}"/>
              </a:ext>
            </a:extLst>
          </p:cNvPr>
          <p:cNvSpPr>
            <a:spLocks/>
          </p:cNvSpPr>
          <p:nvPr/>
        </p:nvSpPr>
        <p:spPr>
          <a:xfrm>
            <a:off x="1889454" y="127590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6A4C1DE-ECE5-CA65-3133-0025A9867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655470-6660-395D-FA70-1462DEA9CE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689" y="1839693"/>
            <a:ext cx="8248621" cy="43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30294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431B-6428-ADBD-0530-343EA51B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190E0625-CC18-C07F-6641-C05D6D867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08" y="763495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ألواحكم سأملي عليكم كلمات.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D338FCA6-543E-8BC4-5BB4-5D6D954F8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2CB025F-B97D-F6F8-1E2E-746BDD740C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BC709D7-968E-70AD-4A2D-DE53CD01DCB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5670BE6D-A8E5-EDFD-B278-498ABC10A04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566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5A5AABF-4D6F-2142-2146-E5FD36132E4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503" y="13566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26B4D-183F-CDA1-A9ED-C1FCB9668476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6E35E0A-1694-47D4-34BB-D752FDE1B70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46B43A-9E85-E165-39C3-D4F2C3920A49}"/>
              </a:ext>
            </a:extLst>
          </p:cNvPr>
          <p:cNvSpPr>
            <a:spLocks/>
          </p:cNvSpPr>
          <p:nvPr/>
        </p:nvSpPr>
        <p:spPr>
          <a:xfrm>
            <a:off x="40114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60E7EC-D847-436D-EF37-39294308C9C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CAB8367-F81B-BE70-A269-A339D7E7CF2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17F5E73-6B8D-C30B-FB31-18F45027FAD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E117F30-B1C7-FB92-052E-44BC6D8AD2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613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6C5B-AA2B-866E-7545-20CBD7DCC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9">
            <a:extLst>
              <a:ext uri="{FF2B5EF4-FFF2-40B4-BE49-F238E27FC236}">
                <a16:creationId xmlns:a16="http://schemas.microsoft.com/office/drawing/2014/main" id="{AAAA738C-EFE8-113A-8132-8721C194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الكلمات أولا.  من يقرأ 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FEA02155-EFD7-7451-D041-F7B85709F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A65327-A366-9E8A-6FCB-4B69CC16A3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A196ABB3-4B37-06BA-4FED-548F7216F2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24630C7-8217-264A-377F-8C1EDEF877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770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5FB1704-EEF1-78B0-BAAA-57BBCBF07EB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0344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B7F348F-3A90-D495-76AB-7934A75BCE0C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43210-4596-6DF0-64DA-2315B43AAB0D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7C0D371-4076-749A-59CD-0A4A4E3C2E4E}"/>
              </a:ext>
            </a:extLst>
          </p:cNvPr>
          <p:cNvSpPr>
            <a:spLocks/>
          </p:cNvSpPr>
          <p:nvPr/>
        </p:nvSpPr>
        <p:spPr>
          <a:xfrm>
            <a:off x="460086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BDA6492-C5A8-D9A8-4715-387301B2901D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39350B-A4D2-DD96-9B74-B2ED96C324A9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91D37AF-98B0-95D1-9927-E9BB423A20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5D3D132D-9F49-71B1-600B-D94A70B3F180}"/>
              </a:ext>
            </a:extLst>
          </p:cNvPr>
          <p:cNvSpPr/>
          <p:nvPr/>
        </p:nvSpPr>
        <p:spPr>
          <a:xfrm>
            <a:off x="6238700" y="3076076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</a:t>
            </a: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ِمٌ</a:t>
            </a:r>
            <a:endParaRPr lang="ar-MA" sz="7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05958A64-0F04-4E16-8059-CB35331407A3}"/>
              </a:ext>
            </a:extLst>
          </p:cNvPr>
          <p:cNvSpPr/>
          <p:nvPr/>
        </p:nvSpPr>
        <p:spPr>
          <a:xfrm>
            <a:off x="3555616" y="3076074"/>
            <a:ext cx="2216353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</a:t>
            </a:r>
            <a:r>
              <a:rPr lang="ar-MA" altLang="fr-FR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َقْرٌ</a:t>
            </a:r>
            <a:endParaRPr lang="ar-MA" sz="7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6" name="Google Shape;1671;p201">
            <a:extLst>
              <a:ext uri="{FF2B5EF4-FFF2-40B4-BE49-F238E27FC236}">
                <a16:creationId xmlns:a16="http://schemas.microsoft.com/office/drawing/2014/main" id="{CA4F2C6B-D9A1-BE0D-686F-5E6922B7A157}"/>
              </a:ext>
            </a:extLst>
          </p:cNvPr>
          <p:cNvSpPr/>
          <p:nvPr/>
        </p:nvSpPr>
        <p:spPr>
          <a:xfrm>
            <a:off x="947926" y="3076073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شا</a:t>
            </a: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َةٌ</a:t>
            </a:r>
          </a:p>
        </p:txBody>
      </p:sp>
    </p:spTree>
    <p:extLst>
      <p:ext uri="{BB962C8B-B14F-4D97-AF65-F5344CB8AC3E}">
        <p14:creationId xmlns:p14="http://schemas.microsoft.com/office/powerpoint/2010/main" val="36610006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A406D-9436-2F36-D31C-F383ED6F4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3">
            <a:extLst>
              <a:ext uri="{FF2B5EF4-FFF2-40B4-BE49-F238E27FC236}">
                <a16:creationId xmlns:a16="http://schemas.microsoft.com/office/drawing/2014/main" id="{E592472E-87B2-9437-0427-D23021883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2F58EBF-F166-3F7F-E257-149CB8780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35FF62D-13C8-218A-CC5B-9F4834C3390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111DF5C-A61F-AA4E-7361-A00B17B65E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B1662E7-8E0E-3674-278B-E3B5CA69134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125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9D43190-EB70-ED0B-1051-E0FB05FEEB9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8065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EF374BF-4CD4-3978-A426-4AFB1E540B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813FB30-219E-B753-05F2-09F059CAF9E6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45A8E67-7201-2F21-E316-291C0D2B09E5}"/>
              </a:ext>
            </a:extLst>
          </p:cNvPr>
          <p:cNvSpPr>
            <a:spLocks/>
          </p:cNvSpPr>
          <p:nvPr/>
        </p:nvSpPr>
        <p:spPr>
          <a:xfrm>
            <a:off x="447807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5716CF-7FD2-61E7-197C-52F85DEE8D04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BFBD8-4FFE-989C-1F0F-229B4D05AFB6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ACBDF1F9-7BE0-8E9B-8307-6630E6B704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  <p:sp>
        <p:nvSpPr>
          <p:cNvPr id="5" name="Google Shape;1671;p201">
            <a:extLst>
              <a:ext uri="{FF2B5EF4-FFF2-40B4-BE49-F238E27FC236}">
                <a16:creationId xmlns:a16="http://schemas.microsoft.com/office/drawing/2014/main" id="{AFADD298-3A8F-90BD-2511-582E756CD12C}"/>
              </a:ext>
            </a:extLst>
          </p:cNvPr>
          <p:cNvSpPr/>
          <p:nvPr/>
        </p:nvSpPr>
        <p:spPr>
          <a:xfrm>
            <a:off x="3271259" y="3061788"/>
            <a:ext cx="2120974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</a:t>
            </a: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ِمٌ</a:t>
            </a:r>
            <a:endParaRPr lang="ar-MA" sz="7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84689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38D-AEDC-7F31-D9A8-448794D40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ADA4D-9491-FDAA-28B4-BFDC76FF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</a:t>
            </a:r>
            <a:r>
              <a:rPr lang="ar-S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45D5130-185E-1298-A6D5-F2A4D73C0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BB80182-4A8E-1400-40DE-852020E47C7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60E8D5-FF0F-5131-58C3-A94EACBFF8C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28B2259-D17D-D64E-0CD7-15954CE36C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688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0F918E0F-8F15-6EF4-894D-73C57086173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4574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C78559-653D-7F90-66F1-4BE18DEDA68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9D7A99-3E27-3948-1600-D49037C8DFE9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3C63219-8253-8728-E946-D7BFE91D3DE3}"/>
              </a:ext>
            </a:extLst>
          </p:cNvPr>
          <p:cNvSpPr>
            <a:spLocks/>
          </p:cNvSpPr>
          <p:nvPr/>
        </p:nvSpPr>
        <p:spPr>
          <a:xfrm>
            <a:off x="324316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EDB339B-21CF-70E3-FBDF-876704B06E3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4" name="Google Shape;1379;p12">
            <a:extLst>
              <a:ext uri="{FF2B5EF4-FFF2-40B4-BE49-F238E27FC236}">
                <a16:creationId xmlns:a16="http://schemas.microsoft.com/office/drawing/2014/main" id="{C4E64A23-E717-A8BC-9FF5-9E70A12F45A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897376-2200-2344-E604-30AE33FEDB44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D553060-E3EC-4CAA-29AF-9D0CAEFA5A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39790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EE63-4A28-6A44-583A-B996310C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2781C8C8-9A38-82C9-8542-4E574F8B799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43268" y="239861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E5A0C872-2BA1-9698-4DDC-57D0A567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855" y="3319463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مَوْسِمٌ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5165952-04E4-CE27-1D67-A762BEEA3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2BD8A01-2F1A-F286-8B78-811519C3C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089A5D1C-22D1-F868-C183-0C9B2786CD6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E269B71-E3E5-10DB-51DF-6D268D75D18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D3E32FC2-F12C-0633-08B4-7692F8E9E52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9342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E314C35-A70B-D823-4EEE-2CA62993CA8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380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0B6D33C6-5581-5034-53CB-2E58A6E0C2E3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D6A9A7-D319-2D98-A3C2-65F64C30E45A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765E14D-0947-3F1C-2848-6E4EB8B7704A}"/>
              </a:ext>
            </a:extLst>
          </p:cNvPr>
          <p:cNvSpPr>
            <a:spLocks/>
          </p:cNvSpPr>
          <p:nvPr/>
        </p:nvSpPr>
        <p:spPr>
          <a:xfrm>
            <a:off x="346122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1D2C13D-0AF9-FEC5-A7D1-2E916C17390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CE29AD-DB20-35F8-90ED-661CC576012A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F465F78-5327-E311-BA8B-EA40C3ECBF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0307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84C2-E5DA-2D1D-AC7C-0607412A9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84BA523C-707F-5F8A-D2D6-36B5040B6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EBFEE6D7-5983-1C81-5C89-9DD27C21D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0D8CC6D-282D-3D0B-A0E3-524EBEFEBD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8269074-16D8-28D8-4CB8-C329BFC0EC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1599E3A6-F42A-7644-1EF2-1196971717F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0422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12B740AA-B279-10E0-01B5-03A812A789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BF69304-D974-8729-A1E4-E7D4760D00A9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54EA4-2FD9-86D9-41F7-D9413E23AAB1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FA6494-42FE-87C8-4A49-A308346770AB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4304C32-D18C-8281-6869-718AF8B626FC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A50BA-1FDB-4C28-7B2B-2A7D718B0445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710A80F-1648-0912-45DB-3AFB554AB6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  <p:sp>
        <p:nvSpPr>
          <p:cNvPr id="3" name="Google Shape;1671;p201">
            <a:extLst>
              <a:ext uri="{FF2B5EF4-FFF2-40B4-BE49-F238E27FC236}">
                <a16:creationId xmlns:a16="http://schemas.microsoft.com/office/drawing/2014/main" id="{578C2085-9C76-668C-3F85-5EDA240CAEC8}"/>
              </a:ext>
            </a:extLst>
          </p:cNvPr>
          <p:cNvSpPr/>
          <p:nvPr/>
        </p:nvSpPr>
        <p:spPr>
          <a:xfrm>
            <a:off x="3555616" y="3076074"/>
            <a:ext cx="2216353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altLang="fr-FR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altLang="fr-FR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</a:t>
            </a:r>
            <a:r>
              <a:rPr lang="ar-MA" altLang="fr-FR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َقْرٌ</a:t>
            </a:r>
            <a:endParaRPr lang="ar-MA" sz="7000" b="1" kern="0" dirty="0">
              <a:solidFill>
                <a:srgbClr val="424D7B"/>
              </a:solidFill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18215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B18CE-F087-7D8A-E1EC-053BE7E9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4DF007-0720-04EB-2F59-50D7CBC3B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F7A89B04-E58D-29A0-53A6-252D90AB2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4312D52-0818-04C8-9DF8-6F17BFDAEC2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461CE62-CCFC-01E8-D016-B2726623E87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4E060F0-3A03-6DF9-F2E8-19D52956E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40300" y="160270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6F10AE75-CFAF-C08D-DC6D-D1C88001710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1750" y="143175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96CD1F8-1C04-8833-62B9-7F6D54138A8E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DB6399-E6EE-73C4-55CC-791279FA9540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F8A5B45-5859-93BE-CE19-DF85D9106262}"/>
              </a:ext>
            </a:extLst>
          </p:cNvPr>
          <p:cNvSpPr>
            <a:spLocks/>
          </p:cNvSpPr>
          <p:nvPr/>
        </p:nvSpPr>
        <p:spPr>
          <a:xfrm>
            <a:off x="341492" y="133244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5F586B-14EA-AD00-49E3-9F8577CCF645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DC3FF412-8C2F-5615-C241-422EC153CD5B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870775" y="2003322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3078A7E-9F41-D286-4367-F64DCA1D8D8D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85FB5F34-220A-55D3-4931-4FEB1EE516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1578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2707-C537-4D3A-A188-6AB8BFCA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A64F92C1-EFCC-58EA-938E-291B878AB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F4EE1FD-3020-9CB3-B077-AAB6CB10C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4F6FE9D-4E67-1AD0-C2EF-578F09FD802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75BA56D2-CD3E-B3DB-AE48-11E2FCEA60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F2F7147-9466-1F76-DD2E-3B631AF5A1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56539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00D8A454-EBCB-F5D9-7A89-B3EBB810EDA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1282" y="14745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B862D11B-89A3-F24B-67C8-0EBD67FA8EE4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C9287A-2A5A-EAB8-C75C-2797CFDFC5B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B3595E-17BE-E0E1-D800-BB095C436BC1}"/>
              </a:ext>
            </a:extLst>
          </p:cNvPr>
          <p:cNvSpPr>
            <a:spLocks/>
          </p:cNvSpPr>
          <p:nvPr/>
        </p:nvSpPr>
        <p:spPr>
          <a:xfrm>
            <a:off x="371024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D6DD96-F392-1BF0-E7D7-F48B82B4E39F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3342BD75-F4E3-21BF-9B49-F46E7D0555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7">
            <a:alphaModFix/>
          </a:blip>
          <a:srcRect l="2745" t="10466" r="1216" b="10329"/>
          <a:stretch/>
        </p:blipFill>
        <p:spPr>
          <a:xfrm>
            <a:off x="2935061" y="239861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57156D3-FEE3-7235-23D8-D191042EE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4648" y="3319463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صَقْرٌ</a:t>
            </a:r>
            <a:endParaRPr lang="fr-FR" altLang="fr-FR" sz="6000" b="1" dirty="0">
              <a:solidFill>
                <a:schemeClr val="lt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5E7037-22C1-B31E-B4D5-95EB00F9667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0FF766F-64AA-17D8-D4E7-A435632A13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94340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964C9-554F-4EF5-9687-CE1354942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671;p201">
            <a:extLst>
              <a:ext uri="{FF2B5EF4-FFF2-40B4-BE49-F238E27FC236}">
                <a16:creationId xmlns:a16="http://schemas.microsoft.com/office/drawing/2014/main" id="{F89BDA41-DF7E-6F8E-B18F-6CF61C2AB6FD}"/>
              </a:ext>
            </a:extLst>
          </p:cNvPr>
          <p:cNvSpPr/>
          <p:nvPr/>
        </p:nvSpPr>
        <p:spPr>
          <a:xfrm>
            <a:off x="3194606" y="3129422"/>
            <a:ext cx="2754788" cy="138973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noFill/>
          <a:ln w="28575" cap="flat" cmpd="sng">
            <a:noFill/>
            <a:prstDash val="solid"/>
            <a:miter lim="800000"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ar-MA" sz="7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شا</a:t>
            </a:r>
            <a:r>
              <a:rPr kumimoji="0" lang="ar-MA" sz="7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ش</a:t>
            </a:r>
            <a:r>
              <a:rPr kumimoji="0" lang="ar-MA" sz="7000" b="1" i="0" u="none" strike="noStrike" kern="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"/>
              </a:rPr>
              <a:t>َةٌ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E94A1C-E581-43B6-69A3-65E24FB2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انظروا إلى الكلمة جيدا.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B3A59B99-078D-7A18-6870-F2C940855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3C0524-5F61-8761-0891-7421653A880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C806430-0DD4-A2EB-9476-D95FFF9E63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87B7EEFA-F682-3074-6597-06E135F4C2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0456" y="137521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A98358C-C22A-56A3-18F5-A2A6496A5B5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9451" y="168692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C2FF451-A898-70EB-213C-47AD0AB2E3E0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1C77D1-4872-0054-C695-00887A9B2FA8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33A10C5-2A75-6F08-5345-068D8B2F5E39}"/>
              </a:ext>
            </a:extLst>
          </p:cNvPr>
          <p:cNvSpPr>
            <a:spLocks/>
          </p:cNvSpPr>
          <p:nvPr/>
        </p:nvSpPr>
        <p:spPr>
          <a:xfrm>
            <a:off x="319193" y="15876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081CC5-5887-C02B-F748-3B78AB41FF18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1E3CF1-6873-8CDC-AFFB-89A56DAA5B07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4E737B4-0C5D-2F0C-6D7C-E6177F08B4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4723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71FE3-0156-7D98-C0A0-DDC5719F2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1A2387-7F7E-A2ED-8034-BE35E7A4A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اكتبوا: ينطق الأستاذ الكلمة.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0533D302-0095-6787-B43D-F1FF22914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59629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9C8303F-9411-4594-7D58-F9E69C75918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0631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8A38AC1-7F06-C422-A94C-3C10E5770E5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0654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7AB4675-7A9E-1934-77CC-D669C53896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1183" y="147452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3FEC6197-A24A-E41B-D53B-433BAC923A6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0637" y="132097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EDA05E7-7C9A-30DA-1944-286110CBA128}"/>
              </a:ext>
            </a:extLst>
          </p:cNvPr>
          <p:cNvSpPr>
            <a:spLocks/>
          </p:cNvSpPr>
          <p:nvPr/>
        </p:nvSpPr>
        <p:spPr>
          <a:xfrm>
            <a:off x="625362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A5022BC-5201-ED4E-D041-40142B549107}"/>
              </a:ext>
            </a:extLst>
          </p:cNvPr>
          <p:cNvSpPr>
            <a:spLocks/>
          </p:cNvSpPr>
          <p:nvPr/>
        </p:nvSpPr>
        <p:spPr>
          <a:xfrm>
            <a:off x="3239191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1A0D488-1248-EB73-4EE9-044260306279}"/>
              </a:ext>
            </a:extLst>
          </p:cNvPr>
          <p:cNvSpPr>
            <a:spLocks/>
          </p:cNvSpPr>
          <p:nvPr/>
        </p:nvSpPr>
        <p:spPr>
          <a:xfrm>
            <a:off x="370379" y="122166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B010F14-EE43-F6F1-83CB-F4608A8ED141}"/>
              </a:ext>
            </a:extLst>
          </p:cNvPr>
          <p:cNvSpPr>
            <a:spLocks/>
          </p:cNvSpPr>
          <p:nvPr/>
        </p:nvSpPr>
        <p:spPr>
          <a:xfrm>
            <a:off x="4663793" y="1375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C2DA324-4A5A-1D2C-6345-708B96E0C4C0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457200" rtl="1" eaLnBrk="1" latinLnBrk="0" hangingPunct="1"/>
            <a:r>
              <a:rPr lang="ar-MA" altLang="fr-FR" sz="18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جَديدَةٌ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F73850-EC82-411B-D542-F3955C8CFAA2}"/>
              </a:ext>
            </a:extLst>
          </p:cNvPr>
          <p:cNvSpPr>
            <a:spLocks/>
          </p:cNvSpPr>
          <p:nvPr/>
        </p:nvSpPr>
        <p:spPr>
          <a:xfrm>
            <a:off x="1927238" y="137521"/>
            <a:ext cx="1442177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تعبير كتابي/ إملاء</a:t>
            </a: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7C77272-836E-F00F-4310-139543B18B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  <p:pic>
        <p:nvPicPr>
          <p:cNvPr id="7" name="Google Shape;1379;p12">
            <a:extLst>
              <a:ext uri="{FF2B5EF4-FFF2-40B4-BE49-F238E27FC236}">
                <a16:creationId xmlns:a16="http://schemas.microsoft.com/office/drawing/2014/main" id="{E182C3F9-8146-5A4E-AA25-A180380D92C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8">
            <a:alphaModFix/>
          </a:blip>
          <a:srcRect l="2745" t="10466" r="1216" b="10329"/>
          <a:stretch/>
        </p:blipFill>
        <p:spPr>
          <a:xfrm>
            <a:off x="2843268" y="239861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287424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819F-178C-F96D-BCE0-028D341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193A4EB-6D1D-50AB-D28E-881339A9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1379;p12">
            <a:extLst>
              <a:ext uri="{FF2B5EF4-FFF2-40B4-BE49-F238E27FC236}">
                <a16:creationId xmlns:a16="http://schemas.microsoft.com/office/drawing/2014/main" id="{197A7652-3AB8-5C9F-A026-AE3C96FA531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l="2745" t="10466" r="1216" b="10329"/>
          <a:stretch/>
        </p:blipFill>
        <p:spPr>
          <a:xfrm>
            <a:off x="2843268" y="2398610"/>
            <a:ext cx="3457463" cy="285135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42B194-3250-A197-E86E-435C8CB81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855" y="3319463"/>
            <a:ext cx="262327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 rtl="1">
              <a:buClr>
                <a:schemeClr val="lt1"/>
              </a:buClr>
              <a:buSzPts val="13800"/>
              <a:buFont typeface="Arial"/>
            </a:pPr>
            <a:r>
              <a:rPr lang="ar-MA" altLang="fr-FR" sz="6000" b="1" dirty="0">
                <a:solidFill>
                  <a:schemeClr val="lt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شاشَةٌ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B407613-60A9-B620-0909-F210B5260FD6}"/>
              </a:ext>
            </a:extLst>
          </p:cNvPr>
          <p:cNvGrpSpPr/>
          <p:nvPr/>
        </p:nvGrpSpPr>
        <p:grpSpPr>
          <a:xfrm>
            <a:off x="371024" y="137521"/>
            <a:ext cx="7466674" cy="288000"/>
            <a:chOff x="371024" y="137521"/>
            <a:chExt cx="7466674" cy="288000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4E42479B-A40E-3E6D-62DF-3576CE930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D9820F7D-FC78-B516-F71B-20904709E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B54AD50B-23C5-8352-5895-B2A142BD2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50AA6082-7ABF-CDE9-AE54-F79077E54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5" name="Image 44">
              <a:extLst>
                <a:ext uri="{FF2B5EF4-FFF2-40B4-BE49-F238E27FC236}">
                  <a16:creationId xmlns:a16="http://schemas.microsoft.com/office/drawing/2014/main" id="{B5890208-4A65-5016-15B7-2D161284F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3694D74-7759-0CB5-CAF6-7695FA99AF7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E21A641-0BBB-2737-F297-504137C5DA60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E07D285-0F39-23E7-7DCD-7E73E2F657BF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F181A0D-6A45-0A20-DC90-39CB1B8B732D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4889EC9-044C-E8C0-FCCB-4C37F5D5401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  <p:pic>
        <p:nvPicPr>
          <p:cNvPr id="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0225376-5573-71F5-52DF-896FBF62A2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0391" y="697511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54174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DF3E1-44FB-40B3-0530-246DC3BF6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3">
            <a:extLst>
              <a:ext uri="{FF2B5EF4-FFF2-40B4-BE49-F238E27FC236}">
                <a16:creationId xmlns:a16="http://schemas.microsoft.com/office/drawing/2014/main" id="{38CEF78F-E6AE-6A25-44CB-C95C5452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07" y="874536"/>
            <a:ext cx="7886700" cy="720000"/>
          </a:xfrm>
        </p:spPr>
        <p:txBody>
          <a:bodyPr/>
          <a:lstStyle/>
          <a:p>
            <a:r>
              <a:rPr lang="ar-AE" sz="4000" dirty="0"/>
              <a:t> استماع وتحدث</a:t>
            </a:r>
            <a:endParaRPr lang="fr-MA" sz="44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B7D3414-980A-09C9-46B7-C21FB6196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2EEAEAA-F819-C65D-E4CC-2A99A8518FAB}"/>
              </a:ext>
            </a:extLst>
          </p:cNvPr>
          <p:cNvSpPr txBox="1"/>
          <p:nvPr/>
        </p:nvSpPr>
        <p:spPr>
          <a:xfrm>
            <a:off x="5355029" y="1824848"/>
            <a:ext cx="1552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 defTabSz="914400" rtl="1">
              <a:buClr>
                <a:srgbClr val="000000"/>
              </a:buClr>
              <a:defRPr/>
            </a:pPr>
            <a:r>
              <a:rPr lang="ar-MA" sz="28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استماع وتحدث</a:t>
            </a:r>
            <a:endParaRPr kumimoji="0" lang="ar-MA" sz="2800" b="1" i="0" u="none" strike="noStrike" kern="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  <a:sym typeface="Arial"/>
            </a:endParaRPr>
          </a:p>
        </p:txBody>
      </p:sp>
      <p:sp>
        <p:nvSpPr>
          <p:cNvPr id="2" name="Espace réservé du texte 5">
            <a:extLst>
              <a:ext uri="{FF2B5EF4-FFF2-40B4-BE49-F238E27FC236}">
                <a16:creationId xmlns:a16="http://schemas.microsoft.com/office/drawing/2014/main" id="{FE3E8430-787E-ED6B-9E2D-63AFE795AB66}"/>
              </a:ext>
            </a:extLst>
          </p:cNvPr>
          <p:cNvSpPr txBox="1">
            <a:spLocks/>
          </p:cNvSpPr>
          <p:nvPr/>
        </p:nvSpPr>
        <p:spPr>
          <a:xfrm>
            <a:off x="2407056" y="269069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spcBef>
                <a:spcPts val="0"/>
              </a:spcBef>
              <a:buClr>
                <a:srgbClr val="424D7B"/>
              </a:buClr>
              <a:buSzPts val="1200"/>
              <a:buFont typeface="Noto Sans Symbols"/>
              <a:buChar char="●"/>
              <a:defRPr/>
            </a:pPr>
            <a:r>
              <a:rPr lang="ar-MA" sz="2800" b="1" dirty="0">
                <a:ea typeface="Dosis SemiBold"/>
                <a:cs typeface="Microsoft Uighur" panose="02000000000000000000" pitchFamily="2" charset="-78"/>
                <a:sym typeface="Dosis SemiBold"/>
              </a:rPr>
              <a:t>ورشة الاستماع : إعادة الإنتاج.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37489B-0662-D850-73B3-2839E11E3E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9776" y="2131724"/>
            <a:ext cx="762644" cy="767848"/>
          </a:xfrm>
          <a:prstGeom prst="rect">
            <a:avLst/>
          </a:prstGeom>
        </p:spPr>
      </p:pic>
      <p:pic>
        <p:nvPicPr>
          <p:cNvPr id="4" name="Espace réservé pour une image  20">
            <a:extLst>
              <a:ext uri="{FF2B5EF4-FFF2-40B4-BE49-F238E27FC236}">
                <a16:creationId xmlns:a16="http://schemas.microsoft.com/office/drawing/2014/main" id="{A5B6711C-629C-2BFF-5A05-328DB2099F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88025" y="1795458"/>
            <a:ext cx="582000" cy="582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A3479D6-07BA-38C4-F0E2-B922EB568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0816" y="1021597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5057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2DCD0-41DD-2405-7282-94D0A692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FAABC17F-C588-F3AE-C3A0-CCD1B0738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الأول بأسلوبي الخاص. استمعوا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479D6A1-2EB3-4521-2FB0-383787E31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555" y="1822068"/>
            <a:ext cx="5421416" cy="4108190"/>
          </a:xfrm>
          <a:prstGeom prst="rect">
            <a:avLst/>
          </a:prstGeom>
        </p:spPr>
      </p:pic>
      <p:pic>
        <p:nvPicPr>
          <p:cNvPr id="18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588839D-6C4C-E521-5905-00454EB94E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346AAC2-22BF-5FC5-8339-124DCF0AF2E1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AE9834D-67A6-4C8F-85A0-A946A34FF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D5CAAB9-1F6A-AA23-7339-7AD954586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710A83B-B39E-85CA-5998-62B8388AD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FBD5933-71A8-53E0-EDDB-BD4CBB1CB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86817B5-D405-C504-76EE-69F723170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D65D75B-4197-48D7-47CC-63CF6F49779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894CA61-B208-7270-8944-363CE6F4C9A2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E6BD9C4-BA89-A921-0338-83315C9C7437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1A0398E-ACA1-F295-74ED-CC489C1B65BA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EB2D6D0-B938-B446-8B60-45C98142E3DB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5592921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EB0D7-31FD-762E-DDF7-BF03DEF9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2510F24F-0019-D1C9-8EAA-C776CC1F8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الأول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093A7CC-22E0-A5CB-35F8-B4D1CEC2B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555" y="1822068"/>
            <a:ext cx="5421416" cy="4108190"/>
          </a:xfrm>
          <a:prstGeom prst="rect">
            <a:avLst/>
          </a:prstGeom>
        </p:spPr>
      </p:pic>
      <p:pic>
        <p:nvPicPr>
          <p:cNvPr id="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41C789B-799A-FAA4-F76F-A6B53028D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DDF4510B-548B-1AE8-0CB6-C2F88C8E5BA3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A9FA90EF-A60A-A648-A3EC-87714F8EA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D3114E12-D008-B96D-B166-75EBD0C6F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5218A7B0-DDC9-78F2-346D-E13C13C42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F30405DD-7754-32EA-FD25-FA7E89523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30C48084-EB95-2C7B-0427-651DE8C98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48D6AE3-CC97-5129-1B97-C353F29782C4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B6F31CA-D349-BDC5-D96A-B160449C8904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BE2244D-A9E4-8C32-9970-3FF15BC7A019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9F8AAC8-0645-FF68-7B4F-F32898CBFF83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وتحدث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F3108D5-8E40-D126-AF2B-729A22C72371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8919883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7D73-0484-1B16-E287-B1E0F14A7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AE8AF9F2-A7F2-CA3F-78A8-3456F4640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الثاني بأسلوبي الخاص. استمعوا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0EFB8F9-806E-6A8E-5AFE-568E0442E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794" y="1731693"/>
            <a:ext cx="5960638" cy="3905582"/>
          </a:xfrm>
          <a:prstGeom prst="rect">
            <a:avLst/>
          </a:prstGeom>
        </p:spPr>
      </p:pic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64AF61F-E0F0-DB00-C3E2-89C9738D5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1585DDE8-70D0-32B3-E61D-8FC78365C4A9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90BD7F82-A101-6ACD-1939-99B277130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65E11AA2-E486-73FD-540E-E2BE61B29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44D7EB0E-25B4-B649-4186-3B1EBE69F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54CA431F-42A2-75E6-DE1F-FBCEC1B205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E6AFCF4D-51BC-DDD1-7A2B-EF665B722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5FD9767-9212-EB29-158B-F7925D0C010B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3F32F00-EDB2-E1BB-09F1-BA991FA3EE4C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75253E4-2BB0-BDC6-7D6A-BC13911873A6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7713316-06CD-7CFE-2574-797328D4FFAB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وتحدث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A76604E-5940-8E56-D4DC-32D6702236AF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0163539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7529B-02C6-FFA1-82A5-5188FD606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5340F6-C73F-B894-D552-7CFA2894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الثاني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044C064-C661-7A4A-D5C0-7B145F50D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794" y="1731693"/>
            <a:ext cx="5960638" cy="3905582"/>
          </a:xfrm>
          <a:prstGeom prst="rect">
            <a:avLst/>
          </a:prstGeom>
        </p:spPr>
      </p:pic>
      <p:pic>
        <p:nvPicPr>
          <p:cNvPr id="11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0C644431-8CE0-FCEE-FFC2-A87652836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E1EC797-7E22-B82D-0A79-E8D95AB05E3C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0A4DFB03-C6FD-7688-F050-C61B5FE96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04E2DAC-23D7-4EEF-E93E-143C55CD6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B9E1C6C1-687B-E19A-E300-E288939DF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D3A6735-5F58-46A2-E969-E9569F0CD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38AD87C-4D8A-074D-5B93-0671A2C30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EA6BB1-71DA-50FD-D2D4-5F9AD157850E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1B41F05-7087-BFCE-8FFD-46AAFF75ADD5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7ED7E75-74B3-47EE-AE45-E8CA895BB28E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730D780-BC1A-D938-2C64-7E060D3B452B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0B816FA-450D-96EB-7C22-BA99DA5CACE7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360284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7A31-F46D-0A1D-5052-4A2DA625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802C531D-41E5-6D03-6D95-631DD703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الثالث بأسلوبي الخاص. استمعوا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F4FEC9AF-FEC0-C290-69E4-407B8EEB8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644" y="2029101"/>
            <a:ext cx="4859722" cy="3446995"/>
          </a:xfrm>
          <a:prstGeom prst="rect">
            <a:avLst/>
          </a:prstGeom>
        </p:spPr>
      </p:pic>
      <p:pic>
        <p:nvPicPr>
          <p:cNvPr id="10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694760C-0C91-CB14-AEC7-1FEAB8654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E666A74-7DFB-FB02-545D-2B26F9503815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27669B3A-21C9-DB82-CFD5-AC9C41E6D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787D21C-D93B-F51D-0515-0D21C0AB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2CB25C2C-B24F-D258-1416-36D3CE295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3593E8C6-D019-843D-EEDD-7053D0917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1C1A14C9-6D8D-8A14-1994-A9C694888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A02E33E-D85A-6D81-DE4A-C59BD371FC71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F594FC6-EEB6-7AD7-61FF-C837E8E71FA6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9BC55F2-1884-340D-DE52-2C399B33BA15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99EBDDD-5FFE-817B-4ABE-2B1757DFC268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F49ACC1-8AB7-E560-3158-EABFEFC3C223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191775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8AB44-2486-0957-0220-9D15DBB2C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EECAE-DFBB-46B9-5A45-8E43AF258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الثالث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3097A8E-152A-42F9-7207-11B992C55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644" y="2029101"/>
            <a:ext cx="4859722" cy="3446995"/>
          </a:xfrm>
          <a:prstGeom prst="rect">
            <a:avLst/>
          </a:prstGeom>
        </p:spPr>
      </p:pic>
      <p:pic>
        <p:nvPicPr>
          <p:cNvPr id="11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1E83F72-C77A-9123-92A8-2D7884A75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2FF71B3-928E-39DA-FC87-DE06620B7345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753068A-E119-B527-98A5-EE5D37028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B06F63E-EB2A-3A89-9E5A-42E6D678C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0CC3C41-4CF8-C7FF-3615-C81A48A8CC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39AD8D7-750D-33A0-CEB0-271EC79FC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D4A1C0E-17C1-78AB-C2F2-3DB5C1815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12843E0-3A4F-FB0E-DC67-9F9CCC92B11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605DB48-7B9F-7CF1-7031-E7B7FFB22367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2F6A464-35F9-D420-C02C-B7201026C1DC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1F67F7-F56B-A451-E517-56D51F166212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876688E-4FE0-2B95-E851-91F5ACE83322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753760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6BD01-9782-EB69-8CA1-B6C40F09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75F1F9BC-A815-B239-1CE6-5B404DC5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سأسرد لكم المقطع الأخير  بأسلوبي الخاص. استمعوا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CFAEAE8-504B-E8C2-84D7-47ECF9F57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51" y="1838787"/>
            <a:ext cx="5273497" cy="4054191"/>
          </a:xfrm>
          <a:prstGeom prst="rect">
            <a:avLst/>
          </a:prstGeom>
        </p:spPr>
      </p:pic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5218C13-FE06-A7D1-45E7-015473836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F2D208B-F513-D932-37B5-EEB361B5EDCD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74DC3FA2-A277-C43F-FC00-9698983FC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89A21C6-3B10-28C7-5A11-8F36526C1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6E60BD3-B2AD-EB4D-C1E9-70C8E2916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EA55D0F-8ED8-FFDC-18D9-C6E655B7D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D4100CF-81C1-0666-C406-CC233341B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7167244-9201-60F9-4DA9-9A399ACF794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2E695CF-9F33-6537-6360-2A86D2F91E7C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B57F8F5-DF17-D3D8-1784-F4187A696107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FD27264-3308-F935-DBDD-D806AC0A75C2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CE6ACF9-5833-2BAC-8986-99616B51F0E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6562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7301-F054-9653-1239-A07930AC5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48949080-58BF-1CC6-9639-4391543B1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</p:spPr>
        <p:txBody>
          <a:bodyPr/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منكم يسرد المقطع الأخير انطلاقا من المشهد؟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B60C3F0-1ACD-E55F-2D44-BCE9A6E7D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51" y="1838787"/>
            <a:ext cx="5273497" cy="4054191"/>
          </a:xfrm>
          <a:prstGeom prst="rect">
            <a:avLst/>
          </a:prstGeom>
        </p:spPr>
      </p:pic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C1A43A0E-55A8-4884-3D4F-CC745CB1E5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DF91DC7-F0A9-1E0D-7EBC-A627EFB16F92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A7FDAE56-C886-7F74-CC48-3FC1529C4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D3AADCF-FDC5-69F7-EEEE-C13101C0E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E1FAA76-8D21-6B66-BBEE-057E88582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4D85A68-E08C-B8DC-C873-A8057ECEA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3487ABC2-B5B8-3223-9037-80E13169E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59BBD44-33A9-9596-C59F-D6A87762D40A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8FED591-12DA-018A-8FE6-BF3E2A7F85DA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1210BFF-6594-3521-A276-410DBF8C8CC3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58C2D2-9AC2-6F17-79D4-C425F0E5C2D6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01C42C6-9B41-1FD0-694E-AB83DAC3B8F1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9962677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BB96-E4F1-B483-FE06-6EE554C9F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3AC39228-8AA9-BF28-7C51-F21D06814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هذه هي أحداث الحكاية من البداية إلى النهاية.  من منكم يسردها؟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CDB6153D-23AF-7A11-99A4-038A57512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770" y="1887412"/>
            <a:ext cx="6218459" cy="3932261"/>
          </a:xfrm>
          <a:prstGeom prst="rect">
            <a:avLst/>
          </a:prstGeom>
        </p:spPr>
      </p:pic>
      <p:pic>
        <p:nvPicPr>
          <p:cNvPr id="2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94EE732C-EC38-7CD2-7727-A46BEE0B2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50ACD3A-5B6A-9AD2-B1F5-19FE9B7AF81D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198B4DD-B352-6227-2F3A-8DB437AAB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F43B4813-F1E9-729A-3447-1805A80F8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278B954-7DB3-86AF-301F-999E6E362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9736926-BAA3-5FBC-E1DC-53C6C1003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61320806-AB34-825E-9651-659ED9C6C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A7B2E9F-CD78-BB5E-5952-51D5556ED13C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C492BF2-968E-A039-C726-38F81D7CD736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575C225-147A-7928-C9C4-430F5ADD5D25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C2F2D68-AFCB-E808-8235-E15FF974F769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</a:t>
              </a: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 </a:t>
              </a:r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49735DF-7E96-CF33-8907-C54AB8CBBFAC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7549673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DEB0-27D9-B8E8-62CD-9D7CF65D1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105362E-E2A9-31DF-9423-EFAAAEBE7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21" y="2352367"/>
            <a:ext cx="7886700" cy="2153265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A78C5579-8C49-9F2B-6F01-B4BDDEB16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21996"/>
            <a:ext cx="7886700" cy="720000"/>
          </a:xfrm>
        </p:spPr>
        <p:txBody>
          <a:bodyPr/>
          <a:lstStyle/>
          <a:p>
            <a:r>
              <a:rPr lang="ar-MA" dirty="0">
                <a:solidFill>
                  <a:srgbClr val="424D7B"/>
                </a:solidFill>
              </a:rPr>
              <a:t>قراءة</a:t>
            </a:r>
            <a:endParaRPr lang="fr-MA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F03F84C-EE9F-A9C4-1391-1B2B615F6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676783" y="2848807"/>
            <a:ext cx="622967" cy="792000"/>
          </a:xfrm>
          <a:prstGeom prst="rect">
            <a:avLst/>
          </a:prstGeom>
        </p:spPr>
      </p:pic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470B1C21-2931-8D8C-841B-D646765C27F1}"/>
              </a:ext>
            </a:extLst>
          </p:cNvPr>
          <p:cNvSpPr txBox="1">
            <a:spLocks/>
          </p:cNvSpPr>
          <p:nvPr/>
        </p:nvSpPr>
        <p:spPr>
          <a:xfrm>
            <a:off x="2994450" y="3158999"/>
            <a:ext cx="4237971" cy="540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تنمية الطلاقة – استخلاص العبرة</a:t>
            </a:r>
          </a:p>
        </p:txBody>
      </p:sp>
      <p:pic>
        <p:nvPicPr>
          <p:cNvPr id="25" name="Espace réservé pour une image  20">
            <a:extLst>
              <a:ext uri="{FF2B5EF4-FFF2-40B4-BE49-F238E27FC236}">
                <a16:creationId xmlns:a16="http://schemas.microsoft.com/office/drawing/2014/main" id="{0C02C58C-CDB2-9F96-C8AF-A8C85EF5AF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60" r="-7560"/>
          <a:stretch>
            <a:fillRect/>
          </a:stretch>
        </p:blipFill>
        <p:spPr>
          <a:xfrm>
            <a:off x="628650" y="2503814"/>
            <a:ext cx="540000" cy="54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E36CA1-E200-4FA0-D60F-F32FF230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4890" y="1565996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6275712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78E4C-3547-EDDF-A30A-5B0572CFD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5944618-8C6C-ABC3-C47B-7B5E9453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ننتقل الآن لقراءة نص " أنا أيضا موهوبة".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A4F15B7-6D62-C72E-F4A2-B4A962EDC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918" y="1476213"/>
            <a:ext cx="3665538" cy="50372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9" name="Espace réservé pour une image  2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F92AC63-1E4C-FC98-A89C-31FE747CD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214"/>
            <a:ext cx="792000" cy="79199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11E3CE69-0C68-1E23-88D0-4B91DF90DC20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F1B4EA1-F5EB-9C24-7E83-F4D4BEEBD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AF7CD7DC-2629-D1BA-1741-E8C6F1869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D9FF81A-DE32-0D07-1EDF-36D50C818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CE1603E-FEDE-DE52-24DC-8E02A5AB2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B289C4A-E135-2435-CD87-EB5396593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B4A8FAC-0600-A4C4-83CD-DBA6179D6FB9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EC6AB58-A4A2-FC5C-5806-58C2DC0BDDD2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F868015-C3DD-5A46-807B-EFBC010A4239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BC1FC2-D844-AD94-27D7-5D9AFD86EDA4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0F5A55B-4D39-BCAE-FE20-28B92BEC6DF3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688216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6F6AC-2C61-88BA-1EFA-B7FFACC46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0B3DEC5A-36D6-4432-2F75-F79B93088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8AF43C-BFA9-0723-2663-38ABA6312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036" y="1584000"/>
            <a:ext cx="3665538" cy="503725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3063670-39E5-3825-A95E-7CB25DD79A80}"/>
              </a:ext>
            </a:extLst>
          </p:cNvPr>
          <p:cNvSpPr/>
          <p:nvPr/>
        </p:nvSpPr>
        <p:spPr>
          <a:xfrm>
            <a:off x="3832646" y="2281084"/>
            <a:ext cx="2253522" cy="14060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B3406C4-9A23-A5B9-52D6-6BD6593F2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6952C8D-D742-2B7A-52ED-F270411286C9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ACF0B17-317F-2EC2-9A28-CE13C14A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0A1D161-D025-4B2E-F5B0-F6B45227B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058CDD24-A2BD-1601-82B9-BFAF28E77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9DE56744-4ED6-99B7-AE2C-837B8AF3E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154A73C2-85CD-FA92-D9C6-E977BAA07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D3A33D7-C9FA-363D-44DC-818A3670BC2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937B71C-9BE6-2BCC-B50E-716FC1ADE876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BC91EE7-57D6-189B-1892-00C590815DAF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69CBA28-8DD7-8E1E-E317-4C910C66B59C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1A22710-A05A-DE57-25AE-A3EEB2339615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514460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E4D7-0885-197E-0D16-9D88DB3F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030ED2-BB5F-58CB-2822-5DC2C87F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805388D-4145-32EA-15BE-691A289A2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859" y="1368000"/>
            <a:ext cx="3665538" cy="503725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BB423F5-C5D0-03D5-8B27-B82369B1DEAD}"/>
              </a:ext>
            </a:extLst>
          </p:cNvPr>
          <p:cNvSpPr/>
          <p:nvPr/>
        </p:nvSpPr>
        <p:spPr>
          <a:xfrm>
            <a:off x="3750478" y="3429001"/>
            <a:ext cx="2335690" cy="136914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0E5856A-D651-C2ED-E10A-E21A4BFD8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9595D50-159F-D76A-C4C1-2F8AAE85C756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BFDF4CB7-31DD-C8DD-7FA3-37EA44DB0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DF6B778-FFD6-CA1A-85DD-05A63EA45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710E8AB-EDA6-4833-594F-ED203BBBA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4E0FDDD-09A4-B0C8-A44C-B3CF6DED7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A2AA543-3AE9-365E-13AE-D0E95C13C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D040A38-430C-C43E-A1CE-C5E69F90C872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76A4898-41DB-DA47-9E70-E244C1658C61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4920FBF-5051-0834-2EF6-3D5F7B6EAA6E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9B4273C-2780-B1B6-0BFA-7E5121595ABB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FC9A94A-5F93-8AA2-4930-F6D4E7295A30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487607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7329E-AE86-CA20-2FAF-91F4A6D5A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9FCB8665-4BA1-8B01-8840-9E1083F5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يتابع؟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A87C7EF-95C5-27AB-2B44-0E7BA6D20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470" y="1404871"/>
            <a:ext cx="3665538" cy="503725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8BC3D1D9-E926-9FC5-6975-2E8DBC275EE0}"/>
              </a:ext>
            </a:extLst>
          </p:cNvPr>
          <p:cNvSpPr/>
          <p:nvPr/>
        </p:nvSpPr>
        <p:spPr>
          <a:xfrm>
            <a:off x="3136490" y="4768558"/>
            <a:ext cx="3047628" cy="12389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EB64853-0CCF-6DDD-F4D7-A464E115D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023B53D0-E271-D275-5A85-43C78023AB13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5AD459C-04EC-DAF0-79DC-D59BBF392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840DEAC-CD64-F379-0130-B127DA085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57A9C12-FF6B-E495-0A71-A2305C523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EF5ECB6-4A4F-F4F8-A444-5679BA7C5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EE50E474-08DB-ABD6-37E7-20BB8B6A8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AB3989-10AE-31CE-FCB9-579EBB650912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3FBE1ED-47D1-7ED2-F6BA-E803ED4EFF76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0E9A07-3CAD-766C-EA7D-8E0FC5477D1C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306A479-4863-DA8D-0C97-E22F62D66391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57466F7-789F-B2F8-3062-B9D17C1480C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3463700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64C7-EF5D-DDC1-3A6D-88236D15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0F13DEA-CBAD-BCF6-47D3-2A08CA43C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6000"/>
            <a:ext cx="7472373" cy="612000"/>
          </a:xfrm>
        </p:spPr>
        <p:txBody>
          <a:bodyPr>
            <a:noAutofit/>
          </a:bodyPr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في ثنائيات؛ ابحثوا في النص عن المقطع الذي يشير إلى استئذان ياقوت من معلمتها.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تحته سطرا.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5A2EE0C-6AD0-8B0A-BD46-436696220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470" y="1404871"/>
            <a:ext cx="3665538" cy="50372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Image 16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7A536CE6-63E7-507C-A15C-2C61024BB4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70" y="623047"/>
            <a:ext cx="918564" cy="918564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9B7C76C0-B6B7-425A-788A-9B5567668DAD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7825C58E-5F1E-80B5-15C2-C08E0766E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A25E452-C495-A0F0-292C-6E69E2CDB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9EFACE1-8610-CE46-BCA6-ED1293CED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8833DF8-8369-EFA2-37E7-ECB4BC030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5E5C27C-597A-08A0-ABC3-AF403A7F6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FCBFF84-EA6E-A219-6D1C-36463181B355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FB56D4B-D165-3709-B80D-B0D49287AA3F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8E8C65F-BEA9-D4C7-1180-7B2CF1B3EE53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608774-5D7C-8C34-398D-7DCF83DB4F96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6FB36A1-86E5-73E2-A3CD-B45B1559CC26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464005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EAC2-8288-0297-BA3B-59865648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F5E0B075-EF4B-D2FB-E271-9970B082D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ماذا كان سيحدث لو لم تستأذن ياقوت معلمتها؟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3BE9487-EC93-A806-E2D0-AEBCE2D65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470" y="1404871"/>
            <a:ext cx="3665538" cy="50372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D72C180-A5EC-8911-C187-479222F54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7F0DBC1-CB48-0702-6D56-9F2A26A79D3F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F9541B84-2C22-2D4A-1227-FF1901B1C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45E8145-F638-C990-A2EF-6BD1F3DE9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123EA49-5470-51F9-4B78-060851823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0CF1D25-EA4C-EFA1-4D42-A7BB32C83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85EF4A3-809B-8EF1-6873-778D4F55F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E21706D-9C79-3483-D618-775A453A02D4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37FCDD5-EB82-3320-D9DF-5A37CC846C40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4943AB5-A74A-4CBD-CAFC-62E8D99175E6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FAF8D9A-8626-4EF7-A049-3DA25CA3C985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219C7A5-35D9-5003-2D97-B912B4656D9D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14783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AEB84-62AF-B2DF-71A7-9AD8D07F2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1B094C46-12C4-0798-C4DF-B3E0898B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166" y="756000"/>
            <a:ext cx="7152207" cy="612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ابحثوا في النص عن المقطع الذي يشير إلى الهدية التي أعجبت فرح من بين كل الهدايا.  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تحته سطرا.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CC8F863-BB9D-6A58-ACDA-886018356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470" y="1404871"/>
            <a:ext cx="3665538" cy="50372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Image 14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009E2A11-9982-2455-27B0-94BAE8005B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270" y="623047"/>
            <a:ext cx="918564" cy="918564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261AD17-B095-5A24-2C9F-E2CB380BD1E5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0A99311-9AEB-C9D3-2683-EA9FD0F11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C982DCA-64AA-BE27-5A78-0C24EB6A1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A782B666-2F7B-AE27-053D-CB6C638CD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73E4D09E-292E-DFA7-E501-BE6314002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40541EC-F143-8330-E67F-E6757A5BA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60D00CA-BBE9-A44F-56CB-86E59902EC9C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77E953E-66CB-A318-B42D-C8397D66A5FB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871D32C-E31C-D56C-3003-84F2C52D3715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70AD4F8-A21C-2660-1BDE-82C7D3A71644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B03B1ED-A3C8-7F8C-AD41-E1587137360A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4859961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7E50-62A7-9A88-4048-F7417743C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2AC2290-F9E9-6402-CB4F-C01A37DF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DF79A67-147B-BFD6-1F0A-A2612F67C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470" y="1404871"/>
            <a:ext cx="3665538" cy="50372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56900BB-E54F-E754-BE2E-ED80AEC29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703878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120DBEAB-9149-6C30-E493-E91CA7CB3BDF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9BEE79F-48F8-21F0-AEC4-1178DB778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D9FB929-E512-914E-68F0-1159C9EDB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A535855-FF75-1D9F-A871-5199D1614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4F4EC3B-97FD-BE4E-5901-AAF5E9BDC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C71F0F5C-CFF5-2E14-DCF6-52095E95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617C3EA-9DF7-A513-64C7-0475F749CD82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BF88A25-1B74-90F2-3541-73DFDE87F138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8A6D2FA-79DC-79E0-6900-E6205B0730EA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A929C72-B9C5-1D81-910A-C81F360BFD60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40AB9CF-BA04-18CB-884A-0FAB8C69FFE3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036136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AD028-EB46-31B5-D31F-80F80636D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49EF6467-AB73-91F2-550A-198211BBC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لو كنت من أصدقاء فرح، ماذا ستهدي لها في عيد ميلادها؟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08FD0BC-188E-DD43-C85B-C2CEC5AA8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2FD0B45-8D68-5FE0-69D2-0F22BF5C18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7EC2B86-CC54-CFA7-C702-F9050C86FCBF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944BFA1-E9FC-2CE1-B4C5-293738AD5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B01FE9C-5515-9EF1-CD32-70C93D285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AD7E353-0E8B-D71E-AFCF-7B7C4D029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17193E2C-B201-C5BC-C306-DC8305C4D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04E13E2-B410-E286-B546-7A43D2CA2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E421B65-55D9-CCFA-8FF9-7C54B73EB2DA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A685F4B-B184-E9F3-CB83-D2BF24363B4A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6A7C12E-ADD2-785B-3A8D-AFAB53469FB0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44FF98C-86C2-7462-E839-42FA3FFA4981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941E014-F62B-83BC-8A4E-CCCEE7434892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111417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3C2D6-965E-D54B-47E0-11F0B94F8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22D312E7-CAE3-36FB-D5A1-F3B479763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يقرأ الأستاذ الوضعية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7F0715E-3A14-A988-A487-609F851A9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671762"/>
            <a:ext cx="8077200" cy="1514475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984552A-CA3D-C665-A2D0-04F835514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AE94362-306B-2B35-77F8-7D3B0BC2B665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2A83FB6-FEB8-C214-5B37-46154DE17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BEF6FF1-6B43-CC4B-1F64-C2F89795C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6CA64F20-A5CE-31C9-5143-0600DA919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C8DFF8A-CBA9-5E1F-A475-3E705330B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D8CACC8D-54F9-E98E-647D-B719BBE17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673C6E4-10FD-4C4D-70C9-9256E5DCC4B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B831ACE-CB89-6F37-F821-2A714DAC8DCE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7E620EB-4D90-A6BD-5C8F-99FC0B5E4087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64F3425-2B2B-5155-871B-4F3BA444CD90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AAABC31-8276-A8ED-935A-F0E0FCBB9C4B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350457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17C5D-037A-AAF2-91BD-D02659333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39EE5B8-803C-E47F-D9F4-B919E8C3D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يقدم التلاميذ أفكارهم وتتم المناقشة جماعيا.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3A9B55A-F0B3-7068-AAB9-67159C229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671762"/>
            <a:ext cx="8077200" cy="1514475"/>
          </a:xfrm>
          <a:prstGeom prst="rect">
            <a:avLst/>
          </a:prstGeom>
        </p:spPr>
      </p:pic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3775040C-E791-254A-300D-7A7DA1537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6ADB7D89-3C60-8B28-2DD2-1568905471A1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5D4C7EA-F841-EBCA-D04E-2413A2DB5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2EB7D9F0-3D96-64DA-176E-215D34075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E191EB5-A193-AABF-6998-78DEA8667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068D8C1-765B-9C78-EBFB-BC7F4BAED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710A089-A744-AB82-41A3-CB34F8232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3109707-9357-CCFD-7ED9-ED0744F5CA4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F793640-3024-0742-1F5F-553CE2380B0C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EEF234F-9483-31A3-993F-EAC7E9442EF7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5E9F1E3-62DF-4590-67AA-28298EFC4706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63E00F8-5824-6625-D6BF-55C8CB2AA2A4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350702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20493-90F8-985C-55B1-CAC2FBA54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>
            <a:extLst>
              <a:ext uri="{FF2B5EF4-FFF2-40B4-BE49-F238E27FC236}">
                <a16:creationId xmlns:a16="http://schemas.microsoft.com/office/drawing/2014/main" id="{495B42CA-BB15-50FF-2F8A-9C20B5769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استفدتم من هذه الحكاية؟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3D93622-6B12-DD7E-DFA2-6539BB550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4241" y="1991038"/>
            <a:ext cx="3517333" cy="3517333"/>
          </a:xfrm>
          <a:prstGeom prst="rect">
            <a:avLst/>
          </a:prstGeom>
        </p:spPr>
      </p:pic>
      <p:pic>
        <p:nvPicPr>
          <p:cNvPr id="1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92537D3-4717-A23F-E168-736203547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2BE7103D-B828-B5D6-192A-850EF171FCB8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18444E6-14A5-4383-41D4-7C885C2A4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38789AF-1F1F-B8C7-E363-8BB1473F3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B08BD55B-6075-62FA-9E4E-15D4A913B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93EE5E5-054E-FF57-B045-AA5408C33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E3344DAA-243C-C927-42DD-51B774465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86DDA69-2896-B206-3F11-0330506BEC9C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C417964-03FE-C052-4EA8-74911E163B7C}"/>
                </a:ext>
              </a:extLst>
            </p:cNvPr>
            <p:cNvSpPr>
              <a:spLocks/>
            </p:cNvSpPr>
            <p:nvPr/>
          </p:nvSpPr>
          <p:spPr>
            <a:xfrm>
              <a:off x="323919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DB587C0-5EC4-9855-8E5C-42A01D1A2F7E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EA2C497-7205-F09C-1A43-8EC87B8F967E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31875E2-7D0A-80DE-AF7A-B6F5EC97937B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2781065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A66C6-E2A7-76DF-9865-1B619E90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54621E2-B9EE-C803-419B-51A789784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35" y="2212258"/>
            <a:ext cx="7787149" cy="232041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DC886CB-564B-13F6-F58C-1649BA622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9255"/>
            <a:ext cx="7886700" cy="7200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dirty="0">
                <a:solidFill>
                  <a:srgbClr val="424D7B"/>
                </a:solidFill>
              </a:rPr>
              <a:t>تعبير كتابي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7C4B447-9850-8727-2559-B67F8D6A5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3471" y="2643911"/>
            <a:ext cx="1021879" cy="792000"/>
          </a:xfrm>
          <a:prstGeom prst="rect">
            <a:avLst/>
          </a:prstGeom>
        </p:spPr>
      </p:pic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37644F24-853E-5808-5CBD-3A0EA2A85343}"/>
              </a:ext>
            </a:extLst>
          </p:cNvPr>
          <p:cNvSpPr txBox="1">
            <a:spLocks/>
          </p:cNvSpPr>
          <p:nvPr/>
        </p:nvSpPr>
        <p:spPr>
          <a:xfrm>
            <a:off x="2712757" y="3272711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التعليق على مشهد باستعمال جمل اسمية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endParaRPr kumimoji="0" lang="ar-MA" sz="24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6" name="Espace réservé pour une image  20">
            <a:extLst>
              <a:ext uri="{FF2B5EF4-FFF2-40B4-BE49-F238E27FC236}">
                <a16:creationId xmlns:a16="http://schemas.microsoft.com/office/drawing/2014/main" id="{38AB8B5B-982A-B7C4-CEE5-0E2B08781F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96412" y="2412119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9C9A6D4-BD75-100F-CF0C-D0815C29B7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605" y="1373255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3567804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BB4AE-99CB-D325-B78D-66D8A342D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B538C-EAC3-7E41-B83F-910D2B698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والآن ستتعلمون كيف تركبون جملا.  لاحظوا سأعبر عن هذا المشهد. 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F2C8304-41A1-66CA-FF1A-F075FFD45F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451"/>
          <a:stretch/>
        </p:blipFill>
        <p:spPr>
          <a:xfrm>
            <a:off x="632373" y="2142709"/>
            <a:ext cx="7744978" cy="4036822"/>
          </a:xfrm>
          <a:prstGeom prst="rect">
            <a:avLst/>
          </a:prstGeom>
        </p:spPr>
      </p:pic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811FAF-F3E6-5693-1262-C507FF12F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88034E30-5BA8-6D98-F803-3AD7964055AD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0E36AEC-1FDB-7552-F635-8345AA635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6F346CE0-F049-B8A4-5212-15E15B89B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C6CE2E9-7135-F723-9D2F-81DFEA448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8686E8D7-37E5-4704-FA9F-1FD2E0E20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0B6BBEB-B528-8A7D-60EA-2A1745FE5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5B4C69B-4C38-2C6B-F8BD-6F04BCBAF00F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7FFAA0A-910B-816D-0EF5-A31D84020990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0FDD66-8BF4-1483-A00D-7329AF69399A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A1CA4FB-6943-702B-D44B-89ABECB34253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E9B62FC-F5B1-3DC4-5F1B-8BAFBA02AFF5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677132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B6F91-A111-9DFC-EEE9-B995CC5FC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5A2803-4F7F-970E-1A20-C3766E978874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8B9F94-F1B9-5F26-DD42-36F3D3D90BC9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EB9C923D-12BC-0555-8816-65C795AA5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أسأل من في الصورة؟ إنهم الأصدقاء – سأبدأ جملتي ب: اَلْأَصْدِقاءُ.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3C6B4DF-29B8-7ABF-BD59-D0F72994E4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79" t="547" r="179" b="961"/>
          <a:stretch/>
        </p:blipFill>
        <p:spPr>
          <a:xfrm>
            <a:off x="403134" y="1934917"/>
            <a:ext cx="7974217" cy="426924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C26617CD-A867-A345-395F-AABCED9AE1EC}"/>
              </a:ext>
            </a:extLst>
          </p:cNvPr>
          <p:cNvSpPr txBox="1"/>
          <p:nvPr/>
        </p:nvSpPr>
        <p:spPr>
          <a:xfrm>
            <a:off x="1246432" y="5201696"/>
            <a:ext cx="208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اَلْأَصْدِقاءُ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3750109-DC82-C63B-E01E-A2E5DA503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ECBF06A3-2352-B251-5407-2D893D9CF3EE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67555580-9729-2958-4289-516BF1D80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F0B8131F-9F50-F062-7C90-38F4AD1EB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8EECB57B-F938-EA0C-450F-F04795E5A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AFBD4427-2F2D-605E-10A4-9E8B36B28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5BA4EAF1-2A1C-A90B-160A-DA06C4E89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E804839-93D3-31D6-6B58-D666ABF0C77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9EE0863-D1F6-0891-159E-7A35D11FC5D4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C41A663-3AF4-1E1C-4ECA-60CE23D457ED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16EB22C-7C6E-015E-CD6F-DCBC3EF77445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B18B752-9934-91C2-3D20-31C8D4B6A51F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9371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67D8C-2B9F-B489-C07D-ED922D23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EEA7586-8EE7-B7E6-36CF-ABE2AC0CB77C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1D0F76-7DAC-1538-88EA-8F9FFDA56273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C8F781B-AAD4-4537-3D3B-8AB885255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اَلْآن سَأصِفُ اَلْأَصْدِقاءَ. أسأل : ماذا يفعلون؟  الأصدقاء يحتفلون بعيد ميلاد فرح.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A8A3849-32D0-61B2-A233-248E96549A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79" t="547" r="179" b="961"/>
          <a:stretch/>
        </p:blipFill>
        <p:spPr>
          <a:xfrm>
            <a:off x="403134" y="1934917"/>
            <a:ext cx="7974217" cy="426924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E4AFB012-F2B9-4C0F-A504-B3500A36D4A2}"/>
              </a:ext>
            </a:extLst>
          </p:cNvPr>
          <p:cNvSpPr txBox="1"/>
          <p:nvPr/>
        </p:nvSpPr>
        <p:spPr>
          <a:xfrm>
            <a:off x="1246432" y="5160087"/>
            <a:ext cx="208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اَلْأَصْدِقاءُ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9727906-EBA8-8068-6904-BF7B66D400FF}"/>
              </a:ext>
            </a:extLst>
          </p:cNvPr>
          <p:cNvSpPr txBox="1"/>
          <p:nvPr/>
        </p:nvSpPr>
        <p:spPr>
          <a:xfrm>
            <a:off x="403134" y="5742493"/>
            <a:ext cx="369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اَلْأَصْدِقاءُ يَحْتَفِلونَ بِعيدِ ميلادِ فَرَحَ.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6F4D13B3-7733-BB5A-BD18-07E71F104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2D58742F-3815-63C4-A4D8-77847F77F00F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2B7ADDCD-F3BB-7D20-38AE-7DAF7AD3E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16BD2CBD-D28A-2740-8277-A60E32C3B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9F4591A5-CCB7-D595-798D-4DE532202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0D4A888B-8271-4276-DD65-2C1846DBDD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id="{0CAAC1EB-1965-0413-B6A0-96E8BB063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68203A5-979C-BC32-CE65-D0BF7496FBFB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40A77B9-A6E8-C5AF-F00E-F10AAE7CB7CD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4E218D5-93EF-B702-5184-F5277C20466A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27E102E-383F-CCB3-115F-41B99D9D8833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B46EA79-E362-10F2-EE23-A64F582FC160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7532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C2465-097E-2B71-3F98-6C737E0DE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50B308-F34D-80EA-6C56-FDCFACFC12EC}"/>
              </a:ext>
            </a:extLst>
          </p:cNvPr>
          <p:cNvSpPr/>
          <p:nvPr/>
        </p:nvSpPr>
        <p:spPr>
          <a:xfrm>
            <a:off x="6150487" y="3344501"/>
            <a:ext cx="2152737" cy="145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43875C-DAB2-0B50-8D5D-069D3B1A948B}"/>
              </a:ext>
            </a:extLst>
          </p:cNvPr>
          <p:cNvSpPr/>
          <p:nvPr/>
        </p:nvSpPr>
        <p:spPr>
          <a:xfrm>
            <a:off x="883805" y="3621347"/>
            <a:ext cx="1852701" cy="1039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D05BEACA-E021-F237-D644-B3466D52F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نتذكر: لوصف شخصية في صورة : أسأل وأجيب ثم أكتب الجملة وأضع نهايتها نقطة.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E9BEB8-57E4-8E3B-03C6-C5B5B2E2C8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79" t="547" r="179" b="961"/>
          <a:stretch/>
        </p:blipFill>
        <p:spPr>
          <a:xfrm>
            <a:off x="403134" y="1934917"/>
            <a:ext cx="7974217" cy="4269241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8A541C1-47D9-B689-06CF-0D44EBA70B1C}"/>
              </a:ext>
            </a:extLst>
          </p:cNvPr>
          <p:cNvSpPr txBox="1"/>
          <p:nvPr/>
        </p:nvSpPr>
        <p:spPr>
          <a:xfrm>
            <a:off x="1171459" y="5227817"/>
            <a:ext cx="208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اَلْأَصْدِقاءُ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48FE0EF-E104-7EA9-DFD2-5EEA09659023}"/>
              </a:ext>
            </a:extLst>
          </p:cNvPr>
          <p:cNvSpPr txBox="1"/>
          <p:nvPr/>
        </p:nvSpPr>
        <p:spPr>
          <a:xfrm>
            <a:off x="419569" y="5761254"/>
            <a:ext cx="369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اَلْأَصْدِقاءُ يَحْتَفِلونَ بِعيدِ ميلادِ فَرَحَ.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D5B9248-F519-EC27-76B9-8E230669E1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763760DD-3B07-67EF-EB77-7EA6BC568A12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C5F4EBD-D978-3E9A-2639-FD0FB753C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58974FC-11DF-1196-14CC-9B8B9970E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E314CDC-51FA-1DB6-9537-F0204390C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8563FC16-E59D-4959-7AF3-74EE3F839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B53BAFBF-D249-8BEC-A226-DAF273C08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9DE28D9-EF40-F9EB-FCA8-E8DCB8AA9FC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A22D418-0931-F383-C8E8-676895BAB590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EA7AA89-57FA-A530-F2B1-E147A515C350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9071924-37D5-22D7-A6B8-B22F10950B81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8A84640-7862-C4AB-C5D5-448C5F22446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02398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4444C-91CA-4520-2DD5-5712696AE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re 20">
            <a:extLst>
              <a:ext uri="{FF2B5EF4-FFF2-40B4-BE49-F238E27FC236}">
                <a16:creationId xmlns:a16="http://schemas.microsoft.com/office/drawing/2014/main" id="{8E12EAFD-079D-CF97-769F-064FE9E8C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3696F00-72EE-661B-BEED-88C84C6A06BE}"/>
              </a:ext>
            </a:extLst>
          </p:cNvPr>
          <p:cNvSpPr txBox="1"/>
          <p:nvPr/>
        </p:nvSpPr>
        <p:spPr>
          <a:xfrm>
            <a:off x="362309" y="4564364"/>
            <a:ext cx="77075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اَلْأَصْدِقاءُ يَحْتَفِلونَ بِعيدِ ميلادِ فَرَحَ.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569E60A-F291-CA1C-C8BD-B3BD404453C7}"/>
              </a:ext>
            </a:extLst>
          </p:cNvPr>
          <p:cNvSpPr txBox="1"/>
          <p:nvPr/>
        </p:nvSpPr>
        <p:spPr>
          <a:xfrm>
            <a:off x="679341" y="2635148"/>
            <a:ext cx="65471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فَرَحُ  تَحْتَفِلُ بِعيدِ ميلادِها.   </a:t>
            </a:r>
          </a:p>
        </p:txBody>
      </p:sp>
      <p:pic>
        <p:nvPicPr>
          <p:cNvPr id="16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1EE12E4-FBEB-8359-E109-C5D00C344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BC2D48A-9B62-2FA5-0C50-2F4CEBDA0D87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974DF596-250F-ECE5-7492-F95AB4CD1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F0C8B79F-7A59-8677-F032-7F44611C8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EA9BFB0-4183-5E62-73CA-FF684567C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8210619A-A8C1-FE4E-CB5D-FF2FFD8E9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A2D7C5D-644E-A311-C77B-910BFA5B4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8514DBE-FC7B-5F18-E9D8-674D99C4AA74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7DCDC63-3FA7-9BE9-B185-07536E1FF717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45323F5-BA64-6759-AF13-7C1847DCE239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6A909B5-2737-D9A5-868F-0883CC59AB26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2D6261C-5425-8547-1FD0-657F38B71E6D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6791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FEA1A-EB40-0C89-2185-FFB52D6D1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72B0A88-F007-C394-B3D6-7988FF87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ص30.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551D462D-AD75-087E-D7F0-07C6BAB0A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780" y="1584000"/>
            <a:ext cx="3406600" cy="4853980"/>
          </a:xfrm>
          <a:prstGeom prst="rect">
            <a:avLst/>
          </a:prstGeom>
        </p:spPr>
      </p:pic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D127743-3267-67F1-69D1-EE71A6E06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E1D2ED9-687E-F29C-BA9B-0B3BA091A140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21427D9C-7749-DB2B-A4C6-6C5F703FA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1939AB-C789-ED2F-7349-438B38F8A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2ACECD0-146B-1508-DFC2-13A362865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43BE7E50-C4AF-4F88-C8E9-9A291E53B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C1CB737-D4CF-ADFB-33D2-D5DE2F9DB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322DBDC-6851-E6B3-0469-51AE385BDFC4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A2E028E-19AD-D335-A87A-F82A10CD0089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700939F-363A-1951-9ED1-9998CBDABDED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F580623-0B81-FD0F-5793-761D33685578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22193FA-2580-C0BD-F498-2B8FBCBACCFD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82859315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984EA-54B4-5C34-E328-6BFA7C541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43D1C36A-1FCB-3C02-C693-5266B0EC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لاحظوا  المشهدين وعبروا  عنهما بجمل.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AC7079A-B2D7-C052-DDE4-5CFC32C51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DACA84C-4302-ACED-921B-E6A17D488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475" y="2279638"/>
            <a:ext cx="5788374" cy="3275588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5D17C9EB-AACA-FACD-E5C4-74D7EBF3B378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44F02881-07A3-AA55-40EF-88434C402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C756A5DE-2927-CFE9-632F-30561E49E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195F2589-9F2D-0413-F03D-6866DF33F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A071E5DE-DE65-FD00-1A4E-BEAE938EB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479A46B6-97AA-34F9-E3FF-04F41853A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D862B5D-EEDE-793C-0573-EC7ABD4CF2F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2F5A400-FC96-0C5B-06CD-334032784C40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2F51314-9A89-7925-ACE1-C79589C38602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8E5DB6A-D4AE-1EA1-7A32-49E375C6BC6C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1554E50-8942-4CA6-CD82-AC2185395E26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3365719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F6CE0-AFE3-AE29-90D6-54B592485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1ED10CD4-E4E6-03E1-C13E-5B6C271CB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اكتبوا جملة تعبر عن المشهد 1 باستعمال: من؟ ماذا يفعل؟ أمامكم دقيقة واحدة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ED273F32-CB51-85F0-85BA-43EB11090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794" y="1409524"/>
            <a:ext cx="5351892" cy="4692475"/>
          </a:xfrm>
          <a:prstGeom prst="rect">
            <a:avLst/>
          </a:prstGeom>
        </p:spPr>
      </p:pic>
      <p:pic>
        <p:nvPicPr>
          <p:cNvPr id="18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F78A0702-85A1-F547-5A67-12A9C42B6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4925704-72E1-48DC-238E-45838B96FBD5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40AA01E-20C6-FF88-8AB0-4006F9A5F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BF8EAA35-2107-5190-044F-40E054C6E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0232D8B-00D3-4D85-B0EE-9E2724F47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EDA8667-6F4C-EE23-4207-97E7B2215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8F1B10F-4590-F591-0EFE-F6FAAC6F7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7B13C47-F6CD-236D-5ED4-F88875A2559E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4905E75-F9AF-70FD-B10D-4417B72041FE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02B3CD5-16D6-B545-ECBA-BE84F3207B86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DB0D148-F5D1-EF2B-A7A6-216C67CD938C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709BE46-6DDD-03DB-F429-F53B3A236D61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9566643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9E0D8-507B-973D-4D0D-852D15AF6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7C8C9D05-36B7-C988-A2E2-B6D19B8C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يقبل الأستاذ كل  الإجابات الممكنة.</a:t>
            </a:r>
            <a:endParaRPr lang="fr-FR" sz="2400" i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0D02362-3E2F-B89C-17A8-0CAE08841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667" y="1409524"/>
            <a:ext cx="5692019" cy="469247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AB2AB1D-5AAA-C219-6F44-A76F51870C5F}"/>
              </a:ext>
            </a:extLst>
          </p:cNvPr>
          <p:cNvSpPr txBox="1"/>
          <p:nvPr/>
        </p:nvSpPr>
        <p:spPr>
          <a:xfrm>
            <a:off x="1543725" y="4525538"/>
            <a:ext cx="4796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اَلْمُنَشِّطُ يُقَدِّمُ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ٱلْعازِفَ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.   </a:t>
            </a:r>
          </a:p>
        </p:txBody>
      </p:sp>
      <p:pic>
        <p:nvPicPr>
          <p:cNvPr id="15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7816BE14-3BDC-4A02-9842-3D9CD90AA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CEA03D7-909A-1F0C-C404-CA0570AF1786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97CF536-86EF-3EC8-A4D1-BCB891B47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D7B2204-6725-149C-8238-4DA62635D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B8C20285-D90E-1447-257A-AA6126C8B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FFDEE7ED-19F8-FC5D-D513-CE3B43C877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1E64E02-6832-997B-5C04-9A025A444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4B19A48-11E0-1896-B394-C62FF378C48C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56384F7-EE3A-E6C1-55C8-580C48ED3325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8135969-C4D4-BD27-F40F-6909021A06D0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7A3A58F-381F-51F4-7B89-A20AB1F5B881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3455888-4AE8-922E-873A-E1CEF04D9439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7241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668B7-1410-843D-6065-CB20DDACB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7858582-3DCE-4987-D707-FD39D9FB4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773" y="1584000"/>
            <a:ext cx="5856468" cy="4438285"/>
          </a:xfrm>
          <a:prstGeom prst="rect">
            <a:avLst/>
          </a:prstGeom>
        </p:spPr>
      </p:pic>
      <p:sp>
        <p:nvSpPr>
          <p:cNvPr id="17" name="Titre 16">
            <a:extLst>
              <a:ext uri="{FF2B5EF4-FFF2-40B4-BE49-F238E27FC236}">
                <a16:creationId xmlns:a16="http://schemas.microsoft.com/office/drawing/2014/main" id="{D3D4CA9D-D556-94B0-B8B1-89C8A193C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الدفاتر واكتبوا جملة تعبر عن المشهد باستعمال: من؟ ماذا يفعل؟</a:t>
            </a:r>
          </a:p>
        </p:txBody>
      </p:sp>
      <p:pic>
        <p:nvPicPr>
          <p:cNvPr id="1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77009FFF-9444-085C-8748-11CAB6274F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26625" y="509609"/>
            <a:ext cx="1104782" cy="1104782"/>
          </a:xfrm>
          <a:prstGeom prst="ellipse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E4599BB2-5E36-EB9C-E006-F75D6679862B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8750C173-A3F8-DA9F-A35B-D6247B1B8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9B92C63C-2EED-D665-8D43-6DC3B0F53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7AAA1AA-D37F-AEA5-46E8-8A545E9C2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D48F4F50-F30B-27DF-3F26-CBDFE6A75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28D4180D-8578-E298-C68E-AE443BC51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94FE3E1-CF8F-035E-5117-0845010211F0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3B8F48A-862F-A7F6-0F88-1B7EAA4AC626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F2D820B-E50A-EA2A-E508-DCE7EEE2DA8D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F87A993-3537-115A-94D2-06EADBB155D0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24DDA83-5B46-FD01-F0DB-AB6CF92D7F8F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598088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8878A-244F-AA00-B1F5-755AD436F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B15C672D-CFC4-FB32-2EAF-A6CA7B5CE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773" y="1584000"/>
            <a:ext cx="5856468" cy="4438285"/>
          </a:xfrm>
          <a:prstGeom prst="rect">
            <a:avLst/>
          </a:prstGeom>
        </p:spPr>
      </p:pic>
      <p:sp>
        <p:nvSpPr>
          <p:cNvPr id="17" name="Titre 16">
            <a:extLst>
              <a:ext uri="{FF2B5EF4-FFF2-40B4-BE49-F238E27FC236}">
                <a16:creationId xmlns:a16="http://schemas.microsoft.com/office/drawing/2014/main" id="{DB26D845-B875-E4E0-D0F7-8E64DAECE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AC9BC69-91F9-03BB-96C0-D1B2079666E6}"/>
              </a:ext>
            </a:extLst>
          </p:cNvPr>
          <p:cNvSpPr txBox="1"/>
          <p:nvPr/>
        </p:nvSpPr>
        <p:spPr>
          <a:xfrm>
            <a:off x="1543725" y="4432404"/>
            <a:ext cx="55040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اَلْأَطْفالُ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يُنَظِّمونَ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ٱلْمَكْتَبَةَ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Microsoft Uighur" panose="02000000000000000000" pitchFamily="2" charset="-78"/>
              </a:rPr>
              <a:t>.   </a:t>
            </a:r>
          </a:p>
        </p:txBody>
      </p:sp>
      <p:pic>
        <p:nvPicPr>
          <p:cNvPr id="7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27BE035-170A-1064-A69C-545247488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4D360B50-3D6E-A59A-5ABF-A4BDF46AA0DA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B8B628A-4A9E-5168-2D7A-C84D020A4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F7276044-F3CD-E0F5-C27D-50DDC47A2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CA4BF998-E952-82AB-7F37-1BD0AE5DD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575447D2-214F-7FC6-209E-28B5E26AD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F5A4EE07-2267-771D-D363-70075247B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C1C9F4F-CE71-0BDE-3DEA-7425C15BFD7F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C22B528-E24B-7287-06A8-89ACE7DCB7A1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1C6884D-2119-5F09-628C-2FA4813609BA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D3BE72B-BB40-11D6-DF86-6EB656F36AEF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B1FF71C-A1AF-F3A6-3BFC-27258A270A60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69238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D9FE7-EE17-7792-61A1-52D7AD39F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C7D386A-2E4B-A917-BE58-44B6DD9AD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240637"/>
            <a:ext cx="7984408" cy="2154382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C17F49AC-29E8-7205-8A01-AE469A2D0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45796"/>
            <a:ext cx="7886700" cy="720000"/>
          </a:xfrm>
        </p:spPr>
        <p:txBody>
          <a:bodyPr/>
          <a:lstStyle/>
          <a:p>
            <a:pPr>
              <a:defRPr/>
            </a:pPr>
            <a:r>
              <a:rPr lang="ar-MA" dirty="0">
                <a:solidFill>
                  <a:srgbClr val="424D7B"/>
                </a:solidFill>
              </a:rPr>
              <a:t>إملاء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BD62C1-494D-69B2-35AA-568AE3443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3471" y="2637000"/>
            <a:ext cx="1021879" cy="792000"/>
          </a:xfrm>
          <a:prstGeom prst="rect">
            <a:avLst/>
          </a:prstGeom>
        </p:spPr>
      </p:pic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4776EB2E-BC99-FC06-DFFF-DD0841229E35}"/>
              </a:ext>
            </a:extLst>
          </p:cNvPr>
          <p:cNvSpPr txBox="1">
            <a:spLocks/>
          </p:cNvSpPr>
          <p:nvPr/>
        </p:nvSpPr>
        <p:spPr>
          <a:xfrm>
            <a:off x="2895763" y="3195000"/>
            <a:ext cx="4500000" cy="468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التدرب على الرسم الإملائي لكلمات وجمل قصيرة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            تتضمن الحروف (س- ش- ص)  </a:t>
            </a:r>
          </a:p>
        </p:txBody>
      </p:sp>
      <p:pic>
        <p:nvPicPr>
          <p:cNvPr id="27" name="Espace réservé pour une image  20">
            <a:extLst>
              <a:ext uri="{FF2B5EF4-FFF2-40B4-BE49-F238E27FC236}">
                <a16:creationId xmlns:a16="http://schemas.microsoft.com/office/drawing/2014/main" id="{758BCABC-6450-40EE-D708-055A36BF4ED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530942" y="2421000"/>
            <a:ext cx="612000" cy="612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9589070-B8A8-DD3F-1A47-3C98B6E433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5157" y="1489796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652258"/>
      </p:ext>
    </p:extLst>
  </p:cSld>
  <p:clrMapOvr>
    <a:masterClrMapping/>
  </p:clrMapOvr>
  <p:transition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CD70C-86F2-8ADD-641D-918057584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1;p201">
            <a:extLst>
              <a:ext uri="{FF2B5EF4-FFF2-40B4-BE49-F238E27FC236}">
                <a16:creationId xmlns:a16="http://schemas.microsoft.com/office/drawing/2014/main" id="{8DD135DF-D57A-ACE1-3F7F-B6A429B6D7AE}"/>
              </a:ext>
            </a:extLst>
          </p:cNvPr>
          <p:cNvSpPr/>
          <p:nvPr/>
        </p:nvSpPr>
        <p:spPr>
          <a:xfrm>
            <a:off x="1376872" y="4378770"/>
            <a:ext cx="2880031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ص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َباحٌ</a:t>
            </a:r>
          </a:p>
        </p:txBody>
      </p:sp>
      <p:sp>
        <p:nvSpPr>
          <p:cNvPr id="4" name="Google Shape;1671;p201">
            <a:extLst>
              <a:ext uri="{FF2B5EF4-FFF2-40B4-BE49-F238E27FC236}">
                <a16:creationId xmlns:a16="http://schemas.microsoft.com/office/drawing/2014/main" id="{517334B0-E01D-F9D2-A802-4A48056049B1}"/>
              </a:ext>
            </a:extLst>
          </p:cNvPr>
          <p:cNvSpPr/>
          <p:nvPr/>
        </p:nvSpPr>
        <p:spPr>
          <a:xfrm>
            <a:off x="5252295" y="4378770"/>
            <a:ext cx="2779659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َمْ</a:t>
            </a: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11" name="Google Shape;1671;p201">
            <a:extLst>
              <a:ext uri="{FF2B5EF4-FFF2-40B4-BE49-F238E27FC236}">
                <a16:creationId xmlns:a16="http://schemas.microsoft.com/office/drawing/2014/main" id="{4C39ABC2-0C29-9E5C-4B9E-A70C3460B736}"/>
              </a:ext>
            </a:extLst>
          </p:cNvPr>
          <p:cNvSpPr/>
          <p:nvPr/>
        </p:nvSpPr>
        <p:spPr>
          <a:xfrm>
            <a:off x="1376872" y="2667595"/>
            <a:ext cx="2880031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بَشو</a:t>
            </a: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ش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ٌ</a:t>
            </a:r>
          </a:p>
        </p:txBody>
      </p:sp>
      <p:sp>
        <p:nvSpPr>
          <p:cNvPr id="12" name="Google Shape;1671;p201">
            <a:extLst>
              <a:ext uri="{FF2B5EF4-FFF2-40B4-BE49-F238E27FC236}">
                <a16:creationId xmlns:a16="http://schemas.microsoft.com/office/drawing/2014/main" id="{85473918-D61E-7D57-3906-19D949E5D3A8}"/>
              </a:ext>
            </a:extLst>
          </p:cNvPr>
          <p:cNvSpPr/>
          <p:nvPr/>
        </p:nvSpPr>
        <p:spPr>
          <a:xfrm>
            <a:off x="5162063" y="2710636"/>
            <a:ext cx="2915470" cy="1122641"/>
          </a:xfrm>
          <a:custGeom>
            <a:avLst/>
            <a:gdLst/>
            <a:ahLst/>
            <a:cxnLst/>
            <a:rect l="l" t="t" r="r" b="b"/>
            <a:pathLst>
              <a:path w="1555535" h="941569" fill="none" extrusionOk="0">
                <a:moveTo>
                  <a:pt x="0" y="156931"/>
                </a:moveTo>
                <a:cubicBezTo>
                  <a:pt x="-583" y="52585"/>
                  <a:pt x="77295" y="1527"/>
                  <a:pt x="156931" y="0"/>
                </a:cubicBezTo>
                <a:cubicBezTo>
                  <a:pt x="395767" y="-15105"/>
                  <a:pt x="495829" y="-15995"/>
                  <a:pt x="740517" y="0"/>
                </a:cubicBezTo>
                <a:cubicBezTo>
                  <a:pt x="985205" y="15995"/>
                  <a:pt x="1112381" y="12330"/>
                  <a:pt x="1398604" y="0"/>
                </a:cubicBezTo>
                <a:cubicBezTo>
                  <a:pt x="1492154" y="-130"/>
                  <a:pt x="1553132" y="90218"/>
                  <a:pt x="1555535" y="156931"/>
                </a:cubicBezTo>
                <a:cubicBezTo>
                  <a:pt x="1560374" y="430431"/>
                  <a:pt x="1524688" y="560602"/>
                  <a:pt x="1555535" y="784638"/>
                </a:cubicBezTo>
                <a:cubicBezTo>
                  <a:pt x="1552832" y="886765"/>
                  <a:pt x="1493221" y="934078"/>
                  <a:pt x="1398604" y="941569"/>
                </a:cubicBezTo>
                <a:cubicBezTo>
                  <a:pt x="1086967" y="955530"/>
                  <a:pt x="931274" y="937082"/>
                  <a:pt x="765351" y="941569"/>
                </a:cubicBezTo>
                <a:cubicBezTo>
                  <a:pt x="599428" y="946056"/>
                  <a:pt x="292548" y="934256"/>
                  <a:pt x="156931" y="941569"/>
                </a:cubicBezTo>
                <a:cubicBezTo>
                  <a:pt x="52826" y="943002"/>
                  <a:pt x="-15298" y="868874"/>
                  <a:pt x="0" y="784638"/>
                </a:cubicBezTo>
                <a:cubicBezTo>
                  <a:pt x="-4448" y="522556"/>
                  <a:pt x="-30165" y="430256"/>
                  <a:pt x="0" y="156931"/>
                </a:cubicBezTo>
                <a:close/>
              </a:path>
              <a:path w="1555535" h="941569" extrusionOk="0">
                <a:moveTo>
                  <a:pt x="0" y="156931"/>
                </a:moveTo>
                <a:cubicBezTo>
                  <a:pt x="268" y="63269"/>
                  <a:pt x="73620" y="-9538"/>
                  <a:pt x="156931" y="0"/>
                </a:cubicBezTo>
                <a:cubicBezTo>
                  <a:pt x="387066" y="14041"/>
                  <a:pt x="474580" y="1093"/>
                  <a:pt x="752934" y="0"/>
                </a:cubicBezTo>
                <a:cubicBezTo>
                  <a:pt x="1031288" y="-1093"/>
                  <a:pt x="1191274" y="15252"/>
                  <a:pt x="1398604" y="0"/>
                </a:cubicBezTo>
                <a:cubicBezTo>
                  <a:pt x="1492733" y="56"/>
                  <a:pt x="1551621" y="66175"/>
                  <a:pt x="1555535" y="156931"/>
                </a:cubicBezTo>
                <a:cubicBezTo>
                  <a:pt x="1526747" y="312257"/>
                  <a:pt x="1556005" y="492104"/>
                  <a:pt x="1555535" y="784638"/>
                </a:cubicBezTo>
                <a:cubicBezTo>
                  <a:pt x="1555226" y="865764"/>
                  <a:pt x="1493387" y="938764"/>
                  <a:pt x="1398604" y="941569"/>
                </a:cubicBezTo>
                <a:cubicBezTo>
                  <a:pt x="1150543" y="941313"/>
                  <a:pt x="964327" y="935483"/>
                  <a:pt x="752934" y="941569"/>
                </a:cubicBezTo>
                <a:cubicBezTo>
                  <a:pt x="541541" y="947656"/>
                  <a:pt x="372588" y="939332"/>
                  <a:pt x="156931" y="941569"/>
                </a:cubicBezTo>
                <a:cubicBezTo>
                  <a:pt x="73906" y="945651"/>
                  <a:pt x="-14878" y="868710"/>
                  <a:pt x="0" y="784638"/>
                </a:cubicBezTo>
                <a:cubicBezTo>
                  <a:pt x="-26246" y="635336"/>
                  <a:pt x="-22333" y="442374"/>
                  <a:pt x="0" y="15693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buClr>
                <a:srgbClr val="000000"/>
              </a:buClr>
            </a:pPr>
            <a:r>
              <a:rPr lang="ar-MA" sz="70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س</a:t>
            </a:r>
            <a:r>
              <a:rPr lang="ar-MA" sz="7000" b="1" kern="0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ُرورُ</a:t>
            </a: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5CB9A985-7B15-EF69-658A-1292CFB7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3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3C21FE0-0906-2D18-BFCE-23A4E429F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F9BA7E37-65C9-4603-4F26-9964E73ECC1F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6D60A77-FB8F-89EA-0672-6DB10CBEB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21464C27-834D-B3A5-6C92-293112B9C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B4B4F6A-3155-3E7F-841C-E9AD52E49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8C2A4224-CDBA-475A-28E0-F52BB7A35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980FFF4-AE82-A199-5144-E480372BC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00B168-0ABC-C3A2-E950-36A550087DBF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43FE78-0E10-CA82-1DB8-C2F0E395383B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864D5C7-4C6D-8B32-B800-032E362DCAA9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C7D6101-0ABC-17FA-A773-C75CCE1CFB2E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5BC4F4-A795-8F7E-96EF-5374830C8DF4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58952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1" grpId="0" animBg="1"/>
      <p:bldP spid="1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A2C5-9030-CA18-9C0D-0D8EC91E6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A30CF2-C484-FB3F-F73A-5EC5FF9D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 ص 29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4F0789F-9030-DC4D-8956-792B4A80B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064" y="1731693"/>
            <a:ext cx="2949196" cy="4191363"/>
          </a:xfrm>
          <a:prstGeom prst="rect">
            <a:avLst/>
          </a:prstGeom>
        </p:spPr>
      </p:pic>
      <p:pic>
        <p:nvPicPr>
          <p:cNvPr id="2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50B47C8-AA86-07FC-52EB-B731E0427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F262DA85-4FB0-E0A3-250E-FC0CF334434B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2C56375-693C-67BB-B316-CA5286E9B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8ED6C4F-A341-A973-E68B-9B178DE84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1152748-56F1-1521-4F42-D466595A4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445E2D5-55EC-645C-EA87-7D25D50A9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78A2000-A306-2B01-FEDB-B23471041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C8E34BB-7E51-748E-5D41-6BEEF41FD933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5600B03-DB0C-D0FF-A93C-55E6E176B693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F9E49E4-8AFB-C07E-4865-9ECEB243FDA3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A9296C5-F837-FE80-F073-13776A866F66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6A1333A-A916-56C6-9D00-72D0CA6FE38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4381710"/>
      </p:ext>
    </p:extLst>
  </p:cSld>
  <p:clrMapOvr>
    <a:masterClrMapping/>
  </p:clrMapOvr>
  <p:transition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A1B5D-334A-61FE-56E5-94AE9728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1C84A2-733E-4400-4C77-FBCADDF2F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90" y="756000"/>
            <a:ext cx="7079083" cy="612000"/>
          </a:xfrm>
        </p:spPr>
        <p:txBody>
          <a:bodyPr>
            <a:no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ستكتبون الكلمة المملاة تحت الصورة المناسبة كما في المثال. أمامكم دقيقتان 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-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  <a:sym typeface="Wingdings" panose="05000000000000000000" pitchFamily="2" charset="2"/>
              </a:rPr>
              <a:t> 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 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8F6CFC1-700C-036A-DFAB-CC82C8A9C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73" y="2667459"/>
            <a:ext cx="7912715" cy="1958510"/>
          </a:xfrm>
          <a:prstGeom prst="rect">
            <a:avLst/>
          </a:prstGeom>
        </p:spPr>
      </p:pic>
      <p:pic>
        <p:nvPicPr>
          <p:cNvPr id="10" name="Image 9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F5E3E2-5632-3B2A-4287-9DB8BF993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991" y="607765"/>
            <a:ext cx="898546" cy="89854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5014A57-A1E6-DB61-EE84-5683EDCFAC41}"/>
              </a:ext>
            </a:extLst>
          </p:cNvPr>
          <p:cNvSpPr txBox="1"/>
          <p:nvPr/>
        </p:nvSpPr>
        <p:spPr>
          <a:xfrm>
            <a:off x="5373535" y="3987332"/>
            <a:ext cx="1453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رَسّامٌ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9A61C3B-3D93-F691-EF5B-279BA0EDB7A1}"/>
              </a:ext>
            </a:extLst>
          </p:cNvPr>
          <p:cNvSpPr txBox="1"/>
          <p:nvPr/>
        </p:nvSpPr>
        <p:spPr>
          <a:xfrm>
            <a:off x="3971680" y="3987332"/>
            <a:ext cx="1374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صَديقَةٌ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A6390DA-E08B-582F-911A-F845855E389F}"/>
              </a:ext>
            </a:extLst>
          </p:cNvPr>
          <p:cNvSpPr txBox="1"/>
          <p:nvPr/>
        </p:nvSpPr>
        <p:spPr>
          <a:xfrm>
            <a:off x="2446658" y="3987332"/>
            <a:ext cx="1385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قِسْمٌ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63649E5-5441-17B5-5A96-9617AF863068}"/>
              </a:ext>
            </a:extLst>
          </p:cNvPr>
          <p:cNvSpPr txBox="1"/>
          <p:nvPr/>
        </p:nvSpPr>
        <p:spPr>
          <a:xfrm>
            <a:off x="993007" y="3987332"/>
            <a:ext cx="1453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أَشْرِطَةٌ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981999B2-79B9-BAF6-A49A-51214E35D1B6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C2524FF2-39D0-9837-4201-B77E2B7E9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7708C5D5-ADC5-61B3-5C58-BF528727C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33CAEBE2-A194-3CBC-3B56-7B7240A05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70030B0-27E8-6A3D-E066-4E05EDFD1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E58A6025-A0CE-1AFB-D9FC-C169E5E89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6FE0DD1-3B0B-8A6A-4B81-F52B0BBA058D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E7F4168-E20E-3142-0517-826827EC176A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CC56E02-BD7C-67CD-0B43-9A770AD16EAE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65F88">
                      <a:alpha val="20000"/>
                    </a:srgbClr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311C7C1-5568-8FD2-1291-CEA1E5EF3F60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3A20EAC-B45C-262A-AE6D-616FC33D3E6D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020361"/>
      </p:ext>
    </p:extLst>
  </p:cSld>
  <p:clrMapOvr>
    <a:masterClrMapping/>
  </p:clrMapOvr>
  <p:transition spd="slow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FDA06-B23A-D621-423D-643242FEC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4D35E5EC-F001-D656-CD43-32D46A97BAD7}"/>
              </a:ext>
            </a:extLst>
          </p:cNvPr>
          <p:cNvSpPr/>
          <p:nvPr/>
        </p:nvSpPr>
        <p:spPr>
          <a:xfrm>
            <a:off x="628650" y="2955833"/>
            <a:ext cx="7886700" cy="540000"/>
          </a:xfrm>
          <a:custGeom>
            <a:avLst/>
            <a:gdLst>
              <a:gd name="connsiteX0" fmla="*/ 170093 w 5365259"/>
              <a:gd name="connsiteY0" fmla="*/ 0 h 305065"/>
              <a:gd name="connsiteX1" fmla="*/ 5198553 w 5365259"/>
              <a:gd name="connsiteY1" fmla="*/ 0 h 305065"/>
              <a:gd name="connsiteX2" fmla="*/ 5355280 w 5365259"/>
              <a:gd name="connsiteY2" fmla="*/ 103885 h 305065"/>
              <a:gd name="connsiteX3" fmla="*/ 5365259 w 5365259"/>
              <a:gd name="connsiteY3" fmla="*/ 153316 h 305065"/>
              <a:gd name="connsiteX4" fmla="*/ 5365259 w 5365259"/>
              <a:gd name="connsiteY4" fmla="*/ 305065 h 305065"/>
              <a:gd name="connsiteX5" fmla="*/ 0 w 5365259"/>
              <a:gd name="connsiteY5" fmla="*/ 305065 h 305065"/>
              <a:gd name="connsiteX6" fmla="*/ 0 w 5365259"/>
              <a:gd name="connsiteY6" fmla="*/ 170093 h 305065"/>
              <a:gd name="connsiteX7" fmla="*/ 170093 w 5365259"/>
              <a:gd name="connsiteY7" fmla="*/ 0 h 3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5259" h="305065">
                <a:moveTo>
                  <a:pt x="170093" y="0"/>
                </a:moveTo>
                <a:lnTo>
                  <a:pt x="5198553" y="0"/>
                </a:lnTo>
                <a:cubicBezTo>
                  <a:pt x="5269008" y="0"/>
                  <a:pt x="5329458" y="42836"/>
                  <a:pt x="5355280" y="103885"/>
                </a:cubicBezTo>
                <a:lnTo>
                  <a:pt x="5365259" y="153316"/>
                </a:lnTo>
                <a:lnTo>
                  <a:pt x="5365259" y="305065"/>
                </a:lnTo>
                <a:lnTo>
                  <a:pt x="0" y="305065"/>
                </a:lnTo>
                <a:lnTo>
                  <a:pt x="0" y="170093"/>
                </a:lnTo>
                <a:cubicBezTo>
                  <a:pt x="0" y="76153"/>
                  <a:pt x="76153" y="0"/>
                  <a:pt x="170093" y="0"/>
                </a:cubicBezTo>
                <a:close/>
              </a:path>
            </a:pathLst>
          </a:custGeom>
          <a:solidFill>
            <a:srgbClr val="55B6DF"/>
          </a:solidFill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AF2F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0199D-96BE-DDFA-83E1-2AE5536D5505}"/>
              </a:ext>
            </a:extLst>
          </p:cNvPr>
          <p:cNvSpPr/>
          <p:nvPr/>
        </p:nvSpPr>
        <p:spPr>
          <a:xfrm>
            <a:off x="628650" y="2955833"/>
            <a:ext cx="7886699" cy="2197281"/>
          </a:xfrm>
          <a:prstGeom prst="roundRect">
            <a:avLst/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B892232F-2C5A-0A9D-2250-6AC8C408FF79}"/>
              </a:ext>
            </a:extLst>
          </p:cNvPr>
          <p:cNvSpPr txBox="1">
            <a:spLocks/>
          </p:cNvSpPr>
          <p:nvPr/>
        </p:nvSpPr>
        <p:spPr>
          <a:xfrm>
            <a:off x="637196" y="1472652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اختتام الحصة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j-ea"/>
              <a:cs typeface="Microsoft Uighur" panose="02000000000000000000" pitchFamily="2" charset="-78"/>
            </a:endParaRP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8D109C37-7CFB-27F5-4EF6-0C44722EBE05}"/>
              </a:ext>
            </a:extLst>
          </p:cNvPr>
          <p:cNvSpPr txBox="1">
            <a:spLocks/>
          </p:cNvSpPr>
          <p:nvPr/>
        </p:nvSpPr>
        <p:spPr>
          <a:xfrm>
            <a:off x="985520" y="3695766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ماذا تعلمتم اليوم؟ </a:t>
            </a:r>
          </a:p>
          <a:p>
            <a:pPr marL="266700" marR="0" lvl="0" indent="-266700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424D7B"/>
              </a:buClr>
              <a:buSzPct val="50000"/>
              <a:buFont typeface="Wingdings" panose="05000000000000000000" pitchFamily="2" charset="2"/>
              <a:buChar char="l"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واجباتكم المنزلية.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65901B-C703-415E-DC0D-67E684C06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7805" y="1616652"/>
            <a:ext cx="432000" cy="432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03963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51FD-3062-E928-2A9D-4588B87D1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E210E49-584B-F661-47E8-5EC4037D8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شاركنا في نشاط تحدي القراءة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2224EA-D09E-69D4-74C5-E6DA443CF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39F628D-02C0-81C9-F03E-2E76A6E6A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89" y="1839693"/>
            <a:ext cx="8248621" cy="438950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F646E9DA-91BC-BF7B-1649-46005BC8901F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7F0A090-F9DD-F3F3-C48A-ABE1A9828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315DBE1C-8B2B-7521-7E1D-55F20CA7E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DB2220BC-B7E2-91C9-DD56-7B7BE8417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4CB1482-9B16-FB4D-5509-89AF3BE37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45CFCEC-15E5-2816-6CE2-EC3FC4A0F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F31A535-C29A-BEE1-863D-ACF18A49806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59F2632-5640-6110-A227-06325C58F1C5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15B2A60-58CE-670F-C91B-754D221143B6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6519C5A-5D24-A716-4206-657335C97307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64098E1-75EF-8AC4-EC02-2C63B9966303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4419954"/>
      </p:ext>
    </p:extLst>
  </p:cSld>
  <p:clrMapOvr>
    <a:masterClrMapping/>
  </p:clrMapOvr>
  <p:transition spd="slow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15960-3445-F2C0-2D84-28BA35E5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99C6BFF3-F205-8F7D-D210-797C921FC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سرد الحكاية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8A46EC2E-1D29-0C81-90D5-7446B50ED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770" y="1731693"/>
            <a:ext cx="6218459" cy="3932261"/>
          </a:xfrm>
          <a:prstGeom prst="rect">
            <a:avLst/>
          </a:prstGeom>
        </p:spPr>
      </p:pic>
      <p:pic>
        <p:nvPicPr>
          <p:cNvPr id="9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73B405E7-5589-6DBC-97F8-5609869D8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789D146-AF8E-E7AA-7139-274790824EFA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AD2FD6EF-E2FA-2342-5838-3841BD48F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17066C3-D8AC-9A90-3873-7AC4B1BF2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E9703425-4D77-C5DB-6D93-3076383ED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80A2C373-8109-C413-E325-E33E4F482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AD80B8E-F8FB-588F-DBE2-EEA40F895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036319F-4765-CF35-DB8A-8761CBD9278F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2B8E1F6-2582-B54B-3EE1-A5C59683AB54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22FBBBB-D735-2398-673A-DC815703AC34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034347C-8223-E32E-AD70-0037194DF97B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7FF0DD8-B1D1-F360-D5A1-534260476A11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454590"/>
      </p:ext>
    </p:extLst>
  </p:cSld>
  <p:clrMapOvr>
    <a:masterClrMapping/>
  </p:clrMapOvr>
  <p:transition spd="slow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4A5A6-A1B3-D497-0D86-F78C18F3D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C73BED-9881-D2E8-5A1C-F993C325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جمل تصف شخصية.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4C0FE7C-73F0-9934-16D6-462C2DCB16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3451"/>
          <a:stretch/>
        </p:blipFill>
        <p:spPr>
          <a:xfrm>
            <a:off x="789239" y="1947693"/>
            <a:ext cx="7449077" cy="4036822"/>
          </a:xfrm>
          <a:prstGeom prst="rect">
            <a:avLst/>
          </a:prstGeom>
        </p:spPr>
      </p:pic>
      <p:pic>
        <p:nvPicPr>
          <p:cNvPr id="18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0DCAF0FF-38CE-9C98-4E86-F313E5428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85F5E1C-0C78-DEFA-4329-768365666242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1869DD9-984B-C66C-022A-0A2D59CC7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3777F388-801E-F3BB-3C70-C9DF82233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04119ED9-F3E0-5C86-CCD1-5179EA057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26312B79-0950-73A1-D930-9E42668FB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66F1463-3805-4C4A-1989-B2903DB6C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04B0287-A3DD-B388-3C02-C65ED00A8271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3A999FA-B675-4C25-5E70-5B1A770FFBAE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915814-0812-497C-8EF8-67048D998E11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DCEF84B-4EC0-F5F9-08E4-626F039C0477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52C8D72-135E-9564-701B-96C3B2A9A81E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0357112"/>
      </p:ext>
    </p:extLst>
  </p:cSld>
  <p:clrMapOvr>
    <a:masterClrMapping/>
  </p:clrMapOvr>
  <p:transition spd="slow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1152-F159-7F90-2542-B8896D4E4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CFF646DA-0D6A-E48D-CC28-5DFC270C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تدربنا على كتابة كلمات تتضمن حرفا من الحروف التالية: س – ش-ص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1C65AB0-C1C0-C1F5-A71C-4B3BA50AB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73" y="2667459"/>
            <a:ext cx="7912715" cy="1958510"/>
          </a:xfrm>
          <a:prstGeom prst="rect">
            <a:avLst/>
          </a:prstGeom>
        </p:spPr>
      </p:pic>
      <p:pic>
        <p:nvPicPr>
          <p:cNvPr id="4" name="Espace réservé pour une image  17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3FD14D5-01C0-52A9-3F1F-9B9FDF356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84000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CAC24203-CD51-CBC2-5138-C1998E113F38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0BCC782-C21F-4846-30F8-E566102F2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3F81E46-1658-8F89-21ED-4ECCC58A2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9375E70-3796-FAA0-28B9-9182EFA12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50EF0D21-B35C-E538-A364-75DEC51B8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0B9ED402-E6C5-1E99-7CE8-B81987523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40E7D0-EBB4-5D3D-5BD1-972C76ABB977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5FEA23-4F91-E7FD-1A66-19BBB7BBC5B3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19453ED-C446-9633-5C2B-E5EEC9959B8C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51D3EF7-1A61-91E8-5F46-CFE3B8BCF20D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7B073B-4851-7E69-CC47-112D3D2447A4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0583473"/>
      </p:ext>
    </p:extLst>
  </p:cSld>
  <p:clrMapOvr>
    <a:masterClrMapping/>
  </p:clrMapOvr>
  <p:transition spd="slow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E9D0F-F61E-F7AB-44DE-F917B7870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505A2304-39C9-9EEF-6DD1-8F10BD549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اقرؤوا النص وابحثوا عن كلمات تتضمن السين أو الشين أو الصاد</a:t>
            </a:r>
            <a:endParaRPr lang="fr-FR"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ea typeface="Calibri" panose="020F0502020204030204" pitchFamily="34" charset="0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75519BF-C10A-D370-5FD7-6A77BD18FA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470" y="1404871"/>
            <a:ext cx="3665538" cy="503725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Espace réservé pour une image  19" descr="Une image contenant dessin humoristique, Dessin animé, poupée&#10;&#10;Le contenu généré par l’IA peut être incorrect.">
            <a:extLst>
              <a:ext uri="{FF2B5EF4-FFF2-40B4-BE49-F238E27FC236}">
                <a16:creationId xmlns:a16="http://schemas.microsoft.com/office/drawing/2014/main" id="{B79D51FB-D293-4711-93B4-8ADA82C01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773" y="1404871"/>
            <a:ext cx="792000" cy="792000"/>
          </a:xfrm>
          <a:prstGeom prst="rect">
            <a:avLst/>
          </a:prstGeom>
        </p:spPr>
      </p:pic>
      <p:pic>
        <p:nvPicPr>
          <p:cNvPr id="19" name="Espace réservé pour une image  13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5DC42799-BB74-3FA3-BA6B-B71ED57A6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59600" y="692467"/>
            <a:ext cx="792000" cy="79200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49D01F41-FBC9-6C36-5FCA-38E5E1E2BFED}"/>
              </a:ext>
            </a:extLst>
          </p:cNvPr>
          <p:cNvGrpSpPr/>
          <p:nvPr/>
        </p:nvGrpSpPr>
        <p:grpSpPr>
          <a:xfrm>
            <a:off x="610859" y="157932"/>
            <a:ext cx="7466674" cy="288000"/>
            <a:chOff x="371024" y="137521"/>
            <a:chExt cx="7466674" cy="288000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DC1F463-8DC5-98C4-CF31-B0E01CAF3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59629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38DAAE1-281D-9994-E8D9-CB0F763A7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60631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FD7398D4-CE66-868C-E10C-F58E2A093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50654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BA7F3433-3893-5BA9-0665-AF09F5249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72686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D7B4D6F2-C636-CADC-2BCE-9C4EA5962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41282" y="147452"/>
              <a:ext cx="278069" cy="278069"/>
            </a:xfrm>
            <a:prstGeom prst="rect">
              <a:avLst/>
            </a:prstGeom>
            <a:ln>
              <a:noFill/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D1E83A1-E2FA-743F-245E-BDE015B48D8F}"/>
                </a:ext>
              </a:extLst>
            </p:cNvPr>
            <p:cNvSpPr>
              <a:spLocks/>
            </p:cNvSpPr>
            <p:nvPr/>
          </p:nvSpPr>
          <p:spPr>
            <a:xfrm>
              <a:off x="6253621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افتتاح الحصة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BF69F43-82EF-EE15-DB30-DC619D31ECFC}"/>
                </a:ext>
              </a:extLst>
            </p:cNvPr>
            <p:cNvSpPr>
              <a:spLocks/>
            </p:cNvSpPr>
            <p:nvPr/>
          </p:nvSpPr>
          <p:spPr>
            <a:xfrm>
              <a:off x="3272686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قراءة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E31B85D-E284-00CF-195E-E918DEFE9062}"/>
                </a:ext>
              </a:extLst>
            </p:cNvPr>
            <p:cNvSpPr>
              <a:spLocks/>
            </p:cNvSpPr>
            <p:nvPr/>
          </p:nvSpPr>
          <p:spPr>
            <a:xfrm>
              <a:off x="371024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اختــتام الحــصة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E87908-342C-ABCA-E7BD-9D5F01AE72A1}"/>
                </a:ext>
              </a:extLst>
            </p:cNvPr>
            <p:cNvSpPr>
              <a:spLocks/>
            </p:cNvSpPr>
            <p:nvPr/>
          </p:nvSpPr>
          <p:spPr>
            <a:xfrm>
              <a:off x="4663793" y="137521"/>
              <a:ext cx="1260000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>
                <a:defRPr/>
              </a:pPr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استـماع وتحدث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E95B4E3-28CC-5E87-5162-94A7478AD8B5}"/>
                </a:ext>
              </a:extLst>
            </p:cNvPr>
            <p:cNvSpPr>
              <a:spLocks/>
            </p:cNvSpPr>
            <p:nvPr/>
          </p:nvSpPr>
          <p:spPr>
            <a:xfrm>
              <a:off x="1927238" y="137521"/>
              <a:ext cx="1442177" cy="28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rtl="1"/>
              <a:r>
                <a:rPr lang="ar-MA" sz="2000" b="1" dirty="0">
                  <a:solidFill>
                    <a:srgbClr val="565F88">
                      <a:alpha val="20000"/>
                    </a:srgb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تعبير كتابي/ إملاء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6288579"/>
      </p:ext>
    </p:extLst>
  </p:cSld>
  <p:clrMapOvr>
    <a:masterClrMapping/>
  </p:clrMapOvr>
  <p:transition spd="slow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اختتام الحصة 2">
            <a:hlinkClick r:id="" action="ppaction://media"/>
            <a:extLst>
              <a:ext uri="{FF2B5EF4-FFF2-40B4-BE49-F238E27FC236}">
                <a16:creationId xmlns:a16="http://schemas.microsoft.com/office/drawing/2014/main" id="{405CA9B2-41D7-4CBE-A016-4AFB981C6B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72000" y="1629000"/>
            <a:ext cx="6399999" cy="3600000"/>
          </a:xfrm>
          <a:prstGeom prst="rect">
            <a:avLst/>
          </a:prstGeo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67828F0B-E51D-8BE3-4B91-475EF8EFC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514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826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37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  <a:sym typeface="Arial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  <a:sym typeface="Arial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14848</TotalTime>
  <Words>1529</Words>
  <Application>Microsoft Office PowerPoint</Application>
  <PresentationFormat>Affichage à l'écran (4:3)</PresentationFormat>
  <Paragraphs>448</Paragraphs>
  <Slides>70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70</vt:i4>
      </vt:variant>
    </vt:vector>
  </HeadingPairs>
  <TitlesOfParts>
    <vt:vector size="88" baseType="lpstr">
      <vt:lpstr>Calibri Light</vt:lpstr>
      <vt:lpstr>Wingdings</vt:lpstr>
      <vt:lpstr>Arial</vt:lpstr>
      <vt:lpstr>Dosis SemiBold</vt:lpstr>
      <vt:lpstr>Modern Love</vt:lpstr>
      <vt:lpstr>Noto Sans Symbols</vt:lpstr>
      <vt:lpstr>Dosis</vt:lpstr>
      <vt:lpstr>Microsoft Uighur</vt:lpstr>
      <vt:lpstr>Dosis Medium</vt:lpstr>
      <vt:lpstr>Calibri</vt:lpstr>
      <vt:lpstr>Thème Office</vt:lpstr>
      <vt:lpstr>01- نشاط اعتيادي</vt:lpstr>
      <vt:lpstr>03- استماع وتحدث</vt:lpstr>
      <vt:lpstr>04- قراءة/ كتابة</vt:lpstr>
      <vt:lpstr>3_Env-Enseignant</vt:lpstr>
      <vt:lpstr>1_Thème Office</vt:lpstr>
      <vt:lpstr>1_04- قراءة/ كتابة</vt:lpstr>
      <vt:lpstr>3_Thème Office</vt:lpstr>
      <vt:lpstr>Présentation PowerPoint</vt:lpstr>
      <vt:lpstr>Présentation PowerPoint</vt:lpstr>
      <vt:lpstr>Présentation PowerPoint</vt:lpstr>
      <vt:lpstr>هيكلة حصة اليوم</vt:lpstr>
      <vt:lpstr>Présentation PowerPoint</vt:lpstr>
      <vt:lpstr>  افتتاح الحصة</vt:lpstr>
      <vt:lpstr> مرحبا بكم . سننطلق في حصة اللغة العربية.</vt:lpstr>
      <vt:lpstr> قبل أن نبدأ حصة اليوم سأخبركم عن شروط الحصول على نجمة التميز. </vt:lpstr>
      <vt:lpstr> ضعوا اللوحة على الطاولة، الدفتر  والمقلمة في القمطر.</vt:lpstr>
      <vt:lpstr>سنبدأ تحدي الطلاقة. سأسحب 5 أسماء للمشاركة في تحدي القراءة بدقة واسترسال.</vt:lpstr>
      <vt:lpstr>أمامكم دقيقة واحدة من  أجل قراءة صامتة للفقرة.</vt:lpstr>
      <vt:lpstr>اقرأ الفقرة..  يسجل الأستاذ على سجل الطلاقة.</vt:lpstr>
      <vt:lpstr>خذوا ألواحكم سأملي عليكم كلمات.</vt:lpstr>
      <vt:lpstr>سأقرأ الكلمات أولا.  من يقرأ ؟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انظروا إلى الكلمة جيدا. </vt:lpstr>
      <vt:lpstr>اكتبوا: ينطق الأستاذ الكلمة.</vt:lpstr>
      <vt:lpstr>صححوا.</vt:lpstr>
      <vt:lpstr> استماع وتحدث</vt:lpstr>
      <vt:lpstr>سأسرد لكم المقطع الأول بأسلوبي الخاص. استمعوا</vt:lpstr>
      <vt:lpstr>من منكم يسرد المقطع الأول انطلاقا من المشهد؟</vt:lpstr>
      <vt:lpstr>سأسرد لكم المقطع الثاني بأسلوبي الخاص. استمعوا</vt:lpstr>
      <vt:lpstr>من منكم يسرد المقطع الثاني انطلاقا من المشهد؟</vt:lpstr>
      <vt:lpstr>سأسرد لكم المقطع الثالث بأسلوبي الخاص. استمعوا</vt:lpstr>
      <vt:lpstr>من منكم يسرد المقطع الثالث انطلاقا من المشهد؟</vt:lpstr>
      <vt:lpstr>سأسرد لكم المقطع الأخير  بأسلوبي الخاص. استمعوا</vt:lpstr>
      <vt:lpstr>من منكم يسرد المقطع الأخير انطلاقا من المشهد؟</vt:lpstr>
      <vt:lpstr>هذه هي أحداث الحكاية من البداية إلى النهاية.  من منكم يسردها؟</vt:lpstr>
      <vt:lpstr>قراءة</vt:lpstr>
      <vt:lpstr>ننتقل الآن لقراءة نص " أنا أيضا موهوبة".</vt:lpstr>
      <vt:lpstr>من يقرأ؟</vt:lpstr>
      <vt:lpstr>من يتابع؟</vt:lpstr>
      <vt:lpstr>من يتابع؟</vt:lpstr>
      <vt:lpstr>في ثنائيات؛ ابحثوا في النص عن المقطع الذي يشير إلى استئذان ياقوت من معلمتها.  ضعوا تحته سطرا.</vt:lpstr>
      <vt:lpstr>من يقرأ؟ ماذا كان سيحدث لو لم تستأذن ياقوت معلمتها؟</vt:lpstr>
      <vt:lpstr>ابحثوا في النص عن المقطع الذي يشير إلى الهدية التي أعجبت فرح من بين كل الهدايا.   ضعوا تحته سطرا.</vt:lpstr>
      <vt:lpstr>من يقرأ؟</vt:lpstr>
      <vt:lpstr>لو كنت من أصدقاء فرح، ماذا ستهدي لها في عيد ميلادها؟</vt:lpstr>
      <vt:lpstr>يقرأ الأستاذ الوضعية</vt:lpstr>
      <vt:lpstr>يقدم التلاميذ أفكارهم وتتم المناقشة جماعيا.</vt:lpstr>
      <vt:lpstr>ماذا استفدتم من هذه الحكاية؟</vt:lpstr>
      <vt:lpstr>تعبير كتابي</vt:lpstr>
      <vt:lpstr>والآن ستتعلمون كيف تركبون جملا.  لاحظوا سأعبر عن هذا المشهد. </vt:lpstr>
      <vt:lpstr>أسأل من في الصورة؟ إنهم الأصدقاء – سأبدأ جملتي ب: اَلْأَصْدِقاءُ. </vt:lpstr>
      <vt:lpstr>اَلْآن سَأصِفُ اَلْأَصْدِقاءَ. أسأل : ماذا يفعلون؟  الأصدقاء يحتفلون بعيد ميلاد فرح.</vt:lpstr>
      <vt:lpstr>نتذكر: لوصف شخصية في صورة : أسأل وأجيب ثم أكتب الجملة وأضع نهايتها نقطة. </vt:lpstr>
      <vt:lpstr>من يقرأ؟</vt:lpstr>
      <vt:lpstr>خذوا كراساتكم ص30.</vt:lpstr>
      <vt:lpstr>لاحظوا  المشهدين وعبروا  عنهما بجمل.</vt:lpstr>
      <vt:lpstr>اكتبوا جملة تعبر عن المشهد 1 باستعمال: من؟ ماذا يفعل؟ أمامكم دقيقة واحدة </vt:lpstr>
      <vt:lpstr>صححوا. يقبل الأستاذ كل  الإجابات الممكنة.</vt:lpstr>
      <vt:lpstr>خذوا الدفاتر واكتبوا جملة تعبر عن المشهد باستعمال: من؟ ماذا يفعل؟</vt:lpstr>
      <vt:lpstr>صححوا.</vt:lpstr>
      <vt:lpstr>إملاء</vt:lpstr>
      <vt:lpstr>من يقرأ؟</vt:lpstr>
      <vt:lpstr>خذوا كراساتكم ص 29</vt:lpstr>
      <vt:lpstr>ستكتبون الكلمة المملاة تحت الصورة المناسبة كما في المثال. أمامكم دقيقتان -  صححوا </vt:lpstr>
      <vt:lpstr>Présentation PowerPoint</vt:lpstr>
      <vt:lpstr>شاركنا في نشاط تحدي القراءة</vt:lpstr>
      <vt:lpstr>تدربنا على سرد الحكاية</vt:lpstr>
      <vt:lpstr>تدربنا على كتابة جمل تصف شخصية.</vt:lpstr>
      <vt:lpstr>تدربنا على كتابة كلمات تتضمن حرفا من الحروف التالية: س – ش-ص</vt:lpstr>
      <vt:lpstr>اقرؤوا النص وابحثوا عن كلمات تتضمن السين أو الشين أو الصاد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digital 002</dc:creator>
  <cp:lastModifiedBy>Fatima Ait Addi</cp:lastModifiedBy>
  <cp:revision>158</cp:revision>
  <dcterms:created xsi:type="dcterms:W3CDTF">2023-09-20T21:35:22Z</dcterms:created>
  <dcterms:modified xsi:type="dcterms:W3CDTF">2026-10-21T23:47:51Z</dcterms:modified>
</cp:coreProperties>
</file>