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48.jpg" ContentType="image/jpe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0"/>
  </p:notesMasterIdLst>
  <p:sldIdLst>
    <p:sldId id="2134807201" r:id="rId2"/>
    <p:sldId id="972" r:id="rId3"/>
    <p:sldId id="828" r:id="rId4"/>
    <p:sldId id="780" r:id="rId5"/>
    <p:sldId id="833" r:id="rId6"/>
    <p:sldId id="783" r:id="rId7"/>
    <p:sldId id="784" r:id="rId8"/>
    <p:sldId id="2134807111" r:id="rId9"/>
    <p:sldId id="2134807123" r:id="rId10"/>
    <p:sldId id="2134807174" r:id="rId11"/>
    <p:sldId id="2134807127" r:id="rId12"/>
    <p:sldId id="2134807076" r:id="rId13"/>
    <p:sldId id="2134807175" r:id="rId14"/>
    <p:sldId id="2134807130" r:id="rId15"/>
    <p:sldId id="2134807176" r:id="rId16"/>
    <p:sldId id="2134807133" r:id="rId17"/>
    <p:sldId id="2134807129" r:id="rId18"/>
    <p:sldId id="2134807177" r:id="rId19"/>
    <p:sldId id="2134807180" r:id="rId20"/>
    <p:sldId id="2134807178" r:id="rId21"/>
    <p:sldId id="2134807181" r:id="rId22"/>
    <p:sldId id="2134807179" r:id="rId23"/>
    <p:sldId id="2134807182" r:id="rId24"/>
    <p:sldId id="2134807183" r:id="rId25"/>
    <p:sldId id="2134807184" r:id="rId26"/>
    <p:sldId id="2134807134" r:id="rId27"/>
    <p:sldId id="2134807147" r:id="rId28"/>
    <p:sldId id="746" r:id="rId29"/>
    <p:sldId id="2134807152" r:id="rId30"/>
    <p:sldId id="2134807166" r:id="rId31"/>
    <p:sldId id="2134807151" r:id="rId32"/>
    <p:sldId id="2134807153" r:id="rId33"/>
    <p:sldId id="2134807154" r:id="rId34"/>
    <p:sldId id="2134807156" r:id="rId35"/>
    <p:sldId id="2134807159" r:id="rId36"/>
    <p:sldId id="2134807155" r:id="rId37"/>
    <p:sldId id="2134807160" r:id="rId38"/>
    <p:sldId id="2134807157" r:id="rId39"/>
    <p:sldId id="2134807161" r:id="rId40"/>
    <p:sldId id="2134807158" r:id="rId41"/>
    <p:sldId id="2134807162" r:id="rId42"/>
    <p:sldId id="2134807047" r:id="rId43"/>
    <p:sldId id="2134807163" r:id="rId44"/>
    <p:sldId id="2134807143" r:id="rId45"/>
    <p:sldId id="2134807172" r:id="rId46"/>
    <p:sldId id="2134807146" r:id="rId47"/>
    <p:sldId id="2134807100" r:id="rId48"/>
    <p:sldId id="2134807144" r:id="rId49"/>
    <p:sldId id="2134807145" r:id="rId50"/>
    <p:sldId id="2134806711" r:id="rId51"/>
    <p:sldId id="2134806873" r:id="rId52"/>
    <p:sldId id="2134807165" r:id="rId53"/>
    <p:sldId id="2134807167" r:id="rId54"/>
    <p:sldId id="2134807169" r:id="rId55"/>
    <p:sldId id="2134807164" r:id="rId56"/>
    <p:sldId id="2134807121" r:id="rId57"/>
    <p:sldId id="2134807103" r:id="rId58"/>
    <p:sldId id="2134807202" r:id="rId59"/>
    <p:sldId id="2134807203" r:id="rId60"/>
    <p:sldId id="2134807186" r:id="rId61"/>
    <p:sldId id="2134807204" r:id="rId62"/>
    <p:sldId id="2134807205" r:id="rId63"/>
    <p:sldId id="2134807206" r:id="rId64"/>
    <p:sldId id="985" r:id="rId65"/>
    <p:sldId id="869" r:id="rId66"/>
    <p:sldId id="2134807109" r:id="rId67"/>
    <p:sldId id="2134806752" r:id="rId68"/>
    <p:sldId id="969" r:id="rId69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71"/>
    </p:embeddedFont>
    <p:embeddedFont>
      <p:font typeface="Meiryo" panose="020B0604030504040204" pitchFamily="34" charset="-128"/>
      <p:regular r:id="rId72"/>
    </p:embeddedFont>
    <p:embeddedFont>
      <p:font typeface="Albertus Extra Bold" panose="020B0604020202020204" charset="0"/>
      <p:bold r:id="rId73"/>
    </p:embeddedFont>
    <p:embeddedFont>
      <p:font typeface="calendar note tfb" panose="020B0604020202020204" charset="0"/>
      <p:regular r:id="rId74"/>
    </p:embeddedFont>
    <p:embeddedFont>
      <p:font typeface="Dosis" pitchFamily="2" charset="0"/>
      <p:regular r:id="rId75"/>
      <p:bold r:id="rId76"/>
    </p:embeddedFont>
    <p:embeddedFont>
      <p:font typeface="RB" panose="020B0604020202020204" charset="-78"/>
      <p:regular r:id="rId77"/>
    </p:embeddedFont>
    <p:embeddedFont>
      <p:font typeface="Segoe UI Semibold" panose="020B0702040204020203" pitchFamily="34" charset="0"/>
      <p:bold r:id="rId78"/>
      <p:boldItalic r:id="rId7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4F2E"/>
    <a:srgbClr val="51290A"/>
    <a:srgbClr val="5E9125"/>
    <a:srgbClr val="15716C"/>
    <a:srgbClr val="016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6.fntdata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san Oukessou" userId="2ba0886a528e3cd3" providerId="LiveId" clId="{4B3F8389-75E1-42FB-9919-03C677484F8B}"/>
    <pc:docChg chg="modSld">
      <pc:chgData name="Hassan Oukessou" userId="2ba0886a528e3cd3" providerId="LiveId" clId="{4B3F8389-75E1-42FB-9919-03C677484F8B}" dt="2026-10-27T13:17:48.069" v="26" actId="20577"/>
      <pc:docMkLst>
        <pc:docMk/>
      </pc:docMkLst>
      <pc:sldChg chg="modSp mod">
        <pc:chgData name="Hassan Oukessou" userId="2ba0886a528e3cd3" providerId="LiveId" clId="{4B3F8389-75E1-42FB-9919-03C677484F8B}" dt="2026-10-27T13:17:48.069" v="26" actId="20577"/>
        <pc:sldMkLst>
          <pc:docMk/>
          <pc:sldMk cId="913118535" sldId="783"/>
        </pc:sldMkLst>
        <pc:spChg chg="mod">
          <ac:chgData name="Hassan Oukessou" userId="2ba0886a528e3cd3" providerId="LiveId" clId="{4B3F8389-75E1-42FB-9919-03C677484F8B}" dt="2026-10-27T13:17:48.069" v="26" actId="20577"/>
          <ac:spMkLst>
            <pc:docMk/>
            <pc:sldMk cId="913118535" sldId="783"/>
            <ac:spMk id="30" creationId="{B304BB82-5CA1-E3FF-C5C4-ED13E6D30A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27/10/2026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28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4484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32CED-54DC-AFF7-3C11-C3A4EB524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DEB1BA-6260-002E-2783-635098B51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946C9BC-E210-B4B3-1A6A-CF21CD49D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7542A3-67B6-7CD5-EF5D-206C22D74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89312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615B6-EC31-FFF5-DD38-215C68528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34C4C6-A5FA-75C4-F323-868ED2E86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B19552-A96A-149F-D90E-5E2B3A487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4BBF4A-6064-79C0-C4A9-78D5C9C02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76486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55A45-A495-C3AC-FDE8-DACDFA214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62F8F7-1F24-3E97-FF48-A33330DF7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07B564-AEEC-1EE8-1D41-944B871CC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E1FF0C-DF1A-8191-DE9E-9366959CC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32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7655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E99A-CC52-4AB6-E459-9E28B3C96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BCE791C-1DFE-4E1D-F5E2-FB714B8EA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ED9D9F-79C9-D4C8-A9A5-7176949C9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83544E-9A8F-4AA7-08F1-C6F7DB421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416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95618-D622-F530-3219-AD7A9EBD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68D9826-F767-C757-B628-A0205690B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9BAD140-D9F8-D8BD-8180-1955FF010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0BF226-A86A-7B81-4360-725B49E49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2001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7C63-9694-09FF-F97F-2BFE6497A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268E829-BF68-917B-0ECA-299F635EB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4E8C44-9839-8D37-071E-455BF48EC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6497EA-790C-C40F-E4D2-9925B7F262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35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72984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79D96-A71B-DDE8-BBE3-CDD060C08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567242-205A-D57F-2972-5474274529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F7BAD2-F4A5-01FC-185B-5FDFE1949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6CCAC6-FDFA-CDA1-DCB7-9EA575E5A6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36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64195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C29F3-0A47-6F55-2F78-150CDDDF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6AF243-898E-72BC-91CC-AE5F559AD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631340B-5FDA-7999-219C-C30309B0B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A94DAF-3FA9-A2B6-D9FF-701CCFF72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37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2414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A0B73-849C-58CA-8B31-EBC6057D0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46557DD-AAC9-244B-194B-74B48C012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A4414B4-BB3A-AE70-4AD5-DBD5948FE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B99176-BA01-2C76-2A95-CEA794821C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38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334051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DD792-BE53-147D-185A-A7D4E84DB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E2F296-B5D5-7F73-2193-829A1A54A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12A7EF-D9A0-D413-4B08-B26E08DB7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E595F4-99E4-29E3-62BC-B2DF867FC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39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0191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C3946-95AD-50A2-33E3-5307414E1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FB82404-E0BC-146B-F0B1-65269E0CB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BB59C0-D496-89C2-C3F9-60B0F9605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33003C-D417-A2C1-0137-DCD414D27D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62837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68B58-3083-17B0-BFB6-03513D1E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CF17A8-F87B-E2B0-3DE8-F82B113EF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AE34CAD-43C2-4C25-1009-9368C202B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5B5C1B-14AB-929E-FAD0-2EDE81D8B2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5559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50088-2D1E-9452-1DC8-BC1DA327B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5376" y="409575"/>
            <a:ext cx="5315023" cy="1076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B1E70E-18C3-6EE9-AB00-BEBD767A3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24" y="0"/>
            <a:ext cx="4771552" cy="15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2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  <p:sldLayoutId id="21474836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image" Target="../media/image22.emf"/><Relationship Id="rId7" Type="http://schemas.openxmlformats.org/officeDocument/2006/relationships/image" Target="../media/image26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10" Type="http://schemas.openxmlformats.org/officeDocument/2006/relationships/image" Target="../media/image29.emf"/><Relationship Id="rId4" Type="http://schemas.openxmlformats.org/officeDocument/2006/relationships/image" Target="../media/image23.emf"/><Relationship Id="rId9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7.png"/><Relationship Id="rId4" Type="http://schemas.openxmlformats.org/officeDocument/2006/relationships/image" Target="../media/image46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30702" y="821812"/>
            <a:ext cx="532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56082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34012" y="4336315"/>
            <a:ext cx="5325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2</a:t>
            </a:r>
          </a:p>
        </p:txBody>
      </p:sp>
      <p:sp>
        <p:nvSpPr>
          <p:cNvPr id="5" name="Rectangle à coins arrondis 17">
            <a:extLst>
              <a:ext uri="{FF2B5EF4-FFF2-40B4-BE49-F238E27FC236}">
                <a16:creationId xmlns:a16="http://schemas.microsoft.com/office/drawing/2014/main" id="{9EE5ACEC-6E30-72D9-7C22-7E948D2C422C}"/>
              </a:ext>
            </a:extLst>
          </p:cNvPr>
          <p:cNvSpPr/>
          <p:nvPr/>
        </p:nvSpPr>
        <p:spPr>
          <a:xfrm>
            <a:off x="7758438" y="1709308"/>
            <a:ext cx="877043" cy="270974"/>
          </a:xfrm>
          <a:prstGeom prst="roundRect">
            <a:avLst>
              <a:gd name="adj" fmla="val 34137"/>
            </a:avLst>
          </a:prstGeom>
          <a:solidFill>
            <a:srgbClr val="F3EEE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bertus Extra Bold" panose="020E0802040304020204" pitchFamily="34" charset="0"/>
                <a:ea typeface="+mn-ea"/>
                <a:cs typeface="Arial" panose="020B0604020202020204" pitchFamily="34" charset="0"/>
              </a:rPr>
              <a:t>لوحدة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bertus Extra Bold" panose="020E0802040304020204" pitchFamily="34" charset="0"/>
              <a:ea typeface="+mn-ea"/>
              <a:cs typeface="+mn-cs"/>
            </a:endParaRPr>
          </a:p>
        </p:txBody>
      </p:sp>
      <p:sp>
        <p:nvSpPr>
          <p:cNvPr id="7" name="Rectangle à coins arrondis 2">
            <a:extLst>
              <a:ext uri="{FF2B5EF4-FFF2-40B4-BE49-F238E27FC236}">
                <a16:creationId xmlns:a16="http://schemas.microsoft.com/office/drawing/2014/main" id="{3DA6BB12-00EE-2EFC-8BA5-B58B2A55EEFC}"/>
              </a:ext>
            </a:extLst>
          </p:cNvPr>
          <p:cNvSpPr/>
          <p:nvPr/>
        </p:nvSpPr>
        <p:spPr>
          <a:xfrm>
            <a:off x="1300478" y="3822765"/>
            <a:ext cx="1221339" cy="51354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Microsoft Sans Serif" panose="020B0604020202020204" pitchFamily="34" charset="0"/>
                <a:cs typeface="Segoe UI Semibold" panose="020B0702040204020203" pitchFamily="34" charset="0"/>
              </a:rPr>
              <a:t>ا</a:t>
            </a: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Microsoft Sans Serif" panose="020B0604020202020204" pitchFamily="34" charset="0"/>
                <a:cs typeface="Segoe UI Semibold" panose="020B0702040204020203" pitchFamily="34" charset="0"/>
              </a:rPr>
              <a:t>لأسبوع</a:t>
            </a:r>
            <a:endParaRPr kumimoji="0" lang="ar-MA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Microsoft Sans Serif" panose="020B0604020202020204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Rectangle : coins arrondis 1">
            <a:extLst>
              <a:ext uri="{FF2B5EF4-FFF2-40B4-BE49-F238E27FC236}">
                <a16:creationId xmlns:a16="http://schemas.microsoft.com/office/drawing/2014/main" id="{C87D29C5-8FB9-DAA8-5E99-564847490846}"/>
              </a:ext>
            </a:extLst>
          </p:cNvPr>
          <p:cNvSpPr/>
          <p:nvPr/>
        </p:nvSpPr>
        <p:spPr>
          <a:xfrm>
            <a:off x="700063" y="3754477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78B019-D75C-779E-3BDE-6FB9D05B14DA}"/>
              </a:ext>
            </a:extLst>
          </p:cNvPr>
          <p:cNvSpPr/>
          <p:nvPr/>
        </p:nvSpPr>
        <p:spPr>
          <a:xfrm>
            <a:off x="750843" y="3651050"/>
            <a:ext cx="4988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98306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2941209" y="4500736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807817" y="303745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 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2689958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79" y="1893497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4550559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659028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218" y="4294113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noProof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A765787-E347-9085-B6BC-2BEFE5A837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692" y="4104525"/>
            <a:ext cx="1380533" cy="120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384062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noProof="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ar-MA" sz="3600" b="1" noProof="0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ar-MA" sz="3600" noProof="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1281419" y="4320817"/>
            <a:ext cx="3780000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ar-MA" noProof="0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noProof="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الدرس2</a:t>
              </a: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noProof="0" dirty="0">
                  <a:cs typeface="+mj-cs"/>
                </a:rPr>
                <a:t>كيْفَ يَعْمَلُ جِسْمُ </a:t>
              </a:r>
              <a:r>
                <a:rPr lang="ar-MA" sz="2000" b="1" noProof="0" dirty="0" err="1">
                  <a:cs typeface="+mj-cs"/>
                </a:rPr>
                <a:t>ٱلْإِنْسانِ</a:t>
              </a:r>
              <a:r>
                <a:rPr lang="ar-MA" sz="2000" b="1" noProof="0" dirty="0">
                  <a:cs typeface="+mj-cs"/>
                </a:rPr>
                <a:t>؟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4534850" y="2400577"/>
            <a:ext cx="3780000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ar-MA" noProof="0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MA" b="1" noProof="0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ar-MA" sz="1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r>
                <a:rPr lang="ar-MA" sz="2000" b="1" noProof="0" dirty="0"/>
                <a:t>إِلى أَيِّ صِنْفٍ يَنْتَمي هَٰذا </a:t>
              </a:r>
              <a:r>
                <a:rPr lang="ar-MA" sz="2000" b="1" noProof="0" dirty="0" err="1"/>
                <a:t>ٱلْحَيَوانُ</a:t>
              </a:r>
              <a:r>
                <a:rPr lang="ar-MA" sz="2000" b="1" noProof="0" dirty="0"/>
                <a:t>؟</a:t>
              </a:r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554A1270-E15A-5853-3883-8B50089243EE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noProof="0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0ECB05-77EA-3A1C-6E2C-672140076EFA}"/>
              </a:ext>
            </a:extLst>
          </p:cNvPr>
          <p:cNvSpPr/>
          <p:nvPr/>
        </p:nvSpPr>
        <p:spPr>
          <a:xfrm>
            <a:off x="645160" y="2047239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BF209F9-29BD-7BEE-77CC-674C75799DFA}"/>
              </a:ext>
            </a:extLst>
          </p:cNvPr>
          <p:cNvSpPr/>
          <p:nvPr/>
        </p:nvSpPr>
        <p:spPr>
          <a:xfrm>
            <a:off x="609092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77E222-8A88-8173-AC9A-CB78EDDB1310}"/>
              </a:ext>
            </a:extLst>
          </p:cNvPr>
          <p:cNvSpPr/>
          <p:nvPr/>
        </p:nvSpPr>
        <p:spPr>
          <a:xfrm>
            <a:off x="336804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9F09EE7-C210-FE79-6F92-21F89E1E7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986" y="2123768"/>
            <a:ext cx="2315165" cy="396893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8FFC7A-C29D-A239-A045-9E7108F45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8041" y="2123768"/>
            <a:ext cx="2393662" cy="39689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CF48C25-C798-3204-0D15-E99BA92096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347" y="2123768"/>
            <a:ext cx="2353586" cy="3968938"/>
          </a:xfrm>
          <a:prstGeom prst="rect">
            <a:avLst/>
          </a:prstGeom>
        </p:spPr>
      </p:pic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D60B3153-77F4-6DA5-2A0A-355000B045F3}"/>
              </a:ext>
            </a:extLst>
          </p:cNvPr>
          <p:cNvSpPr txBox="1">
            <a:spLocks/>
          </p:cNvSpPr>
          <p:nvPr/>
        </p:nvSpPr>
        <p:spPr>
          <a:xfrm>
            <a:off x="2159347" y="1363897"/>
            <a:ext cx="4597120" cy="63114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630" rtl="1">
              <a:buNone/>
              <a:defRPr/>
            </a:pPr>
            <a:r>
              <a:rPr lang="ar-MA" sz="2400" b="1" noProof="0" dirty="0">
                <a:cs typeface="+mj-cs"/>
              </a:rPr>
              <a:t>كيْفَ يَعْمَلُ جِسْمُ </a:t>
            </a:r>
            <a:r>
              <a:rPr lang="ar-MA" sz="2400" b="1" noProof="0" dirty="0" err="1">
                <a:cs typeface="+mj-cs"/>
              </a:rPr>
              <a:t>ٱلْإِنْسانِ</a:t>
            </a:r>
            <a:r>
              <a:rPr lang="ar-MA" sz="2400" b="1" noProof="0" dirty="0">
                <a:cs typeface="+mj-cs"/>
              </a:rPr>
              <a:t>؟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15A90F-FF76-187F-5B0A-9509EBA9D719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3F57155-AF29-B9B2-3EC6-A1778EAE0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156" y="1918266"/>
            <a:ext cx="7153851" cy="408943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2D98012-67EF-3AFD-04E2-F9F9405707E9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>
            <a:extLst>
              <a:ext uri="{FF2B5EF4-FFF2-40B4-BE49-F238E27FC236}">
                <a16:creationId xmlns:a16="http://schemas.microsoft.com/office/drawing/2014/main" id="{B304BB82-5CA1-E3FF-C5C4-ED13E6D30A66}"/>
              </a:ext>
            </a:extLst>
          </p:cNvPr>
          <p:cNvSpPr txBox="1"/>
          <p:nvPr/>
        </p:nvSpPr>
        <p:spPr>
          <a:xfrm>
            <a:off x="512916" y="2160354"/>
            <a:ext cx="7245267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kern="0" noProof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 يكون على الأقل </a:t>
            </a:r>
            <a:r>
              <a:rPr lang="ar-MA" sz="2400" b="1" kern="0" noProof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</a:t>
            </a:r>
            <a:r>
              <a:rPr lang="ar-MA" sz="2400" b="1" kern="0" noProof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من</a:t>
            </a:r>
            <a:r>
              <a:rPr lang="fr-FR" sz="2400" b="1" kern="0" noProof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MA" sz="2400" b="1" kern="0" noProof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المتعلمات </a:t>
            </a:r>
            <a:r>
              <a:rPr lang="ar-MA" sz="24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و</a:t>
            </a:r>
            <a:r>
              <a:rPr lang="ar-MA" sz="2400" b="1" kern="0" noProof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المتعلمين متمكنين من:</a:t>
            </a:r>
          </a:p>
        </p:txBody>
      </p:sp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956896" y="3066813"/>
            <a:ext cx="6801287" cy="1009158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rtl="1">
              <a:spcAft>
                <a:spcPts val="600"/>
              </a:spcAft>
            </a:pPr>
            <a:r>
              <a:rPr lang="ar-MA" sz="2800" b="1" noProof="0" dirty="0">
                <a:solidFill>
                  <a:srgbClr val="724F2E"/>
                </a:solidFill>
              </a:rPr>
              <a:t>تعرف الأعضاء الرئيسة لجسم الإنسان وتوطينها داخل رسم تخطيطي وربطها بوظائفها.</a:t>
            </a:r>
            <a:endParaRPr lang="ar-MA" sz="2400" b="1" noProof="0" dirty="0">
              <a:solidFill>
                <a:srgbClr val="724F2E"/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938775" y="2981690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M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ar-MA" noProof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D6D3CFAE-2E64-127E-2076-F64A9812EF71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139F645-6AF6-D76C-3950-23A6E10DEEBF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221A3EE0-E9C1-E8E0-053A-19385537EBD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افتتاح الدرس</a:t>
            </a:r>
            <a:endParaRPr lang="ar-MA" sz="3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EF7E973-88DF-E9E7-9F6A-E07B235E3B0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FD8D94C9-33EC-97D2-E452-C86B0AAB1BA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154658"/>
            <a:ext cx="841742" cy="841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AB88350-78BE-D846-23C6-D42A3CCB3EF8}"/>
              </a:ext>
            </a:extLst>
          </p:cNvPr>
          <p:cNvSpPr txBox="1"/>
          <p:nvPr/>
        </p:nvSpPr>
        <p:spPr>
          <a:xfrm>
            <a:off x="2979173" y="3252363"/>
            <a:ext cx="3338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تصحيح الواجب المنزلي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9A2386-6BFD-FD51-50F7-9D889D68202A}"/>
              </a:ext>
            </a:extLst>
          </p:cNvPr>
          <p:cNvSpPr txBox="1"/>
          <p:nvPr/>
        </p:nvSpPr>
        <p:spPr>
          <a:xfrm>
            <a:off x="3029822" y="3996400"/>
            <a:ext cx="3338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27B711-341A-C99D-0C25-5B3229285885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417D2-A79C-C556-4928-912BEC1CF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CADE4844-88F1-3BEF-D154-9291DB073676}"/>
              </a:ext>
            </a:extLst>
          </p:cNvPr>
          <p:cNvSpPr txBox="1"/>
          <p:nvPr/>
        </p:nvSpPr>
        <p:spPr>
          <a:xfrm>
            <a:off x="340022" y="1225186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9C885FE-B512-6D20-32D2-96451AE74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67" y="2089978"/>
            <a:ext cx="1105320" cy="10485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058470-33BB-192B-2F2B-84DFF938E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401" y="3190741"/>
            <a:ext cx="842111" cy="8367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1AAFAD4-2DFC-D963-083F-858B747D8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945" y="1984788"/>
            <a:ext cx="891134" cy="86139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F9D6C0-38BC-9BC1-7EC9-01A22985A9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67" y="3480146"/>
            <a:ext cx="588785" cy="88944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D1FA794-E277-A301-FC25-E4A79FAC60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5518" y="4191295"/>
            <a:ext cx="711525" cy="79539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4BAFF2-94A0-E880-3DB5-65E747749E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7041" y="4009964"/>
            <a:ext cx="875221" cy="4166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C71AE47-54DC-F9F2-CDAF-8147B19D9E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386" y="4865027"/>
            <a:ext cx="891134" cy="59296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1356966-BB7C-4E7E-FF1D-18671E6AAA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427" y="5249993"/>
            <a:ext cx="891133" cy="23237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E8C7775C-16A6-E651-FF63-3A5C5F2E00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1994" y="3138534"/>
            <a:ext cx="891134" cy="464753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5FBB20B-A39D-215E-C74D-FA093EE87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666375"/>
              </p:ext>
            </p:extLst>
          </p:nvPr>
        </p:nvGraphicFramePr>
        <p:xfrm>
          <a:off x="3820186" y="2089977"/>
          <a:ext cx="4508364" cy="33923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4182">
                  <a:extLst>
                    <a:ext uri="{9D8B030D-6E8A-4147-A177-3AD203B41FA5}">
                      <a16:colId xmlns:a16="http://schemas.microsoft.com/office/drawing/2014/main" val="1249716906"/>
                    </a:ext>
                  </a:extLst>
                </a:gridCol>
                <a:gridCol w="2254182">
                  <a:extLst>
                    <a:ext uri="{9D8B030D-6E8A-4147-A177-3AD203B41FA5}">
                      <a16:colId xmlns:a16="http://schemas.microsoft.com/office/drawing/2014/main" val="2600068374"/>
                    </a:ext>
                  </a:extLst>
                </a:gridCol>
              </a:tblGrid>
              <a:tr h="624851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/>
                        <a:t>حيوانات لا فقرية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/>
                        <a:t>حيوانات فقرية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531550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الفراشة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السمكة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5348838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اَلْأُخْطُبوطُ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اَلْفيلُ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9314410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اَلْحَلَزونُ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اَلْقِطُّ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739699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اَلدّودَةُ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اَلثُّعْبانُ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171221"/>
                  </a:ext>
                </a:extLst>
              </a:tr>
              <a:tr h="553508">
                <a:tc>
                  <a:txBody>
                    <a:bodyPr/>
                    <a:lstStyle/>
                    <a:p>
                      <a:pPr algn="ctr" rtl="1"/>
                      <a:endParaRPr lang="ar-MA" sz="2400" b="1" noProof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>
                          <a:solidFill>
                            <a:srgbClr val="FF0000"/>
                          </a:solidFill>
                        </a:rPr>
                        <a:t>اَلْعُصْفورُ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3734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883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2861-333A-F817-8C4E-C3E6D29D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3FBABDC-2C6D-EB85-52FB-A49810744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25F73E-F49D-0035-40C5-143A34A9B7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335" b="48288"/>
          <a:stretch>
            <a:fillRect/>
          </a:stretch>
        </p:blipFill>
        <p:spPr>
          <a:xfrm>
            <a:off x="475895" y="2841523"/>
            <a:ext cx="8192210" cy="15928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B14B9F8-B892-5EA7-71EB-179F84B7FC03}"/>
              </a:ext>
            </a:extLst>
          </p:cNvPr>
          <p:cNvSpPr txBox="1"/>
          <p:nvPr/>
        </p:nvSpPr>
        <p:spPr>
          <a:xfrm>
            <a:off x="1238864" y="3274143"/>
            <a:ext cx="1602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noProof="0" dirty="0">
                <a:solidFill>
                  <a:srgbClr val="FF0000"/>
                </a:solidFill>
              </a:rPr>
              <a:t>حوتٌ أَزْرَقُ</a:t>
            </a:r>
          </a:p>
        </p:txBody>
      </p:sp>
      <p:sp>
        <p:nvSpPr>
          <p:cNvPr id="7" name="Google Shape;140;p7">
            <a:extLst>
              <a:ext uri="{FF2B5EF4-FFF2-40B4-BE49-F238E27FC236}">
                <a16:creationId xmlns:a16="http://schemas.microsoft.com/office/drawing/2014/main" id="{60EAF196-1402-9F47-4376-D48AD2F783FA}"/>
              </a:ext>
            </a:extLst>
          </p:cNvPr>
          <p:cNvSpPr txBox="1"/>
          <p:nvPr/>
        </p:nvSpPr>
        <p:spPr>
          <a:xfrm>
            <a:off x="340022" y="1225186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2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2191C-1778-8F6B-029A-DC996A7C3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F21DFB-8919-B305-D81F-49AF0792C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AFFF090-B78F-6659-8996-C302DC0E3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158600"/>
              </p:ext>
            </p:extLst>
          </p:nvPr>
        </p:nvGraphicFramePr>
        <p:xfrm>
          <a:off x="1232110" y="2378217"/>
          <a:ext cx="6679780" cy="320400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35956">
                  <a:extLst>
                    <a:ext uri="{9D8B030D-6E8A-4147-A177-3AD203B41FA5}">
                      <a16:colId xmlns:a16="http://schemas.microsoft.com/office/drawing/2014/main" val="3178843676"/>
                    </a:ext>
                  </a:extLst>
                </a:gridCol>
                <a:gridCol w="1335956">
                  <a:extLst>
                    <a:ext uri="{9D8B030D-6E8A-4147-A177-3AD203B41FA5}">
                      <a16:colId xmlns:a16="http://schemas.microsoft.com/office/drawing/2014/main" val="231864130"/>
                    </a:ext>
                  </a:extLst>
                </a:gridCol>
                <a:gridCol w="1335956">
                  <a:extLst>
                    <a:ext uri="{9D8B030D-6E8A-4147-A177-3AD203B41FA5}">
                      <a16:colId xmlns:a16="http://schemas.microsoft.com/office/drawing/2014/main" val="1954037894"/>
                    </a:ext>
                  </a:extLst>
                </a:gridCol>
                <a:gridCol w="1335956">
                  <a:extLst>
                    <a:ext uri="{9D8B030D-6E8A-4147-A177-3AD203B41FA5}">
                      <a16:colId xmlns:a16="http://schemas.microsoft.com/office/drawing/2014/main" val="2524693276"/>
                    </a:ext>
                  </a:extLst>
                </a:gridCol>
                <a:gridCol w="1335956">
                  <a:extLst>
                    <a:ext uri="{9D8B030D-6E8A-4147-A177-3AD203B41FA5}">
                      <a16:colId xmlns:a16="http://schemas.microsoft.com/office/drawing/2014/main" val="1630227190"/>
                    </a:ext>
                  </a:extLst>
                </a:gridCol>
              </a:tblGrid>
              <a:tr h="534000"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00" noProof="0" dirty="0">
                          <a:effectLst/>
                        </a:rPr>
                        <a:t>اَلثَّدْيياتُ</a:t>
                      </a:r>
                      <a:endParaRPr lang="ar-MA" sz="2400" b="1" kern="100" noProof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00" noProof="0" dirty="0">
                          <a:effectLst/>
                        </a:rPr>
                        <a:t>اَلْأَسْماكُ</a:t>
                      </a:r>
                      <a:endParaRPr lang="ar-MA" sz="2400" b="1" kern="100" noProof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00" noProof="0" dirty="0">
                          <a:effectLst/>
                        </a:rPr>
                        <a:t>اَلْبَرْمائياتُ</a:t>
                      </a:r>
                      <a:endParaRPr lang="ar-MA" sz="2400" b="1" kern="100" noProof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00" noProof="0" dirty="0">
                          <a:effectLst/>
                        </a:rPr>
                        <a:t>اَلطُّيورُ</a:t>
                      </a:r>
                      <a:endParaRPr lang="ar-MA" sz="2400" b="1" kern="100" noProof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buNone/>
                      </a:pPr>
                      <a:r>
                        <a:rPr lang="ar-MA" sz="2400" b="1" kern="100" noProof="0" dirty="0">
                          <a:effectLst/>
                        </a:rPr>
                        <a:t>اَلزَّواحِفُ</a:t>
                      </a:r>
                      <a:endParaRPr lang="ar-MA" sz="2400" b="1" kern="100" noProof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201752"/>
                  </a:ext>
                </a:extLst>
              </a:tr>
              <a:tr h="534000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اَلقِطَطُ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اَلسّرْدينُ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اَلضِّفْدَعَةُ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اَلنَّسْرُ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اَلتِّمْساحُ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492011"/>
                  </a:ext>
                </a:extLst>
              </a:tr>
              <a:tr h="534000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اَلزَّرافَةُ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اَلْقِرْشُ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اَلْبَبَّغاءُ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اَلسُّلَحْفاةُ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5597"/>
                  </a:ext>
                </a:extLst>
              </a:tr>
              <a:tr h="534000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اَلْأَسَدُ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اَلسَّلَمونُ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اَلدَّجاجَةُ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اَلثُّعْبانُ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72248"/>
                  </a:ext>
                </a:extLst>
              </a:tr>
              <a:tr h="534000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اَلْحوتُ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اَلتّونَةُ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اَلنَّعامَةُ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اَلْحِرْباءُ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03827"/>
                  </a:ext>
                </a:extLst>
              </a:tr>
              <a:tr h="534000"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اَلْخُفّاشُ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400" b="1" noProof="0" dirty="0">
                          <a:solidFill>
                            <a:srgbClr val="002060"/>
                          </a:solidFill>
                          <a:cs typeface="+mn-cs"/>
                        </a:rPr>
                        <a:t>اَلْبِطْريقُ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ar-MA" sz="2400" b="1" noProof="0" dirty="0">
                        <a:solidFill>
                          <a:srgbClr val="002060"/>
                        </a:solidFill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239765"/>
                  </a:ext>
                </a:extLst>
              </a:tr>
            </a:tbl>
          </a:graphicData>
        </a:graphic>
      </p:graphicFrame>
      <p:sp>
        <p:nvSpPr>
          <p:cNvPr id="8" name="Google Shape;140;p7">
            <a:extLst>
              <a:ext uri="{FF2B5EF4-FFF2-40B4-BE49-F238E27FC236}">
                <a16:creationId xmlns:a16="http://schemas.microsoft.com/office/drawing/2014/main" id="{7EE59327-1674-4578-B99A-177339147913}"/>
              </a:ext>
            </a:extLst>
          </p:cNvPr>
          <p:cNvSpPr txBox="1"/>
          <p:nvPr/>
        </p:nvSpPr>
        <p:spPr>
          <a:xfrm>
            <a:off x="340022" y="1225186"/>
            <a:ext cx="719282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665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BE484-5635-CF36-4ECA-7013724D6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25A448C-B709-6431-C80A-8A993BE8DEC9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06325C57-719A-0F40-32D2-E638B432EECC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افتتاح الدرس</a:t>
            </a:r>
            <a:endParaRPr lang="ar-MA" sz="3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1C7067F-8734-8987-07C1-C9DEE6409CB8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3DF30EF-8AE8-4753-E0F1-4485F52640D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81325" y="3984186"/>
            <a:ext cx="841742" cy="84174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DA9B49-A797-79F3-5BEE-21C250B43186}"/>
              </a:ext>
            </a:extLst>
          </p:cNvPr>
          <p:cNvSpPr txBox="1"/>
          <p:nvPr/>
        </p:nvSpPr>
        <p:spPr>
          <a:xfrm>
            <a:off x="2979172" y="4081892"/>
            <a:ext cx="3338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أنشطة تمهيدية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A2F09F-FABF-9A4F-47EE-552970A3DE77}"/>
              </a:ext>
            </a:extLst>
          </p:cNvPr>
          <p:cNvSpPr txBox="1"/>
          <p:nvPr/>
        </p:nvSpPr>
        <p:spPr>
          <a:xfrm>
            <a:off x="2979173" y="3252363"/>
            <a:ext cx="33388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>
              <a:defRPr/>
            </a:pPr>
            <a:r>
              <a:rPr lang="ar-MA" sz="32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تصحيح الواجب المنزلي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B98592-E4C6-22C6-0CFF-2EE3855E062B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54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21FB-5F79-FF50-6CEC-840BAAE36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76F396C-CF96-2384-A9DF-C6FEC9792584}"/>
              </a:ext>
            </a:extLst>
          </p:cNvPr>
          <p:cNvSpPr txBox="1"/>
          <p:nvPr/>
        </p:nvSpPr>
        <p:spPr>
          <a:xfrm>
            <a:off x="340022" y="1275783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الأعضاء</a:t>
            </a:r>
            <a:r>
              <a:rPr lang="ar-MA" sz="2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.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1B5B21E-FFED-5D70-ABD5-C63BBF8A0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1747998"/>
              </p:ext>
            </p:extLst>
          </p:nvPr>
        </p:nvGraphicFramePr>
        <p:xfrm>
          <a:off x="1373004" y="4285179"/>
          <a:ext cx="6237162" cy="11582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079054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2079054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2079054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اَلسَّمْعُ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اَلرُّؤْيَةُ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اَلتَّنَقُّلُ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  <p:pic>
        <p:nvPicPr>
          <p:cNvPr id="8" name="Image 7" descr="داخل العين: من أجمل المخلوقات في الطبيعة :: مقالات موقع تصميمي">
            <a:extLst>
              <a:ext uri="{FF2B5EF4-FFF2-40B4-BE49-F238E27FC236}">
                <a16:creationId xmlns:a16="http://schemas.microsoft.com/office/drawing/2014/main" id="{DB628D7E-4662-CF3F-9034-7A4C5D60FF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803" y="2142449"/>
            <a:ext cx="1904365" cy="12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 descr="أغرب العيون في المملكة الحيوانية.. تظهر كيف تختلف تقنيات الرؤية حسب الحاجة">
            <a:extLst>
              <a:ext uri="{FF2B5EF4-FFF2-40B4-BE49-F238E27FC236}">
                <a16:creationId xmlns:a16="http://schemas.microsoft.com/office/drawing/2014/main" id="{2222D2D1-5E13-59DD-3D81-FF05075E9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620" y="2142448"/>
            <a:ext cx="1904365" cy="12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 descr="21 صورة بعيون مختلفة: شاهد عيون الحيوانات كما لم تشاهدها من قبل !! - شبكة ابو نواف">
            <a:extLst>
              <a:ext uri="{FF2B5EF4-FFF2-40B4-BE49-F238E27FC236}">
                <a16:creationId xmlns:a16="http://schemas.microsoft.com/office/drawing/2014/main" id="{FB8F4CB0-A5E7-6077-8404-2F0076B3CE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005" y="2142447"/>
            <a:ext cx="1918446" cy="126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E068D1-8ABA-3892-2E36-F10AF70A3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5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FF73B-1DF0-3582-F684-E97665EF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7C7B588E-8A11-7BF6-F05D-60F0EE1C4F90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صححوا.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0A6B07-9D45-680E-5335-ABFAA6FD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8F0966-FB97-9607-AF28-71CFA1BFF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4071767-96CE-38B2-BEE1-753FE7A8A97E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586FD9E2-4E3F-6853-867F-741AC693026D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ACB47EF-EAD9-E6C7-1511-C7204A68AD0B}"/>
              </a:ext>
            </a:extLst>
          </p:cNvPr>
          <p:cNvSpPr txBox="1"/>
          <p:nvPr/>
        </p:nvSpPr>
        <p:spPr>
          <a:xfrm>
            <a:off x="3811227" y="5225671"/>
            <a:ext cx="15215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noProof="0" dirty="0">
                <a:solidFill>
                  <a:srgbClr val="FF0000"/>
                </a:solidFill>
              </a:rPr>
              <a:t>اَلرُّؤْيَةُ</a:t>
            </a:r>
            <a:endParaRPr lang="ar-MA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5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42F34-8216-3607-506C-53B8E8A5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قدم وحشة؟ : r/duck">
            <a:extLst>
              <a:ext uri="{FF2B5EF4-FFF2-40B4-BE49-F238E27FC236}">
                <a16:creationId xmlns:a16="http://schemas.microsoft.com/office/drawing/2014/main" id="{091F3182-9D2C-1338-C5EE-013493167B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604" y="2130369"/>
            <a:ext cx="1927121" cy="1358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أفلا ينظرون إلى الإبل كيف خُلقَتْ}} ‏هكذا تبدو أقدام الجمال من الأسفل 🐪👣  ‏تمتلك الجمال أقدامًا عريضة مزودة بوسادتين سميكتين ومرنتين تتمددان عند  ملامسة الأرض، ما يساعدها على توزيع وزنها فوق الرمال">
            <a:extLst>
              <a:ext uri="{FF2B5EF4-FFF2-40B4-BE49-F238E27FC236}">
                <a16:creationId xmlns:a16="http://schemas.microsoft.com/office/drawing/2014/main" id="{B02984B0-1BAA-4764-E4BD-3B458C344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664" y="2130369"/>
            <a:ext cx="1825226" cy="1344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زعنفة ظهرية - ويكيبيديا">
            <a:extLst>
              <a:ext uri="{FF2B5EF4-FFF2-40B4-BE49-F238E27FC236}">
                <a16:creationId xmlns:a16="http://schemas.microsoft.com/office/drawing/2014/main" id="{8E7148B4-2120-8779-04DC-F1CFEA8EA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90" y="2117699"/>
            <a:ext cx="1825226" cy="1358082"/>
          </a:xfrm>
          <a:prstGeom prst="rect">
            <a:avLst/>
          </a:prstGeom>
        </p:spPr>
      </p:pic>
      <p:pic>
        <p:nvPicPr>
          <p:cNvPr id="7" name="Image 6" descr="كل شيء عن الطيور: حقائق مدهشة حول ذوات الريش">
            <a:extLst>
              <a:ext uri="{FF2B5EF4-FFF2-40B4-BE49-F238E27FC236}">
                <a16:creationId xmlns:a16="http://schemas.microsoft.com/office/drawing/2014/main" id="{ED899AA9-395E-6C78-2047-AAA47FCBF3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2634" y="2117699"/>
            <a:ext cx="1825226" cy="13564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D868DA2-6E3B-F943-BA17-439BE118D5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781B072-D0F9-15F1-562D-4C29E98FFE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719814"/>
              </p:ext>
            </p:extLst>
          </p:nvPr>
        </p:nvGraphicFramePr>
        <p:xfrm>
          <a:off x="580103" y="4285179"/>
          <a:ext cx="8122623" cy="115824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707541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2707541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2707541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اَلسَّمْعُ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اَلرُّؤْيَةُ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اَلتَّنَقُّلُ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  <p:sp>
        <p:nvSpPr>
          <p:cNvPr id="8" name="Google Shape;140;p7">
            <a:extLst>
              <a:ext uri="{FF2B5EF4-FFF2-40B4-BE49-F238E27FC236}">
                <a16:creationId xmlns:a16="http://schemas.microsoft.com/office/drawing/2014/main" id="{B6831142-73A8-1A29-8391-BC2BA498F18F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الأعضاء.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6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7FAA4-A2B2-44AA-5520-34A0B370F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94FBD583-6D5D-6408-376B-27B824D91F22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8CBF20-BBEA-EA5C-CEC1-87A1DA6E6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1BFA21-245B-4A40-F977-D69DB4968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3FA581B-1266-9E36-2987-BE2309AC8B8D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F573FD0E-BA03-5308-A8DC-4CD632E76E34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CDF6287-BADA-82E5-D474-7AA4336C9344}"/>
              </a:ext>
            </a:extLst>
          </p:cNvPr>
          <p:cNvSpPr txBox="1"/>
          <p:nvPr/>
        </p:nvSpPr>
        <p:spPr>
          <a:xfrm>
            <a:off x="3968543" y="5225671"/>
            <a:ext cx="1206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noProof="0" dirty="0">
                <a:solidFill>
                  <a:srgbClr val="FF0000"/>
                </a:solidFill>
              </a:rPr>
              <a:t>اَلتَّنَقُّلُ</a:t>
            </a:r>
            <a:endParaRPr lang="ar-MA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22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3724F-40E8-B4AD-85B2-276F11616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F804E0D8-51F3-60F0-6FAF-A637142ADB97}"/>
              </a:ext>
            </a:extLst>
          </p:cNvPr>
          <p:cNvSpPr txBox="1"/>
          <p:nvPr/>
        </p:nvSpPr>
        <p:spPr>
          <a:xfrm>
            <a:off x="340022" y="1275783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نتذكر. تعيين بعض التلاميذ لقراءة الخلاصة.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87001791-93D8-EB05-EDB1-BF92DCAEA92E}"/>
              </a:ext>
            </a:extLst>
          </p:cNvPr>
          <p:cNvSpPr txBox="1"/>
          <p:nvPr/>
        </p:nvSpPr>
        <p:spPr>
          <a:xfrm>
            <a:off x="698091" y="2304769"/>
            <a:ext cx="6948054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لِكُلِّ عُضْوٍ وَظيفَةٌ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:</a:t>
            </a:r>
          </a:p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اَلْوَظيفَةُ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الرَّئيسةُ لِلْعَيْنِ، اَلرُّؤْيا.</a:t>
            </a:r>
          </a:p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sym typeface="Arial"/>
              </a:rPr>
              <a:t>اَلْوَظيفَةُ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 الرَّئيسةُ لِل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أَرْجلِ، وَالْأَجْنِحَةِ، وَالزَّعانِفِ، اَلتَّنَقَّلَ في أَوْساطَ مُخْتَلِفَةٍ.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96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E4602-AD7A-CBC5-2485-6033E4111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53132C54-FCA9-5168-E18E-69995989C840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اللسان في كل حالة.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9508C39-74C5-7D2E-04EA-B459EA0A1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94272"/>
              </p:ext>
            </p:extLst>
          </p:nvPr>
        </p:nvGraphicFramePr>
        <p:xfrm>
          <a:off x="1038707" y="4033719"/>
          <a:ext cx="7260392" cy="1280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15098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20271459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اِمْتِصاصُ رَحيقِ الْأَزْهارِ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النَّمْلِ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اَلتَّنْظيفُ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الْحَشَراتِ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  <p:pic>
        <p:nvPicPr>
          <p:cNvPr id="7" name="Image 6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DB4BED34-DB8A-5778-31E5-D6F6503AEA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110" y="2354580"/>
            <a:ext cx="1681990" cy="122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82F62B86-C95C-43C7-1E81-9BEEB0CA2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729" y="2354579"/>
            <a:ext cx="1584325" cy="122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 descr="وظائف ألسنة الحيوانات ... تنوع مذهل وفريد من نوعه">
            <a:extLst>
              <a:ext uri="{FF2B5EF4-FFF2-40B4-BE49-F238E27FC236}">
                <a16:creationId xmlns:a16="http://schemas.microsoft.com/office/drawing/2014/main" id="{249EDF31-9038-E0AE-E594-ADBA75613B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350" y="2354579"/>
            <a:ext cx="1469922" cy="122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C494715B-4E41-5233-839C-74C3FC144E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07" y="2354578"/>
            <a:ext cx="1584325" cy="122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D58EB3-516E-6340-E43E-B9650AD3A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8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2952C-7BC0-6CEA-8756-5CC07FE4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FD3F1D92-699F-4EED-95E3-DE39E1FDC03E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اللسان في كل حالة.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7" name="Image 6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3649C2EA-96C2-9B8E-DA79-40D8C1CAD9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623" y="2044835"/>
            <a:ext cx="3316754" cy="241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0FEE8F-D63A-8EE4-5C96-0874A66B7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8A6E65D-D19E-336C-6EF4-0188866B19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690881"/>
              </p:ext>
            </p:extLst>
          </p:nvPr>
        </p:nvGraphicFramePr>
        <p:xfrm>
          <a:off x="941804" y="4828164"/>
          <a:ext cx="7260392" cy="1280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15098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20271459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اِمْتِصاصُ رَحيقِ الْأَزْهارِ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النَّمْلِ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اَلتَّنْظيفُ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الْحَشَراتِ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18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26DFD-D63F-9E33-5861-323DC9615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4891AE3-84F6-AFC2-DD08-44D83AD09F25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BDA61E-2F4A-1049-DE6A-B58E48078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5495E0-C96B-446C-495C-D4C6883F1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9BE6291-46E4-9FB0-71ED-4683CC78A0C2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C8A324F8-FE47-E0AF-D726-6BF80201C5C7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6" name="Image 5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7327D573-D6B1-9477-6766-75622527DF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791" y="2280435"/>
            <a:ext cx="2198375" cy="160025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337FB71-8445-68B4-D71C-5A683DFAF8EC}"/>
              </a:ext>
            </a:extLst>
          </p:cNvPr>
          <p:cNvSpPr txBox="1"/>
          <p:nvPr/>
        </p:nvSpPr>
        <p:spPr>
          <a:xfrm>
            <a:off x="3084909" y="5225671"/>
            <a:ext cx="29741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noProof="0" dirty="0">
                <a:solidFill>
                  <a:srgbClr val="FF0000"/>
                </a:solidFill>
              </a:rPr>
              <a:t>اِمْتِصاصُ رَحيقِ الْأَزْهارِ</a:t>
            </a:r>
            <a:endParaRPr lang="ar-MA" sz="2000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1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1AA95-682C-4B97-5301-9CEECD250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0645C63-D269-CDD2-3B7C-AB6C952D2F15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اللسان في كل حالة.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1" name="Image 10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A1B6619F-B6F9-D9D9-1911-DE7970D75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26" y="1870576"/>
            <a:ext cx="3575148" cy="276286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D870BC3-F5AD-4FEF-12F6-EF3FF2FD2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051914"/>
              </p:ext>
            </p:extLst>
          </p:nvPr>
        </p:nvGraphicFramePr>
        <p:xfrm>
          <a:off x="941804" y="4828164"/>
          <a:ext cx="7260392" cy="1280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15098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20271459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اِمْتِصاصُ رَحيقِ الْأَزْهارِ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النَّمْلِ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اَلتَّنْظيفُ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الْحَشَراتِ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26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3762C-9A14-EBBC-1D49-74FAA7D26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328F292-4C6A-C532-CFE7-332F919FF865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F88509-A416-0125-0EFF-EEEE5C94C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475A13-E262-C1CC-8B49-E39B66D3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2968FEC-24A5-3984-CA58-994D366EE3ED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9A1CE54F-E758-BA39-D74B-18E02BECAC5A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6" name="Image 5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455362DE-E6E7-4698-A57C-268D872DCC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791" y="2184633"/>
            <a:ext cx="2166067" cy="167393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BE06AC1-86CB-CDDE-EE98-F13715A80069}"/>
              </a:ext>
            </a:extLst>
          </p:cNvPr>
          <p:cNvSpPr txBox="1"/>
          <p:nvPr/>
        </p:nvSpPr>
        <p:spPr>
          <a:xfrm>
            <a:off x="3307972" y="5196873"/>
            <a:ext cx="25280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2800" b="1" noProof="0" dirty="0">
                <a:solidFill>
                  <a:srgbClr val="FF0000"/>
                </a:solidFill>
              </a:rPr>
              <a:t>اِلْتِقاطُ الْحَشَراتِ</a:t>
            </a:r>
          </a:p>
        </p:txBody>
      </p:sp>
    </p:spTree>
    <p:extLst>
      <p:ext uri="{BB962C8B-B14F-4D97-AF65-F5344CB8AC3E}">
        <p14:creationId xmlns:p14="http://schemas.microsoft.com/office/powerpoint/2010/main" val="362251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B6C9A-2695-E1CF-B4D7-7858D7962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65F00A1E-F622-1D80-3887-81E18BFCCC80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اللسان في كل حالة.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2" name="Image 11" descr="وظائف ألسنة الحيوانات ... تنوع مذهل وفريد من نوعه">
            <a:extLst>
              <a:ext uri="{FF2B5EF4-FFF2-40B4-BE49-F238E27FC236}">
                <a16:creationId xmlns:a16="http://schemas.microsoft.com/office/drawing/2014/main" id="{476F4F9E-18AC-0004-F62E-3FACFFBE1E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836" y="1919491"/>
            <a:ext cx="3237313" cy="26964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DF5CCC5-FE78-E7C4-4C09-8490A0622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491877"/>
              </p:ext>
            </p:extLst>
          </p:nvPr>
        </p:nvGraphicFramePr>
        <p:xfrm>
          <a:off x="941804" y="4828164"/>
          <a:ext cx="7260392" cy="1280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15098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20271459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اِمْتِصاصُ رَحيقِ الْأَزْهارِ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النَّمْلِ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اَلتَّنْظيفُ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الْحَشَراتِ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6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1FE58-72CF-25D6-0147-33E9F35D2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06DD33C6-D81B-B7C6-2888-69FB6C296D43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E810EA-D7A9-50F1-91F9-0CFC16D36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28FEA1-6A30-70F0-3445-8F6AC0EE8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551E770-66F7-F8E2-E9BD-FAF4FA65A0D7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D21F33D9-14AD-D88B-E286-7C3BF5D615A6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6" name="Image 5" descr="وظائف ألسنة الحيوانات ... تنوع مذهل وفريد من نوعه">
            <a:extLst>
              <a:ext uri="{FF2B5EF4-FFF2-40B4-BE49-F238E27FC236}">
                <a16:creationId xmlns:a16="http://schemas.microsoft.com/office/drawing/2014/main" id="{732BA748-A3E0-3DE5-BEF4-1030B4A35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162" y="2076867"/>
            <a:ext cx="2165596" cy="180381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96A02E6-08C8-BD72-A46E-3828C8E7A151}"/>
              </a:ext>
            </a:extLst>
          </p:cNvPr>
          <p:cNvSpPr txBox="1"/>
          <p:nvPr/>
        </p:nvSpPr>
        <p:spPr>
          <a:xfrm>
            <a:off x="3462182" y="5312092"/>
            <a:ext cx="2219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MA" sz="3200" b="1" noProof="0" dirty="0">
                <a:solidFill>
                  <a:srgbClr val="FF0000"/>
                </a:solidFill>
              </a:rPr>
              <a:t>اَلتَّنْظيفُ</a:t>
            </a:r>
            <a:endParaRPr lang="ar-MA" sz="2400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51AA0-2EA0-649E-C999-E471F9A1B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DE68CF85-17F1-94E8-2FAE-E4C5CB57600A}"/>
              </a:ext>
            </a:extLst>
          </p:cNvPr>
          <p:cNvSpPr txBox="1"/>
          <p:nvPr/>
        </p:nvSpPr>
        <p:spPr>
          <a:xfrm>
            <a:off x="340022" y="1275783"/>
            <a:ext cx="7192829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اكتبوا على الألواح رقم وظيفة اللسان في كل حالة. </a:t>
            </a:r>
            <a:endParaRPr lang="ar-MA" sz="20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C08CFBF2-EE30-6EFC-E06F-FD82377269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848" y="2025409"/>
            <a:ext cx="3308304" cy="2556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4A7C85-6B6E-2F16-C35D-5F0FF9493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FBDB35E-EFC3-1D28-D9A7-0DA4550DC9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421119"/>
              </p:ext>
            </p:extLst>
          </p:nvPr>
        </p:nvGraphicFramePr>
        <p:xfrm>
          <a:off x="941804" y="4828164"/>
          <a:ext cx="7260392" cy="128016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15098">
                  <a:extLst>
                    <a:ext uri="{9D8B030D-6E8A-4147-A177-3AD203B41FA5}">
                      <a16:colId xmlns:a16="http://schemas.microsoft.com/office/drawing/2014/main" val="1968399601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81497496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1320271459"/>
                    </a:ext>
                  </a:extLst>
                </a:gridCol>
                <a:gridCol w="1815098">
                  <a:extLst>
                    <a:ext uri="{9D8B030D-6E8A-4147-A177-3AD203B41FA5}">
                      <a16:colId xmlns:a16="http://schemas.microsoft.com/office/drawing/2014/main" val="25097920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اِمْتِصاصُ رَحيقِ الْأَزْهارِ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النَّمْلِ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اَلتَّنْظيفُ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اِلْتِقاطُ الْحَشَراتِ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9906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b="1" noProof="0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985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96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D873C-6BBF-BAF1-40C3-EE089C2CA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E88F8994-DA8F-D669-5646-C7F413695B13}"/>
              </a:ext>
            </a:extLst>
          </p:cNvPr>
          <p:cNvSpPr txBox="1"/>
          <p:nvPr/>
        </p:nvSpPr>
        <p:spPr>
          <a:xfrm>
            <a:off x="340022" y="1253520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صححوا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C64B91-220A-2E55-1CB6-10D77D13F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72B59B-28BC-9182-866C-AF8F7EDDA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81" y="2690984"/>
            <a:ext cx="3276437" cy="23794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F33DF2D-F5E7-8B59-A705-0E973BDA9F02}"/>
              </a:ext>
            </a:extLst>
          </p:cNvPr>
          <p:cNvSpPr txBox="1"/>
          <p:nvPr/>
        </p:nvSpPr>
        <p:spPr>
          <a:xfrm>
            <a:off x="4322571" y="3495966"/>
            <a:ext cx="4988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sz="4400" b="1" noProof="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1" name="Organigramme : Connecteur 10">
            <a:extLst>
              <a:ext uri="{FF2B5EF4-FFF2-40B4-BE49-F238E27FC236}">
                <a16:creationId xmlns:a16="http://schemas.microsoft.com/office/drawing/2014/main" id="{E5AA1916-DB13-F539-83B5-6E639DCB0D4A}"/>
              </a:ext>
            </a:extLst>
          </p:cNvPr>
          <p:cNvSpPr/>
          <p:nvPr/>
        </p:nvSpPr>
        <p:spPr>
          <a:xfrm>
            <a:off x="4031998" y="3340686"/>
            <a:ext cx="1080000" cy="1080000"/>
          </a:xfrm>
          <a:prstGeom prst="flowChartConnector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pic>
        <p:nvPicPr>
          <p:cNvPr id="6" name="Image 5" descr="اكتشف التنوع الفريد في وظائف ألسنة الحيوانات وأشكالها المختلفة">
            <a:extLst>
              <a:ext uri="{FF2B5EF4-FFF2-40B4-BE49-F238E27FC236}">
                <a16:creationId xmlns:a16="http://schemas.microsoft.com/office/drawing/2014/main" id="{EEB7A53B-63F3-7E5B-BF15-E342D9628E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791" y="2120486"/>
            <a:ext cx="2277699" cy="176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FFB9CCA-6571-8B99-2158-D64A5EC5B40F}"/>
              </a:ext>
            </a:extLst>
          </p:cNvPr>
          <p:cNvSpPr txBox="1"/>
          <p:nvPr/>
        </p:nvSpPr>
        <p:spPr>
          <a:xfrm>
            <a:off x="3299949" y="5225671"/>
            <a:ext cx="25440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noProof="0" dirty="0">
                <a:solidFill>
                  <a:srgbClr val="FF0000"/>
                </a:solidFill>
              </a:rPr>
              <a:t>اِلْتِقاطُ النَّمْلِ</a:t>
            </a:r>
          </a:p>
        </p:txBody>
      </p:sp>
    </p:spTree>
    <p:extLst>
      <p:ext uri="{BB962C8B-B14F-4D97-AF65-F5344CB8AC3E}">
        <p14:creationId xmlns:p14="http://schemas.microsoft.com/office/powerpoint/2010/main" val="384442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D0EDE-8A41-84E5-2D29-86E073C00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0;p7">
            <a:extLst>
              <a:ext uri="{FF2B5EF4-FFF2-40B4-BE49-F238E27FC236}">
                <a16:creationId xmlns:a16="http://schemas.microsoft.com/office/drawing/2014/main" id="{1943AEA2-0035-DA45-1E19-30F9CDB75159}"/>
              </a:ext>
            </a:extLst>
          </p:cNvPr>
          <p:cNvSpPr txBox="1"/>
          <p:nvPr/>
        </p:nvSpPr>
        <p:spPr>
          <a:xfrm>
            <a:off x="1412716" y="2728103"/>
            <a:ext cx="6475883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تَخْتَلِفُ بِنْيَةُ الْعُضْوِ بِاخْتِلافِ الْوَظيفَةِ:</a:t>
            </a:r>
          </a:p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يَخْتَلِفُ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شَكْلُ اللِّسانِ، وَطولُهُ، وَحَجْمُهُ بِاخْتِلافِ </a:t>
            </a: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الْوَظيفَةِ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الَّتي يَقومُ بِها.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916B9BE9-260D-EEF5-36FE-007186A1D375}"/>
              </a:ext>
            </a:extLst>
          </p:cNvPr>
          <p:cNvSpPr txBox="1"/>
          <p:nvPr/>
        </p:nvSpPr>
        <p:spPr>
          <a:xfrm>
            <a:off x="340022" y="1275783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نتذكر. تعيين بعض التلاميذ لقراءة الخلاصة.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9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EBE5E-3302-C937-A0DD-24C91B9DA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ADD8B7-22CA-EFA7-3986-47F4B9CB171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D816C7BE-22BC-3EB0-56A6-7CC9B1A67F24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5C34B839-7605-9CDF-C1C1-10EE08986A76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9865BC4-1BD0-78B9-B952-CC3CD234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94CF13-2D3C-49A3-444F-869ADA6B8B37}"/>
              </a:ext>
            </a:extLst>
          </p:cNvPr>
          <p:cNvSpPr txBox="1"/>
          <p:nvPr/>
        </p:nvSpPr>
        <p:spPr>
          <a:xfrm>
            <a:off x="2474259" y="3235721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النمذجة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64916A0-E953-2D04-D399-18A8C6B5008E}"/>
              </a:ext>
            </a:extLst>
          </p:cNvPr>
          <p:cNvSpPr txBox="1"/>
          <p:nvPr/>
        </p:nvSpPr>
        <p:spPr>
          <a:xfrm>
            <a:off x="2474259" y="4171587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الممارسة الموجهة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A5211DD-6761-CA99-5CC9-92C9F47B2E54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444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0A4FFE-4ECE-0621-51CD-7C2844C34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54993"/>
            <a:ext cx="3201620" cy="2834761"/>
          </a:xfrm>
          <a:prstGeom prst="rect">
            <a:avLst/>
          </a:prstGeom>
        </p:spPr>
      </p:pic>
      <p:sp>
        <p:nvSpPr>
          <p:cNvPr id="5" name="Google Shape;140;p7">
            <a:extLst>
              <a:ext uri="{FF2B5EF4-FFF2-40B4-BE49-F238E27FC236}">
                <a16:creationId xmlns:a16="http://schemas.microsoft.com/office/drawing/2014/main" id="{4CD612CB-7E54-FE18-60A2-9C9E09B53DA7}"/>
              </a:ext>
            </a:extLst>
          </p:cNvPr>
          <p:cNvSpPr txBox="1"/>
          <p:nvPr/>
        </p:nvSpPr>
        <p:spPr>
          <a:xfrm>
            <a:off x="196646" y="1152768"/>
            <a:ext cx="74148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من خلال هذا الشريط سنتعلم كَيْفَ تَعْمَلُ أَعْضاءُ جِسْمِنا مَعًا أَثْناءَ الْجَرْيِ، وتمثيلها على رسم تخطيطي لجسم الإنسان.</a:t>
            </a:r>
            <a:endParaRPr lang="ar-MA" sz="2000" b="1" noProof="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Image 1" descr="طفل يجري - بيكاسو الخليج | Gulf Picasso">
            <a:extLst>
              <a:ext uri="{FF2B5EF4-FFF2-40B4-BE49-F238E27FC236}">
                <a16:creationId xmlns:a16="http://schemas.microsoft.com/office/drawing/2014/main" id="{916BC600-FC1B-6B86-8DC7-E7FFA552B4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968" y="2454993"/>
            <a:ext cx="2536722" cy="253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6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F4B97-063A-4EFB-BC36-179A4A8C5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18B76E68-7283-86B4-7752-CE0454D52E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FBF551B-6CC7-CF97-0683-76FA7324075B}"/>
              </a:ext>
            </a:extLst>
          </p:cNvPr>
          <p:cNvSpPr txBox="1"/>
          <p:nvPr/>
        </p:nvSpPr>
        <p:spPr>
          <a:xfrm>
            <a:off x="2574637" y="1245790"/>
            <a:ext cx="46592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8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sym typeface="Arial"/>
              </a:rPr>
              <a:t>تابِعوا هَذا الشَّريطَ.</a:t>
            </a:r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</a:endParaRPr>
          </a:p>
        </p:txBody>
      </p:sp>
      <p:pic>
        <p:nvPicPr>
          <p:cNvPr id="2" name="Video les organes">
            <a:hlinkClick r:id="" action="ppaction://media"/>
            <a:extLst>
              <a:ext uri="{FF2B5EF4-FFF2-40B4-BE49-F238E27FC236}">
                <a16:creationId xmlns:a16="http://schemas.microsoft.com/office/drawing/2014/main" id="{A76753CB-924F-6BBA-FCB1-888E734F3C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0206" y="1773942"/>
            <a:ext cx="6823587" cy="383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1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0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493B1-8D98-E378-CCA9-FD24E870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0;p7">
            <a:extLst>
              <a:ext uri="{FF2B5EF4-FFF2-40B4-BE49-F238E27FC236}">
                <a16:creationId xmlns:a16="http://schemas.microsoft.com/office/drawing/2014/main" id="{98DEC041-C331-2A14-5D49-40BF0F3C3081}"/>
              </a:ext>
            </a:extLst>
          </p:cNvPr>
          <p:cNvSpPr txBox="1"/>
          <p:nvPr/>
        </p:nvSpPr>
        <p:spPr>
          <a:xfrm>
            <a:off x="918343" y="2491124"/>
            <a:ext cx="76016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 الْأَعْضاءُ التي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تَعْمَلُ  داخِلَ جِسْمِنا 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0C5373-4EA8-78D4-8FA9-35784A4AC47A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EA49D65-2B0E-FB18-2AAC-28DD164A96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2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3011E-076A-F870-DCCB-1894989AE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BF9D966-A252-E1FE-B19F-78185585A375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7" name="Google Shape;140;p7">
            <a:extLst>
              <a:ext uri="{FF2B5EF4-FFF2-40B4-BE49-F238E27FC236}">
                <a16:creationId xmlns:a16="http://schemas.microsoft.com/office/drawing/2014/main" id="{7D3A631C-563B-07EA-FF48-47677FCBE7BF}"/>
              </a:ext>
            </a:extLst>
          </p:cNvPr>
          <p:cNvSpPr txBox="1"/>
          <p:nvPr/>
        </p:nvSpPr>
        <p:spPr>
          <a:xfrm>
            <a:off x="849517" y="2530454"/>
            <a:ext cx="7601677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الْأَعْضاءُ التي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تَعْمَلُ  داخِلَ جِسْمِنا أَثْناءَ الْجَرْيِ هي:</a:t>
            </a:r>
          </a:p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اَلدِّماغُ، وَالْعَضَلاتُ، وَالْعِظامُ، وَالرِّئَتانِ، وَالْقَلْبُ.</a:t>
            </a:r>
            <a:endParaRPr lang="ar-MA" sz="2800" b="1" noProof="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CB1A630-C24B-4B1F-4D23-90847D2FBC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8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E2911-A4A3-9431-F331-92FAF9643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FAF66AC1-5227-D831-87D0-ADCEE627D98A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C3C2154E-1A03-CB39-281E-46D5590CDC47}"/>
              </a:ext>
            </a:extLst>
          </p:cNvPr>
          <p:cNvSpPr txBox="1"/>
          <p:nvPr/>
        </p:nvSpPr>
        <p:spPr>
          <a:xfrm>
            <a:off x="1052052" y="2905820"/>
            <a:ext cx="63883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دَوْرُ الدِّماغِ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D23C76C-BB70-CD72-97E8-C26A0BDD392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10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F921B-F171-9F6D-2D97-0F51D39DC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534885C-A634-07D0-118D-C75C5CBBAF55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7C8F3031-1B6E-B728-5A97-7FD77DF3B82E}"/>
              </a:ext>
            </a:extLst>
          </p:cNvPr>
          <p:cNvSpPr txBox="1"/>
          <p:nvPr/>
        </p:nvSpPr>
        <p:spPr>
          <a:xfrm>
            <a:off x="771161" y="2825421"/>
            <a:ext cx="76016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اَلدِّماغُ</a:t>
            </a: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يُعْطي الْأَوامِرَ: يُوَجِّهُ</a:t>
            </a:r>
            <a:endParaRPr lang="ar-MA" sz="2800" b="1" noProof="0" dirty="0">
              <a:solidFill>
                <a:srgbClr val="FF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DCC00032-4F6C-2D84-624A-9CD6D9A55CF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4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E48C3-AAD1-4581-B3B6-5908A8AAF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D9C00B0-0B54-7923-7A71-0A66A4871B1F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2604FE63-C010-8A4F-6913-54511C2FF06F}"/>
              </a:ext>
            </a:extLst>
          </p:cNvPr>
          <p:cNvSpPr txBox="1"/>
          <p:nvPr/>
        </p:nvSpPr>
        <p:spPr>
          <a:xfrm>
            <a:off x="1297858" y="2905820"/>
            <a:ext cx="630381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دَوْرُ الْعَضَلاتِ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02F3F6F-BEE1-4FD5-4574-11D9BF7C00B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1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295D7-6BB8-04C1-39A4-77B8494BD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AB91F9D-542C-931A-0B0F-27E24A88A2DC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A7251001-F92E-0B6F-F827-A621E4D9FFA4}"/>
              </a:ext>
            </a:extLst>
          </p:cNvPr>
          <p:cNvSpPr txBox="1"/>
          <p:nvPr/>
        </p:nvSpPr>
        <p:spPr>
          <a:xfrm>
            <a:off x="771161" y="2825421"/>
            <a:ext cx="76016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اَلْعَضَلاتُ</a:t>
            </a: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تَتَلَقّى الْأَوامِرَ مِنَ الدِّماغِ فَتُحَرِّكُ الْعِظامَ.</a:t>
            </a:r>
            <a:endParaRPr lang="ar-MA" sz="2800" b="1" noProof="0" dirty="0">
              <a:solidFill>
                <a:srgbClr val="00B0F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77CB40E5-4127-8792-485E-80B7DDEA341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2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4969F-BE58-4575-B5AC-913C11761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BA4518E6-6EF9-E099-27E0-268637987575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43C0EF7E-07A5-8094-A102-5480FC33BB31}"/>
              </a:ext>
            </a:extLst>
          </p:cNvPr>
          <p:cNvSpPr txBox="1"/>
          <p:nvPr/>
        </p:nvSpPr>
        <p:spPr>
          <a:xfrm>
            <a:off x="1016314" y="2480238"/>
            <a:ext cx="76016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دَوْرُ الْعِظامِ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4EB94504-F5FF-E5EC-F0AE-39DA8C7575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FCAC-802C-30B4-9A96-D4EB96906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585B577-935B-2364-5AA9-20FDAF42BA60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C30D5548-9954-ADE5-8383-B26F9B5F4347}"/>
              </a:ext>
            </a:extLst>
          </p:cNvPr>
          <p:cNvSpPr txBox="1"/>
          <p:nvPr/>
        </p:nvSpPr>
        <p:spPr>
          <a:xfrm>
            <a:off x="771161" y="2825421"/>
            <a:ext cx="76016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اَلْعِظامُ</a:t>
            </a: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تُحَرِّكُ الْأَرْجُلَ.</a:t>
            </a:r>
            <a:endParaRPr lang="ar-MA" sz="2800" b="1" noProof="0" dirty="0">
              <a:solidFill>
                <a:srgbClr val="00B0F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9F20E3C4-C4E0-B082-5614-2F7F8320854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DC25B-D9B1-6F6D-884C-CC5510EE7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49D78635-D702-E5DA-FFF0-7980F8C34CA9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C03573C1-6CBA-76C5-AE09-2856BB0023BE}"/>
              </a:ext>
            </a:extLst>
          </p:cNvPr>
          <p:cNvSpPr txBox="1"/>
          <p:nvPr/>
        </p:nvSpPr>
        <p:spPr>
          <a:xfrm>
            <a:off x="918343" y="2382267"/>
            <a:ext cx="76016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دَوْرُ الرِّئَتَيْنِ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3" name="Image 2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4BC0C1C9-72FC-FB54-F956-7435F13C454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0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E24D3-73AC-D74C-5457-C024C7266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302000A-41A6-5D70-24CA-E438EBB50560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9A457C02-60A7-8FCD-933C-DDB1438E4C66}"/>
              </a:ext>
            </a:extLst>
          </p:cNvPr>
          <p:cNvSpPr txBox="1"/>
          <p:nvPr/>
        </p:nvSpPr>
        <p:spPr>
          <a:xfrm>
            <a:off x="771161" y="2825421"/>
            <a:ext cx="76016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اَلرِّئَتانِ</a:t>
            </a: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تُدْخِلانِ الْأُكْسِجينَ وَتَطْرَحانِ ثُنائي أوكْسيدِ الْكارْبونِ.</a:t>
            </a:r>
            <a:endParaRPr lang="ar-MA" sz="2800" b="1" noProof="0" dirty="0">
              <a:solidFill>
                <a:srgbClr val="00B0F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D995D94-1089-988C-4ADE-D297D7CAA30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0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995D7-6218-EE89-9DC3-CCAEED2DB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5D66F510-FBDE-A7C2-825C-7AFBAAFEFD59}"/>
              </a:ext>
            </a:extLst>
          </p:cNvPr>
          <p:cNvSpPr txBox="1"/>
          <p:nvPr/>
        </p:nvSpPr>
        <p:spPr>
          <a:xfrm>
            <a:off x="2781115" y="1272375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أَجيبوا عَنِ الْأَسْئِلَةِ.</a:t>
            </a: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F3A6215D-D4DA-5248-D687-0B1FD3FF6348}"/>
              </a:ext>
            </a:extLst>
          </p:cNvPr>
          <p:cNvSpPr txBox="1"/>
          <p:nvPr/>
        </p:nvSpPr>
        <p:spPr>
          <a:xfrm>
            <a:off x="918343" y="2502010"/>
            <a:ext cx="76016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ما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sym typeface="Arial"/>
              </a:rPr>
              <a:t>دَوْرُ الْقَلْبِ </a:t>
            </a:r>
            <a:r>
              <a:rPr lang="ar-MA" sz="2800" b="1" noProof="0" dirty="0"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أَثْناءَ الْجَرْيِ؟</a:t>
            </a:r>
            <a:endParaRPr lang="ar-MA" sz="2800" b="1" noProof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23A4ED87-396E-CE63-477F-8375021F5D6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2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B371F-3EE6-2B39-269F-908A9350E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20269D1-7DDB-5FBB-7957-7DF8C988F5E2}"/>
              </a:ext>
            </a:extLst>
          </p:cNvPr>
          <p:cNvSpPr txBox="1"/>
          <p:nvPr/>
        </p:nvSpPr>
        <p:spPr>
          <a:xfrm>
            <a:off x="2574637" y="1245790"/>
            <a:ext cx="4659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تصحيح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9D6275E9-B3B0-7D8D-88E5-F25D57693894}"/>
              </a:ext>
            </a:extLst>
          </p:cNvPr>
          <p:cNvSpPr txBox="1"/>
          <p:nvPr/>
        </p:nvSpPr>
        <p:spPr>
          <a:xfrm>
            <a:off x="771161" y="2825421"/>
            <a:ext cx="76016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rgbClr val="00B0F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اَلْقَلْبُ</a:t>
            </a:r>
            <a:r>
              <a:rPr lang="ar-MA" sz="28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 يَضُخُّ الدَّمَ إِلى الْعَضَلاتِ.</a:t>
            </a:r>
            <a:endParaRPr lang="ar-MA" sz="2800" b="1" noProof="0" dirty="0">
              <a:solidFill>
                <a:srgbClr val="00B0F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Image 4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F0459C5-24D6-0721-57A3-1EE5995153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1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5430-811B-3EF5-693F-A5D221B4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4C8C6F3-5EC7-7317-2D3E-36BFE7B3799F}"/>
              </a:ext>
            </a:extLst>
          </p:cNvPr>
          <p:cNvSpPr txBox="1"/>
          <p:nvPr/>
        </p:nvSpPr>
        <p:spPr>
          <a:xfrm>
            <a:off x="1782759" y="1624912"/>
            <a:ext cx="5327475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MA" sz="2400" b="1" kern="0" spc="20" noProof="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  <a:ea typeface="Meiryo" panose="020B0604030504040204" pitchFamily="34" charset="-128"/>
                <a:cs typeface="Times New Roman" panose="02020603050405020304" pitchFamily="18" charset="0"/>
              </a:rPr>
              <a:t>أَثْناءَ الْجَرْيِ، تَعْمَلُ أَعْضاءُ جِسْمِنا كَفَريقٍ واحِدٍ. </a:t>
            </a:r>
          </a:p>
        </p:txBody>
      </p:sp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3C40F611-EB59-6CCD-CA92-BC7C05252E0D}"/>
              </a:ext>
            </a:extLst>
          </p:cNvPr>
          <p:cNvSpPr txBox="1"/>
          <p:nvPr/>
        </p:nvSpPr>
        <p:spPr>
          <a:xfrm>
            <a:off x="340022" y="1275783"/>
            <a:ext cx="719282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defRPr/>
            </a:pP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نتذكر. تعيين بعض التلاميذ لقراءة الخلاصة.</a:t>
            </a:r>
            <a:endParaRPr lang="ar-MA" sz="2400" b="1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8E79BC9-096F-2755-3764-BD3C20406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4" r="37254"/>
          <a:stretch>
            <a:fillRect/>
          </a:stretch>
        </p:blipFill>
        <p:spPr>
          <a:xfrm>
            <a:off x="3438046" y="2145856"/>
            <a:ext cx="2025445" cy="4353268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D3788B7F-4045-3B9A-BB65-1CDE3139F2F1}"/>
              </a:ext>
            </a:extLst>
          </p:cNvPr>
          <p:cNvSpPr/>
          <p:nvPr/>
        </p:nvSpPr>
        <p:spPr>
          <a:xfrm>
            <a:off x="4160716" y="2263569"/>
            <a:ext cx="580103" cy="3349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F4A6FA-D758-83B7-3BA5-096C96116B16}"/>
              </a:ext>
            </a:extLst>
          </p:cNvPr>
          <p:cNvSpPr txBox="1"/>
          <p:nvPr/>
        </p:nvSpPr>
        <p:spPr>
          <a:xfrm>
            <a:off x="7243422" y="1936990"/>
            <a:ext cx="875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اَلدِّماغُ </a:t>
            </a:r>
            <a:r>
              <a:rPr lang="ar-MA" sz="2400" b="1" kern="0" spc="20" dirty="0">
                <a:solidFill>
                  <a:srgbClr val="00B0F0"/>
                </a:solidFill>
                <a:ea typeface="Meiryo" panose="020B0604030504040204" pitchFamily="34" charset="-128"/>
                <a:cs typeface="Times New Roman" panose="02020603050405020304" pitchFamily="18" charset="0"/>
              </a:rPr>
              <a:t>يُوَجِّهُ</a:t>
            </a:r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،</a:t>
            </a:r>
            <a:endParaRPr lang="fr-FR" sz="2400" dirty="0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DC72383C-F525-FE37-4FBE-0D0B217ED140}"/>
              </a:ext>
            </a:extLst>
          </p:cNvPr>
          <p:cNvSpPr/>
          <p:nvPr/>
        </p:nvSpPr>
        <p:spPr>
          <a:xfrm>
            <a:off x="4813061" y="4975775"/>
            <a:ext cx="1489415" cy="1178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72F91B-99AE-367F-A3CB-E37444B4F5B1}"/>
              </a:ext>
            </a:extLst>
          </p:cNvPr>
          <p:cNvSpPr/>
          <p:nvPr/>
        </p:nvSpPr>
        <p:spPr>
          <a:xfrm>
            <a:off x="4740818" y="2372816"/>
            <a:ext cx="2502603" cy="1178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E39DF2E-E73E-9088-60A6-FE9286C91BE4}"/>
              </a:ext>
            </a:extLst>
          </p:cNvPr>
          <p:cNvSpPr txBox="1"/>
          <p:nvPr/>
        </p:nvSpPr>
        <p:spPr>
          <a:xfrm>
            <a:off x="6230698" y="4448252"/>
            <a:ext cx="2025445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وَالْعَضَلاتُ وَالْعِظامُ </a:t>
            </a:r>
            <a:r>
              <a:rPr lang="ar-MA" sz="2400" b="1" kern="0" spc="20" dirty="0">
                <a:solidFill>
                  <a:srgbClr val="00B0F0"/>
                </a:solidFill>
                <a:ea typeface="Meiryo" panose="020B0604030504040204" pitchFamily="34" charset="-128"/>
                <a:cs typeface="Times New Roman" panose="02020603050405020304" pitchFamily="18" charset="0"/>
              </a:rPr>
              <a:t>تُحَرِّكُ الْأَرْجُلَ</a:t>
            </a:r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، </a:t>
            </a: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6AE2D4C-E06C-5BF4-0C14-1CBDAF8287E2}"/>
              </a:ext>
            </a:extLst>
          </p:cNvPr>
          <p:cNvSpPr/>
          <p:nvPr/>
        </p:nvSpPr>
        <p:spPr>
          <a:xfrm rot="21389869">
            <a:off x="4710155" y="5122448"/>
            <a:ext cx="1590237" cy="11685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49042C0E-A74C-BFBF-50E7-CE83DA37C6DB}"/>
              </a:ext>
            </a:extLst>
          </p:cNvPr>
          <p:cNvSpPr/>
          <p:nvPr/>
        </p:nvSpPr>
        <p:spPr>
          <a:xfrm rot="21415828">
            <a:off x="4690863" y="3396933"/>
            <a:ext cx="1347672" cy="457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B4A969FD-3C11-756F-9F2B-9EABAA432D0E}"/>
              </a:ext>
            </a:extLst>
          </p:cNvPr>
          <p:cNvSpPr/>
          <p:nvPr/>
        </p:nvSpPr>
        <p:spPr>
          <a:xfrm flipV="1">
            <a:off x="4225460" y="3277044"/>
            <a:ext cx="1811547" cy="4571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09868E2-7209-19BB-1B61-5C5AA6040926}"/>
              </a:ext>
            </a:extLst>
          </p:cNvPr>
          <p:cNvSpPr txBox="1"/>
          <p:nvPr/>
        </p:nvSpPr>
        <p:spPr>
          <a:xfrm>
            <a:off x="6161251" y="2881999"/>
            <a:ext cx="2025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وَالرِّئَتانِ </a:t>
            </a:r>
          </a:p>
          <a:p>
            <a:pPr algn="r" rtl="1"/>
            <a:r>
              <a:rPr lang="ar-MA" sz="2400" b="1" kern="0" spc="20" dirty="0">
                <a:solidFill>
                  <a:srgbClr val="00B0F0"/>
                </a:solidFill>
                <a:ea typeface="Meiryo" panose="020B0604030504040204" pitchFamily="34" charset="-128"/>
                <a:cs typeface="Times New Roman" panose="02020603050405020304" pitchFamily="18" charset="0"/>
              </a:rPr>
              <a:t>تُوَفِّرانِ الْأُكْسِجينَ</a:t>
            </a:r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،</a:t>
            </a:r>
            <a:endParaRPr lang="fr-FR" sz="2400" dirty="0"/>
          </a:p>
        </p:txBody>
      </p:sp>
      <p:sp>
        <p:nvSpPr>
          <p:cNvPr id="16" name="Flèche : gauche 15">
            <a:extLst>
              <a:ext uri="{FF2B5EF4-FFF2-40B4-BE49-F238E27FC236}">
                <a16:creationId xmlns:a16="http://schemas.microsoft.com/office/drawing/2014/main" id="{04501757-A9EA-A394-91DA-C3A16D822C7D}"/>
              </a:ext>
            </a:extLst>
          </p:cNvPr>
          <p:cNvSpPr/>
          <p:nvPr/>
        </p:nvSpPr>
        <p:spPr>
          <a:xfrm rot="10800000">
            <a:off x="3031681" y="3478701"/>
            <a:ext cx="1420432" cy="114771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752D02F-D945-7CBD-47B2-4E58E0EDCD4F}"/>
              </a:ext>
            </a:extLst>
          </p:cNvPr>
          <p:cNvSpPr txBox="1"/>
          <p:nvPr/>
        </p:nvSpPr>
        <p:spPr>
          <a:xfrm>
            <a:off x="1571853" y="3097108"/>
            <a:ext cx="1168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400" b="1" kern="0" spc="20" dirty="0">
                <a:ea typeface="Meiryo" panose="020B0604030504040204" pitchFamily="34" charset="-128"/>
                <a:cs typeface="Times New Roman" panose="02020603050405020304" pitchFamily="18" charset="0"/>
              </a:rPr>
              <a:t>وَالْقَلْبُ </a:t>
            </a:r>
            <a:r>
              <a:rPr lang="ar-MA" sz="2400" b="1" kern="0" spc="20" dirty="0">
                <a:solidFill>
                  <a:srgbClr val="00B0F0"/>
                </a:solidFill>
                <a:ea typeface="Meiryo" panose="020B0604030504040204" pitchFamily="34" charset="-128"/>
                <a:cs typeface="Times New Roman" panose="02020603050405020304" pitchFamily="18" charset="0"/>
              </a:rPr>
              <a:t>يَضُخُّ الدَّمَ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15351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693F8-CF5A-9558-204B-1C12611E2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09A139B-A841-D2A5-8CB1-C4679B4D592C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361EE107-800C-E072-9A3A-FF00DF07A590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8CA0EBCE-7129-0057-5D29-0774805A2DA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0C9379BF-F017-97F1-B895-A3EFD193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509476" y="4139332"/>
            <a:ext cx="841742" cy="841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DCB187F-180A-5BCC-9D79-C38B58EECA51}"/>
              </a:ext>
            </a:extLst>
          </p:cNvPr>
          <p:cNvSpPr txBox="1"/>
          <p:nvPr/>
        </p:nvSpPr>
        <p:spPr>
          <a:xfrm>
            <a:off x="2474259" y="3235721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النمذجة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16B11B-7259-0F50-26D3-174755B31864}"/>
              </a:ext>
            </a:extLst>
          </p:cNvPr>
          <p:cNvSpPr txBox="1"/>
          <p:nvPr/>
        </p:nvSpPr>
        <p:spPr>
          <a:xfrm>
            <a:off x="2474259" y="4171587"/>
            <a:ext cx="3975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3600" b="1">
                <a:solidFill>
                  <a:srgbClr val="FC8D00"/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الممارسة الموجهة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58F2AF1-BF89-7826-30A2-35D8F29E4D67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002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B563B-F70E-0B86-0F82-328AA167C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A78686-0548-F68D-ACEC-0A9F48129473}"/>
              </a:ext>
            </a:extLst>
          </p:cNvPr>
          <p:cNvSpPr txBox="1"/>
          <p:nvPr/>
        </p:nvSpPr>
        <p:spPr>
          <a:xfrm>
            <a:off x="481781" y="1314616"/>
            <a:ext cx="7056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خُذوا كراساتِكُم الصفحة 8، ثم أنجزوا التمرين رقم 2.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8BBF69-6422-34C1-F2E6-1D24F301F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670" y="1809135"/>
            <a:ext cx="3008672" cy="44467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E5CA81-DB15-E4DA-27CA-BE965DE30822}"/>
              </a:ext>
            </a:extLst>
          </p:cNvPr>
          <p:cNvSpPr/>
          <p:nvPr/>
        </p:nvSpPr>
        <p:spPr>
          <a:xfrm>
            <a:off x="3146323" y="1809134"/>
            <a:ext cx="2871019" cy="31561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</p:spTree>
    <p:extLst>
      <p:ext uri="{BB962C8B-B14F-4D97-AF65-F5344CB8AC3E}">
        <p14:creationId xmlns:p14="http://schemas.microsoft.com/office/powerpoint/2010/main" val="24943644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4166-7150-7A22-82A2-E870B730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842B6AF-04CE-11EF-78EC-51FA6A50AB77}"/>
              </a:ext>
            </a:extLst>
          </p:cNvPr>
          <p:cNvSpPr txBox="1"/>
          <p:nvPr/>
        </p:nvSpPr>
        <p:spPr>
          <a:xfrm>
            <a:off x="1761927" y="1192690"/>
            <a:ext cx="57939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في ثنائيات، صلوا كُلَّ عُضْوٍ بِمَكانِهِ داخِلَ الرَّسْمِ التَّخْطيطيِّ وَاكْتبُوا وَظيفَتَهُ الأَساسِيَّةَ.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F248D7-D78C-7820-818B-C97116D4A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06" y="1976220"/>
            <a:ext cx="4738988" cy="42128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B17F5D-DFAD-E59C-BE77-A0078B35FF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9200" y="1199466"/>
            <a:ext cx="612727" cy="612727"/>
          </a:xfrm>
          <a:prstGeom prst="rect">
            <a:avLst/>
          </a:prstGeom>
        </p:spPr>
      </p:pic>
      <p:pic>
        <p:nvPicPr>
          <p:cNvPr id="7" name="Image 6" descr="Une image contenant horloge, symbole, cercle, logo&#10;&#10;Description générée automatiquement">
            <a:extLst>
              <a:ext uri="{FF2B5EF4-FFF2-40B4-BE49-F238E27FC236}">
                <a16:creationId xmlns:a16="http://schemas.microsoft.com/office/drawing/2014/main" id="{727832FE-0F19-AE4A-66ED-2B03413213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27" y="1199465"/>
            <a:ext cx="612728" cy="61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834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93668-6986-6286-640E-95E24574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B639B7-7F90-2225-8C33-8162FC4F7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06" y="1976220"/>
            <a:ext cx="4738988" cy="421284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FBB0EB5A-26CE-EA6C-768B-D9FBE695D50C}"/>
              </a:ext>
            </a:extLst>
          </p:cNvPr>
          <p:cNvSpPr/>
          <p:nvPr/>
        </p:nvSpPr>
        <p:spPr>
          <a:xfrm>
            <a:off x="3298370" y="2236459"/>
            <a:ext cx="1273630" cy="17244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4BFF27-7009-992A-A820-C8EEDEB3FE31}"/>
              </a:ext>
            </a:extLst>
          </p:cNvPr>
          <p:cNvSpPr txBox="1"/>
          <p:nvPr/>
        </p:nvSpPr>
        <p:spPr>
          <a:xfrm>
            <a:off x="2499931" y="2825474"/>
            <a:ext cx="9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يُوَجِّهُ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DA1669-225E-75C7-9CAF-792B2D582CBB}"/>
              </a:ext>
            </a:extLst>
          </p:cNvPr>
          <p:cNvSpPr txBox="1"/>
          <p:nvPr/>
        </p:nvSpPr>
        <p:spPr>
          <a:xfrm>
            <a:off x="481781" y="1242742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صححوا.</a:t>
            </a:r>
          </a:p>
        </p:txBody>
      </p:sp>
      <p:pic>
        <p:nvPicPr>
          <p:cNvPr id="6" name="Image 5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4B0DA31-E128-C4FC-49AA-13EE4E5F2EF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547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9B6D96C-6658-496A-518D-D4C874DF9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06" y="1976220"/>
            <a:ext cx="4738988" cy="421284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D92AE73E-3AD6-AEFC-236C-474D861A24C8}"/>
              </a:ext>
            </a:extLst>
          </p:cNvPr>
          <p:cNvSpPr/>
          <p:nvPr/>
        </p:nvSpPr>
        <p:spPr>
          <a:xfrm>
            <a:off x="3298370" y="2236460"/>
            <a:ext cx="1273630" cy="20638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D029AAE2-7F51-4F2F-2082-ABC937902ECB}"/>
              </a:ext>
            </a:extLst>
          </p:cNvPr>
          <p:cNvSpPr/>
          <p:nvPr/>
        </p:nvSpPr>
        <p:spPr>
          <a:xfrm rot="20680063">
            <a:off x="3212238" y="3560877"/>
            <a:ext cx="1440000" cy="16328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FF0C4A-928B-D86F-3695-1049DAA12C17}"/>
              </a:ext>
            </a:extLst>
          </p:cNvPr>
          <p:cNvSpPr txBox="1"/>
          <p:nvPr/>
        </p:nvSpPr>
        <p:spPr>
          <a:xfrm>
            <a:off x="2499931" y="2825474"/>
            <a:ext cx="9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يُوَجِّهُ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A85A2AB-263C-AE18-0E2E-61615DF93E1B}"/>
              </a:ext>
            </a:extLst>
          </p:cNvPr>
          <p:cNvSpPr txBox="1"/>
          <p:nvPr/>
        </p:nvSpPr>
        <p:spPr>
          <a:xfrm>
            <a:off x="2238712" y="4294266"/>
            <a:ext cx="1422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تُوَفِّرانِ الْأُكْسِجينَ</a:t>
            </a: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1474F22D-ACFB-8B03-9718-ABB4F968C2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AC0835-80A8-6205-0AF3-994F07E20D73}"/>
              </a:ext>
            </a:extLst>
          </p:cNvPr>
          <p:cNvSpPr txBox="1"/>
          <p:nvPr/>
        </p:nvSpPr>
        <p:spPr>
          <a:xfrm>
            <a:off x="481781" y="1241872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27215096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DAB1D-50F8-935C-7E70-E087C30D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5ADBFAF-4E4F-C92B-3A81-9806E7527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06" y="1976220"/>
            <a:ext cx="4738988" cy="421284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1565913-8C37-88CD-F4A3-EB78B0EF405E}"/>
              </a:ext>
            </a:extLst>
          </p:cNvPr>
          <p:cNvSpPr/>
          <p:nvPr/>
        </p:nvSpPr>
        <p:spPr>
          <a:xfrm>
            <a:off x="3298370" y="2236459"/>
            <a:ext cx="1194972" cy="18915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03BCBAC9-90A1-598A-224E-C1666BD42554}"/>
              </a:ext>
            </a:extLst>
          </p:cNvPr>
          <p:cNvSpPr/>
          <p:nvPr/>
        </p:nvSpPr>
        <p:spPr>
          <a:xfrm rot="20680063">
            <a:off x="3216532" y="3543642"/>
            <a:ext cx="1440000" cy="16328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9636A23B-CDEE-0FD7-791A-FA62C77E332F}"/>
              </a:ext>
            </a:extLst>
          </p:cNvPr>
          <p:cNvSpPr/>
          <p:nvPr/>
        </p:nvSpPr>
        <p:spPr>
          <a:xfrm rot="9169057">
            <a:off x="4595426" y="3099155"/>
            <a:ext cx="1629547" cy="162918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96AC6C-EA64-007C-252C-E0D4E20BBEF9}"/>
              </a:ext>
            </a:extLst>
          </p:cNvPr>
          <p:cNvSpPr txBox="1"/>
          <p:nvPr/>
        </p:nvSpPr>
        <p:spPr>
          <a:xfrm>
            <a:off x="2499931" y="2825474"/>
            <a:ext cx="9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يُوَجِّهُ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43F5602-FD0B-08C5-F81F-F0C46B26EB57}"/>
              </a:ext>
            </a:extLst>
          </p:cNvPr>
          <p:cNvSpPr txBox="1"/>
          <p:nvPr/>
        </p:nvSpPr>
        <p:spPr>
          <a:xfrm>
            <a:off x="2238712" y="4294266"/>
            <a:ext cx="1422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تُوَفِّرانِ الْأُكْسِجينَ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D68AA69-BD58-490C-40BB-A1A3F221743C}"/>
              </a:ext>
            </a:extLst>
          </p:cNvPr>
          <p:cNvSpPr txBox="1"/>
          <p:nvPr/>
        </p:nvSpPr>
        <p:spPr>
          <a:xfrm>
            <a:off x="5635251" y="2825474"/>
            <a:ext cx="142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يَضُخُّ الدَّمَ</a:t>
            </a: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B7CBB2E-EF77-A8EA-6678-1C80850D78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52574"/>
            <a:ext cx="861244" cy="65488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FCB43A7-5B9E-012B-952F-FD5EAA3C2721}"/>
              </a:ext>
            </a:extLst>
          </p:cNvPr>
          <p:cNvSpPr txBox="1"/>
          <p:nvPr/>
        </p:nvSpPr>
        <p:spPr>
          <a:xfrm>
            <a:off x="481781" y="1241872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صححوا.</a:t>
            </a:r>
          </a:p>
        </p:txBody>
      </p:sp>
    </p:spTree>
    <p:extLst>
      <p:ext uri="{BB962C8B-B14F-4D97-AF65-F5344CB8AC3E}">
        <p14:creationId xmlns:p14="http://schemas.microsoft.com/office/powerpoint/2010/main" val="29274374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D9CE8-10AA-8E1E-FCA5-0B88087A6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F85BE55-16DD-EBB4-11E7-BE5D56794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706" y="1994727"/>
            <a:ext cx="4738988" cy="4212849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AFE45025-84CE-8D07-AECF-EF72CD5FDC93}"/>
              </a:ext>
            </a:extLst>
          </p:cNvPr>
          <p:cNvSpPr/>
          <p:nvPr/>
        </p:nvSpPr>
        <p:spPr>
          <a:xfrm>
            <a:off x="3298370" y="2236460"/>
            <a:ext cx="1273630" cy="16365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BA4F0CB-F6EC-293A-E97B-DD7542889F85}"/>
              </a:ext>
            </a:extLst>
          </p:cNvPr>
          <p:cNvSpPr/>
          <p:nvPr/>
        </p:nvSpPr>
        <p:spPr>
          <a:xfrm rot="20680063">
            <a:off x="3220635" y="3518147"/>
            <a:ext cx="1440000" cy="16328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413BC549-0191-148C-2362-FC9B15CD08AA}"/>
              </a:ext>
            </a:extLst>
          </p:cNvPr>
          <p:cNvSpPr/>
          <p:nvPr/>
        </p:nvSpPr>
        <p:spPr>
          <a:xfrm rot="9169057">
            <a:off x="4620979" y="3017363"/>
            <a:ext cx="1611310" cy="2014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95368381-15EC-B9BA-F5A9-EA3B03C797D8}"/>
              </a:ext>
            </a:extLst>
          </p:cNvPr>
          <p:cNvSpPr/>
          <p:nvPr/>
        </p:nvSpPr>
        <p:spPr>
          <a:xfrm rot="11313052">
            <a:off x="4654959" y="3743108"/>
            <a:ext cx="1459617" cy="20004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E487B0-EA47-B449-5964-FE7578A3EBFB}"/>
              </a:ext>
            </a:extLst>
          </p:cNvPr>
          <p:cNvSpPr txBox="1"/>
          <p:nvPr/>
        </p:nvSpPr>
        <p:spPr>
          <a:xfrm>
            <a:off x="2499931" y="2825474"/>
            <a:ext cx="900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يُوَجِّهُ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F2C4531-A90A-5642-B18C-391E88B2EE7C}"/>
              </a:ext>
            </a:extLst>
          </p:cNvPr>
          <p:cNvSpPr txBox="1"/>
          <p:nvPr/>
        </p:nvSpPr>
        <p:spPr>
          <a:xfrm>
            <a:off x="2238712" y="4294266"/>
            <a:ext cx="1422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تُوَفِّرانِ الْأُكْسِجينَ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3DCC1D7-E130-3ACF-13CA-F11B8B24AA84}"/>
              </a:ext>
            </a:extLst>
          </p:cNvPr>
          <p:cNvSpPr txBox="1"/>
          <p:nvPr/>
        </p:nvSpPr>
        <p:spPr>
          <a:xfrm>
            <a:off x="5595257" y="2825474"/>
            <a:ext cx="142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يَضُخُّ الدَّمَ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389BAE-40C4-8FB5-AA1C-BE4D239FA004}"/>
              </a:ext>
            </a:extLst>
          </p:cNvPr>
          <p:cNvSpPr txBox="1"/>
          <p:nvPr/>
        </p:nvSpPr>
        <p:spPr>
          <a:xfrm>
            <a:off x="5482853" y="4361783"/>
            <a:ext cx="1422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400" b="1" noProof="0" dirty="0">
                <a:solidFill>
                  <a:srgbClr val="FF0000"/>
                </a:solidFill>
              </a:rPr>
              <a:t>تَهْضِمُ الطَّعامَ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C5F8AB3-5638-2789-7D04-3E512FBD6917}"/>
              </a:ext>
            </a:extLst>
          </p:cNvPr>
          <p:cNvSpPr txBox="1"/>
          <p:nvPr/>
        </p:nvSpPr>
        <p:spPr>
          <a:xfrm>
            <a:off x="481781" y="1241872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صححوا.</a:t>
            </a:r>
          </a:p>
        </p:txBody>
      </p:sp>
      <p:pic>
        <p:nvPicPr>
          <p:cNvPr id="4" name="Image 3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E51B4DC-86C9-D5AC-2A35-7FF3342F5CF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170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ar-MA" sz="3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37976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3788124" y="3872540"/>
            <a:ext cx="2358079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noProof="0" dirty="0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أنشطة التدرب</a:t>
            </a:r>
            <a:endParaRPr lang="ar-MA" sz="2800" b="1" noProof="0" dirty="0">
              <a:solidFill>
                <a:schemeClr val="bg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3788124" y="4571418"/>
            <a:ext cx="2358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noProof="0" dirty="0"/>
              <a:t>أنشطة الإغناء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91221A-AF18-DF6C-86FA-7E0786BF3E81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2D1D8E2-4F3D-324C-795D-2DFAB691FEE1}"/>
              </a:ext>
            </a:extLst>
          </p:cNvPr>
          <p:cNvSpPr txBox="1"/>
          <p:nvPr/>
        </p:nvSpPr>
        <p:spPr>
          <a:xfrm>
            <a:off x="491613" y="1240490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خذوا كراساتكم الصفحة 8، ثم أنجزوا التمرين رقم 3.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D3C90DD-0123-FE9E-535D-54A2B82EC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345" y="1798181"/>
            <a:ext cx="3290687" cy="4589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987030-BCFD-D56B-C42B-031A4EA090FB}"/>
              </a:ext>
            </a:extLst>
          </p:cNvPr>
          <p:cNvSpPr/>
          <p:nvPr/>
        </p:nvSpPr>
        <p:spPr>
          <a:xfrm>
            <a:off x="2585884" y="5073445"/>
            <a:ext cx="3215148" cy="13142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AC246-B962-4D15-F961-73AEAC3D3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54510399-E5BC-65BC-0CC2-11451ED4D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E417AE-BEC0-D3F0-C177-B3F9AF38F8F6}"/>
              </a:ext>
            </a:extLst>
          </p:cNvPr>
          <p:cNvSpPr txBox="1"/>
          <p:nvPr/>
        </p:nvSpPr>
        <p:spPr>
          <a:xfrm>
            <a:off x="530943" y="1212115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صلوا كل عضو بوظيفته.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A0101B-B797-2AA8-AD1F-DA051672C7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288"/>
          <a:stretch>
            <a:fillRect/>
          </a:stretch>
        </p:blipFill>
        <p:spPr>
          <a:xfrm>
            <a:off x="956989" y="2994332"/>
            <a:ext cx="7311362" cy="126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8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ECA1-6B72-543E-F5F7-64A6B33E2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ED2312B-A340-9888-A256-B4B431C69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04E3FC1-5604-8504-118C-FE540ACA0664}"/>
              </a:ext>
            </a:extLst>
          </p:cNvPr>
          <p:cNvSpPr txBox="1"/>
          <p:nvPr/>
        </p:nvSpPr>
        <p:spPr>
          <a:xfrm>
            <a:off x="481781" y="1314616"/>
            <a:ext cx="7056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1F82CD5-6571-2894-85B3-F21EF27D3A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288"/>
          <a:stretch>
            <a:fillRect/>
          </a:stretch>
        </p:blipFill>
        <p:spPr>
          <a:xfrm>
            <a:off x="956989" y="2994332"/>
            <a:ext cx="7311362" cy="1262626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CE73FA71-5FF8-BA4D-E63D-A65D74D3DB17}"/>
              </a:ext>
            </a:extLst>
          </p:cNvPr>
          <p:cNvCxnSpPr/>
          <p:nvPr/>
        </p:nvCxnSpPr>
        <p:spPr>
          <a:xfrm flipH="1">
            <a:off x="4070555" y="3215148"/>
            <a:ext cx="1818968" cy="7865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3A33187-458B-344A-DBAC-3D98466B10D2}"/>
              </a:ext>
            </a:extLst>
          </p:cNvPr>
          <p:cNvCxnSpPr/>
          <p:nvPr/>
        </p:nvCxnSpPr>
        <p:spPr>
          <a:xfrm flipH="1" flipV="1">
            <a:off x="4070555" y="3242187"/>
            <a:ext cx="1818968" cy="3834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7502E4C-F807-0C36-44D5-5E8A0FE2B2E3}"/>
              </a:ext>
            </a:extLst>
          </p:cNvPr>
          <p:cNvCxnSpPr/>
          <p:nvPr/>
        </p:nvCxnSpPr>
        <p:spPr>
          <a:xfrm flipH="1" flipV="1">
            <a:off x="4010250" y="3608438"/>
            <a:ext cx="1879273" cy="3932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28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86CE4-AF55-4D37-5DC7-5EF04538F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21A2CB8-DA45-F161-6534-FF2D26A33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0111F01-3339-422D-72C1-F060E34BD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225" y="1838632"/>
            <a:ext cx="3198431" cy="44612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6505B43-AAB1-4F2E-6A29-2660A7DA356F}"/>
              </a:ext>
            </a:extLst>
          </p:cNvPr>
          <p:cNvSpPr/>
          <p:nvPr/>
        </p:nvSpPr>
        <p:spPr>
          <a:xfrm>
            <a:off x="2831690" y="1966452"/>
            <a:ext cx="2971966" cy="1789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72722D-6478-0485-BB06-77D71156FFAD}"/>
              </a:ext>
            </a:extLst>
          </p:cNvPr>
          <p:cNvSpPr txBox="1"/>
          <p:nvPr/>
        </p:nvSpPr>
        <p:spPr>
          <a:xfrm>
            <a:off x="491613" y="1240490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خذوا كراساتكم الصفحة 9، ثم أنجزوا التمرين رقم 4.</a:t>
            </a:r>
          </a:p>
        </p:txBody>
      </p:sp>
    </p:spTree>
    <p:extLst>
      <p:ext uri="{BB962C8B-B14F-4D97-AF65-F5344CB8AC3E}">
        <p14:creationId xmlns:p14="http://schemas.microsoft.com/office/powerpoint/2010/main" val="354237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A168-F3F4-F2F0-C4AF-3F80EA502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A7BB2E2-B40D-8494-EFC2-98EF62551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68D8B3D-6814-275E-3EB2-3E0D62084D56}"/>
              </a:ext>
            </a:extLst>
          </p:cNvPr>
          <p:cNvSpPr txBox="1"/>
          <p:nvPr/>
        </p:nvSpPr>
        <p:spPr>
          <a:xfrm>
            <a:off x="570272" y="1212115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أحيطوا الأعضاء التي تشتغل أثناء </a:t>
            </a:r>
            <a:r>
              <a:rPr lang="ar-MA" sz="2400" b="1" noProof="0" dirty="0">
                <a:solidFill>
                  <a:srgbClr val="00B0F0"/>
                </a:solidFill>
                <a:latin typeface="Calibri"/>
                <a:ea typeface="Calibri"/>
              </a:rPr>
              <a:t>القراءة</a:t>
            </a:r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B89030-245A-F1D1-3B14-5FC7C6F32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2343" y="1818967"/>
            <a:ext cx="4639314" cy="46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8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DF24A-BB5D-0366-8034-E40A886B7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A9DA372-9EA5-EC6C-8970-D407C87F2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2CB64E5-24A3-F281-48BB-9DCCDDB81B42}"/>
              </a:ext>
            </a:extLst>
          </p:cNvPr>
          <p:cNvSpPr txBox="1"/>
          <p:nvPr/>
        </p:nvSpPr>
        <p:spPr>
          <a:xfrm>
            <a:off x="481781" y="1314616"/>
            <a:ext cx="7056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400" b="1" noProof="0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</a:rPr>
              <a:t>صححوا.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39B0608-BF73-148A-53F2-F1708F16D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043" y="1907459"/>
            <a:ext cx="4331914" cy="4355690"/>
          </a:xfrm>
          <a:prstGeom prst="rect">
            <a:avLst/>
          </a:prstGeom>
        </p:spPr>
      </p:pic>
      <p:sp>
        <p:nvSpPr>
          <p:cNvPr id="14" name="Organigramme : Connecteur 13">
            <a:extLst>
              <a:ext uri="{FF2B5EF4-FFF2-40B4-BE49-F238E27FC236}">
                <a16:creationId xmlns:a16="http://schemas.microsoft.com/office/drawing/2014/main" id="{84E3B5EB-19EA-E707-EE30-4E6411459997}"/>
              </a:ext>
            </a:extLst>
          </p:cNvPr>
          <p:cNvSpPr/>
          <p:nvPr/>
        </p:nvSpPr>
        <p:spPr>
          <a:xfrm>
            <a:off x="2831690" y="2251587"/>
            <a:ext cx="1008000" cy="10080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83B39408-838F-7D0A-4B56-C9244FEBEA34}"/>
              </a:ext>
            </a:extLst>
          </p:cNvPr>
          <p:cNvSpPr/>
          <p:nvPr/>
        </p:nvSpPr>
        <p:spPr>
          <a:xfrm>
            <a:off x="2406043" y="3581304"/>
            <a:ext cx="1008000" cy="10080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E923265D-7FE0-F7BE-F789-730F165630FF}"/>
              </a:ext>
            </a:extLst>
          </p:cNvPr>
          <p:cNvSpPr/>
          <p:nvPr/>
        </p:nvSpPr>
        <p:spPr>
          <a:xfrm>
            <a:off x="4161101" y="1826245"/>
            <a:ext cx="1008000" cy="10080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17" name="Organigramme : Connecteur 16">
            <a:extLst>
              <a:ext uri="{FF2B5EF4-FFF2-40B4-BE49-F238E27FC236}">
                <a16:creationId xmlns:a16="http://schemas.microsoft.com/office/drawing/2014/main" id="{3E49549A-F9EC-2843-C01E-78CBD782D7A0}"/>
              </a:ext>
            </a:extLst>
          </p:cNvPr>
          <p:cNvSpPr/>
          <p:nvPr/>
        </p:nvSpPr>
        <p:spPr>
          <a:xfrm>
            <a:off x="5729957" y="3581304"/>
            <a:ext cx="1008000" cy="10080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  <p:sp>
        <p:nvSpPr>
          <p:cNvPr id="18" name="Organigramme : Connecteur 17">
            <a:extLst>
              <a:ext uri="{FF2B5EF4-FFF2-40B4-BE49-F238E27FC236}">
                <a16:creationId xmlns:a16="http://schemas.microsoft.com/office/drawing/2014/main" id="{BE192158-77CF-2CB3-76BA-C718B34B7674}"/>
              </a:ext>
            </a:extLst>
          </p:cNvPr>
          <p:cNvSpPr/>
          <p:nvPr/>
        </p:nvSpPr>
        <p:spPr>
          <a:xfrm>
            <a:off x="2736035" y="4911021"/>
            <a:ext cx="1008000" cy="10080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MA" noProof="0" dirty="0"/>
          </a:p>
        </p:txBody>
      </p:sp>
    </p:spTree>
    <p:extLst>
      <p:ext uri="{BB962C8B-B14F-4D97-AF65-F5344CB8AC3E}">
        <p14:creationId xmlns:p14="http://schemas.microsoft.com/office/powerpoint/2010/main" val="415526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6951-4DEF-058B-E247-51DA4467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98702706-04EE-BE38-25FE-DB7440891678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253F640-98BB-3580-4D9F-59D61E6E6D8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ar-MA" sz="3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9E1A4A8-2E5D-C879-0AB2-802AC476951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3</a:t>
            </a:r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3CD80F-6321-807C-26EC-227A8EE72B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44580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15FCAA8F-2C92-B70E-51A1-90AD365B83A5}"/>
              </a:ext>
            </a:extLst>
          </p:cNvPr>
          <p:cNvSpPr/>
          <p:nvPr/>
        </p:nvSpPr>
        <p:spPr>
          <a:xfrm>
            <a:off x="3788124" y="3872540"/>
            <a:ext cx="2358079" cy="54000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r>
              <a:rPr lang="ar-MA" sz="2800" b="1" noProof="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أنشطة التدرب</a:t>
            </a:r>
            <a:endParaRPr lang="ar-MA" sz="2800" b="1" noProof="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E18284-7396-5868-19DE-61F7634E33E2}"/>
              </a:ext>
            </a:extLst>
          </p:cNvPr>
          <p:cNvSpPr txBox="1"/>
          <p:nvPr/>
        </p:nvSpPr>
        <p:spPr>
          <a:xfrm>
            <a:off x="3788124" y="4571418"/>
            <a:ext cx="2358079" cy="54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 defTabSz="685834" rtl="1">
              <a:defRPr sz="2800" b="1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noProof="0" dirty="0"/>
              <a:t>أنشطة الإغناء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81589C-D14A-A57D-EDF2-8A109C4C1608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467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9F371-4AF0-75B2-7285-E30CFFD0D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D5AE74-5806-0103-4DA5-8B7D3267B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FA43EC6-6B38-6F1B-FFB4-4FE0DA088A50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اكْتُبوا رَقْمَ العضو أمام وظيفته الأساسية.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F78EF2E-98CB-330F-7AC6-252BB9459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468087"/>
              </p:ext>
            </p:extLst>
          </p:nvPr>
        </p:nvGraphicFramePr>
        <p:xfrm>
          <a:off x="625564" y="2290300"/>
          <a:ext cx="7969792" cy="3685434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1574509">
                  <a:extLst>
                    <a:ext uri="{9D8B030D-6E8A-4147-A177-3AD203B41FA5}">
                      <a16:colId xmlns:a16="http://schemas.microsoft.com/office/drawing/2014/main" val="1611265743"/>
                    </a:ext>
                  </a:extLst>
                </a:gridCol>
                <a:gridCol w="923283">
                  <a:extLst>
                    <a:ext uri="{9D8B030D-6E8A-4147-A177-3AD203B41FA5}">
                      <a16:colId xmlns:a16="http://schemas.microsoft.com/office/drawing/2014/main" val="29289305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73048392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264933849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2715056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</a:rPr>
                        <a:t>العضو</a:t>
                      </a: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رقمه</a:t>
                      </a:r>
                    </a:p>
                  </a:txBody>
                  <a:tcPr marL="68580" marR="68580" marT="0" marB="0" anchor="ctr">
                    <a:lnR w="12700" cmpd="sng">
                      <a:noFill/>
                    </a:lnR>
                  </a:tcPr>
                </a:tc>
                <a:tc rowSpan="5"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</a:rPr>
                        <a:t>الوظيفة</a:t>
                      </a: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رقم العضو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1081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اَلْجِلْدُ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1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تُحَرِّكُ أَجْزَاءَ الْجِسْمِ الْمُخْتَلِفَةَ.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766630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اَلْهَيْكَلُ الْعَظْمِيِّ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2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يَحْمِي الْجِسْمَ مِنَ الْعَوَامِلِ الْخَارِجِيَّةِ.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120582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اَلْمَعِدَةُ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3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يُحَافِظُ عَلَى بِنْيَةِ الْجِسْمِ وَيَدْعَمُهَا.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07143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اَلْعَضَلاتُ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4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يُحَوِّلُ الطَّعَامَ وَيَهْضِمُهُ.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6484996"/>
                  </a:ext>
                </a:extLst>
              </a:tr>
            </a:tbl>
          </a:graphicData>
        </a:graphic>
      </p:graphicFrame>
      <p:pic>
        <p:nvPicPr>
          <p:cNvPr id="10" name="Image 9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2481D476-17E7-9CF2-F327-B11D4490B9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95" y="1219855"/>
            <a:ext cx="543738" cy="5232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B7A0D9-F471-9918-676C-2DA1E4EE9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75" y="1231983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96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B611F-639A-BE8B-4257-F043BA6DA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6D0DAEA-139A-ED37-5E33-B0F142924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AFA0929-9411-85C8-BBED-1E7B1E04B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997712"/>
              </p:ext>
            </p:extLst>
          </p:nvPr>
        </p:nvGraphicFramePr>
        <p:xfrm>
          <a:off x="625564" y="2290300"/>
          <a:ext cx="7969792" cy="3685434"/>
        </p:xfrm>
        <a:graphic>
          <a:graphicData uri="http://schemas.openxmlformats.org/drawingml/2006/table">
            <a:tbl>
              <a:tblPr rtl="1" firstRow="1" firstCol="1" bandRow="1">
                <a:tableStyleId>{7DF18680-E054-41AD-8BC1-D1AEF772440D}</a:tableStyleId>
              </a:tblPr>
              <a:tblGrid>
                <a:gridCol w="1574509">
                  <a:extLst>
                    <a:ext uri="{9D8B030D-6E8A-4147-A177-3AD203B41FA5}">
                      <a16:colId xmlns:a16="http://schemas.microsoft.com/office/drawing/2014/main" val="1611265743"/>
                    </a:ext>
                  </a:extLst>
                </a:gridCol>
                <a:gridCol w="923283">
                  <a:extLst>
                    <a:ext uri="{9D8B030D-6E8A-4147-A177-3AD203B41FA5}">
                      <a16:colId xmlns:a16="http://schemas.microsoft.com/office/drawing/2014/main" val="29289305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730483920"/>
                    </a:ext>
                  </a:extLst>
                </a:gridCol>
                <a:gridCol w="3204000">
                  <a:extLst>
                    <a:ext uri="{9D8B030D-6E8A-4147-A177-3AD203B41FA5}">
                      <a16:colId xmlns:a16="http://schemas.microsoft.com/office/drawing/2014/main" val="2649338491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2842715056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</a:rPr>
                        <a:t>العضو</a:t>
                      </a: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رقمه</a:t>
                      </a:r>
                    </a:p>
                  </a:txBody>
                  <a:tcPr marL="68580" marR="68580" marT="0" marB="0" anchor="ctr">
                    <a:lnR w="12700" cmpd="sng">
                      <a:noFill/>
                    </a:lnR>
                  </a:tcPr>
                </a:tc>
                <a:tc rowSpan="5"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buNone/>
                      </a:pP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</a:rPr>
                        <a:t>الوظيفة</a:t>
                      </a:r>
                      <a:endParaRPr lang="ar-MA" sz="2400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400" kern="100" noProof="0" dirty="0"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رقم العضو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1081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اَلْجِلْدُ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1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تُحَرِّكُ أَجْزَاءَ الْجِسْمِ الْمُخْتَلِفَةَ.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noProof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766630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اَلْهَيْكَلُ الْعَظْمِيِّ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2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يَحْمِي الْجِسْمَ مِنَ الْعَوَامِلِ الْخَارِجِيَّةِ.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noProof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1205825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اَلْمَعِدَةُ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3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يُحَافِظُ عَلَى بِنْيَةِ الْجِسْمِ وَيَدْعَمُهَا.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noProof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07143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اَلْعَضَلاتُ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4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mpd="sng">
                      <a:noFill/>
                    </a:lnR>
                  </a:tcPr>
                </a:tc>
                <a:tc vMerge="1"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endParaRPr lang="fr-FR" sz="1800" b="1" kern="10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buNone/>
                      </a:pPr>
                      <a:r>
                        <a:rPr lang="ar-MA" sz="2000" b="1" kern="100" noProof="0" dirty="0">
                          <a:effectLst/>
                        </a:rPr>
                        <a:t>تُحَوِّلُ الطَّعَامَ وَتَهْضِمُهُ.</a:t>
                      </a:r>
                      <a:endParaRPr lang="ar-MA" sz="1800" b="1" kern="100" noProof="0" dirty="0">
                        <a:effectLst/>
                        <a:latin typeface="Times New Roman" panose="02020603050405020304" pitchFamily="18" charset="0"/>
                        <a:ea typeface="Yu Gothic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buNone/>
                      </a:pPr>
                      <a:r>
                        <a:rPr lang="ar-MA" sz="2800" b="1" kern="100" noProof="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6484996"/>
                  </a:ext>
                </a:extLst>
              </a:tr>
            </a:tbl>
          </a:graphicData>
        </a:graphic>
      </p:graphicFrame>
      <p:pic>
        <p:nvPicPr>
          <p:cNvPr id="10" name="Image 9" descr="Une image contenant symbole, horloge, cercle, logo&#10;&#10;Description générée automatiquement">
            <a:extLst>
              <a:ext uri="{FF2B5EF4-FFF2-40B4-BE49-F238E27FC236}">
                <a16:creationId xmlns:a16="http://schemas.microsoft.com/office/drawing/2014/main" id="{BEA58401-2255-CE0A-9D31-2034592C8D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95" y="1219855"/>
            <a:ext cx="543738" cy="52322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AF4406-443D-019A-8ADC-6A0A00FDBC30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صححوا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A1562C-96C6-2D4C-A499-C4C330C30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33" y="1242285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C77C-9A06-0BBB-517A-C8DE1B522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03C773-D971-14FD-A983-BBAAD28D1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AA52832-C588-7543-F6DE-EFE669BE7BEB}"/>
              </a:ext>
            </a:extLst>
          </p:cNvPr>
          <p:cNvSpPr txBox="1"/>
          <p:nvPr/>
        </p:nvSpPr>
        <p:spPr>
          <a:xfrm>
            <a:off x="205900" y="2046688"/>
            <a:ext cx="8249842" cy="390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لِكُلٍّ مِنَ السَّمَكَةِ وَالْقِطَّةِ بِبِنْيَةٌ خارِجِيَّةٌ تُغَطّي جَسَدَيْهِمَا (الْقُشورُ بِالنِّسْبَةِ لِلسَّمَكَةِ، وَالْفَراءُ وَالْجِلْدُ بِالنِّسْبَةِ لِلْقِطِّ).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400" b="1" noProof="0" dirty="0">
                <a:solidFill>
                  <a:srgbClr val="00B0F0"/>
                </a:solidFill>
                <a:latin typeface="Calibri" panose="020F0502020204030204" pitchFamily="34" charset="0"/>
              </a:rPr>
              <a:t>ما هِيَ الْوَظيفَةُ الْأَساسِيَّةُ الْمُشْتَرَكَةُ لِهَذا الْغِطاءِ الْخارِجِيِّ لَدى هَذَيْنِ الْحَيَوانَيْنِ؟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الْمُساعَدَةُ في هَضْمِ الطَّعامِ.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نَقْلُ الدَّمِ إِلى الْأَعْضاءِ.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حِمايَةُ الْجِسْمِ مِنَ الْعَوامِلِ الضّارَّةِ فِي الْبيئَةِ الْخارِجِيَّةِ.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السَّماحُ بِاسْتِنْشَاقِ الْأُكْسِجينِ مُباشَرَةً.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D5F2634-C13E-C4B1-940C-FA28319AA969}"/>
              </a:ext>
            </a:extLst>
          </p:cNvPr>
          <p:cNvSpPr txBox="1"/>
          <p:nvPr/>
        </p:nvSpPr>
        <p:spPr>
          <a:xfrm>
            <a:off x="1219200" y="1219855"/>
            <a:ext cx="6458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حددوا وظيفة الغطاء الخارجي للحيوانات.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D142D1-1F1A-B026-D34C-F9FBAB1A4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229B2-3E10-0823-3E2E-E211B8763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E27B375-C13D-AACE-EFB9-610E72EE1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6A70799-A6D3-2F8F-10E6-96F58598C15A}"/>
              </a:ext>
            </a:extLst>
          </p:cNvPr>
          <p:cNvSpPr txBox="1"/>
          <p:nvPr/>
        </p:nvSpPr>
        <p:spPr>
          <a:xfrm>
            <a:off x="205900" y="2046688"/>
            <a:ext cx="8249842" cy="3901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لِكُلٍّ مِنَ السَّمَكَةِ وَالْقِطَّةِ بِبِنْيَةٌ خارِجِيَّةٌ تُغَطّي جَسَدَيْهِمَا (الْقُشورُ بِالنِّسْبَةِ لِلسَّمَكَةِ، وَالْفَراءُ وَالْجِلْدُ بِالنِّسْبَةِ لِلْقِطِّ).</a:t>
            </a:r>
          </a:p>
          <a:p>
            <a:pPr algn="r" rtl="1">
              <a:lnSpc>
                <a:spcPct val="150000"/>
              </a:lnSpc>
              <a:defRPr/>
            </a:pPr>
            <a:r>
              <a:rPr lang="ar-MA" sz="2400" b="1" noProof="0" dirty="0">
                <a:solidFill>
                  <a:srgbClr val="00B0F0"/>
                </a:solidFill>
                <a:latin typeface="Calibri" panose="020F0502020204030204" pitchFamily="34" charset="0"/>
              </a:rPr>
              <a:t>ما هِيَ الْوَظيفَةُ الْأَساسِيَّةُ الْمُشْتَرَكَةُ لِهَذا الْغِطاءِ الْخارِجِيِّ لَدى هَذَيْنِ الْحَيَوانَيْنِ؟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الْمُساعَدَةُ في هَضْمِ الطَّعامِ.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نَقْلُ الدَّمِ إِلى الْأَعْضاءِ.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solidFill>
                  <a:srgbClr val="FF0000"/>
                </a:solidFill>
                <a:latin typeface="Calibri" panose="020F0502020204030204" pitchFamily="34" charset="0"/>
              </a:rPr>
              <a:t>حِمايَةُ الْجِسْمِ مِنَ الْعَوامِلِ الضّارَّةِ فِي الْبيئَةِ الْخارِجِيَّةِ.</a:t>
            </a:r>
          </a:p>
          <a:p>
            <a:pPr marL="971550" lvl="1" indent="-514350" algn="r" rtl="1">
              <a:lnSpc>
                <a:spcPct val="150000"/>
              </a:lnSpc>
              <a:buFont typeface="+mj-lt"/>
              <a:buAutoNum type="arabicParenR"/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السَّماحُ بِاسْتِنْشَاقِ الْأُكْسِجينِ مُباشَرَةً.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AD1556-6DB1-BDA6-5B81-352C2A885A42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صححوا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08DC9D8-F79C-01B9-D91E-E8BCF55DC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79" y="1253520"/>
            <a:ext cx="649447" cy="47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5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31503-5231-7F31-33AC-FB04AD16E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B554DD2-8EE8-1CE8-EDE2-ABBD0F6E8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2B9E081-33B6-6C96-CC6D-3F286F7CB11D}"/>
              </a:ext>
            </a:extLst>
          </p:cNvPr>
          <p:cNvSpPr txBox="1"/>
          <p:nvPr/>
        </p:nvSpPr>
        <p:spPr>
          <a:xfrm>
            <a:off x="97744" y="2410481"/>
            <a:ext cx="8170607" cy="2932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defRPr/>
            </a:pPr>
            <a:r>
              <a:rPr lang="ar-MA" sz="2400" b="1" noProof="0" dirty="0">
                <a:latin typeface="Calibri" panose="020F0502020204030204" pitchFamily="34" charset="0"/>
              </a:rPr>
              <a:t>عالَجَ طَبيبٌ بَيْطَرِيٌّ طائِرًا كَسَرَ عَظْمَ جَناحِهِ. وَرَغْمَ أَنَّ عَضَلاتِ جَناحِ الطّائِرِ لَمْ تَتَضَرَّرْ، إِلّا أَنَّ الطّائِرَ لا يَسْتَطيعُ الطَّيَرانَ حَتّى يَشْفى عَظْمُ جَناحِهِ.</a:t>
            </a:r>
          </a:p>
          <a:p>
            <a:pPr algn="r" rtl="1">
              <a:lnSpc>
                <a:spcPct val="200000"/>
              </a:lnSpc>
              <a:defRPr/>
            </a:pPr>
            <a:r>
              <a:rPr lang="ar-MA" sz="2400" b="1" noProof="0" dirty="0">
                <a:solidFill>
                  <a:srgbClr val="00B0F0"/>
                </a:solidFill>
                <a:latin typeface="Calibri" panose="020F0502020204030204" pitchFamily="34" charset="0"/>
              </a:rPr>
              <a:t>فَسِّرْ لِماذا لَا يَسْتَطيعُ الطّائِرُ الطَّيَرانَ، مَعَ إيضاحِ التَّكامُلِ بَيْنَ أَدْوارِ الْعِظامِ وَالْعَضَلاتِ في الْحَرَكَةِ.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D395884-6318-4CC8-7948-B7775F9F2C31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فسروا عدم قدرة الطائر على الطيران.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age 8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65DF98F8-F3C9-EBFA-D87A-D199EA815A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1781" y="1242742"/>
            <a:ext cx="861244" cy="65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2E23D-81C3-9C4F-399C-36A7B743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1ACF2E3-0FB3-42FD-014E-9A2761503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6BA4599-7B2B-2B8F-AA4A-6D973825AB84}"/>
              </a:ext>
            </a:extLst>
          </p:cNvPr>
          <p:cNvSpPr txBox="1"/>
          <p:nvPr/>
        </p:nvSpPr>
        <p:spPr>
          <a:xfrm>
            <a:off x="639097" y="4553914"/>
            <a:ext cx="7865806" cy="1455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200000"/>
              </a:lnSpc>
              <a:defRPr/>
            </a:pPr>
            <a:r>
              <a:rPr lang="ar-MA" sz="2400" b="1" noProof="0" dirty="0">
                <a:solidFill>
                  <a:srgbClr val="00B0F0"/>
                </a:solidFill>
              </a:rPr>
              <a:t>تَحْتَاجُ الْعَضَلَاتُ إِلَى الْعِظَامِ لِتَسْتَخْدِمَهَا كَرَافِعَةٍ فَتُحَرِّكَهَا. ف</a:t>
            </a:r>
            <a:r>
              <a:rPr lang="ar-MA" sz="2400" b="1" noProof="0" dirty="0">
                <a:solidFill>
                  <a:schemeClr val="accent2">
                    <a:lumMod val="75000"/>
                  </a:schemeClr>
                </a:solidFill>
              </a:rPr>
              <a:t>َ</a:t>
            </a:r>
            <a:r>
              <a:rPr lang="ar-MA" sz="2400" b="1" noProof="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بِدُونِ عَظْمٍ سَلِيمٍ قَادِرٍ عَلَى رَفْعِ الْجَنَاحِ، </a:t>
            </a:r>
            <a:r>
              <a:rPr lang="ar-MA" sz="2400" b="1" noProof="0" dirty="0">
                <a:solidFill>
                  <a:srgbClr val="FF0000"/>
                </a:solidFill>
              </a:rPr>
              <a:t>لَا يُمْكِنُ لِلْعَضَلَةِ بِمُفْرَدِهَا أَنْ تُحَرِّكَ الْجَنَاحَ بِشَكْلٍ صَحِيحٍ.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1AD5774-AD5E-683D-048C-FDC97FCCF8B1}"/>
              </a:ext>
            </a:extLst>
          </p:cNvPr>
          <p:cNvSpPr/>
          <p:nvPr/>
        </p:nvSpPr>
        <p:spPr>
          <a:xfrm>
            <a:off x="5535561" y="2529000"/>
            <a:ext cx="2520000" cy="180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</a:rPr>
              <a:t>اَلْعَضَلاتُ تَرْفَعُ الْعَظْمَ.</a:t>
            </a:r>
          </a:p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</a:rPr>
              <a:t>اَلْعَظْمُ يَرْفَعُ الْجَناحَ.</a:t>
            </a:r>
          </a:p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</a:rPr>
              <a:t>اَلْعَظْمُ مُصابٌ.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6F9BF33-FFA4-7B33-93FC-08D337351FB4}"/>
              </a:ext>
            </a:extLst>
          </p:cNvPr>
          <p:cNvSpPr/>
          <p:nvPr/>
        </p:nvSpPr>
        <p:spPr>
          <a:xfrm>
            <a:off x="1106128" y="2529000"/>
            <a:ext cx="2520000" cy="180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>
              <a:lnSpc>
                <a:spcPct val="150000"/>
              </a:lnSpc>
            </a:pPr>
            <a:r>
              <a:rPr lang="ar-MA" sz="2400" b="1" dirty="0">
                <a:solidFill>
                  <a:srgbClr val="002060"/>
                </a:solidFill>
              </a:rPr>
              <a:t>الطّائِرَ لا يَسْتَطيعُ الطَّيَرانَ حَتّى يَشْفى عَظْمُ جَناحِهِ</a:t>
            </a:r>
            <a:endParaRPr lang="fr-FR" sz="2400" b="1" dirty="0">
              <a:solidFill>
                <a:srgbClr val="002060"/>
              </a:solidFill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6F59D34D-2146-156E-1D8D-446A4066149B}"/>
              </a:ext>
            </a:extLst>
          </p:cNvPr>
          <p:cNvSpPr/>
          <p:nvPr/>
        </p:nvSpPr>
        <p:spPr>
          <a:xfrm>
            <a:off x="3967316" y="3114367"/>
            <a:ext cx="1209368" cy="629265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186F52D-5AD7-D23A-0375-E5BC70FA1D15}"/>
              </a:ext>
            </a:extLst>
          </p:cNvPr>
          <p:cNvSpPr txBox="1"/>
          <p:nvPr/>
        </p:nvSpPr>
        <p:spPr>
          <a:xfrm>
            <a:off x="476459" y="1219855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صححوا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noProof="0" dirty="0"/>
              <a:t>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3A320E0-EA2F-8102-1895-FD488EC2B944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298249" y="1239249"/>
            <a:ext cx="72014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8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ماذا تعلمنا اليوم؟</a:t>
            </a:r>
            <a:endParaRPr lang="ar-MA" sz="28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Google Shape;140;p7">
            <a:extLst>
              <a:ext uri="{FF2B5EF4-FFF2-40B4-BE49-F238E27FC236}">
                <a16:creationId xmlns:a16="http://schemas.microsoft.com/office/drawing/2014/main" id="{17EB8295-5907-7D64-0429-346762A122DF}"/>
              </a:ext>
            </a:extLst>
          </p:cNvPr>
          <p:cNvSpPr txBox="1"/>
          <p:nvPr/>
        </p:nvSpPr>
        <p:spPr>
          <a:xfrm>
            <a:off x="4572000" y="1762469"/>
            <a:ext cx="3574408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defTabSz="609630" rtl="1">
              <a:lnSpc>
                <a:spcPct val="150000"/>
              </a:lnSpc>
              <a:defRPr/>
            </a:pPr>
            <a:r>
              <a:rPr lang="ar-MA" sz="2800" b="1" noProof="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لِكُلِّ عُضْوٍ وَظيفَتُهُ: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751AB9-9468-4CF4-DA18-C11A324E7868}"/>
              </a:ext>
            </a:extLst>
          </p:cNvPr>
          <p:cNvSpPr txBox="1"/>
          <p:nvPr/>
        </p:nvSpPr>
        <p:spPr>
          <a:xfrm>
            <a:off x="4572000" y="2422434"/>
            <a:ext cx="3574408" cy="3359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الْجِلْدُ </a:t>
            </a:r>
            <a:r>
              <a:rPr lang="ar-MA" sz="2400" b="1" noProof="0" dirty="0"/>
              <a:t>يَحْمِي الْجِسْمَ،</a:t>
            </a:r>
          </a:p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الْعِظَامُ </a:t>
            </a:r>
            <a:r>
              <a:rPr lang="ar-MA" sz="2400" b="1" noProof="0" dirty="0"/>
              <a:t>تَدْعَمُ الْجِسْمَ</a:t>
            </a:r>
            <a:r>
              <a:rPr lang="ar-MA" sz="2400" b="1" noProof="0" dirty="0">
                <a:solidFill>
                  <a:srgbClr val="00B0F0"/>
                </a:solidFill>
              </a:rPr>
              <a:t>،</a:t>
            </a:r>
          </a:p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الرِّئَتَانِ </a:t>
            </a:r>
            <a:r>
              <a:rPr lang="ar-MA" sz="2400" b="1" noProof="0" dirty="0"/>
              <a:t>تَسْتَنْشِقانِ الْهَواءَ</a:t>
            </a:r>
            <a:r>
              <a:rPr lang="ar-MA" sz="2400" b="1" noProof="0" dirty="0">
                <a:solidFill>
                  <a:srgbClr val="00B0F0"/>
                </a:solidFill>
              </a:rPr>
              <a:t>،</a:t>
            </a:r>
          </a:p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الْقَلْبُ </a:t>
            </a:r>
            <a:r>
              <a:rPr lang="ar-MA" sz="2400" b="1" noProof="0" dirty="0"/>
              <a:t>يَضُخُّ الدَّمَ</a:t>
            </a:r>
            <a:r>
              <a:rPr lang="ar-MA" sz="2400" b="1" noProof="0" dirty="0">
                <a:solidFill>
                  <a:srgbClr val="00B0F0"/>
                </a:solidFill>
              </a:rPr>
              <a:t>،</a:t>
            </a:r>
          </a:p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الْمَعِدَةُ </a:t>
            </a:r>
            <a:r>
              <a:rPr lang="ar-MA" sz="2400" b="1" noProof="0" dirty="0"/>
              <a:t>تَهْضِمُ الطَّعامَ</a:t>
            </a:r>
            <a:r>
              <a:rPr lang="ar-MA" sz="2400" b="1" noProof="0" dirty="0">
                <a:solidFill>
                  <a:srgbClr val="00B0F0"/>
                </a:solidFill>
              </a:rPr>
              <a:t>،</a:t>
            </a:r>
          </a:p>
          <a:p>
            <a:pPr algn="r" rtl="1">
              <a:lnSpc>
                <a:spcPct val="150000"/>
              </a:lnSpc>
            </a:pPr>
            <a:r>
              <a:rPr lang="ar-MA" sz="2400" b="1" noProof="0" dirty="0">
                <a:solidFill>
                  <a:srgbClr val="00B0F0"/>
                </a:solidFill>
              </a:rPr>
              <a:t>الْعَضَلَاتُ </a:t>
            </a:r>
            <a:r>
              <a:rPr lang="ar-MA" sz="2400" b="1" noProof="0" dirty="0"/>
              <a:t>تُحَرِّكُ الْجِسْم</a:t>
            </a:r>
            <a:r>
              <a:rPr lang="ar-MA" sz="2400" b="1" noProof="0" dirty="0">
                <a:solidFill>
                  <a:srgbClr val="00B0F0"/>
                </a:solidFill>
              </a:rPr>
              <a:t>َ.</a:t>
            </a:r>
            <a:endParaRPr lang="ar-MA" sz="2400" b="1" noProof="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B1C646B-30DB-68FA-CCB3-575DB7E00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24" r="37254"/>
          <a:stretch>
            <a:fillRect/>
          </a:stretch>
        </p:blipFill>
        <p:spPr>
          <a:xfrm>
            <a:off x="2750212" y="1785832"/>
            <a:ext cx="2297473" cy="40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958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226143" y="1317907"/>
            <a:ext cx="73423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انتبهوا جيدا ! أكملوا في المنزل الأنشطة التي لم نقم بإنجازها في  الصفحتين7  و 9 .</a:t>
            </a:r>
            <a:endParaRPr lang="ar-MA" sz="2000" b="1" noProof="0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386B7E-A785-E9FC-B22A-49B97714C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123767"/>
            <a:ext cx="2883428" cy="396893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3D229E-AAFB-7110-5A3F-CC96E4758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37" y="2123768"/>
            <a:ext cx="3168563" cy="396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666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sz="2000" b="1" noProof="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إلى اللقاء. في الحصة القادمة، سنقوم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0574A9-A8A9-63A4-C607-538A1BB35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89" y="1813810"/>
            <a:ext cx="6925456" cy="418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1747838" y="2605723"/>
            <a:ext cx="6524625" cy="374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noProof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4EC2F5E-800A-0B41-73BC-189402473DC1}"/>
              </a:ext>
            </a:extLst>
          </p:cNvPr>
          <p:cNvSpPr txBox="1"/>
          <p:nvPr/>
        </p:nvSpPr>
        <p:spPr>
          <a:xfrm>
            <a:off x="6655634" y="909224"/>
            <a:ext cx="49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FFE1FD-E724-7957-B76B-87BFA3BD63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953" y="2980373"/>
            <a:ext cx="5328614" cy="18963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3063</TotalTime>
  <Words>1066</Words>
  <Application>Microsoft Office PowerPoint</Application>
  <PresentationFormat>Affichage à l'écran (4:3)</PresentationFormat>
  <Paragraphs>325</Paragraphs>
  <Slides>68</Slides>
  <Notes>13</Notes>
  <HiddenSlides>0</HiddenSlides>
  <MMClips>1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68</vt:i4>
      </vt:variant>
    </vt:vector>
  </HeadingPairs>
  <TitlesOfParts>
    <vt:vector size="80" baseType="lpstr">
      <vt:lpstr>Dosis</vt:lpstr>
      <vt:lpstr>Alimama DongFangDaKai</vt:lpstr>
      <vt:lpstr>calendar note tfb</vt:lpstr>
      <vt:lpstr>Arial</vt:lpstr>
      <vt:lpstr>Times New Roman</vt:lpstr>
      <vt:lpstr>Calibri</vt:lpstr>
      <vt:lpstr>Segoe UI Semibold</vt:lpstr>
      <vt:lpstr>Meiryo</vt:lpstr>
      <vt:lpstr>Albertus Extra Bold</vt:lpstr>
      <vt:lpstr>Aptos</vt:lpstr>
      <vt:lpstr>RB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ABDELLAH.BENZANNOU</dc:creator>
  <cp:lastModifiedBy>Hassan Oukessou</cp:lastModifiedBy>
  <cp:revision>33</cp:revision>
  <dcterms:created xsi:type="dcterms:W3CDTF">2026-07-18T00:59:05Z</dcterms:created>
  <dcterms:modified xsi:type="dcterms:W3CDTF">2026-10-27T13:17:57Z</dcterms:modified>
</cp:coreProperties>
</file>