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40"/>
  </p:notesMasterIdLst>
  <p:sldIdLst>
    <p:sldId id="256" r:id="rId2"/>
    <p:sldId id="972" r:id="rId3"/>
    <p:sldId id="828" r:id="rId4"/>
    <p:sldId id="780" r:id="rId5"/>
    <p:sldId id="833" r:id="rId6"/>
    <p:sldId id="783" r:id="rId7"/>
    <p:sldId id="784" r:id="rId8"/>
    <p:sldId id="2134807181" r:id="rId9"/>
    <p:sldId id="2134807098" r:id="rId10"/>
    <p:sldId id="2134807176" r:id="rId11"/>
    <p:sldId id="2134807183" r:id="rId12"/>
    <p:sldId id="2134807184" r:id="rId13"/>
    <p:sldId id="2134807177" r:id="rId14"/>
    <p:sldId id="2134807185" r:id="rId15"/>
    <p:sldId id="2134807186" r:id="rId16"/>
    <p:sldId id="2134807182" r:id="rId17"/>
    <p:sldId id="2134807102" r:id="rId18"/>
    <p:sldId id="871" r:id="rId19"/>
    <p:sldId id="2134807187" r:id="rId20"/>
    <p:sldId id="2134807188" r:id="rId21"/>
    <p:sldId id="2134807100" r:id="rId22"/>
    <p:sldId id="2134807164" r:id="rId23"/>
    <p:sldId id="2134807165" r:id="rId24"/>
    <p:sldId id="2134806711" r:id="rId25"/>
    <p:sldId id="2134806873" r:id="rId26"/>
    <p:sldId id="2134807104" r:id="rId27"/>
    <p:sldId id="2134807166" r:id="rId28"/>
    <p:sldId id="2134807167" r:id="rId29"/>
    <p:sldId id="2134807169" r:id="rId30"/>
    <p:sldId id="2134807168" r:id="rId31"/>
    <p:sldId id="2134807170" r:id="rId32"/>
    <p:sldId id="2134807171" r:id="rId33"/>
    <p:sldId id="2134807173" r:id="rId34"/>
    <p:sldId id="2134807172" r:id="rId35"/>
    <p:sldId id="2134807174" r:id="rId36"/>
    <p:sldId id="2134807124" r:id="rId37"/>
    <p:sldId id="2134806752" r:id="rId38"/>
    <p:sldId id="969" r:id="rId39"/>
  </p:sldIdLst>
  <p:sldSz cx="9144000" cy="6858000" type="screen4x3"/>
  <p:notesSz cx="6858000" cy="9144000"/>
  <p:embeddedFontLst>
    <p:embeddedFont>
      <p:font typeface="Alimama DongFangDaKai" panose="020B0604020202020204" charset="-122"/>
      <p:regular r:id="rId41"/>
    </p:embeddedFont>
    <p:embeddedFont>
      <p:font typeface="Albertus Extra Bold" panose="020B0604020202020204" charset="0"/>
      <p:bold r:id="rId42"/>
    </p:embeddedFont>
    <p:embeddedFont>
      <p:font typeface="calendar note tfb" panose="020B0604020202020204" charset="0"/>
      <p:regular r:id="rId43"/>
    </p:embeddedFont>
    <p:embeddedFont>
      <p:font typeface="Dosis" pitchFamily="2" charset="0"/>
      <p:regular r:id="rId44"/>
      <p:bold r:id="rId45"/>
    </p:embeddedFont>
    <p:embeddedFont>
      <p:font typeface="RB" panose="020B0604020202020204" charset="-78"/>
      <p:regular r:id="rId4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621AC3C-B1C7-8536-5EAD-201B660DE3E1}" name="AZIZ.ALAFOU" initials="AA" userId="S::AZIZ.ALAFOU@TAALIM.MA::028664c6-4897-4196-8ab2-5938fe8ac02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C90"/>
    <a:srgbClr val="51290A"/>
    <a:srgbClr val="724F2E"/>
    <a:srgbClr val="15716C"/>
    <a:srgbClr val="5E91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EFE793-ECB4-4A60-A3EC-1A3FD175FA66}" v="1" dt="2026-10-27T14:13:12.2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3741" autoAdjust="0"/>
  </p:normalViewPr>
  <p:slideViewPr>
    <p:cSldViewPr snapToGrid="0">
      <p:cViewPr varScale="1">
        <p:scale>
          <a:sx n="64" d="100"/>
          <a:sy n="64" d="100"/>
        </p:scale>
        <p:origin x="15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microsoft.com/office/2018/10/relationships/authors" Target="author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san Oukessou" userId="2ba0886a528e3cd3" providerId="LiveId" clId="{4B3F8389-75E1-42FB-9919-03C677484F8B}"/>
    <pc:docChg chg="modSld">
      <pc:chgData name="Hassan Oukessou" userId="2ba0886a528e3cd3" providerId="LiveId" clId="{4B3F8389-75E1-42FB-9919-03C677484F8B}" dt="2026-10-27T14:13:22.801" v="5" actId="1076"/>
      <pc:docMkLst>
        <pc:docMk/>
      </pc:docMkLst>
      <pc:sldChg chg="addSp modSp mod modAnim">
        <pc:chgData name="Hassan Oukessou" userId="2ba0886a528e3cd3" providerId="LiveId" clId="{4B3F8389-75E1-42FB-9919-03C677484F8B}" dt="2026-10-27T14:13:22.801" v="5" actId="1076"/>
        <pc:sldMkLst>
          <pc:docMk/>
          <pc:sldMk cId="353663371" sldId="2134807187"/>
        </pc:sldMkLst>
        <pc:picChg chg="add mod">
          <ac:chgData name="Hassan Oukessou" userId="2ba0886a528e3cd3" providerId="LiveId" clId="{4B3F8389-75E1-42FB-9919-03C677484F8B}" dt="2026-10-27T14:13:22.801" v="5" actId="1076"/>
          <ac:picMkLst>
            <pc:docMk/>
            <pc:sldMk cId="353663371" sldId="2134807187"/>
            <ac:picMk id="2" creationId="{13A0C7E4-8AA2-2647-F38F-189F4FA527C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382F2-6D10-404C-AC7F-9DBD087CD68F}" type="datetimeFigureOut">
              <a:rPr lang="fr-FR" smtClean="0"/>
              <a:t>27/10/2026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015F81-D173-4BF6-BF99-BC06B9C0EA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0727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15F81-D173-4BF6-BF99-BC06B9C0EAB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9874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15F81-D173-4BF6-BF99-BC06B9C0EAB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060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71228-0887-0F61-E2E4-1DB936282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3F60BED-45E2-C843-5DE7-D6B5E65439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FBBF1F4-3AD3-48E9-BD50-A639E560A7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49F436-4315-854C-CB7B-C6E3675190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15F81-D173-4BF6-BF99-BC06B9C0EAB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877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585248B-8080-7800-5612-5FE7E43F4C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72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977612-0333-32DD-1139-FE9DA2C7B17D}"/>
              </a:ext>
            </a:extLst>
          </p:cNvPr>
          <p:cNvSpPr/>
          <p:nvPr userDrawn="1"/>
        </p:nvSpPr>
        <p:spPr>
          <a:xfrm>
            <a:off x="669303" y="1449371"/>
            <a:ext cx="7843101" cy="4640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68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ar-AE" sz="1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00079B-1AE8-3A92-8C52-D86E54E8B457}"/>
              </a:ext>
            </a:extLst>
          </p:cNvPr>
          <p:cNvSpPr/>
          <p:nvPr userDrawn="1"/>
        </p:nvSpPr>
        <p:spPr>
          <a:xfrm>
            <a:off x="669303" y="1449371"/>
            <a:ext cx="7843101" cy="4640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794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</p:spTree>
    <p:extLst>
      <p:ext uri="{BB962C8B-B14F-4D97-AF65-F5344CB8AC3E}">
        <p14:creationId xmlns:p14="http://schemas.microsoft.com/office/powerpoint/2010/main" val="72825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ar-AE" sz="1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96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49080" y="482620"/>
            <a:ext cx="7085986" cy="338554"/>
            <a:chOff x="649080" y="482620"/>
            <a:chExt cx="7085986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rgbClr val="016C90"/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❷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49080" y="482620"/>
              <a:ext cx="1487004" cy="338554"/>
              <a:chOff x="662605" y="482620"/>
              <a:chExt cx="1487004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❹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2605" y="482620"/>
                <a:ext cx="1107996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</a:t>
                </a:r>
                <a:r>
                  <a:rPr lang="ar-MA" sz="16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 </a:t>
                </a:r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الدرس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261716-B46E-C5EB-3888-476B0F78659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9384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5332FD-539C-2BF7-7C35-01EBB87305C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4433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293E03D5-EE12-79E0-8D53-20E0146C3F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84979" y="955038"/>
            <a:ext cx="862304" cy="62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53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❸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7DF037-A6CE-6099-7D48-D82CD2A19EE4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9112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3738E6-740E-59C0-3B95-EDBA1F6E4F07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47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DB19FF-1BDB-6773-BBF1-9CD5786801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35066" y="646668"/>
            <a:ext cx="1165482" cy="116548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32827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4415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547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3" r:id="rId3"/>
    <p:sldLayoutId id="2147483674" r:id="rId4"/>
    <p:sldLayoutId id="2147483675" r:id="rId5"/>
    <p:sldLayoutId id="2147483669" r:id="rId6"/>
    <p:sldLayoutId id="2147483670" r:id="rId7"/>
    <p:sldLayoutId id="2147483676" r:id="rId8"/>
    <p:sldLayoutId id="2147483671" r:id="rId9"/>
    <p:sldLayoutId id="2147483672" r:id="rId10"/>
    <p:sldLayoutId id="2147483678" r:id="rId11"/>
    <p:sldLayoutId id="214748366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3.png"/><Relationship Id="rId4" Type="http://schemas.openxmlformats.org/officeDocument/2006/relationships/image" Target="../media/image31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5D0B72F-81D0-F178-3E74-25240172F32A}"/>
              </a:ext>
            </a:extLst>
          </p:cNvPr>
          <p:cNvSpPr/>
          <p:nvPr/>
        </p:nvSpPr>
        <p:spPr>
          <a:xfrm>
            <a:off x="700063" y="4420492"/>
            <a:ext cx="600417" cy="601088"/>
          </a:xfrm>
          <a:prstGeom prst="roundRect">
            <a:avLst>
              <a:gd name="adj" fmla="val 24879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38398B7-663F-B015-02E7-EBDC7E55F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0702" y="939867"/>
            <a:ext cx="534415" cy="5171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440236-74C3-52EF-0DF2-F7D7008C5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01" y="542545"/>
            <a:ext cx="5252719" cy="77419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7E20E84-99FA-0DA0-6A92-047785C18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8976" y="330266"/>
            <a:ext cx="1091183" cy="1199829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A6EFD6F-783A-4534-8401-6C25C8F0BC93}"/>
              </a:ext>
            </a:extLst>
          </p:cNvPr>
          <p:cNvCxnSpPr>
            <a:cxnSpLocks/>
          </p:cNvCxnSpPr>
          <p:nvPr/>
        </p:nvCxnSpPr>
        <p:spPr>
          <a:xfrm>
            <a:off x="7930702" y="939867"/>
            <a:ext cx="657225" cy="0"/>
          </a:xfrm>
          <a:prstGeom prst="line">
            <a:avLst/>
          </a:prstGeom>
          <a:ln>
            <a:solidFill>
              <a:srgbClr val="15716C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A548CEB-2EA4-2404-5406-F71E17DA5E7F}"/>
              </a:ext>
            </a:extLst>
          </p:cNvPr>
          <p:cNvCxnSpPr>
            <a:cxnSpLocks/>
          </p:cNvCxnSpPr>
          <p:nvPr/>
        </p:nvCxnSpPr>
        <p:spPr>
          <a:xfrm>
            <a:off x="7930702" y="1986347"/>
            <a:ext cx="657225" cy="0"/>
          </a:xfrm>
          <a:prstGeom prst="line">
            <a:avLst/>
          </a:prstGeom>
          <a:ln>
            <a:solidFill>
              <a:srgbClr val="724F2E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B4F8AF2-DE34-1DC7-77E1-BF14E577C014}"/>
              </a:ext>
            </a:extLst>
          </p:cNvPr>
          <p:cNvSpPr/>
          <p:nvPr/>
        </p:nvSpPr>
        <p:spPr>
          <a:xfrm>
            <a:off x="7985204" y="821812"/>
            <a:ext cx="42351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CA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1612F5-4232-4C54-2206-4D292D52EE12}"/>
              </a:ext>
            </a:extLst>
          </p:cNvPr>
          <p:cNvSpPr/>
          <p:nvPr/>
        </p:nvSpPr>
        <p:spPr>
          <a:xfrm>
            <a:off x="7985204" y="1890540"/>
            <a:ext cx="42351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CA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51290A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E7D300-8C76-EDC3-D741-C7864F1A4089}"/>
              </a:ext>
            </a:extLst>
          </p:cNvPr>
          <p:cNvSpPr/>
          <p:nvPr/>
        </p:nvSpPr>
        <p:spPr>
          <a:xfrm>
            <a:off x="734012" y="4336315"/>
            <a:ext cx="53251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CA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2</a:t>
            </a:r>
          </a:p>
        </p:txBody>
      </p:sp>
      <p:sp>
        <p:nvSpPr>
          <p:cNvPr id="3" name="Rectangle à coins arrondis 2"/>
          <p:cNvSpPr/>
          <p:nvPr/>
        </p:nvSpPr>
        <p:spPr>
          <a:xfrm>
            <a:off x="1300478" y="3822765"/>
            <a:ext cx="1221339" cy="51354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/>
              <a:t>ا</a:t>
            </a:r>
            <a:r>
              <a:rPr lang="ar-MA" sz="2800" b="1" dirty="0">
                <a:latin typeface="Albertus Extra Bold" panose="020E0802040304020204" pitchFamily="34" charset="0"/>
              </a:rPr>
              <a:t>لأسبوع</a:t>
            </a:r>
            <a:endParaRPr lang="fr-FR" sz="2800" b="1" dirty="0">
              <a:latin typeface="Albertus Extra Bold" panose="020E0802040304020204" pitchFamily="34" charset="0"/>
            </a:endParaRPr>
          </a:p>
        </p:txBody>
      </p:sp>
      <p:sp>
        <p:nvSpPr>
          <p:cNvPr id="16" name="Rectangle : coins arrondis 1">
            <a:extLst>
              <a:ext uri="{FF2B5EF4-FFF2-40B4-BE49-F238E27FC236}">
                <a16:creationId xmlns:a16="http://schemas.microsoft.com/office/drawing/2014/main" id="{45D0B72F-81D0-F178-3E74-25240172F32A}"/>
              </a:ext>
            </a:extLst>
          </p:cNvPr>
          <p:cNvSpPr/>
          <p:nvPr/>
        </p:nvSpPr>
        <p:spPr>
          <a:xfrm>
            <a:off x="700063" y="3754477"/>
            <a:ext cx="600417" cy="601088"/>
          </a:xfrm>
          <a:prstGeom prst="roundRect">
            <a:avLst>
              <a:gd name="adj" fmla="val 24879"/>
            </a:avLst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E7D300-8C76-EDC3-D741-C7864F1A4089}"/>
              </a:ext>
            </a:extLst>
          </p:cNvPr>
          <p:cNvSpPr/>
          <p:nvPr/>
        </p:nvSpPr>
        <p:spPr>
          <a:xfrm>
            <a:off x="750843" y="3651050"/>
            <a:ext cx="49885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1</a:t>
            </a:r>
            <a:endParaRPr lang="fr-CA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limama DongFangDaKai" pitchFamily="2" charset="-122"/>
              <a:ea typeface="Alimama DongFangDaKai" pitchFamily="2" charset="-122"/>
              <a:cs typeface="A Nafis" panose="02000400000000000000" pitchFamily="2" charset="-78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7710884" y="1600752"/>
            <a:ext cx="972151" cy="33769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dirty="0"/>
              <a:t>ا</a:t>
            </a:r>
            <a:r>
              <a:rPr lang="ar-MA" sz="2400" b="1" dirty="0">
                <a:latin typeface="Albertus Extra Bold" panose="020E0802040304020204" pitchFamily="34" charset="0"/>
              </a:rPr>
              <a:t>لوحدة</a:t>
            </a:r>
            <a:endParaRPr lang="fr-FR" sz="2400" b="1" dirty="0">
              <a:latin typeface="Albertus Extra Bold" panose="020E0802040304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2673-DBDE-FF4B-EECC-0B23C5C6F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1817" y="416459"/>
            <a:ext cx="4450466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242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2941209" y="4500736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807817" y="303745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  <a:r>
              <a:rPr lang="f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2689958" y="533121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</a:t>
            </a:r>
            <a:r>
              <a:rPr lang="ar-MA" sz="1400" b="1" kern="0" dirty="0">
                <a:solidFill>
                  <a:schemeClr val="tx1"/>
                </a:solidFill>
                <a:highlight>
                  <a:srgbClr val="00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(ة) </a:t>
            </a:r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879" y="1893497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4550559" y="5322766"/>
            <a:ext cx="1715313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144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659028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659028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1448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8218" y="4294113"/>
            <a:ext cx="990738" cy="82879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92A4F2E-BA52-32AA-0BDE-5A101D3C4EC9}"/>
              </a:ext>
            </a:extLst>
          </p:cNvPr>
          <p:cNvSpPr/>
          <p:nvPr/>
        </p:nvSpPr>
        <p:spPr>
          <a:xfrm>
            <a:off x="82935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المناولة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A7F82D9-EA5C-B556-EB1D-16B374B3DC9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11" y="3957212"/>
            <a:ext cx="1374005" cy="13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384062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</a:t>
            </a:r>
            <a:br>
              <a:rPr lang="fr-FR" sz="3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3894" y="2630461"/>
            <a:ext cx="3780000" cy="1237078"/>
            <a:chOff x="648000" y="358688"/>
            <a:chExt cx="3780000" cy="1237078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718688"/>
              <a:ext cx="3780000" cy="877078"/>
            </a:xfrm>
            <a:prstGeom prst="roundRect">
              <a:avLst/>
            </a:prstGeom>
            <a:solidFill>
              <a:srgbClr val="FCC30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3110623" y="358688"/>
              <a:ext cx="1260000" cy="360000"/>
            </a:xfrm>
            <a:prstGeom prst="flowChartTerminator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الدرس2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40557" y="841297"/>
              <a:ext cx="3420000" cy="561703"/>
            </a:xfrm>
            <a:prstGeom prst="roundRect">
              <a:avLst/>
            </a:prstGeom>
            <a:solidFill>
              <a:srgbClr val="FFEFBB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r>
                <a:rPr lang="ar-MA" sz="2000" b="1" dirty="0"/>
                <a:t>بِماذَا أَكْتَشِفُ </a:t>
              </a:r>
              <a:r>
                <a:rPr lang="ar-MA" sz="2000" b="1" dirty="0">
                  <a:solidFill>
                    <a:schemeClr val="tx1"/>
                  </a:solidFill>
                </a:rPr>
                <a:t>الأجسام</a:t>
              </a:r>
              <a:r>
                <a:rPr lang="ar-MA" sz="2000" b="1" dirty="0"/>
                <a:t>)مِنْ حَوْلِي؟</a:t>
              </a:r>
              <a:endParaRPr lang="fr-MA" sz="3600" dirty="0"/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639074" y="2743702"/>
            <a:ext cx="3780000" cy="1123837"/>
            <a:chOff x="648000" y="1949241"/>
            <a:chExt cx="3780000" cy="1123837"/>
          </a:xfrm>
          <a:solidFill>
            <a:srgbClr val="FCC302"/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endParaRPr lang="fr-MA" sz="3600" dirty="0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3C1E528-1284-D096-62E2-46DD3254F49F}"/>
              </a:ext>
            </a:extLst>
          </p:cNvPr>
          <p:cNvSpPr txBox="1"/>
          <p:nvPr/>
        </p:nvSpPr>
        <p:spPr>
          <a:xfrm>
            <a:off x="4324927" y="3089998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defTabSz="609630" rtl="1">
              <a:buNone/>
              <a:defRPr/>
            </a:pPr>
            <a:r>
              <a:rPr lang="ar-MA" sz="1800" b="1" dirty="0">
                <a:solidFill>
                  <a:schemeClr val="bg2">
                    <a:lumMod val="75000"/>
                  </a:schemeClr>
                </a:solidFill>
              </a:rPr>
              <a:t>كَيْفَ أَكْتَشِفُ </a:t>
            </a:r>
            <a:r>
              <a:rPr lang="ar-MA" sz="1800" b="1" dirty="0"/>
              <a:t>الأجسام </a:t>
            </a:r>
            <a:r>
              <a:rPr lang="ar-MA" sz="1800" b="1" dirty="0">
                <a:solidFill>
                  <a:schemeClr val="bg2">
                    <a:lumMod val="75000"/>
                  </a:schemeClr>
                </a:solidFill>
              </a:rPr>
              <a:t>مِنْ حَوْلي؟</a:t>
            </a:r>
            <a:r>
              <a:rPr lang="ar-MA" sz="3200" b="1" dirty="0">
                <a:solidFill>
                  <a:schemeClr val="bg2">
                    <a:lumMod val="75000"/>
                  </a:schemeClr>
                </a:solidFill>
                <a:cs typeface="+mj-cs"/>
              </a:rPr>
              <a:t> ؟</a:t>
            </a:r>
            <a:endParaRPr lang="fr-FR" sz="3200" b="1" dirty="0">
              <a:solidFill>
                <a:schemeClr val="bg2">
                  <a:lumMod val="75000"/>
                </a:schemeClr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80690" y="634210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B51140-6028-02DF-78F1-784A00237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5599" y="1703542"/>
            <a:ext cx="2697336" cy="408080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39EDF8-FC39-792C-CF5C-9497998417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5996" y="1703541"/>
            <a:ext cx="2669603" cy="408080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BAE36F1-B9D4-04CA-1557-16CBA3E3A3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952" y="1981125"/>
            <a:ext cx="2669603" cy="370405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B6D8C9E-AD04-7436-9BC3-739E94CF7A14}"/>
              </a:ext>
            </a:extLst>
          </p:cNvPr>
          <p:cNvSpPr txBox="1"/>
          <p:nvPr/>
        </p:nvSpPr>
        <p:spPr>
          <a:xfrm>
            <a:off x="6677810" y="888984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594395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06ABD82-A98B-6D32-B387-ECC1175EF264}"/>
              </a:ext>
            </a:extLst>
          </p:cNvPr>
          <p:cNvGrpSpPr/>
          <p:nvPr/>
        </p:nvGrpSpPr>
        <p:grpSpPr>
          <a:xfrm>
            <a:off x="1608260" y="4056208"/>
            <a:ext cx="6242750" cy="664011"/>
            <a:chOff x="1581863" y="4011911"/>
            <a:chExt cx="6242750" cy="664011"/>
          </a:xfrm>
        </p:grpSpPr>
        <p:sp>
          <p:nvSpPr>
            <p:cNvPr id="14" name="Rectangle: Rounded Corners 55">
              <a:extLst>
                <a:ext uri="{FF2B5EF4-FFF2-40B4-BE49-F238E27FC236}">
                  <a16:creationId xmlns:a16="http://schemas.microsoft.com/office/drawing/2014/main" id="{6E9C6044-9F3D-ABF5-C8E5-3013120632B2}"/>
                </a:ext>
              </a:extLst>
            </p:cNvPr>
            <p:cNvSpPr/>
            <p:nvPr/>
          </p:nvSpPr>
          <p:spPr>
            <a:xfrm>
              <a:off x="1917734" y="4076388"/>
              <a:ext cx="5596424" cy="538375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5963" algn="r" defTabSz="685834" rtl="1">
                <a:defRPr/>
              </a:pPr>
              <a:r>
                <a:rPr lang="ar-MA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التدرب والإغناء</a:t>
              </a:r>
              <a:endParaRPr lang="fr-MA" sz="2133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1">
              <a:extLst>
                <a:ext uri="{FF2B5EF4-FFF2-40B4-BE49-F238E27FC236}">
                  <a16:creationId xmlns:a16="http://schemas.microsoft.com/office/drawing/2014/main" id="{7F6D26E6-9744-31D4-B2DA-AE0A2880B94B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4019179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3492D1D3-1EEC-721F-EDF7-396D9BC08B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4052321"/>
              <a:ext cx="558587" cy="558587"/>
            </a:xfrm>
            <a:prstGeom prst="ellipse">
              <a:avLst/>
            </a:prstGeom>
            <a:solidFill>
              <a:srgbClr val="009EDE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E43F612-8D3D-DC8B-6425-EA568ADA7D98}"/>
                </a:ext>
              </a:extLst>
            </p:cNvPr>
            <p:cNvGrpSpPr/>
            <p:nvPr/>
          </p:nvGrpSpPr>
          <p:grpSpPr>
            <a:xfrm>
              <a:off x="1653038" y="4011911"/>
              <a:ext cx="612561" cy="625740"/>
              <a:chOff x="976754" y="4005561"/>
              <a:chExt cx="612561" cy="625740"/>
            </a:xfrm>
          </p:grpSpPr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985402C0-19B2-B76A-C2EB-71435DCA4C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76754" y="4005561"/>
                <a:ext cx="558587" cy="625740"/>
              </a:xfrm>
              <a:prstGeom prst="rect">
                <a:avLst/>
              </a:prstGeom>
            </p:spPr>
          </p:pic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117002A-2F84-72A8-2AEE-D163DEA6B3EB}"/>
                  </a:ext>
                </a:extLst>
              </p:cNvPr>
              <p:cNvSpPr txBox="1"/>
              <p:nvPr/>
            </p:nvSpPr>
            <p:spPr>
              <a:xfrm>
                <a:off x="1030728" y="4161932"/>
                <a:ext cx="558587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900" b="1" dirty="0">
                    <a:solidFill>
                      <a:srgbClr val="33878B"/>
                    </a:solidFill>
                  </a:rPr>
                  <a:t>20</a:t>
                </a:r>
                <a:endParaRPr lang="fr-FR" sz="19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376086A-88B1-6823-815D-4018F0D2D7CF}"/>
              </a:ext>
            </a:extLst>
          </p:cNvPr>
          <p:cNvGrpSpPr/>
          <p:nvPr/>
        </p:nvGrpSpPr>
        <p:grpSpPr>
          <a:xfrm>
            <a:off x="1608260" y="4845756"/>
            <a:ext cx="6242750" cy="662397"/>
            <a:chOff x="1608260" y="4845756"/>
            <a:chExt cx="6242750" cy="662397"/>
          </a:xfrm>
        </p:grpSpPr>
        <p:sp>
          <p:nvSpPr>
            <p:cNvPr id="11" name="Rectangle: Rounded Corners 55">
              <a:extLst>
                <a:ext uri="{FF2B5EF4-FFF2-40B4-BE49-F238E27FC236}">
                  <a16:creationId xmlns:a16="http://schemas.microsoft.com/office/drawing/2014/main" id="{3CAF842F-B76D-64A4-C272-7E11CE254705}"/>
                </a:ext>
              </a:extLst>
            </p:cNvPr>
            <p:cNvSpPr/>
            <p:nvPr/>
          </p:nvSpPr>
          <p:spPr>
            <a:xfrm>
              <a:off x="1944131" y="4904891"/>
              <a:ext cx="5596424" cy="538375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fr-FR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en-GB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MA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اختتام </a:t>
              </a:r>
              <a:r>
                <a:rPr lang="ar-SA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lang="fr-MA" sz="2133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1">
              <a:extLst>
                <a:ext uri="{FF2B5EF4-FFF2-40B4-BE49-F238E27FC236}">
                  <a16:creationId xmlns:a16="http://schemas.microsoft.com/office/drawing/2014/main" id="{B74E3B82-5A62-06FC-D672-D5A323E8B1FF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608260" y="4851410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2" name="Oval 81">
              <a:extLst>
                <a:ext uri="{FF2B5EF4-FFF2-40B4-BE49-F238E27FC236}">
                  <a16:creationId xmlns:a16="http://schemas.microsoft.com/office/drawing/2014/main" id="{7C8616C3-14D1-A09D-9ECE-CDD3E5DE0A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2423" y="4939734"/>
              <a:ext cx="558587" cy="558587"/>
            </a:xfrm>
            <a:prstGeom prst="ellipse">
              <a:avLst/>
            </a:prstGeom>
            <a:solidFill>
              <a:srgbClr val="009EDE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4</a:t>
              </a:r>
              <a:endParaRPr lang="fr-MA" sz="2133" b="1" dirty="0"/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29D5044-364E-2DC2-8226-1DCFAFBA06E8}"/>
                </a:ext>
              </a:extLst>
            </p:cNvPr>
            <p:cNvGrpSpPr/>
            <p:nvPr/>
          </p:nvGrpSpPr>
          <p:grpSpPr>
            <a:xfrm>
              <a:off x="1674561" y="4845756"/>
              <a:ext cx="558588" cy="625740"/>
              <a:chOff x="965530" y="5471175"/>
              <a:chExt cx="558588" cy="625740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9216D6B5-24C2-77AF-09D1-224D02F07F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5530" y="5471175"/>
                <a:ext cx="558588" cy="625740"/>
              </a:xfrm>
              <a:prstGeom prst="rect">
                <a:avLst/>
              </a:prstGeom>
            </p:spPr>
          </p:pic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CB9E538-B871-76EF-9C84-0FF898C89AAE}"/>
                  </a:ext>
                </a:extLst>
              </p:cNvPr>
              <p:cNvSpPr txBox="1"/>
              <p:nvPr/>
            </p:nvSpPr>
            <p:spPr>
              <a:xfrm>
                <a:off x="1011268" y="5629361"/>
                <a:ext cx="445646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900" b="1" dirty="0">
                    <a:solidFill>
                      <a:srgbClr val="33878B"/>
                    </a:solidFill>
                  </a:rPr>
                  <a:t>5</a:t>
                </a:r>
                <a:endParaRPr lang="fr-FR" sz="19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0D275C0-C7D9-78FA-F420-F97B2373736A}"/>
              </a:ext>
            </a:extLst>
          </p:cNvPr>
          <p:cNvGrpSpPr/>
          <p:nvPr/>
        </p:nvGrpSpPr>
        <p:grpSpPr>
          <a:xfrm>
            <a:off x="1608260" y="3273928"/>
            <a:ext cx="6242750" cy="656743"/>
            <a:chOff x="1581863" y="3249811"/>
            <a:chExt cx="6242750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8BDFA9C4-68D3-A116-DDDE-D428648885F7}"/>
                </a:ext>
              </a:extLst>
            </p:cNvPr>
            <p:cNvSpPr/>
            <p:nvPr/>
          </p:nvSpPr>
          <p:spPr>
            <a:xfrm>
              <a:off x="1905586" y="3327464"/>
              <a:ext cx="5634969" cy="538375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5963" algn="r" defTabSz="685834" rtl="1">
                <a:defRPr/>
              </a:pPr>
              <a:r>
                <a:rPr lang="ar-MA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النشاط الرئيسي</a:t>
              </a:r>
              <a:endParaRPr lang="en-US" sz="1733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1">
              <a:extLst>
                <a:ext uri="{FF2B5EF4-FFF2-40B4-BE49-F238E27FC236}">
                  <a16:creationId xmlns:a16="http://schemas.microsoft.com/office/drawing/2014/main" id="{9E24B373-8DD9-20EB-22BB-948E6DDB465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3249811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28" name="Oval 81">
              <a:extLst>
                <a:ext uri="{FF2B5EF4-FFF2-40B4-BE49-F238E27FC236}">
                  <a16:creationId xmlns:a16="http://schemas.microsoft.com/office/drawing/2014/main" id="{66778D8B-00FF-0D7B-AC64-AC7A5F91C8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3306010"/>
              <a:ext cx="558587" cy="558587"/>
            </a:xfrm>
            <a:prstGeom prst="ellipse">
              <a:avLst/>
            </a:prstGeom>
            <a:solidFill>
              <a:srgbClr val="009EDE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06D41EA-8019-3F41-4401-774E551481F4}"/>
              </a:ext>
            </a:extLst>
          </p:cNvPr>
          <p:cNvGrpSpPr/>
          <p:nvPr/>
        </p:nvGrpSpPr>
        <p:grpSpPr>
          <a:xfrm>
            <a:off x="1608260" y="2477857"/>
            <a:ext cx="6242750" cy="668103"/>
            <a:chOff x="1581863" y="2477857"/>
            <a:chExt cx="6242750" cy="668103"/>
          </a:xfrm>
        </p:grpSpPr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DAAA9C13-7A93-9576-E25C-EC05B2C2AE4C}"/>
                </a:ext>
              </a:extLst>
            </p:cNvPr>
            <p:cNvSpPr/>
            <p:nvPr/>
          </p:nvSpPr>
          <p:spPr>
            <a:xfrm>
              <a:off x="1917734" y="2539488"/>
              <a:ext cx="5622822" cy="558588"/>
            </a:xfrm>
            <a:prstGeom prst="flowChartAlternateProcess">
              <a:avLst/>
            </a:prstGeom>
            <a:solidFill>
              <a:schemeClr val="tx2">
                <a:lumMod val="50000"/>
                <a:lumOff val="50000"/>
              </a:schemeClr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5963" algn="r" defTabSz="685834" rtl="1">
                <a:defRPr/>
              </a:pPr>
              <a:r>
                <a:rPr lang="ar-MA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1733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1">
              <a:extLst>
                <a:ext uri="{FF2B5EF4-FFF2-40B4-BE49-F238E27FC236}">
                  <a16:creationId xmlns:a16="http://schemas.microsoft.com/office/drawing/2014/main" id="{0752D1AC-D7B3-4EC6-738B-2F26FA53BF30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21" name="Corde 20">
              <a:extLst>
                <a:ext uri="{FF2B5EF4-FFF2-40B4-BE49-F238E27FC236}">
                  <a16:creationId xmlns:a16="http://schemas.microsoft.com/office/drawing/2014/main" id="{AB925899-CAF8-06E3-40E2-4373181BD7D8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Oval 81">
              <a:extLst>
                <a:ext uri="{FF2B5EF4-FFF2-40B4-BE49-F238E27FC236}">
                  <a16:creationId xmlns:a16="http://schemas.microsoft.com/office/drawing/2014/main" id="{C605B4C9-14D4-DEBF-2A0C-BA1CCCA45E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009EDE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6B43F3AA-05E3-BAB5-2A52-9B860C1800CF}"/>
                </a:ext>
              </a:extLst>
            </p:cNvPr>
            <p:cNvGrpSpPr/>
            <p:nvPr/>
          </p:nvGrpSpPr>
          <p:grpSpPr>
            <a:xfrm>
              <a:off x="1653038" y="2477857"/>
              <a:ext cx="585568" cy="625740"/>
              <a:chOff x="976754" y="2489217"/>
              <a:chExt cx="585568" cy="625740"/>
            </a:xfrm>
          </p:grpSpPr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A653CC7C-E5CE-2EB7-185D-E299BB0455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76754" y="2489217"/>
                <a:ext cx="558587" cy="625740"/>
              </a:xfrm>
              <a:prstGeom prst="rect">
                <a:avLst/>
              </a:prstGeom>
            </p:spPr>
          </p:pic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2272A1BC-5C02-2106-856B-0C0645764217}"/>
                  </a:ext>
                </a:extLst>
              </p:cNvPr>
              <p:cNvSpPr txBox="1"/>
              <p:nvPr/>
            </p:nvSpPr>
            <p:spPr>
              <a:xfrm>
                <a:off x="1033904" y="2641600"/>
                <a:ext cx="528418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900" b="1" dirty="0">
                    <a:solidFill>
                      <a:srgbClr val="33878B"/>
                    </a:solidFill>
                  </a:rPr>
                  <a:t>10</a:t>
                </a:r>
                <a:endParaRPr lang="fr-FR" sz="1900" b="1" dirty="0">
                  <a:solidFill>
                    <a:srgbClr val="33878B"/>
                  </a:solidFill>
                </a:endParaRPr>
              </a:p>
            </p:txBody>
          </p:sp>
        </p:grpSp>
      </p:grpSp>
      <p:pic>
        <p:nvPicPr>
          <p:cNvPr id="33" name="Image 32">
            <a:extLst>
              <a:ext uri="{FF2B5EF4-FFF2-40B4-BE49-F238E27FC236}">
                <a16:creationId xmlns:a16="http://schemas.microsoft.com/office/drawing/2014/main" id="{985402C0-19B2-B76A-C2EB-71435DCA4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710" y="3274955"/>
            <a:ext cx="558587" cy="625740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E117002A-2F84-72A8-2AEE-D163DEA6B3EB}"/>
              </a:ext>
            </a:extLst>
          </p:cNvPr>
          <p:cNvSpPr txBox="1"/>
          <p:nvPr/>
        </p:nvSpPr>
        <p:spPr>
          <a:xfrm>
            <a:off x="1760684" y="3431326"/>
            <a:ext cx="55858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900" b="1" dirty="0">
                <a:solidFill>
                  <a:srgbClr val="33878B"/>
                </a:solidFill>
              </a:rPr>
              <a:t>25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A2B05D0-C9F0-725D-EC84-46363D84F2C9}"/>
              </a:ext>
            </a:extLst>
          </p:cNvPr>
          <p:cNvSpPr txBox="1"/>
          <p:nvPr/>
        </p:nvSpPr>
        <p:spPr>
          <a:xfrm>
            <a:off x="6677810" y="888984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24">
            <a:extLst>
              <a:ext uri="{FF2B5EF4-FFF2-40B4-BE49-F238E27FC236}">
                <a16:creationId xmlns:a16="http://schemas.microsoft.com/office/drawing/2014/main" id="{AD8A66C1-CDD8-9987-3C75-C3DD2F40D8AD}"/>
              </a:ext>
            </a:extLst>
          </p:cNvPr>
          <p:cNvSpPr/>
          <p:nvPr/>
        </p:nvSpPr>
        <p:spPr>
          <a:xfrm>
            <a:off x="1242832" y="2567289"/>
            <a:ext cx="6801287" cy="1591850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MA" sz="3200" b="1" dirty="0"/>
              <a:t> </a:t>
            </a:r>
            <a:endParaRPr lang="en-US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0" name="Groupe 1">
            <a:extLst>
              <a:ext uri="{FF2B5EF4-FFF2-40B4-BE49-F238E27FC236}">
                <a16:creationId xmlns:a16="http://schemas.microsoft.com/office/drawing/2014/main" id="{D5C464C3-FDBA-A4ED-AFAB-8A79EEB47C90}"/>
              </a:ext>
            </a:extLst>
          </p:cNvPr>
          <p:cNvGrpSpPr/>
          <p:nvPr/>
        </p:nvGrpSpPr>
        <p:grpSpPr>
          <a:xfrm>
            <a:off x="7830621" y="3905612"/>
            <a:ext cx="981709" cy="894619"/>
            <a:chOff x="7018463" y="3270490"/>
            <a:chExt cx="1287441" cy="1174803"/>
          </a:xfrm>
        </p:grpSpPr>
        <p:grpSp>
          <p:nvGrpSpPr>
            <p:cNvPr id="11" name="Groupe 2">
              <a:extLst>
                <a:ext uri="{FF2B5EF4-FFF2-40B4-BE49-F238E27FC236}">
                  <a16:creationId xmlns:a16="http://schemas.microsoft.com/office/drawing/2014/main" id="{7B1D3277-6AC5-13F3-ADD7-1D32F94B3DF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5" name="Ellipse 7">
                <a:extLst>
                  <a:ext uri="{FF2B5EF4-FFF2-40B4-BE49-F238E27FC236}">
                    <a16:creationId xmlns:a16="http://schemas.microsoft.com/office/drawing/2014/main" id="{9E22E2D2-93E1-2780-F802-F54DFDEA62A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" name="Ellipse 8">
                <a:extLst>
                  <a:ext uri="{FF2B5EF4-FFF2-40B4-BE49-F238E27FC236}">
                    <a16:creationId xmlns:a16="http://schemas.microsoft.com/office/drawing/2014/main" id="{DBB4FF5C-C284-427A-A0F9-3E2A78D0F300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4">
              <a:extLst>
                <a:ext uri="{FF2B5EF4-FFF2-40B4-BE49-F238E27FC236}">
                  <a16:creationId xmlns:a16="http://schemas.microsoft.com/office/drawing/2014/main" id="{82302E35-1361-EB6D-23A0-FB6FEF4488CB}"/>
                </a:ext>
              </a:extLst>
            </p:cNvPr>
            <p:cNvGrpSpPr/>
            <p:nvPr/>
          </p:nvGrpSpPr>
          <p:grpSpPr>
            <a:xfrm rot="692408">
              <a:off x="7488791" y="3270490"/>
              <a:ext cx="817113" cy="732479"/>
              <a:chOff x="6497223" y="1779515"/>
              <a:chExt cx="817113" cy="732479"/>
            </a:xfrm>
          </p:grpSpPr>
          <p:sp>
            <p:nvSpPr>
              <p:cNvPr id="13" name="Chevron 5">
                <a:extLst>
                  <a:ext uri="{FF2B5EF4-FFF2-40B4-BE49-F238E27FC236}">
                    <a16:creationId xmlns:a16="http://schemas.microsoft.com/office/drawing/2014/main" id="{FDEB5BFC-5C5E-172D-B7FD-C79A71FA52A6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4" name="Connecteur droit 6">
                <a:extLst>
                  <a:ext uri="{FF2B5EF4-FFF2-40B4-BE49-F238E27FC236}">
                    <a16:creationId xmlns:a16="http://schemas.microsoft.com/office/drawing/2014/main" id="{6952ED0F-19B2-9CC1-854C-9357B9CD4F11}"/>
                  </a:ext>
                </a:extLst>
              </p:cNvPr>
              <p:cNvCxnSpPr>
                <a:cxnSpLocks/>
                <a:stCxn id="13" idx="1"/>
              </p:cNvCxnSpPr>
              <p:nvPr/>
            </p:nvCxnSpPr>
            <p:spPr>
              <a:xfrm rot="20907592" flipH="1">
                <a:off x="6497223" y="1947485"/>
                <a:ext cx="817113" cy="564509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99A3853-EC67-9BB9-7E7E-8340370B50FD}"/>
              </a:ext>
            </a:extLst>
          </p:cNvPr>
          <p:cNvSpPr txBox="1"/>
          <p:nvPr/>
        </p:nvSpPr>
        <p:spPr>
          <a:xfrm>
            <a:off x="1110485" y="1487394"/>
            <a:ext cx="64248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عند نهاية الدرس،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الأقل 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المتعلمات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والمتعلمين سيكونون</a:t>
            </a:r>
            <a:r>
              <a:rPr lang="ar-MA" sz="2800" b="1" kern="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متمكنين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5AFF52-3138-15ED-2EEC-994DAD096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6764" y="3025178"/>
            <a:ext cx="447953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r-MA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التَّعَرُّفِ عَلى</a:t>
            </a:r>
            <a:r>
              <a:rPr kumimoji="0" lang="ar-SA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الْحَوَاسِّ</a:t>
            </a:r>
            <a:r>
              <a:rPr kumimoji="0" lang="ar-MA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وَالْأَعْضاءِ الْمَسْؤولَةِ عَنْها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ar-MA" altLang="fr-FR" b="1" dirty="0">
                <a:latin typeface="Arial" panose="020B0604020202020204" pitchFamily="34" charset="0"/>
                <a:cs typeface="Arial" panose="020B0604020202020204" pitchFamily="34" charset="0"/>
              </a:rPr>
              <a:t>- التَّمْييزِ</a:t>
            </a:r>
            <a:r>
              <a:rPr kumimoji="0" lang="ar-SA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بَيْنَ الْأَشْيَاءِ بِاسْتِعْمَالِ </a:t>
            </a:r>
            <a:r>
              <a:rPr kumimoji="0" lang="ar-MA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</a:t>
            </a:r>
            <a:r>
              <a:rPr kumimoji="0" lang="ar-SA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حَوَاسِّ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8459A4-8B5F-60D8-9B1D-7FF1D872A73B}"/>
              </a:ext>
            </a:extLst>
          </p:cNvPr>
          <p:cNvSpPr txBox="1"/>
          <p:nvPr/>
        </p:nvSpPr>
        <p:spPr>
          <a:xfrm>
            <a:off x="6677810" y="888984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139F645-6AF6-D76C-3950-23A6E10DEEBF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21A3EE0-E9C1-E8E0-053A-19385537EBD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tx2">
              <a:lumMod val="50000"/>
              <a:lumOff val="50000"/>
            </a:schemeClr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EF7E973-88DF-E9E7-9F6A-E07B235E3B0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8D94C9-33EC-97D2-E452-C86B0AAB1BA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581325" y="3154658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AB88350-78BE-D846-23C6-D42A3CCB3EF8}"/>
              </a:ext>
            </a:extLst>
          </p:cNvPr>
          <p:cNvSpPr txBox="1"/>
          <p:nvPr/>
        </p:nvSpPr>
        <p:spPr>
          <a:xfrm>
            <a:off x="1984272" y="3287764"/>
            <a:ext cx="45970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تصحيح الأنشطة المنزلية</a:t>
            </a:r>
          </a:p>
          <a:p>
            <a:pPr algn="r" defTabSz="685834" rtl="1">
              <a:defRPr/>
            </a:pPr>
            <a:r>
              <a:rPr lang="ar-MA" sz="3600" b="1" dirty="0">
                <a:solidFill>
                  <a:schemeClr val="bg2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  <a:endParaRPr lang="fr-FR" sz="3600" b="1" dirty="0">
              <a:solidFill>
                <a:schemeClr val="bg2">
                  <a:lumMod val="7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3C5134D-CBED-330E-E667-D7908B731627}"/>
              </a:ext>
            </a:extLst>
          </p:cNvPr>
          <p:cNvSpPr txBox="1"/>
          <p:nvPr/>
        </p:nvSpPr>
        <p:spPr>
          <a:xfrm>
            <a:off x="6677810" y="888984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BCC13-9364-3B8B-AA02-AF5D347D3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8A1839B5-379F-490D-40D9-C982ECCC7AA2}"/>
              </a:ext>
            </a:extLst>
          </p:cNvPr>
          <p:cNvSpPr txBox="1"/>
          <p:nvPr/>
        </p:nvSpPr>
        <p:spPr>
          <a:xfrm>
            <a:off x="2646947" y="1239249"/>
            <a:ext cx="49858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سنصحح التمرين المنزلي رقم 1 في الصفحة </a:t>
            </a:r>
            <a:r>
              <a:rPr lang="ar-MA" sz="1600" b="1" dirty="0">
                <a:latin typeface="Calibri" panose="020F0502020204030204" pitchFamily="34" charset="0"/>
                <a:cs typeface="Calibri" panose="020F0502020204030204" pitchFamily="34" charset="0"/>
              </a:rPr>
              <a:t>رقم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8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676260F-77EA-3858-CEB3-3DBFB7216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95" y="1912815"/>
            <a:ext cx="8127409" cy="408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48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B7360-7353-0C6B-005F-288D30E18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90918" y="1234381"/>
            <a:ext cx="68788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457189" rtl="1">
              <a:spcAft>
                <a:spcPts val="600"/>
              </a:spcAft>
              <a:defRPr/>
            </a:pPr>
            <a:r>
              <a:rPr lang="ar-MA" altLang="fr-FR" sz="20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الآن : أكتب على اللوحة رقم الحاسة التي تساعدك على التعرف على طعم الحلوى.</a:t>
            </a:r>
            <a:endParaRPr lang="fr-FR" altLang="fr-FR" sz="2000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C049CBED-1F76-72E4-27F3-5C703D64E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23" y="1031194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18FF513-0932-A263-4FA3-CE5D95BBAA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461" y="2924710"/>
            <a:ext cx="7202184" cy="1292425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23C9A92E-A3E1-6F4A-127A-2861474941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809719"/>
              </p:ext>
            </p:extLst>
          </p:nvPr>
        </p:nvGraphicFramePr>
        <p:xfrm>
          <a:off x="929811" y="1992916"/>
          <a:ext cx="7063485" cy="76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2697">
                  <a:extLst>
                    <a:ext uri="{9D8B030D-6E8A-4147-A177-3AD203B41FA5}">
                      <a16:colId xmlns:a16="http://schemas.microsoft.com/office/drawing/2014/main" val="3419283423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2683887276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2001662087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1625355189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4123201101"/>
                    </a:ext>
                  </a:extLst>
                </a:gridCol>
              </a:tblGrid>
              <a:tr h="616735"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4</a:t>
                      </a:r>
                      <a:endParaRPr lang="fr-F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5</a:t>
                      </a:r>
                      <a:endParaRPr lang="fr-F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4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1</a:t>
                      </a:r>
                      <a:endParaRPr lang="fr-F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3</a:t>
                      </a:r>
                      <a:endParaRPr lang="fr-FR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745522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599B70D7-D69A-A7D4-B285-6BDB4CCBC4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6343" y="4217135"/>
            <a:ext cx="2649621" cy="190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2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773F2BB-6924-C3C3-307B-F29F33002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554" y="1933923"/>
            <a:ext cx="5253824" cy="381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6EBB7F8-EA3B-AD8F-CF78-FF74078AF06D}"/>
              </a:ext>
            </a:extLst>
          </p:cNvPr>
          <p:cNvSpPr txBox="1"/>
          <p:nvPr/>
        </p:nvSpPr>
        <p:spPr>
          <a:xfrm>
            <a:off x="6125966" y="1356455"/>
            <a:ext cx="12406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ارفعوا الألواح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7271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A3C0C-74BC-BF7B-73E6-5427925E4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B4EF9C3-85A0-255B-2848-0518038B89BA}"/>
              </a:ext>
            </a:extLst>
          </p:cNvPr>
          <p:cNvSpPr/>
          <p:nvPr/>
        </p:nvSpPr>
        <p:spPr>
          <a:xfrm>
            <a:off x="5106256" y="1237219"/>
            <a:ext cx="24096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ar-MA" altLang="fr-FR" sz="20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صححوا</a:t>
            </a:r>
            <a:r>
              <a:rPr lang="ar-MA" altLang="fr-FR" sz="2000" b="1" dirty="0">
                <a:latin typeface="Calibri" panose="020F0502020204030204"/>
              </a:rPr>
              <a:t>،</a:t>
            </a:r>
            <a:r>
              <a:rPr lang="ar-MA" altLang="fr-FR" sz="20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رقم الحاسة هو 4</a:t>
            </a:r>
            <a:endParaRPr lang="fr-FR" sz="2000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EBF7ABB-13C8-523C-01A6-FCCEB5E2B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23" y="1031194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9FE84C0-4089-4A36-9806-3D7C1D5A6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5704" y="3097252"/>
            <a:ext cx="2649621" cy="190441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F0F89C-95F2-E2E2-66CC-B1859FF767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2234" y="1844245"/>
            <a:ext cx="2774022" cy="423500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7F00A5-3667-0701-13DD-A1FBB57DE5CB}"/>
              </a:ext>
            </a:extLst>
          </p:cNvPr>
          <p:cNvSpPr/>
          <p:nvPr/>
        </p:nvSpPr>
        <p:spPr>
          <a:xfrm>
            <a:off x="2520099" y="2054832"/>
            <a:ext cx="2483416" cy="137416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868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9E152-12B4-70A5-D7B3-132721CB4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F2EC005-D409-1D07-16A7-72E9C6136802}"/>
              </a:ext>
            </a:extLst>
          </p:cNvPr>
          <p:cNvSpPr/>
          <p:nvPr/>
        </p:nvSpPr>
        <p:spPr>
          <a:xfrm>
            <a:off x="567979" y="1293526"/>
            <a:ext cx="70968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457189" rtl="1">
              <a:spcAft>
                <a:spcPts val="600"/>
              </a:spcAft>
              <a:defRPr/>
            </a:pPr>
            <a:r>
              <a:rPr lang="ar-MA" altLang="fr-FR" sz="20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الآن : أكتب على اللوحة رقم الحاسة التي تساعدك على التعرف على  ملمس الريشة.</a:t>
            </a:r>
            <a:endParaRPr lang="fr-FR" altLang="fr-FR" sz="2000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1A882DDE-737C-687C-9FF7-9C2876EFB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518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069BFE1-B41A-4775-17B7-A50187139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461" y="2742188"/>
            <a:ext cx="7202184" cy="1292425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64B381F3-37FB-E8D6-0CA1-0CC4C5D55F82}"/>
              </a:ext>
            </a:extLst>
          </p:cNvPr>
          <p:cNvGraphicFramePr>
            <a:graphicFrameLocks noGrp="1"/>
          </p:cNvGraphicFramePr>
          <p:nvPr/>
        </p:nvGraphicFramePr>
        <p:xfrm>
          <a:off x="929811" y="1992916"/>
          <a:ext cx="7063485" cy="76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2697">
                  <a:extLst>
                    <a:ext uri="{9D8B030D-6E8A-4147-A177-3AD203B41FA5}">
                      <a16:colId xmlns:a16="http://schemas.microsoft.com/office/drawing/2014/main" val="3419283423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2683887276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2001662087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1625355189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4123201101"/>
                    </a:ext>
                  </a:extLst>
                </a:gridCol>
              </a:tblGrid>
              <a:tr h="616735"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4</a:t>
                      </a:r>
                      <a:endParaRPr lang="fr-F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5</a:t>
                      </a:r>
                      <a:endParaRPr lang="fr-F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4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1</a:t>
                      </a:r>
                      <a:endParaRPr lang="fr-F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3</a:t>
                      </a:r>
                      <a:endParaRPr lang="fr-FR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745522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1F5CE642-DBA6-7771-0FA0-D6C1E422B4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608505" y="4070317"/>
            <a:ext cx="2077753" cy="249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54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5ADD06C-211D-2D8C-B986-4BCBF0B05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554" y="1933923"/>
            <a:ext cx="5253824" cy="381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462D944-9F6D-7652-E07F-9F05E4DED775}"/>
              </a:ext>
            </a:extLst>
          </p:cNvPr>
          <p:cNvSpPr txBox="1"/>
          <p:nvPr/>
        </p:nvSpPr>
        <p:spPr>
          <a:xfrm>
            <a:off x="6084870" y="1305085"/>
            <a:ext cx="12817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ارفعوا الألواح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0983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9505A-CFF6-3B83-0CC2-962607994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938EAF-5B42-F4FF-2114-77D5C540BFBF}"/>
              </a:ext>
            </a:extLst>
          </p:cNvPr>
          <p:cNvSpPr/>
          <p:nvPr/>
        </p:nvSpPr>
        <p:spPr>
          <a:xfrm>
            <a:off x="672910" y="1234381"/>
            <a:ext cx="70968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457189" rtl="1">
              <a:spcAft>
                <a:spcPts val="600"/>
              </a:spcAft>
              <a:defRPr/>
            </a:pPr>
            <a:r>
              <a:rPr lang="ar-MA" altLang="fr-FR" sz="20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الآن : أكتب على اللوحة رقم الحاسة التي تساعدك على التعرف على  ملمس الريشة.</a:t>
            </a:r>
            <a:endParaRPr lang="fr-FR" altLang="fr-FR" sz="2000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D61B8308-4F10-3682-D3AC-73042FA8A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518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4E19E69-3490-F032-8A96-37F3F64D2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098203" y="2426452"/>
            <a:ext cx="2077753" cy="24999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779974-E172-A456-9C66-3607285CE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2746" y="1634491"/>
            <a:ext cx="3129254" cy="466059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4A6AD9-90F2-E5F9-D998-19F4BA59FDC3}"/>
              </a:ext>
            </a:extLst>
          </p:cNvPr>
          <p:cNvSpPr/>
          <p:nvPr/>
        </p:nvSpPr>
        <p:spPr>
          <a:xfrm>
            <a:off x="1568836" y="1808252"/>
            <a:ext cx="3003163" cy="162074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0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7522D-7D9F-1861-1B81-928C03FBF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BD07602-6248-F661-694D-483BC098FE8D}"/>
              </a:ext>
            </a:extLst>
          </p:cNvPr>
          <p:cNvSpPr/>
          <p:nvPr/>
        </p:nvSpPr>
        <p:spPr>
          <a:xfrm>
            <a:off x="714138" y="1234381"/>
            <a:ext cx="69429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457189" rtl="1">
              <a:spcAft>
                <a:spcPts val="600"/>
              </a:spcAft>
              <a:defRPr/>
            </a:pPr>
            <a:r>
              <a:rPr lang="ar-MA" altLang="fr-FR" sz="20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الآن : أكتب على اللوحة رقم الحاسة التي تساعدك على التعرف على  رائحة الورد.</a:t>
            </a:r>
            <a:endParaRPr lang="fr-FR" altLang="fr-FR" sz="2000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CF58098-E3BA-C316-173F-CCB5C0B7F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518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2AD698-DF53-69E9-CE78-651F1D09F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461" y="2742188"/>
            <a:ext cx="7202184" cy="1292425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55A5068A-04C6-01C8-96C5-199DD96D8048}"/>
              </a:ext>
            </a:extLst>
          </p:cNvPr>
          <p:cNvGraphicFramePr>
            <a:graphicFrameLocks noGrp="1"/>
          </p:cNvGraphicFramePr>
          <p:nvPr/>
        </p:nvGraphicFramePr>
        <p:xfrm>
          <a:off x="929811" y="1992916"/>
          <a:ext cx="7063485" cy="76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2697">
                  <a:extLst>
                    <a:ext uri="{9D8B030D-6E8A-4147-A177-3AD203B41FA5}">
                      <a16:colId xmlns:a16="http://schemas.microsoft.com/office/drawing/2014/main" val="3419283423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2683887276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2001662087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1625355189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4123201101"/>
                    </a:ext>
                  </a:extLst>
                </a:gridCol>
              </a:tblGrid>
              <a:tr h="616735"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4</a:t>
                      </a:r>
                      <a:endParaRPr lang="fr-F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5</a:t>
                      </a:r>
                      <a:endParaRPr lang="fr-F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4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1</a:t>
                      </a:r>
                      <a:endParaRPr lang="fr-F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3</a:t>
                      </a:r>
                      <a:endParaRPr lang="fr-FR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745522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F457B01E-6EF9-EC52-2360-53573CFF92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212" y="4109118"/>
            <a:ext cx="3099576" cy="206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59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C8E38-AA3A-6F4B-78DF-56B29ED37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6998DA4-64F0-EDBC-E698-0E1879C6FB42}"/>
              </a:ext>
            </a:extLst>
          </p:cNvPr>
          <p:cNvSpPr/>
          <p:nvPr/>
        </p:nvSpPr>
        <p:spPr>
          <a:xfrm>
            <a:off x="4914155" y="1293526"/>
            <a:ext cx="24208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ar-MA" altLang="fr-FR" sz="20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صححوا</a:t>
            </a:r>
            <a:r>
              <a:rPr lang="ar-MA" altLang="fr-FR" sz="2000" b="1" dirty="0">
                <a:latin typeface="Calibri" panose="020F0502020204030204"/>
              </a:rPr>
              <a:t>،</a:t>
            </a:r>
            <a:r>
              <a:rPr lang="ar-MA" altLang="fr-FR" sz="20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رقم الحاسة هو 5</a:t>
            </a:r>
            <a:endParaRPr lang="fr-FR" sz="2000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74B215B2-432C-9731-26ED-3EB0F772B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518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72C9DB-AE2A-7443-C90D-E29B8D3FF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4249" y="2377981"/>
            <a:ext cx="1921575" cy="289649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25A7E9D-A1A1-82EA-58F0-EED4FD1F2B93}"/>
              </a:ext>
            </a:extLst>
          </p:cNvPr>
          <p:cNvSpPr/>
          <p:nvPr/>
        </p:nvSpPr>
        <p:spPr>
          <a:xfrm>
            <a:off x="2044249" y="2496621"/>
            <a:ext cx="1921575" cy="113015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166E68-0F7D-924E-1582-0BA0F50A78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1299" y="3061699"/>
            <a:ext cx="3097036" cy="206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06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4756E-2CC6-E5C8-B589-C1733C66E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BED0DF4-9509-2C6C-6A71-DD3413B470D7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7BE1A21E-6C2A-2EF8-9176-412A12097E0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tx2">
              <a:lumMod val="50000"/>
              <a:lumOff val="50000"/>
            </a:schemeClr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الرئيسي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0A43BC3E-B98C-F975-D5D5-AF0E21346C29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908923A-5095-C4A9-7CA1-EC14C45351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449655" y="3748302"/>
            <a:ext cx="841742" cy="84174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4D28361-7A29-8E9D-F2C5-459A99038CED}"/>
              </a:ext>
            </a:extLst>
          </p:cNvPr>
          <p:cNvGrpSpPr/>
          <p:nvPr/>
        </p:nvGrpSpPr>
        <p:grpSpPr>
          <a:xfrm>
            <a:off x="1852603" y="3163075"/>
            <a:ext cx="4597052" cy="1272975"/>
            <a:chOff x="1852603" y="2997938"/>
            <a:chExt cx="4597052" cy="1272975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489CB1B-F108-9F91-20A2-9E2E0A3FD3C1}"/>
                </a:ext>
              </a:extLst>
            </p:cNvPr>
            <p:cNvSpPr txBox="1"/>
            <p:nvPr/>
          </p:nvSpPr>
          <p:spPr>
            <a:xfrm>
              <a:off x="1852603" y="3070584"/>
              <a:ext cx="4597052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endParaRPr lang="ar-MA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  <a:p>
              <a:r>
                <a:rPr lang="ar-MA" dirty="0">
                  <a:solidFill>
                    <a:schemeClr val="bg2">
                      <a:lumMod val="75000"/>
                    </a:schemeClr>
                  </a:solidFill>
                </a:rPr>
                <a:t>ممارسة موجهة: النشاط 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6332047-20EB-435A-AB5E-2F8ADE057301}"/>
                </a:ext>
              </a:extLst>
            </p:cNvPr>
            <p:cNvSpPr txBox="1"/>
            <p:nvPr/>
          </p:nvSpPr>
          <p:spPr>
            <a:xfrm>
              <a:off x="1852603" y="2997938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dirty="0">
                  <a:solidFill>
                    <a:srgbClr val="00B0F0"/>
                  </a:solidFill>
                  <a:latin typeface="Dosis" pitchFamily="2" charset="0"/>
                  <a:cs typeface="Calibri" panose="020F0502020204030204" pitchFamily="34" charset="0"/>
                </a:rPr>
                <a:t>النمذجة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A6A066BE-49ED-B041-ACA0-E2F285998AE8}"/>
              </a:ext>
            </a:extLst>
          </p:cNvPr>
          <p:cNvSpPr txBox="1"/>
          <p:nvPr/>
        </p:nvSpPr>
        <p:spPr>
          <a:xfrm>
            <a:off x="6677810" y="888984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317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660400" y="1245790"/>
            <a:ext cx="70759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Arial"/>
              </a:rPr>
              <a:t>اليوم، سنتعرف على دور الحواس في اكتشاف وتمييز</a:t>
            </a:r>
            <a:r>
              <a:rPr lang="ar-MA" sz="200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Arial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Arial"/>
              </a:rPr>
              <a:t>الأجسام</a:t>
            </a:r>
            <a:r>
              <a:rPr lang="ar-MA" sz="2000" b="1" dirty="0">
                <a:solidFill>
                  <a:schemeClr val="bg2">
                    <a:lumMod val="75000"/>
                  </a:schemeClr>
                </a:solidFill>
                <a:latin typeface="Calibri"/>
                <a:ea typeface="Calibri"/>
                <a:cs typeface="Calibri"/>
                <a:sym typeface="Arial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Arial"/>
              </a:rPr>
              <a:t>من حولنا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Arial"/>
              </a:rPr>
              <a:t>.</a:t>
            </a:r>
            <a:endParaRPr lang="en-US" sz="2000" b="1" dirty="0">
              <a:solidFill>
                <a:srgbClr val="FFFF00"/>
              </a:solidFill>
              <a:highlight>
                <a:srgbClr val="FFFF00"/>
              </a:highlight>
              <a:latin typeface="Calibri"/>
              <a:ea typeface="Calibri"/>
              <a:cs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2D7908D-EA7F-8827-6858-7E073ABBD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38" y="1987132"/>
            <a:ext cx="7210270" cy="405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1428E-9B36-C8B6-58EC-2730A0660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0408109C-E978-8CBB-C310-5CB3CA9F797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9CB9BC2-296C-10A5-3308-5ECB6FD318BC}"/>
              </a:ext>
            </a:extLst>
          </p:cNvPr>
          <p:cNvSpPr txBox="1"/>
          <p:nvPr/>
        </p:nvSpPr>
        <p:spPr>
          <a:xfrm>
            <a:off x="1357162" y="1245790"/>
            <a:ext cx="5876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انتبهوا جيدا</a:t>
            </a:r>
            <a:r>
              <a:rPr lang="ar-MA" sz="200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،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سنقوم بعرض فيديو النمذجة</a:t>
            </a:r>
          </a:p>
        </p:txBody>
      </p:sp>
      <p:pic>
        <p:nvPicPr>
          <p:cNvPr id="2" name="WhatsApp Video 2026-10-27 at 14.12.11">
            <a:hlinkClick r:id="" action="ppaction://media"/>
            <a:extLst>
              <a:ext uri="{FF2B5EF4-FFF2-40B4-BE49-F238E27FC236}">
                <a16:creationId xmlns:a16="http://schemas.microsoft.com/office/drawing/2014/main" id="{13A0C7E4-8AA2-2647-F38F-189F4FA527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2785" y="1975888"/>
            <a:ext cx="7287353" cy="409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6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5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C1D1B-6B74-8E3E-0043-2DAFF9875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933D7DA-F2F0-F815-0AE4-8000840B2DAD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FA27DB1-9176-6DCF-AB03-012173A94833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tx2">
              <a:lumMod val="50000"/>
              <a:lumOff val="50000"/>
            </a:schemeClr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الرئيسي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EC7F632D-078A-1FBE-D4A4-3ED37389A506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3D89C50-C010-F9A1-3266-0001759B707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449655" y="3748302"/>
            <a:ext cx="841742" cy="84174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FBEFE0A-54B6-3DD1-C429-17E6C0FD5665}"/>
              </a:ext>
            </a:extLst>
          </p:cNvPr>
          <p:cNvGrpSpPr/>
          <p:nvPr/>
        </p:nvGrpSpPr>
        <p:grpSpPr>
          <a:xfrm>
            <a:off x="1852603" y="3163075"/>
            <a:ext cx="4597052" cy="1272975"/>
            <a:chOff x="1852603" y="2997938"/>
            <a:chExt cx="4597052" cy="1272975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E79BB19-DDEF-C8BF-AFF9-E91FC949A8B6}"/>
                </a:ext>
              </a:extLst>
            </p:cNvPr>
            <p:cNvSpPr txBox="1"/>
            <p:nvPr/>
          </p:nvSpPr>
          <p:spPr>
            <a:xfrm>
              <a:off x="1852603" y="3070584"/>
              <a:ext cx="4597052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endParaRPr lang="ar-MA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  <a:p>
              <a:r>
                <a:rPr lang="ar-MA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ممارسة موجهة: النشاط 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D5BF130-1B6B-7B4A-9918-8397556D5AD4}"/>
                </a:ext>
              </a:extLst>
            </p:cNvPr>
            <p:cNvSpPr txBox="1"/>
            <p:nvPr/>
          </p:nvSpPr>
          <p:spPr>
            <a:xfrm>
              <a:off x="1852603" y="2997938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النمذجة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1740064E-B4E2-8D2F-9BF1-B19BF6350161}"/>
              </a:ext>
            </a:extLst>
          </p:cNvPr>
          <p:cNvSpPr txBox="1"/>
          <p:nvPr/>
        </p:nvSpPr>
        <p:spPr>
          <a:xfrm>
            <a:off x="6677810" y="888984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004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BA7BD-7004-D263-8779-1951F98F5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1">
            <a:extLst>
              <a:ext uri="{FF2B5EF4-FFF2-40B4-BE49-F238E27FC236}">
                <a16:creationId xmlns:a16="http://schemas.microsoft.com/office/drawing/2014/main" id="{6A82981F-8A8E-6FC5-9C71-51DA219495AF}"/>
              </a:ext>
            </a:extLst>
          </p:cNvPr>
          <p:cNvSpPr txBox="1"/>
          <p:nvPr/>
        </p:nvSpPr>
        <p:spPr>
          <a:xfrm>
            <a:off x="1664340" y="1175599"/>
            <a:ext cx="56607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12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التمرين2.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وتصحيح إنجازاتكم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F0419D9-871B-BFB3-19CD-EB84CE55BA8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644" y="2760331"/>
            <a:ext cx="1876626" cy="18766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C482559-9114-45C8-DE2C-8B14D5048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527" y="2106202"/>
            <a:ext cx="4175612" cy="43626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09F1CDA-8899-8E2F-E7A7-1ECD33CC018D}"/>
              </a:ext>
            </a:extLst>
          </p:cNvPr>
          <p:cNvSpPr txBox="1"/>
          <p:nvPr/>
        </p:nvSpPr>
        <p:spPr>
          <a:xfrm>
            <a:off x="3149527" y="1883485"/>
            <a:ext cx="4284943" cy="2373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15096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191B0-35C9-0EC5-B8FC-558DF222F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1">
            <a:extLst>
              <a:ext uri="{FF2B5EF4-FFF2-40B4-BE49-F238E27FC236}">
                <a16:creationId xmlns:a16="http://schemas.microsoft.com/office/drawing/2014/main" id="{44AA076B-6E5E-4575-7103-4A66802731C6}"/>
              </a:ext>
            </a:extLst>
          </p:cNvPr>
          <p:cNvSpPr txBox="1"/>
          <p:nvPr/>
        </p:nvSpPr>
        <p:spPr>
          <a:xfrm>
            <a:off x="292103" y="1126527"/>
            <a:ext cx="73002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التمرين رقم 2 في الصفحة 12.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D4C8AEC-629A-17D1-A199-D30B77FB51D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632" y="943993"/>
            <a:ext cx="1196067" cy="119606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C0757D7-5304-9524-BB27-C0E483013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047" y="2291444"/>
            <a:ext cx="7638851" cy="447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6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6225E-82C6-49CA-3BB3-82CCCE48D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1">
            <a:extLst>
              <a:ext uri="{FF2B5EF4-FFF2-40B4-BE49-F238E27FC236}">
                <a16:creationId xmlns:a16="http://schemas.microsoft.com/office/drawing/2014/main" id="{0EF7A8F9-153C-C8BF-16C6-A1DF38859499}"/>
              </a:ext>
            </a:extLst>
          </p:cNvPr>
          <p:cNvSpPr txBox="1"/>
          <p:nvPr/>
        </p:nvSpPr>
        <p:spPr>
          <a:xfrm>
            <a:off x="1931542" y="991456"/>
            <a:ext cx="5660799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i="1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دعوة</a:t>
            </a:r>
            <a:r>
              <a:rPr lang="ar-MA" i="1" dirty="0">
                <a:latin typeface="Calibri" panose="020F0502020204030204"/>
              </a:rPr>
              <a:t> </a:t>
            </a:r>
            <a:r>
              <a:rPr lang="ar-MA" b="1" i="1" dirty="0">
                <a:solidFill>
                  <a:schemeClr val="bg1">
                    <a:lumMod val="65000"/>
                  </a:schemeClr>
                </a:solidFill>
                <a:latin typeface="Calibri" panose="020F0502020204030204"/>
              </a:rPr>
              <a:t>المتعلمات والمتعلمين </a:t>
            </a:r>
            <a:r>
              <a:rPr lang="ar-MA" i="1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إلى  التصحيح على الكراسة</a:t>
            </a:r>
            <a:endParaRPr lang="fr-FR" i="1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4E866D3-0511-0643-ABE2-AAD1A97CD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038" y="1880871"/>
            <a:ext cx="7441923" cy="449189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12BE1EE-A284-885B-3593-E8B7146B2EFD}"/>
              </a:ext>
            </a:extLst>
          </p:cNvPr>
          <p:cNvSpPr txBox="1"/>
          <p:nvPr/>
        </p:nvSpPr>
        <p:spPr>
          <a:xfrm>
            <a:off x="685800" y="3118790"/>
            <a:ext cx="3975652" cy="32539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41587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B1E62-2164-7682-BB9A-AABC56BE1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4">
            <a:extLst>
              <a:ext uri="{FF2B5EF4-FFF2-40B4-BE49-F238E27FC236}">
                <a16:creationId xmlns:a16="http://schemas.microsoft.com/office/drawing/2014/main" id="{AB1A6F4C-387C-86BC-180B-506A8035BB33}"/>
              </a:ext>
            </a:extLst>
          </p:cNvPr>
          <p:cNvSpPr/>
          <p:nvPr/>
        </p:nvSpPr>
        <p:spPr>
          <a:xfrm>
            <a:off x="1928003" y="2610516"/>
            <a:ext cx="5577840" cy="2370557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/>
            <a:endParaRPr lang="fr-FR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6523D970-D16C-FB5A-001D-438F08FA683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009EDE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التدرب والإغناء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AE15EC1-7247-A64E-7200-DBB298C186F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4E9A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pic>
        <p:nvPicPr>
          <p:cNvPr id="11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9C1BC2E-DDCA-9E23-12B9-8D0FD9260E3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7042331" y="3429000"/>
            <a:ext cx="841742" cy="79144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E4865605-2E21-5C80-7BA5-E4016E5634AE}"/>
              </a:ext>
            </a:extLst>
          </p:cNvPr>
          <p:cNvSpPr txBox="1"/>
          <p:nvPr/>
        </p:nvSpPr>
        <p:spPr>
          <a:xfrm>
            <a:off x="1520792" y="4553813"/>
            <a:ext cx="462541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00B0F0"/>
                </a:solidFill>
              </a:rPr>
              <a:t>التدرب : النشاط 3</a:t>
            </a:r>
            <a:r>
              <a:rPr lang="ar-MA" dirty="0"/>
              <a:t> </a:t>
            </a:r>
          </a:p>
          <a:p>
            <a:r>
              <a:rPr lang="ar-MA" dirty="0"/>
              <a:t>              النشاط 4</a:t>
            </a:r>
          </a:p>
          <a:p>
            <a:r>
              <a:rPr lang="ar-MA" dirty="0">
                <a:solidFill>
                  <a:schemeClr val="tx1"/>
                </a:solidFill>
              </a:rPr>
              <a:t>ا</a:t>
            </a:r>
            <a:r>
              <a:rPr lang="ar-MA" dirty="0">
                <a:solidFill>
                  <a:schemeClr val="tx1"/>
                </a:solidFill>
                <a:highlight>
                  <a:srgbClr val="00FF00"/>
                </a:highlight>
              </a:rPr>
              <a:t>ل</a:t>
            </a:r>
            <a:r>
              <a:rPr lang="ar-MA" dirty="0">
                <a:solidFill>
                  <a:schemeClr val="tx1"/>
                </a:solidFill>
              </a:rPr>
              <a:t>إغناء</a:t>
            </a:r>
            <a:r>
              <a:rPr lang="ar-MA" dirty="0"/>
              <a:t>  : النشاط 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FE2425C-B08C-4886-9A0A-1804917AFEED}"/>
              </a:ext>
            </a:extLst>
          </p:cNvPr>
          <p:cNvSpPr txBox="1"/>
          <p:nvPr/>
        </p:nvSpPr>
        <p:spPr>
          <a:xfrm>
            <a:off x="4161034" y="3609072"/>
            <a:ext cx="304114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Dosis" pitchFamily="2" charset="0"/>
                <a:cs typeface="Calibri" panose="020F0502020204030204" pitchFamily="34" charset="0"/>
                <a:sym typeface="Calibri"/>
              </a:rPr>
              <a:t>الممارسة المستقلة:</a:t>
            </a:r>
          </a:p>
          <a:p>
            <a:r>
              <a:rPr lang="ar-MA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Dosis" pitchFamily="2" charset="0"/>
                <a:cs typeface="Calibri" panose="020F0502020204030204" pitchFamily="34" charset="0"/>
                <a:sym typeface="Calibri"/>
              </a:rPr>
              <a:t>  </a:t>
            </a:r>
            <a:endParaRPr lang="fr-FR" sz="2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9878079-3DB1-EA4E-B1AC-9000CBDC1809}"/>
              </a:ext>
            </a:extLst>
          </p:cNvPr>
          <p:cNvSpPr txBox="1"/>
          <p:nvPr/>
        </p:nvSpPr>
        <p:spPr>
          <a:xfrm>
            <a:off x="6677810" y="888984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925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3CE1F-AC9C-A244-976D-FF0136D4E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283C8C4-3A54-54F4-485E-EA15D1ED477A}"/>
              </a:ext>
            </a:extLst>
          </p:cNvPr>
          <p:cNvSpPr txBox="1">
            <a:spLocks/>
          </p:cNvSpPr>
          <p:nvPr/>
        </p:nvSpPr>
        <p:spPr>
          <a:xfrm>
            <a:off x="4498695" y="1159668"/>
            <a:ext cx="3108897" cy="360000"/>
          </a:xfrm>
          <a:prstGeom prst="rect">
            <a:avLst/>
          </a:prstGeom>
          <a:solidFill>
            <a:srgbClr val="009EDE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2800" b="1" dirty="0">
                <a:solidFill>
                  <a:srgbClr val="C00000"/>
                </a:solidFill>
              </a:rPr>
              <a:t>أَتَذَكَّرُ</a:t>
            </a:r>
            <a:endParaRPr lang="ar-MA" sz="2800" dirty="0">
              <a:solidFill>
                <a:srgbClr val="C00000"/>
              </a:solidFill>
            </a:endParaRPr>
          </a:p>
          <a:p>
            <a:pPr algn="ctr"/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1D65A90-987B-395B-CC32-30B4B36310B3}"/>
              </a:ext>
            </a:extLst>
          </p:cNvPr>
          <p:cNvSpPr txBox="1"/>
          <p:nvPr/>
        </p:nvSpPr>
        <p:spPr>
          <a:xfrm>
            <a:off x="186328" y="2197000"/>
            <a:ext cx="8419249" cy="41549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1- أَقْتَرِحُ سُؤَالًا؛</a:t>
            </a:r>
          </a:p>
          <a:p>
            <a:pPr algn="r"/>
            <a:r>
              <a:rPr lang="ar-MA" sz="2400" dirty="0"/>
              <a:t> </a:t>
            </a:r>
            <a:r>
              <a:rPr lang="ar-MA" sz="2400" b="1" dirty="0"/>
              <a:t>كَيْفَ تُسَاعِدُنِي حَوَاسِّي عَلَى اكْتِشَافِ الأجسام  وَالتَّمْيِيزِ بَيْنَهَا؟</a:t>
            </a:r>
            <a:endParaRPr lang="ar-MA" sz="2400" dirty="0"/>
          </a:p>
          <a:p>
            <a:pPr algn="r"/>
            <a:r>
              <a:rPr lang="ar-MA" sz="2400" b="1" dirty="0">
                <a:solidFill>
                  <a:srgbClr val="FF0000"/>
                </a:solidFill>
              </a:rPr>
              <a:t>2- أُلاَحِظُ وَأَسْتَكْشِفُ؛</a:t>
            </a:r>
          </a:p>
          <a:p>
            <a:pPr algn="r"/>
            <a:r>
              <a:rPr lang="ar-MA" sz="2400" dirty="0">
                <a:solidFill>
                  <a:srgbClr val="FF0000"/>
                </a:solidFill>
              </a:rPr>
              <a:t> </a:t>
            </a:r>
            <a:r>
              <a:rPr lang="ar-MA" sz="2400" b="1" dirty="0"/>
              <a:t>أُحَدِّدُ خَصَائِصَ الجسم :</a:t>
            </a:r>
            <a:endParaRPr lang="ar-MA" sz="2400" dirty="0"/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/>
              <a:t>لَوْنُهُ وَشَكْلُهُ</a:t>
            </a:r>
            <a:endParaRPr lang="ar-MA" sz="2400" dirty="0"/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/>
              <a:t>مَلْمَسُهُ  </a:t>
            </a:r>
            <a:endParaRPr lang="ar-MA" sz="2400" dirty="0"/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/>
              <a:t>رَائِحَتُهُ</a:t>
            </a:r>
            <a:endParaRPr lang="ar-MA" sz="2400" dirty="0"/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/>
              <a:t>صَوْتًه</a:t>
            </a:r>
            <a:endParaRPr lang="ar-MA" sz="2400" dirty="0"/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/>
              <a:t> طَعْمُهُ</a:t>
            </a:r>
            <a:endParaRPr lang="ar-MA" sz="2400" dirty="0"/>
          </a:p>
          <a:p>
            <a:pPr algn="r"/>
            <a:r>
              <a:rPr lang="ar-MA" sz="2400" b="1" dirty="0">
                <a:solidFill>
                  <a:srgbClr val="FF0000"/>
                </a:solidFill>
              </a:rPr>
              <a:t>3- أُسْتَنْتِجُ وَأَتَعَرَّفُ؛</a:t>
            </a:r>
            <a:r>
              <a:rPr lang="ar-MA" sz="2400" dirty="0">
                <a:solidFill>
                  <a:srgbClr val="FF0000"/>
                </a:solidFill>
              </a:rPr>
              <a:t> </a:t>
            </a:r>
          </a:p>
          <a:p>
            <a:pPr algn="r"/>
            <a:r>
              <a:rPr lang="ar-MA" sz="2400" b="1" dirty="0"/>
              <a:t>أَجْمَعُ الْمَعْلُومَاتِ الَّتِي سَجَّلْتُهَا بِحَوَاسِّي لأَتَعَرَّفَ عَلَى الأجسام.</a:t>
            </a:r>
            <a:endParaRPr lang="ar-MA" sz="2400" dirty="0"/>
          </a:p>
        </p:txBody>
      </p:sp>
      <p:sp>
        <p:nvSpPr>
          <p:cNvPr id="7" name="ZoneTexte 11">
            <a:extLst>
              <a:ext uri="{FF2B5EF4-FFF2-40B4-BE49-F238E27FC236}">
                <a16:creationId xmlns:a16="http://schemas.microsoft.com/office/drawing/2014/main" id="{BFB03910-6F66-D6C9-7177-64F46CB648EA}"/>
              </a:ext>
            </a:extLst>
          </p:cNvPr>
          <p:cNvSpPr txBox="1"/>
          <p:nvPr/>
        </p:nvSpPr>
        <p:spPr>
          <a:xfrm>
            <a:off x="-135467" y="1519668"/>
            <a:ext cx="7886273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ar-MA" sz="2800" b="1" dirty="0">
                <a:solidFill>
                  <a:srgbClr val="C00000"/>
                </a:solidFill>
              </a:rPr>
              <a:t>كَيْفَ أَتَعَرَّفَ عَلَى الأجسام مِنْ حَوْلِي أَسْتَعْمِلُ حَوَاسِّي؟</a:t>
            </a:r>
            <a:endParaRPr lang="ar-MA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57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1DC5B-9E98-2D79-0959-DB0C87B54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3017174-86C8-B0BA-FF83-3DD7CC6A1682}"/>
              </a:ext>
            </a:extLst>
          </p:cNvPr>
          <p:cNvSpPr txBox="1"/>
          <p:nvPr/>
        </p:nvSpPr>
        <p:spPr>
          <a:xfrm>
            <a:off x="1217157" y="1101141"/>
            <a:ext cx="6262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9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التمرين3.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AE712384-1D22-BB20-1A4F-986763267603}"/>
              </a:ext>
            </a:extLst>
          </p:cNvPr>
          <p:cNvSpPr txBox="1">
            <a:spLocks/>
          </p:cNvSpPr>
          <p:nvPr/>
        </p:nvSpPr>
        <p:spPr>
          <a:xfrm>
            <a:off x="1839074" y="1477053"/>
            <a:ext cx="5640181" cy="3561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1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مطالبة المتعلمات  والمتعلمين  بتلوين 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الجواب على</a:t>
            </a:r>
            <a:r>
              <a:rPr kumimoji="0" lang="ar-MA" sz="1800" b="0" i="1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الكراسة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0AD2D60-1CAC-29CF-A8B4-AEA719AC6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728" y="1833224"/>
            <a:ext cx="4612655" cy="471229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4E346A-6BC6-ED1E-482A-C8E7B2A8258B}"/>
              </a:ext>
            </a:extLst>
          </p:cNvPr>
          <p:cNvSpPr txBox="1"/>
          <p:nvPr/>
        </p:nvSpPr>
        <p:spPr>
          <a:xfrm>
            <a:off x="1217157" y="4149252"/>
            <a:ext cx="5124008" cy="20627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9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36FDC-50AA-0D2D-B4E6-4A2F17400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D15FE6F4-1252-06C3-11E4-BD4B78BFF3E1}"/>
              </a:ext>
            </a:extLst>
          </p:cNvPr>
          <p:cNvSpPr txBox="1"/>
          <p:nvPr/>
        </p:nvSpPr>
        <p:spPr>
          <a:xfrm>
            <a:off x="1210531" y="1257889"/>
            <a:ext cx="6262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التمرين3 في الصفحة 12.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CC51585-2673-7E5F-725D-FDD785C5F3E0}"/>
              </a:ext>
            </a:extLst>
          </p:cNvPr>
          <p:cNvSpPr txBox="1">
            <a:spLocks/>
          </p:cNvSpPr>
          <p:nvPr/>
        </p:nvSpPr>
        <p:spPr>
          <a:xfrm>
            <a:off x="1832448" y="1627221"/>
            <a:ext cx="5640181" cy="5753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defRPr/>
            </a:pPr>
            <a:r>
              <a:rPr lang="ar-MA" sz="18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مطالبة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المتعلمات  والمتعلمين بتلوين </a:t>
            </a:r>
            <a:r>
              <a:rPr lang="ar-MA" sz="18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الجواب على الكراسة</a:t>
            </a:r>
            <a:endParaRPr lang="fr-FR" sz="1800" dirty="0">
              <a:solidFill>
                <a:srgbClr val="E7E6E6">
                  <a:lumMod val="75000"/>
                </a:srgbClr>
              </a:solidFill>
              <a:latin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28F7955-35F4-09AA-40C7-4D334BFDB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531" y="2104957"/>
            <a:ext cx="7087545" cy="413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4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7D625F8-D198-51DF-B905-004E2AC3E58D}"/>
              </a:ext>
            </a:extLst>
          </p:cNvPr>
          <p:cNvSpPr txBox="1"/>
          <p:nvPr/>
        </p:nvSpPr>
        <p:spPr>
          <a:xfrm>
            <a:off x="2559974" y="2430532"/>
            <a:ext cx="2080517" cy="17510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D04444B-F7CF-4646-5823-1E486CCB7587}"/>
              </a:ext>
            </a:extLst>
          </p:cNvPr>
          <p:cNvSpPr txBox="1"/>
          <p:nvPr/>
        </p:nvSpPr>
        <p:spPr>
          <a:xfrm>
            <a:off x="4572001" y="1230626"/>
            <a:ext cx="27226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لنص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حح. </a:t>
            </a:r>
            <a:endParaRPr lang="fr-FR" dirty="0">
              <a:highlight>
                <a:srgbClr val="00FF00"/>
              </a:highlight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72F395E-4E50-62F2-4ED8-5EBDEAA50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463" y="1982012"/>
            <a:ext cx="7673954" cy="448184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D932E75-0990-CB42-D999-6A43E87DF993}"/>
              </a:ext>
            </a:extLst>
          </p:cNvPr>
          <p:cNvSpPr txBox="1"/>
          <p:nvPr/>
        </p:nvSpPr>
        <p:spPr>
          <a:xfrm>
            <a:off x="675975" y="3571670"/>
            <a:ext cx="7424416" cy="27595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10509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57EDD-8FA7-E5E4-B041-F536CFAB3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4">
            <a:extLst>
              <a:ext uri="{FF2B5EF4-FFF2-40B4-BE49-F238E27FC236}">
                <a16:creationId xmlns:a16="http://schemas.microsoft.com/office/drawing/2014/main" id="{614E8834-FC5B-9A19-AFF2-97FFFFEDB535}"/>
              </a:ext>
            </a:extLst>
          </p:cNvPr>
          <p:cNvSpPr/>
          <p:nvPr/>
        </p:nvSpPr>
        <p:spPr>
          <a:xfrm>
            <a:off x="1928003" y="2610516"/>
            <a:ext cx="5577840" cy="2370557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/>
            <a:endParaRPr lang="fr-FR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6C1ABFF2-76CC-F241-9034-AB7D4927BDA1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009EDE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التدرب والإغناء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84CC314-F1F6-703A-A3DE-EBCDBDE1A0E3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4E9A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pic>
        <p:nvPicPr>
          <p:cNvPr id="11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CEB437C-21BA-7752-ECED-2D53A175547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7042331" y="3429000"/>
            <a:ext cx="841742" cy="79144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42A2D1C-8DFB-C6A3-F5A8-F5FA9DB86F8D}"/>
              </a:ext>
            </a:extLst>
          </p:cNvPr>
          <p:cNvSpPr txBox="1"/>
          <p:nvPr/>
        </p:nvSpPr>
        <p:spPr>
          <a:xfrm>
            <a:off x="1520792" y="4553813"/>
            <a:ext cx="462541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00B0F0"/>
                </a:solidFill>
              </a:rPr>
              <a:t>التدرب : </a:t>
            </a:r>
            <a:r>
              <a:rPr lang="ar-MA" dirty="0">
                <a:solidFill>
                  <a:schemeClr val="bg2">
                    <a:lumMod val="75000"/>
                  </a:schemeClr>
                </a:solidFill>
              </a:rPr>
              <a:t>النشاط 3 </a:t>
            </a:r>
          </a:p>
          <a:p>
            <a:r>
              <a:rPr lang="ar-MA" dirty="0">
                <a:solidFill>
                  <a:srgbClr val="00B0F0"/>
                </a:solidFill>
              </a:rPr>
              <a:t>              النشاط 4</a:t>
            </a:r>
          </a:p>
          <a:p>
            <a:r>
              <a:rPr lang="ar-MA" dirty="0">
                <a:solidFill>
                  <a:schemeClr val="tx1"/>
                </a:solidFill>
              </a:rPr>
              <a:t>الإغناء</a:t>
            </a:r>
            <a:r>
              <a:rPr lang="ar-MA" dirty="0"/>
              <a:t>  : النشاط 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15176CA-37F0-9F57-B8EF-9DE40B275289}"/>
              </a:ext>
            </a:extLst>
          </p:cNvPr>
          <p:cNvSpPr txBox="1"/>
          <p:nvPr/>
        </p:nvSpPr>
        <p:spPr>
          <a:xfrm>
            <a:off x="4161034" y="3609072"/>
            <a:ext cx="304114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Dosis" pitchFamily="2" charset="0"/>
                <a:cs typeface="Calibri" panose="020F0502020204030204" pitchFamily="34" charset="0"/>
                <a:sym typeface="Calibri"/>
              </a:rPr>
              <a:t>الممارسة المستقلة:</a:t>
            </a:r>
          </a:p>
          <a:p>
            <a:r>
              <a:rPr lang="ar-MA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Dosis" pitchFamily="2" charset="0"/>
                <a:cs typeface="Calibri" panose="020F0502020204030204" pitchFamily="34" charset="0"/>
                <a:sym typeface="Calibri"/>
              </a:rPr>
              <a:t>  </a:t>
            </a:r>
            <a:endParaRPr lang="fr-FR" sz="2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EB1FB10-F16F-4502-6074-62EF5279BDE5}"/>
              </a:ext>
            </a:extLst>
          </p:cNvPr>
          <p:cNvSpPr txBox="1"/>
          <p:nvPr/>
        </p:nvSpPr>
        <p:spPr>
          <a:xfrm>
            <a:off x="6677810" y="888984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7138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98940-BE3B-E1FE-5CB8-723845B5C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CFF4144-5DFF-4BCD-856D-7B1D56D04037}"/>
              </a:ext>
            </a:extLst>
          </p:cNvPr>
          <p:cNvSpPr txBox="1"/>
          <p:nvPr/>
        </p:nvSpPr>
        <p:spPr>
          <a:xfrm>
            <a:off x="423333" y="1257889"/>
            <a:ext cx="70492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13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ثم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التمرين4.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0A5CF9E3-5A10-FBC3-BBAC-87A436A99ECD}"/>
              </a:ext>
            </a:extLst>
          </p:cNvPr>
          <p:cNvSpPr txBox="1">
            <a:spLocks/>
          </p:cNvSpPr>
          <p:nvPr/>
        </p:nvSpPr>
        <p:spPr>
          <a:xfrm>
            <a:off x="1839074" y="1477053"/>
            <a:ext cx="5640181" cy="3561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1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مطالبة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المتعلمات والمتعلمين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بكتابة  الجواب على</a:t>
            </a:r>
            <a:r>
              <a:rPr kumimoji="0" lang="ar-MA" sz="1800" b="0" i="1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الكراسة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4DFDE1-0994-FC64-73A0-C39FA8B90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470" y="1846385"/>
            <a:ext cx="4600220" cy="464386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5CF2738-EFD5-24A2-680A-EE90F5FF20D9}"/>
              </a:ext>
            </a:extLst>
          </p:cNvPr>
          <p:cNvSpPr txBox="1"/>
          <p:nvPr/>
        </p:nvSpPr>
        <p:spPr>
          <a:xfrm>
            <a:off x="1948070" y="1833224"/>
            <a:ext cx="4830417" cy="15262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824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E1A8D-0FE3-0213-CA4D-694F34B4F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D9576F40-D9FD-BF14-8B67-59C1FCF0A3EC}"/>
              </a:ext>
            </a:extLst>
          </p:cNvPr>
          <p:cNvSpPr txBox="1"/>
          <p:nvPr/>
        </p:nvSpPr>
        <p:spPr>
          <a:xfrm>
            <a:off x="1210531" y="1257889"/>
            <a:ext cx="6262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التمرين4.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الصفحة 13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12B4725D-C8E2-84A2-10C9-E5D3BF0AB6D0}"/>
              </a:ext>
            </a:extLst>
          </p:cNvPr>
          <p:cNvSpPr txBox="1">
            <a:spLocks/>
          </p:cNvSpPr>
          <p:nvPr/>
        </p:nvSpPr>
        <p:spPr>
          <a:xfrm>
            <a:off x="1832448" y="1618620"/>
            <a:ext cx="5640181" cy="3561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defRPr/>
            </a:pPr>
            <a:r>
              <a:rPr lang="ar-MA" sz="18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مطالبة</a:t>
            </a:r>
            <a:r>
              <a:rPr lang="ar-MA" sz="1800" dirty="0">
                <a:solidFill>
                  <a:schemeClr val="tx1"/>
                </a:solidFill>
                <a:latin typeface="Calibri"/>
              </a:rPr>
              <a:t>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المتعلمات والمتعلمين  </a:t>
            </a:r>
            <a:r>
              <a:rPr lang="ar-MA" sz="18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بكتابة  الجواب على الكراسة</a:t>
            </a:r>
            <a:endParaRPr lang="fr-FR" sz="1800" dirty="0">
              <a:solidFill>
                <a:srgbClr val="E7E6E6">
                  <a:lumMod val="75000"/>
                </a:srgbClr>
              </a:solidFill>
              <a:latin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6C05E55-1BB6-EAA6-43B6-8A543F030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794" y="1974791"/>
            <a:ext cx="7933467" cy="388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25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782CAE4-2203-ED6F-D203-7321C51EB91A}"/>
              </a:ext>
            </a:extLst>
          </p:cNvPr>
          <p:cNvSpPr txBox="1"/>
          <p:nvPr/>
        </p:nvSpPr>
        <p:spPr>
          <a:xfrm>
            <a:off x="526774" y="1779104"/>
            <a:ext cx="8102433" cy="44229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A373E2-1721-BA92-846C-3999E3E87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26" y="2136912"/>
            <a:ext cx="7652911" cy="3707296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A3026464-9CC6-0332-A70A-85205DD8F35E}"/>
              </a:ext>
            </a:extLst>
          </p:cNvPr>
          <p:cNvCxnSpPr/>
          <p:nvPr/>
        </p:nvCxnSpPr>
        <p:spPr>
          <a:xfrm>
            <a:off x="5986672" y="4482548"/>
            <a:ext cx="785191" cy="107342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0D8CE28-9F40-7930-7866-415C68596E2F}"/>
              </a:ext>
            </a:extLst>
          </p:cNvPr>
          <p:cNvCxnSpPr>
            <a:cxnSpLocks/>
          </p:cNvCxnSpPr>
          <p:nvPr/>
        </p:nvCxnSpPr>
        <p:spPr>
          <a:xfrm flipH="1">
            <a:off x="2372139" y="4573656"/>
            <a:ext cx="667577" cy="106514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2BF87A9-A32D-A157-9F11-A0AE1832E269}"/>
              </a:ext>
            </a:extLst>
          </p:cNvPr>
          <p:cNvCxnSpPr/>
          <p:nvPr/>
        </p:nvCxnSpPr>
        <p:spPr>
          <a:xfrm>
            <a:off x="2372139" y="4565374"/>
            <a:ext cx="785191" cy="107342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BD6DCE8-08A1-E867-73D2-41D2A18FFB36}"/>
              </a:ext>
            </a:extLst>
          </p:cNvPr>
          <p:cNvCxnSpPr>
            <a:cxnSpLocks/>
          </p:cNvCxnSpPr>
          <p:nvPr/>
        </p:nvCxnSpPr>
        <p:spPr>
          <a:xfrm flipH="1">
            <a:off x="874863" y="4565374"/>
            <a:ext cx="524898" cy="111152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45182D9C-941D-8F0E-F359-1BBAA6FC6615}"/>
              </a:ext>
            </a:extLst>
          </p:cNvPr>
          <p:cNvCxnSpPr>
            <a:cxnSpLocks/>
          </p:cNvCxnSpPr>
          <p:nvPr/>
        </p:nvCxnSpPr>
        <p:spPr>
          <a:xfrm>
            <a:off x="911307" y="4565374"/>
            <a:ext cx="728650" cy="108999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195CFFDE-D7C1-BDFF-7CB9-8456DFCF431A}"/>
              </a:ext>
            </a:extLst>
          </p:cNvPr>
          <p:cNvCxnSpPr>
            <a:cxnSpLocks/>
          </p:cNvCxnSpPr>
          <p:nvPr/>
        </p:nvCxnSpPr>
        <p:spPr>
          <a:xfrm flipH="1">
            <a:off x="5986672" y="4482548"/>
            <a:ext cx="682485" cy="107342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F0384E6A-86FE-B688-1A59-8FB8710F617D}"/>
              </a:ext>
            </a:extLst>
          </p:cNvPr>
          <p:cNvSpPr txBox="1"/>
          <p:nvPr/>
        </p:nvSpPr>
        <p:spPr>
          <a:xfrm>
            <a:off x="2293454" y="3254273"/>
            <a:ext cx="4586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</a:t>
            </a:r>
            <a:endParaRPr lang="fr-FR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503B791-81F8-D539-0ED2-C4F224D06F12}"/>
              </a:ext>
            </a:extLst>
          </p:cNvPr>
          <p:cNvSpPr txBox="1"/>
          <p:nvPr/>
        </p:nvSpPr>
        <p:spPr>
          <a:xfrm>
            <a:off x="6771863" y="1208900"/>
            <a:ext cx="8613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09514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BF377-9121-5D7A-8A6B-741E4EA6E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4">
            <a:extLst>
              <a:ext uri="{FF2B5EF4-FFF2-40B4-BE49-F238E27FC236}">
                <a16:creationId xmlns:a16="http://schemas.microsoft.com/office/drawing/2014/main" id="{0A318119-5FB8-878E-4634-2EBA5FD01BA7}"/>
              </a:ext>
            </a:extLst>
          </p:cNvPr>
          <p:cNvSpPr/>
          <p:nvPr/>
        </p:nvSpPr>
        <p:spPr>
          <a:xfrm>
            <a:off x="1928003" y="2610516"/>
            <a:ext cx="5577840" cy="2370557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/>
            <a:endParaRPr lang="fr-FR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C60B3188-ED96-26A1-C9E5-3994632959A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009EDE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التدرب والإغناء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7B8AFF6-F443-F56B-6350-F2322DED2A55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4E9A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pic>
        <p:nvPicPr>
          <p:cNvPr id="11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69D0485-E50F-C2EC-3618-6B60E154D22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7042331" y="3429000"/>
            <a:ext cx="841742" cy="79144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D3F6BE4-C61A-A3B6-7CB8-65D14BF1ED78}"/>
              </a:ext>
            </a:extLst>
          </p:cNvPr>
          <p:cNvSpPr txBox="1"/>
          <p:nvPr/>
        </p:nvSpPr>
        <p:spPr>
          <a:xfrm>
            <a:off x="1520792" y="4553813"/>
            <a:ext cx="462541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chemeClr val="bg2">
                    <a:lumMod val="75000"/>
                  </a:schemeClr>
                </a:solidFill>
              </a:rPr>
              <a:t>التدرب : النشاط 3 </a:t>
            </a:r>
          </a:p>
          <a:p>
            <a:r>
              <a:rPr lang="ar-MA" dirty="0">
                <a:solidFill>
                  <a:schemeClr val="bg2">
                    <a:lumMod val="75000"/>
                  </a:schemeClr>
                </a:solidFill>
              </a:rPr>
              <a:t>              النشاط 4</a:t>
            </a:r>
          </a:p>
          <a:p>
            <a:r>
              <a:rPr lang="ar-MA" dirty="0">
                <a:solidFill>
                  <a:srgbClr val="00B0F0"/>
                </a:solidFill>
              </a:rPr>
              <a:t>الإغناء</a:t>
            </a:r>
            <a:r>
              <a:rPr lang="ar-MA" dirty="0"/>
              <a:t>  : </a:t>
            </a:r>
            <a:r>
              <a:rPr lang="ar-MA" dirty="0">
                <a:solidFill>
                  <a:srgbClr val="00B0F0"/>
                </a:solidFill>
              </a:rPr>
              <a:t>النشاط</a:t>
            </a:r>
            <a:r>
              <a:rPr lang="ar-MA" dirty="0"/>
              <a:t> </a:t>
            </a:r>
            <a:r>
              <a:rPr lang="ar-MA" dirty="0">
                <a:solidFill>
                  <a:srgbClr val="00B0F0"/>
                </a:solidFill>
              </a:rPr>
              <a:t>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498F496-04FC-1D97-7790-ADA9B84B8F71}"/>
              </a:ext>
            </a:extLst>
          </p:cNvPr>
          <p:cNvSpPr txBox="1"/>
          <p:nvPr/>
        </p:nvSpPr>
        <p:spPr>
          <a:xfrm>
            <a:off x="4161034" y="3609072"/>
            <a:ext cx="304114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Dosis" pitchFamily="2" charset="0"/>
                <a:cs typeface="Calibri" panose="020F0502020204030204" pitchFamily="34" charset="0"/>
                <a:sym typeface="Calibri"/>
              </a:rPr>
              <a:t>الممارسة المستقلة:</a:t>
            </a:r>
          </a:p>
          <a:p>
            <a:r>
              <a:rPr lang="ar-MA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Dosis" pitchFamily="2" charset="0"/>
                <a:cs typeface="Calibri" panose="020F0502020204030204" pitchFamily="34" charset="0"/>
                <a:sym typeface="Calibri"/>
              </a:rPr>
              <a:t>  </a:t>
            </a:r>
            <a:endParaRPr lang="fr-FR" sz="2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DB84182-D626-B680-C36E-B7CD4F5D8C4C}"/>
              </a:ext>
            </a:extLst>
          </p:cNvPr>
          <p:cNvSpPr txBox="1"/>
          <p:nvPr/>
        </p:nvSpPr>
        <p:spPr>
          <a:xfrm>
            <a:off x="6677810" y="888984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0242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2744F-A002-613A-ED1E-772C4D6EA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FC61F416-E03A-523A-C0DF-C6C7C23E6FD7}"/>
              </a:ext>
            </a:extLst>
          </p:cNvPr>
          <p:cNvSpPr txBox="1"/>
          <p:nvPr/>
        </p:nvSpPr>
        <p:spPr>
          <a:xfrm>
            <a:off x="1210531" y="1257889"/>
            <a:ext cx="6262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الكراسة صفحة 13 ثم أنجزوا 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التمرين</a:t>
            </a:r>
            <a:r>
              <a: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BE2CD77-4B5F-F266-18F5-4827EC07F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113" y="1699592"/>
            <a:ext cx="4631846" cy="50400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C6FC64E-83D5-8321-200A-D9066288B589}"/>
              </a:ext>
            </a:extLst>
          </p:cNvPr>
          <p:cNvSpPr txBox="1"/>
          <p:nvPr/>
        </p:nvSpPr>
        <p:spPr>
          <a:xfrm>
            <a:off x="2141113" y="3329609"/>
            <a:ext cx="4631847" cy="20503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268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62173-7746-66C4-C387-4A3539296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5991126-CB99-4D73-B80E-37E8FCE3CF35}"/>
              </a:ext>
            </a:extLst>
          </p:cNvPr>
          <p:cNvSpPr txBox="1"/>
          <p:nvPr/>
        </p:nvSpPr>
        <p:spPr>
          <a:xfrm>
            <a:off x="1210531" y="1257889"/>
            <a:ext cx="6262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98C0C0E2-B814-F868-21AA-23B38ADA6B44}"/>
              </a:ext>
            </a:extLst>
          </p:cNvPr>
          <p:cNvSpPr txBox="1">
            <a:spLocks/>
          </p:cNvSpPr>
          <p:nvPr/>
        </p:nvSpPr>
        <p:spPr>
          <a:xfrm>
            <a:off x="1832448" y="1627221"/>
            <a:ext cx="5640181" cy="3561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1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مطالبة 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المتعلمات والمتعلمين بإنجاز 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التصحيح على</a:t>
            </a:r>
            <a:r>
              <a:rPr kumimoji="0" lang="ar-MA" sz="1800" b="0" i="1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الكراسة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6588E89-62D4-BC0B-F3DA-5E84FDE2F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845" y="2128570"/>
            <a:ext cx="7759963" cy="378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73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BCC13-9364-3B8B-AA02-AF5D347D3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8A1839B5-379F-490D-40D9-C982ECCC7AA2}"/>
              </a:ext>
            </a:extLst>
          </p:cNvPr>
          <p:cNvSpPr txBox="1"/>
          <p:nvPr/>
        </p:nvSpPr>
        <p:spPr>
          <a:xfrm>
            <a:off x="2646947" y="1239249"/>
            <a:ext cx="49858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في المنزل الأنشطة المتبقية في الكراسة</a:t>
            </a:r>
            <a:endParaRPr lang="fr-FR" sz="2000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929DC31-4227-9E8E-702E-169199B0B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466" y="1780408"/>
            <a:ext cx="7313068" cy="460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7714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7005" y="1270298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سنقوم خلال الحصة القادمة بتصحيح الأنشطة التي ستنجزونها في المنزل.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15293C-C82E-07C2-9F7C-314D3D00B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20" y="2133287"/>
            <a:ext cx="6955436" cy="391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499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38" y="260572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المتعلمات والمتعلمين خلال الممارسة المستقلة،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18" y="2980373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F9466AB-B519-9264-4892-A9F904AC5914}"/>
              </a:ext>
            </a:extLst>
          </p:cNvPr>
          <p:cNvSpPr txBox="1"/>
          <p:nvPr/>
        </p:nvSpPr>
        <p:spPr>
          <a:xfrm>
            <a:off x="6677810" y="888984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E7E8B07-BE29-F9A9-F0C1-19D7AA3B69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346" y="3102506"/>
            <a:ext cx="5704115" cy="18075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1155</TotalTime>
  <Words>544</Words>
  <Application>Microsoft Office PowerPoint</Application>
  <PresentationFormat>Affichage à l'écran (4:3)</PresentationFormat>
  <Paragraphs>149</Paragraphs>
  <Slides>38</Slides>
  <Notes>3</Notes>
  <HiddenSlides>0</HiddenSlides>
  <MMClips>1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8" baseType="lpstr">
      <vt:lpstr>Dosis</vt:lpstr>
      <vt:lpstr>Alimama DongFangDaKai</vt:lpstr>
      <vt:lpstr>calendar note tfb</vt:lpstr>
      <vt:lpstr>Arial</vt:lpstr>
      <vt:lpstr>Times New Roman</vt:lpstr>
      <vt:lpstr>Calibri</vt:lpstr>
      <vt:lpstr>Albertus Extra Bold</vt:lpstr>
      <vt:lpstr>Aptos</vt:lpstr>
      <vt:lpstr>RB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ABDELLAH.BENZANNOU</dc:creator>
  <cp:lastModifiedBy>Hassan Oukessou</cp:lastModifiedBy>
  <cp:revision>105</cp:revision>
  <dcterms:created xsi:type="dcterms:W3CDTF">2026-07-18T00:59:05Z</dcterms:created>
  <dcterms:modified xsi:type="dcterms:W3CDTF">2026-10-27T14:13:32Z</dcterms:modified>
</cp:coreProperties>
</file>