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59" r:id="rId2"/>
    <p:sldMasterId id="2147483672" r:id="rId3"/>
    <p:sldMasterId id="2147483695" r:id="rId4"/>
    <p:sldMasterId id="2147483713" r:id="rId5"/>
    <p:sldMasterId id="2147483736" r:id="rId6"/>
    <p:sldMasterId id="2147483778" r:id="rId7"/>
    <p:sldMasterId id="2147483795" r:id="rId8"/>
  </p:sldMasterIdLst>
  <p:notesMasterIdLst>
    <p:notesMasterId r:id="rId58"/>
  </p:notesMasterIdLst>
  <p:sldIdLst>
    <p:sldId id="2147482738" r:id="rId9"/>
    <p:sldId id="2147482608" r:id="rId10"/>
    <p:sldId id="2147482472" r:id="rId11"/>
    <p:sldId id="2147482632" r:id="rId12"/>
    <p:sldId id="2147482524" r:id="rId13"/>
    <p:sldId id="2134806141" r:id="rId14"/>
    <p:sldId id="2147482691" r:id="rId15"/>
    <p:sldId id="2134806601" r:id="rId16"/>
    <p:sldId id="2147482734" r:id="rId17"/>
    <p:sldId id="2147482484" r:id="rId18"/>
    <p:sldId id="2147482485" r:id="rId19"/>
    <p:sldId id="2147482735" r:id="rId20"/>
    <p:sldId id="2147482486" r:id="rId21"/>
    <p:sldId id="2147482475" r:id="rId22"/>
    <p:sldId id="2147482352" r:id="rId23"/>
    <p:sldId id="2134806952" r:id="rId24"/>
    <p:sldId id="2134806878" r:id="rId25"/>
    <p:sldId id="2134806886" r:id="rId26"/>
    <p:sldId id="2147482491" r:id="rId27"/>
    <p:sldId id="2147482343" r:id="rId28"/>
    <p:sldId id="2147482476" r:id="rId29"/>
    <p:sldId id="2147482351" r:id="rId30"/>
    <p:sldId id="2147482490" r:id="rId31"/>
    <p:sldId id="2147482488" r:id="rId32"/>
    <p:sldId id="2134806969" r:id="rId33"/>
    <p:sldId id="2147482367" r:id="rId34"/>
    <p:sldId id="2147482482" r:id="rId35"/>
    <p:sldId id="2147482483" r:id="rId36"/>
    <p:sldId id="2134806971" r:id="rId37"/>
    <p:sldId id="2147482364" r:id="rId38"/>
    <p:sldId id="2134806972" r:id="rId39"/>
    <p:sldId id="2134806973" r:id="rId40"/>
    <p:sldId id="2147482736" r:id="rId41"/>
    <p:sldId id="2134806910" r:id="rId42"/>
    <p:sldId id="2147482370" r:id="rId43"/>
    <p:sldId id="2147482477" r:id="rId44"/>
    <p:sldId id="2134806689" r:id="rId45"/>
    <p:sldId id="2147482371" r:id="rId46"/>
    <p:sldId id="2134806873" r:id="rId47"/>
    <p:sldId id="2134806944" r:id="rId48"/>
    <p:sldId id="2134806956" r:id="rId49"/>
    <p:sldId id="2134806957" r:id="rId50"/>
    <p:sldId id="2147482737" r:id="rId51"/>
    <p:sldId id="2147482732" r:id="rId52"/>
    <p:sldId id="2134806712" r:id="rId53"/>
    <p:sldId id="2147482733" r:id="rId54"/>
    <p:sldId id="2134806921" r:id="rId55"/>
    <p:sldId id="2147482634" r:id="rId56"/>
    <p:sldId id="2147482635" r:id="rId57"/>
  </p:sldIdLst>
  <p:sldSz cx="9144000" cy="6858000" type="screen4x3"/>
  <p:notesSz cx="6858000" cy="9144000"/>
  <p:embeddedFontLs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</p:embeddedFont>
    <p:embeddedFont>
      <p:font typeface="Dosis SemiBold" pitchFamily="2" charset="0"/>
      <p:bold r:id="rId63"/>
    </p:embeddedFont>
    <p:embeddedFont>
      <p:font typeface="Microsoft Uighur" panose="02000000000000000000" pitchFamily="2" charset="-78"/>
      <p:regular r:id="rId64"/>
      <p:bold r:id="rId65"/>
    </p:embeddedFont>
    <p:embeddedFont>
      <p:font typeface="Modern Love" panose="04090805081005020601" pitchFamily="82" charset="0"/>
      <p:regular r:id="rId66"/>
    </p:embeddedFont>
    <p:embeddedFont>
      <p:font typeface="Noto Sans Symbols" panose="020B0604020202020204" charset="0"/>
      <p:regular r:id="rId67"/>
      <p:bold r:id="rId6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6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97B2"/>
    <a:srgbClr val="106585"/>
    <a:srgbClr val="257390"/>
    <a:srgbClr val="0070C0"/>
    <a:srgbClr val="FCFDFD"/>
    <a:srgbClr val="F6F6F6"/>
    <a:srgbClr val="F9FCFC"/>
    <a:srgbClr val="498BA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57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67" y="72"/>
      </p:cViewPr>
      <p:guideLst>
        <p:guide orient="horz" pos="709"/>
        <p:guide pos="65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3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font" Target="fonts/font6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4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png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769744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532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8F9AB80-4A33-6DF2-80E1-E8A656E98251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7F1E7F-FCB1-DB7F-AD96-871BB190B7CC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7643A20-C4D8-BF9C-F3EA-CFA7DD48D04A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F964E87D-23E0-5741-8A85-DF37CDECA766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A8646258-A959-F600-2206-2BA41D6E1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A2FB6A86-22A2-ABA9-807D-F094A02D55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3EE87273-A98E-CCCC-1BDB-328EFFAD7D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7AD4F6F3-9513-39A0-216F-D043ED7FE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" name="Espace réservé pour une image  7">
            <a:extLst>
              <a:ext uri="{FF2B5EF4-FFF2-40B4-BE49-F238E27FC236}">
                <a16:creationId xmlns:a16="http://schemas.microsoft.com/office/drawing/2014/main" id="{BB6323A4-20B8-421E-0E1D-FF08D031FD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" name="Espace réservé pour une image  7">
            <a:extLst>
              <a:ext uri="{FF2B5EF4-FFF2-40B4-BE49-F238E27FC236}">
                <a16:creationId xmlns:a16="http://schemas.microsoft.com/office/drawing/2014/main" id="{5603BEB0-4315-EADB-F7A0-F4E441E48A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49FEEAA2-EA63-3F6E-D9F6-D68810723F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23ECC305-C4E9-31F3-9A5E-341F36046F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109CABDE-5387-A0F5-C62F-19585A7389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CF24539A-8A0C-283E-DB87-624BD5856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708B5967-E1E4-5C15-5A52-9F7844834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12B9E12D-2268-AEF6-BF3F-EBBAD22481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109446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383767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429595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37308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27825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152177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4948826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5983599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35962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511376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67074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229680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5556257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631629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89942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9098113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745813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2553791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921901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9338896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492022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738085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222307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400248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323290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5594859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796415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236134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050524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88715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829299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35458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0020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410601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886834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934594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33181145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6758304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05068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129899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6812711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969697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0064233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221207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688957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889393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82925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43066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770565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99536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87329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3206887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426481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318611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0737129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586184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0800682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884610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2003919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8557453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9708493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787228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997547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85518412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1494983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58801827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6801278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094106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7546450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5264853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78158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368543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264184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6340375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7222693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9841075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1481351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6974477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3769972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099469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82600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38617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8699523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6492437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5886227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201899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129610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398349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3902003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61265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22070588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3643927218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47418340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773717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019402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0218681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5599914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7224288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8289521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9120402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7143203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5963071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555143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3408298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2978112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30429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065166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6693932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210117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565902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7129415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016566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809780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2335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0641637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247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0495913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985330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504190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6487894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559584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3_Voc_Act_01_Mascotte"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223"/>
          <p:cNvSpPr>
            <a:spLocks noGrp="1"/>
          </p:cNvSpPr>
          <p:nvPr>
            <p:ph type="media" idx="3"/>
          </p:nvPr>
        </p:nvSpPr>
        <p:spPr>
          <a:xfrm>
            <a:off x="1697307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64A84C5-B19E-C315-DE6A-F76A6E423EF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3" name="Google Shape;791;p223">
            <a:extLst>
              <a:ext uri="{FF2B5EF4-FFF2-40B4-BE49-F238E27FC236}">
                <a16:creationId xmlns:a16="http://schemas.microsoft.com/office/drawing/2014/main" id="{0243A2A1-CE22-EFA1-F587-695EE0425A50}"/>
              </a:ext>
            </a:extLst>
          </p:cNvPr>
          <p:cNvSpPr>
            <a:spLocks noGrp="1"/>
          </p:cNvSpPr>
          <p:nvPr>
            <p:ph type="media" idx="11"/>
          </p:nvPr>
        </p:nvSpPr>
        <p:spPr>
          <a:xfrm>
            <a:off x="4814193" y="16602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85096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B84C65-C0CD-509C-5882-6B5080E3C774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38717F7-3530-3848-5049-823662AA1055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53062B-A80E-51FD-E3E2-B6E6F2B3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3143" r="-13143"/>
          <a:stretch>
            <a:fillRect/>
          </a:stretch>
        </p:blipFill>
        <p:spPr>
          <a:xfrm>
            <a:off x="7967489" y="3027833"/>
            <a:ext cx="5364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741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566487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19" Type="http://schemas.openxmlformats.org/officeDocument/2006/relationships/image" Target="../media/image3.bin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slideLayout" Target="../slideLayouts/slideLayout7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98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2.jp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slideLayout" Target="../slideLayouts/slideLayout130.xml"/><Relationship Id="rId26" Type="http://schemas.openxmlformats.org/officeDocument/2006/relationships/theme" Target="../theme/theme8.xml"/><Relationship Id="rId3" Type="http://schemas.openxmlformats.org/officeDocument/2006/relationships/slideLayout" Target="../slideLayouts/slideLayout115.xml"/><Relationship Id="rId21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5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2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23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22.xml"/><Relationship Id="rId19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Relationship Id="rId22" Type="http://schemas.openxmlformats.org/officeDocument/2006/relationships/slideLayout" Target="../slideLayouts/slideLayout134.xml"/><Relationship Id="rId27" Type="http://schemas.openxmlformats.org/officeDocument/2006/relationships/image" Target="../media/image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11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93" r:id="rId2"/>
    <p:sldLayoutId id="214748379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86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980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92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6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46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584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3818" r:id="rId23"/>
    <p:sldLayoutId id="2147483819" r:id="rId24"/>
    <p:sldLayoutId id="2147483820" r:id="rId25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1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6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25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21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33.png"/><Relationship Id="rId4" Type="http://schemas.openxmlformats.org/officeDocument/2006/relationships/video" Target="../media/media2.mp4"/><Relationship Id="rId9" Type="http://schemas.openxmlformats.org/officeDocument/2006/relationships/image" Target="../media/image32.png"/><Relationship Id="rId1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2.png"/><Relationship Id="rId11" Type="http://schemas.openxmlformats.org/officeDocument/2006/relationships/image" Target="../media/image41.png"/><Relationship Id="rId5" Type="http://schemas.openxmlformats.org/officeDocument/2006/relationships/image" Target="../media/image31.png"/><Relationship Id="rId10" Type="http://schemas.openxmlformats.org/officeDocument/2006/relationships/image" Target="../media/image21.gif"/><Relationship Id="rId4" Type="http://schemas.openxmlformats.org/officeDocument/2006/relationships/image" Target="../media/image30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3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17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3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16.png"/><Relationship Id="rId4" Type="http://schemas.openxmlformats.org/officeDocument/2006/relationships/image" Target="../media/image30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bin"/><Relationship Id="rId3" Type="http://schemas.openxmlformats.org/officeDocument/2006/relationships/image" Target="../media/image33.png"/><Relationship Id="rId7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3.png"/><Relationship Id="rId7" Type="http://schemas.openxmlformats.org/officeDocument/2006/relationships/image" Target="../media/image44.bin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7.png"/><Relationship Id="rId7" Type="http://schemas.openxmlformats.org/officeDocument/2006/relationships/image" Target="../media/image3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0.png"/><Relationship Id="rId5" Type="http://schemas.openxmlformats.org/officeDocument/2006/relationships/image" Target="../media/image46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1.png"/><Relationship Id="rId7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1.png"/><Relationship Id="rId7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1.png"/><Relationship Id="rId7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3.png"/><Relationship Id="rId7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3.png"/><Relationship Id="rId7" Type="http://schemas.openxmlformats.org/officeDocument/2006/relationships/image" Target="../media/image4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3.png"/><Relationship Id="rId7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3.png"/><Relationship Id="rId7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3.png"/><Relationship Id="rId7" Type="http://schemas.openxmlformats.org/officeDocument/2006/relationships/image" Target="../media/image5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3.png"/><Relationship Id="rId5" Type="http://schemas.openxmlformats.org/officeDocument/2006/relationships/image" Target="../media/image27.png"/><Relationship Id="rId4" Type="http://schemas.microsoft.com/office/2007/relationships/hdphoto" Target="../media/hdphoto3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2.png"/><Relationship Id="rId7" Type="http://schemas.openxmlformats.org/officeDocument/2006/relationships/image" Target="../media/image1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2.png"/><Relationship Id="rId7" Type="http://schemas.openxmlformats.org/officeDocument/2006/relationships/image" Target="../media/image5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10" Type="http://schemas.openxmlformats.org/officeDocument/2006/relationships/image" Target="../media/image16.png"/><Relationship Id="rId4" Type="http://schemas.openxmlformats.org/officeDocument/2006/relationships/image" Target="../media/image34.png"/><Relationship Id="rId9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10" Type="http://schemas.openxmlformats.org/officeDocument/2006/relationships/image" Target="../media/image16.png"/><Relationship Id="rId4" Type="http://schemas.openxmlformats.org/officeDocument/2006/relationships/image" Target="../media/image34.png"/><Relationship Id="rId9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2.png"/><Relationship Id="rId7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2.png"/><Relationship Id="rId7" Type="http://schemas.openxmlformats.org/officeDocument/2006/relationships/image" Target="../media/image5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3.png"/><Relationship Id="rId5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2.png"/><Relationship Id="rId7" Type="http://schemas.openxmlformats.org/officeDocument/2006/relationships/image" Target="../media/image5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3.png"/><Relationship Id="rId5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png"/><Relationship Id="rId4" Type="http://schemas.microsoft.com/office/2007/relationships/hdphoto" Target="../media/hdphoto4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4.png"/><Relationship Id="rId5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4.png"/><Relationship Id="rId5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0C62030-1894-0C0F-C925-956057316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70"/>
            <a:ext cx="9143999" cy="686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64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FF8019D-36D9-DFB2-53BB-0D285D14B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>
                <a:solidFill>
                  <a:srgbClr val="424D7C"/>
                </a:solidFill>
              </a:rPr>
              <a:t>تعيين تلميذ(ة) للإجابة.</a:t>
            </a:r>
            <a:endParaRPr lang="fr-MA" sz="1800" b="1" dirty="0">
              <a:solidFill>
                <a:srgbClr val="424D7C"/>
              </a:solidFill>
            </a:endParaRPr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>
                <a:solidFill>
                  <a:srgbClr val="424D7C"/>
                </a:solidFill>
              </a:rPr>
              <a:t>توجيهات وشرح التعليمات.</a:t>
            </a:r>
            <a:endParaRPr lang="fr-MA" sz="1800" b="1" dirty="0">
              <a:solidFill>
                <a:srgbClr val="424D7C"/>
              </a:solidFill>
            </a:endParaRP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>
                <a:solidFill>
                  <a:srgbClr val="424D7C"/>
                </a:solidFill>
              </a:rPr>
              <a:t>عرض فيديو.</a:t>
            </a:r>
            <a:endParaRPr lang="fr-MA" sz="1800" b="1" dirty="0">
              <a:solidFill>
                <a:srgbClr val="424D7C"/>
              </a:solidFill>
            </a:endParaRP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167994" cy="547687"/>
          </a:xfrm>
          <a:prstGeom prst="roundRect">
            <a:avLst/>
          </a:prstGeom>
        </p:spPr>
        <p:txBody>
          <a:bodyPr/>
          <a:lstStyle/>
          <a:p>
            <a:r>
              <a:rPr lang="ar-MA" b="1" dirty="0"/>
              <a:t>المرور بين الصفوف للمساعدة وتصحيح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>
                <a:solidFill>
                  <a:srgbClr val="424D7C"/>
                </a:solidFill>
              </a:rPr>
              <a:t>عمل في ثنائيات.</a:t>
            </a:r>
            <a:endParaRPr lang="fr-MA" sz="1800" b="1" dirty="0">
              <a:solidFill>
                <a:srgbClr val="424D7C"/>
              </a:solidFill>
            </a:endParaRP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sz="1800" b="1" dirty="0">
                <a:solidFill>
                  <a:srgbClr val="424D7C"/>
                </a:solidFill>
              </a:rPr>
              <a:t>نهاية الشريط، المرور إلى الشريحة الموالية.</a:t>
            </a:r>
            <a:endParaRPr lang="fr-MA" sz="1800" b="1" dirty="0">
              <a:solidFill>
                <a:srgbClr val="424D7C"/>
              </a:solidFill>
            </a:endParaRPr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4CE41-FEEC-9491-0DA5-71307BCD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457611A-7320-684C-F81A-1AE5EA588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059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solidFill>
                  <a:srgbClr val="424D7C"/>
                </a:solidFill>
              </a:rPr>
              <a:t>تنظيم حصص الأسبوع</a:t>
            </a:r>
            <a:endParaRPr lang="fr-MA" sz="4800" dirty="0">
              <a:solidFill>
                <a:srgbClr val="424D7C"/>
              </a:solidFill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7CE2658-CA21-E83E-5252-F002239D073E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3BB743F-C8AB-23D6-06EE-344CFF115A5F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552710A4-5C08-F139-B434-DCB40E406389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91666A1-FD43-165C-4D4D-2AB1E5289646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9037693-DB46-89FF-2955-B70DAC6A1724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39FEDF2F-9A91-9E1F-CE58-3A773D210A9A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B9A4D98-C7AB-CFDC-8C5F-3CF6D60447B2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B9D134F-B08A-AD59-ADF8-20CF6643F52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A3E44CB0-0E44-3BF9-6CAD-42FB6CCC8217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9E3A479A-EEFB-F915-EA6D-0DD2483EFFC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8207185-0779-F740-8062-E613F545AF8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D1A78702-1C85-B8FA-B6E7-487DC548638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EF2217A3-3DCE-8FA8-DC5D-88309677DB89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6B37890-08DD-96EB-59EC-CFAE5575D3E5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9" name="Organigramme : Terminateur 28">
              <a:extLst>
                <a:ext uri="{FF2B5EF4-FFF2-40B4-BE49-F238E27FC236}">
                  <a16:creationId xmlns:a16="http://schemas.microsoft.com/office/drawing/2014/main" id="{B87D9F6C-1632-01E4-480B-407F5A63DD4A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ECA8D43B-AB0F-7528-D9B6-BC3E1FED1511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(25د).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2A11E91D-DD7F-4D68-6766-CCE041A224AC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AAFE7851-E2D3-68F1-0F59-D7AEBD4371E4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ظواهر لغوية  (40د).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 (35د).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F995977D-D080-F8DC-1765-C92BA2C1448F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3EF57EB2-92EA-D577-5182-804203EE8AEF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sz="1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94A7D7-EDA0-D582-42DC-F0D1DB6E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499327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A90E6FB-8CC9-826B-0174-4723655A6D27}"/>
              </a:ext>
            </a:extLst>
          </p:cNvPr>
          <p:cNvSpPr txBox="1">
            <a:spLocks/>
          </p:cNvSpPr>
          <p:nvPr/>
        </p:nvSpPr>
        <p:spPr>
          <a:xfrm>
            <a:off x="757652" y="54624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استماع و تحدث: توليف (15د).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القراءة: الفهم (30د).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427005E6-B6B9-7A50-B0EB-9D0ED6690F1B}"/>
              </a:ext>
            </a:extLst>
          </p:cNvPr>
          <p:cNvSpPr/>
          <p:nvPr/>
        </p:nvSpPr>
        <p:spPr>
          <a:xfrm>
            <a:off x="2917910" y="499327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6 -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253150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817092"/>
            <a:ext cx="7886700" cy="720000"/>
          </a:xfrm>
        </p:spPr>
        <p:txBody>
          <a:bodyPr/>
          <a:lstStyle/>
          <a:p>
            <a:r>
              <a:rPr lang="ar-MA" sz="4400" dirty="0">
                <a:solidFill>
                  <a:srgbClr val="424D7C"/>
                </a:solidFill>
              </a:rPr>
              <a:t>هيكلة حصة اليوم</a:t>
            </a:r>
            <a:endParaRPr lang="fr-MA" sz="44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443597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94398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طلاقة.</a:t>
            </a:r>
            <a:endParaRPr lang="ar-MA" b="1" dirty="0"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233090" y="1588630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01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655693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449304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709630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21002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الاستماع و التحدث: تثبيت وتوليف.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413299" y="2846274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- 02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96559"/>
            <a:ext cx="536339" cy="540000"/>
          </a:xfrm>
          <a:prstGeom prst="rect">
            <a:avLst/>
          </a:prstGeom>
        </p:spPr>
      </p:pic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C029688F-B394-8C1A-AEA1-6570605F8E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5881" y="2709824"/>
            <a:ext cx="468000" cy="468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91154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8315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قراءة: قراءات فردية و فهم.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792628" y="4158832"/>
            <a:ext cx="810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- 03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901677" y="4203250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8472" y="3996593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396" y="5286908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152958" y="57789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توسيع فكرة (1).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565178" y="5448719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r-MA" sz="16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- 04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  <a:endParaRPr lang="fr-MA" sz="16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5781" y="5301004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795815" y="543353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96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1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20441"/>
            <a:ext cx="7886700" cy="720000"/>
          </a:xfrm>
        </p:spPr>
        <p:txBody>
          <a:bodyPr>
            <a:noAutofit/>
          </a:bodyPr>
          <a:lstStyle/>
          <a:p>
            <a:r>
              <a:rPr lang="ar-MA" sz="4800" dirty="0">
                <a:solidFill>
                  <a:srgbClr val="424D7C"/>
                </a:solidFill>
              </a:rPr>
              <a:t>عند نهاية الحصة</a:t>
            </a:r>
            <a:endParaRPr lang="fr-MA" sz="4800" dirty="0">
              <a:solidFill>
                <a:srgbClr val="424D7C"/>
              </a:solidFill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6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6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3161703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67929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الفهم العام للحكاية: الفهم الصريح والضمني.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4052484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76318"/>
              <a:ext cx="493478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والإجابة عن أسئلة الفهم.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224000" y="4943265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79176" y="3176318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4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توسيع فكرة في الإنتاج الكتابي.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32E3D6D-0B62-2B4E-A6D5-559583D9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بكم. سننطلق في حصة اللغة العربية 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592FF3C0-FC3F-0EAA-26D8-F45F76EFEC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" r="88"/>
          <a:stretch>
            <a:fillRect/>
          </a:stretch>
        </p:blipFill>
        <p:spPr>
          <a:xfrm>
            <a:off x="7976270" y="692602"/>
            <a:ext cx="828000" cy="82946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DAB962-E5E7-C090-5C6D-9CDA838416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C44EBFC-E096-BE4C-9DD5-B567D289380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0D197F8-47BC-87E6-CCB8-EFCB28765FC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430701-8EF4-78CF-AFFB-D552C0FDEAA9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374F156-1297-0A7F-82ED-5A41BA1B9F24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956328D-DD80-C9AA-FD89-3DED8562ABA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2DA6F9-F1F0-C0F4-AC1A-05A244A6048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597807-E007-82DA-B7AB-51303157488A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098C5-47CC-8042-7DF1-933E012749F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C3F268-B5EB-B1A2-4698-C2138F13A8C5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53B5851-ACEF-1307-6C9D-B51531EE33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CEB55C38-D60D-7C23-9E1C-BF0FB4186F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5F57944F-A8CA-AEEB-4949-5538BD7282F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24" y="82537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9342" y="953646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41567" y="1990358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233512" y="302327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100000"/>
              <a:buFont typeface="Arial" panose="020B0604020202020204" pitchFamily="34" charset="0"/>
              <a:buChar char="•"/>
            </a:pPr>
            <a:r>
              <a:rPr lang="ar-MA" sz="2800" b="1" dirty="0">
                <a:cs typeface="Microsoft Uighur" panose="02000000000000000000" pitchFamily="2" charset="-78"/>
              </a:rPr>
              <a:t>طلاقة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C578F4-C6F7-1746-B858-F018A63F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بداية من يقرأ شروط الحصول على نجمة التميز؟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969382-1DE0-666D-7659-C63B1B8BD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CB7CB2-60E3-CBD6-2B96-D0B591A2FB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FF1E12-98F4-711D-A8CD-73164FFBA9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B23517-4115-6F36-2337-E8EC19AA62B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3A0E02-BAE4-7074-DBDF-58A5D2647A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04399B-A5CE-94AF-9709-35C6A057F8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DC6D6-6713-4A53-F53F-E526A2EDB5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6B6DC-C137-C5FB-E625-8AA12D0815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3350FC-FE39-AFA0-D90F-5DE71F468A2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50420D-14C2-6206-F731-A30E4F34DDF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3ACD0F3D-57BB-EC09-F9CB-F55A44E49D0C}"/>
              </a:ext>
            </a:extLst>
          </p:cNvPr>
          <p:cNvSpPr txBox="1"/>
          <p:nvPr/>
        </p:nvSpPr>
        <p:spPr>
          <a:xfrm>
            <a:off x="886408" y="48389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7DB1BB82-2064-0581-931B-EAEBFDACC452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و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َأَنْتَبِهُ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جَيِّداً لِلدَّرْسِ.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E8836DBA-EF88-56F0-9CFA-CBA68BF1296C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96A3A78-9D41-ED27-210A-942FFA4F3FC4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pic>
        <p:nvPicPr>
          <p:cNvPr id="24" name="Espace réservé pour une image  16">
            <a:extLst>
              <a:ext uri="{FF2B5EF4-FFF2-40B4-BE49-F238E27FC236}">
                <a16:creationId xmlns:a16="http://schemas.microsoft.com/office/drawing/2014/main" id="{578D534F-7E60-19C0-CA56-02503580E5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69C578F4-C6F7-1746-B858-F018A63F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اللوحة والكراسة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969382-1DE0-666D-7659-C63B1B8BDF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CB7CB2-60E3-CBD6-2B96-D0B591A2FB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FF1E12-98F4-711D-A8CD-73164FFBA9C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B23517-4115-6F36-2337-E8EC19AA62B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3A0E02-BAE4-7074-DBDF-58A5D2647AF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04399B-A5CE-94AF-9709-35C6A057F81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DC6D6-6713-4A53-F53F-E526A2EDB58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C6B6DC-C137-C5FB-E625-8AA12D08159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3350FC-FE39-AFA0-D90F-5DE71F468A2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50420D-14C2-6206-F731-A30E4F34DDF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7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47682632-8912-D5A3-25B3-FF1AE90A99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72631" y="1992118"/>
            <a:ext cx="639873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 1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04B7F68-ED9E-9D37-7265-4662BDA9F7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9A0DE6-A161-AA77-B07E-32C2B86BCB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314" y="756000"/>
            <a:ext cx="809065" cy="80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232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93E8A-2A8D-1019-E70F-7DE47AD7C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55D017AD-09A9-6F08-A2D1-ADBD6F6E5BAF}"/>
              </a:ext>
            </a:extLst>
          </p:cNvPr>
          <p:cNvSpPr txBox="1"/>
          <p:nvPr/>
        </p:nvSpPr>
        <p:spPr>
          <a:xfrm>
            <a:off x="3116425" y="145050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E36841D-0DAD-1D45-8433-936CBB70D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نبدأ تحدي الطلاقة. سأسحب 5 بطاقات تحمل أسماء 5 متعلمين.  </a:t>
            </a:r>
            <a:endParaRPr lang="fr-FR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8458219-B98E-8A55-832A-F4A6A091AD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9A48FF6-B4FD-0C02-4022-B510F21BF1A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5300C9-AD42-B7DE-55E7-F2D274C7A97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AE6462-F6DA-85FB-1E7C-9865FA1AEEA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E66AB96-6040-9478-A2AB-DB8666B456E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40E6BE-140F-F738-343A-363ADD3FF79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5FA2C2-C9CD-F0C1-ED5F-B2113F09282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45506B-0C9F-6097-893B-F92A66B0793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A8015F-301E-9A48-FBEC-D79D36E8549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744988-BA2B-CA17-61DF-6D743709A7B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1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E2F94967-F7AC-B16A-A914-DFAFAC31C6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3269710" y="2822290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1BF69E-B251-C06A-AAD4-D642A2DEAA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/>
          <a:srcRect/>
          <a:stretch/>
        </p:blipFill>
        <p:spPr>
          <a:xfrm>
            <a:off x="7924800" y="684214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1301310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A2B60-D9D4-D8BB-D6A8-4940B0F0E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E3F9B14-D88E-A64F-97BE-64F3DEF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شروط القراءة بطلاقة.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i="1" dirty="0"/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B08A441-4C12-7A01-70E8-67878CFC15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75611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A4490E0-B86D-2D9B-3EB3-61336D862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ADD6D2-EBAC-3F1D-C586-3FB1317299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692684-EAC5-CC12-3E84-9FC2E7F5B57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733073-5C6A-ED74-4C64-1ED1EC8769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6F511EF-25EB-648D-16A8-0DCB857ED1C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B920E9A-F3E9-DD01-E260-550315E158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0601FC-CE57-2106-23B9-E62206EC6FA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C2EF95-3731-DC57-7EB7-2B1B6289388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270A43-305A-93DE-D26E-DB025424655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0811D9-CA72-9232-40E7-92CBF584F10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3925942-8B05-545B-B4E8-9AD2A2C7A7C2}"/>
              </a:ext>
            </a:extLst>
          </p:cNvPr>
          <p:cNvSpPr txBox="1"/>
          <p:nvPr/>
        </p:nvSpPr>
        <p:spPr>
          <a:xfrm>
            <a:off x="1134784" y="1905506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أَنْطِقُ ٱلْكَلِماتِ بِشَكْلٍ صَحيحٍ؛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F2DBA2-164D-50F3-BC03-64EA0F44C8EE}"/>
              </a:ext>
            </a:extLst>
          </p:cNvPr>
          <p:cNvSpPr txBox="1"/>
          <p:nvPr/>
        </p:nvSpPr>
        <p:spPr>
          <a:xfrm>
            <a:off x="1044180" y="2669305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أَسْتَرْسِلُ بِوَصْلِ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بَعْضها بِبَعْضٍ؛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5155680-D2AC-C4B6-2CFF-C67D7500F31D}"/>
              </a:ext>
            </a:extLst>
          </p:cNvPr>
          <p:cNvSpPr txBox="1"/>
          <p:nvPr/>
        </p:nvSpPr>
        <p:spPr>
          <a:xfrm>
            <a:off x="526381" y="4545330"/>
            <a:ext cx="66894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ساكِنٍ عِنْدَ عَلاماتِ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ٱلتَّرْقيمِ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1F894CA5-076C-B9D8-46ED-48BD0F705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4750" y="2177508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6D143F5-B4A7-929D-185E-3AC89412F9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0183" y="4780828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08DFB57-B4E8-E729-8F82-954AFA1B8B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0183" y="2942200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BFB78BF9-189D-4DB1-3B3D-EB3BEBE9D92C}"/>
              </a:ext>
            </a:extLst>
          </p:cNvPr>
          <p:cNvSpPr txBox="1"/>
          <p:nvPr/>
        </p:nvSpPr>
        <p:spPr>
          <a:xfrm>
            <a:off x="382554" y="3404633"/>
            <a:ext cx="5683001" cy="114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ar-MA" sz="2400" dirty="0">
                <a:solidFill>
                  <a:srgbClr val="FF0000"/>
                </a:solidFill>
              </a:rPr>
              <a:t>لا أَقْرَأُ كَلِمَةً كَلِمَةً: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صَديقي</a:t>
            </a:r>
            <a:r>
              <a:rPr lang="ar-MA" dirty="0"/>
              <a:t>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عَلِيٌّ</a:t>
            </a:r>
            <a:r>
              <a:rPr lang="ar-MA" dirty="0"/>
              <a:t>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مِثالٌ</a:t>
            </a:r>
            <a:r>
              <a:rPr lang="ar-MA" dirty="0"/>
              <a:t>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رائِعٌ</a:t>
            </a:r>
            <a:r>
              <a:rPr lang="ar-MA" dirty="0"/>
              <a:t>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لِلْإيثارِ.</a:t>
            </a:r>
          </a:p>
          <a:p>
            <a:pPr algn="r">
              <a:lnSpc>
                <a:spcPct val="150000"/>
              </a:lnSpc>
            </a:pPr>
            <a:r>
              <a:rPr lang="ar-MA" sz="2400" b="1" dirty="0">
                <a:solidFill>
                  <a:srgbClr val="00B050"/>
                </a:solidFill>
              </a:rPr>
              <a:t>أَقْرَأُ بِاسْتِرْسالٍ: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صَديقي عَلِيٌّ مِثالٌ رائِعٌ لِلْإيثارِ.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58847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FD80E-22EF-97CD-C015-C2AF3B142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0E15FDD-3472-164A-5153-C73C4D7DD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: ..........................................................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تقدم تغذية راجعة بعد كل قراءة.</a:t>
            </a:r>
            <a:b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i="1" dirty="0"/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0342650C-C8D9-44D8-1A63-4697AF2004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75611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3E55EE5-FC69-A8E2-3944-934862D36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6F9741-1B3B-32F0-E210-0C0E17C2F31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E31BC6C-1F5E-5963-FB88-6891271DD28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1A827D-4BE4-A680-4458-74DEC18625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6332D5A-6DF3-3DA9-BD35-AA69679970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9CB3BB0-29ED-553E-3F92-30BB589758E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D39346-E324-3844-99CF-33D565787CA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EA5C67A-C40F-4D52-6CF2-5499E82DDEB1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F54963-7A7C-C433-F489-B40140A32DB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7352AE-0AB8-CF2C-D3ED-4003A762A36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CD19F44-DEDC-F2BB-244A-61044765A1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033" y="1912314"/>
            <a:ext cx="7608467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9253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8E17E-D270-BECF-F7A1-E703E99F7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9C2C3513-8DEC-A6A3-9F9C-C29A11B0EC12}"/>
              </a:ext>
            </a:extLst>
          </p:cNvPr>
          <p:cNvSpPr txBox="1"/>
          <p:nvPr/>
        </p:nvSpPr>
        <p:spPr>
          <a:xfrm>
            <a:off x="3230474" y="1530683"/>
            <a:ext cx="2683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746586-78C4-2D4A-B070-B940D90ED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085A0A-6FAD-FA8D-4CBE-5E575844E8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97F904-C185-4E30-0ACF-36D955A0C0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CEBEE2-5BF8-76D9-84D7-F686E0BE9A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B7F24D6-F94C-F62E-7851-F1C67B439C9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32667DE-8A54-7B58-DC25-080AA48A97F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8BB081B-843E-97B1-0E8F-E023E6E07E8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4A449F-2873-10A1-B065-C008F76C966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9C6B7B-0D05-6978-4633-6EF436597CE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5269D3-DA6E-6ADC-4BEC-522A97B8590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AD9C667-AB52-DB15-EC14-85F3B3B55F4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6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1BF335FF-8303-5D75-3DB9-ADD88D67C4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22027" r="21803"/>
          <a:stretch>
            <a:fillRect/>
          </a:stretch>
        </p:blipFill>
        <p:spPr>
          <a:xfrm>
            <a:off x="3269710" y="2814149"/>
            <a:ext cx="2604581" cy="260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Espace réservé pour une image  1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488377-C5CD-A491-8152-45D0D668F75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697695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6CD81F4-CE40-57E9-43DB-F1793F5885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4B76AB8E-2B7A-DE5B-EFD3-38830F16A156}"/>
              </a:ext>
            </a:extLst>
          </p:cNvPr>
          <p:cNvSpPr txBox="1">
            <a:spLocks/>
          </p:cNvSpPr>
          <p:nvPr/>
        </p:nvSpPr>
        <p:spPr>
          <a:xfrm>
            <a:off x="1882949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endParaRPr lang="ar-MA" dirty="0">
              <a:cs typeface="Microsoft Uighur" panose="02000000000000000000" pitchFamily="2" charset="-78"/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2238361" y="302813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تثبيت وتوليف.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BD22799-1DFC-C7A8-13F4-47E67297823A}"/>
              </a:ext>
            </a:extLst>
          </p:cNvPr>
          <p:cNvSpPr txBox="1"/>
          <p:nvPr/>
        </p:nvSpPr>
        <p:spPr>
          <a:xfrm>
            <a:off x="4651717" y="1805977"/>
            <a:ext cx="23855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02 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18441" y="1946735"/>
            <a:ext cx="750875" cy="756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26D9FD3E-B69A-ECD6-C15D-E2F4C9083F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896388" y="1771076"/>
            <a:ext cx="540000" cy="540000"/>
          </a:xfrm>
          <a:prstGeom prst="rect">
            <a:avLst/>
          </a:prstGeom>
        </p:spPr>
      </p:pic>
      <p:sp>
        <p:nvSpPr>
          <p:cNvPr id="23" name="Titre 3">
            <a:extLst>
              <a:ext uri="{FF2B5EF4-FFF2-40B4-BE49-F238E27FC236}">
                <a16:creationId xmlns:a16="http://schemas.microsoft.com/office/drawing/2014/main" id="{5FBA0BFF-9984-62B0-1871-52D46251F3AF}"/>
              </a:ext>
            </a:extLst>
          </p:cNvPr>
          <p:cNvSpPr txBox="1">
            <a:spLocks/>
          </p:cNvSpPr>
          <p:nvPr/>
        </p:nvSpPr>
        <p:spPr>
          <a:xfrm>
            <a:off x="628650" y="837460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r>
              <a:rPr lang="ar-MA" sz="4000" dirty="0">
                <a:solidFill>
                  <a:srgbClr val="424D7C"/>
                </a:solidFill>
              </a:rPr>
              <a:t>استماع وتحدث</a:t>
            </a:r>
            <a:endParaRPr lang="ar-SA" sz="4000" dirty="0">
              <a:solidFill>
                <a:srgbClr val="424D7C"/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71EFB4A-AA5A-BCC5-F95A-80974F5AF8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5311" y="984327"/>
            <a:ext cx="360000" cy="3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64150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4E763-988B-0681-020A-219240012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3EE2CA2-BEAA-7F47-8383-64B8A24EF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بالحكاية التي</a:t>
            </a:r>
            <a:r>
              <a:rPr lang="ar-MA" sz="2400" b="1" dirty="0">
                <a:solidFill>
                  <a:srgbClr val="FF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تعرفناها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خلال هذا الأسبوع؟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D93F5B-1857-8032-CEAB-ADF29F14FC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4E00846-8DE1-466D-B9AF-DE3B5BB7E4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B1A8F6C-0494-6A89-85BA-24FCB3227F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277F2F0-19A0-555D-BB2D-155D003EA68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0FC7A18-3102-2B5B-CBFF-271CB54FFA9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21DF54D-09D6-6FF3-377B-21F05FA63DB0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8FC5D1-8E0A-0258-488F-4A65348E893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4575421-DFC7-23A8-2314-FDAEB065D708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7FFD28-272D-2081-F909-6D02FB5AB4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6695E8-CD48-34AA-BB26-A482C53089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D579A1B0-71D8-4AE9-3B0D-53A4BA190A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6" name="Espace réservé pour une image  26">
            <a:extLst>
              <a:ext uri="{FF2B5EF4-FFF2-40B4-BE49-F238E27FC236}">
                <a16:creationId xmlns:a16="http://schemas.microsoft.com/office/drawing/2014/main" id="{FBB378CB-11AC-49F8-C2DE-87416F32CD3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043" r="-32043"/>
          <a:stretch>
            <a:fillRect/>
          </a:stretch>
        </p:blipFill>
        <p:spPr>
          <a:xfrm>
            <a:off x="1872000" y="1996149"/>
            <a:ext cx="54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25190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8964D-EAD2-19AA-0C7B-7C383AFAA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C279D56-EDE7-214B-8F1D-A09730F8A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سِرُّ ٱلصَّداقَةِ.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E05A13-5726-3049-E2E7-BA763BA7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434B7D-374E-821F-346F-1627BB5AB7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8F61B4-5EFB-4F28-ACA2-B194DFD0D52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D3E6E3-71D5-FA7B-BD31-B4414FB813B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935A60-B13F-B440-0D33-D84405E0FFD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9845CC-F2C7-482D-0747-1DDAF67293C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2004A9-59A0-7076-BD99-DAAA23AAE61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104877-389D-B04F-72FC-DD2AD8F8186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9F14615-30D3-9E46-C196-64ADE0CCF40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4C6B878-C2DE-66EB-9F6F-921C85944C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26">
            <a:extLst>
              <a:ext uri="{FF2B5EF4-FFF2-40B4-BE49-F238E27FC236}">
                <a16:creationId xmlns:a16="http://schemas.microsoft.com/office/drawing/2014/main" id="{E55B96E2-9296-45B5-4A22-C15C8874CBD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043" r="-32043"/>
          <a:stretch>
            <a:fillRect/>
          </a:stretch>
        </p:blipFill>
        <p:spPr>
          <a:xfrm>
            <a:off x="1872000" y="1996147"/>
            <a:ext cx="5400000" cy="3600000"/>
          </a:xfrm>
          <a:prstGeom prst="rect">
            <a:avLst/>
          </a:prstGeom>
        </p:spPr>
      </p:pic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31266A8-4E4C-9423-92B8-93A9639C36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7003371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EA40F-12A6-BBC3-02D7-F8DEAAAB3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794EEC5-559C-F14A-8D7C-7E7B4F98C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سأطرح عليكم أسئلة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حول الحكاية وتجيبون عنها. خذوا الألواح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8271E1EB-38C8-A4F2-6386-A8AA137C713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1" b="16681"/>
          <a:stretch>
            <a:fillRect/>
          </a:stretch>
        </p:blipFill>
        <p:spPr>
          <a:xfrm>
            <a:off x="2525617" y="1996133"/>
            <a:ext cx="4092767" cy="2728511"/>
          </a:xfrm>
        </p:spPr>
      </p:pic>
      <p:pic>
        <p:nvPicPr>
          <p:cNvPr id="1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0A09958-02B9-13A3-AF41-438E3DDE70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7924249" y="684000"/>
            <a:ext cx="828000" cy="828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47B391B-BFB4-64FC-DFEB-A96F5F410B8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9C9910F-7549-3492-77C3-B997648BF6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E86928-5222-F370-2EA1-611E69F4DE5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1778A37-97CE-089F-B3B8-092569F728E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5C16ED-7264-BF4A-593E-2B6428CFEC1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CB89F8-C023-B76D-4316-E26928A0C35C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DD1CEB-CD67-4B54-36D6-E56ACE68F9A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385098-191C-FDF4-8E7A-259463E081D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D2669AA-2734-80D3-A027-628E304E9E6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48395B5-A531-884D-36A7-28221122FDB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688078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D5C2-C8E0-6983-75E0-DC208AF70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57F2E598-C3B3-D641-9CCE-1A84F2E35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بمشكلة وليد؟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63B401-BA22-6682-CA0A-AA88CA10F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79204C-F744-DE56-9528-12D2D6AC68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C26932-A238-DB27-077B-64BC3D3E81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056ABE3-6C67-E2FF-1D6C-DD8D55060F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4BCE1D-DF0A-8075-D119-12D93AE4D74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1EB74C-A176-37DE-8188-14C4A185668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7C4FF8-5DA2-9C7A-732A-2130CAFB4C4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4121D6-426B-4F61-356F-26F0EE4B0B53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E01A6E2-5871-47F6-5CAC-F94622A1FB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74927E2-C797-7C70-E9B4-6F12FBC56AD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11C99C8-C097-8B3B-DE09-1044DE170DA3}"/>
              </a:ext>
            </a:extLst>
          </p:cNvPr>
          <p:cNvSpPr txBox="1"/>
          <p:nvPr/>
        </p:nvSpPr>
        <p:spPr>
          <a:xfrm>
            <a:off x="3284237" y="1861421"/>
            <a:ext cx="2747651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يَخافُ مِنَ ٱلْمَلاكِ؛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59BA98A-9D2E-6B5B-23DC-4B49B110E077}"/>
              </a:ext>
            </a:extLst>
          </p:cNvPr>
          <p:cNvSpPr txBox="1"/>
          <p:nvPr/>
        </p:nvSpPr>
        <p:spPr>
          <a:xfrm>
            <a:off x="3284236" y="2790111"/>
            <a:ext cx="2747651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لَيْسَ لَهُ أَصْدِقاءُ؛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78DAD2E-FEB9-3FE6-1B93-58C26ACFA2C0}"/>
              </a:ext>
            </a:extLst>
          </p:cNvPr>
          <p:cNvSpPr txBox="1"/>
          <p:nvPr/>
        </p:nvSpPr>
        <p:spPr>
          <a:xfrm>
            <a:off x="3284237" y="3689621"/>
            <a:ext cx="2747651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يُسيءُ إِلَيْهِ زُمَلاؤُهُ؛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27ED4D2-C277-8EA2-E13D-AA3316A3A7D3}"/>
              </a:ext>
            </a:extLst>
          </p:cNvPr>
          <p:cNvSpPr txBox="1"/>
          <p:nvPr/>
        </p:nvSpPr>
        <p:spPr>
          <a:xfrm>
            <a:off x="3284237" y="4662942"/>
            <a:ext cx="2747652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لا يَفْهَمُ ٱلدُّروسَ جَيِّداً.</a:t>
            </a:r>
            <a:endParaRPr lang="ar-MA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8">
            <a:extLst>
              <a:ext uri="{FF2B5EF4-FFF2-40B4-BE49-F238E27FC236}">
                <a16:creationId xmlns:a16="http://schemas.microsoft.com/office/drawing/2014/main" id="{101BC3F8-E3A1-C00F-87F9-3AF8EDE31B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145660776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54AB2-22A0-744F-8E0F-846F8B455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93007ABB-F905-C7C7-C9FC-D91BD9FE7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مشكلة وليد هي أنه ليس له أصدقاء.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3BE51B-ECC3-F225-FEB1-72E92B3480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63B5811-DAD7-B200-6B78-5CA9F8191A9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AF383E-53FD-F44E-654C-01BDB60F3B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72A3B5-5188-D147-E7E1-B22B96D7571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E91D0-59D8-9E12-345C-36548D815DF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898911-77AE-7CC9-DB34-81393D9A507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19DA18-7DA3-0CB9-CCDA-745F07D9391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ACE624-DEE6-F05C-E6B9-6D556A58EDF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CE288E98-25C9-0216-CDC7-EEBF7DBC10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6194" y="684000"/>
            <a:ext cx="828000" cy="828000"/>
          </a:xfr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2F8729F-7B49-9EF8-9EF9-FD57162D702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D18BA86-2512-A0D1-FE3E-825095B4EB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6D3DC40-98B0-0D15-0009-5F61EC7C71E2}"/>
              </a:ext>
            </a:extLst>
          </p:cNvPr>
          <p:cNvSpPr txBox="1"/>
          <p:nvPr/>
        </p:nvSpPr>
        <p:spPr>
          <a:xfrm>
            <a:off x="3284237" y="1861421"/>
            <a:ext cx="2747651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1. يَخافُ مِنَ ٱلْمَلاكِ؛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8DAAFAB-53C7-6B8B-DA81-9466FBCBDBF8}"/>
              </a:ext>
            </a:extLst>
          </p:cNvPr>
          <p:cNvSpPr txBox="1"/>
          <p:nvPr/>
        </p:nvSpPr>
        <p:spPr>
          <a:xfrm>
            <a:off x="3284236" y="2790111"/>
            <a:ext cx="2747651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2. لَيْسَ لَهُ أَصْدِقاءُ؛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A4CE2A3-FD0B-4543-12B8-CC0F7F2F7A45}"/>
              </a:ext>
            </a:extLst>
          </p:cNvPr>
          <p:cNvSpPr txBox="1"/>
          <p:nvPr/>
        </p:nvSpPr>
        <p:spPr>
          <a:xfrm>
            <a:off x="3284237" y="3689621"/>
            <a:ext cx="2747651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3. يُسيءُ إِلَيْهِ زُمَلاؤُهُ؛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591CD12-B4F5-92C9-46CB-8F951738F1C8}"/>
              </a:ext>
            </a:extLst>
          </p:cNvPr>
          <p:cNvSpPr txBox="1"/>
          <p:nvPr/>
        </p:nvSpPr>
        <p:spPr>
          <a:xfrm>
            <a:off x="3284237" y="4662942"/>
            <a:ext cx="2747652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4. لا يَفْهَمُ ٱلدُّروسَ جَيِّداً.</a:t>
            </a:r>
            <a:endParaRPr lang="ar-MA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721320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C29CF-455E-A8E5-6DE3-EB49A2015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866B8E8-5193-F9AB-4B13-A30CE56DFC8F}"/>
              </a:ext>
            </a:extLst>
          </p:cNvPr>
          <p:cNvSpPr/>
          <p:nvPr/>
        </p:nvSpPr>
        <p:spPr>
          <a:xfrm>
            <a:off x="1053046" y="2942907"/>
            <a:ext cx="7037908" cy="76691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ٱلنِّهايَةِ ....................................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4AA9D2F3-FED7-004F-9EB8-14FC475D3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هل حل وليد مشكلته؟ كيف؟ من يسرد لنا نهاية الحكاية؟ </a:t>
            </a:r>
            <a:endParaRPr lang="fr-FR" sz="2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4F12BC-856F-5E90-740A-2E1486E94D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B54F91C-5811-6AAD-CBC2-80E6401C0A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FBD8E7-A8E2-F2CA-4D2D-FF07F18143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8ADC4FE-A02F-FC06-E068-65B38395D27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E2CF12-C5DA-AC2A-DA56-CF577169766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6CC104-F219-724B-2A58-86BF1049370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3BA2A4-AE7B-E4AD-7DCD-33EFD0B1268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3DB6BF-72A6-590C-7D5B-CF2C64800A5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F97A8FC-7F97-7F24-88AA-81A65EDE869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6CFE39-DE9C-6477-27D4-E68FFB6E81F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Espace réservé pour une image  8">
            <a:extLst>
              <a:ext uri="{FF2B5EF4-FFF2-40B4-BE49-F238E27FC236}">
                <a16:creationId xmlns:a16="http://schemas.microsoft.com/office/drawing/2014/main" id="{8367345C-B6B1-80FB-C4EF-4D868977B6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127691307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CACE2E3-FEE8-0F10-8DF7-3439982F21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51" y="825576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C"/>
                </a:solidFill>
              </a:rPr>
              <a:t>قراءة</a:t>
            </a:r>
            <a:endParaRPr lang="fr-MA" sz="4000" dirty="0">
              <a:solidFill>
                <a:srgbClr val="424D7C"/>
              </a:solidFill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2238360" y="3039026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قراءة: قراءات فردية وفهم.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81510FA-142D-FA3B-05B2-E8C078C11D77}"/>
              </a:ext>
            </a:extLst>
          </p:cNvPr>
          <p:cNvSpPr txBox="1"/>
          <p:nvPr/>
        </p:nvSpPr>
        <p:spPr>
          <a:xfrm>
            <a:off x="5097645" y="1784228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03 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D2290BD-913C-7BA6-DB36-01C6E97AFF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-1"/>
          <a:stretch>
            <a:fillRect/>
          </a:stretch>
        </p:blipFill>
        <p:spPr>
          <a:xfrm>
            <a:off x="7479522" y="1933230"/>
            <a:ext cx="594650" cy="756000"/>
          </a:xfrm>
          <a:prstGeom prst="rect">
            <a:avLst/>
          </a:prstGeom>
        </p:spPr>
      </p:pic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9F83D249-05F8-9205-9508-944E075EC2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7058" y="1775202"/>
            <a:ext cx="540000" cy="5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6E15F29-9155-CB6C-68F1-D044E87510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3881" y="975660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07734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9A2EE-7D5F-914F-3C80-8A2776E36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953E811-CFA9-C241-AD71-00439515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اليوم نصا ونجيب عن أسئلة الفهم. افتحوا كراساتكم على الصفحة 18.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BB5CFA-4742-4EF9-D0E3-0D7AC307FD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D5C451-858A-F551-BBF0-E0D8E0862C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D78C30-E794-46D5-9A74-7AE7259EEC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7A0E91A-6969-85A8-6129-0F02F51B6AD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F44EAE-0580-DF88-D9CF-2812CBB12B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706740-DA75-8C2C-B9DD-0F1EE03D287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E80C6F-12EB-C416-5885-D3D038168475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2299B5-A661-FB5B-693D-2B495D07706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04003D-4FA4-6E44-F6F5-D60B6CEFD07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F02A1A-7993-74D4-2E17-64105865738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9298B2-777C-9B4B-D8EF-1078FFDCC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52792" y="646891"/>
            <a:ext cx="808653" cy="808652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41215A-1D80-DEB0-312B-6669C432F7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51" y="1868033"/>
            <a:ext cx="3052698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5032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ACA9-EC53-2DC6-B2A0-96DEEDF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4704E88-2098-7978-0C3E-E199DB81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سأقرأ النص تابعوا.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9B72F21-CC08-509A-C57C-CFF7F4771B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67EFB6F-2002-2197-18C4-0334F0CE66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378ACB-DEEA-E9FA-D705-96B0116E03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02A18C-80F1-BC48-8DAA-E53F7E5C8C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7BE3C4-7D2E-C302-3620-1CC271973B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7B8483-1C22-8979-3285-82C703208EA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A4667E-1542-744D-169E-91C1E31D830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D468B5-8C4B-7C6D-F1FD-867E9949F686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A0EE3C-A258-043C-CD8F-34E07F47CCE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6F1BC9-8948-E69F-A63E-AD3E0209671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6F1D69-96C0-BF6C-66B0-08BD05C4E6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1" y="684213"/>
            <a:ext cx="836678" cy="836677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A2C019-8757-5A71-B965-EFFFC67E95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51" y="1868033"/>
            <a:ext cx="3052698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48210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CC21D-0B68-6E2D-201A-0B3AE5A21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2823E81-EC93-2566-DA1A-A143C1FFC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دور فاطمة ؟ ومن يقرأ دور الأم؟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5B34AA-F5CD-9E8F-A627-CE308218E4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50AE6D8-E3A7-49AA-6265-BAA3FC5841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B4E3F5-CF28-2F5C-190C-B14065BCCF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389F52-DF66-B3FC-63E2-3708474C6F4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8B64979-090F-B7FA-4AF6-E8D68E9DD2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F71ECB-2CD0-D80C-DCBB-0C46370957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83D744-B594-44B7-BFC7-2CF1641E7C2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9D4E29-6128-08DB-D3CE-D68EFD51D4C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9ED2A8-8302-B04F-A8E6-5231854A74D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0D56C0-32EC-3247-230D-43D562334A4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69573446-31DB-5C70-FCA9-3C05ED0A7F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B379616-CFD2-1843-4A9E-3A56A06B99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51" y="1868033"/>
            <a:ext cx="3052698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914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1B29-7434-5CF2-51F6-3682B8C72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940C2-74B0-C146-BE7E-3092F7C96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بخطوات استخراج معلومات واردة في النص؟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0DF52B-DDCF-A3A1-A8D1-009D27C0C0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2152AA-2D7D-0247-CC59-2E3E601D99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36550A4-ACBD-CAB1-9213-96D879F915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E0C1C2-8EF4-8F29-FE6D-F908E142A56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2E0751-C07C-1407-845F-7ED6B1FF699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D759EA-02F0-779D-4F0A-C38B3C157CD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5D6E36-64A5-3E8C-037A-D500B3F76040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76CBA1-FF53-C95D-E471-FF182C7F6F3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31FADF-672E-1ACF-B1AD-1FEF71C74DD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013EB0-4C7E-9C47-02CD-47E88FDF3D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Espace réservé pour une image  16">
            <a:extLst>
              <a:ext uri="{FF2B5EF4-FFF2-40B4-BE49-F238E27FC236}">
                <a16:creationId xmlns:a16="http://schemas.microsoft.com/office/drawing/2014/main" id="{DA8C1E3B-C16A-52CF-B4D9-86845956BB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3318" y="1997978"/>
            <a:ext cx="3377365" cy="3377365"/>
          </a:xfrm>
          <a:prstGeom prst="rect">
            <a:avLst/>
          </a:prstGeom>
        </p:spPr>
      </p:pic>
      <p:pic>
        <p:nvPicPr>
          <p:cNvPr id="8" name="Espace réservé pour une image  17">
            <a:extLst>
              <a:ext uri="{FF2B5EF4-FFF2-40B4-BE49-F238E27FC236}">
                <a16:creationId xmlns:a16="http://schemas.microsoft.com/office/drawing/2014/main" id="{1B7BFD38-23E3-F405-2CDD-2248EEA8C9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221175313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5030-7CFF-613C-7BB9-AF111376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CAA4B9-C5B8-1347-A91C-5540558C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 كراساتكم ص 18، من يقرأ التعليمة 1؟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6203B0-E175-E995-C438-14377C54F6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FBCF63-7294-2CBC-04AC-13A291E1697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43DBCA-22D0-F75E-B49E-9928436CFFC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97E596-410D-6EBD-70CF-70E769E4AB9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D652FB-A138-F35E-BC9A-C364A4AE0E0A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4247B9-5E52-B7EE-163B-DCA787D1972D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313214-8322-36A7-D585-A25184E184A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640985-D51E-C142-4070-FBF7AA7F898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56F34C0-E1F8-D867-D4C0-01177272F8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9C12D6E-700A-9E83-387F-75A4290BA72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C78541-E437-0EFD-35F1-570FD96FE6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3004" y="1668380"/>
            <a:ext cx="3057422" cy="4687242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BF872BA-3444-7342-43ED-837C16EB7A03}"/>
              </a:ext>
            </a:extLst>
          </p:cNvPr>
          <p:cNvSpPr/>
          <p:nvPr/>
        </p:nvSpPr>
        <p:spPr>
          <a:xfrm>
            <a:off x="3032290" y="3717403"/>
            <a:ext cx="2998136" cy="612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D867E534-8029-D8D9-1409-4F8048742B11}"/>
              </a:ext>
            </a:extLst>
          </p:cNvPr>
          <p:cNvSpPr/>
          <p:nvPr/>
        </p:nvSpPr>
        <p:spPr>
          <a:xfrm>
            <a:off x="6089711" y="3802438"/>
            <a:ext cx="503853" cy="236454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Espace réservé pour une image  17">
            <a:extLst>
              <a:ext uri="{FF2B5EF4-FFF2-40B4-BE49-F238E27FC236}">
                <a16:creationId xmlns:a16="http://schemas.microsoft.com/office/drawing/2014/main" id="{691D0021-32BF-0B95-3A6A-853D544F5A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401449341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EA3D7-8A00-CD50-E1AB-FA6206A46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DD8112-8E90-B214-7B02-A77FC315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يوضح كيف سيجيب عن التمرين؟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80E3E4-8F1B-D2C6-8241-601D31E7CA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18AB0D-D228-4E30-783E-5E099F21EB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192CBC-D61D-FF6D-224E-FAA3C669DC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0D0000-DB35-FC56-9808-E691A3D38F1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AA14EE-159A-0B19-A23B-E72FECB2330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030057-0A6C-041B-C1E4-56A17EBCA94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61C062-FD73-C40C-1275-8A2DE3EA3F3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8D93B0-B172-AA0C-CA64-AAD4B50EBF31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CADC466-B264-C013-9D9E-E4B7146DA2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541442B-F67A-DF33-FBC0-624972E6E2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Espace réservé pour une image  17">
            <a:extLst>
              <a:ext uri="{FF2B5EF4-FFF2-40B4-BE49-F238E27FC236}">
                <a16:creationId xmlns:a16="http://schemas.microsoft.com/office/drawing/2014/main" id="{D1557791-237B-8381-4337-ED01C296E8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162F55F-98E4-9D24-4F90-30869AD2F1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3004" y="1668380"/>
            <a:ext cx="3057422" cy="4687242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605803C-393E-BE48-0980-C777529297BC}"/>
              </a:ext>
            </a:extLst>
          </p:cNvPr>
          <p:cNvSpPr/>
          <p:nvPr/>
        </p:nvSpPr>
        <p:spPr>
          <a:xfrm>
            <a:off x="3032290" y="3717403"/>
            <a:ext cx="2998136" cy="612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CC89E411-118F-A06B-1876-F925566A7E00}"/>
              </a:ext>
            </a:extLst>
          </p:cNvPr>
          <p:cNvSpPr/>
          <p:nvPr/>
        </p:nvSpPr>
        <p:spPr>
          <a:xfrm>
            <a:off x="6089711" y="3802438"/>
            <a:ext cx="503853" cy="236454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704420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E9229-C001-58AA-0EF0-57317DA2C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518FB3-9DEB-5475-C994-89F2B965C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أمسح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النص بعينيَّ ل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أجد الكلمة المطلوبة في النص- اشرعوا في الإنجاز.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D68FD3-A1B8-A1D4-FB4A-D4A9503682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FAF61B-F08B-CDAB-5275-3EA928AE92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1F56531-EB6C-9E47-E5E7-1DB52A14295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0177CAF-FED1-0224-F701-7C96EE04A4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97CD28-E523-DE33-C637-ED6031F576C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70A984-8C95-4C16-F030-5AF7E114FFD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A52278-C17E-DC26-60A5-D5424EB13647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BAEB95-31C3-BBA2-DE78-E1A49F1D10D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A28BC70-1F45-BBAA-1FC4-A2DFF2BE10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8810C2E-2F71-4E88-5C8B-3F73BFE8CB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904C03F-EA9F-52D7-0EB7-31402F325C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8009217" y="611945"/>
            <a:ext cx="828000" cy="827999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F6E1636-C887-15BA-C27E-8E9FC38CD4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3004" y="1668380"/>
            <a:ext cx="3057422" cy="4687242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61F228F-DC2F-D891-E639-A1DF0B435726}"/>
              </a:ext>
            </a:extLst>
          </p:cNvPr>
          <p:cNvSpPr/>
          <p:nvPr/>
        </p:nvSpPr>
        <p:spPr>
          <a:xfrm>
            <a:off x="3032290" y="3717403"/>
            <a:ext cx="2998136" cy="612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gauche 20">
            <a:extLst>
              <a:ext uri="{FF2B5EF4-FFF2-40B4-BE49-F238E27FC236}">
                <a16:creationId xmlns:a16="http://schemas.microsoft.com/office/drawing/2014/main" id="{8C9068B3-A04E-F75D-8F2E-F199EEBF79F2}"/>
              </a:ext>
            </a:extLst>
          </p:cNvPr>
          <p:cNvSpPr/>
          <p:nvPr/>
        </p:nvSpPr>
        <p:spPr>
          <a:xfrm>
            <a:off x="6089711" y="3802438"/>
            <a:ext cx="503853" cy="236454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56273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A4353-F097-B53F-2B71-3623CCA18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CED53C55-DC5D-7A4B-96F3-5BB23A611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على السبورة. من يقرأ الكلمة الأولى؟ ما ضدها في النص؟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8078E1-9470-7AF9-6DCF-4027A087CB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84EE4B-B8B0-6678-F04B-1DFC20E505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64BD00-9756-D0F3-AB6E-002C0F48C9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91A6FE-F74F-12FE-FF59-F4365DBB738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241E07-1531-575E-FD55-9F31702A93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847434-CC0A-6A51-33EE-36CB7705509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C6441E-362D-693B-1EBC-A77E227D2689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9062FF-B344-D015-9FC5-6FE62688011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7D642ED-FAFC-1F92-5688-A837535C49F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5E4116-EB01-22E4-EEA4-A582445916E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17">
            <a:extLst>
              <a:ext uri="{FF2B5EF4-FFF2-40B4-BE49-F238E27FC236}">
                <a16:creationId xmlns:a16="http://schemas.microsoft.com/office/drawing/2014/main" id="{9D254B9E-48BE-43B8-5FF9-0D12A95A00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57409B-1FC7-B3B9-DCA2-A408DF70ACB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459" y="2790098"/>
            <a:ext cx="8273083" cy="169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4575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0AFE1-7F6F-3279-0DFF-FFD30AFAD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6CF72C6-2E15-9D4E-ADDD-77D0DCF6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AE7538-062F-FB55-4204-854B1B436A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D5B4A3-BE20-AB6E-AB18-B6F9BED477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48C335-45CB-AB51-EF29-2487FF4549E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C7E971B-F129-E8EC-D82C-7DC7F7C6F19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EB4B50-6A7E-15E5-4699-188C73EC96AD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FCC367-4CA1-C507-E4DD-ACA13665CC6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1F1251-1A6E-C5CD-2949-27BA8A16F09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84823B-7042-5CCC-6000-60A05353FA7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5E12849-12F4-27A0-3247-795740205D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38FF50E-9ED6-CF05-CC31-302B82069A0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619DCDE-FEE1-E883-C653-AD641C3A9C56}"/>
              </a:ext>
            </a:extLst>
          </p:cNvPr>
          <p:cNvGrpSpPr/>
          <p:nvPr/>
        </p:nvGrpSpPr>
        <p:grpSpPr>
          <a:xfrm>
            <a:off x="435459" y="2790098"/>
            <a:ext cx="8273083" cy="1698651"/>
            <a:chOff x="490693" y="3191315"/>
            <a:chExt cx="8273083" cy="169865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994E55A-F669-EB07-61ED-BCE00612FD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90693" y="3191315"/>
              <a:ext cx="8273083" cy="1698651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EB83FE7-C11B-FB2A-B3B3-9B8817D3A204}"/>
                </a:ext>
              </a:extLst>
            </p:cNvPr>
            <p:cNvSpPr txBox="1"/>
            <p:nvPr/>
          </p:nvSpPr>
          <p:spPr>
            <a:xfrm>
              <a:off x="4680536" y="3679879"/>
              <a:ext cx="113434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اَلْقَديمَةُ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45C37DF-B52E-CE98-AFCA-11A26E152106}"/>
                </a:ext>
              </a:extLst>
            </p:cNvPr>
            <p:cNvSpPr txBox="1"/>
            <p:nvPr/>
          </p:nvSpPr>
          <p:spPr>
            <a:xfrm>
              <a:off x="2761947" y="3668006"/>
              <a:ext cx="113434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اَلْكَثيرُ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C5C8B8E-5D3C-CD03-A6BE-029F432BC6CE}"/>
                </a:ext>
              </a:extLst>
            </p:cNvPr>
            <p:cNvSpPr txBox="1"/>
            <p:nvPr/>
          </p:nvSpPr>
          <p:spPr>
            <a:xfrm>
              <a:off x="985689" y="3668006"/>
              <a:ext cx="113434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يَفوقُ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72D7EB2A-2C00-DDBE-9801-120BCD67E799}"/>
                </a:ext>
              </a:extLst>
            </p:cNvPr>
            <p:cNvSpPr txBox="1"/>
            <p:nvPr/>
          </p:nvSpPr>
          <p:spPr>
            <a:xfrm>
              <a:off x="4673030" y="4202348"/>
              <a:ext cx="113434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اَلشُّعوبُ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D8DDE88-A8EF-6667-E4A5-C91F99C6EC2C}"/>
                </a:ext>
              </a:extLst>
            </p:cNvPr>
            <p:cNvSpPr txBox="1"/>
            <p:nvPr/>
          </p:nvSpPr>
          <p:spPr>
            <a:xfrm>
              <a:off x="2850977" y="4167736"/>
              <a:ext cx="113434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اَلْأَسْواقُ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AE2F0CB-5E75-F98A-8D3B-6D9AB5F8E28A}"/>
                </a:ext>
              </a:extLst>
            </p:cNvPr>
            <p:cNvSpPr txBox="1"/>
            <p:nvPr/>
          </p:nvSpPr>
          <p:spPr>
            <a:xfrm>
              <a:off x="874803" y="4187119"/>
              <a:ext cx="113434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اَلْأَثْوابُ</a:t>
              </a:r>
              <a:endParaRPr kumimoji="0" lang="fr-FR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</p:grpSp>
      <p:pic>
        <p:nvPicPr>
          <p:cNvPr id="27" name="Espace réservé pour une image  24">
            <a:extLst>
              <a:ext uri="{FF2B5EF4-FFF2-40B4-BE49-F238E27FC236}">
                <a16:creationId xmlns:a16="http://schemas.microsoft.com/office/drawing/2014/main" id="{B1AB93C7-1B8B-6278-816F-624B86EB0C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0785" y="684213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1777658809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46988-BFA9-DBA5-3ADA-EF443347C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34FDF263-85AD-844A-A82F-51C344284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التعليمة؟ أجيبوا عن الأسئلة. أمامكم 6 دقائق.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7FCC23-4A0F-21C7-0F51-740A1B02A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2A6980-8CCE-1F33-CCBF-336325F8F7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BD84B99-311A-823F-B3F2-4A4399842B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34B82DD-5D5A-465E-CD9D-E8A1EC1158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699E8B-799E-3647-4D49-240016C87DA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844BF2-28BD-37B2-BEC3-D5C87897647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998D98-B18A-E999-0384-C0FC71C33BBC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C63307-0AAD-7A3F-E042-6AF765DD97F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51DE541-A2D4-277E-D826-0617249C2AA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63223C-69BD-DFF0-2EF3-302336F5D3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3301BF4-ABC9-4A63-48CF-78532D81D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8009217" y="611945"/>
            <a:ext cx="828000" cy="827999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F3ED33B-A1BD-5471-5B95-B61D8BF635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3004" y="1668380"/>
            <a:ext cx="3057422" cy="4687242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DF0578A-9B1A-74D1-A1FA-0FA2946C1260}"/>
              </a:ext>
            </a:extLst>
          </p:cNvPr>
          <p:cNvSpPr/>
          <p:nvPr/>
        </p:nvSpPr>
        <p:spPr>
          <a:xfrm>
            <a:off x="3032290" y="4519837"/>
            <a:ext cx="2998136" cy="134911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 : gauche 21">
            <a:extLst>
              <a:ext uri="{FF2B5EF4-FFF2-40B4-BE49-F238E27FC236}">
                <a16:creationId xmlns:a16="http://schemas.microsoft.com/office/drawing/2014/main" id="{00890E06-D4F3-B754-7DAE-C0B9C04E4DC5}"/>
              </a:ext>
            </a:extLst>
          </p:cNvPr>
          <p:cNvSpPr/>
          <p:nvPr/>
        </p:nvSpPr>
        <p:spPr>
          <a:xfrm>
            <a:off x="6606764" y="5076169"/>
            <a:ext cx="503853" cy="236454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452848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7905-3F31-9109-D9B9-6CA9E0143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ACCC3082-4A75-1A4D-9014-549EDCDBD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نصحح؛ من يقرأ العبارات؟ ما العبارة الصحيحة؟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821181-06EE-1E88-1D08-F825B5DC4D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CC52F6-D200-C9E5-8C36-AC696F7B66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3A2843-7CE5-0D4F-FB1C-B08AE1A3412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B3E4442-3BD5-4947-E759-A233D4AEBF6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A590FA-DAD7-00A2-EAE1-97ECC8EEEEC3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8C429B-08A1-DBC5-E30B-A92977165B9E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5FA0ED-F83A-690E-235D-FE8257EC6AB4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CCE24E-EE4A-CEA0-639E-BC7B3E6E17E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9DADCE1-B4F1-D668-8AD8-F34022C3DF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EA84F38-F8C6-34FF-6B67-09E5BFC048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7E6203-D838-FB81-6889-1E21F50BE6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0" t="16467" r="392" b="23140"/>
          <a:stretch>
            <a:fillRect/>
          </a:stretch>
        </p:blipFill>
        <p:spPr>
          <a:xfrm>
            <a:off x="612197" y="1998652"/>
            <a:ext cx="7919606" cy="3959956"/>
          </a:xfrm>
          <a:prstGeom prst="rect">
            <a:avLst/>
          </a:prstGeom>
        </p:spPr>
      </p:pic>
      <p:pic>
        <p:nvPicPr>
          <p:cNvPr id="20" name="Espace réservé pour une image  17">
            <a:extLst>
              <a:ext uri="{FF2B5EF4-FFF2-40B4-BE49-F238E27FC236}">
                <a16:creationId xmlns:a16="http://schemas.microsoft.com/office/drawing/2014/main" id="{171A227E-00FE-648D-E4F6-37FFB02156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0CFBB557-B3D3-A3CD-661D-0164E801D051}"/>
              </a:ext>
            </a:extLst>
          </p:cNvPr>
          <p:cNvSpPr/>
          <p:nvPr/>
        </p:nvSpPr>
        <p:spPr>
          <a:xfrm>
            <a:off x="1963967" y="2784283"/>
            <a:ext cx="275166" cy="406400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8990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78873-78FB-3124-B6BF-794581134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F2CE45DE-3BD4-250C-EBB5-0CED57AB5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 العبارة التي تؤكد الجواب في النص؟                           -</a:t>
            </a:r>
            <a:endParaRPr lang="fr-FR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4D3993-73E6-7922-F313-181664D348C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83A3247-843C-9F3D-7267-10323D1710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D267361-DD12-FD56-FA42-5A4BD4F5B0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B8AE9A2-128F-4CEF-B444-03D8067877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19398B-8F8C-E6AE-1AEA-2E71ADABC22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FACB29-8F8F-3F33-8F42-4FC09B45714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4A30C6-2548-D110-2BC6-6A580D33D98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09E589-114F-50AA-9B20-90F544ED41CA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CD53FAB-D955-FEC1-81AD-5020EA4D3AB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C24A7C4-D934-22F8-BB70-B147BBF9BC8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8B80C5-32F4-720A-B0D0-FC5FD5D4C3B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0" t="16467" r="392" b="23140"/>
          <a:stretch>
            <a:fillRect/>
          </a:stretch>
        </p:blipFill>
        <p:spPr>
          <a:xfrm>
            <a:off x="612197" y="1998652"/>
            <a:ext cx="7919606" cy="3959956"/>
          </a:xfrm>
          <a:prstGeom prst="rect">
            <a:avLst/>
          </a:prstGeom>
        </p:spPr>
      </p:pic>
      <p:pic>
        <p:nvPicPr>
          <p:cNvPr id="20" name="Espace réservé pour une image  17">
            <a:extLst>
              <a:ext uri="{FF2B5EF4-FFF2-40B4-BE49-F238E27FC236}">
                <a16:creationId xmlns:a16="http://schemas.microsoft.com/office/drawing/2014/main" id="{33067F7D-12DD-109E-E7AE-3FC1ECF365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E9778045-34AE-1F8E-4B69-910AA0332BD2}"/>
              </a:ext>
            </a:extLst>
          </p:cNvPr>
          <p:cNvSpPr/>
          <p:nvPr/>
        </p:nvSpPr>
        <p:spPr>
          <a:xfrm>
            <a:off x="1963967" y="2784283"/>
            <a:ext cx="275166" cy="406400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F7F65D0-EE7B-FABC-EB1F-2B342A25DF7C}"/>
              </a:ext>
            </a:extLst>
          </p:cNvPr>
          <p:cNvSpPr txBox="1"/>
          <p:nvPr/>
        </p:nvSpPr>
        <p:spPr>
          <a:xfrm>
            <a:off x="3504981" y="5826576"/>
            <a:ext cx="3685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dirty="0">
                <a:solidFill>
                  <a:srgbClr val="C00000"/>
                </a:solidFill>
              </a:rPr>
              <a:t>ساهَمَتْ في إِثْراءِ هذِهِ </a:t>
            </a:r>
            <a:r>
              <a:rPr lang="ar-MA" sz="2800" dirty="0" err="1">
                <a:solidFill>
                  <a:srgbClr val="C00000"/>
                </a:solidFill>
              </a:rPr>
              <a:t>ٱلصِّناعَةِ</a:t>
            </a:r>
            <a:r>
              <a:rPr lang="ar-MA" sz="2800" dirty="0">
                <a:solidFill>
                  <a:srgbClr val="C00000"/>
                </a:solidFill>
              </a:rPr>
              <a:t>.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BB48EC-9A17-D727-0057-3CAE869DFE6F}"/>
              </a:ext>
            </a:extLst>
          </p:cNvPr>
          <p:cNvSpPr txBox="1"/>
          <p:nvPr/>
        </p:nvSpPr>
        <p:spPr>
          <a:xfrm>
            <a:off x="398069" y="5364911"/>
            <a:ext cx="3747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dirty="0">
                <a:solidFill>
                  <a:srgbClr val="C00000"/>
                </a:solidFill>
              </a:rPr>
              <a:t>كُلُّ </a:t>
            </a:r>
            <a:r>
              <a:rPr lang="ar-MA" sz="2400" dirty="0" err="1">
                <a:solidFill>
                  <a:srgbClr val="C00000"/>
                </a:solidFill>
              </a:rPr>
              <a:t>ٱلشُّعوبِ</a:t>
            </a:r>
            <a:r>
              <a:rPr lang="ar-MA" sz="2400" dirty="0">
                <a:solidFill>
                  <a:srgbClr val="C00000"/>
                </a:solidFill>
              </a:rPr>
              <a:t> </a:t>
            </a:r>
            <a:r>
              <a:rPr lang="ar-MA" sz="2400" dirty="0" err="1">
                <a:solidFill>
                  <a:srgbClr val="C00000"/>
                </a:solidFill>
              </a:rPr>
              <a:t>ٱلَّتي</a:t>
            </a:r>
            <a:r>
              <a:rPr lang="ar-MA" sz="2400" dirty="0">
                <a:solidFill>
                  <a:srgbClr val="C00000"/>
                </a:solidFill>
              </a:rPr>
              <a:t> عاشَتْ في </a:t>
            </a:r>
            <a:r>
              <a:rPr lang="ar-MA" sz="2400" dirty="0" err="1">
                <a:solidFill>
                  <a:srgbClr val="C00000"/>
                </a:solidFill>
              </a:rPr>
              <a:t>ٱلْمَغْرِبِ</a:t>
            </a:r>
            <a:r>
              <a:rPr lang="ar-MA" sz="2400" dirty="0">
                <a:solidFill>
                  <a:srgbClr val="C00000"/>
                </a:solidFill>
              </a:rPr>
              <a:t>،  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D94FFE1-6696-F618-E8A7-306048B3E4F1}"/>
              </a:ext>
            </a:extLst>
          </p:cNvPr>
          <p:cNvSpPr txBox="1"/>
          <p:nvPr/>
        </p:nvSpPr>
        <p:spPr>
          <a:xfrm>
            <a:off x="2537946" y="814627"/>
            <a:ext cx="82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34469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B526C-3A80-7991-79D3-B7C9747D6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123025-647E-054A-BEEB-C67B91482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يقرأ السؤال الثاني؟ من يجيب؟ من يحدد ما يثبت ذلك في النص؟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11A0CB-A3B5-4F1F-03F0-44162961C7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9BD79F-6933-9C85-5250-5B47CE905B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770D54-E777-4163-3047-82D74ED1DC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0920B21-A72E-D165-7628-F4EFB11AE8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1E6B3B-D86E-D53D-D950-11B67BAC4D7C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78EADA-0D96-3C9A-B1A6-05ACD70A41D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2B8569-2AD9-1906-2B1B-5DBFD50DCCA2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D342C6-06E2-4A40-47EE-1348291989E4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8E7EAD5-8691-06B4-DC24-FEC81C12F71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466F8EE-88C2-B226-0CA1-1349DC94E84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B8A778-CA9E-27AF-84A2-5987F89C9E2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8242" y="2714291"/>
            <a:ext cx="8087517" cy="864000"/>
          </a:xfrm>
          <a:prstGeom prst="rect">
            <a:avLst/>
          </a:prstGeom>
        </p:spPr>
      </p:pic>
      <p:pic>
        <p:nvPicPr>
          <p:cNvPr id="12" name="Espace réservé pour une image  17">
            <a:extLst>
              <a:ext uri="{FF2B5EF4-FFF2-40B4-BE49-F238E27FC236}">
                <a16:creationId xmlns:a16="http://schemas.microsoft.com/office/drawing/2014/main" id="{2FCC1E4D-72C7-2B10-DF65-41880B2DB4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B349414-8BA5-36C1-245C-7929B44CD1D5}"/>
              </a:ext>
            </a:extLst>
          </p:cNvPr>
          <p:cNvSpPr txBox="1"/>
          <p:nvPr/>
        </p:nvSpPr>
        <p:spPr>
          <a:xfrm>
            <a:off x="304800" y="3095421"/>
            <a:ext cx="82345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توجَدُ في </a:t>
            </a:r>
            <a:r>
              <a:rPr lang="ar-M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أَ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سْواقِ </a:t>
            </a:r>
            <a:r>
              <a:rPr lang="ar-SA" sz="2800" b="1" kern="100" dirty="0" err="1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ٱلْمُدُنِ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SA" sz="2800" b="1" kern="100" dirty="0" err="1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ٱلْقَديمَةِ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، </a:t>
            </a:r>
            <a:r>
              <a:rPr lang="ar-SA" sz="2800" b="1" kern="100" dirty="0" err="1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ٱلْكَثيرُ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مِنَ </a:t>
            </a:r>
            <a:r>
              <a:rPr lang="ar-SA" sz="2800" b="1" kern="100" dirty="0" err="1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ٱلزَّرابِيِّ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SA" sz="2800" b="1" kern="100" dirty="0" err="1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وَٱلْأَثْوابِ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، </a:t>
            </a:r>
            <a:r>
              <a:rPr lang="ar-SA" sz="2800" b="1" kern="100" dirty="0" err="1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وَٱلْحَقائِبِ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</a:t>
            </a:r>
            <a:r>
              <a:rPr lang="ar-SA" sz="2800" b="1" kern="100" dirty="0" err="1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ٱلْمَصْنوعَةِ</a:t>
            </a:r>
            <a:r>
              <a:rPr lang="ar-S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 مِنَ </a:t>
            </a:r>
            <a:r>
              <a:rPr lang="ar-SA" sz="2800" b="1" kern="100" dirty="0" err="1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ٱلْجِلْدِ</a:t>
            </a:r>
            <a:r>
              <a:rPr lang="ar-SA" sz="2800" b="1" kern="100" dirty="0">
                <a:solidFill>
                  <a:srgbClr val="C00000"/>
                </a:solidFill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</a:t>
            </a:r>
            <a:r>
              <a:rPr lang="ar-MA" sz="2800" b="1" kern="100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ea typeface="DengXian" panose="02010600030101010101" pitchFamily="2" charset="-122"/>
                <a:cs typeface="Microsoft Uighur" panose="02000000000000000000" pitchFamily="2" charset="-78"/>
              </a:rPr>
              <a:t>.</a:t>
            </a:r>
            <a:endParaRPr lang="fr-MA" sz="28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3510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7639A-A825-0B2D-5683-ECE1A3CB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D2BC1-5B44-1546-AB81-B721544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أنشدوا.</a:t>
            </a:r>
            <a:endParaRPr lang="fr-FR" sz="2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0E6B85EF-9E88-7F99-2100-7A0F9491AA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4583" y="658833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27A63F-689A-0A8A-E7FA-08AB86EC49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FA567E7-3942-7FFE-C7EB-A2AF13DDA0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CED1EA3-4EA7-78A9-7CF9-B2E2C43E9C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6788978-04E0-9419-31CC-E27530B863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91838A-CDBD-D848-34C2-405206312F6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ED89CB8-51BE-57F0-685A-5A9CD3EF92B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3A3CD5-349F-5F83-988B-3A3EE01C0232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BB3AE8-E0FB-1DF1-214C-DD92EC3E5CA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6D5EC4-442F-FB0A-4103-F1971ACCBFEB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394F8E-7FA1-CC2E-DB52-D87A1B9D35F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29BC27-0668-1208-BDAD-BE0502CF2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2994" y="2149673"/>
            <a:ext cx="3420000" cy="1569660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نْــــــبـِــــــتَ</a:t>
            </a:r>
            <a:r>
              <a:rPr lang="fr-FR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SA" altLang="fr-FR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SA" altLang="fr-FR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لْأَحْــــــرا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رْ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ُنْتَدى</a:t>
            </a:r>
            <a:r>
              <a:rPr lang="fr-FR" altLang="fr-FR" sz="48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altLang="fr-FR" sz="4800" b="1" kern="0" dirty="0">
                <a:solidFill>
                  <a:srgbClr val="454F7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سُّؤْد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َد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ِ و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حِـما</a:t>
            </a:r>
            <a:r>
              <a:rPr lang="ar-SA" altLang="fr-FR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هْ </a:t>
            </a:r>
            <a:endParaRPr lang="fr-FR" altLang="fr-FR" sz="4800" b="1" kern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B624B3-87D8-7CF8-3F12-F1CEF3041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822" y="2149673"/>
            <a:ext cx="3420000" cy="1569660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defTabSz="914400" rtl="1">
              <a:defRPr/>
            </a:pP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مَـــــــشْـــــرِقَ</a:t>
            </a:r>
            <a:r>
              <a:rPr lang="fr-FR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</a:rPr>
              <a:t>   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ﭐلْأَنْـــــــــــــــوارْ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دُمْـــــتَ مُنــْتَـــداهْ وحِماهْ</a:t>
            </a:r>
            <a:endParaRPr kumimoji="0" lang="fr-FR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DC67DCE-AE9C-9726-3A0D-85BF5BF42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2994" y="4402843"/>
            <a:ext cx="3420000" cy="156966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عِــشْـتَ فـــــي </a:t>
            </a:r>
            <a:r>
              <a:rPr lang="ar-SA" altLang="fr-FR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altLang="fr-FR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لْأَوْطـــــانِ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fr-FR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مِـــــــلْءَ</a:t>
            </a:r>
            <a:r>
              <a:rPr lang="ar-SA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كُــــــلِّ جِـــــــنــــانْ</a:t>
            </a:r>
            <a:endParaRPr lang="fr-FR" altLang="fr-FR" sz="4800" b="1" kern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955088-008E-126A-62DF-3D4BB261E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822" y="4402843"/>
            <a:ext cx="3420000" cy="156966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defTabSz="914400" rtl="1">
              <a:defRPr/>
            </a:pPr>
            <a:r>
              <a:rPr lang="ar-SA" altLang="fr-FR" sz="4800" b="1" kern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لِلْعُــــــــــــــلا 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عُــــــــــــنْــــــــــوانْ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ذِكْـــــــــــرَ كُـــــــــــلِّ لِـــــســــانَ</a:t>
            </a:r>
            <a:endParaRPr kumimoji="0" lang="fr-FR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289248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C69F0-A6A1-E6E2-4A5F-24B9FDE0D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A8D56CC-B7AF-9FAA-2CE3-7A2FB73EFE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0F18E04-4029-749C-A0A6-3904B57D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09" y="835079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C"/>
                </a:solidFill>
              </a:rPr>
              <a:t>إنتاج كتابي</a:t>
            </a:r>
            <a:endParaRPr lang="fr-MA" sz="4000" dirty="0">
              <a:solidFill>
                <a:srgbClr val="424D7C"/>
              </a:solidFill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E6A8247-6B5E-B488-E583-8301944C5F7A}"/>
              </a:ext>
            </a:extLst>
          </p:cNvPr>
          <p:cNvSpPr txBox="1">
            <a:spLocks/>
          </p:cNvSpPr>
          <p:nvPr/>
        </p:nvSpPr>
        <p:spPr>
          <a:xfrm>
            <a:off x="1505863" y="302946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توسيع فكرة (1)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6B837DE-C6C3-6F62-BCB7-4666934BA84C}"/>
              </a:ext>
            </a:extLst>
          </p:cNvPr>
          <p:cNvSpPr txBox="1"/>
          <p:nvPr/>
        </p:nvSpPr>
        <p:spPr>
          <a:xfrm>
            <a:off x="4667544" y="1824279"/>
            <a:ext cx="20104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04 </a:t>
            </a: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3BA2573-958B-AFE6-452E-A86958A228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113833" y="1941054"/>
            <a:ext cx="975426" cy="756000"/>
          </a:xfrm>
          <a:prstGeom prst="rect">
            <a:avLst/>
          </a:prstGeom>
        </p:spPr>
      </p:pic>
      <p:pic>
        <p:nvPicPr>
          <p:cNvPr id="15" name="Espace réservé pour une image  20">
            <a:extLst>
              <a:ext uri="{FF2B5EF4-FFF2-40B4-BE49-F238E27FC236}">
                <a16:creationId xmlns:a16="http://schemas.microsoft.com/office/drawing/2014/main" id="{05F6C3B5-0AE2-B313-DC23-A30CCC70B7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8509" y="1787219"/>
            <a:ext cx="540000" cy="54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1AF46AF-E0D7-708D-5DD0-0360B47B76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9575" y="969327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542894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F002-EFDA-36A6-0D0F-EE174FFB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324553CA-B98A-0A42-A753-1F04D6E5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ستوظفون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Calibri"/>
              </a:rPr>
              <a:t>إِسْتِراتيجيَّةَ تَوْسيعِ فِكْرَةٍ في وضعية جديدة. من يذكرنا بخطواتها؟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DD8E75E-4E94-4972-8F9F-1004619E7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DDFD032-5109-7B90-B3F2-B2EAB101CE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63C6A6-1BB5-18BD-44CC-AE090B5195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24C703-F573-D8A4-5B8A-CB807993916A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C2CFA-311F-A81A-7A10-0BA90685C0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818ACA-7DA3-70CB-F2A0-0C60BC467B9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D1F7CE-73F7-1474-B4BD-8255D9BA0EB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180DB8-F948-6B8E-C34A-2F51DB1A7306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6D45DB-A105-3798-3533-C37DF96952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B2F093-DD50-DA0A-2A01-02E4AB21581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04B428-D9FD-D07C-D31C-89D2AC8E6D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/>
        </p:blipFill>
        <p:spPr>
          <a:xfrm>
            <a:off x="7924800" y="684214"/>
            <a:ext cx="828000" cy="827999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47F401-C900-965F-3EC7-6DF6709F1F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678" y="1996954"/>
            <a:ext cx="7998645" cy="368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74011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CA529-ECF0-5EA4-8A52-5F2FA8F4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6CEB6BBC-741A-3A42-A568-217685CB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 الذي طالبتكم بإنجازه. سنكتفي بالجمل الثلاث الأولى.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74459E-9D60-FB49-F1BF-DF45D31633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835D35-AE52-5775-4C4D-B7ED82AC2BA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5F6EE2-2F79-A8D5-99B1-C8D4F0B04B8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5348F05-3220-DB89-1686-5CDFD166EAB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D6DBFA-45FB-B4B5-73D4-EB274EE596CE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BE6E77-0062-7C20-90A5-D222A3E6CAB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97F24C-EBF1-2E7A-DBE7-26A23DC97DE1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65B20B-7553-5BA2-02BB-0267D384335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AAD0EE0-77E4-8161-7EDD-3FC3C40D54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99910A-4D55-9935-AE31-01D404C92F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4AACA64-D8E8-1288-B15C-9FF5435B24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4323" y="1814285"/>
            <a:ext cx="2870247" cy="4320000"/>
          </a:xfrm>
          <a:prstGeom prst="rect">
            <a:avLst/>
          </a:prstGeom>
        </p:spPr>
      </p:pic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CDF71B9E-52EC-53D1-262A-747520A1DBE6}"/>
              </a:ext>
            </a:extLst>
          </p:cNvPr>
          <p:cNvSpPr/>
          <p:nvPr/>
        </p:nvSpPr>
        <p:spPr>
          <a:xfrm>
            <a:off x="6355094" y="3150153"/>
            <a:ext cx="950275" cy="219268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0AC2B38-6A6F-B0D3-2854-8A090A125524}"/>
              </a:ext>
            </a:extLst>
          </p:cNvPr>
          <p:cNvSpPr/>
          <p:nvPr/>
        </p:nvSpPr>
        <p:spPr>
          <a:xfrm>
            <a:off x="3347207" y="2360644"/>
            <a:ext cx="2709644" cy="186646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pic>
        <p:nvPicPr>
          <p:cNvPr id="12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68C741-6E14-152B-C7AD-1D29BD4165D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4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327441855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E81CB-529E-CD94-4213-196E9C62A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44985A3-15D6-9443-884E-20DB036EC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الجملة الأولى؟ هل أجاب عن سؤال كيف؟ 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9C2ED0-B6AE-F621-B792-FED85015DC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C5DAF3-9204-791C-0198-2B29FED894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55BDFF-45DF-C337-0837-EFF7CDEB64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7C576BB-BF2A-8DFD-CDCB-C56961B7DF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EA7544-4FA2-D3CE-5E3A-227433C13CA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78F169-277B-707F-AF94-F4510AAA9675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A02146-88A9-EF1D-A191-31AB7745EF8F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EA30F3-C017-C339-71C2-0496FE3A603B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6106D73-3886-ACE2-2055-8EEB99EECC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228BA82-64AB-AEAE-992B-DB19E6DB692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07D7033-1B80-F1F4-0729-3493DA4F86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94" y="2476800"/>
            <a:ext cx="7241010" cy="11664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524CCE-DF73-F14D-27CC-2F044732C2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1495" y="3726760"/>
            <a:ext cx="7241009" cy="11664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B3233E-CD1C-2061-B3A6-A733B17AE8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1494" y="4976720"/>
            <a:ext cx="7274595" cy="1166400"/>
          </a:xfrm>
          <a:prstGeom prst="rect">
            <a:avLst/>
          </a:prstGeom>
        </p:spPr>
      </p:pic>
      <p:pic>
        <p:nvPicPr>
          <p:cNvPr id="20" name="Espace réservé pour une image  17">
            <a:extLst>
              <a:ext uri="{FF2B5EF4-FFF2-40B4-BE49-F238E27FC236}">
                <a16:creationId xmlns:a16="http://schemas.microsoft.com/office/drawing/2014/main" id="{5C845B10-FA67-FF99-94A5-41E8D40213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612DB18-36EA-6BEA-BD56-E27B1B62A431}"/>
              </a:ext>
            </a:extLst>
          </p:cNvPr>
          <p:cNvSpPr txBox="1"/>
          <p:nvPr/>
        </p:nvSpPr>
        <p:spPr>
          <a:xfrm>
            <a:off x="259508" y="1575022"/>
            <a:ext cx="79900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أُغْني ٱلْجُمَلَ بِتَوْظيفِ مَهارَةِ ٱلتَّوْسيعِ: أَسْتَعينُ بِٱلْأَسْئِلَةِ ٱلْمُرافِقَةِ.</a:t>
            </a:r>
          </a:p>
        </p:txBody>
      </p:sp>
    </p:spTree>
    <p:extLst>
      <p:ext uri="{BB962C8B-B14F-4D97-AF65-F5344CB8AC3E}">
        <p14:creationId xmlns:p14="http://schemas.microsoft.com/office/powerpoint/2010/main" val="315748921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4CB21-6B4E-6BB5-0E77-409A4CA47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ZoneTexte 30">
            <a:extLst>
              <a:ext uri="{FF2B5EF4-FFF2-40B4-BE49-F238E27FC236}">
                <a16:creationId xmlns:a16="http://schemas.microsoft.com/office/drawing/2014/main" id="{8B87FC35-FDDA-DFA0-978E-2517DD5DBA16}"/>
              </a:ext>
            </a:extLst>
          </p:cNvPr>
          <p:cNvSpPr txBox="1"/>
          <p:nvPr/>
        </p:nvSpPr>
        <p:spPr>
          <a:xfrm>
            <a:off x="259508" y="1575022"/>
            <a:ext cx="79900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أُغْني ٱلْجُمَلَ بِتَوْظيفِ مَهارَةِ ٱلتَّوْسيعِ: أَسْتَعينُ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بِٱلْأَسْئِلَةِ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ٱلْمُرْفَقَةِ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26FF46-9422-B944-B299-D29459D8C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أجوبة أخرى. من يقرأ؟  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F24F71-8E52-2F8B-E009-B7A1972E51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D35AE2-B1F9-1964-8F90-F9105D14EE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390BD97-EEF1-88F0-A630-FFE4A1D8A2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1803F0B-8B38-49BF-829A-AD6BB80D575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7D18A7-D35B-559D-9FCE-2CD21E2FE319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A3CF89-041C-37F2-FBD2-41B0F645E213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76EE5E-EEE2-EC7C-475E-5715D73BF68D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42C415-182F-5C4A-0DA8-D0C2543EFF1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CA42F9F-F567-8C7F-0F89-FB93E2567D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5A6A4C4-4F9C-55D1-276C-E27CF04E3B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07CBA4-5653-29A5-B455-F5A844A630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94" y="2476800"/>
            <a:ext cx="7241010" cy="11664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2B90B93-2DEA-FF0F-8073-C439DF849A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1495" y="3726760"/>
            <a:ext cx="7241009" cy="11664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207B3D-FFC3-9A9D-61C0-9F889132F4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1494" y="4976720"/>
            <a:ext cx="7274595" cy="11664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D825CAD-BBD8-8D19-1A7C-9B0B2A79B135}"/>
              </a:ext>
            </a:extLst>
          </p:cNvPr>
          <p:cNvSpPr txBox="1"/>
          <p:nvPr/>
        </p:nvSpPr>
        <p:spPr>
          <a:xfrm>
            <a:off x="952189" y="3032674"/>
            <a:ext cx="40316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ذَكِيّاً جَديداً.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5F051AC-BAAD-DB99-583E-B55BDDC96004}"/>
              </a:ext>
            </a:extLst>
          </p:cNvPr>
          <p:cNvSpPr txBox="1"/>
          <p:nvPr/>
        </p:nvSpPr>
        <p:spPr>
          <a:xfrm>
            <a:off x="772080" y="4278423"/>
            <a:ext cx="40316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فَصْلِ ٱلشِّتاءِ.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95BC23C-5A56-D9A2-D597-289EF0D6D6D3}"/>
              </a:ext>
            </a:extLst>
          </p:cNvPr>
          <p:cNvSpPr txBox="1"/>
          <p:nvPr/>
        </p:nvSpPr>
        <p:spPr>
          <a:xfrm>
            <a:off x="1117520" y="5543202"/>
            <a:ext cx="40316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بَيْنَ أَحْضانِ ٱلطَّبيعَةِ.</a:t>
            </a:r>
          </a:p>
        </p:txBody>
      </p:sp>
      <p:pic>
        <p:nvPicPr>
          <p:cNvPr id="23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1158F0-2496-25A6-CA62-797D1343F0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88721116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10E7-D709-2C1A-8569-2CE86066B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C5B642-ECE5-9D45-AA9D-0EB584086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القسم، أنجزوا بشكل فردي التمرين الرابع على الصفحة 19.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347738-25D3-0847-9DC1-017E8BA2C4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8357BB-336E-F9E5-5844-56EAA787A0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627960-3B5E-6754-8955-573C47E0D0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5715C0-C571-9C5D-BECB-AFAC1B50E3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E068A-A066-8056-C18F-8B1CB07D087B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759790-4BE2-C7A5-5824-EAE877FED017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19DDB2-E087-10AC-CEA7-B18267D8466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F7F391-153C-4D63-B5DA-5387429608FF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160FFB9-623C-5292-5B0A-EDB65CA3A85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7D96FF5-02E4-AE2F-2DC0-98896D4B59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644C5ED-8475-4718-FB80-3253B3057EC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55" r="-7655"/>
          <a:stretch>
            <a:fillRect/>
          </a:stretch>
        </p:blipFill>
        <p:spPr>
          <a:xfrm>
            <a:off x="2631233" y="1583950"/>
            <a:ext cx="3697462" cy="4882163"/>
          </a:xfrm>
          <a:prstGeom prst="rect">
            <a:avLst/>
          </a:prstGeom>
        </p:spPr>
      </p:pic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6332C1B4-0568-2148-E309-6FC073CB47AD}"/>
              </a:ext>
            </a:extLst>
          </p:cNvPr>
          <p:cNvSpPr/>
          <p:nvPr/>
        </p:nvSpPr>
        <p:spPr>
          <a:xfrm>
            <a:off x="6317201" y="5406202"/>
            <a:ext cx="579126" cy="236454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026ED90-D934-00B4-59F5-F31D94E1F3A4}"/>
              </a:ext>
            </a:extLst>
          </p:cNvPr>
          <p:cNvSpPr/>
          <p:nvPr/>
        </p:nvSpPr>
        <p:spPr>
          <a:xfrm>
            <a:off x="2960273" y="5197151"/>
            <a:ext cx="3039382" cy="81736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Espace réservé pour une image  11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A2DAE9B-7A92-30AC-F0C6-E3EAC5BA8A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9566" y="656007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4020366370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EB9DA-05ED-45D5-3189-93F1F10DA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CAE3B4-9AD2-D44C-9D33-0F5F59BC4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الجملة الأولى؟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881F64-732D-F1D7-E2C5-48B116396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49355D-4DBC-788E-0D97-D8C8D85992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8C4ADE6-61C4-18F4-14C6-5C53071B1C9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CC41E-E2EC-7386-95CE-F77A09B29340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5F46F8-427B-CD0E-BE86-B05829631AA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B75E77-F75F-2879-10BD-0C353A146155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75A224-5EDF-16A4-67C6-55DB069C431D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3FFAC60-D6FD-A70F-DEDC-128604A6AA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2135A61-4191-EC12-8E8A-DF801CC6CA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D171862-0121-9862-5A41-F9759F7504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5695" y="1392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536A7B9-B174-0965-8E84-FA495836AF5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448" y="2530433"/>
            <a:ext cx="8169105" cy="2340000"/>
          </a:xfrm>
          <a:prstGeom prst="rect">
            <a:avLst/>
          </a:prstGeom>
        </p:spPr>
      </p:pic>
      <p:pic>
        <p:nvPicPr>
          <p:cNvPr id="19" name="Espace réservé pour une image  18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C279042-B194-574C-F486-84CD1F74B7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89946875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B7849-0909-0320-1149-289775EE3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CE6F38-976D-61D6-1382-E9F59BF9D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هذه أجوبة أخرى.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بين الصفوف ويصحح كتابيا.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F1C65F-D99A-5C5E-41FE-727F1F1533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A067A5-B5DB-B03F-77B3-9B98A1596E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545F90A-06BE-AF87-391D-DB8BC410C1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89859-1542-2901-308F-C4C394E90367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71339C-C6ED-02B3-4798-4BBA9C67573B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7C1070-EF09-6DCC-22DD-1E7403F75B7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828157-1288-39A8-93BF-9005BB698E2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F69FCD4-E22C-B085-6B49-D01E3B115D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D0FC7D9-1499-4EF3-7F0F-FE771E8DD4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0AEBD69-5C61-A3D0-172E-5D998C2E2A6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5695" y="1392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C39C62-E24D-3730-B282-87F1A2B9FD4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448" y="2530433"/>
            <a:ext cx="8169105" cy="234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94B00E9-E554-9E71-8430-B2F3020C1D3B}"/>
              </a:ext>
            </a:extLst>
          </p:cNvPr>
          <p:cNvSpPr txBox="1"/>
          <p:nvPr/>
        </p:nvSpPr>
        <p:spPr>
          <a:xfrm>
            <a:off x="3504980" y="3151963"/>
            <a:ext cx="19597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مَعَ عَمَّتِها</a:t>
            </a:r>
            <a:r>
              <a:rPr kumimoji="0" lang="ar-MA" sz="2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فاطِمَةَ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0DC205-5429-09F0-39A2-983D0D2193F6}"/>
              </a:ext>
            </a:extLst>
          </p:cNvPr>
          <p:cNvSpPr txBox="1"/>
          <p:nvPr/>
        </p:nvSpPr>
        <p:spPr>
          <a:xfrm>
            <a:off x="3193356" y="3732151"/>
            <a:ext cx="12486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بِبَراعَةٍ.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F2B394A-9D19-E66F-4A8C-4A8CA13F3728}"/>
              </a:ext>
            </a:extLst>
          </p:cNvPr>
          <p:cNvSpPr txBox="1"/>
          <p:nvPr/>
        </p:nvSpPr>
        <p:spPr>
          <a:xfrm>
            <a:off x="1974319" y="4322504"/>
            <a:ext cx="2772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لِلتَّعَرُّفِ عَلى مَرافِقِه</a:t>
            </a:r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24">
            <a:extLst>
              <a:ext uri="{FF2B5EF4-FFF2-40B4-BE49-F238E27FC236}">
                <a16:creationId xmlns:a16="http://schemas.microsoft.com/office/drawing/2014/main" id="{72C9BE55-361B-46CB-F66A-EC32FE1AC3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1036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E0BD-D01D-73F1-7DE1-B9600EA9C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878F79D0-2BD2-FEF2-F0D5-20C90427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25376"/>
            <a:ext cx="7886700" cy="720000"/>
          </a:xfrm>
        </p:spPr>
        <p:txBody>
          <a:bodyPr/>
          <a:lstStyle/>
          <a:p>
            <a:r>
              <a:rPr lang="ar-AE" sz="4000" dirty="0">
                <a:solidFill>
                  <a:srgbClr val="424D7B"/>
                </a:solidFill>
              </a:rPr>
              <a:t>اختتام الحصة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8695AF-C04B-D3F4-E43D-2C29A885AC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639322BC-5D60-A072-1F12-BE2B360B46B3}"/>
              </a:ext>
            </a:extLst>
          </p:cNvPr>
          <p:cNvSpPr txBox="1"/>
          <p:nvPr/>
        </p:nvSpPr>
        <p:spPr>
          <a:xfrm>
            <a:off x="5323913" y="1777877"/>
            <a:ext cx="1758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36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اختتام الحصة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C7C3BF08-480F-5722-D1F1-040FD01C4AC4}"/>
              </a:ext>
            </a:extLst>
          </p:cNvPr>
          <p:cNvSpPr txBox="1">
            <a:spLocks/>
          </p:cNvSpPr>
          <p:nvPr/>
        </p:nvSpPr>
        <p:spPr>
          <a:xfrm>
            <a:off x="1909645" y="2808678"/>
            <a:ext cx="4823867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ماذا تعلمتم اليوم؟ </a:t>
            </a:r>
            <a:endParaRPr lang="fr-FR" sz="2800" b="1" dirty="0"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 المنزلي.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9E0820E-CBBD-D18B-3AE3-EF6A7BB4B9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8226" y="1982650"/>
            <a:ext cx="786632" cy="79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7D17EE-4A2E-81B1-26E0-C334A85DD65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4958" y="971356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77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6D589A6D-BD9B-1D41-A852-9D14F100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تَعَلَّمْتُ في هَذِهِ ٱلْحِصَّةِ؟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7DCE136-B285-2456-13DD-0660FDB892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A291AC-745E-9E61-32E4-DA73D3A096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7553D6-89F2-115D-5012-A1D8428D77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7B7B4C4-41AB-2717-9C13-E9648653B2E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ED48A6-3475-DE31-DED0-2ABA77975DC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120971-014E-8B88-F703-4B89DF8559D4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1D4ED0-7A43-8606-BE10-05D3C0C76C0E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CCD726-84BF-0A46-4FE2-C154A7A3F3A9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9F5F53-773D-BC30-53E7-923A2240EF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681155-84B9-8E8D-6059-B7CE19C6CF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17">
            <a:extLst>
              <a:ext uri="{FF2B5EF4-FFF2-40B4-BE49-F238E27FC236}">
                <a16:creationId xmlns:a16="http://schemas.microsoft.com/office/drawing/2014/main" id="{8A5CEA21-0393-6CEF-C997-1FE93FACCC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671929D5-2027-3434-255D-19EE87CF1EC5}"/>
              </a:ext>
            </a:extLst>
          </p:cNvPr>
          <p:cNvSpPr/>
          <p:nvPr/>
        </p:nvSpPr>
        <p:spPr>
          <a:xfrm>
            <a:off x="3361249" y="2147076"/>
            <a:ext cx="2385288" cy="1449066"/>
          </a:xfrm>
          <a:prstGeom prst="ellipse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تَعَلَّمْتُ في هَذِهِ ٱلْحِصَّةِ</a:t>
            </a:r>
            <a:endParaRPr lang="fr-FR" sz="4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1DA01-FDF8-D9CB-29ED-9AD73BC04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44B192A6-1F18-8052-9816-87C77014E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تَعَلَّمْتُ في هَذِهِ ٱلْحِصَّةِ؟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00CE06-70AE-B69A-0D29-E7DA0FBA72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03247F6-FD55-CFE0-E259-70AAE36C9CE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D2ACF30-6B00-4B65-4699-C7D0EB8799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8A439C-BE2E-FF25-FE09-5FABE40554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D996AC-6026-2D72-C178-75FAE1B24E3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970282-E360-D9DF-0600-24D3D5A33489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BCF04B-45EE-B8B5-0AC0-5E1084C7B3F8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764291-7C13-A8C5-E48D-DB41A6EC0397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1768810-52BE-0D30-672F-66E80B1004E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AEFC6DD-8790-80E7-BA1D-19A023C0D00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7">
            <a:extLst>
              <a:ext uri="{FF2B5EF4-FFF2-40B4-BE49-F238E27FC236}">
                <a16:creationId xmlns:a16="http://schemas.microsoft.com/office/drawing/2014/main" id="{7B5F84BC-9654-35A9-6DBC-3BDD54804C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0108" y="667931"/>
            <a:ext cx="828000" cy="82799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788D33E-8688-FD90-939C-62A9EFD41C47}"/>
              </a:ext>
            </a:extLst>
          </p:cNvPr>
          <p:cNvSpPr/>
          <p:nvPr/>
        </p:nvSpPr>
        <p:spPr>
          <a:xfrm>
            <a:off x="4991324" y="4437063"/>
            <a:ext cx="3600000" cy="14398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تَدَرَّبْتُ عَلى قِراءَةِ فِقْرَةٍ </a:t>
            </a:r>
            <a:r>
              <a:rPr lang="ar-MA" sz="32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بٱسْتِرْسالٍ</a:t>
            </a:r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وَاحْتِرامِ عَلاماتِ التَّرْقيمِ.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8FF3C68-F6AB-B7F0-6CDA-0D6A6FFE54C1}"/>
              </a:ext>
            </a:extLst>
          </p:cNvPr>
          <p:cNvSpPr/>
          <p:nvPr/>
        </p:nvSpPr>
        <p:spPr>
          <a:xfrm>
            <a:off x="516464" y="4437063"/>
            <a:ext cx="3600000" cy="143986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تَدَرَّبْتُ عَلى </a:t>
            </a:r>
            <a:r>
              <a:rPr lang="ar-MA" sz="3200" b="1" dirty="0">
                <a:solidFill>
                  <a:srgbClr val="C00000"/>
                </a:solidFill>
                <a:cs typeface="Microsoft Uighur" panose="02000000000000000000" pitchFamily="2" charset="-78"/>
              </a:rPr>
              <a:t>تَوْسيع</a:t>
            </a:r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ِ فِكْرَةٍ </a:t>
            </a:r>
            <a:r>
              <a:rPr lang="ar-MA" sz="32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بِٱسْتِعْمالِ</a:t>
            </a:r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أَدَواتِ </a:t>
            </a:r>
            <a:r>
              <a:rPr lang="ar-MA" sz="32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ٱلِاسْتِفْهامِ</a:t>
            </a:r>
            <a:r>
              <a:rPr lang="ar-MA" sz="32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.</a:t>
            </a:r>
          </a:p>
        </p:txBody>
      </p: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434C260F-34F3-D960-C724-80C32115B36E}"/>
              </a:ext>
            </a:extLst>
          </p:cNvPr>
          <p:cNvCxnSpPr>
            <a:cxnSpLocks/>
            <a:endCxn id="2" idx="0"/>
          </p:cNvCxnSpPr>
          <p:nvPr/>
        </p:nvCxnSpPr>
        <p:spPr>
          <a:xfrm rot="16200000" flipH="1">
            <a:off x="5252148" y="2897886"/>
            <a:ext cx="840921" cy="2237431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 : en angle 22">
            <a:extLst>
              <a:ext uri="{FF2B5EF4-FFF2-40B4-BE49-F238E27FC236}">
                <a16:creationId xmlns:a16="http://schemas.microsoft.com/office/drawing/2014/main" id="{C8E917E8-0AE6-324C-418A-F790DD32E09D}"/>
              </a:ext>
            </a:extLst>
          </p:cNvPr>
          <p:cNvCxnSpPr>
            <a:cxnSpLocks/>
            <a:endCxn id="6" idx="0"/>
          </p:cNvCxnSpPr>
          <p:nvPr/>
        </p:nvCxnSpPr>
        <p:spPr>
          <a:xfrm rot="5400000">
            <a:off x="3014719" y="2897888"/>
            <a:ext cx="840921" cy="2237429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29C09EBE-39F4-6956-DB6B-E37617E15F05}"/>
              </a:ext>
            </a:extLst>
          </p:cNvPr>
          <p:cNvSpPr/>
          <p:nvPr/>
        </p:nvSpPr>
        <p:spPr>
          <a:xfrm>
            <a:off x="3361249" y="2147076"/>
            <a:ext cx="2385288" cy="1449066"/>
          </a:xfrm>
          <a:prstGeom prst="ellipse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تَعَلَّمْتُ في هَذِهِ ٱلْحِصَّةِ</a:t>
            </a:r>
            <a:endParaRPr lang="fr-FR" sz="4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381620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53123-D085-9CDB-EAB6-A158E1AEE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BF4D9B7-B683-864F-907A-8E57D754D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10، ضعوا العلامة أمام الواجب المنزلي. سنصححه في الحصة القادمة.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AEDB9009-BA14-F51E-EA53-D97A40B6D0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0235" y="656007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5362DB9-FE73-5969-7D15-313F6A87A9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641FFE-3DA6-C9B6-340A-BDA5BB0F369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ADA036-AF81-65DB-678A-84A2A6F6DB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9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128D96-3B61-6992-957C-485A76B425D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F27B7E-3B9F-8DE7-04D1-A047D4322C66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C64168-4A73-57F8-DFF6-0964EFC22A38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7707DA-9D88-3505-8F5A-830A34BFB9E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547BE3-2215-709F-01A3-85D03FA08002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كتابي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C119A47-85D9-96BB-7302-A5B13C590DC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58D0A87-B51F-E93B-16F8-5ABD5925933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4F1071-3F03-6F04-5835-461E79806D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8332" y="1868269"/>
            <a:ext cx="3067335" cy="4716000"/>
          </a:xfrm>
          <a:prstGeom prst="rect">
            <a:avLst/>
          </a:prstGeom>
          <a:ln>
            <a:noFill/>
          </a:ln>
        </p:spPr>
      </p:pic>
      <p:grpSp>
        <p:nvGrpSpPr>
          <p:cNvPr id="19" name="Google Shape;2778;p84">
            <a:extLst>
              <a:ext uri="{FF2B5EF4-FFF2-40B4-BE49-F238E27FC236}">
                <a16:creationId xmlns:a16="http://schemas.microsoft.com/office/drawing/2014/main" id="{9039F48D-B798-A463-B5FE-D54EC520E4D9}"/>
              </a:ext>
            </a:extLst>
          </p:cNvPr>
          <p:cNvGrpSpPr/>
          <p:nvPr/>
        </p:nvGrpSpPr>
        <p:grpSpPr>
          <a:xfrm>
            <a:off x="6153303" y="4194749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0" name="Google Shape;2779;p84">
              <a:extLst>
                <a:ext uri="{FF2B5EF4-FFF2-40B4-BE49-F238E27FC236}">
                  <a16:creationId xmlns:a16="http://schemas.microsoft.com/office/drawing/2014/main" id="{00864C6B-4796-66F4-D68E-17998FF06D98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780;p84">
              <a:extLst>
                <a:ext uri="{FF2B5EF4-FFF2-40B4-BE49-F238E27FC236}">
                  <a16:creationId xmlns:a16="http://schemas.microsoft.com/office/drawing/2014/main" id="{F2B71F52-F0AA-73BF-67D1-859F93B4C8C6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784850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اختتام الحصة3_1">
            <a:hlinkClick r:id="" action="ppaction://media"/>
            <a:extLst>
              <a:ext uri="{FF2B5EF4-FFF2-40B4-BE49-F238E27FC236}">
                <a16:creationId xmlns:a16="http://schemas.microsoft.com/office/drawing/2014/main" id="{C24265F0-4568-E216-7D9D-3CED714705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5845" y="1275616"/>
            <a:ext cx="609231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52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40194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11251</TotalTime>
  <Words>1238</Words>
  <Application>Microsoft Office PowerPoint</Application>
  <PresentationFormat>Affichage à l'écran (4:3)</PresentationFormat>
  <Paragraphs>337</Paragraphs>
  <Slides>49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49</vt:i4>
      </vt:variant>
    </vt:vector>
  </HeadingPairs>
  <TitlesOfParts>
    <vt:vector size="68" baseType="lpstr">
      <vt:lpstr>Arial</vt:lpstr>
      <vt:lpstr>Dosis SemiBold</vt:lpstr>
      <vt:lpstr>Calibri Light</vt:lpstr>
      <vt:lpstr>Noto Sans Symbols</vt:lpstr>
      <vt:lpstr>Wingdings</vt:lpstr>
      <vt:lpstr>Calibri</vt:lpstr>
      <vt:lpstr>Microsoft Uighur</vt:lpstr>
      <vt:lpstr>Dosis Medium</vt:lpstr>
      <vt:lpstr>Modern Love</vt:lpstr>
      <vt:lpstr>Dosis ExtraBold</vt:lpstr>
      <vt:lpstr>Dosis</vt:lpstr>
      <vt:lpstr>Thème Office</vt:lpstr>
      <vt:lpstr>1_Thème Office</vt:lpstr>
      <vt:lpstr>1_01- نشاط اعتيادي</vt:lpstr>
      <vt:lpstr>03- استماع وتحدث</vt:lpstr>
      <vt:lpstr>1_04- قراءة/ كتابة</vt:lpstr>
      <vt:lpstr>05- اختتام الحصة</vt:lpstr>
      <vt:lpstr>00_Env-Enseignant</vt:lpstr>
      <vt:lpstr>2_04- قراءة/ كتابة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مرحبا بكم. سننطلق في حصة اللغة العربية .</vt:lpstr>
      <vt:lpstr>  افتتاح الحصة</vt:lpstr>
      <vt:lpstr>بداية من يقرأ شروط الحصول على نجمة التميز؟</vt:lpstr>
      <vt:lpstr>ضعوا اللوحة والكراسة في القمطر.</vt:lpstr>
      <vt:lpstr>نبدأ تحدي الطلاقة. سأسحب 5 بطاقات تحمل أسماء 5 متعلمين.  </vt:lpstr>
      <vt:lpstr> نتذكر شروط القراءة بطلاقة. </vt:lpstr>
      <vt:lpstr> أنادي على التلميذ : .......................................................... تقدم تغذية راجعة بعد كل قراءة. </vt:lpstr>
      <vt:lpstr>الفائزون بنجمة الطلاقة هم ........................................................................... </vt:lpstr>
      <vt:lpstr>Présentation PowerPoint</vt:lpstr>
      <vt:lpstr>من يذكرنا بالحكاية التي تعرفناها خلال هذا الأسبوع؟</vt:lpstr>
      <vt:lpstr>سِرُّ ٱلصَّداقَةِ.</vt:lpstr>
      <vt:lpstr>سأطرح عليكم أسئلة حول الحكاية وتجيبون عنها. خذوا الألواح </vt:lpstr>
      <vt:lpstr>من يذكرنا بمشكلة وليد؟</vt:lpstr>
      <vt:lpstr>مشكلة وليد هي أنه ليس له أصدقاء.</vt:lpstr>
      <vt:lpstr>هل حل وليد مشكلته؟ كيف؟ من يسرد لنا نهاية الحكاية؟ </vt:lpstr>
      <vt:lpstr>قراءة</vt:lpstr>
      <vt:lpstr>سنقرأ اليوم نصا ونجيب عن أسئلة الفهم. افتحوا كراساتكم على الصفحة 18. </vt:lpstr>
      <vt:lpstr> سأقرأ النص تابعوا.</vt:lpstr>
      <vt:lpstr>من يقرأ دور فاطمة ؟ ومن يقرأ دور الأم؟</vt:lpstr>
      <vt:lpstr>من يذكرنا بخطوات استخراج معلومات واردة في النص؟</vt:lpstr>
      <vt:lpstr>خذوا  كراساتكم ص 18، من يقرأ التعليمة 1؟</vt:lpstr>
      <vt:lpstr>من يوضح كيف سيجيب عن التمرين؟</vt:lpstr>
      <vt:lpstr>أمسح النص بعينيَّ لأجد الكلمة المطلوبة في النص- اشرعوا في الإنجاز.</vt:lpstr>
      <vt:lpstr>نصحح على السبورة. من يقرأ الكلمة الأولى؟ ما ضدها في النص؟</vt:lpstr>
      <vt:lpstr>صححوا.</vt:lpstr>
      <vt:lpstr>من يقرأ التعليمة؟ أجيبوا عن الأسئلة. أمامكم 6 دقائق.</vt:lpstr>
      <vt:lpstr>نصحح؛ من يقرأ العبارات؟ ما العبارة الصحيحة؟</vt:lpstr>
      <vt:lpstr>ما العبارة التي تؤكد الجواب في النص؟                           -</vt:lpstr>
      <vt:lpstr>من يقرأ السؤال الثاني؟ من يجيب؟ من يحدد ما يثبت ذلك في النص؟ </vt:lpstr>
      <vt:lpstr>أنشدوا.</vt:lpstr>
      <vt:lpstr>إنتاج كتابي</vt:lpstr>
      <vt:lpstr>ستوظفون إِسْتِراتيجيَّةَ تَوْسيعِ فِكْرَةٍ في وضعية جديدة. من يذكرنا بخطواتها؟ </vt:lpstr>
      <vt:lpstr>خذوا الواجب المنزلي الذي طالبتكم بإنجازه. سنكتفي بالجمل الثلاث الأولى.</vt:lpstr>
      <vt:lpstr>من يقرأ الجملة الأولى؟ هل أجاب عن سؤال كيف؟ </vt:lpstr>
      <vt:lpstr>هذه أجوبة أخرى. من يقرأ؟  </vt:lpstr>
      <vt:lpstr>خذوا دفاتر القسم، أنجزوا بشكل فردي التمرين الرابع على الصفحة 19.</vt:lpstr>
      <vt:lpstr>نصحح. من يقرأ الجملة الأولى؟ ...</vt:lpstr>
      <vt:lpstr>صححوا. هذه أجوبة أخرى. يمر الأستاذ بين الصفوف ويصحح كتابيا.</vt:lpstr>
      <vt:lpstr>اختتام الحصة</vt:lpstr>
      <vt:lpstr>ماذا تَعَلَّمْتُ في هَذِهِ ٱلْحِصَّةِ؟</vt:lpstr>
      <vt:lpstr>ماذا تَعَلَّمْتُ في هَذِهِ ٱلْحِصَّةِ؟</vt:lpstr>
      <vt:lpstr>خذوا الصفحة 10، ضعوا العلامة أمام الواجب المنزلي. سنصححه في الحصة القادمة.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HASSAN.OUMEZIANE</cp:lastModifiedBy>
  <cp:revision>99</cp:revision>
  <dcterms:created xsi:type="dcterms:W3CDTF">2023-09-20T21:35:22Z</dcterms:created>
  <dcterms:modified xsi:type="dcterms:W3CDTF">2026-10-23T09:59:27Z</dcterms:modified>
</cp:coreProperties>
</file>