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7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8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9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805" r:id="rId2"/>
    <p:sldMasterId id="2147483792" r:id="rId3"/>
    <p:sldMasterId id="2147483741" r:id="rId4"/>
    <p:sldMasterId id="2147483672" r:id="rId5"/>
    <p:sldMasterId id="2147483695" r:id="rId6"/>
    <p:sldMasterId id="2147483718" r:id="rId7"/>
    <p:sldMasterId id="2147483752" r:id="rId8"/>
    <p:sldMasterId id="2147483776" r:id="rId9"/>
    <p:sldMasterId id="2147483821" r:id="rId10"/>
  </p:sldMasterIdLst>
  <p:notesMasterIdLst>
    <p:notesMasterId r:id="rId97"/>
  </p:notesMasterIdLst>
  <p:sldIdLst>
    <p:sldId id="2147482736" r:id="rId11"/>
    <p:sldId id="2147482533" r:id="rId12"/>
    <p:sldId id="2147482471" r:id="rId13"/>
    <p:sldId id="2147482725" r:id="rId14"/>
    <p:sldId id="2147482524" r:id="rId15"/>
    <p:sldId id="2134806141" r:id="rId16"/>
    <p:sldId id="2147482691" r:id="rId17"/>
    <p:sldId id="2134806601" r:id="rId18"/>
    <p:sldId id="2147482734" r:id="rId19"/>
    <p:sldId id="2134806773" r:id="rId20"/>
    <p:sldId id="2134806774" r:id="rId21"/>
    <p:sldId id="2134806776" r:id="rId22"/>
    <p:sldId id="2134806777" r:id="rId23"/>
    <p:sldId id="2134806952" r:id="rId24"/>
    <p:sldId id="2134806953" r:id="rId25"/>
    <p:sldId id="2134806954" r:id="rId26"/>
    <p:sldId id="2134806955" r:id="rId27"/>
    <p:sldId id="2134806957" r:id="rId28"/>
    <p:sldId id="2147482475" r:id="rId29"/>
    <p:sldId id="2134806839" r:id="rId30"/>
    <p:sldId id="2147482733" r:id="rId31"/>
    <p:sldId id="2147482494" r:id="rId32"/>
    <p:sldId id="2147482496" r:id="rId33"/>
    <p:sldId id="2147482497" r:id="rId34"/>
    <p:sldId id="2147482498" r:id="rId35"/>
    <p:sldId id="2147482499" r:id="rId36"/>
    <p:sldId id="2147482500" r:id="rId37"/>
    <p:sldId id="2147482501" r:id="rId38"/>
    <p:sldId id="2147482503" r:id="rId39"/>
    <p:sldId id="2147482502" r:id="rId40"/>
    <p:sldId id="2147482505" r:id="rId41"/>
    <p:sldId id="2147482504" r:id="rId42"/>
    <p:sldId id="2147482507" r:id="rId43"/>
    <p:sldId id="2147482506" r:id="rId44"/>
    <p:sldId id="2147482508" r:id="rId45"/>
    <p:sldId id="2147482509" r:id="rId46"/>
    <p:sldId id="2147482353" r:id="rId47"/>
    <p:sldId id="2147482371" r:id="rId48"/>
    <p:sldId id="2147482372" r:id="rId49"/>
    <p:sldId id="2147482373" r:id="rId50"/>
    <p:sldId id="2147482374" r:id="rId51"/>
    <p:sldId id="2147482375" r:id="rId52"/>
    <p:sldId id="2147482376" r:id="rId53"/>
    <p:sldId id="2147482377" r:id="rId54"/>
    <p:sldId id="2147482378" r:id="rId55"/>
    <p:sldId id="2147482379" r:id="rId56"/>
    <p:sldId id="2134806840" r:id="rId57"/>
    <p:sldId id="2134806968" r:id="rId58"/>
    <p:sldId id="2147482735" r:id="rId59"/>
    <p:sldId id="2147482390" r:id="rId60"/>
    <p:sldId id="2147482628" r:id="rId61"/>
    <p:sldId id="2147482492" r:id="rId62"/>
    <p:sldId id="2147482493" r:id="rId63"/>
    <p:sldId id="2147482728" r:id="rId64"/>
    <p:sldId id="2134806689" r:id="rId65"/>
    <p:sldId id="2134806907" r:id="rId66"/>
    <p:sldId id="2134806926" r:id="rId67"/>
    <p:sldId id="2134806922" r:id="rId68"/>
    <p:sldId id="2134806927" r:id="rId69"/>
    <p:sldId id="2134806923" r:id="rId70"/>
    <p:sldId id="2134806928" r:id="rId71"/>
    <p:sldId id="2134806924" r:id="rId72"/>
    <p:sldId id="2134806929" r:id="rId73"/>
    <p:sldId id="2134806925" r:id="rId74"/>
    <p:sldId id="2134806930" r:id="rId75"/>
    <p:sldId id="2134806908" r:id="rId76"/>
    <p:sldId id="2147482510" r:id="rId77"/>
    <p:sldId id="2147482511" r:id="rId78"/>
    <p:sldId id="2147482512" r:id="rId79"/>
    <p:sldId id="2147482514" r:id="rId80"/>
    <p:sldId id="2147482515" r:id="rId81"/>
    <p:sldId id="2147482517" r:id="rId82"/>
    <p:sldId id="2147482518" r:id="rId83"/>
    <p:sldId id="2147482519" r:id="rId84"/>
    <p:sldId id="2147482483" r:id="rId85"/>
    <p:sldId id="2147482392" r:id="rId86"/>
    <p:sldId id="2147482520" r:id="rId87"/>
    <p:sldId id="2147482397" r:id="rId88"/>
    <p:sldId id="2134806945" r:id="rId89"/>
    <p:sldId id="2134806936" r:id="rId90"/>
    <p:sldId id="2147482404" r:id="rId91"/>
    <p:sldId id="2147482732" r:id="rId92"/>
    <p:sldId id="2134806870" r:id="rId93"/>
    <p:sldId id="2134806149" r:id="rId94"/>
    <p:sldId id="2147482529" r:id="rId95"/>
    <p:sldId id="2147482522" r:id="rId96"/>
  </p:sldIdLst>
  <p:sldSz cx="9144000" cy="6858000" type="screen4x3"/>
  <p:notesSz cx="6858000" cy="9144000"/>
  <p:embeddedFontLst>
    <p:embeddedFont>
      <p:font typeface="Dosis" pitchFamily="2" charset="0"/>
      <p:regular r:id="rId98"/>
      <p:bold r:id="rId99"/>
    </p:embeddedFont>
    <p:embeddedFont>
      <p:font typeface="Dosis ExtraBold" pitchFamily="2" charset="0"/>
      <p:bold r:id="rId100"/>
    </p:embeddedFont>
    <p:embeddedFont>
      <p:font typeface="Dosis Medium" pitchFamily="2" charset="0"/>
      <p:regular r:id="rId101"/>
    </p:embeddedFont>
    <p:embeddedFont>
      <p:font typeface="Dosis SemiBold" pitchFamily="2" charset="0"/>
      <p:bold r:id="rId102"/>
    </p:embeddedFont>
    <p:embeddedFont>
      <p:font typeface="Microsoft Uighur" panose="02000000000000000000" pitchFamily="2" charset="-78"/>
      <p:regular r:id="rId103"/>
      <p:bold r:id="rId104"/>
    </p:embeddedFont>
    <p:embeddedFont>
      <p:font typeface="Modern Love" panose="04090805081005020601" pitchFamily="82" charset="0"/>
      <p:regular r:id="rId105"/>
    </p:embeddedFont>
    <p:embeddedFont>
      <p:font typeface="Noto Sans Symbols" panose="020B0604020202020204" charset="0"/>
      <p:regular r:id="rId106"/>
      <p:bold r:id="rId10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649" userDrawn="1">
          <p15:clr>
            <a:srgbClr val="A4A3A4"/>
          </p15:clr>
        </p15:guide>
        <p15:guide id="2" orient="horz" pos="686" userDrawn="1">
          <p15:clr>
            <a:srgbClr val="A4A3A4"/>
          </p15:clr>
        </p15:guide>
        <p15:guide id="3" orient="horz" pos="3362" userDrawn="1">
          <p15:clr>
            <a:srgbClr val="A4A3A4"/>
          </p15:clr>
        </p15:guide>
        <p15:guide id="4" pos="567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26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0015" initials="p" lastIdx="1" clrIdx="0">
    <p:extLst>
      <p:ext uri="{19B8F6BF-5375-455C-9EA6-DF929625EA0E}">
        <p15:presenceInfo xmlns:p15="http://schemas.microsoft.com/office/powerpoint/2012/main" userId="pc0015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424D7C"/>
    <a:srgbClr val="444F7A"/>
    <a:srgbClr val="414B7B"/>
    <a:srgbClr val="45507D"/>
    <a:srgbClr val="444F7B"/>
    <a:srgbClr val="424D7A"/>
    <a:srgbClr val="0097B2"/>
    <a:srgbClr val="FFFFFF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 autoAdjust="0"/>
    <p:restoredTop sz="96374" autoAdjust="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>
        <p:guide pos="4649"/>
        <p:guide orient="horz" pos="686"/>
        <p:guide orient="horz" pos="3362"/>
        <p:guide pos="567"/>
        <p:guide orient="horz" pos="2160"/>
        <p:guide orient="horz" pos="261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112" Type="http://schemas.openxmlformats.org/officeDocument/2006/relationships/tableStyles" Target="tableStyles.xml"/><Relationship Id="rId16" Type="http://schemas.openxmlformats.org/officeDocument/2006/relationships/slide" Target="slides/slide6.xml"/><Relationship Id="rId107" Type="http://schemas.openxmlformats.org/officeDocument/2006/relationships/font" Target="fonts/font10.fntdata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font" Target="fonts/font6.fntdata"/><Relationship Id="rId108" Type="http://schemas.openxmlformats.org/officeDocument/2006/relationships/commentAuthors" Target="commentAuthors.xml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font" Target="fonts/font9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slide" Target="slides/slide84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presProps" Target="presProps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viewProps" Target="viewProps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microsoft.com/office/2007/relationships/hdphoto" Target="../media/hdphoto4.wdp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microsoft.com/office/2007/relationships/hdphoto" Target="../media/hdphoto4.wdp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60781799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079852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7D5218A-EAD0-2E1F-99F5-3B0BDA480BD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0BB1E02-51FB-A6B8-8084-37EE16C10998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4E36F98B-67C1-92B7-8C0B-C8DF0B638A7E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Organigramme : Terminateur 8">
            <a:extLst>
              <a:ext uri="{FF2B5EF4-FFF2-40B4-BE49-F238E27FC236}">
                <a16:creationId xmlns:a16="http://schemas.microsoft.com/office/drawing/2014/main" id="{37A5EDA4-1678-F8E6-B5CF-2DE2D22D93A1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41F6C60-5370-6967-9834-DBCA184681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43B97BA2-2684-B4E3-D3BF-DED92DF6F34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8C02070E-B2DA-EEC8-1805-FC04FA917E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D9E8CCA6-68EA-956B-C7C4-8D57C6F5D7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E92FFC10-FFCA-D42B-EACA-549DAC93B1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7">
            <a:extLst>
              <a:ext uri="{FF2B5EF4-FFF2-40B4-BE49-F238E27FC236}">
                <a16:creationId xmlns:a16="http://schemas.microsoft.com/office/drawing/2014/main" id="{6EA57653-568B-A83E-AD7C-F761A951D1F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F02971EF-3871-CD3A-7EA0-A6255EA9AB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EE08915F-094C-60E7-B454-A2232561E4E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76AA46E3-02AD-F54C-9074-1ECD5E8024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07D4F26-C47A-438A-FE26-1C61FF829D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C798E84-0A23-D265-9027-064FC924B7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EFF69D65-CEDD-3967-FDFA-6262720CEB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59808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926830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الأستاذ(ة)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478764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7971940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  <a:sym typeface="Arial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  <a:sym typeface="Arial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  <a:sym typeface="Arial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  <a:sym typeface="Arial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  <a:sym typeface="Arial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  <a:sym typeface="Arial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  <a:sym typeface="Arial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  <a:sym typeface="Arial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  <a:sym typeface="Arial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9034824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  <a:sym typeface="Arial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  <a:sym typeface="Arial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  <a:sym typeface="Arial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  <a:sym typeface="Arial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  <a:sym typeface="Arial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  <a:sym typeface="Arial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  <a:sym typeface="Arial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949076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652685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078802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324738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3800724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204365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501224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0281192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  <a:sym typeface="Arial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31583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832897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645C84-B230-D118-7D44-1EF2323FA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169600-45A7-EBB6-628C-C6F4B43923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47800B-08EE-235E-3204-8BDA281F8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19E62D-E1CD-FDA6-7419-707434F1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57AE66-E2E8-4E0C-2F2E-95AFD0180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682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872096-6089-0F50-16AB-5834A48A4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6A90B0-4CEB-6C2B-0747-CAA7D63C1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4C391A-AD8B-5E98-6F48-08470F3ED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7F4B7A-A065-2E8B-26C3-4B7EB4FB2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FF70B2-D9E8-6F35-14C4-13EE048E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56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B0DE1A-AFED-4243-BDF2-3B958432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E0BD14-EA6B-9567-FE62-C54C9A52E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DC1CEC-3C46-904D-216D-0CBA5AE1C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F15790-1B2C-2BB2-0E1F-BC9D6A965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D184BD-3A72-D00F-87F4-2DAC1947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95911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7F05F-6275-8274-7BA5-C44BAAAC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C0EB2F-361A-5397-FC8A-DF9D60DBAF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B58C28-BCF3-C962-9E64-94C255468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125EE7-89AC-392C-2101-2D6A43DE9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F70467-2BB1-7BE0-1174-3B71D3512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970D6E-0F8C-041A-DA4B-B2AFB2DBC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19283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C2B1BB-A974-1F20-7DDB-C1AF6EA9F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2CC473-0FA1-C448-6141-EE8B122EB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801067-848D-25F9-C6A8-A84717F13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53AFBF3-C711-19CF-4F4B-0E63EBB2E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406B4F-1148-07D3-55BE-9999FC630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2F098A1-17D1-4ADE-08B2-14077361C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82ED771-9A2F-C277-513A-EBE08FFC1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2C3A1E7-19A2-BF93-7674-38EBC9DCD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8953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A1577-7281-86E6-D791-19FD42AE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DC095F-2F4E-B833-F84B-11BC9B2E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6A1138-F9CC-9CA9-5623-9141D4DE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D52F5A7-AF82-6D2C-520C-05A4A91D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6537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DCDAE18-7C65-0E97-9A86-D8427566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BE76DB-9625-5917-1A59-B8067CCA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64603-4FFC-66E8-87A2-BA14583C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774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A8CB1F-DC61-2CC1-B949-A463F088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DF3F71-0679-036B-CD7E-AF6E09BAD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97046D-7FCD-68C0-E19D-AA33FBC03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7872C7-0190-9BC8-D1D5-767C99ECF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EBD471-603D-653D-AADF-F06447B2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143809-1BCC-1F3B-5F17-57E0A0FFF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6355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05639F-4DE4-3EC3-8A23-08D2BD7B5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C3C9BCF-8904-5130-AF86-038F0AB884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E032A8C-5168-662D-557B-C942BEE81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03BF44-2372-302E-DACA-54EAFF0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C6C17-DAB0-507B-2B54-A37986049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9DBE47-AF42-ECF3-197B-E8EB1471A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9447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817C04-5E8F-FA6D-9AAE-07CE0896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89F711-D6E3-99AA-218B-12A6482E6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796A1E-76E3-75C0-54C7-01B2FD6E7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9430BA-FCB3-BDFC-D29D-D64A2F5D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D582E8-B8E3-FC37-FC06-4052D1BF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5940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58A06A9-A5CC-73EE-4691-BBDEA42985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20B659-F26F-E398-0A14-313B53C45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E7D8E3-E1D4-6635-238A-86FA77C17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DCF0C-A9F2-C112-4D69-E141AE45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43DDAF-3EC6-8EE8-2A15-E4868324C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690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980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355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4823359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48877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78562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784844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36541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578108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624827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086180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6524913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1343737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72901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255568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904163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4655192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78853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090907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017442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226717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448583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980985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5065653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8427090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121228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827181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688543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83273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53785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10873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8943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8337064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286530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1686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0553050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0741595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3701361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700499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756301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658520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10656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505543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935327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083705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011827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4260410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88306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315683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146174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183854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770807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60599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972634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917549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374606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476785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278915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21218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4951291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7138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602160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12779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645658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92581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205052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76458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607890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9183271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9028500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118657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237646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49186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1930672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3815755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62076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3933104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4850114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67771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794876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34843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512859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94615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16499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641854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957758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74232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8384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4872789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241874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963571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913453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889553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470799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544452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99354680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1950349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899296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48584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1949944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3718946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7524061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830173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5237297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86389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7733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83399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18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09.xml"/><Relationship Id="rId21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17" Type="http://schemas.openxmlformats.org/officeDocument/2006/relationships/slideLayout" Target="../slideLayouts/slideLayout123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108.xml"/><Relationship Id="rId16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11.xml"/><Relationship Id="rId15" Type="http://schemas.openxmlformats.org/officeDocument/2006/relationships/slideLayout" Target="../slideLayouts/slideLayout121.xml"/><Relationship Id="rId23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16.xml"/><Relationship Id="rId19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Relationship Id="rId22" Type="http://schemas.openxmlformats.org/officeDocument/2006/relationships/slideLayout" Target="../slideLayouts/slideLayout12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image" Target="../media/image13.jpg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5" Type="http://schemas.openxmlformats.org/officeDocument/2006/relationships/image" Target="../media/image15.jpeg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9" r:id="rId12"/>
    <p:sldLayoutId id="2147483790" r:id="rId13"/>
    <p:sldLayoutId id="214748382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525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FC09E11-9393-29FD-0731-3D288B62C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5E7195-45DD-DE81-6ED0-97B576AB3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AB6D8D-EA41-FA2A-55B6-63D1B1292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B2FB2-1431-4B23-B47C-558970E31DCD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7C2433-4313-1F34-6122-77C4BFACC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99EA97-9E82-A9A6-C32E-D58021939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266B1-393E-4CFB-8599-5FC5879FE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73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4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32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108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73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9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76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42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8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125.xml"/><Relationship Id="rId10" Type="http://schemas.openxmlformats.org/officeDocument/2006/relationships/image" Target="../media/image22.gif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3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43.png"/><Relationship Id="rId4" Type="http://schemas.openxmlformats.org/officeDocument/2006/relationships/image" Target="../media/image31.png"/><Relationship Id="rId9" Type="http://schemas.openxmlformats.org/officeDocument/2006/relationships/image" Target="../media/image2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2.png"/><Relationship Id="rId7" Type="http://schemas.openxmlformats.org/officeDocument/2006/relationships/image" Target="../media/image50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1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gif"/><Relationship Id="rId3" Type="http://schemas.openxmlformats.org/officeDocument/2006/relationships/image" Target="../media/image32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0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0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0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50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0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2.gif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5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5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4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6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6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4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2.png"/><Relationship Id="rId7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6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6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7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82035C-6A33-A4CA-1621-617A87B4C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12"/>
            <a:ext cx="9144000" cy="684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1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4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EE2990BC-D016-0E65-1CA4-3CDA67FF93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D4214D40-5A77-C8C1-C465-C07F980063D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30672" cy="547687"/>
          </a:xfrm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المرور بين الصفوف للمساعدة وتصحيح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نهاية الشريط، المرور إلى الشريحة الموالية.</a:t>
            </a:r>
            <a:endParaRPr lang="fr-MA" sz="1800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423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4D6D-C7BC-2611-FAE1-6E5C4FAF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31E7713-5025-4EA6-8909-CA2D46FBA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055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/>
              <a:t>تنظيم حصص الأسبوع</a:t>
            </a:r>
            <a:endParaRPr lang="fr-MA" sz="4800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637CFE2-124B-68CA-19C5-E683FF964653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F1CD75D-62C9-62B2-F98F-828DDB2C3FEB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A6CA9463-8B89-0E23-E66F-C965C3F850A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79664E7-77B5-50FC-03ED-8FAAA6239FEC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6AC8AD7-4821-3F90-5671-83FA72E348ED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05A59921-57EC-9409-733B-DDC45665AA1B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280F48-783D-0D98-0694-67A57FB53C64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71B72DA-899C-A35E-3E68-648807C22E6D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88CD8E00-502F-7538-A1F0-39EA1E044CF3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F8FFE5-5907-5496-B745-B64BECE7E977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3B76B4C-186C-7251-7043-1D06DC732BB6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CFBF5791-6865-1B67-34A2-F861486E7027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306667E6-F68C-CFF6-CCF8-1FB17470000D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C93B71F-EED7-8921-21A3-D95D6ECE9CA6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2FE0138-E914-BA84-F36D-E65A56349E9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EB0DA405-CAC3-7F81-5FC2-FE83996C1E1E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D3DB32B5-3B6E-10B7-3310-F64B7FDF792E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83A038A-1CE6-3366-CE21-03AFCF3B0E34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الطلاقة: الكلمات البصرية+ القراءة المشتركة(20د) 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76418DE7-BE45-4F67-687C-7173A12BC205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1D581304-246A-58CA-886C-1FD769162936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2124341A-FD8A-B247-5B22-2126E665E6E7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972E9F3-7FEF-C362-E7AA-5147E21F9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3452101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186090C-9441-CF00-E50C-CE0F7DCB234A}"/>
              </a:ext>
            </a:extLst>
          </p:cNvPr>
          <p:cNvSpPr txBox="1">
            <a:spLocks/>
          </p:cNvSpPr>
          <p:nvPr/>
        </p:nvSpPr>
        <p:spPr>
          <a:xfrm>
            <a:off x="757652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الكتابة: ظواهر لغوية  (40د)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الإنتاج الكتابي (35د)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0B480704-359F-A616-C7C8-6A1307F61C26}"/>
              </a:ext>
            </a:extLst>
          </p:cNvPr>
          <p:cNvSpPr/>
          <p:nvPr/>
        </p:nvSpPr>
        <p:spPr>
          <a:xfrm>
            <a:off x="2917910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5 -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83070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2842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هيكلة حصة اليوم</a:t>
            </a:r>
            <a:endParaRPr lang="fr-MA" sz="4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996609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248019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75000"/>
            </a:pPr>
            <a:r>
              <a:rPr lang="ar-MA" sz="1600" b="1" dirty="0">
                <a:cs typeface="Microsoft Uighur" panose="02000000000000000000" pitchFamily="2" charset="-78"/>
              </a:rPr>
              <a:t>توظيف الكلمات البصرية.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1668" y="210787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7258" y="2143191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262642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76303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cs typeface="Microsoft Uighur" panose="02000000000000000000" pitchFamily="2" charset="-78"/>
              </a:rPr>
              <a:t>استثمار الظواهر اللغوية : أقسام الكلمة؛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19472" y="3399286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lang="ar-MA" sz="2000" kern="1200" dirty="0"/>
              <a:t> كتابة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91229" y="344305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544166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503616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تَوْسيعُ فِكْرَةٍ (1).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407375" y="4700940"/>
            <a:ext cx="1455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lvl="0" algn="r" rtl="1"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lang="ar-MA" sz="2000" kern="1200" dirty="0">
                <a:solidFill>
                  <a:srgbClr val="424D7B"/>
                </a:solidFill>
              </a:rPr>
              <a:t> الإنتاج الكتابي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680" y="4742880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63" r="-7463"/>
          <a:stretch>
            <a:fillRect/>
          </a:stretch>
        </p:blipFill>
        <p:spPr>
          <a:xfrm>
            <a:off x="1705621" y="2009884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9763" y="3262642"/>
            <a:ext cx="468000" cy="46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6590" y="4551639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1107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solidFill>
                  <a:srgbClr val="424D7B"/>
                </a:solidFill>
              </a:rPr>
              <a:t>عند نهاية الحصة</a:t>
            </a:r>
            <a:endParaRPr lang="fr-MA" sz="4800" dirty="0">
              <a:solidFill>
                <a:srgbClr val="424D7B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956432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توظيف كلمات بصرية؛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847213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34373"/>
              <a:ext cx="49347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تمييز أقسام الكلمة وتوظيفها؛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737994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3437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توسيع فكرة باستعمال أدوات الاستفهام.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AF0F60-53BC-7E7B-BC50-42D94B095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BD3B967-7237-9F9E-B9D9-E7DF453D6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414B16-7E63-F7EF-5ADC-6B4BE2D330C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7F575D-B778-76C1-A680-B46FBA5B974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55AC85-F704-C4C1-7106-9CAD5144793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D6640BF-25D6-16B2-4ECD-5249550826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DF20EDA-39FD-A9C6-AE50-2C2C1C7785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6C4E3CFA-BE1B-9224-D5A3-9676A739119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17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5AF8FCB-240C-10E7-FC3E-DF8B93E519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24" y="82537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9342" y="953646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1567" y="1990358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233512" y="302327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150000"/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نشاط اعتيادي: توظيف الكلمات البصرية.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يقرأ شروط الحصول على نجمة التميز؟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3" name="Google Shape;1333;p8">
            <a:extLst>
              <a:ext uri="{FF2B5EF4-FFF2-40B4-BE49-F238E27FC236}">
                <a16:creationId xmlns:a16="http://schemas.microsoft.com/office/drawing/2014/main" id="{4963FEFC-E1EB-7DAA-E190-F3A3830F12D1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6E183926-7D6E-585F-394A-F44909877077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7752188-A672-B2D8-B829-D898A8FBE56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A1D3794A-0AF2-36E6-725E-DA72E2CD630D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15" name="Espace réservé pour une image  16">
            <a:extLst>
              <a:ext uri="{FF2B5EF4-FFF2-40B4-BE49-F238E27FC236}">
                <a16:creationId xmlns:a16="http://schemas.microsoft.com/office/drawing/2014/main" id="{98C02FED-9884-48DB-D89E-4E1D1B331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2A95C82-3103-6A4C-9FA6-4D5F9D46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اللوحة والكراسة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4F268FAB-5591-6EE5-CF42-5714CBC40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F3032343-C984-2689-99A9-0471E9333A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0" name="Image 69">
            <a:extLst>
              <a:ext uri="{FF2B5EF4-FFF2-40B4-BE49-F238E27FC236}">
                <a16:creationId xmlns:a16="http://schemas.microsoft.com/office/drawing/2014/main" id="{04D9429D-790F-D5D1-DE52-0D7333F123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83FF5149-0CCB-A8B6-C21E-9CEB5FCD94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EC72691B-79CE-598F-F00C-25D199BC4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9FDB2A-F623-22B7-2E85-EFE4B6A0FF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02B3E9F-BABE-5A3C-55F2-062656ACEAA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C84A45-83E0-FCF3-F365-B6B9CE52DD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3478AD39-8ABD-417D-4EDA-0D8225B138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72631" y="1992119"/>
            <a:ext cx="639873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C0F0F5-A67F-F9BE-D171-DB93F3A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6CBD865-D855-009A-7A7F-16B0C6D415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17" y="756000"/>
            <a:ext cx="790331" cy="79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991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3A463-A9C5-0D46-9F6C-943DA9EA0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516146B-C631-6B4F-ADC1-AACEB055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انتبهوا، سنتدرب اليوم على توظيف الكلمات البصرية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التي درسناها.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بها؟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967FF-7A94-2A20-9CE4-67928AE2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C07F530-64E8-D539-209B-4375C43A77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6ACB3-3E92-15B2-D13C-81E55DF3F5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7A8884-B020-348E-A028-543B0A9A47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A6CC55-0A0E-D6BB-7070-6C850AAE83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5300E-33C6-ADD1-7396-A0046532DD3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23ACAE-FDFB-02E0-F6FE-F2CC0EDA5D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2E512C-089D-FCFD-17DB-CF859A1FE8A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005B9B4-14F2-8CE2-5E8F-FC2EF83FEC35}"/>
              </a:ext>
            </a:extLst>
          </p:cNvPr>
          <p:cNvSpPr txBox="1"/>
          <p:nvPr/>
        </p:nvSpPr>
        <p:spPr>
          <a:xfrm>
            <a:off x="2314937" y="2838866"/>
            <a:ext cx="4514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تَوْظيفُ ٱلْكَلِماتِ ٱلْبَصَرِيَّةِ</a:t>
            </a:r>
            <a:endParaRPr lang="fr-FR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21477C2-66C9-29B4-04AE-C5B23DCF9C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96147495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62D88-5B88-F918-C534-2F14C89C1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F35941E1-62C7-204B-B9E7-D69CDEEC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أحسنتم، الكلمات التي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تعرفناها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هي: حَتّى-  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لَكِنّ- هَلْ- </a:t>
            </a:r>
            <a:r>
              <a:rPr lang="ar-MA" sz="2400" b="1" kern="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ثُمَّ- لِماذا-  نَحْوَ- حينَ.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1D38B7-9EE5-EE1F-ECE7-1E1425B26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C34D9B3-A4B3-3D1F-0319-E0410B0892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B0F7441-F03D-31BA-699B-3AA8EC7DCE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43B50F0-2989-F5DE-A05D-37D8FBE2AA7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5C0B56-9042-B5E4-4432-EF89ACA6D4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62541B-E221-F0BE-3EC2-8B608CC2A15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A6DF41-07C7-4A03-E05D-D334CB1A6E0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11A355-72EC-FF90-84F1-FD395CCC49D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Google Shape;1666;p201">
            <a:extLst>
              <a:ext uri="{FF2B5EF4-FFF2-40B4-BE49-F238E27FC236}">
                <a16:creationId xmlns:a16="http://schemas.microsoft.com/office/drawing/2014/main" id="{39F2961B-2E8D-EED7-DA7B-5B07A6CF89BB}"/>
              </a:ext>
            </a:extLst>
          </p:cNvPr>
          <p:cNvSpPr/>
          <p:nvPr/>
        </p:nvSpPr>
        <p:spPr>
          <a:xfrm>
            <a:off x="626669" y="249926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10" name="Google Shape;1667;p201">
            <a:extLst>
              <a:ext uri="{FF2B5EF4-FFF2-40B4-BE49-F238E27FC236}">
                <a16:creationId xmlns:a16="http://schemas.microsoft.com/office/drawing/2014/main" id="{497FD19D-3AEC-7AD5-0AD3-28B75E552D58}"/>
              </a:ext>
            </a:extLst>
          </p:cNvPr>
          <p:cNvSpPr/>
          <p:nvPr/>
        </p:nvSpPr>
        <p:spPr>
          <a:xfrm>
            <a:off x="4740656" y="24930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13" name="Google Shape;1668;p201">
            <a:extLst>
              <a:ext uri="{FF2B5EF4-FFF2-40B4-BE49-F238E27FC236}">
                <a16:creationId xmlns:a16="http://schemas.microsoft.com/office/drawing/2014/main" id="{BCD07760-6F1A-3999-52F7-795DE7DD4E57}"/>
              </a:ext>
            </a:extLst>
          </p:cNvPr>
          <p:cNvSpPr/>
          <p:nvPr/>
        </p:nvSpPr>
        <p:spPr>
          <a:xfrm>
            <a:off x="5919135" y="393497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14" name="Google Shape;1669;p201">
            <a:extLst>
              <a:ext uri="{FF2B5EF4-FFF2-40B4-BE49-F238E27FC236}">
                <a16:creationId xmlns:a16="http://schemas.microsoft.com/office/drawing/2014/main" id="{303A2616-0A57-C8F6-3026-C499B888E9D5}"/>
              </a:ext>
            </a:extLst>
          </p:cNvPr>
          <p:cNvSpPr/>
          <p:nvPr/>
        </p:nvSpPr>
        <p:spPr>
          <a:xfrm>
            <a:off x="6786069" y="2502331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حَتّى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70;p201">
            <a:extLst>
              <a:ext uri="{FF2B5EF4-FFF2-40B4-BE49-F238E27FC236}">
                <a16:creationId xmlns:a16="http://schemas.microsoft.com/office/drawing/2014/main" id="{E7DEFB28-319B-495F-8402-C3045E590C21}"/>
              </a:ext>
            </a:extLst>
          </p:cNvPr>
          <p:cNvSpPr/>
          <p:nvPr/>
        </p:nvSpPr>
        <p:spPr>
          <a:xfrm>
            <a:off x="3696778" y="3962967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kumimoji="0" lang="ar-S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3364CD45-3B82-1147-0905-B96CECB103CF}"/>
              </a:ext>
            </a:extLst>
          </p:cNvPr>
          <p:cNvSpPr/>
          <p:nvPr/>
        </p:nvSpPr>
        <p:spPr>
          <a:xfrm>
            <a:off x="2683662" y="2493609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18" name="Google Shape;1672;p201">
            <a:extLst>
              <a:ext uri="{FF2B5EF4-FFF2-40B4-BE49-F238E27FC236}">
                <a16:creationId xmlns:a16="http://schemas.microsoft.com/office/drawing/2014/main" id="{443C6AF5-7835-28B1-E0FD-CFCC5CF8EBCF}"/>
              </a:ext>
            </a:extLst>
          </p:cNvPr>
          <p:cNvSpPr/>
          <p:nvPr/>
        </p:nvSpPr>
        <p:spPr>
          <a:xfrm>
            <a:off x="1323894" y="393778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pic>
        <p:nvPicPr>
          <p:cNvPr id="22" name="Espace réservé pour une image  28">
            <a:extLst>
              <a:ext uri="{FF2B5EF4-FFF2-40B4-BE49-F238E27FC236}">
                <a16:creationId xmlns:a16="http://schemas.microsoft.com/office/drawing/2014/main" id="{AE9F2962-16AD-A724-9008-C6E0A58300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16411" y="675825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15722189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F4C38-E892-2191-F346-FEC49EE77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B6681DC-057B-124A-A3F7-458F29420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 خذوا ألواحكم. لاحظوا الكلمات جيدا ستوظفون إحداها في إكمال الجمل.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854D847B-C5D0-D044-67BB-29D25955E4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7805" y="734334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DCA7EC8-ADA7-ABEC-09A9-7BBB4C4BD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9C6434-F79B-B2E3-39F8-603B453A6F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FC2E2D-9D55-D9E1-92F3-2D27C25D4A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8DBDAD-923A-2C9C-9047-3844C702E1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E4F09C-68A0-DC08-4AFE-7618BAEBA71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42B8AC-3822-DC99-C23C-F8029013CE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D3122F-A3D8-E267-018F-D93A73580ED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B97956-306A-14FF-671A-67788C02EC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Google Shape;1666;p201">
            <a:extLst>
              <a:ext uri="{FF2B5EF4-FFF2-40B4-BE49-F238E27FC236}">
                <a16:creationId xmlns:a16="http://schemas.microsoft.com/office/drawing/2014/main" id="{F563A636-3FAD-CD83-B6C8-96B1018E2294}"/>
              </a:ext>
            </a:extLst>
          </p:cNvPr>
          <p:cNvSpPr/>
          <p:nvPr/>
        </p:nvSpPr>
        <p:spPr>
          <a:xfrm>
            <a:off x="626669" y="249926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20" name="Google Shape;1667;p201">
            <a:extLst>
              <a:ext uri="{FF2B5EF4-FFF2-40B4-BE49-F238E27FC236}">
                <a16:creationId xmlns:a16="http://schemas.microsoft.com/office/drawing/2014/main" id="{DE272BA0-FA9A-D462-B738-6DE32F9CAF6D}"/>
              </a:ext>
            </a:extLst>
          </p:cNvPr>
          <p:cNvSpPr/>
          <p:nvPr/>
        </p:nvSpPr>
        <p:spPr>
          <a:xfrm>
            <a:off x="4740656" y="24930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1" name="Google Shape;1668;p201">
            <a:extLst>
              <a:ext uri="{FF2B5EF4-FFF2-40B4-BE49-F238E27FC236}">
                <a16:creationId xmlns:a16="http://schemas.microsoft.com/office/drawing/2014/main" id="{4B413C05-5D34-FB46-9D27-E92BCF7E895C}"/>
              </a:ext>
            </a:extLst>
          </p:cNvPr>
          <p:cNvSpPr/>
          <p:nvPr/>
        </p:nvSpPr>
        <p:spPr>
          <a:xfrm>
            <a:off x="5919135" y="393497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2" name="Google Shape;1669;p201">
            <a:extLst>
              <a:ext uri="{FF2B5EF4-FFF2-40B4-BE49-F238E27FC236}">
                <a16:creationId xmlns:a16="http://schemas.microsoft.com/office/drawing/2014/main" id="{A64D7CC9-C068-8FB4-1361-7008C0350FFD}"/>
              </a:ext>
            </a:extLst>
          </p:cNvPr>
          <p:cNvSpPr/>
          <p:nvPr/>
        </p:nvSpPr>
        <p:spPr>
          <a:xfrm>
            <a:off x="6786069" y="2502331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حَتّى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670;p201">
            <a:extLst>
              <a:ext uri="{FF2B5EF4-FFF2-40B4-BE49-F238E27FC236}">
                <a16:creationId xmlns:a16="http://schemas.microsoft.com/office/drawing/2014/main" id="{FA3610F8-B10B-1D16-2B32-98CC4B28A5E4}"/>
              </a:ext>
            </a:extLst>
          </p:cNvPr>
          <p:cNvSpPr/>
          <p:nvPr/>
        </p:nvSpPr>
        <p:spPr>
          <a:xfrm>
            <a:off x="3696778" y="3962967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kumimoji="0" lang="ar-S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EB21FDC0-C87E-4198-09C5-B8771070F5F0}"/>
              </a:ext>
            </a:extLst>
          </p:cNvPr>
          <p:cNvSpPr/>
          <p:nvPr/>
        </p:nvSpPr>
        <p:spPr>
          <a:xfrm>
            <a:off x="2683662" y="2493609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5" name="Google Shape;1672;p201">
            <a:extLst>
              <a:ext uri="{FF2B5EF4-FFF2-40B4-BE49-F238E27FC236}">
                <a16:creationId xmlns:a16="http://schemas.microsoft.com/office/drawing/2014/main" id="{36779777-A7E6-147D-67FB-6057F2BA2499}"/>
              </a:ext>
            </a:extLst>
          </p:cNvPr>
          <p:cNvSpPr/>
          <p:nvPr/>
        </p:nvSpPr>
        <p:spPr>
          <a:xfrm>
            <a:off x="1323894" y="393778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</p:spTree>
    <p:extLst>
      <p:ext uri="{BB962C8B-B14F-4D97-AF65-F5344CB8AC3E}">
        <p14:creationId xmlns:p14="http://schemas.microsoft.com/office/powerpoint/2010/main" val="39928834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5200-6CFF-DC46-1B68-F3F7DB033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677;p154">
            <a:extLst>
              <a:ext uri="{FF2B5EF4-FFF2-40B4-BE49-F238E27FC236}">
                <a16:creationId xmlns:a16="http://schemas.microsoft.com/office/drawing/2014/main" id="{4287294E-B6A3-3563-A717-A4F41AED15A6}"/>
              </a:ext>
            </a:extLst>
          </p:cNvPr>
          <p:cNvSpPr txBox="1"/>
          <p:nvPr/>
        </p:nvSpPr>
        <p:spPr>
          <a:xfrm>
            <a:off x="566057" y="5602106"/>
            <a:ext cx="812850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أُحِبُّ صَديقي كَثيراً، ............. مُشاغَباتِهِ أَحْياناً تُزْعِجُني.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A0CFAB56-705B-DA46-B169-AEDC248D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جماعيا، ما الكلمة الناقصة في الجملة؟ من يقرأ؟ ما الكلمة المناسبة؟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تتفقون؟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E1D1F2-7B3F-23B0-AC44-2B67B29D3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EE14B8-A387-FB4B-5958-D3DAF9E4E0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767C55-8D07-6DC2-8897-E0F4AFB903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906CC5-E840-BA09-CDEC-BF3236440A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5FA6C8-5D38-D637-7A37-520536DF147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3645BD-1B6B-ED6F-9A25-432CBB8DAF8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8373F6-A391-9E24-0CB1-8D10BC0A9B1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6F48CB-8EA9-0518-1D32-151804F1BA4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7" name="Espace réservé pour une image  28">
            <a:extLst>
              <a:ext uri="{FF2B5EF4-FFF2-40B4-BE49-F238E27FC236}">
                <a16:creationId xmlns:a16="http://schemas.microsoft.com/office/drawing/2014/main" id="{BD0ABA00-FA8B-E7B1-9511-20C96144F4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33189" y="675825"/>
            <a:ext cx="828000" cy="827999"/>
          </a:xfrm>
        </p:spPr>
      </p:pic>
      <p:sp>
        <p:nvSpPr>
          <p:cNvPr id="9" name="Google Shape;1666;p201">
            <a:extLst>
              <a:ext uri="{FF2B5EF4-FFF2-40B4-BE49-F238E27FC236}">
                <a16:creationId xmlns:a16="http://schemas.microsoft.com/office/drawing/2014/main" id="{BD8E3ADB-89DE-FBF3-812E-78FC7FDFBB61}"/>
              </a:ext>
            </a:extLst>
          </p:cNvPr>
          <p:cNvSpPr/>
          <p:nvPr/>
        </p:nvSpPr>
        <p:spPr>
          <a:xfrm>
            <a:off x="626669" y="249926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14" name="Google Shape;1667;p201">
            <a:extLst>
              <a:ext uri="{FF2B5EF4-FFF2-40B4-BE49-F238E27FC236}">
                <a16:creationId xmlns:a16="http://schemas.microsoft.com/office/drawing/2014/main" id="{D7716A31-AA09-8ACA-F4E6-4EDABC1703A9}"/>
              </a:ext>
            </a:extLst>
          </p:cNvPr>
          <p:cNvSpPr/>
          <p:nvPr/>
        </p:nvSpPr>
        <p:spPr>
          <a:xfrm>
            <a:off x="4740656" y="24930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0" name="Google Shape;1668;p201">
            <a:extLst>
              <a:ext uri="{FF2B5EF4-FFF2-40B4-BE49-F238E27FC236}">
                <a16:creationId xmlns:a16="http://schemas.microsoft.com/office/drawing/2014/main" id="{E0443454-3CDC-4B07-813F-C3B65E092856}"/>
              </a:ext>
            </a:extLst>
          </p:cNvPr>
          <p:cNvSpPr/>
          <p:nvPr/>
        </p:nvSpPr>
        <p:spPr>
          <a:xfrm>
            <a:off x="5919135" y="393497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1" name="Google Shape;1669;p201">
            <a:extLst>
              <a:ext uri="{FF2B5EF4-FFF2-40B4-BE49-F238E27FC236}">
                <a16:creationId xmlns:a16="http://schemas.microsoft.com/office/drawing/2014/main" id="{766FE048-02F0-7626-FB64-1D27DE5482A0}"/>
              </a:ext>
            </a:extLst>
          </p:cNvPr>
          <p:cNvSpPr/>
          <p:nvPr/>
        </p:nvSpPr>
        <p:spPr>
          <a:xfrm>
            <a:off x="6786069" y="2502331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حَتّى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670;p201">
            <a:extLst>
              <a:ext uri="{FF2B5EF4-FFF2-40B4-BE49-F238E27FC236}">
                <a16:creationId xmlns:a16="http://schemas.microsoft.com/office/drawing/2014/main" id="{34864D4A-FA57-E8CB-8386-2BAEEE369A43}"/>
              </a:ext>
            </a:extLst>
          </p:cNvPr>
          <p:cNvSpPr/>
          <p:nvPr/>
        </p:nvSpPr>
        <p:spPr>
          <a:xfrm>
            <a:off x="3696778" y="3962967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kumimoji="0" lang="ar-SA" sz="4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F5FD9FB2-6B97-5F41-9266-4868BD3B61BB}"/>
              </a:ext>
            </a:extLst>
          </p:cNvPr>
          <p:cNvSpPr/>
          <p:nvPr/>
        </p:nvSpPr>
        <p:spPr>
          <a:xfrm>
            <a:off x="2683662" y="2493609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5" name="Google Shape;1672;p201">
            <a:extLst>
              <a:ext uri="{FF2B5EF4-FFF2-40B4-BE49-F238E27FC236}">
                <a16:creationId xmlns:a16="http://schemas.microsoft.com/office/drawing/2014/main" id="{4E84179A-A110-63CF-9D25-2BBC3EE86742}"/>
              </a:ext>
            </a:extLst>
          </p:cNvPr>
          <p:cNvSpPr/>
          <p:nvPr/>
        </p:nvSpPr>
        <p:spPr>
          <a:xfrm>
            <a:off x="1323894" y="393778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</p:spTree>
    <p:extLst>
      <p:ext uri="{BB962C8B-B14F-4D97-AF65-F5344CB8AC3E}">
        <p14:creationId xmlns:p14="http://schemas.microsoft.com/office/powerpoint/2010/main" val="29938679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20" grpId="0" animBg="1"/>
      <p:bldP spid="21" grpId="0" animBg="1"/>
      <p:bldP spid="22" grpId="0" animBg="1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86B16-2B09-134D-FD4B-91CD80CBE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677;p154">
            <a:extLst>
              <a:ext uri="{FF2B5EF4-FFF2-40B4-BE49-F238E27FC236}">
                <a16:creationId xmlns:a16="http://schemas.microsoft.com/office/drawing/2014/main" id="{A5EFB96B-44E1-9048-6C69-97AB5DD13511}"/>
              </a:ext>
            </a:extLst>
          </p:cNvPr>
          <p:cNvSpPr txBox="1"/>
          <p:nvPr/>
        </p:nvSpPr>
        <p:spPr>
          <a:xfrm>
            <a:off x="507748" y="2936447"/>
            <a:ext cx="812850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................ رَأَيْتُ صَديقي حَزيناً، جَلَسْتُ بِجانِبِهِ لِأُواسيَهِ.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E3B88A04-2DE4-284C-B009-DA27140F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اقرَؤا الجملة، ثم اكتبوا على اللوحة الكلمة المناسبة لمعنى الجملة.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DB20BA-8881-FB16-D439-B10593A54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7794BF-0008-00F6-DEBC-CC76DEB77A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DB9259-F114-5096-1F12-2F9276FD7DF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972E36-EDF1-D4BE-AC19-56B62EB485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F82CE74-60F3-4965-87E0-124CEF2CCF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E46981-03FC-5078-6210-BA136956B5E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BEC588-7775-9B33-1415-9726853C93E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8B1DED-3359-5110-2DE8-543BEECC66F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64DE57CA-AEAA-4BF3-B0C8-ABF73D6FBB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0339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4275A-697E-E278-23BB-2D9A11A7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00FAC8C-0E9E-0440-9AFC-6CA094D37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ألواحكم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 رأيكم في إجابة ...؟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0C2FD7-4043-9B08-B496-C4B00B038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FC82F8-D594-B666-E42E-56EA41D194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1A2482-1842-B5BE-0335-5D462A92A4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00DE1D-75D0-6B9B-6B45-A2817F04EE7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DF4879-CED2-EBAC-886A-AEA2C3B7F24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F52FAC-AC82-501E-17BB-5160F04494E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CC1EB2-AF69-D1A1-E122-31F60C8A69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0D9745-EDD9-07D3-A88F-4C9B2474ECB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0B382DA-4340-A030-EBCC-3FA3CA0B71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28" r="-26628"/>
          <a:stretch>
            <a:fillRect/>
          </a:stretch>
        </p:blipFill>
        <p:spPr>
          <a:xfrm>
            <a:off x="665016" y="1997720"/>
            <a:ext cx="7813968" cy="3384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FEE07D41-99CF-B374-DB04-DC7D572934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3400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7A5C9-8964-ABDA-BE30-CB8D9E34B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677;p154">
            <a:extLst>
              <a:ext uri="{FF2B5EF4-FFF2-40B4-BE49-F238E27FC236}">
                <a16:creationId xmlns:a16="http://schemas.microsoft.com/office/drawing/2014/main" id="{3A69E599-2429-ADA6-F241-6355BBD2069D}"/>
              </a:ext>
            </a:extLst>
          </p:cNvPr>
          <p:cNvSpPr txBox="1"/>
          <p:nvPr/>
        </p:nvSpPr>
        <p:spPr>
          <a:xfrm>
            <a:off x="341644" y="5539871"/>
            <a:ext cx="856119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حينَ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14B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رَأَيْتُ صَديقي حَزيناً، جَلَسْتُ بِجانِبِهِ لِأُواسيَهِ.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4AB213F1-729C-944D-AB3A-1CF4186D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A6C8FD-322C-BE71-EC67-88F2BDD80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BB68BC-B643-925B-02E2-0AB25C2EF9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485A5B-BC58-D72D-5F11-3CAE6A37C1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934532-FB3A-87D2-6E4B-7C316A2156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FF152D-D42E-5397-BD34-5AB63571C6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73B3DB-FF46-9E23-21D1-C695F1B33BC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BDD599-A1D2-1732-E593-65113551AF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5253AC-3463-17AC-B4F0-C1FF69B9F0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2" name="Google Shape;1666;p201">
            <a:extLst>
              <a:ext uri="{FF2B5EF4-FFF2-40B4-BE49-F238E27FC236}">
                <a16:creationId xmlns:a16="http://schemas.microsoft.com/office/drawing/2014/main" id="{F08164DD-0AFA-311D-A37D-41CE742FD49C}"/>
              </a:ext>
            </a:extLst>
          </p:cNvPr>
          <p:cNvSpPr/>
          <p:nvPr/>
        </p:nvSpPr>
        <p:spPr>
          <a:xfrm>
            <a:off x="626669" y="249926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4" name="Google Shape;1667;p201">
            <a:extLst>
              <a:ext uri="{FF2B5EF4-FFF2-40B4-BE49-F238E27FC236}">
                <a16:creationId xmlns:a16="http://schemas.microsoft.com/office/drawing/2014/main" id="{6782BE1F-FDC4-64FB-C392-CFB3870E5853}"/>
              </a:ext>
            </a:extLst>
          </p:cNvPr>
          <p:cNvSpPr/>
          <p:nvPr/>
        </p:nvSpPr>
        <p:spPr>
          <a:xfrm>
            <a:off x="4740656" y="24930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10" name="Google Shape;1668;p201">
            <a:extLst>
              <a:ext uri="{FF2B5EF4-FFF2-40B4-BE49-F238E27FC236}">
                <a16:creationId xmlns:a16="http://schemas.microsoft.com/office/drawing/2014/main" id="{8F1CC882-14B7-DF02-CFB9-8DDF78141D88}"/>
              </a:ext>
            </a:extLst>
          </p:cNvPr>
          <p:cNvSpPr/>
          <p:nvPr/>
        </p:nvSpPr>
        <p:spPr>
          <a:xfrm>
            <a:off x="5919135" y="393497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12" name="Google Shape;1669;p201">
            <a:extLst>
              <a:ext uri="{FF2B5EF4-FFF2-40B4-BE49-F238E27FC236}">
                <a16:creationId xmlns:a16="http://schemas.microsoft.com/office/drawing/2014/main" id="{9A9E37E3-DE6D-8F07-55BA-8A2E22135E65}"/>
              </a:ext>
            </a:extLst>
          </p:cNvPr>
          <p:cNvSpPr/>
          <p:nvPr/>
        </p:nvSpPr>
        <p:spPr>
          <a:xfrm>
            <a:off x="6786069" y="2502331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حَتّى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70;p201">
            <a:extLst>
              <a:ext uri="{FF2B5EF4-FFF2-40B4-BE49-F238E27FC236}">
                <a16:creationId xmlns:a16="http://schemas.microsoft.com/office/drawing/2014/main" id="{53A71846-1602-8A75-9A8B-7A7F2A006944}"/>
              </a:ext>
            </a:extLst>
          </p:cNvPr>
          <p:cNvSpPr/>
          <p:nvPr/>
        </p:nvSpPr>
        <p:spPr>
          <a:xfrm>
            <a:off x="3696778" y="3962967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kumimoji="0" lang="ar-S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1;p201">
            <a:extLst>
              <a:ext uri="{FF2B5EF4-FFF2-40B4-BE49-F238E27FC236}">
                <a16:creationId xmlns:a16="http://schemas.microsoft.com/office/drawing/2014/main" id="{2894684B-2DE1-A474-E11B-91A0EB46D7E6}"/>
              </a:ext>
            </a:extLst>
          </p:cNvPr>
          <p:cNvSpPr/>
          <p:nvPr/>
        </p:nvSpPr>
        <p:spPr>
          <a:xfrm>
            <a:off x="2683662" y="2493609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D182B8C1-F446-27C2-C9C4-E6C1FDBE7E5F}"/>
              </a:ext>
            </a:extLst>
          </p:cNvPr>
          <p:cNvSpPr/>
          <p:nvPr/>
        </p:nvSpPr>
        <p:spPr>
          <a:xfrm>
            <a:off x="1323894" y="393778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88E8A407-0081-71A0-C550-02043AF630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39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2" grpId="0" animBg="1"/>
      <p:bldP spid="15" grpId="0" animBg="1"/>
      <p:bldP spid="21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CB70B-0EAE-3FC3-B07E-51EF54282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677;p154">
            <a:extLst>
              <a:ext uri="{FF2B5EF4-FFF2-40B4-BE49-F238E27FC236}">
                <a16:creationId xmlns:a16="http://schemas.microsoft.com/office/drawing/2014/main" id="{E13EED50-6E09-E1C3-7B04-603070546930}"/>
              </a:ext>
            </a:extLst>
          </p:cNvPr>
          <p:cNvSpPr txBox="1"/>
          <p:nvPr/>
        </p:nvSpPr>
        <p:spPr>
          <a:xfrm>
            <a:off x="507748" y="2900292"/>
            <a:ext cx="8128505" cy="851252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زُرْتُ صَديقي في بَيْتِهِ، ............. ذَهَبْنا مَعاً إِلى ٱلْمَكْتَبَةِ.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B3744612-2FB8-1844-A581-9265A2967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اقرَؤا الجملة، اكتبوا الكلمة الناقصة     - ارفعوا الألواح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CF7FC6-1F58-C468-E96F-5F431CC4F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2B1F16-3D60-6CB5-C4C0-EF9E84C64B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AF5EBA-4338-33E5-6A36-8E63969A5C5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A0E46C-E76C-9A5F-6277-6B586302B7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A852BC-BA10-DE23-51D9-9753ADC6A21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81565-5660-1B81-EDAF-13C54C060D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074965-46E6-F58A-652A-644370FEC2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4F85C8-A2AB-42E2-3C61-B452ADF951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AA1E46B-321D-BB80-49AA-B0AD83CC75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3273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FCC53-24B0-06CC-0370-8EBD6E4DE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1F1FF8E-736E-6745-947F-15EB3026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يقرأ؟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946C0A-57F6-3EFE-B140-D16604DCA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D70A71-2FE9-BF7B-185C-E8DF72221C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0861DE9-0209-8832-0A08-B69440AC21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C1C124-ED5D-6A93-7301-AF738979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D73A90A-8971-91C2-78C1-8F86279396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F33918-E76E-8F0E-729E-B2272D989E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A712FD-6864-3F1B-6A74-45704104B9D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9A063E-F92B-C33F-6546-1267F79097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Google Shape;677;p154">
            <a:extLst>
              <a:ext uri="{FF2B5EF4-FFF2-40B4-BE49-F238E27FC236}">
                <a16:creationId xmlns:a16="http://schemas.microsoft.com/office/drawing/2014/main" id="{567A8D14-88F2-4EC2-3163-DFF750E3C3CE}"/>
              </a:ext>
            </a:extLst>
          </p:cNvPr>
          <p:cNvSpPr txBox="1"/>
          <p:nvPr/>
        </p:nvSpPr>
        <p:spPr>
          <a:xfrm>
            <a:off x="341644" y="5536192"/>
            <a:ext cx="858129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زُرْتُ صَديقي في بَيْتِهِ، </a:t>
            </a:r>
            <a:r>
              <a:rPr lang="ar-MA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  <a:r>
              <a:rPr lang="fr-FR" sz="4400" b="1" kern="0" dirty="0">
                <a:solidFill>
                  <a:srgbClr val="C00000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ذَهَبْنا مَعاً إِلى ٱلْمَكْتَبَةِ.</a:t>
            </a:r>
          </a:p>
        </p:txBody>
      </p:sp>
      <p:sp>
        <p:nvSpPr>
          <p:cNvPr id="2" name="Google Shape;1666;p201">
            <a:extLst>
              <a:ext uri="{FF2B5EF4-FFF2-40B4-BE49-F238E27FC236}">
                <a16:creationId xmlns:a16="http://schemas.microsoft.com/office/drawing/2014/main" id="{30FBAB52-B3E5-803E-D23C-EDF77B3F1AC6}"/>
              </a:ext>
            </a:extLst>
          </p:cNvPr>
          <p:cNvSpPr/>
          <p:nvPr/>
        </p:nvSpPr>
        <p:spPr>
          <a:xfrm>
            <a:off x="626669" y="249926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3B9A7F0B-0ED7-E4A0-4ED5-34617B76B2C0}"/>
              </a:ext>
            </a:extLst>
          </p:cNvPr>
          <p:cNvSpPr/>
          <p:nvPr/>
        </p:nvSpPr>
        <p:spPr>
          <a:xfrm>
            <a:off x="4740656" y="24930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2" name="Google Shape;1668;p201">
            <a:extLst>
              <a:ext uri="{FF2B5EF4-FFF2-40B4-BE49-F238E27FC236}">
                <a16:creationId xmlns:a16="http://schemas.microsoft.com/office/drawing/2014/main" id="{A8FD5042-A135-E051-4A45-9AB3A30FD313}"/>
              </a:ext>
            </a:extLst>
          </p:cNvPr>
          <p:cNvSpPr/>
          <p:nvPr/>
        </p:nvSpPr>
        <p:spPr>
          <a:xfrm>
            <a:off x="5919135" y="3934974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3" name="Google Shape;1669;p201">
            <a:extLst>
              <a:ext uri="{FF2B5EF4-FFF2-40B4-BE49-F238E27FC236}">
                <a16:creationId xmlns:a16="http://schemas.microsoft.com/office/drawing/2014/main" id="{E30E2999-AC2E-17DC-56CB-982972192C10}"/>
              </a:ext>
            </a:extLst>
          </p:cNvPr>
          <p:cNvSpPr/>
          <p:nvPr/>
        </p:nvSpPr>
        <p:spPr>
          <a:xfrm>
            <a:off x="6786069" y="2502331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حَتّى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670;p201">
            <a:extLst>
              <a:ext uri="{FF2B5EF4-FFF2-40B4-BE49-F238E27FC236}">
                <a16:creationId xmlns:a16="http://schemas.microsoft.com/office/drawing/2014/main" id="{5E4D3E6C-1AB0-E094-18F9-E5EDC140AA1F}"/>
              </a:ext>
            </a:extLst>
          </p:cNvPr>
          <p:cNvSpPr/>
          <p:nvPr/>
        </p:nvSpPr>
        <p:spPr>
          <a:xfrm>
            <a:off x="3696778" y="3962967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kumimoji="0" lang="ar-SA" sz="4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5" name="Google Shape;1671;p201">
            <a:extLst>
              <a:ext uri="{FF2B5EF4-FFF2-40B4-BE49-F238E27FC236}">
                <a16:creationId xmlns:a16="http://schemas.microsoft.com/office/drawing/2014/main" id="{5272E600-21C6-8077-E336-2673FF4363E0}"/>
              </a:ext>
            </a:extLst>
          </p:cNvPr>
          <p:cNvSpPr/>
          <p:nvPr/>
        </p:nvSpPr>
        <p:spPr>
          <a:xfrm>
            <a:off x="2683662" y="2493609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6" name="Google Shape;1672;p201">
            <a:extLst>
              <a:ext uri="{FF2B5EF4-FFF2-40B4-BE49-F238E27FC236}">
                <a16:creationId xmlns:a16="http://schemas.microsoft.com/office/drawing/2014/main" id="{5B5B03DC-C680-AE9B-B1BB-600E5FF98C74}"/>
              </a:ext>
            </a:extLst>
          </p:cNvPr>
          <p:cNvSpPr/>
          <p:nvPr/>
        </p:nvSpPr>
        <p:spPr>
          <a:xfrm>
            <a:off x="1323894" y="393778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104CD92-193D-6C17-B359-35CA49686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427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24842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كتابة</a:t>
            </a:r>
            <a:endParaRPr lang="fr-MA" sz="4000" dirty="0">
              <a:solidFill>
                <a:srgbClr val="424D7B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2E423E-8864-8601-ADEC-01F749031A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8017F0A-D7EC-1C54-8E93-D0123406CF2C}"/>
              </a:ext>
            </a:extLst>
          </p:cNvPr>
          <p:cNvSpPr txBox="1"/>
          <p:nvPr/>
        </p:nvSpPr>
        <p:spPr>
          <a:xfrm>
            <a:off x="6367791" y="1777877"/>
            <a:ext cx="803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كتابة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7911" y="1760452"/>
            <a:ext cx="540000" cy="5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8A5174-A337-797A-208D-D018A402C6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8094" y="962793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3230A27-64DD-8288-C161-9FAB21FE7F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8228" y="1945333"/>
            <a:ext cx="786632" cy="79200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B802A983-62A0-B473-6FEE-8BC530016218}"/>
              </a:ext>
            </a:extLst>
          </p:cNvPr>
          <p:cNvSpPr txBox="1">
            <a:spLocks/>
          </p:cNvSpPr>
          <p:nvPr/>
        </p:nvSpPr>
        <p:spPr>
          <a:xfrm>
            <a:off x="1273054" y="2970979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800" b="1" dirty="0">
                <a:cs typeface="Microsoft Uighur" panose="02000000000000000000" pitchFamily="2" charset="-78"/>
              </a:rPr>
              <a:t>استثمار الظواهر اللغوية : أقسام الكلمة؛ </a:t>
            </a:r>
          </a:p>
        </p:txBody>
      </p:sp>
    </p:spTree>
    <p:extLst>
      <p:ext uri="{BB962C8B-B14F-4D97-AF65-F5344CB8AC3E}">
        <p14:creationId xmlns:p14="http://schemas.microsoft.com/office/powerpoint/2010/main" val="1774704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B8B22-60EE-D740-6712-2BAF41AB4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C0A2B53-3A2B-C34B-845C-BF158487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سَنَتَعَلَّمُ الْيَوْمَ كَيْفَ نُحَدِّدُ نَوْعَ الكَلِمَةْ.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2CF99E-FC10-04B5-5231-FCF3A21FAB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787248-377E-7BA1-4B68-D1F2F184D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046DC7-5EA0-C1A3-6807-2250D936EC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D1D908-5123-4C6C-8EC2-AEF1BA3A97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CEC380-C47D-21AD-D404-FE75158DC8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27E507-97B4-A98B-ADB1-6E933F09D1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B55949-B6AC-1BD3-887B-023A289562F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F92D3A-6999-5B35-ACA0-8EFC4799983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6AE477E-88CC-A3F1-7173-150C37F63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9082" y="675611"/>
            <a:ext cx="828000" cy="828000"/>
          </a:xfr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8100848-2AC3-EA67-9C23-0E0628B9AB21}"/>
              </a:ext>
            </a:extLst>
          </p:cNvPr>
          <p:cNvSpPr/>
          <p:nvPr/>
        </p:nvSpPr>
        <p:spPr>
          <a:xfrm>
            <a:off x="3027784" y="2799043"/>
            <a:ext cx="3088432" cy="89262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اَلْكَلِمَةُ</a:t>
            </a: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671142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8C31-7767-B29F-1485-C1B45079D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9B85721-9DA0-6F9B-6B99-509C5152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أنواع الكلمة ثلاثة: الكلمة إما اسم أو فعل أو حرف.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6F2B1D-199E-8EE2-65D4-3A19D7766D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74B1EF-E6B6-5736-643C-46116370D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754FFB-6067-AA2F-E1B6-4F9BDAC6038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B62B1F8-573C-EFF5-8287-E0BA5648FE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BF629A-B05F-872E-A28C-6650F58821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BEE4ED-1AA0-95F2-DED0-D0F94BDFAE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BD9E92-1540-4BC9-CA68-0DA404F5182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FDA4F9E-34E0-8A8C-9357-593CFF229E9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44" name="Espace réservé pour une image  43">
            <a:extLst>
              <a:ext uri="{FF2B5EF4-FFF2-40B4-BE49-F238E27FC236}">
                <a16:creationId xmlns:a16="http://schemas.microsoft.com/office/drawing/2014/main" id="{E2FC3757-C393-B46F-0EFE-8FCA731CA6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F386732-456A-BD05-62F2-00075D36AD84}"/>
              </a:ext>
            </a:extLst>
          </p:cNvPr>
          <p:cNvSpPr/>
          <p:nvPr/>
        </p:nvSpPr>
        <p:spPr>
          <a:xfrm>
            <a:off x="3567137" y="2158393"/>
            <a:ext cx="2009726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اَلْكَلِمَةُ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3E39278E-E289-3139-0BA6-FB70ED71650E}"/>
              </a:ext>
            </a:extLst>
          </p:cNvPr>
          <p:cNvSpPr/>
          <p:nvPr/>
        </p:nvSpPr>
        <p:spPr>
          <a:xfrm>
            <a:off x="6286030" y="3848407"/>
            <a:ext cx="2009726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اِسْمٌ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8A88895-4FD2-D904-36C9-5F2AD915854F}"/>
              </a:ext>
            </a:extLst>
          </p:cNvPr>
          <p:cNvSpPr/>
          <p:nvPr/>
        </p:nvSpPr>
        <p:spPr>
          <a:xfrm>
            <a:off x="3567137" y="3848409"/>
            <a:ext cx="2009726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E11F8F5-B4CD-EF15-D40E-443E09BD8ACE}"/>
              </a:ext>
            </a:extLst>
          </p:cNvPr>
          <p:cNvSpPr/>
          <p:nvPr/>
        </p:nvSpPr>
        <p:spPr>
          <a:xfrm>
            <a:off x="848244" y="3848408"/>
            <a:ext cx="2009726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حَرْفٌ</a:t>
            </a:r>
            <a:endParaRPr lang="ar-MA" sz="48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764F681-BE5F-A795-D02D-FBB890C1265A}"/>
              </a:ext>
            </a:extLst>
          </p:cNvPr>
          <p:cNvCxnSpPr>
            <a:cxnSpLocks/>
            <a:stCxn id="14" idx="2"/>
            <a:endCxn id="19" idx="0"/>
          </p:cNvCxnSpPr>
          <p:nvPr/>
        </p:nvCxnSpPr>
        <p:spPr>
          <a:xfrm>
            <a:off x="4572000" y="2989390"/>
            <a:ext cx="0" cy="859019"/>
          </a:xfrm>
          <a:prstGeom prst="straightConnector1">
            <a:avLst/>
          </a:prstGeom>
          <a:ln w="38100" cap="flat" cmpd="sng" algn="ctr">
            <a:solidFill>
              <a:srgbClr val="424D7C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49B24870-3ACB-E1E5-8E72-4FD4F96D9C7F}"/>
              </a:ext>
            </a:extLst>
          </p:cNvPr>
          <p:cNvCxnSpPr>
            <a:stCxn id="14" idx="2"/>
            <a:endCxn id="18" idx="0"/>
          </p:cNvCxnSpPr>
          <p:nvPr/>
        </p:nvCxnSpPr>
        <p:spPr>
          <a:xfrm rot="16200000" flipH="1">
            <a:off x="5501938" y="2059451"/>
            <a:ext cx="859017" cy="2718893"/>
          </a:xfrm>
          <a:prstGeom prst="bentConnector3">
            <a:avLst/>
          </a:prstGeom>
          <a:ln w="38100" cap="flat" cmpd="sng" algn="ctr">
            <a:solidFill>
              <a:srgbClr val="424D7C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DBFCCDD2-17E5-2D0B-B2CB-0E897CD12330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 rot="5400000">
            <a:off x="2783045" y="2059453"/>
            <a:ext cx="859018" cy="2718893"/>
          </a:xfrm>
          <a:prstGeom prst="bentConnector3">
            <a:avLst>
              <a:gd name="adj1" fmla="val 50000"/>
            </a:avLst>
          </a:prstGeom>
          <a:ln w="38100" cap="flat" cmpd="sng" algn="ctr">
            <a:solidFill>
              <a:srgbClr val="424D7C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847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1DE4B-8185-5CBD-3034-A8678DDF1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03F35F9-7C09-79FC-2D8D-83CEC3566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هَذِهِ كَلِماتٌ: «عَلَى ـــ لَعِبَ ـــ كُرَةٌ ـــ مُحَمَّدٌ». انتبهوا كيف سأحدد نوع كل كلمة.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DE7F8A-E6E5-DBBA-DC30-3B6AF94991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4F8D1DB-9CEE-33A6-D429-1F00A75B0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C5AD8B3-0491-3795-ECF8-BF9C1E4C0E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FAFA4A7-645A-A95D-BB9C-962325B24A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E583DC-7888-CDB6-DB29-5078F1496CA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900E72-E971-3DBB-DA21-07EC6AECC79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02EA6E-76BC-36E7-7556-A907C0C0B8E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97BF6F-ACCE-70A3-633B-EB5DD447B1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1B4C1F60-E0EE-0857-BEC5-DEF663F1A5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8ECAFEC-D108-26B4-9353-10BDA19A568D}"/>
              </a:ext>
            </a:extLst>
          </p:cNvPr>
          <p:cNvSpPr txBox="1"/>
          <p:nvPr/>
        </p:nvSpPr>
        <p:spPr>
          <a:xfrm>
            <a:off x="6977775" y="3335311"/>
            <a:ext cx="1774474" cy="851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كُرَةٌ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5291B23-FA23-2A8D-2A95-55496BE59473}"/>
              </a:ext>
            </a:extLst>
          </p:cNvPr>
          <p:cNvSpPr txBox="1"/>
          <p:nvPr/>
        </p:nvSpPr>
        <p:spPr>
          <a:xfrm>
            <a:off x="4819260" y="3335311"/>
            <a:ext cx="1774474" cy="851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يَخْرُجونَ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EE2FAC-5D22-31F5-7883-3DA19E2A4FD9}"/>
              </a:ext>
            </a:extLst>
          </p:cNvPr>
          <p:cNvSpPr txBox="1"/>
          <p:nvPr/>
        </p:nvSpPr>
        <p:spPr>
          <a:xfrm>
            <a:off x="2660745" y="3335311"/>
            <a:ext cx="1774474" cy="851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إِلى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4CBA092-428D-8933-BAE8-B00DFADCE505}"/>
              </a:ext>
            </a:extLst>
          </p:cNvPr>
          <p:cNvSpPr txBox="1"/>
          <p:nvPr/>
        </p:nvSpPr>
        <p:spPr>
          <a:xfrm>
            <a:off x="502230" y="3335311"/>
            <a:ext cx="1774474" cy="8512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ياسينُ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9415375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4F4FF-299A-4283-D314-892C25DD3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AB29E37-EEA1-E5E8-B749-B29453C73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لأحدد نوع الكلمة «كـــــرة». أسأل: على ماذا تدل كلمة «كرة»؟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1812BF-DAB6-9398-4D4C-5DFA3A3564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7FC16FD-2370-E3C0-16D5-3394C9D32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881160-D088-C306-BE56-3ABB6AAEA2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CA137A-D2F4-1C5A-3DC5-9478EEEEF81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74871A-2590-9BC3-54D0-9C48A97A50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C644DF-F148-8156-5DD9-C541F8AEED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F6C93-5A0D-F48B-BD24-ED00AF0FA11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A61764-F7FF-2B0F-988D-98228736E7D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C4ADD3-E78D-9F7F-FF80-557E7C5843C9}"/>
              </a:ext>
            </a:extLst>
          </p:cNvPr>
          <p:cNvSpPr txBox="1"/>
          <p:nvPr/>
        </p:nvSpPr>
        <p:spPr>
          <a:xfrm>
            <a:off x="3389153" y="2724747"/>
            <a:ext cx="2365695" cy="1123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كُــــــــرَةٌ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8CCFD77F-C711-82FA-71C5-06D189A61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65415437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E43B-CB86-B8D0-C5B2-D401A2639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8DE34CF-F102-1461-FC59-F7521B7A1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تدل الكلمة «كرة» على هذا الشيء.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513E6E7-838F-71FB-4619-1E867D732C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74E8ED-BA3D-00D5-29A9-C08E186B0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2D3C48-4EE1-56CF-0889-4CF45DAFA1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E47A96-52C1-A2E3-3273-E755F618ECC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74F9CA-C3D4-FE86-CC1E-04025D8F77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4768DC-47AC-088B-DF42-CBD910E49FF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4463B5-455F-E098-8360-2F06A9013E7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86FA39C-7F6C-A67C-545A-4FA3DBC8AB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AC97163-2A00-EC60-7054-83BF12173EA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96" r="-28296"/>
          <a:stretch>
            <a:fillRect/>
          </a:stretch>
        </p:blipFill>
        <p:spPr>
          <a:xfrm>
            <a:off x="17472" y="2169601"/>
            <a:ext cx="4937647" cy="3960000"/>
          </a:xfrm>
          <a:prstGeom prst="rect">
            <a:avLst/>
          </a:prstGeom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7FB08FC5-18CE-415E-65E8-EF5A3D8428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8DD5386-FCA6-3C20-D7B5-1B5C89CC575A}"/>
              </a:ext>
            </a:extLst>
          </p:cNvPr>
          <p:cNvSpPr txBox="1"/>
          <p:nvPr/>
        </p:nvSpPr>
        <p:spPr>
          <a:xfrm>
            <a:off x="5807529" y="3424550"/>
            <a:ext cx="2365695" cy="1123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كُــــــــرَةٌ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215301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AD03E-4AE0-C196-15C0-435463001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B5583C5-C0AF-4FC5-74F7-D93BF178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الكلمة «كرة» اسم.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0EE3B8-8BE1-DEB6-7E5F-5FCFA60925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DF7034-C0F9-094D-AE9F-9DDD7AB9A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9E9BF4B-F981-6629-B27B-3A15C52DF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F78882-76DF-B53D-1C73-1C89C6A38B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2A0D03-CFD6-00FF-B5F5-189BF39AF0A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7C02A5-E15D-1131-8574-298D557AEF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106B04-B3CB-CCDF-6439-00ACE3A61BC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57EAF5-E534-EB1C-64B7-3DDD75EAE15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6536F0-4B58-D5F5-162F-CD437722B89A}"/>
              </a:ext>
            </a:extLst>
          </p:cNvPr>
          <p:cNvSpPr txBox="1"/>
          <p:nvPr/>
        </p:nvSpPr>
        <p:spPr>
          <a:xfrm>
            <a:off x="5061076" y="4359691"/>
            <a:ext cx="2516541" cy="112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438B6D2B-B4EF-3C98-37E2-5B679F8427B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632E9FC-8DE3-5DE3-4C42-06E4628DBE5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43518" y="3095017"/>
            <a:ext cx="685543" cy="68554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3A4F16F-080E-7614-F3B9-455AEC223F02}"/>
              </a:ext>
            </a:extLst>
          </p:cNvPr>
          <p:cNvSpPr txBox="1"/>
          <p:nvPr/>
        </p:nvSpPr>
        <p:spPr>
          <a:xfrm>
            <a:off x="5061076" y="2012424"/>
            <a:ext cx="2365695" cy="1123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كُــــــــرَةٌ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3C0CC1D-077F-ED0D-5661-651CEDB5C58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96" r="-28296"/>
          <a:stretch>
            <a:fillRect/>
          </a:stretch>
        </p:blipFill>
        <p:spPr>
          <a:xfrm>
            <a:off x="17472" y="2169601"/>
            <a:ext cx="493764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8705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FACC7-BF3A-6B86-17B5-07175945F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E6BF3D3-773B-9E00-D1FF-1D4DD8CC1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بالطريقة نفسها أحدد نوع كلمة «ياسين». أسأل: على ماذا تدل كلمة «ياسين»؟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4D608E-B0D7-4FCA-4D5A-A2702E8480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C1E4FC-C7A9-F1BD-D572-ABC0F8277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5DF9ED-D9CD-9A27-5919-261DADB82E7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1E8604-873F-AD39-6D2B-776CEE001EB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F0ED5C-B470-3F9C-1850-F1B4A18C737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8B76BA-0333-02A1-D1C4-04F814AD09D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A7D7CD-DD7C-889F-C355-00695F001D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99A351-F04C-FA9A-4785-E752BBFD977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C724D7-3BD4-62F3-B39C-A0392633B400}"/>
              </a:ext>
            </a:extLst>
          </p:cNvPr>
          <p:cNvSpPr txBox="1"/>
          <p:nvPr/>
        </p:nvSpPr>
        <p:spPr>
          <a:xfrm>
            <a:off x="3417002" y="2651902"/>
            <a:ext cx="2309997" cy="1225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ياسينُ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91F59A1-45AB-7344-9EB6-FD5570A418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610670420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E2A08-83B1-6CC9-8EB3-BD40E4A4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50ED2338-3E16-45C5-62F5-A680F0BE1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ياسين تدل على إنسان.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ECDB4-1238-524D-5169-0BCBC07573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EE4D6A-BA4D-12E7-8CD5-5083B9B07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2FF38D-67CA-2A9F-BA24-A3AFB0C52B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9B70D5-F861-678C-13BA-1608F59412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079D36-2551-195D-A055-67C00712D5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CA08B1-A72F-8EEA-6B34-327DDE7BD5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8A87E3-89EC-02EE-C47B-18C32C30F8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0E3DAB-2BD6-4952-C346-356968C816F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93457B5-F395-AE4F-7C6D-9155722BBF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054" y="2168525"/>
            <a:ext cx="3153196" cy="3960000"/>
          </a:xfrm>
          <a:prstGeom prst="rect">
            <a:avLst/>
          </a:prstGeom>
        </p:spPr>
      </p:pic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C22B6074-943A-0953-62C7-8E15B2CBC7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5E75DA-74D1-A959-CE89-4E23DDEEBC7D}"/>
              </a:ext>
            </a:extLst>
          </p:cNvPr>
          <p:cNvSpPr txBox="1"/>
          <p:nvPr/>
        </p:nvSpPr>
        <p:spPr>
          <a:xfrm>
            <a:off x="5866490" y="3435673"/>
            <a:ext cx="2309997" cy="1123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ياسينُ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90431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66817-929A-ED15-48AC-FCBBD95B6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95CD867-9CFB-4E97-D0A4-67824F6EF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كلمة «ياسين»: اسم.</a:t>
            </a:r>
            <a:endParaRPr lang="ar-MA" sz="3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7661C7-D869-0B5C-B74E-DA6E31DE7E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589D9F-F586-F056-3E43-EA33BAF9F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B4BCC1-62B4-BFCA-981E-FF0A05F855E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34F990-705B-1F2C-7ECA-CAB6AE61CF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999474-33CB-FA4D-DF02-6D48026B10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A5A3DF-B325-969E-1137-3C57504712C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3B9190-DC79-E7A9-B991-C0861AA1EA3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1794A1-F99C-E07E-73E0-D8352FCC1E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1F33D37-DCD4-4043-417B-5DFE41F5D838}"/>
              </a:ext>
            </a:extLst>
          </p:cNvPr>
          <p:cNvCxnSpPr/>
          <p:nvPr/>
        </p:nvCxnSpPr>
        <p:spPr>
          <a:xfrm>
            <a:off x="5831534" y="3481769"/>
            <a:ext cx="0" cy="801384"/>
          </a:xfrm>
          <a:prstGeom prst="straightConnector1">
            <a:avLst/>
          </a:prstGeom>
          <a:ln w="762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5DC06136-33B4-C1D8-AD26-E275E27DF7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C774F28-6779-CAAB-E559-04010F9A1390}"/>
              </a:ext>
            </a:extLst>
          </p:cNvPr>
          <p:cNvSpPr txBox="1"/>
          <p:nvPr/>
        </p:nvSpPr>
        <p:spPr>
          <a:xfrm>
            <a:off x="5034204" y="2072820"/>
            <a:ext cx="2309997" cy="1123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ياسينُ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810B00-97C1-1F72-65E9-9566E568125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9054" y="2169725"/>
            <a:ext cx="3153196" cy="396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80DC5F45-47EA-C7FC-FDCE-40111AD4945B}"/>
              </a:ext>
            </a:extLst>
          </p:cNvPr>
          <p:cNvSpPr txBox="1"/>
          <p:nvPr/>
        </p:nvSpPr>
        <p:spPr>
          <a:xfrm>
            <a:off x="5069966" y="4254783"/>
            <a:ext cx="2516541" cy="11237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اِسْمٌ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8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01CE1E8-5325-8A9E-2614-E388AFDA9EF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85466" y="3435001"/>
            <a:ext cx="685543" cy="68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7095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22CB0-3124-667B-55BD-F26ED2627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D72E582-E1A6-40EC-BA48-66B80342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الآنَ سَأُحَدِّدُ نَوْعَ كَلِمَةِ «يَخْرُجونَ». أسأل: عَلَى مَاذَا تَدُلُّ كَلِمَةُ «يَخْرُجونَ»؟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0EE8FB-0649-9E9E-8B69-6C039F569E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ECE492-ABB4-EFE6-721E-3DC9CE994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EA83D5E-5FA2-E829-BD6B-6AAFB1D1B6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19BF96-232B-55EB-B4DB-6E3A254115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11082F3-5E34-6362-24EB-2B49B698892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242436-4C96-B8D0-1856-E90D14994EB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3BC895-1BA7-F127-08B2-752DCBF0B3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EB20FE-6DE9-54F9-8739-35E01D4D84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E1A156-DA37-5C89-2AC4-EC40C2981033}"/>
              </a:ext>
            </a:extLst>
          </p:cNvPr>
          <p:cNvSpPr txBox="1"/>
          <p:nvPr/>
        </p:nvSpPr>
        <p:spPr>
          <a:xfrm>
            <a:off x="3511680" y="2649243"/>
            <a:ext cx="2120640" cy="1225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يَخْرُجونَ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3FF6351-F684-0E1B-570E-B2640D323B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67222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39697549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00BA8-CD11-7A08-C464-33CD17CA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9896ACB-F892-8FCB-DE86-3012B2C48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تَدُلُّ هَذِهِ الكَلِمَةُ عَلَى مَا يَقُومُ بِهِ الأَطْفَالُ.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32BC4F-57E4-4A9C-953C-4D03A2EA47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9DC49A-C652-77FF-F313-F72BF287E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320E13-1BC5-7518-8E39-57E66479BD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A6FE51F-3051-67AB-E297-6F1EADAED4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19EF79-2535-8174-8871-B2808D5485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C80C47-BE0C-BDCD-41EC-7B796404C8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31DB11-D9BA-CF94-F58E-68B7F8A77A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9A0BD4-8322-C09A-10B3-7A35653A9D1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0AFA4CA-714B-0B07-7845-D63F8A8F9E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67222"/>
            <a:ext cx="828000" cy="828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AF661B9-305C-7223-0567-545128BB942E}"/>
              </a:ext>
            </a:extLst>
          </p:cNvPr>
          <p:cNvSpPr txBox="1"/>
          <p:nvPr/>
        </p:nvSpPr>
        <p:spPr>
          <a:xfrm>
            <a:off x="3511680" y="2649245"/>
            <a:ext cx="2120640" cy="1225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يَخْرُجونَ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4959258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F36A8-F63E-4BFF-3CF9-18FA8677E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8E7E9DF-B03F-119B-3D7F-F817A2E6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كلمة يَخرجون:" فعل".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558BB91-42B4-81E3-6192-5D67088612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BE04A9-3FDB-1135-B2A7-13B53106C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ACB2A3-DA4D-EEAC-770D-7701008DBD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E48D35-4E19-640A-0827-F55AD94498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9D0D7B-384E-BF67-4FB6-1CA959527D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C0FEA0-2203-818B-072D-EDD8C853D11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22BFD-672A-3DE6-B2BE-C7A64D31ECD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93CDED-4558-0837-0C28-D749A98976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55DD61-AC86-E4E7-9F07-060DEFBA4390}"/>
              </a:ext>
            </a:extLst>
          </p:cNvPr>
          <p:cNvSpPr txBox="1"/>
          <p:nvPr/>
        </p:nvSpPr>
        <p:spPr>
          <a:xfrm>
            <a:off x="3108537" y="4476914"/>
            <a:ext cx="3070365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فِعْلٌ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BDEF33E8-F3DC-8EF4-C76A-46E5737A35F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AFDA838-BC4C-FF9B-A3F6-3656B02747D6}"/>
              </a:ext>
            </a:extLst>
          </p:cNvPr>
          <p:cNvSpPr txBox="1"/>
          <p:nvPr/>
        </p:nvSpPr>
        <p:spPr>
          <a:xfrm>
            <a:off x="3574434" y="1990061"/>
            <a:ext cx="2120640" cy="11237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يَخْرُجونَ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4202F6F-B636-20C0-FA33-3C49488640E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91982" y="3191563"/>
            <a:ext cx="685543" cy="68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0936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55458-4E75-A636-6233-89C5221F5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F39853F-22D7-997D-3E03-59210987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سأحدد نوع كلمة «إلـــى». أسأل على ماذا تدل كلمة 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إلى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»؟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9A3A0B-A1CE-3C4F-44D1-E30BC41D02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2D84D9-701E-8739-3BB5-7427F496F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1B290D-F2D1-E3AC-2D8C-2D22749315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F5ED78-D00E-2BD9-58C6-CADC1601CC3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5D384D-AE52-2D35-79D2-744B10BB6F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384BA7-F545-6B49-976E-921A83BB3FF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7E3D50-9DAE-02AB-7561-801B37ED0C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3CFF80-CC30-DE46-31C7-84B416FF948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1171A2E-BB21-E36E-3552-C337ECC2D760}"/>
              </a:ext>
            </a:extLst>
          </p:cNvPr>
          <p:cNvSpPr txBox="1"/>
          <p:nvPr/>
        </p:nvSpPr>
        <p:spPr>
          <a:xfrm>
            <a:off x="3824474" y="2651300"/>
            <a:ext cx="1495053" cy="1225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إِلـــى</a:t>
            </a:r>
            <a:endParaRPr kumimoji="0" lang="ar-MA" sz="11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638AF23-20EC-1921-7C2C-65AA98B2B9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3915" y="658833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63063902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F1520-9500-9548-7DB0-B55CEE9A6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8578858-2BFF-45AD-7662-E47895C4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«إلى» وحدها لا معنى لها. لا تدل على شيء.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086820-027D-F96F-8010-69A2FFC20D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B84282-BA5B-399F-508F-136B831C3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168E90-26AF-5494-0FE1-15D932BE66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C0F04-E2EC-2D08-D3C2-BB3A2FF309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13316C-66B5-94F4-C3DB-B4DC2EE8AF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44F850-3492-6C3D-0BBF-1A2BCF334A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F55410-84A4-44F7-05A2-A210AE8060B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EF1E7D-2F66-0762-E15E-F0E5B175F69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5CB58B7A-814F-1473-D285-5EEEFBFD44E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39B6CF5-E339-149A-DB17-F05575DBC8B4}"/>
              </a:ext>
            </a:extLst>
          </p:cNvPr>
          <p:cNvSpPr txBox="1"/>
          <p:nvPr/>
        </p:nvSpPr>
        <p:spPr>
          <a:xfrm>
            <a:off x="3824474" y="2651300"/>
            <a:ext cx="1495053" cy="1225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إِلـــى</a:t>
            </a:r>
            <a:endParaRPr kumimoji="0" lang="ar-MA" sz="11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64511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82361-1267-6551-8386-1D6EE0309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F8223DD-1605-4642-AF5D-53E981331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كلمة «إلى» حرفٌ.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498A3B-82C0-1C7F-54E8-F71ECC831E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FDEB98-2B23-8E06-BA49-CFB2C2F44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9434AF-3914-1C19-1551-F312A0FAEB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3AB658-590C-01CA-B9BB-69E63CB6A6A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B1E056-190C-6A7F-A7F6-AA36F2B556E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F32740-D47D-F3F6-3F99-B059B7C0C7A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6B60C3-290A-3F5A-A0A9-5FF25247945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B0E5B3-5B2B-7E08-0C87-6F2F38C62F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F4973D-FBF4-0FAE-8269-21BD41C2E8EA}"/>
              </a:ext>
            </a:extLst>
          </p:cNvPr>
          <p:cNvSpPr txBox="1"/>
          <p:nvPr/>
        </p:nvSpPr>
        <p:spPr>
          <a:xfrm>
            <a:off x="3070371" y="4476914"/>
            <a:ext cx="3070368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حَرْفٌ</a:t>
            </a:r>
            <a:endParaRPr kumimoji="0" lang="ar-MA" sz="5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D8FB5FA-C432-CD87-5D0D-BF7679065B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7CB5465-A4AC-5837-095F-54A64A2B505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96310" y="3362126"/>
            <a:ext cx="685543" cy="68554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AE560FE-9AD5-3E05-5240-9FF51D50AC20}"/>
              </a:ext>
            </a:extLst>
          </p:cNvPr>
          <p:cNvSpPr txBox="1"/>
          <p:nvPr/>
        </p:nvSpPr>
        <p:spPr>
          <a:xfrm>
            <a:off x="3824474" y="1923515"/>
            <a:ext cx="1495053" cy="1225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إِلى</a:t>
            </a:r>
            <a:endParaRPr kumimoji="0" lang="ar-MA" sz="11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111437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26DFF-CB41-FA5E-59BC-F2C7BC0B4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1B8B72B-B572-2B03-D558-C6E6DFD95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حددت أنواع الكلمات هكذا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A6F987-F0C9-4963-9D1D-079D8C126D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FBE763-DDB4-682C-B9C2-8C1BE63EA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98EFEC-DA6B-0924-9AFD-DAE67D886F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47C2D0-122A-8A40-4BD8-B20D4BC91D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8F3463-48B0-17CA-4BF8-E51152EBBFD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A36AA1-36EB-0639-84A1-0A797443D86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AD89E2-5074-DF74-061C-3F82B8E4469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B91BD5-FC2F-129F-7F4F-871FF72C3E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221584E-1F65-AC44-594E-7316447D6F06}"/>
              </a:ext>
            </a:extLst>
          </p:cNvPr>
          <p:cNvSpPr/>
          <p:nvPr/>
        </p:nvSpPr>
        <p:spPr>
          <a:xfrm>
            <a:off x="6406038" y="4799655"/>
            <a:ext cx="1884584" cy="7850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C4D365-9CAA-AED5-4E5D-DC54E791B56E}"/>
              </a:ext>
            </a:extLst>
          </p:cNvPr>
          <p:cNvSpPr/>
          <p:nvPr/>
        </p:nvSpPr>
        <p:spPr>
          <a:xfrm>
            <a:off x="3500944" y="4799655"/>
            <a:ext cx="1785174" cy="7850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noProof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76220BE-3925-2EC3-54FD-849B5B813633}"/>
              </a:ext>
            </a:extLst>
          </p:cNvPr>
          <p:cNvSpPr/>
          <p:nvPr/>
        </p:nvSpPr>
        <p:spPr>
          <a:xfrm>
            <a:off x="817677" y="4799655"/>
            <a:ext cx="1785174" cy="7850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600" b="1" noProof="0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D380C71-06A4-0248-25FC-413987165391}"/>
              </a:ext>
            </a:extLst>
          </p:cNvPr>
          <p:cNvSpPr/>
          <p:nvPr/>
        </p:nvSpPr>
        <p:spPr>
          <a:xfrm>
            <a:off x="6241410" y="2167738"/>
            <a:ext cx="2139192" cy="78509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كُرَة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 ياسين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3BFC925E-DFE4-C721-38E3-689E0C35EE0F}"/>
              </a:ext>
            </a:extLst>
          </p:cNvPr>
          <p:cNvSpPr/>
          <p:nvPr/>
        </p:nvSpPr>
        <p:spPr>
          <a:xfrm>
            <a:off x="3500944" y="2167738"/>
            <a:ext cx="1785172" cy="78509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يَخْرُجونَ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4A7934-8B1D-F037-85E9-4BB924589BDD}"/>
              </a:ext>
            </a:extLst>
          </p:cNvPr>
          <p:cNvSpPr/>
          <p:nvPr/>
        </p:nvSpPr>
        <p:spPr>
          <a:xfrm>
            <a:off x="864331" y="2167738"/>
            <a:ext cx="1785175" cy="785092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إِلــــى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48" name="Espace réservé pour une image  47">
            <a:extLst>
              <a:ext uri="{FF2B5EF4-FFF2-40B4-BE49-F238E27FC236}">
                <a16:creationId xmlns:a16="http://schemas.microsoft.com/office/drawing/2014/main" id="{FA54F231-F10C-B00C-8502-C8001CF5A2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B11CD0F-C770-C7F6-8C07-4920D451069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82404" y="3520288"/>
            <a:ext cx="685543" cy="685543"/>
          </a:xfrm>
          <a:prstGeom prst="rect">
            <a:avLst/>
          </a:prstGeom>
        </p:spPr>
      </p:pic>
      <p:pic>
        <p:nvPicPr>
          <p:cNvPr id="10" name="Image 9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0F74932-DC28-6826-C4D2-8C958225F78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3797" y="3493938"/>
            <a:ext cx="685543" cy="685543"/>
          </a:xfrm>
          <a:prstGeom prst="rect">
            <a:avLst/>
          </a:prstGeom>
        </p:spPr>
      </p:pic>
      <p:pic>
        <p:nvPicPr>
          <p:cNvPr id="11" name="Image 10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5CD8DE8-25C4-D746-0AD2-084C579304D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016648" y="3520293"/>
            <a:ext cx="685543" cy="68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915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03637-C163-199B-E9B6-3F3F53C9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ACD79EC-772C-2414-9EFA-87BBAC3B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أتذكر أقسام الكلمة.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B9DF38-9F93-FC60-0D90-032EF8DAE2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6757A42-353F-9A1C-FFB1-D661E9921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17349F-1474-9A87-D48E-887C5133D3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3616FE-EC84-469B-BEB2-695A85EEE5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3A0D6C-E621-ECAE-884B-C0B228EE64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361927-8464-83D9-6C0D-7027A664DC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F3CA2E-74C8-7E5C-E484-3B8AA0897CC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84923C-BCD7-6AA7-3434-ECE5AB12C42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1458F0C-C147-ABD8-A7EC-6AE1E4792D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80" b="-3080"/>
          <a:stretch>
            <a:fillRect/>
          </a:stretch>
        </p:blipFill>
        <p:spPr>
          <a:xfrm>
            <a:off x="399836" y="1998662"/>
            <a:ext cx="8344329" cy="3600000"/>
          </a:xfrm>
          <a:prstGeom prst="rect">
            <a:avLst/>
          </a:prstGeom>
        </p:spPr>
      </p:pic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C281B624-CD04-5219-606F-2A4323BFA4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03673631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38308-8F61-D1B2-628D-769326C3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4BF8FF-5407-9149-9001-4A693DA5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1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CFD839E-FDDE-4EED-0597-8B9F3687174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>
            <a:fillRect/>
          </a:stretch>
        </p:blipFill>
        <p:spPr>
          <a:xfrm>
            <a:off x="2444312" y="1996328"/>
            <a:ext cx="4255376" cy="2836917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227B48-2644-2D30-0C4C-58C6D80348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535652-39DC-9EAD-AEC9-54F27A6BA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E6297C-E0EF-BCBC-0F0A-689F0CDF975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1ABD81-870D-FDE7-94FF-03EB717344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2793CC-A88A-FE7C-A5D1-DC603EF29C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CFC09F-8F90-537A-9D9D-B636233C0AC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B8476D-BB78-9A46-E175-A0257B05BC4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D1E79A-3B6C-A2EC-B99A-0F6B79B9654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8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42C1F14-DFB1-FDEC-00BC-FB35007B65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91633774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53EFD-2910-F49C-43C3-624B9E68D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FD61EED-CD8A-5D5D-2FE0-B0F9ADF6CE99}"/>
              </a:ext>
            </a:extLst>
          </p:cNvPr>
          <p:cNvSpPr/>
          <p:nvPr/>
        </p:nvSpPr>
        <p:spPr>
          <a:xfrm>
            <a:off x="2777626" y="2648610"/>
            <a:ext cx="3588748" cy="113028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مَدْرَسَةٌ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19">
            <a:extLst>
              <a:ext uri="{FF2B5EF4-FFF2-40B4-BE49-F238E27FC236}">
                <a16:creationId xmlns:a16="http://schemas.microsoft.com/office/drawing/2014/main" id="{7AAF2BFB-2A36-8143-B3A2-58BF895ED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اكتبوا نوع الكلمة (مدرسة): اسم أو حرف أو فعل.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C75777-A510-624E-ABCA-0F3608C213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3BFBE56-75BE-AC2E-6EDB-1202C5281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FD6ECF-6A1A-4E34-6E65-B7127BE4E2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129C84-E0B7-DD76-2FA5-0C57BA693E0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D1D5AA-C56C-1445-DBF4-202B7BD491B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AF9BD4-BE79-EBD2-804A-D8B6C78111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0F3856-6917-014A-AC73-446797FE15F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873006-11D4-3DED-69DB-9CC1BF49568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EDA3BCE-62D5-8519-B269-0C7187E4DC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39229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7D15B-6015-A96E-29A7-C0ECC34C8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DD34884F-5016-0843-90DD-74D9C6741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الألواح. من يشرح لنا كيف حدد نوع الكلمة؟ </a:t>
            </a:r>
            <a:endParaRPr lang="fr-FR" sz="24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7A4198-8A36-FA09-B0D1-C1BED37D2E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B6EADC-AB2A-04DC-C275-74897086CBE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0E3256-B96A-6867-CD09-3E74145A23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5C1F69-7807-AA84-5708-7A544D1D82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382274-A2EE-9585-6937-F783E9B7BC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8354D-A1BF-8915-69AB-F6ED6B0856D1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401D89-1FD4-C889-B532-B5D4F734ED1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4FFA00-B6FA-4E3E-8059-5553518A98C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F906AC0-4378-87BE-938A-0D65221EC792}"/>
              </a:ext>
            </a:extLst>
          </p:cNvPr>
          <p:cNvSpPr/>
          <p:nvPr/>
        </p:nvSpPr>
        <p:spPr>
          <a:xfrm>
            <a:off x="2777626" y="2648610"/>
            <a:ext cx="3588748" cy="1130288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مَدْرَسَةٌ</a:t>
            </a:r>
            <a:endParaRPr kumimoji="0" lang="fr-FR" sz="4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3CD705E3-FC25-F1CF-019A-CFD968CEA2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3629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5D37B-8060-D7E8-506C-56DFC4D7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399F4C30-A7A0-1243-B603-00633B4A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صححوا. (كلمة مدرسة اسم).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FCACDD-48F9-8934-BFBE-8E48F21C26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4731DAB-4F98-D83E-D6AB-594C8AD78E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70DFBF-BA93-4F27-2F1E-EC22EA9391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57807D-6912-EAA8-D0E4-893AE0EFA0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79209E-FB9F-28A4-D580-45DA834D6D6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52D191-3E24-C385-CCA4-354A9DB2142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EE2F19-5750-EA7E-CF5A-912253246A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C0DA51-1789-01AD-AA96-B3611C256DE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AC61738-2E0C-63EB-12AC-BFFFCC10C429}"/>
              </a:ext>
            </a:extLst>
          </p:cNvPr>
          <p:cNvSpPr/>
          <p:nvPr/>
        </p:nvSpPr>
        <p:spPr>
          <a:xfrm>
            <a:off x="2777626" y="2089789"/>
            <a:ext cx="3588748" cy="90636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مَدْرَسَةٌ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BF8F671-7052-84EF-DD1B-8867640F89B9}"/>
              </a:ext>
            </a:extLst>
          </p:cNvPr>
          <p:cNvSpPr/>
          <p:nvPr/>
        </p:nvSpPr>
        <p:spPr>
          <a:xfrm>
            <a:off x="2881510" y="4618620"/>
            <a:ext cx="3380980" cy="7850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اِسْمٌ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5" name="Image 1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1BFBF79-C12A-5BD9-0D1A-F2E11567D93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29229" y="3463010"/>
            <a:ext cx="685543" cy="685543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788B1CC7-6EB6-3E21-53AC-792E1F6B37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275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66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2BFE0-D80D-0894-264E-2F9833B6A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4A9ECCD9-F786-3449-91E8-0F78D50D8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نوع الكلمة «في». 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BA5D66D-5E07-DBA7-3132-A428EF9666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706A797-F2FA-C3FA-371C-1AB1C28649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D8563AA-CC86-16AD-D628-5474737C5F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0318D9-2032-89F3-8D44-CEE6A43851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5E6F5A-BF98-A9B8-442A-93361B703B9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0749C4-CE99-38A1-D334-A54B2E21D4D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30807E-F2F1-B087-945F-5C8FC2B9FF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739C5C-E630-584E-04EE-FB022C8529D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2B95139-F997-09A2-4445-B5D35DF6581B}"/>
              </a:ext>
            </a:extLst>
          </p:cNvPr>
          <p:cNvSpPr/>
          <p:nvPr/>
        </p:nvSpPr>
        <p:spPr>
          <a:xfrm>
            <a:off x="3217178" y="2708014"/>
            <a:ext cx="2709644" cy="99409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فـــــي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2853BF15-1336-EA06-B419-730632B4B3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3777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FC9C7-867D-0FFD-B433-E9B073B3E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06752F24-7A4D-1543-BE58-6D8A8B72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من يشرح لنا كيف حدد نوع الكلمة؟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6D4728-E930-D58E-06A7-A04CEC709F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94DA25-0108-00D8-ED71-596B4B3BF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005F510-1B12-6EB7-BB3B-948D9DBAB3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0B9BA8-AB30-5F0A-C88B-063CF6D063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CD04E1-78A1-7B12-B5B6-7059A0F8E78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A92F68-F996-FA41-F8B5-BFD5BBFBAB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1F0F27-6EEB-3A3F-345F-46E0E45AF1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CE3909-7313-7091-6AEE-D08A81AAA8E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B8659EF-7BAA-5F70-54B3-D09E3E4909E3}"/>
              </a:ext>
            </a:extLst>
          </p:cNvPr>
          <p:cNvSpPr/>
          <p:nvPr/>
        </p:nvSpPr>
        <p:spPr>
          <a:xfrm>
            <a:off x="3217178" y="2708014"/>
            <a:ext cx="2709644" cy="99409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فـــــي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0CBF759-5083-0253-9F80-4243446146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7989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775CD-A09A-685A-AF65-3A4E04605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3B8DEF8E-99D6-F243-93EA-A55D9F99F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صححوا.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A0BBFE-C85F-8C5D-7933-943A5DBE36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1ED447-4349-9E66-4D73-70CAE378D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D1D7D1-1D34-12AB-01F2-A08E0AD6CC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E96F06-6BFA-3E5D-BCA5-A6C0089CAD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4BA9BB-E269-3D46-1018-940CEC0FFBD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81EAA3-312B-CD4D-8B22-5C2059D923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105146-8361-A0CC-720F-F0BE259B29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2D7057-16CC-75AE-E53D-00FD473FCE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A3D0EF4-0189-383C-49AA-6DABB4B865E8}"/>
              </a:ext>
            </a:extLst>
          </p:cNvPr>
          <p:cNvSpPr/>
          <p:nvPr/>
        </p:nvSpPr>
        <p:spPr>
          <a:xfrm>
            <a:off x="3217178" y="2020287"/>
            <a:ext cx="2709644" cy="99409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FD9FBB5-DA8B-DF2F-B823-A9D1B0462E5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29229" y="3444354"/>
            <a:ext cx="685543" cy="685543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2EC7A52-319B-9A39-783D-A15408086149}"/>
              </a:ext>
            </a:extLst>
          </p:cNvPr>
          <p:cNvSpPr/>
          <p:nvPr/>
        </p:nvSpPr>
        <p:spPr>
          <a:xfrm>
            <a:off x="2881510" y="4632800"/>
            <a:ext cx="3380980" cy="7850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7200" b="1" noProof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حرف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4E67354-0358-ADA2-D904-4E4BDFD9125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78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9E7C7-C8D2-7C50-7338-AB70EF8B2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84A2724-B980-16A2-3CE5-E2FC9E6CABC1}"/>
              </a:ext>
            </a:extLst>
          </p:cNvPr>
          <p:cNvSpPr/>
          <p:nvPr/>
        </p:nvSpPr>
        <p:spPr>
          <a:xfrm>
            <a:off x="3056318" y="2769744"/>
            <a:ext cx="3031365" cy="87064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يَمْشي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19">
            <a:extLst>
              <a:ext uri="{FF2B5EF4-FFF2-40B4-BE49-F238E27FC236}">
                <a16:creationId xmlns:a16="http://schemas.microsoft.com/office/drawing/2014/main" id="{9EF2B1EC-39D5-7C41-95F3-ADF8698AA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نوع الكلمة «يمشي»: اسم، فعل أو حرف؟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171ACC-A5E5-7FAD-08D9-341AADCE65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FCEE74-5444-9381-D8D6-41484E1E3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701FA58-DA5F-D4D2-56B0-5C17CE4297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88CE22-7C66-2448-7F7A-FAD6F8A332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A3012F-8EA3-73EB-AB0F-ED637189842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1BBB54-A12B-9CAA-7A8C-A9A93A4030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DA1F1-A3D5-2F57-C110-465332A129B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CC8257-3A9A-9F49-8FE3-8EF52140230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C234DAFB-5955-248F-48E8-607F61E762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507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6EAE4-FD1A-1FFB-59B4-F3FE369B2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E857F30B-FEDF-5446-BBDD-07A735CD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ارفعوا ألواحكم. من يشرح كيف حدد نوع الكلمة؟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761A6C-9CB2-944D-CF85-269F15B9EC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4604C55-0BC9-F9CA-4B20-0A03A7108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1D279E-7B41-FA8C-8F31-5C60B324A6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467638-0A96-9524-5306-CBC99A8ABF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1D52EF-1F8F-3CDE-3971-7C5B826435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EFEF5F-65B5-C071-2847-ECA806C9690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DD7382-A0CC-202D-F30F-6D0D02FE8B3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3B1FF2-E9F1-665D-1D1B-AC7F25D7219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169F220-FA52-C11C-0192-6C77EBEE03E4}"/>
              </a:ext>
            </a:extLst>
          </p:cNvPr>
          <p:cNvSpPr/>
          <p:nvPr/>
        </p:nvSpPr>
        <p:spPr>
          <a:xfrm>
            <a:off x="3056318" y="2769748"/>
            <a:ext cx="3031365" cy="87064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يَمْشي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12DEDC4A-8FA5-A23E-C6A1-2916B6E11C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49559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05621-BE63-EC69-F912-4288F40E5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6D6BDE02-8BFD-DE41-8652-8FF154653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 هو (يمشي فعل لأنه يدل على ما نقوم به).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1952A3-982F-4AC6-D4CA-0F71946A8F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200205-B15A-D6A1-B949-BB3F030A0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CC3094-510D-9CEA-4A2D-280D23EB92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DE0A24-CAE8-17E2-C1AE-6DA22CD8ED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427EB3-F487-6814-B7AD-07A2BF8752E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3A87BB-3734-969E-445A-DB048A74E71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7B3757-7EF3-4288-7796-D39D1499EC7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48BEC0-4204-4B32-5EA4-E196F85C225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C6F0D72-F674-B443-ED68-3705AA81348F}"/>
              </a:ext>
            </a:extLst>
          </p:cNvPr>
          <p:cNvSpPr/>
          <p:nvPr/>
        </p:nvSpPr>
        <p:spPr>
          <a:xfrm>
            <a:off x="3092165" y="2065843"/>
            <a:ext cx="2709644" cy="994099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يَمْشي</a:t>
            </a:r>
          </a:p>
        </p:txBody>
      </p:sp>
      <p:pic>
        <p:nvPicPr>
          <p:cNvPr id="2" name="Image 1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5E76F9CB-7197-5759-3BEE-36F80C7673D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94610" y="3602975"/>
            <a:ext cx="685543" cy="68554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C91D9C-EB81-85B8-0ABD-17A31BA97E6C}"/>
              </a:ext>
            </a:extLst>
          </p:cNvPr>
          <p:cNvSpPr/>
          <p:nvPr/>
        </p:nvSpPr>
        <p:spPr>
          <a:xfrm>
            <a:off x="2808223" y="4632067"/>
            <a:ext cx="3380980" cy="7850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7200" b="1" noProof="0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فِعْلٌ 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84763C33-CD57-FF7C-EAFB-975A2D2D50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79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E6ABC-F4F2-EEAB-5FC8-CC2C102D8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8A80D0-517B-8E42-82A8-6803750AC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14. من يقرأ تعليمة النشاط «أتدرب مع زملائي»؟ 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B27587-64E5-B0AC-5A0F-230062F50A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2523E1-7D8E-4000-6744-A5D84A644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A02F1E-E7C6-A282-43D0-935C84FB8B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8658DC-FB2A-F2C8-83CD-FD632B7C51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6E0869-4E19-CB78-C1E0-318F1F571AF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C51416-9835-141D-087C-5056538293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F5C440-9BCA-8F16-0EC6-D404247026E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C49A5C-8852-8AF9-7C71-D3E5815706B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7990D658-C503-F40B-F297-3588F8F22B18}"/>
              </a:ext>
            </a:extLst>
          </p:cNvPr>
          <p:cNvSpPr/>
          <p:nvPr/>
        </p:nvSpPr>
        <p:spPr>
          <a:xfrm>
            <a:off x="6516374" y="3462264"/>
            <a:ext cx="632869" cy="28979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0D5CA1-C098-1403-2502-29070426AD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06" r="-40306"/>
          <a:stretch>
            <a:fillRect/>
          </a:stretch>
        </p:blipFill>
        <p:spPr>
          <a:xfrm>
            <a:off x="1758560" y="1756072"/>
            <a:ext cx="5626880" cy="475200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6E713B0-CF6F-2595-0DEA-F2CB2F10CC35}"/>
              </a:ext>
            </a:extLst>
          </p:cNvPr>
          <p:cNvSpPr/>
          <p:nvPr/>
        </p:nvSpPr>
        <p:spPr>
          <a:xfrm>
            <a:off x="3097763" y="3462263"/>
            <a:ext cx="2952406" cy="122169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D906BCE5-B85F-DBF8-7573-F48C24FF28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6258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20929-45F2-5EE9-B2CF-86F328C1C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5CCDD3-3373-F840-8631-71714B9D0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أنجزوا. أمامكم خمس دقائق. سأمر لمساعدتكم.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DA1A8E7-F3A8-AB17-4127-36BB285281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FBCF9B-3523-24B1-7BAB-28AE8EC8A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2DF19B-F4FF-E6E5-4ED5-EBDE83F119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747411-42EE-E8D6-2463-330DF2D99A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3D379E-08A5-16D7-FFF7-4624CF4304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A787AB-B3AB-9515-DA8C-F245BABF99F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715BAA-9015-3EDA-D190-4BA5BE2C41C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801FCC-3DF0-9644-63F1-2D74233B00F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5918182-EDB4-7AB9-C0F5-945570613F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r="-193"/>
          <a:stretch>
            <a:fillRect/>
          </a:stretch>
        </p:blipFill>
        <p:spPr>
          <a:xfrm>
            <a:off x="474309" y="1998662"/>
            <a:ext cx="8195383" cy="3780000"/>
          </a:xfrm>
          <a:prstGeom prst="rect">
            <a:avLst/>
          </a:prstGeom>
        </p:spPr>
      </p:pic>
      <p:pic>
        <p:nvPicPr>
          <p:cNvPr id="14" name="Espace réservé pour une image  1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C8EAD65-9CC7-973B-BEFC-EE14F8B8ED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4184861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89AA7-4521-BAF6-DCE6-A5AFE1ABD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49B2E8-3689-98AA-2D48-7530F3AE7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يحدد نوع الكلمة الأولى؟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7BF473-0B01-5F53-4C04-E1C12D8ABD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08A370-AC1A-6FE8-8FA9-3955E4590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9C402B-8FE7-1084-4613-337660E7D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64C13F-A299-39C1-0DC0-E061FB2CC3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AF27F8-E434-77D2-679B-905A277C9F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44AF-7DBE-E5CC-B5BD-224AFE66AA2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2B14EE-EA81-D93D-DFD2-DB55CAFCD2B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72FD73-CE3C-35F7-CD4F-E287D3A5A11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E97AD8D-0EBE-BDF2-229F-30F2E589D9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r="-193"/>
          <a:stretch>
            <a:fillRect/>
          </a:stretch>
        </p:blipFill>
        <p:spPr>
          <a:xfrm>
            <a:off x="474309" y="1998662"/>
            <a:ext cx="8195383" cy="3780000"/>
          </a:xfrm>
          <a:prstGeom prst="rect">
            <a:avLst/>
          </a:prstGeom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C28562B-991B-1BDC-DB17-7AC3A3BA97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70300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DCC06-3CF9-FEFA-22D3-B2915D6CF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BC69524B-77DD-07BF-4514-6B7C898A3F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r="-193"/>
          <a:stretch>
            <a:fillRect/>
          </a:stretch>
        </p:blipFill>
        <p:spPr>
          <a:xfrm>
            <a:off x="474309" y="1998662"/>
            <a:ext cx="8195383" cy="3780000"/>
          </a:xfrm>
          <a:prstGeom prst="rect">
            <a:avLst/>
          </a:prstGeom>
        </p:spPr>
      </p:pic>
      <p:sp>
        <p:nvSpPr>
          <p:cNvPr id="18" name="Titre 17">
            <a:extLst>
              <a:ext uri="{FF2B5EF4-FFF2-40B4-BE49-F238E27FC236}">
                <a16:creationId xmlns:a16="http://schemas.microsoft.com/office/drawing/2014/main" id="{46FB157B-A01A-B34C-8BFD-2CBFB129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صححوا؛ سأمر لمراقبة إنجازاتكم 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31312C-2B52-FF7C-D9D3-FEF0FEC0BB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79C1C0-7AAD-24D1-5023-C060B964EC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93F0BD-C0CF-CF45-0A4C-B8BBBF6B73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FA6D8F-3260-E5F4-4C9D-9AD8EF2518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4E3659-49FE-0A15-1208-6AFADD26F34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C7E985-0182-56A9-14B3-0EA4252F44A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102B2F-DA24-EC43-3CC5-ED7854C2DF3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0" name="Espace réservé pour une image  13">
            <a:extLst>
              <a:ext uri="{FF2B5EF4-FFF2-40B4-BE49-F238E27FC236}">
                <a16:creationId xmlns:a16="http://schemas.microsoft.com/office/drawing/2014/main" id="{3D6E3F95-A1BB-42F6-3643-E3FC11FE5A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1578" y="684214"/>
            <a:ext cx="828000" cy="82799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318A38-2418-FBC8-9A82-D5EE608BA5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781445B-3D1F-D124-2134-A4E1A98B8A97}"/>
              </a:ext>
            </a:extLst>
          </p:cNvPr>
          <p:cNvGrpSpPr/>
          <p:nvPr/>
        </p:nvGrpSpPr>
        <p:grpSpPr>
          <a:xfrm>
            <a:off x="902969" y="3571183"/>
            <a:ext cx="7635467" cy="2032671"/>
            <a:chOff x="902969" y="3403229"/>
            <a:chExt cx="7635467" cy="2032671"/>
          </a:xfrm>
        </p:grpSpPr>
        <p:sp>
          <p:nvSpPr>
            <p:cNvPr id="16" name="Google Shape;1363;g2a168d32556_0_0">
              <a:extLst>
                <a:ext uri="{FF2B5EF4-FFF2-40B4-BE49-F238E27FC236}">
                  <a16:creationId xmlns:a16="http://schemas.microsoft.com/office/drawing/2014/main" id="{8432D619-D63B-D017-A5D8-463143D4BE0D}"/>
                </a:ext>
              </a:extLst>
            </p:cNvPr>
            <p:cNvSpPr txBox="1"/>
            <p:nvPr/>
          </p:nvSpPr>
          <p:spPr>
            <a:xfrm>
              <a:off x="7240235" y="3417325"/>
              <a:ext cx="1298201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اَلْأَطْفالُ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7" name="Google Shape;1363;g2a168d32556_0_0">
              <a:extLst>
                <a:ext uri="{FF2B5EF4-FFF2-40B4-BE49-F238E27FC236}">
                  <a16:creationId xmlns:a16="http://schemas.microsoft.com/office/drawing/2014/main" id="{E793F5BD-DE05-CF15-3C78-463D8384A3DB}"/>
                </a:ext>
              </a:extLst>
            </p:cNvPr>
            <p:cNvSpPr txBox="1"/>
            <p:nvPr/>
          </p:nvSpPr>
          <p:spPr>
            <a:xfrm>
              <a:off x="5785319" y="3418932"/>
              <a:ext cx="1649727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مَجْموعَتَيْنِ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19" name="Google Shape;1363;g2a168d32556_0_0">
              <a:extLst>
                <a:ext uri="{FF2B5EF4-FFF2-40B4-BE49-F238E27FC236}">
                  <a16:creationId xmlns:a16="http://schemas.microsoft.com/office/drawing/2014/main" id="{B7DAA0BA-6CEF-5F9F-A711-0B1919C3F1B9}"/>
                </a:ext>
              </a:extLst>
            </p:cNvPr>
            <p:cNvSpPr txBox="1"/>
            <p:nvPr/>
          </p:nvSpPr>
          <p:spPr>
            <a:xfrm>
              <a:off x="6986397" y="4339025"/>
              <a:ext cx="1408031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noProof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اَلْحِجارَةُ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0" name="Google Shape;1363;g2a168d32556_0_0">
              <a:extLst>
                <a:ext uri="{FF2B5EF4-FFF2-40B4-BE49-F238E27FC236}">
                  <a16:creationId xmlns:a16="http://schemas.microsoft.com/office/drawing/2014/main" id="{362F3B56-4BE5-2D5F-E1C0-1E18FD8B826C}"/>
                </a:ext>
              </a:extLst>
            </p:cNvPr>
            <p:cNvSpPr txBox="1"/>
            <p:nvPr/>
          </p:nvSpPr>
          <p:spPr>
            <a:xfrm>
              <a:off x="5949615" y="4339025"/>
              <a:ext cx="1201078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حَدَّيْ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1" name="Google Shape;1363;g2a168d32556_0_0">
              <a:extLst>
                <a:ext uri="{FF2B5EF4-FFF2-40B4-BE49-F238E27FC236}">
                  <a16:creationId xmlns:a16="http://schemas.microsoft.com/office/drawing/2014/main" id="{619C355C-2EC3-C87E-B64E-ED3A79DB3194}"/>
                </a:ext>
              </a:extLst>
            </p:cNvPr>
            <p:cNvSpPr txBox="1"/>
            <p:nvPr/>
          </p:nvSpPr>
          <p:spPr>
            <a:xfrm>
              <a:off x="7254756" y="4838436"/>
              <a:ext cx="1117923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noProof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اَلْمَرْمى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2" name="Google Shape;1363;g2a168d32556_0_0">
              <a:extLst>
                <a:ext uri="{FF2B5EF4-FFF2-40B4-BE49-F238E27FC236}">
                  <a16:creationId xmlns:a16="http://schemas.microsoft.com/office/drawing/2014/main" id="{DEBC5022-2AD1-7519-5FCC-2EEF9CA74F70}"/>
                </a:ext>
              </a:extLst>
            </p:cNvPr>
            <p:cNvSpPr txBox="1"/>
            <p:nvPr/>
          </p:nvSpPr>
          <p:spPr>
            <a:xfrm>
              <a:off x="3987976" y="3403229"/>
              <a:ext cx="1091469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اِ</a:t>
              </a:r>
              <a:r>
                <a:rPr lang="ar-MA" sz="3200" b="1" kern="0" noProof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نْقَسَمَ</a:t>
              </a:r>
              <a:r>
                <a:rPr kumimoji="0" lang="ar-MA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3" name="Google Shape;1363;g2a168d32556_0_0">
              <a:extLst>
                <a:ext uri="{FF2B5EF4-FFF2-40B4-BE49-F238E27FC236}">
                  <a16:creationId xmlns:a16="http://schemas.microsoft.com/office/drawing/2014/main" id="{BC83D4F9-46A5-249B-2028-8AAA3D73BAE1}"/>
                </a:ext>
              </a:extLst>
            </p:cNvPr>
            <p:cNvSpPr txBox="1"/>
            <p:nvPr/>
          </p:nvSpPr>
          <p:spPr>
            <a:xfrm>
              <a:off x="4052373" y="4347128"/>
              <a:ext cx="1091469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كَوَّموا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4" name="Google Shape;1363;g2a168d32556_0_0">
              <a:extLst>
                <a:ext uri="{FF2B5EF4-FFF2-40B4-BE49-F238E27FC236}">
                  <a16:creationId xmlns:a16="http://schemas.microsoft.com/office/drawing/2014/main" id="{185AEEE3-BEEB-F643-BF68-9F623F9D357E}"/>
                </a:ext>
              </a:extLst>
            </p:cNvPr>
            <p:cNvSpPr txBox="1"/>
            <p:nvPr/>
          </p:nvSpPr>
          <p:spPr>
            <a:xfrm>
              <a:off x="3894091" y="4851165"/>
              <a:ext cx="1408031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يَرْسُمونَ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5" name="Google Shape;1363;g2a168d32556_0_0">
              <a:extLst>
                <a:ext uri="{FF2B5EF4-FFF2-40B4-BE49-F238E27FC236}">
                  <a16:creationId xmlns:a16="http://schemas.microsoft.com/office/drawing/2014/main" id="{A354ED71-F2BB-8ABB-1F6D-43E69B717C47}"/>
                </a:ext>
              </a:extLst>
            </p:cNvPr>
            <p:cNvSpPr txBox="1"/>
            <p:nvPr/>
          </p:nvSpPr>
          <p:spPr>
            <a:xfrm>
              <a:off x="2125464" y="3417325"/>
              <a:ext cx="1117923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إِلى ــــ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6" name="Google Shape;1363;g2a168d32556_0_0">
              <a:extLst>
                <a:ext uri="{FF2B5EF4-FFF2-40B4-BE49-F238E27FC236}">
                  <a16:creationId xmlns:a16="http://schemas.microsoft.com/office/drawing/2014/main" id="{89881023-495A-FE9E-0800-52AF90A3E28E}"/>
                </a:ext>
              </a:extLst>
            </p:cNvPr>
            <p:cNvSpPr txBox="1"/>
            <p:nvPr/>
          </p:nvSpPr>
          <p:spPr>
            <a:xfrm>
              <a:off x="902969" y="3414024"/>
              <a:ext cx="1117923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ثُمَّ ــــ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7" name="Google Shape;1363;g2a168d32556_0_0">
              <a:extLst>
                <a:ext uri="{FF2B5EF4-FFF2-40B4-BE49-F238E27FC236}">
                  <a16:creationId xmlns:a16="http://schemas.microsoft.com/office/drawing/2014/main" id="{A1B3FFAB-2047-1E85-6BA3-533F5E371C04}"/>
                </a:ext>
              </a:extLst>
            </p:cNvPr>
            <p:cNvSpPr txBox="1"/>
            <p:nvPr/>
          </p:nvSpPr>
          <p:spPr>
            <a:xfrm>
              <a:off x="5857796" y="4847302"/>
              <a:ext cx="1506755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 بَعْضَ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  <p:sp>
          <p:nvSpPr>
            <p:cNvPr id="28" name="Google Shape;1363;g2a168d32556_0_0">
              <a:extLst>
                <a:ext uri="{FF2B5EF4-FFF2-40B4-BE49-F238E27FC236}">
                  <a16:creationId xmlns:a16="http://schemas.microsoft.com/office/drawing/2014/main" id="{B9D69B0A-42FB-4561-2F06-A488D7E282C1}"/>
                </a:ext>
              </a:extLst>
            </p:cNvPr>
            <p:cNvSpPr txBox="1"/>
            <p:nvPr/>
          </p:nvSpPr>
          <p:spPr>
            <a:xfrm>
              <a:off x="1446341" y="4321190"/>
              <a:ext cx="1117923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E4E79"/>
                </a:buClr>
                <a:buSzPts val="4000"/>
                <a:buFontTx/>
                <a:buNone/>
                <a:tabLst/>
                <a:defRPr/>
              </a:pPr>
              <a:r>
                <a:rPr lang="ar-M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لِ</a:t>
              </a:r>
              <a:r>
                <a:rPr lang="ar-SA" sz="3200" b="1" kern="0" dirty="0">
                  <a:solidFill>
                    <a:srgbClr val="C00000"/>
                  </a:solidFill>
                  <a:latin typeface="Microsoft Uighur" panose="02000000000000000000" pitchFamily="2" charset="-78"/>
                  <a:ea typeface="Calibri"/>
                  <a:cs typeface="Microsoft Uighur" panose="02000000000000000000" pitchFamily="2" charset="-78"/>
                  <a:sym typeface="Calibri"/>
                </a:rPr>
                <a:t>ــــ</a:t>
              </a:r>
              <a:endParaRPr kumimoji="0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045975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فسحة قصيرة 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E15EF-15BA-CF86-0815-77869783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اسم أقصر سورة في القرآن الكريم؟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44D90A-0C38-5241-B08C-A040EEFD6B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77B2D1-CB48-F4E0-0CC4-531F6C515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5926DDE-7197-9736-DAB3-1477116F4DF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86EA04-11ED-62A3-EEEA-62793BE1AA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C0B0BC-768E-448A-F7BB-9B59CD097A4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F01B73-E87B-6FAB-79F5-5917F28692F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9DEA2A-1C0F-0351-D170-41DDFD1B0B1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0A6C3B-A0FE-A102-FC00-3E1271E7043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BE4D510-725D-E84E-0A30-89E40FE0D646}"/>
              </a:ext>
            </a:extLst>
          </p:cNvPr>
          <p:cNvSpPr txBox="1"/>
          <p:nvPr/>
        </p:nvSpPr>
        <p:spPr>
          <a:xfrm>
            <a:off x="2118536" y="2973992"/>
            <a:ext cx="1297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9600" b="1" dirty="0">
              <a:solidFill>
                <a:srgbClr val="C00000"/>
              </a:solidFill>
            </a:endParaRPr>
          </a:p>
        </p:txBody>
      </p:sp>
      <p:pic>
        <p:nvPicPr>
          <p:cNvPr id="16" name="Espace réservé pour une image  6">
            <a:extLst>
              <a:ext uri="{FF2B5EF4-FFF2-40B4-BE49-F238E27FC236}">
                <a16:creationId xmlns:a16="http://schemas.microsoft.com/office/drawing/2014/main" id="{B3D34B7F-794C-30A2-9DF2-CDF2F962436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87" r="-8587"/>
          <a:stretch>
            <a:fillRect/>
          </a:stretch>
        </p:blipFill>
        <p:spPr>
          <a:xfrm>
            <a:off x="4018386" y="1994363"/>
            <a:ext cx="4159045" cy="3549445"/>
          </a:xfrm>
          <a:prstGeom prst="rect">
            <a:avLst/>
          </a:prstGeom>
        </p:spPr>
      </p:pic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E823F877-8A6F-1D99-7AF0-1ABB7DF555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06270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اسم أطول سورة في القرآن الكريم؟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التصفيق على الذين أصابوا وتشجيعهم.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525041-95A3-BE78-9528-97709EE97ED9}"/>
              </a:ext>
            </a:extLst>
          </p:cNvPr>
          <p:cNvSpPr txBox="1"/>
          <p:nvPr/>
        </p:nvSpPr>
        <p:spPr>
          <a:xfrm>
            <a:off x="2118536" y="2973992"/>
            <a:ext cx="1297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9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؟</a:t>
            </a:r>
            <a:endParaRPr lang="fr-FR" sz="9600" b="1" dirty="0">
              <a:solidFill>
                <a:srgbClr val="C00000"/>
              </a:solidFill>
            </a:endParaRPr>
          </a:p>
        </p:txBody>
      </p:sp>
      <p:pic>
        <p:nvPicPr>
          <p:cNvPr id="8" name="Espace réservé pour une image  6">
            <a:extLst>
              <a:ext uri="{FF2B5EF4-FFF2-40B4-BE49-F238E27FC236}">
                <a16:creationId xmlns:a16="http://schemas.microsoft.com/office/drawing/2014/main" id="{72E5E5D1-782A-1353-225B-6EFBAA3B5B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87" r="-8587"/>
          <a:stretch>
            <a:fillRect/>
          </a:stretch>
        </p:blipFill>
        <p:spPr>
          <a:xfrm>
            <a:off x="4018384" y="1994363"/>
            <a:ext cx="4159045" cy="35494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3E4275-9AF5-8215-6D78-E9311CD9F2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ECE30B4-B6D6-DC37-16D4-53BCC6473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870469D-169F-4933-B79A-B1F3C02A43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C64DC3-4CDD-9D00-64F7-7C64A5B5C0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454FFD-92A7-45DB-0FF4-8E372F7FC9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B7D0CB-FFE1-6CF2-5002-9A982A9FAE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4BBA06-FEC2-149D-B226-0A00FAC4DA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6A6AB8-38D8-0A13-B3FE-B8744942BB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B9E96339-9C0F-580E-6660-FED914CF15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233B-D488-66B9-C956-3A33F60A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B2F52BDB-8CE4-56FE-3753-5EED2850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الإنتاج الكتابي</a:t>
            </a:r>
            <a:endParaRPr lang="fr-MA" sz="4400" dirty="0">
              <a:solidFill>
                <a:srgbClr val="424D7B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B2EAA56-0DF5-11A6-8F87-AF7030B4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0B66B7D2-DB15-9731-79F4-780D035E61F6}"/>
              </a:ext>
            </a:extLst>
          </p:cNvPr>
          <p:cNvSpPr txBox="1"/>
          <p:nvPr/>
        </p:nvSpPr>
        <p:spPr>
          <a:xfrm>
            <a:off x="5298420" y="1787208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  <a:endParaRPr kumimoji="0" lang="ar-MA" sz="36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BDA4E48-40E6-90F4-7E70-AA5F9A54A990}"/>
              </a:ext>
            </a:extLst>
          </p:cNvPr>
          <p:cNvSpPr txBox="1">
            <a:spLocks/>
          </p:cNvSpPr>
          <p:nvPr/>
        </p:nvSpPr>
        <p:spPr>
          <a:xfrm>
            <a:off x="1602659" y="3038940"/>
            <a:ext cx="5130853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تَوْسيعُ فِكْرَةٍ (1)</a:t>
            </a:r>
          </a:p>
        </p:txBody>
      </p:sp>
      <p:pic>
        <p:nvPicPr>
          <p:cNvPr id="5" name="Espace réservé pour une image  20">
            <a:extLst>
              <a:ext uri="{FF2B5EF4-FFF2-40B4-BE49-F238E27FC236}">
                <a16:creationId xmlns:a16="http://schemas.microsoft.com/office/drawing/2014/main" id="{2C821D3B-A75C-6958-B86C-F3C655A189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82333" y="1768045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7429C0-65D3-72B5-696A-B0259F8992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0298" y="980686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15673B2-BD60-9637-0E38-D7A848ED4A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424989" y="1933403"/>
            <a:ext cx="62296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43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B4F78-84AA-DA4B-AC1A-AFBD366D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حصة الإنتاج الكتابي اليوم سنتعلم كيف نوسع فكرة باستعمال أدوات الاستفهام.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62F6278-133F-328D-215E-EA36C23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38325E-0457-95F1-C1CE-E7BF058287C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59D5F4-FDE9-4D5F-B8B4-A8F169ACC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2FA255-B87E-B67F-C2E2-A622E948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FA93A4B-7662-4B89-72A6-222C1AE9C9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B435A-42A8-08D0-09CB-B6A067FD077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86199C-8EB7-F37C-AB3D-19E00BA3E7B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406D54-C80D-3BA8-CE1F-8DFF1C701FD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5" name="Espace réservé pour une image  1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45B239-17C5-7B85-A2BA-93F12EE51C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4486F14-0D12-C5E2-C344-5C383889D154}"/>
              </a:ext>
            </a:extLst>
          </p:cNvPr>
          <p:cNvSpPr txBox="1"/>
          <p:nvPr/>
        </p:nvSpPr>
        <p:spPr>
          <a:xfrm>
            <a:off x="2365311" y="2826071"/>
            <a:ext cx="4413379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إِسْتراتيجِيَّةُ تَوْسيعِ فِكْرَةٍ</a:t>
            </a:r>
            <a:endParaRPr lang="fr-FR" sz="4800" b="1" dirty="0">
              <a:solidFill>
                <a:srgbClr val="424D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700CA-93B2-CB1A-90A0-483D7CCDB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>
            <a:extLst>
              <a:ext uri="{FF2B5EF4-FFF2-40B4-BE49-F238E27FC236}">
                <a16:creationId xmlns:a16="http://schemas.microsoft.com/office/drawing/2014/main" id="{778D3A8E-2C5A-600B-EC57-5D9FBEB8808C}"/>
              </a:ext>
            </a:extLst>
          </p:cNvPr>
          <p:cNvSpPr txBox="1"/>
          <p:nvPr/>
        </p:nvSpPr>
        <p:spPr>
          <a:xfrm>
            <a:off x="1970502" y="3568763"/>
            <a:ext cx="2261419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6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A91C8F-9C2E-EA4A-9F80-DA01156B1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نذكر أولا بأدوات الاستفهام. على ألواحكم اكتبوا أداة الاستفهام المناسبة لعنصر: اَلْمَكان.</a:t>
            </a:r>
            <a:endParaRPr lang="fr-FR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C77AB28-917F-045E-D68F-FE14A18EC8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583" y="717556"/>
            <a:ext cx="828000" cy="828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CD69E9-DCBA-D541-0049-ED67F93BE1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392D7C-0A8F-ACD0-0922-C7C1E1BC3D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3BACC7-AA5D-1986-D541-444F6A648E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6D2440D-BDB2-046B-0777-ED3EFBFCAC0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3210D43-76CA-F3FA-A851-0193C2D1299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0FD143-E7A6-19D5-1266-E9F6130E7D8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E5AC68-6A97-E695-B22B-C7177AD1AA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3A2E0C-ED4F-57A6-A332-E1904DFE035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BE2202D-1AFC-EC70-BEC7-96A79B5C60E2}"/>
              </a:ext>
            </a:extLst>
          </p:cNvPr>
          <p:cNvGrpSpPr/>
          <p:nvPr/>
        </p:nvGrpSpPr>
        <p:grpSpPr>
          <a:xfrm>
            <a:off x="6631154" y="2066939"/>
            <a:ext cx="1507738" cy="4031164"/>
            <a:chOff x="6631154" y="2066939"/>
            <a:chExt cx="1507738" cy="4031164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C1A1B2-B4F4-3B92-6567-C78BB7FB9E68}"/>
                </a:ext>
              </a:extLst>
            </p:cNvPr>
            <p:cNvSpPr/>
            <p:nvPr/>
          </p:nvSpPr>
          <p:spPr>
            <a:xfrm>
              <a:off x="6676104" y="2066939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مَتى؟</a:t>
              </a:r>
              <a:endPara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19E2C6F-4E3F-235F-9606-75D6CFD54EF5}"/>
                </a:ext>
              </a:extLst>
            </p:cNvPr>
            <p:cNvSpPr/>
            <p:nvPr/>
          </p:nvSpPr>
          <p:spPr>
            <a:xfrm>
              <a:off x="6676104" y="2906886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أَيْنَ؟</a:t>
              </a:r>
              <a:endPara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B513773-C8EE-78F6-DBFD-592DB4A26481}"/>
                </a:ext>
              </a:extLst>
            </p:cNvPr>
            <p:cNvSpPr/>
            <p:nvPr/>
          </p:nvSpPr>
          <p:spPr>
            <a:xfrm>
              <a:off x="6676104" y="3760870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مَنْ؟</a:t>
              </a:r>
              <a:endPara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F2CDD235-FDCA-CC17-E178-DCEC59278FF3}"/>
                </a:ext>
              </a:extLst>
            </p:cNvPr>
            <p:cNvSpPr/>
            <p:nvPr/>
          </p:nvSpPr>
          <p:spPr>
            <a:xfrm>
              <a:off x="6631154" y="4614854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لِماذا؟</a:t>
              </a:r>
              <a:endPara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E86213A8-2ADE-9D33-677C-1172AE7A2F16}"/>
                </a:ext>
              </a:extLst>
            </p:cNvPr>
            <p:cNvSpPr/>
            <p:nvPr/>
          </p:nvSpPr>
          <p:spPr>
            <a:xfrm>
              <a:off x="6681020" y="5468838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كَيْفَ؟</a:t>
              </a:r>
              <a:endPara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BF65C9D-5EA9-F61E-9F78-69631EDFD4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21805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5874936-450B-01CF-37D6-32315275DB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30221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34B580B-6C3B-B076-37FD-AE706D0F25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55717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37F3D99-FC2A-B409-8CC9-71828C8EC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8892" y="47301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67CD0C5-CD85-B090-A1A8-3BDEC5EC2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526" y="3888479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092366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315CE-7F67-E6E2-1956-7066E0988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17ED8B-C55C-F248-9A03-A138B98EA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للسؤال عن المكان نستعمل "أين". من يطرح سؤالا ب أين؟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DD04DAA7-1C72-41B4-DBA9-D1C1661CED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583" y="709167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5F484C-1F98-E559-4033-70E141AAA8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FA0A59-D75D-845D-496D-C8A51351BE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030381-6DD5-88E0-0C66-3E8E4C38F6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B263C3-C129-005D-F6FF-AD766F1CA6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4834E2-130F-11DE-B75D-DC7171C710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6CD0A7-5B82-A352-BE4E-1FD1CD6F0E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514606-70B6-A5AC-BDE6-8667A128A80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50484E-2439-FC98-F543-38C7518524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1484C1-7C81-3C4B-6C60-2A32C91C7336}"/>
              </a:ext>
            </a:extLst>
          </p:cNvPr>
          <p:cNvSpPr txBox="1"/>
          <p:nvPr/>
        </p:nvSpPr>
        <p:spPr>
          <a:xfrm>
            <a:off x="1693576" y="2844059"/>
            <a:ext cx="2261419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6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34A5DEC-CCBA-A806-4D64-EF1A6533781A}"/>
              </a:ext>
            </a:extLst>
          </p:cNvPr>
          <p:cNvGrpSpPr/>
          <p:nvPr/>
        </p:nvGrpSpPr>
        <p:grpSpPr>
          <a:xfrm>
            <a:off x="6676104" y="2906886"/>
            <a:ext cx="1460528" cy="629265"/>
            <a:chOff x="6676104" y="2906886"/>
            <a:chExt cx="1460528" cy="629265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7B6D5B3-B416-C013-2F14-4C5C14C0FEC0}"/>
                </a:ext>
              </a:extLst>
            </p:cNvPr>
            <p:cNvSpPr/>
            <p:nvPr/>
          </p:nvSpPr>
          <p:spPr>
            <a:xfrm>
              <a:off x="6676104" y="2906886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أَيْنَ؟</a:t>
              </a:r>
              <a:endParaRPr lang="fr-FR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CEC3C4-2C38-F7FC-9D4E-5706A46D85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3022151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213870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23915-8C9A-0F8E-27C6-D885C801F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>
            <a:extLst>
              <a:ext uri="{FF2B5EF4-FFF2-40B4-BE49-F238E27FC236}">
                <a16:creationId xmlns:a16="http://schemas.microsoft.com/office/drawing/2014/main" id="{A8B8E9E6-4A3F-42B4-8215-4FDA8F86FFED}"/>
              </a:ext>
            </a:extLst>
          </p:cNvPr>
          <p:cNvSpPr txBox="1"/>
          <p:nvPr/>
        </p:nvSpPr>
        <p:spPr>
          <a:xfrm>
            <a:off x="1774036" y="3573475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94CF715-6D45-3A41-ACD9-BFEECE242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الأداة المناسبة لعنصر: اَلشَّخْصِيّات.</a:t>
            </a:r>
            <a:endParaRPr lang="fr-FR" sz="24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30F80A53-DF28-A0A7-74DA-F49357BF6C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F1C3E5-5C9F-FA41-EC2D-1CAC3032D3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CB3B5D-9148-52AA-EE51-5D1455083C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DFF5DC-830C-C080-2635-09BFACEA1B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BD699A-0D43-1CBC-3E94-5F1916233B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53C6A2-D0BF-B191-6ABB-859FB33B388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3743CE-3204-DA2A-3C03-B862E7F0A9D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C88330-192A-B1EC-605E-4E17532C23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889BA1-2169-9269-E21A-CABA8FC0660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8E73AE8-1CB8-E95D-865B-C14F0F281A1A}"/>
              </a:ext>
            </a:extLst>
          </p:cNvPr>
          <p:cNvGrpSpPr/>
          <p:nvPr/>
        </p:nvGrpSpPr>
        <p:grpSpPr>
          <a:xfrm>
            <a:off x="6631154" y="2066939"/>
            <a:ext cx="1507738" cy="4031164"/>
            <a:chOff x="6631154" y="2066939"/>
            <a:chExt cx="1507738" cy="4031164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9D705EE-EFC3-8C33-12A7-58415CD0AE9E}"/>
                </a:ext>
              </a:extLst>
            </p:cNvPr>
            <p:cNvSpPr/>
            <p:nvPr/>
          </p:nvSpPr>
          <p:spPr>
            <a:xfrm>
              <a:off x="6676104" y="2066939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2E27A9D-D731-F100-3F0C-E65D31A9F238}"/>
                </a:ext>
              </a:extLst>
            </p:cNvPr>
            <p:cNvSpPr/>
            <p:nvPr/>
          </p:nvSpPr>
          <p:spPr>
            <a:xfrm>
              <a:off x="6676104" y="2906886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7DEEF95-62CC-CACB-3433-2283324795CC}"/>
                </a:ext>
              </a:extLst>
            </p:cNvPr>
            <p:cNvSpPr/>
            <p:nvPr/>
          </p:nvSpPr>
          <p:spPr>
            <a:xfrm>
              <a:off x="6676104" y="3760870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569870E-EA8E-0270-0D16-33D87F3DC196}"/>
                </a:ext>
              </a:extLst>
            </p:cNvPr>
            <p:cNvSpPr/>
            <p:nvPr/>
          </p:nvSpPr>
          <p:spPr>
            <a:xfrm>
              <a:off x="6631154" y="4614854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6178C5D-7397-1973-8665-216818501F4D}"/>
                </a:ext>
              </a:extLst>
            </p:cNvPr>
            <p:cNvSpPr/>
            <p:nvPr/>
          </p:nvSpPr>
          <p:spPr>
            <a:xfrm>
              <a:off x="6681020" y="5468838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كَيْفَ؟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C787ADE-4414-42DB-D712-2CE72E3F4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21805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BFD1651-0F85-942F-C0D8-0CD2860A2D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30221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3CECB82-6F4B-75FF-8022-9046A31504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55717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AFB112D-2415-3551-FF49-9AF69CB528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8892" y="47301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470583E7-893B-96EB-432D-AF84831E49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526" y="3888479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4885019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4A9DB-C0E9-AB3E-1E17-972C69421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03199C-4AEF-E84D-82E8-A8426CA22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إجابتكم؛ من يطرح سؤالا ب من؟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6261AD-D603-5184-5307-6239D2C866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C548DD-1C7A-14DF-9EB8-E795BBC6AE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7458C3-FA15-1D03-73B5-E424BECE0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3F0FFD-A87D-E726-F5EA-A52FA46FE8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32BE44-CC1D-6D83-ABB7-4319911FC3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C8A459-81F5-59B3-9838-740FB6A4AF9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744AE5-C7C4-3E8A-B7DD-93040626A62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6D06EB-5221-E3CE-DB84-6DBE332EB8C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0D3B5A-5BB4-0713-6CE0-71A8FC5C8F79}"/>
              </a:ext>
            </a:extLst>
          </p:cNvPr>
          <p:cNvSpPr txBox="1"/>
          <p:nvPr/>
        </p:nvSpPr>
        <p:spPr>
          <a:xfrm>
            <a:off x="779809" y="3568741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اَلشَّخْصِيّاتُ</a:t>
            </a:r>
          </a:p>
        </p:txBody>
      </p:sp>
      <p:pic>
        <p:nvPicPr>
          <p:cNvPr id="21" name="Espace réservé pour une image  13">
            <a:extLst>
              <a:ext uri="{FF2B5EF4-FFF2-40B4-BE49-F238E27FC236}">
                <a16:creationId xmlns:a16="http://schemas.microsoft.com/office/drawing/2014/main" id="{195C1E41-DEAD-93B7-4449-D0EEAFF111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CAF1F10-FD48-654B-0E6F-C651B5364A7D}"/>
              </a:ext>
            </a:extLst>
          </p:cNvPr>
          <p:cNvGrpSpPr/>
          <p:nvPr/>
        </p:nvGrpSpPr>
        <p:grpSpPr>
          <a:xfrm>
            <a:off x="6676104" y="3760870"/>
            <a:ext cx="1451422" cy="629265"/>
            <a:chOff x="6676104" y="3760870"/>
            <a:chExt cx="1451422" cy="62926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735D746-536B-7BC6-8BC2-B1CC2567CDF5}"/>
                </a:ext>
              </a:extLst>
            </p:cNvPr>
            <p:cNvSpPr/>
            <p:nvPr/>
          </p:nvSpPr>
          <p:spPr>
            <a:xfrm>
              <a:off x="6676104" y="3760870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3D6D7EF-C4FF-210A-C92D-AD7DE4B46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526" y="3888479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364681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E9EF4-34A2-8278-E958-198E5E688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>
            <a:extLst>
              <a:ext uri="{FF2B5EF4-FFF2-40B4-BE49-F238E27FC236}">
                <a16:creationId xmlns:a16="http://schemas.microsoft.com/office/drawing/2014/main" id="{5BE0A8A3-C1A7-742D-60DF-59DE4EB784F4}"/>
              </a:ext>
            </a:extLst>
          </p:cNvPr>
          <p:cNvSpPr txBox="1"/>
          <p:nvPr/>
        </p:nvSpPr>
        <p:spPr>
          <a:xfrm>
            <a:off x="1575344" y="3566382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6DCED50-6A6C-564D-9B46-748C16F6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ما الأداة المناسبة لعنصر: اَلزَّمان ؟ </a:t>
            </a:r>
            <a:endParaRPr lang="fr-FR" sz="24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3F6E49-74E0-5AF1-97F1-6ABD7A0325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D4C86CB-0914-D5BE-7B8F-73A627ED5C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016E77-C58D-EB77-285C-D6A41E3BF4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DAA166-540F-B467-EDB6-30F36C35D8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4E20A4-F560-27C9-A258-0F97B0C8317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4F5286-34C6-AE53-83E0-5B0BDDAF9C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ADAF40-4B6B-E35A-AB2B-C9C422C03C4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3DC6B2-514A-F9D5-9A51-FA9167E4D3E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CE09DB8-FC8C-5FC1-0A69-C2CAFD869BE7}"/>
              </a:ext>
            </a:extLst>
          </p:cNvPr>
          <p:cNvGrpSpPr/>
          <p:nvPr/>
        </p:nvGrpSpPr>
        <p:grpSpPr>
          <a:xfrm>
            <a:off x="6631154" y="2066939"/>
            <a:ext cx="1507738" cy="4031164"/>
            <a:chOff x="6631154" y="2066939"/>
            <a:chExt cx="1507738" cy="4031164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D25533A-FC6A-DF49-DD93-58197DC3813C}"/>
                </a:ext>
              </a:extLst>
            </p:cNvPr>
            <p:cNvSpPr/>
            <p:nvPr/>
          </p:nvSpPr>
          <p:spPr>
            <a:xfrm>
              <a:off x="6676104" y="2066939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39AEDA9-32A6-20E4-E1DD-23F8365BCE33}"/>
                </a:ext>
              </a:extLst>
            </p:cNvPr>
            <p:cNvSpPr/>
            <p:nvPr/>
          </p:nvSpPr>
          <p:spPr>
            <a:xfrm>
              <a:off x="6676104" y="2906886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ADEA118-DAC8-A90E-DAF2-7B957BF07A95}"/>
                </a:ext>
              </a:extLst>
            </p:cNvPr>
            <p:cNvSpPr/>
            <p:nvPr/>
          </p:nvSpPr>
          <p:spPr>
            <a:xfrm>
              <a:off x="6676104" y="3760870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8B7C474-2DA0-FD4B-46D3-2D72FC05AA8D}"/>
                </a:ext>
              </a:extLst>
            </p:cNvPr>
            <p:cNvSpPr/>
            <p:nvPr/>
          </p:nvSpPr>
          <p:spPr>
            <a:xfrm>
              <a:off x="6631154" y="4614854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AF4368A-3C73-99A0-41A8-30770623B1DD}"/>
                </a:ext>
              </a:extLst>
            </p:cNvPr>
            <p:cNvSpPr/>
            <p:nvPr/>
          </p:nvSpPr>
          <p:spPr>
            <a:xfrm>
              <a:off x="6681020" y="5468838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كَيْفَ؟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AC3FE64-54A9-DE9A-1594-6ED0D90136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21805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878AE5D1-51E6-494C-9E04-71D9184B34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30221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EB82A7C-6A01-C633-75E6-051F64DFF4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55717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FEBDD21-4EF6-3C12-E608-A8B8905168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8892" y="47301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B6E8419-E76B-E9C2-989B-EF30A64CF4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526" y="3888479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Espace réservé pour une image  4">
            <a:extLst>
              <a:ext uri="{FF2B5EF4-FFF2-40B4-BE49-F238E27FC236}">
                <a16:creationId xmlns:a16="http://schemas.microsoft.com/office/drawing/2014/main" id="{6617C693-B52C-215C-5198-14FEE0F7C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583" y="717556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850145019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0174-D4BF-617D-419A-06DD91981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D5E464-64EB-3B41-96B0-04C44F802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للسؤال عن الزمان نستعمل «متى». من يطرح سؤالا  بـــ «متى»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C112B3A-FD55-F5C7-7D8C-F8D0B66135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171538-1343-B684-D783-121E9798B10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56718C-2ECC-565E-D6D9-BF3754D35C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FF494C-3BE1-40F5-C2B6-8B94FA7DF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C9739EB-5B5C-88B8-82AF-019AF85CF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6B1064-E43E-6E19-C607-D17647BE53D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58CDC-1864-D93B-2AAF-DA5AA42C78D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C1FC4B-DEE9-8F75-8817-ED85AA8F2D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8223FF-F024-3E3D-6D1B-23E1B65775F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CF4FC26-86C3-1ACC-8417-49882C77D991}"/>
              </a:ext>
            </a:extLst>
          </p:cNvPr>
          <p:cNvSpPr txBox="1"/>
          <p:nvPr/>
        </p:nvSpPr>
        <p:spPr>
          <a:xfrm>
            <a:off x="1154124" y="2120215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9630A63-99D7-A2D5-00EE-F03FD36E7E1F}"/>
              </a:ext>
            </a:extLst>
          </p:cNvPr>
          <p:cNvGrpSpPr/>
          <p:nvPr/>
        </p:nvGrpSpPr>
        <p:grpSpPr>
          <a:xfrm>
            <a:off x="6676104" y="2066939"/>
            <a:ext cx="1460528" cy="629265"/>
            <a:chOff x="6676104" y="2066939"/>
            <a:chExt cx="1460528" cy="62926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CF0C492-086B-99ED-9929-7A5E1810710C}"/>
                </a:ext>
              </a:extLst>
            </p:cNvPr>
            <p:cNvSpPr/>
            <p:nvPr/>
          </p:nvSpPr>
          <p:spPr>
            <a:xfrm>
              <a:off x="6676104" y="2066939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0EED901-96F1-9D68-728F-FEA0CD03D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2180515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65034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6FAE7-2C99-75AF-C433-EF915B052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>
            <a:extLst>
              <a:ext uri="{FF2B5EF4-FFF2-40B4-BE49-F238E27FC236}">
                <a16:creationId xmlns:a16="http://schemas.microsoft.com/office/drawing/2014/main" id="{65758635-77F3-D52B-5F0B-8A7B12414EC6}"/>
              </a:ext>
            </a:extLst>
          </p:cNvPr>
          <p:cNvSpPr txBox="1"/>
          <p:nvPr/>
        </p:nvSpPr>
        <p:spPr>
          <a:xfrm>
            <a:off x="1693719" y="3564144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اَلسَّبَبُ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43FC9B-6540-C447-A94A-DE09C696C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أداة الاستفهام التي نسأل بها عن: السَّبَب؟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" name="Espace réservé pour une image  39">
            <a:extLst>
              <a:ext uri="{FF2B5EF4-FFF2-40B4-BE49-F238E27FC236}">
                <a16:creationId xmlns:a16="http://schemas.microsoft.com/office/drawing/2014/main" id="{6D7F093E-ED48-72AE-0C10-747CDCBF51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9082" y="67561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136565-5DC0-ADFC-3566-FAB1893CDA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5BA3EE8-1517-5CE7-2207-C2F1FCCD60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F0406B-E8C3-EF9B-261F-A50371197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83BFE0-4684-2D9A-8761-3446C6F153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FAAFC0-1A9A-625F-A02D-CB3BF9D949A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366B5F-3376-F0E2-3840-CD340CF7BB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FAD96C-26DD-5F1D-9C82-297B77A0FA6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10EFBC-B634-AC4E-62F9-3DE0FBE9D64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52F534B-93FD-94CB-406F-78650DD4FCB0}"/>
              </a:ext>
            </a:extLst>
          </p:cNvPr>
          <p:cNvGrpSpPr/>
          <p:nvPr/>
        </p:nvGrpSpPr>
        <p:grpSpPr>
          <a:xfrm>
            <a:off x="6631154" y="2066939"/>
            <a:ext cx="1507738" cy="4031164"/>
            <a:chOff x="6631154" y="2066939"/>
            <a:chExt cx="1507738" cy="4031164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0CCEFB7-7B2D-6ED5-3822-E20081F1E094}"/>
                </a:ext>
              </a:extLst>
            </p:cNvPr>
            <p:cNvSpPr/>
            <p:nvPr/>
          </p:nvSpPr>
          <p:spPr>
            <a:xfrm>
              <a:off x="6676104" y="2066939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8D7E121-7BDE-91B6-33B8-352F47AE4D69}"/>
                </a:ext>
              </a:extLst>
            </p:cNvPr>
            <p:cNvSpPr/>
            <p:nvPr/>
          </p:nvSpPr>
          <p:spPr>
            <a:xfrm>
              <a:off x="6676104" y="2906886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441DDA3-8088-46A7-E962-803417D744BB}"/>
                </a:ext>
              </a:extLst>
            </p:cNvPr>
            <p:cNvSpPr/>
            <p:nvPr/>
          </p:nvSpPr>
          <p:spPr>
            <a:xfrm>
              <a:off x="6676104" y="3760870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A2D1D4E-7E1D-2633-885C-83AB98DF36E1}"/>
                </a:ext>
              </a:extLst>
            </p:cNvPr>
            <p:cNvSpPr/>
            <p:nvPr/>
          </p:nvSpPr>
          <p:spPr>
            <a:xfrm>
              <a:off x="6631154" y="4614854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F36BA76-098D-DB7A-26EF-3E8453046130}"/>
                </a:ext>
              </a:extLst>
            </p:cNvPr>
            <p:cNvSpPr/>
            <p:nvPr/>
          </p:nvSpPr>
          <p:spPr>
            <a:xfrm>
              <a:off x="6681020" y="5468838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كَيْفَ؟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31CA77D-53DA-9985-25F0-4130E3EE50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21805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2541354-1EEB-0B6C-4D6F-8B5937629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30221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3E0D2F8-81B3-E367-0F81-6D88EFEE1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55717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AF57CBD-D4C6-4D84-321D-B33DA0CE9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8892" y="47301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6987DB5E-EDF3-BC72-6444-36C35903AF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526" y="3888479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76256193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FB88D-D2A2-BA42-CE34-38003164F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D29877-0320-C343-B4CD-EA3355587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للسؤال عن السبب نستعمل «لماذا». من يطرح سؤالا ب لماذا؟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AE9D853E-0074-22B4-F9DC-D31C6E254A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480234-AFC2-F3E9-E207-4804B43B9D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2BE5C6-190A-A179-A5F4-3A7D9CA90B5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3C3E8C-8D82-C421-8990-7D0AFB3D5F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755AF7-8FEF-3A26-287F-826DAB4711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90FA37-EE2C-EC19-74FB-848350E826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9D738-3443-C411-A0AD-E9DB66E19C8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601DE1-DAE3-4859-1EBB-66267CB6F7D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2044BD-C1E5-6BA1-29D4-A6CE06CFD0A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35594B7-A865-A5F3-3088-DE152D05AEA1}"/>
              </a:ext>
            </a:extLst>
          </p:cNvPr>
          <p:cNvSpPr txBox="1"/>
          <p:nvPr/>
        </p:nvSpPr>
        <p:spPr>
          <a:xfrm>
            <a:off x="632373" y="4289076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اَلسَّبَبُ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B15C60A-FC49-718D-71EB-E1601B06618B}"/>
              </a:ext>
            </a:extLst>
          </p:cNvPr>
          <p:cNvSpPr/>
          <p:nvPr/>
        </p:nvSpPr>
        <p:spPr>
          <a:xfrm>
            <a:off x="6631154" y="4614854"/>
            <a:ext cx="1288025" cy="629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لِماذا؟</a:t>
            </a:r>
            <a:endParaRPr lang="fr-FR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9E1A471-5E1D-4BEF-B551-6D5767814B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8892" y="4730115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07916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9EB24-A1D3-32BF-DACF-BD3D7261E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>
            <a:extLst>
              <a:ext uri="{FF2B5EF4-FFF2-40B4-BE49-F238E27FC236}">
                <a16:creationId xmlns:a16="http://schemas.microsoft.com/office/drawing/2014/main" id="{6CA5F407-1354-5473-FC3C-56CAFF91FB28}"/>
              </a:ext>
            </a:extLst>
          </p:cNvPr>
          <p:cNvSpPr txBox="1"/>
          <p:nvPr/>
        </p:nvSpPr>
        <p:spPr>
          <a:xfrm>
            <a:off x="1740372" y="3564144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اَلْحالَةُ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740B3F-77D6-7940-AA07-F2B7B2656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الأداة المناسبة للسؤال عن اَلْحالَة؟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875105FD-E71B-8201-C1CE-FD8E580933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1027" y="725945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A36E2B-EB30-70F1-0F47-B7013FB61E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429B00-502B-BCE3-0005-5831958BFFA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A20B92-4E68-7F0F-11D7-CB67960A8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1726D2-C58C-4099-5204-D0FCD0851B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3AC818-90DE-4342-D341-720A938DC0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47AE88-B6C4-3E34-4507-19B8C423205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255889-96FD-02BE-4DD2-ECEF82D36A0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312CB3-34AF-F3E7-9147-281A191C9CA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23E698F-1E77-B95D-3931-92C583DA201A}"/>
              </a:ext>
            </a:extLst>
          </p:cNvPr>
          <p:cNvGrpSpPr/>
          <p:nvPr/>
        </p:nvGrpSpPr>
        <p:grpSpPr>
          <a:xfrm>
            <a:off x="6631154" y="2066939"/>
            <a:ext cx="1507738" cy="4031164"/>
            <a:chOff x="6631154" y="2066939"/>
            <a:chExt cx="1507738" cy="4031164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7B66F52-21FB-98B9-9785-E8079F76CA87}"/>
                </a:ext>
              </a:extLst>
            </p:cNvPr>
            <p:cNvSpPr/>
            <p:nvPr/>
          </p:nvSpPr>
          <p:spPr>
            <a:xfrm>
              <a:off x="6676104" y="2066939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CF555D9-B077-8542-1F0F-081478BE000C}"/>
                </a:ext>
              </a:extLst>
            </p:cNvPr>
            <p:cNvSpPr/>
            <p:nvPr/>
          </p:nvSpPr>
          <p:spPr>
            <a:xfrm>
              <a:off x="6676104" y="2906886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أَيْنَ؟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9C96298-A830-6F30-D7C3-A3D612A87641}"/>
                </a:ext>
              </a:extLst>
            </p:cNvPr>
            <p:cNvSpPr/>
            <p:nvPr/>
          </p:nvSpPr>
          <p:spPr>
            <a:xfrm>
              <a:off x="6676104" y="3760870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مَنْ؟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75CB6D5-1652-14D9-DB57-9A9FB10E7330}"/>
                </a:ext>
              </a:extLst>
            </p:cNvPr>
            <p:cNvSpPr/>
            <p:nvPr/>
          </p:nvSpPr>
          <p:spPr>
            <a:xfrm>
              <a:off x="6631154" y="4614854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لِماذا؟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E4C074D-174E-A7BD-6DD2-5D725CBE7250}"/>
                </a:ext>
              </a:extLst>
            </p:cNvPr>
            <p:cNvSpPr/>
            <p:nvPr/>
          </p:nvSpPr>
          <p:spPr>
            <a:xfrm>
              <a:off x="6681020" y="5468838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كَيْفَ؟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655DD67-9A90-6FC2-E06C-40B417ACD9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21805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3017820-A746-0D43-E62C-915FE4288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30221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C80AEA8-8156-8C68-45FF-B70912C101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5571751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C37E3F8-284D-9773-9ED5-E608DA7F49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8892" y="4730115"/>
              <a:ext cx="360000" cy="3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C38FC44-842C-1271-8516-4125878E56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67526" y="3888479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57577026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9D10E-FCD6-A9C6-B8BF-74C7FC14C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B4698030-20CA-1345-A1F8-1FA40A1E2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تأكدوا من إجابتكم؛ من يطرح سؤالا ب كيف؟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CD85C77-B87F-B432-6723-0FDFA80FB0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CFEA16-516B-D9CF-1E3C-A27F48CACD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198C74-1C66-2C20-8CF3-99839D02F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EC46D85-31AA-0190-A4D1-7B4EF2DB725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470770-8A3E-431A-EE5A-F76B0E51AC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C2D6B5-B08F-27E0-6BEE-C700026487F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4C6FAA-B692-569E-B334-68BC3AB1284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05FB30-9D5A-3C01-D90A-F7BB01D5462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28A959-DDC6-1301-6312-C97DCA8D9276}"/>
              </a:ext>
            </a:extLst>
          </p:cNvPr>
          <p:cNvSpPr txBox="1"/>
          <p:nvPr/>
        </p:nvSpPr>
        <p:spPr>
          <a:xfrm>
            <a:off x="864331" y="5292050"/>
            <a:ext cx="2720966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اَلْحالَةُ</a:t>
            </a:r>
          </a:p>
        </p:txBody>
      </p:sp>
      <p:pic>
        <p:nvPicPr>
          <p:cNvPr id="16" name="Espace réservé pour une image  13">
            <a:extLst>
              <a:ext uri="{FF2B5EF4-FFF2-40B4-BE49-F238E27FC236}">
                <a16:creationId xmlns:a16="http://schemas.microsoft.com/office/drawing/2014/main" id="{E4FD1214-60DF-72E9-C42A-74D3CE39B0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8356" y="692603"/>
            <a:ext cx="828000" cy="827999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A1127CB8-3237-28F8-8EC9-A82B144C6EDA}"/>
              </a:ext>
            </a:extLst>
          </p:cNvPr>
          <p:cNvGrpSpPr/>
          <p:nvPr/>
        </p:nvGrpSpPr>
        <p:grpSpPr>
          <a:xfrm>
            <a:off x="6681020" y="5468838"/>
            <a:ext cx="1455612" cy="629265"/>
            <a:chOff x="6681020" y="5468838"/>
            <a:chExt cx="1455612" cy="629265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F87C2C6-7F7B-4F3A-6849-4BA5CEFE8301}"/>
                </a:ext>
              </a:extLst>
            </p:cNvPr>
            <p:cNvSpPr/>
            <p:nvPr/>
          </p:nvSpPr>
          <p:spPr>
            <a:xfrm>
              <a:off x="6681020" y="5468838"/>
              <a:ext cx="1288025" cy="62926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كَيْفَ؟</a:t>
              </a:r>
              <a:endParaRPr lang="fr-FR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213FE45-F54E-4855-4531-5ABFE442DA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76632" y="5571751"/>
              <a:ext cx="360000" cy="360000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483492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B913A-B5CF-5E67-0430-AD6DDBF52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CCD115E-7D33-3B46-8889-412A934E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سَنَتَعَلَّمُ اليَوْمَ اسْتِراتيجيَّةَ تَوْسيعِ فِكْرَةٍ فِي الإِنْتَاجِ الكِتَابِي.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076EB-922F-86AE-5C9A-6DCA78527B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67F24B-C672-3AA0-E850-CA1B55A0E3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84A84A-2EC4-5CF4-F075-D48B19807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4924AF8-DA94-BA09-BFBF-4CEE1C0D2BF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A251CC-2168-3776-C541-D9AB4D29493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68D2D8-F815-55BE-15D6-1C555E3D06F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0A5143-62B4-4CB2-07E9-12BE6EF871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A77D74-2BAF-655F-08C7-6A8065344B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FA7A5D-0361-E6A1-CEA4-02A8D9CD0A62}"/>
              </a:ext>
            </a:extLst>
          </p:cNvPr>
          <p:cNvSpPr txBox="1"/>
          <p:nvPr/>
        </p:nvSpPr>
        <p:spPr>
          <a:xfrm>
            <a:off x="2365311" y="2826071"/>
            <a:ext cx="4413379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إِسْتراتيجِيَّةُ تَوْسيعِ فِكْرَةٍ</a:t>
            </a:r>
            <a:endParaRPr lang="fr-FR" sz="4800" b="1" dirty="0">
              <a:solidFill>
                <a:srgbClr val="424D7B"/>
              </a:solidFill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0143B37D-837D-7F3C-8BBC-B7D166A940C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68724015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EA5B9-1FDD-26E0-E96A-C6D36C1AE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0618BA71-0E16-1113-7686-0C69A9F40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كيف سأوظف هذه الإستراتيجية لإغناء الجملة التالية.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0FF7B4-FA1A-9E25-538D-704E9988CA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C47ADB-94CE-6BE1-E848-533C1FA7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F470BD-6B59-5890-33D8-7202FE302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386A62-ABFE-BFA0-3081-5F97A2B17B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561F7B7-7FCD-B630-E647-FF580073115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A45329-EF8A-0A5C-2508-F259B431482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C4F091-4C61-6B66-E551-1231359B34B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1F4695-FB36-B325-6692-BFEEBDE0A0A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83BE08-BE49-611B-F662-A3AAA8AC7B9C}"/>
              </a:ext>
            </a:extLst>
          </p:cNvPr>
          <p:cNvSpPr txBox="1"/>
          <p:nvPr/>
        </p:nvSpPr>
        <p:spPr>
          <a:xfrm>
            <a:off x="2407718" y="2844578"/>
            <a:ext cx="4328564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ٱلْقَدَمِ.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F72D693A-98D0-C906-197F-7F2A8BDF6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42825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9F6E2-E467-0B30-541E-15728727C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A962F02-8B7F-B006-D5B2-B0F93966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بداية أَقْرَأُ الجُمْلَة: يَلْعَبُ الأَطْفالُ كُرَةَ القَدَم.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2963C2-FE90-BA05-9E1D-36BAC3608B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CD71D15-9F8A-C543-5AE6-EE7F23983B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CA4120-8EDD-CF7F-08BB-E72FAAB05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E31C4E-1CE4-6446-B85F-AB43E1F68B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9D51916-A7A4-A1E5-2F94-7FA1D41F4E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AD05D3-6306-7B78-6C9E-E1BCFF52BCF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DCE168-2939-7024-FB5D-419834D4901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288ED2-2103-ABD0-1BFD-04866E69E3F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60F342-AE08-7493-4865-AAF8FC9093DE}"/>
              </a:ext>
            </a:extLst>
          </p:cNvPr>
          <p:cNvSpPr txBox="1"/>
          <p:nvPr/>
        </p:nvSpPr>
        <p:spPr>
          <a:xfrm>
            <a:off x="2407718" y="2844576"/>
            <a:ext cx="4328564" cy="919401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ٱلْقَدَمِ.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E41278A7-09ED-8BB2-72D3-23DCCD092F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75885692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F176E-8C3C-4CB8-CB37-60F01C3C3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E510DA2-4574-117E-BF62-D0AFC03E6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أُرِيدُ أَنْ أُضِيفَ مَعْلُومَةً عَنِ المَكَانِ الَّذِي تَمَّ فِيهِ اللَّعِبْ. أَطْرَحُ السُّؤَالَ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بِـ«أَيْنَ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790BF5-AF28-8B0D-0E63-8562AE25FB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B98CEE-E2D3-84CB-EE6E-6792FFDC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A03757-3D6E-E22A-5156-A648FD00A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14964C-212C-FDEB-D6B2-06103CA3D7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7EF7AA-1117-C337-D298-67C0869C06D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F6C08C-F751-00A8-E692-2F5111E297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11E8AE-9648-5A0D-044C-55FF49866C9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E2F7B4-D545-516B-131A-46F223B99CF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712570-A719-6826-6436-82A9BD876B30}"/>
              </a:ext>
            </a:extLst>
          </p:cNvPr>
          <p:cNvSpPr/>
          <p:nvPr/>
        </p:nvSpPr>
        <p:spPr>
          <a:xfrm>
            <a:off x="3927988" y="4450210"/>
            <a:ext cx="1288025" cy="629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أَيْنَ؟</a:t>
            </a:r>
            <a:endParaRPr lang="fr-FR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111721-9435-2D13-3FD0-DAD58578704C}"/>
              </a:ext>
            </a:extLst>
          </p:cNvPr>
          <p:cNvSpPr txBox="1"/>
          <p:nvPr/>
        </p:nvSpPr>
        <p:spPr>
          <a:xfrm>
            <a:off x="2407718" y="2844574"/>
            <a:ext cx="4328564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ٱلْقَدَمِ.</a:t>
            </a: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BBF74BE0-1497-BD87-29EA-0BDD8982D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14749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C6284-68A8-EAEB-8237-5AFEA1DBC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D912B6AD-0AC7-1907-2070-8076B4E67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يلعب الأطفال كرة القدم في ملعب الحي.  - لقد أضفت معلومة عن المكان.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E637BE-433B-5CEA-DBB3-273888B073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003829-4D8E-2E90-0A52-9851469766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29D42D-1A82-4C2B-F7F0-148C08F99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8FD3C2-ACD6-7212-D978-2D8078DAD5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8D0760-49CE-647F-D399-0023FED8D25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4DD264-4472-61B8-993C-22F277CE8BD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852E5-3D1A-251A-3A74-178F22C7853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41E343-0186-195E-A3AD-6E1E029B790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74DEBF-4056-B13F-45DF-78209A3A6B00}"/>
              </a:ext>
            </a:extLst>
          </p:cNvPr>
          <p:cNvSpPr txBox="1"/>
          <p:nvPr/>
        </p:nvSpPr>
        <p:spPr>
          <a:xfrm>
            <a:off x="1254253" y="2845548"/>
            <a:ext cx="6635495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ٱلْقَدَمِ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مَلْعَبِ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6021497B-BEF0-86A2-4271-68196682D0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9562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FD53D-CEA1-4E07-0F7A-EE86CE888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84E0714D-2819-AEB9-5589-40B1A5F8E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أريد أن أضيف معلومة عن الزمان. أطرح السؤال بــ «متى؟».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8359DD-3F7F-BCAA-1951-1ED13D63BE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A0D27D-61BD-FE1C-D946-48FC6C8FCB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ABE90C-768B-DA88-CF4C-1F81D3C9C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A61001-72AA-7E90-20ED-51EF09ED97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A3F2FB-972E-300A-C91F-FC05C04002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D3CABB-A612-D5EA-6CC5-43A697F0556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12564-90E1-C030-C5E4-9DABD720348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81B054-90C8-BEFB-8A2C-2A0D4A1BEEA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F62F751-18B1-0CDA-5809-BE71E633BEA0}"/>
              </a:ext>
            </a:extLst>
          </p:cNvPr>
          <p:cNvSpPr txBox="1"/>
          <p:nvPr/>
        </p:nvSpPr>
        <p:spPr>
          <a:xfrm>
            <a:off x="374905" y="2845552"/>
            <a:ext cx="8467344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ٱلْقَدَمِ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مَلْعَبِ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AF91F1C-F1D1-A8A0-565D-EF02A4EFAD0B}"/>
              </a:ext>
            </a:extLst>
          </p:cNvPr>
          <p:cNvSpPr/>
          <p:nvPr/>
        </p:nvSpPr>
        <p:spPr>
          <a:xfrm>
            <a:off x="3927988" y="4454860"/>
            <a:ext cx="1288025" cy="6292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مَتى ؟</a:t>
            </a:r>
            <a:endParaRPr lang="fr-FR" sz="4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64065CE7-ACFF-F152-0194-E18C8AD17D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6411" y="667436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3990834270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FBAFA-B5A5-8B6B-32C2-C758F68B9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F20A30F-1F43-E402-4E4D-4BB6A495F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56000"/>
            <a:ext cx="716757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يلعب الأطفال كرة القدم في ملعب الحي نهاية الأسبوع.  ـــ  أضفت معلومة عن الزمان.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76259B-EB2B-F4C1-AA14-A7D95AD404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CAE319-D480-0CA4-6A9C-F2C7F7CCD7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6E88AC-E836-579B-DDA9-4214DBECD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A5EC86-52ED-FC0E-081C-2102F667B1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F1E88A-A3F7-2D2B-3310-1F6B5C01CAE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21A6E4-967A-7240-CC11-F337CF746AA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C8F882-31BE-6EF7-457C-6932C6051F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429F18-352B-2802-1F70-A1644E41581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7BA7C8-3ECD-7F9C-7B86-1AC9A8D26414}"/>
              </a:ext>
            </a:extLst>
          </p:cNvPr>
          <p:cNvSpPr txBox="1"/>
          <p:nvPr/>
        </p:nvSpPr>
        <p:spPr>
          <a:xfrm>
            <a:off x="384048" y="2900211"/>
            <a:ext cx="8368201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ٱلْقَدَمِ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مَلْعَبِ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نِهايَةَ </a:t>
            </a:r>
            <a:r>
              <a:rPr lang="ar-MA" sz="4400" b="1" dirty="0" err="1">
                <a:solidFill>
                  <a:srgbClr val="00B0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4" name="Espace réservé pour une image  14">
            <a:extLst>
              <a:ext uri="{FF2B5EF4-FFF2-40B4-BE49-F238E27FC236}">
                <a16:creationId xmlns:a16="http://schemas.microsoft.com/office/drawing/2014/main" id="{ECF04FF5-E4CB-D402-1DF8-548E075496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29729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AA952-0BB0-A01B-CFD0-B96023B04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7EE8196-AE6B-5B70-A420-D4D276B5E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56000"/>
            <a:ext cx="6903891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وسعت الجملة (يلعب الأطفال كرة القدم) فحصلت على جملة بها معلومات أكثر.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4BA579-D778-567D-1C93-5185C91D73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EF111A-5721-C4F0-C4DB-AAE19C2594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2FFABC-F101-07E6-09B5-EF00D8B2B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A4EE43-890D-AF11-FB57-88329E0E20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E504F5-97B0-37C7-F085-4470B970232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F8C707-1084-2E89-D10E-95AF3E32CDE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079FCA-2604-AF87-AF85-0E4670DC1567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6710FA-0209-6A21-4A11-8D24FFF7266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F73CCB-784D-8B99-7A60-B2362A51B468}"/>
              </a:ext>
            </a:extLst>
          </p:cNvPr>
          <p:cNvSpPr txBox="1"/>
          <p:nvPr/>
        </p:nvSpPr>
        <p:spPr>
          <a:xfrm>
            <a:off x="607671" y="4386639"/>
            <a:ext cx="79286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ٱلْقَدَمِ 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مَلْعَبِ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ٱلْحَيِّ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نِهايَةَ </a:t>
            </a:r>
            <a:r>
              <a:rPr lang="ar-MA" sz="4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ٱلْأُسْبوعِ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9BFDDF-C32D-82DC-D7B5-EAC37AA6049A}"/>
              </a:ext>
            </a:extLst>
          </p:cNvPr>
          <p:cNvSpPr txBox="1"/>
          <p:nvPr/>
        </p:nvSpPr>
        <p:spPr>
          <a:xfrm>
            <a:off x="2407718" y="2255574"/>
            <a:ext cx="4328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يَلْعَبُ ٱلْأَطْفالُ كُرَةَ </a:t>
            </a:r>
            <a:r>
              <a:rPr lang="ar-MA" sz="40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ٱلْقَدَمِ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27187DA-12CF-C4E8-FAC2-5A459217A0EE}"/>
              </a:ext>
            </a:extLst>
          </p:cNvPr>
          <p:cNvSpPr/>
          <p:nvPr/>
        </p:nvSpPr>
        <p:spPr>
          <a:xfrm>
            <a:off x="4396487" y="3182183"/>
            <a:ext cx="351026" cy="998182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4">
            <a:extLst>
              <a:ext uri="{FF2B5EF4-FFF2-40B4-BE49-F238E27FC236}">
                <a16:creationId xmlns:a16="http://schemas.microsoft.com/office/drawing/2014/main" id="{BC32336D-FF47-F8CB-B491-18B8F99157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3151719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A2275-92D6-FC00-BE0C-7A8242078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2B5DF50B-A896-E17B-97C3-A4D72554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من يذكرنا بخطوات استراتيجية توسيع فكرة؟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A62396-9168-88D3-6E6C-68BB9AC5B5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015E7F-CD40-6A85-DFF9-162A754C82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633509-DC37-E351-81FC-393AFE500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0956B6-681A-2D91-E1DB-722AB91EFE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43FDD5-535E-F2C1-A69A-405DE538B6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A7D006-C412-3ADE-AB40-BF9CE5F98B0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AA8D55-761C-CAC6-F945-F3DE8D26CC1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5FD1AA-5946-FE1B-9B9D-132F4F2F47F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2" name="Espace réservé pour une image  14">
            <a:extLst>
              <a:ext uri="{FF2B5EF4-FFF2-40B4-BE49-F238E27FC236}">
                <a16:creationId xmlns:a16="http://schemas.microsoft.com/office/drawing/2014/main" id="{67E93479-CE8E-59A3-6F1B-0D88CBA0DB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8348A6D-C736-C66A-EE4F-AF2D94F807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" t="20292" r="2153" b="5342"/>
          <a:stretch>
            <a:fillRect/>
          </a:stretch>
        </p:blipFill>
        <p:spPr>
          <a:xfrm>
            <a:off x="470009" y="1993552"/>
            <a:ext cx="8203982" cy="3200400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1894876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8D139-B553-5C72-8DF3-A57150385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656D56-C130-86B2-B127-2995D841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30" y="717557"/>
            <a:ext cx="7066713" cy="641459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خذوا كراساتكم على الصفحة 16. من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التعليمة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1.</a:t>
            </a:r>
            <a:endParaRPr lang="fr-FR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AF5BF2-ABCA-2423-109A-1F95B2E17A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4651DB-8946-DB32-5441-55632A37CA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853CBA-1873-8A8C-9827-DF4206DDD7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5D67EE4-74B2-72C5-2060-F98E9F5A8B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FD616B-8A2C-AF9F-EF59-CF2D635FD44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ED7BB1-9586-C536-09F8-09941FF1C32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DE9D82-B585-24B3-B6EA-06FC64FEDD6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DBE4F-CF89-C5D2-D11A-1A5A27CAC77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19">
            <a:extLst>
              <a:ext uri="{FF2B5EF4-FFF2-40B4-BE49-F238E27FC236}">
                <a16:creationId xmlns:a16="http://schemas.microsoft.com/office/drawing/2014/main" id="{DA6F3EF2-5E7F-240F-C94F-0CCB7FE7A8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471" y="667222"/>
            <a:ext cx="828000" cy="828000"/>
          </a:xfr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AB7E693-2329-41F2-8F2B-BD014D4FA2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015" r="-42015"/>
          <a:stretch>
            <a:fillRect/>
          </a:stretch>
        </p:blipFill>
        <p:spPr>
          <a:xfrm>
            <a:off x="1635358" y="1634757"/>
            <a:ext cx="5873285" cy="4860000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13405BDC-1519-05E1-A2BC-D94D87B66FB8}"/>
              </a:ext>
            </a:extLst>
          </p:cNvPr>
          <p:cNvSpPr/>
          <p:nvPr/>
        </p:nvSpPr>
        <p:spPr>
          <a:xfrm>
            <a:off x="6303899" y="3850719"/>
            <a:ext cx="593674" cy="28979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03526B6-C704-644C-5ACC-1F8F835BAE77}"/>
              </a:ext>
            </a:extLst>
          </p:cNvPr>
          <p:cNvSpPr/>
          <p:nvPr/>
        </p:nvSpPr>
        <p:spPr>
          <a:xfrm>
            <a:off x="3032445" y="3822726"/>
            <a:ext cx="3051110" cy="122513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8611541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31DD9-A56F-A014-6D2A-7AB91AA31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7F73ACEB-B360-344D-BD71-3D037BAA2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75" y="684000"/>
            <a:ext cx="6829131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النشاط. معكم دقيقتان.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لدعم من يواجهون صعوبات. 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2834FD3-8615-31CA-56D5-10B5C4F134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68CB234-91AC-F230-3B7D-8182B0EB0A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B88F2B9-8801-F19E-68F0-922BAB13D06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944ADB-CC0D-88E7-197C-38808D7BB2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79FC02E-52CB-2B50-DA29-C2203053DB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31DB01-FA55-5169-E72C-11AF0E96BA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CA29B6-5CF7-1B69-A5D1-B32E2220773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63203E-0900-FFCE-7677-69BE506683E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C0CD71-1F1D-0E98-8D0D-7A990441223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B64D43C-01C4-361C-3337-E5EF9642AC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242" y="1998662"/>
            <a:ext cx="7955516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8204652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6236A-A4ED-2E23-9B39-732DB5F1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1BC9810E-9B25-890E-24D3-3ED09276E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700778"/>
            <a:ext cx="693475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ناقشوا إجاباتكم في ثنائيات. أمامكم دقيقة واحدة.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215280-BA19-7D58-B991-66BB68D74A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514503-9C76-A9F3-A0D0-A56083327BF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2D3BA9-5824-9F0A-BC0D-365D04C25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B456217-D0A0-A42A-5393-D10F47866F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2801F8-B74E-DEEF-5D61-84D77B31895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2F657C-A182-067E-A3E6-8FDCE447D04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D07709-AF96-10C0-62E8-6245665868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A27CF9-44AE-AB31-8D51-C5DC285B1E8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A2D477D-F976-4D76-5E28-D52A030335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242" y="1998662"/>
            <a:ext cx="7955516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A6EBB67D-068A-6013-81F2-F026B76951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71" b="-9671"/>
          <a:stretch>
            <a:fillRect/>
          </a:stretch>
        </p:blipFill>
        <p:spPr>
          <a:xfrm>
            <a:off x="7954979" y="700778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99094035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945AB-B976-0A95-CE71-060FDC420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22">
            <a:extLst>
              <a:ext uri="{FF2B5EF4-FFF2-40B4-BE49-F238E27FC236}">
                <a16:creationId xmlns:a16="http://schemas.microsoft.com/office/drawing/2014/main" id="{C09881E1-DC65-9742-B002-D4EE64EFA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جماعيا. جملة جملة. سأعين من يقرأ العبارة ومن يحدد الأداة. انتبهوا.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80B568F-ABA4-2797-5BDC-8428D2B4B1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52C2CA-EFBF-59AD-F222-9DE5BB8009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A2BE1D-EF31-22CA-4CEE-940F164DC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849F48-6817-BD5C-2E41-7F44F0C9D0D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6B39B9-2C6A-FC25-A9F4-9886344B127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1B9C6A-7A3D-5E08-4E4F-E4AC1746660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AB7703-BA6C-015D-5AAC-2D789D14268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18485F-2CAB-0AC1-350C-DF16917EAFB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0A3C08A-F0D3-8902-890D-400C389C0D5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242" y="1998662"/>
            <a:ext cx="7955516" cy="3960000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F8F8D32-B217-8BFD-B845-89DE50C3CEB4}"/>
              </a:ext>
            </a:extLst>
          </p:cNvPr>
          <p:cNvCxnSpPr>
            <a:cxnSpLocks/>
          </p:cNvCxnSpPr>
          <p:nvPr/>
        </p:nvCxnSpPr>
        <p:spPr>
          <a:xfrm flipH="1">
            <a:off x="1862356" y="3198090"/>
            <a:ext cx="2013358" cy="154357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8CB2D99-C4B8-A493-D723-B63C146CCC20}"/>
              </a:ext>
            </a:extLst>
          </p:cNvPr>
          <p:cNvCxnSpPr>
            <a:cxnSpLocks/>
          </p:cNvCxnSpPr>
          <p:nvPr/>
        </p:nvCxnSpPr>
        <p:spPr>
          <a:xfrm flipH="1">
            <a:off x="1862356" y="3978266"/>
            <a:ext cx="2061936" cy="152679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71F0588-01A4-A3D1-EE08-14475CF646DA}"/>
              </a:ext>
            </a:extLst>
          </p:cNvPr>
          <p:cNvCxnSpPr>
            <a:cxnSpLocks/>
          </p:cNvCxnSpPr>
          <p:nvPr/>
        </p:nvCxnSpPr>
        <p:spPr>
          <a:xfrm flipH="1" flipV="1">
            <a:off x="1839807" y="3198090"/>
            <a:ext cx="2107034" cy="154357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56CF467E-C1C3-FAB9-482D-3E7B99E0D810}"/>
              </a:ext>
            </a:extLst>
          </p:cNvPr>
          <p:cNvCxnSpPr>
            <a:cxnSpLocks/>
          </p:cNvCxnSpPr>
          <p:nvPr/>
        </p:nvCxnSpPr>
        <p:spPr>
          <a:xfrm flipH="1" flipV="1">
            <a:off x="1839807" y="3978266"/>
            <a:ext cx="2084485" cy="152679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Espace réservé pour une image  43">
            <a:extLst>
              <a:ext uri="{FF2B5EF4-FFF2-40B4-BE49-F238E27FC236}">
                <a16:creationId xmlns:a16="http://schemas.microsoft.com/office/drawing/2014/main" id="{DAD770F4-5CFE-C92D-28F8-C00E414FEC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5929102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49D05-99F3-8C43-C68E-EED3D89D1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E21C242-C125-B447-BE7D-BE744F615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التعليمة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الثانية؟ أنجزوا. </a:t>
            </a: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ويقدم توجيهات.</a:t>
            </a:r>
            <a:endParaRPr lang="fr-FR" sz="2400" b="1" i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AB510E-BF49-36B3-C4BD-7ED72E92DF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CF8F95-9E61-1F6E-883A-04E79AC2B6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584AA7-6C8F-46FB-035C-9DD3A5337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7EF8D0-F861-937F-5824-288195A257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386BC9-3B94-9C57-5448-333B35010C7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FE8C38-4AB0-71FF-93E7-525178E10A8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5F3527-55B1-AC71-3A07-3666A923F24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5509CF-3128-F1D2-78F5-461E7856FA6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20" name="Espace réservé pour une image  34">
            <a:extLst>
              <a:ext uri="{FF2B5EF4-FFF2-40B4-BE49-F238E27FC236}">
                <a16:creationId xmlns:a16="http://schemas.microsoft.com/office/drawing/2014/main" id="{BC19FE28-D363-9848-47D1-43869815BA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/>
        </p:blipFill>
        <p:spPr>
          <a:xfrm>
            <a:off x="7975134" y="700992"/>
            <a:ext cx="828000" cy="827999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EB48829-946C-E32E-74C3-CD411B597D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015" r="-42015"/>
          <a:stretch>
            <a:fillRect/>
          </a:stretch>
        </p:blipFill>
        <p:spPr>
          <a:xfrm>
            <a:off x="1635358" y="1634757"/>
            <a:ext cx="5873285" cy="4860000"/>
          </a:xfrm>
          <a:prstGeom prst="rect">
            <a:avLst/>
          </a:prstGeom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576C1BF6-B3AE-DFE5-AAB5-2537971D7A43}"/>
              </a:ext>
            </a:extLst>
          </p:cNvPr>
          <p:cNvSpPr/>
          <p:nvPr/>
        </p:nvSpPr>
        <p:spPr>
          <a:xfrm>
            <a:off x="6593146" y="5436926"/>
            <a:ext cx="593674" cy="28979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72F017D3-1DA8-8AD3-9BC5-31FA45C8DF05}"/>
              </a:ext>
            </a:extLst>
          </p:cNvPr>
          <p:cNvSpPr/>
          <p:nvPr/>
        </p:nvSpPr>
        <p:spPr>
          <a:xfrm>
            <a:off x="3032445" y="5001207"/>
            <a:ext cx="3051110" cy="97971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5491250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C2EB1-EA55-AC31-979A-F37C1B6DC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B7763DD-7047-204B-9826-588F8B545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جماعة. انتبهوا. سأعين من يقدم إجابته. ستشاركون جميعا. </a:t>
            </a:r>
            <a:endParaRPr lang="fr-FR" sz="2400" i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B67F1C-07AE-4216-66EB-665D910A02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4FDDB5-4E99-B2BC-E9BB-F53BCF5FD1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1448419-EE67-A147-983A-C83B076EA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D7680D-09D8-457E-BAEE-CEB339340E4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BFF80E-EFD8-5D1A-A279-71A772DC86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85C297-A4FF-F43F-12E8-D5E101C1551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30F645-F419-E8AB-A5F6-B6EE46E71C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A2E2B-6709-5491-A456-DD6D1F8788B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D92093-6F34-6F35-FDA4-49E3999900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497" y="1998662"/>
            <a:ext cx="7859007" cy="3240000"/>
          </a:xfrm>
          <a:prstGeom prst="rect">
            <a:avLst/>
          </a:prstGeom>
        </p:spPr>
      </p:pic>
      <p:pic>
        <p:nvPicPr>
          <p:cNvPr id="17" name="Espace réservé pour une image  34">
            <a:extLst>
              <a:ext uri="{FF2B5EF4-FFF2-40B4-BE49-F238E27FC236}">
                <a16:creationId xmlns:a16="http://schemas.microsoft.com/office/drawing/2014/main" id="{FDE187D3-87B5-DB16-CB58-67D3BA9F22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66745" y="700992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2545713869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79A46-5846-E47D-78B6-6155CA324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B3389323-A200-294B-A36C-9194A053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7" y="729498"/>
            <a:ext cx="6840000" cy="612000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 ممكنة. من يقرأ؟</a:t>
            </a:r>
            <a:endParaRPr lang="fr-FR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79F2FD-6A99-9F44-4774-266CE8A42F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2F20E9-1C22-D365-DE2A-F62FB7E2A7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9A5679-FB7F-AFE5-5DA0-3B35EA994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2717418-7246-A6E5-9510-3B896DBB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CEDA28-63B2-12CD-57BF-9436CAD07BE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0C79F9-FB7B-43E5-AF38-8FE19619C7B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AC7024-4D63-D3A1-C253-0725C3E1B1D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22EC8-B6B9-7C89-B439-7F320BAF88D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6A59076-D917-91C1-2A0C-61475FEE2C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497" y="1998662"/>
            <a:ext cx="7859007" cy="32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1582636-6C0E-F420-39BD-A3208E418734}"/>
              </a:ext>
            </a:extLst>
          </p:cNvPr>
          <p:cNvSpPr txBox="1"/>
          <p:nvPr/>
        </p:nvSpPr>
        <p:spPr>
          <a:xfrm>
            <a:off x="368676" y="2504759"/>
            <a:ext cx="40316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مُتَحَمِّسَةً لِٱسْتِقْبالِ ٱلضُّيوفِ.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21B77F-2EF3-B5A3-3E76-8154DBF190A7}"/>
              </a:ext>
            </a:extLst>
          </p:cNvPr>
          <p:cNvSpPr txBox="1"/>
          <p:nvPr/>
        </p:nvSpPr>
        <p:spPr>
          <a:xfrm>
            <a:off x="268008" y="3139333"/>
            <a:ext cx="40316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 أَمْواجِ ٱلْبَحْرِ.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CB6C85-345F-F11C-984A-DFB3210CCFDD}"/>
              </a:ext>
            </a:extLst>
          </p:cNvPr>
          <p:cNvSpPr txBox="1"/>
          <p:nvPr/>
        </p:nvSpPr>
        <p:spPr>
          <a:xfrm>
            <a:off x="-350582" y="3841662"/>
            <a:ext cx="40316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غَداً صَباحاً.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647CA9-4380-F097-3C33-2DAC839B8E9F}"/>
              </a:ext>
            </a:extLst>
          </p:cNvPr>
          <p:cNvSpPr txBox="1"/>
          <p:nvPr/>
        </p:nvSpPr>
        <p:spPr>
          <a:xfrm>
            <a:off x="-1234127" y="4483499"/>
            <a:ext cx="40316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لِأَنَّهُ مُهَذَّبٌ.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D6B37C0C-BAF1-66DE-ACAF-2187F84C8B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2304" y="658833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016937622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323913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09645" y="2808678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  <a:endParaRPr lang="fr-FR" sz="2800" b="1" dirty="0"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منزلي</a:t>
            </a:r>
            <a:r>
              <a:rPr lang="fr-FR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B74B76-E51D-29F2-63B3-E14C70114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1850" y="997712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9E0820E-CBBD-D18B-3AE3-EF6A7BB4B9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6888" y="1917333"/>
            <a:ext cx="786632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D932-DE38-11BF-B401-F30AEF68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55BFBF4-8CF8-BA9C-A7AC-D2820A0FA39E}"/>
              </a:ext>
            </a:extLst>
          </p:cNvPr>
          <p:cNvSpPr/>
          <p:nvPr/>
        </p:nvSpPr>
        <p:spPr>
          <a:xfrm>
            <a:off x="4478694" y="3009626"/>
            <a:ext cx="4032933" cy="22803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تَعَلَّمْتُ أَنَّ أَقْسامَ ٱلْكَلِمَةِ (اسم  ـــ  ... ـــ ...) </a:t>
            </a:r>
          </a:p>
          <a:p>
            <a:pPr algn="just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اَلاِسْمُ يَدُلُّ ............................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وَٱلْفِعْلُ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يَدُلُّ عَلى ما ...................................... </a:t>
            </a:r>
            <a:r>
              <a:rPr lang="ar-MA" sz="2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وَٱلْحَرْفُ</a:t>
            </a: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لا مَعْنى لَهُ لِوَحْدِهِ.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113DA2-72A0-A048-8F03-C662BD11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تَعَلَّمْتم في هَذِهِ ٱلْحِصَّةِ؟ استعينوا بالهيكل التالي لتقديم أهم العناصر التي تعلمتموها.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A20100C3-143C-FAC0-F278-51C4F57BC9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2638" y="675611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201ECCC-2DAD-F559-C698-C6905300DC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CA6D53-E295-7F5A-B1D9-49B319F5C1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3D430D-8778-A2F0-3BC1-D213E92A13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A2DE97-664A-49AF-026B-722606F87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A90063-411B-A056-370A-00E9FBB352A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8AC3-ED70-18E3-F0E3-3A48A39EE47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D7540A-531B-2067-37A0-19E62CF206D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A2AB03-3359-286D-FF88-E1E6675AE25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A9AA9F-8659-2F3D-0618-4F0432D11797}"/>
              </a:ext>
            </a:extLst>
          </p:cNvPr>
          <p:cNvSpPr txBox="1"/>
          <p:nvPr/>
        </p:nvSpPr>
        <p:spPr>
          <a:xfrm>
            <a:off x="600046" y="3009626"/>
            <a:ext cx="3452327" cy="1736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ٱلْإِنْتاجِ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ٱلْكِتابِيِّ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تَدَرَّبْتُ عَلى تَوْسيعِ فِكْرَةٍ </a:t>
            </a:r>
            <a:r>
              <a:rPr lang="ar-MA" sz="32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بِٱسْتِعْمالِ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..............................</a:t>
            </a:r>
            <a:endParaRPr lang="fr-FR" sz="32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28781092"/>
      </p:ext>
    </p:extLst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A824B3-C5F2-504B-90E9-671EB71BC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الأنشطة لتنجزوها في بيوتكم.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2869DD-55F4-6A83-02B8-2B8B59C52C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C2AA2D-CAEA-2CA6-DC70-61C672AB38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016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EC8463F-BFEC-45EF-4C3D-6BB39585CF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241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9157CC-A9AA-9962-40CA-F2B0CF552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755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464CC5-0BC1-C19F-4253-E1D3E21C0D5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E51FF4-3D20-6B42-9D55-30A14A75DE9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6C412D-685A-9016-6FDD-48B57293B17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C43843-CC22-D268-92CE-C334446D62A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08E64A5-D8C6-47C6-6236-E87CDEA65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1801" y="1980000"/>
            <a:ext cx="2631060" cy="3960000"/>
          </a:xfrm>
          <a:prstGeom prst="rect">
            <a:avLst/>
          </a:prstGeom>
        </p:spPr>
      </p:pic>
      <p:sp>
        <p:nvSpPr>
          <p:cNvPr id="16" name="Signe de multiplication 15">
            <a:extLst>
              <a:ext uri="{FF2B5EF4-FFF2-40B4-BE49-F238E27FC236}">
                <a16:creationId xmlns:a16="http://schemas.microsoft.com/office/drawing/2014/main" id="{54E588EE-4F44-000E-FD83-142028B1473F}"/>
              </a:ext>
            </a:extLst>
          </p:cNvPr>
          <p:cNvSpPr>
            <a:spLocks noChangeAspect="1"/>
          </p:cNvSpPr>
          <p:nvPr/>
        </p:nvSpPr>
        <p:spPr>
          <a:xfrm>
            <a:off x="3800920" y="2538616"/>
            <a:ext cx="324000" cy="324000"/>
          </a:xfrm>
          <a:prstGeom prst="mathMultiply">
            <a:avLst/>
          </a:prstGeom>
          <a:solidFill>
            <a:srgbClr val="C00000"/>
          </a:solidFill>
          <a:ln w="31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132B36A-BBD1-9680-9CAA-7D691F7FBE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07" r="-40307"/>
          <a:stretch>
            <a:fillRect/>
          </a:stretch>
        </p:blipFill>
        <p:spPr>
          <a:xfrm>
            <a:off x="3890436" y="1980000"/>
            <a:ext cx="4689064" cy="3960000"/>
          </a:xfrm>
          <a:prstGeom prst="rect">
            <a:avLst/>
          </a:prstGeom>
        </p:spPr>
      </p:pic>
      <p:sp>
        <p:nvSpPr>
          <p:cNvPr id="19" name="Signe de multiplication 18">
            <a:extLst>
              <a:ext uri="{FF2B5EF4-FFF2-40B4-BE49-F238E27FC236}">
                <a16:creationId xmlns:a16="http://schemas.microsoft.com/office/drawing/2014/main" id="{64FE5029-761A-EED6-0637-8CB5D5F7BE5C}"/>
              </a:ext>
            </a:extLst>
          </p:cNvPr>
          <p:cNvSpPr>
            <a:spLocks noChangeAspect="1"/>
          </p:cNvSpPr>
          <p:nvPr/>
        </p:nvSpPr>
        <p:spPr>
          <a:xfrm>
            <a:off x="7455609" y="4663437"/>
            <a:ext cx="324000" cy="324000"/>
          </a:xfrm>
          <a:prstGeom prst="mathMultiply">
            <a:avLst/>
          </a:prstGeom>
          <a:solidFill>
            <a:srgbClr val="C00000"/>
          </a:solidFill>
          <a:ln w="31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Espace réservé pour une image  16">
            <a:extLst>
              <a:ext uri="{FF2B5EF4-FFF2-40B4-BE49-F238E27FC236}">
                <a16:creationId xmlns:a16="http://schemas.microsoft.com/office/drawing/2014/main" id="{12CF3BC9-87F5-7DA1-3D93-ED511494B8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0" name="Espace réservé pour une image  16">
            <a:extLst>
              <a:ext uri="{FF2B5EF4-FFF2-40B4-BE49-F238E27FC236}">
                <a16:creationId xmlns:a16="http://schemas.microsoft.com/office/drawing/2014/main" id="{0AEA23C3-6267-1093-5CA1-ADE3C4F7B8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9217" y="2016456"/>
            <a:ext cx="1109799" cy="110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9128"/>
      </p:ext>
    </p:extLst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A08A68F4-DAE8-A2E4-11A4-56BDDB1D56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" b="3"/>
          <a:stretch/>
        </p:blipFill>
        <p:spPr>
          <a:xfrm>
            <a:off x="1371839" y="1281434"/>
            <a:ext cx="6400323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00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13274</TotalTime>
  <Words>2045</Words>
  <Application>Microsoft Office PowerPoint</Application>
  <PresentationFormat>Affichage à l'écran (4:3)</PresentationFormat>
  <Paragraphs>594</Paragraphs>
  <Slides>86</Slides>
  <Notes>0</Notes>
  <HiddenSlides>0</HiddenSlides>
  <MMClips>5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86</vt:i4>
      </vt:variant>
    </vt:vector>
  </HeadingPairs>
  <TitlesOfParts>
    <vt:vector size="107" baseType="lpstr">
      <vt:lpstr>Wingdings</vt:lpstr>
      <vt:lpstr>Modern Love</vt:lpstr>
      <vt:lpstr>Arial</vt:lpstr>
      <vt:lpstr>Calibri Light</vt:lpstr>
      <vt:lpstr>Dosis ExtraBold</vt:lpstr>
      <vt:lpstr>Microsoft Uighur</vt:lpstr>
      <vt:lpstr>Noto Sans Symbols</vt:lpstr>
      <vt:lpstr>Dosis SemiBold</vt:lpstr>
      <vt:lpstr>Calibri</vt:lpstr>
      <vt:lpstr>Dosis</vt:lpstr>
      <vt:lpstr>Dosis Medium</vt:lpstr>
      <vt:lpstr>Thème Office</vt:lpstr>
      <vt:lpstr>3_Env-Enseignant</vt:lpstr>
      <vt:lpstr>Conception personnalisée</vt:lpstr>
      <vt:lpstr>1_Thème Office</vt:lpstr>
      <vt:lpstr>1_01- نشاط اعتيادي</vt:lpstr>
      <vt:lpstr>1_04- قراءة/ كتابة</vt:lpstr>
      <vt:lpstr>05- اختتام الحصة</vt:lpstr>
      <vt:lpstr>2_05- افتتاح الحصة</vt:lpstr>
      <vt:lpstr>00_Env-Enseignant</vt:lpstr>
      <vt:lpstr>1_Conception personnalisée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مرحبا بكم . سننطلق في حصة اللغة العربية.</vt:lpstr>
      <vt:lpstr>  افتتاح الحصة</vt:lpstr>
      <vt:lpstr>بداية من يقرأ شروط الحصول على نجمة التميز؟</vt:lpstr>
      <vt:lpstr>ضعوا اللوحة والكراسة في القمطر.</vt:lpstr>
      <vt:lpstr>انتبهوا، سنتدرب اليوم على توظيف الكلمات البصرية التي درسناها. من يذكرنا بها؟  </vt:lpstr>
      <vt:lpstr>أحسنتم، الكلمات التي تعرفناها هي: حَتّى-  لَكِنّ- هَلْ- ثُمَّ- لِماذا-  نَحْوَ- حينَ. من يقرأ ؟</vt:lpstr>
      <vt:lpstr>الآن؛  خذوا ألواحكم. لاحظوا الكلمات جيدا ستوظفون إحداها في إكمال الجمل.</vt:lpstr>
      <vt:lpstr>جماعيا، ما الكلمة الناقصة في الجملة؟ من يقرأ؟ ما الكلمة المناسبة؟ هل تتفقون؟ </vt:lpstr>
      <vt:lpstr>اقرَؤا الجملة، ثم اكتبوا على اللوحة الكلمة المناسبة لمعنى الجملة.</vt:lpstr>
      <vt:lpstr>ارفعوا ألواحكم. ما رأيكم في إجابة ...؟</vt:lpstr>
      <vt:lpstr>صححوا. من يقرأ؟ </vt:lpstr>
      <vt:lpstr>اقرَؤا الجملة، اكتبوا الكلمة الناقصة     - ارفعوا الألواح </vt:lpstr>
      <vt:lpstr>صححوا. من يقرأ؟ </vt:lpstr>
      <vt:lpstr>كتابة</vt:lpstr>
      <vt:lpstr>انتبهوا. سَنَتَعَلَّمُ الْيَوْمَ كَيْفَ نُحَدِّدُ نَوْعَ الكَلِمَةْ.</vt:lpstr>
      <vt:lpstr>أنواع الكلمة ثلاثة: الكلمة إما اسم أو فعل أو حرف.</vt:lpstr>
      <vt:lpstr>هَذِهِ كَلِماتٌ: «عَلَى ـــ لَعِبَ ـــ كُرَةٌ ـــ مُحَمَّدٌ». انتبهوا كيف سأحدد نوع كل كلمة.</vt:lpstr>
      <vt:lpstr>لأحدد نوع الكلمة «كـــــرة». أسأل: على ماذا تدل كلمة «كرة»؟</vt:lpstr>
      <vt:lpstr>تدل الكلمة «كرة» على هذا الشيء.</vt:lpstr>
      <vt:lpstr>الكلمة «كرة» اسم.</vt:lpstr>
      <vt:lpstr>بالطريقة نفسها أحدد نوع كلمة «ياسين». أسأل: على ماذا تدل كلمة «ياسين»؟</vt:lpstr>
      <vt:lpstr>ياسين تدل على إنسان.</vt:lpstr>
      <vt:lpstr>كلمة «ياسين»: اسم.</vt:lpstr>
      <vt:lpstr>الآنَ سَأُحَدِّدُ نَوْعَ كَلِمَةِ «يَخْرُجونَ». أسأل: عَلَى مَاذَا تَدُلُّ كَلِمَةُ «يَخْرُجونَ»؟</vt:lpstr>
      <vt:lpstr>تَدُلُّ هَذِهِ الكَلِمَةُ عَلَى مَا يَقُومُ بِهِ الأَطْفَالُ.</vt:lpstr>
      <vt:lpstr>إذا كلمة يَخرجون:" فعل".</vt:lpstr>
      <vt:lpstr>سأحدد نوع كلمة «إلـــى». أسأل على ماذا تدل كلمة «إلى»؟</vt:lpstr>
      <vt:lpstr>«إلى» وحدها لا معنى لها. لا تدل على شيء.</vt:lpstr>
      <vt:lpstr>كلمة «إلى» حرفٌ.</vt:lpstr>
      <vt:lpstr>حددت أنواع الكلمات هكذا</vt:lpstr>
      <vt:lpstr>أتذكر أقسام الكلمة.</vt:lpstr>
      <vt:lpstr>خذوا ألواحكم. </vt:lpstr>
      <vt:lpstr>على ألواحكم اكتبوا نوع الكلمة (مدرسة): اسم أو حرف أو فعل.</vt:lpstr>
      <vt:lpstr>ارفعوا الألواح. من يشرح لنا كيف حدد نوع الكلمة؟ </vt:lpstr>
      <vt:lpstr>صححوا. (كلمة مدرسة اسم). </vt:lpstr>
      <vt:lpstr>اكتبوا نوع الكلمة «في». </vt:lpstr>
      <vt:lpstr>ارفعوا ألواحكم. من يشرح لنا كيف حدد نوع الكلمة؟ </vt:lpstr>
      <vt:lpstr>صححوا. </vt:lpstr>
      <vt:lpstr>اكتبوا نوع الكلمة «يمشي»: اسم، فعل أو حرف؟ </vt:lpstr>
      <vt:lpstr>ارفعوا ألواحكم. من يشرح كيف حدد نوع الكلمة؟ </vt:lpstr>
      <vt:lpstr>الجواب هو (يمشي فعل لأنه يدل على ما نقوم به).</vt:lpstr>
      <vt:lpstr>خذوا كراساتكم على الصفحة 14. من يقرأ تعليمة النشاط «أتدرب مع زملائي»؟ </vt:lpstr>
      <vt:lpstr>أنجزوا. أمامكم خمس دقائق. سأمر لمساعدتكم. </vt:lpstr>
      <vt:lpstr>نصحح على السبورة. من يحدد نوع الكلمة الأولى؟ </vt:lpstr>
      <vt:lpstr>صححوا؛ سأمر لمراقبة إنجازاتكم  </vt:lpstr>
      <vt:lpstr>Présentation PowerPoint</vt:lpstr>
      <vt:lpstr>ما اسم أقصر سورة في القرآن الكريم؟</vt:lpstr>
      <vt:lpstr>ما اسم أطول سورة في القرآن الكريم؟ يتم التصفيق على الذين أصابوا وتشجيعهم.</vt:lpstr>
      <vt:lpstr>الإنتاج الكتابي</vt:lpstr>
      <vt:lpstr>في حصة الإنتاج الكتابي اليوم سنتعلم كيف نوسع فكرة باستعمال أدوات الاستفهام. </vt:lpstr>
      <vt:lpstr>نذكر أولا بأدوات الاستفهام. على ألواحكم اكتبوا أداة الاستفهام المناسبة لعنصر: اَلْمَكان.</vt:lpstr>
      <vt:lpstr>للسؤال عن المكان نستعمل "أين". من يطرح سؤالا ب أين؟ </vt:lpstr>
      <vt:lpstr>اكتبوا الأداة المناسبة لعنصر: اَلشَّخْصِيّات.</vt:lpstr>
      <vt:lpstr>تأكدوا من إجابتكم؛ من يطرح سؤالا ب من؟ </vt:lpstr>
      <vt:lpstr>والآن ما الأداة المناسبة لعنصر: اَلزَّمان ؟ </vt:lpstr>
      <vt:lpstr>للسؤال عن الزمان نستعمل «متى». من يطرح سؤالا  بـــ «متى» ؟ </vt:lpstr>
      <vt:lpstr>ما أداة الاستفهام التي نسأل بها عن: السَّبَب؟</vt:lpstr>
      <vt:lpstr>للسؤال عن السبب نستعمل «لماذا». من يطرح سؤالا ب لماذا؟ </vt:lpstr>
      <vt:lpstr>ما الأداة المناسبة للسؤال عن اَلْحالَة؟</vt:lpstr>
      <vt:lpstr>تأكدوا من إجابتكم؛ من يطرح سؤالا ب كيف؟ </vt:lpstr>
      <vt:lpstr>سَنَتَعَلَّمُ اليَوْمَ اسْتِراتيجيَّةَ تَوْسيعِ فِكْرَةٍ فِي الإِنْتَاجِ الكِتَابِي.</vt:lpstr>
      <vt:lpstr>تابعوا كيف سأوظف هذه الإستراتيجية لإغناء الجملة التالية.</vt:lpstr>
      <vt:lpstr>بداية أَقْرَأُ الجُمْلَة: يَلْعَبُ الأَطْفالُ كُرَةَ القَدَم.</vt:lpstr>
      <vt:lpstr>أُرِيدُ أَنْ أُضِيفَ مَعْلُومَةً عَنِ المَكَانِ الَّذِي تَمَّ فِيهِ اللَّعِبْ. أَطْرَحُ السُّؤَالَ بِـ«أَيْنَ؟».</vt:lpstr>
      <vt:lpstr>يلعب الأطفال كرة القدم في ملعب الحي.  - لقد أضفت معلومة عن المكان.</vt:lpstr>
      <vt:lpstr>أريد أن أضيف معلومة عن الزمان. أطرح السؤال بــ «متى؟».</vt:lpstr>
      <vt:lpstr> يلعب الأطفال كرة القدم في ملعب الحي نهاية الأسبوع.  ـــ  أضفت معلومة عن الزمان.</vt:lpstr>
      <vt:lpstr> وسعت الجملة (يلعب الأطفال كرة القدم) فحصلت على جملة بها معلومات أكثر.</vt:lpstr>
      <vt:lpstr>من يذكرنا بخطوات استراتيجية توسيع فكرة؟ </vt:lpstr>
      <vt:lpstr>الآن دوركم. خذوا كراساتكم على الصفحة 16. من يقرأ التعليمة1.</vt:lpstr>
      <vt:lpstr>أنجزوا النشاط. معكم دقيقتان. يمر الأستاذ بين الصفوف لدعم من يواجهون صعوبات. </vt:lpstr>
      <vt:lpstr>انتهى الوقت. ناقشوا إجاباتكم في ثنائيات. أمامكم دقيقة واحدة.</vt:lpstr>
      <vt:lpstr>نصحح جماعيا. جملة جملة. سأعين من يقرأ العبارة ومن يحدد الأداة. انتبهوا.</vt:lpstr>
      <vt:lpstr>من يقرأ التعليمة الثانية؟ أنجزوا. يمر الأستاذ بين الصفوف ويقدم توجيهات.</vt:lpstr>
      <vt:lpstr>نصحح جماعة. انتبهوا. سأعين من يقدم إجابته. ستشاركون جميعا. </vt:lpstr>
      <vt:lpstr>هذه أجوبة أخرى ممكنة. من يقرأ؟</vt:lpstr>
      <vt:lpstr>اختتام الحصة</vt:lpstr>
      <vt:lpstr>ماذا تَعَلَّمْتم في هَذِهِ ٱلْحِصَّةِ؟ استعينوا بالهيكل التالي لتقديم أهم العناصر التي تعلمتموها.</vt:lpstr>
      <vt:lpstr>ضعوا علامة أمام الأنشطة لتنجزوها في بيوتكم. 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Btihaj</dc:creator>
  <cp:lastModifiedBy>HASSAN.OUMEZIANE</cp:lastModifiedBy>
  <cp:revision>121</cp:revision>
  <dcterms:created xsi:type="dcterms:W3CDTF">2023-09-20T21:35:22Z</dcterms:created>
  <dcterms:modified xsi:type="dcterms:W3CDTF">2026-10-22T12:43:15Z</dcterms:modified>
</cp:coreProperties>
</file>