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6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7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64" r:id="rId2"/>
    <p:sldMasterId id="2147483672" r:id="rId3"/>
    <p:sldMasterId id="2147483695" r:id="rId4"/>
    <p:sldMasterId id="2147483718" r:id="rId5"/>
    <p:sldMasterId id="2147483741" r:id="rId6"/>
    <p:sldMasterId id="2147483780" r:id="rId7"/>
    <p:sldMasterId id="2147483794" r:id="rId8"/>
    <p:sldMasterId id="2147483813" r:id="rId9"/>
  </p:sldMasterIdLst>
  <p:notesMasterIdLst>
    <p:notesMasterId r:id="rId74"/>
  </p:notesMasterIdLst>
  <p:sldIdLst>
    <p:sldId id="2147482637" r:id="rId10"/>
    <p:sldId id="2147482617" r:id="rId11"/>
    <p:sldId id="2147482470" r:id="rId12"/>
    <p:sldId id="2147482516" r:id="rId13"/>
    <p:sldId id="2147482523" r:id="rId14"/>
    <p:sldId id="2147482517" r:id="rId15"/>
    <p:sldId id="2134806141" r:id="rId16"/>
    <p:sldId id="2134806601" r:id="rId17"/>
    <p:sldId id="2147482632" r:id="rId18"/>
    <p:sldId id="2134806845" r:id="rId19"/>
    <p:sldId id="2147482633" r:id="rId20"/>
    <p:sldId id="2134806933" r:id="rId21"/>
    <p:sldId id="2134806934" r:id="rId22"/>
    <p:sldId id="2134806935" r:id="rId23"/>
    <p:sldId id="2147482518" r:id="rId24"/>
    <p:sldId id="2134806538" r:id="rId25"/>
    <p:sldId id="2134806850" r:id="rId26"/>
    <p:sldId id="2134806937" r:id="rId27"/>
    <p:sldId id="2134806938" r:id="rId28"/>
    <p:sldId id="2147482346" r:id="rId29"/>
    <p:sldId id="2134806903" r:id="rId30"/>
    <p:sldId id="2134806691" r:id="rId31"/>
    <p:sldId id="2147482348" r:id="rId32"/>
    <p:sldId id="2134806940" r:id="rId33"/>
    <p:sldId id="2147482352" r:id="rId34"/>
    <p:sldId id="2147482354" r:id="rId35"/>
    <p:sldId id="2134806946" r:id="rId36"/>
    <p:sldId id="2134806949" r:id="rId37"/>
    <p:sldId id="2147482481" r:id="rId38"/>
    <p:sldId id="2147482634" r:id="rId39"/>
    <p:sldId id="2147482357" r:id="rId40"/>
    <p:sldId id="2134806953" r:id="rId41"/>
    <p:sldId id="2134806954" r:id="rId42"/>
    <p:sldId id="2147482636" r:id="rId43"/>
    <p:sldId id="2147482628" r:id="rId44"/>
    <p:sldId id="2147482492" r:id="rId45"/>
    <p:sldId id="2147482493" r:id="rId46"/>
    <p:sldId id="2147482629" r:id="rId47"/>
    <p:sldId id="2134806880" r:id="rId48"/>
    <p:sldId id="2134806786" r:id="rId49"/>
    <p:sldId id="2134806881" r:id="rId50"/>
    <p:sldId id="2147482635" r:id="rId51"/>
    <p:sldId id="2134806883" r:id="rId52"/>
    <p:sldId id="2134806886" r:id="rId53"/>
    <p:sldId id="2134806887" r:id="rId54"/>
    <p:sldId id="2134806882" r:id="rId55"/>
    <p:sldId id="2134806884" r:id="rId56"/>
    <p:sldId id="2134806888" r:id="rId57"/>
    <p:sldId id="2134806889" r:id="rId58"/>
    <p:sldId id="2147482630" r:id="rId59"/>
    <p:sldId id="2134806866" r:id="rId60"/>
    <p:sldId id="2134806874" r:id="rId61"/>
    <p:sldId id="2134806899" r:id="rId62"/>
    <p:sldId id="2134806892" r:id="rId63"/>
    <p:sldId id="2134806901" r:id="rId64"/>
    <p:sldId id="2134806792" r:id="rId65"/>
    <p:sldId id="2147482483" r:id="rId66"/>
    <p:sldId id="2147482503" r:id="rId67"/>
    <p:sldId id="2147482372" r:id="rId68"/>
    <p:sldId id="2147482373" r:id="rId69"/>
    <p:sldId id="2147482631" r:id="rId70"/>
    <p:sldId id="2147482382" r:id="rId71"/>
    <p:sldId id="2147482627" r:id="rId72"/>
    <p:sldId id="2147482534" r:id="rId73"/>
  </p:sldIdLst>
  <p:sldSz cx="9144000" cy="6858000" type="screen4x3"/>
  <p:notesSz cx="6858000" cy="9144000"/>
  <p:embeddedFontLst>
    <p:embeddedFont>
      <p:font typeface="Dosis" pitchFamily="2" charset="0"/>
      <p:regular r:id="rId75"/>
      <p:bold r:id="rId76"/>
    </p:embeddedFont>
    <p:embeddedFont>
      <p:font typeface="Dosis ExtraBold" pitchFamily="2" charset="0"/>
      <p:bold r:id="rId77"/>
    </p:embeddedFont>
    <p:embeddedFont>
      <p:font typeface="Dosis Medium" pitchFamily="2" charset="0"/>
      <p:regular r:id="rId78"/>
    </p:embeddedFont>
    <p:embeddedFont>
      <p:font typeface="Dosis SemiBold" pitchFamily="2" charset="0"/>
      <p:bold r:id="rId79"/>
    </p:embeddedFont>
    <p:embeddedFont>
      <p:font typeface="Microsoft Uighur" panose="02000000000000000000" pitchFamily="2" charset="-78"/>
      <p:regular r:id="rId80"/>
      <p:bold r:id="rId81"/>
    </p:embeddedFont>
    <p:embeddedFont>
      <p:font typeface="Modern Love" panose="04090805081005020601" pitchFamily="82" charset="0"/>
      <p:regular r:id="rId8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26" userDrawn="1">
          <p15:clr>
            <a:srgbClr val="A4A3A4"/>
          </p15:clr>
        </p15:guide>
        <p15:guide id="3" orient="horz" pos="1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E7E9E5"/>
    <a:srgbClr val="7A7A7A"/>
    <a:srgbClr val="414A76"/>
    <a:srgbClr val="404B7B"/>
    <a:srgbClr val="444F7A"/>
    <a:srgbClr val="424D7B"/>
    <a:srgbClr val="0097B2"/>
    <a:srgbClr val="106585"/>
    <a:srgbClr val="257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>
        <p:guide orient="horz" pos="709"/>
        <p:guide pos="4626"/>
        <p:guide orient="horz" pos="175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viewProps" Target="viewProp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font" Target="fonts/font3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6.fntdata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font" Target="fonts/font1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font" Target="fonts/font2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61" Type="http://schemas.openxmlformats.org/officeDocument/2006/relationships/slide" Target="slides/slide52.xml"/><Relationship Id="rId82" Type="http://schemas.openxmlformats.org/officeDocument/2006/relationships/font" Target="fonts/font8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23:00:01.5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4386 612 24515,'-1'24'0,"-4"0"0,-4-1 0,-3 1 0,-3 0 0,-3-1 0,-4 1 0,-3-1 0,-3-1 0,-4 1 0,-2-1 0,-4-1 0,-2 0 0,-4 0 0,-2-1 0,-3 0 0,-3-1 0,-3 0 0,-2-1 0,-3-1 0,-2 0 0,-2-1 0,-3-1 0,-2-1 0,-1 0 0,-3-1 0,-1-1 0,-2 0 0,-2-2 0,0 0 0,-3-2 0,0 0 0,-1-1 0,-2-1 0,0-1 0,-1 0 0,0-2 0,-1-1 0,0 0 0,0-2 0,0 0 0,0-2 0,0 0 0,1-1 0,0-2 0,1 0 0,1-1 0,0-1 0,2-1 0,1 0 0,1-2 0,2 0 0,1-2 0,1 0 0,3-1 0,1-1 0,2 0 0,3-1 0,1-1 0,3-1 0,3 0 0,1-1 0,4-1 0,2 0 0,3-1 0,2 0 0,4-1 0,2 0 0,3 0 0,4-1 0,3-1 0,2 1 0,4-1 0,4-1 0,2 1 0,4-1 0,3 0 0,4 1 0,3-1 0,3 0 0,4 0 0,3 0 0,3 0 0,4 0 0,3 0 0,4 1 0,2 0 0,4 0 0,4 0 0,2 1 0,3 0 0,4 0 0,3 1 0,2 0 0,4 1 0,2 0 0,3 1 0,2 0 0,4 1 0,1 1 0,3 0 0,3 2 0,1-1 0,3 2 0,2 0 0,1 1 0,3 1 0,1 1 0,1 0 0,2 2 0,1 0 0,1 1 0,2 1 0,0 1 0,1 1 0,1 1 0,0 0 0,1 2 0,0 0 0,0 2 0,0 0 0,0 2 0,0 0 0,-1 2 0,0 0 0,-1 1 0,0 1 0,-2 1 0,-1 1 0,0 1 0,-3 0 0,0 2 0,-2 0 0,-2 1 0,-1 1 0,-3 1 0,-1 0 0,-2 2 0,-3-1 0,-2 2 0,-2 0 0,-3 1 0,-2 1 0,-3 0 0,-3 1 0,-3 0 0,-2 1 0,-4 0 0,-2 1 0,-4 0 0,-2 0 0,-4 1 0,-3 0 0,-3 0 0,-4 0 0,-3 1 0,-3 0 0,-3 0 0,-4 0 0,-4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1T23:00:16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24515,'0'1237'0,"3623"-1237"0,-3623-1237 0,-3623 1237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00:08:01.3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0 938 24575,'18'8'0,"0"-1"0,0-1 0,0-1 0,22 4 0,4 1 0,97 21 0,282 24 0,-312-46 0,201 7 0,150-46 0,-205 9 0,-229 19 0,8 1 0,0-2 0,0-2 0,64-16 0,-25-1 0,84-30 0,-140 46 0,-9 3 0,-1 1 0,0-2 0,14-6 0,-23 10 0,1 0 0,0-1 0,0 1 0,0-1 0,0 1 0,0-1 0,0 0 0,-1 1 0,1-1 0,0 0 0,0 1 0,-1-1 0,1 0 0,-1 0 0,1 1 0,-1-1 0,1 0 0,-1 0 0,1 0 0,-1 0 0,0 0 0,1 0 0,-1 0 0,0 0 0,0 0 0,0 0 0,0 0 0,0 0 0,0 0 0,0 0 0,0 0 0,0 0 0,0 0 0,0 0 0,-1 0 0,1 0 0,0 0 0,-1 1 0,1-1 0,-1-1 0,-5-7 0,-1 1 0,1 1 0,-1 0 0,-1 0 0,1 0 0,-1 1 0,0 0 0,-1 0 0,0 1 0,-14-7 0,-14-4 0,-51-15 0,68 24 0,-4 2 0,1 0 0,-1 1 0,-45-2 0,-3 1 0,-34-11 0,35 4 0,-83-2 0,151 14 0,-22-2 0,20-2 0,13-4 0,0 4 0,1 0 0,-1 0 0,1 1 0,0 0 0,0 1 0,0 0 0,12-1 0,71-4 0,-57 6 0,263-4 0,108-9 0,-303 5 0,185 9 0,-250 4 0,-1 2 0,51 16 0,-17-4 0,-67-17 0,0 0 0,0 1 0,-1 0 0,1-1 0,0 1 0,-1 0 0,1 1 0,-1-1 0,0 1 0,0-1 0,5 6 0,27 38 0,-16-18 0,2 2 0,-1 2 0,26 55 0,-27-49 0,-14-29 0,0 0 0,0-1 0,1 0 0,0 0 0,1 0 0,0-1 0,0 0 0,0 0 0,1-1 0,0 0 0,17 10 0,-20-13 0,15 11 0,-20-6 0,-14 2 0,-11 1 0,-1-2 0,-1-1 0,-53 9 0,-92 2 0,100-12 0,-536 18 0,601-25 0,-1 0 0,0-1 0,1 0 0,-1-1 0,0 0 0,1 0 0,-8-4 0,13 6 0,1-1 0,-1 1 0,1-1 0,-1 0 0,1 0 0,0 0 0,-1 0 0,1 0 0,0 0 0,0 0 0,0 0 0,-1 0 0,1-1 0,1 1 0,-1 0 0,0-1 0,0 1 0,0-1 0,1 1 0,-1-1 0,1 1 0,-1-1 0,1 1 0,0-1 0,-1 0 0,1 1 0,0-1 0,0 1 0,0-1 0,0 0 0,0 1 0,1-1 0,-1 0 0,0 1 0,1-1 0,-1 1 0,1-1 0,0 1 0,0-1 0,-1 1 0,1 0 0,1-3 0,2-1 0,0-1 0,0 1 0,1 0 0,-1 0 0,1 0 0,0 1 0,1-1 0,6-4 0,54-28 0,-43 25 0,67-33 0,100-36 0,104-21 0,16-6 0,-307 106 0,220-93 0,-210 85 0,-13 10 0,0 0 0,0-1 0,0 1 0,0 0 0,0 0 0,0-1 0,0 1 0,0 0 0,0 0 0,0 0 0,0-1 0,0 1 0,0 0 0,0 0 0,0-1 0,0 1 0,0 0 0,0 0 0,-1 0 0,1-1 0,0 1 0,0 0 0,0 0 0,0 0 0,0-1 0,-1 1 0,1 0 0,0 0 0,0 0 0,0 0 0,-1-1 0,1 1 0,0 0 0,-1 0 0,-30-9 0,14 6 0,-75-17 0,0 5 0,-129-6 0,176 17 0,-380-5 0,392 6 0,22-4 0,11 6 0,0 0 0,0 1 0,0-1 0,0 1 0,0-1 0,0 0 0,0 1 0,0-1 0,1 1 0,-1-1 0,0 0 0,1 1 0,-1-1 0,0 1 0,1-1 0,-1 1 0,0-1 0,1 1 0,-1 0 0,1-1 0,-1 1 0,1-1 0,-1 1 0,1 0 0,0-1 0,9-4 0,-1 0 0,1 0 0,0 1 0,0 0 0,0 1 0,16-3 0,-11 2 0,303-56 0,12 26 0,-130 15 0,-128 15 0,-30 1 0,-89 2 0,-486-14 0,474 11 0,7 2 0,-93-19 0,121 16 0,-35-13 0,51 15 0,1-1 0,0 1 0,0-1 0,0 0 0,0 0 0,1-1 0,-1 0 0,-9-10 0,15 13 0,-1 1 0,1-1 0,0 1 0,0-1 0,-1 0 0,1 0 0,0 0 0,1 0 0,-1 0 0,0 0 0,0 0 0,1 0 0,-1 0 0,1 0 0,0 0 0,0 0 0,-1 0 0,1 0 0,1 0 0,-1-4 0,1 3 0,0-1 0,1 1 0,-1 0 0,1 0 0,0 0 0,-1 0 0,1 0 0,0 1 0,1-1 0,-1 0 0,4-3 0,7-4 0,-1 1 0,2 0 0,-1 1 0,19-8 0,-15 8 0,1 1 0,0 1 0,0 0 0,1 2 0,0 0 0,35-2 0,117 7 0,-78 2 0,-84-3 0,-4-1 0,-1 1 0,1 0 0,0 1 0,-1-1 0,1 1 0,-1 0 0,1 0 0,4 1 0,-9-1 0,0-1 0,1 0 0,-1 0 0,0 0 0,1 0 0,-1 1 0,0-1 0,0 0 0,0 0 0,1 0 0,-1 1 0,0-1 0,0 0 0,0 1 0,1-1 0,-1 0 0,0 0 0,0 1 0,0-1 0,0 0 0,0 1 0,0-1 0,0 0 0,0 1 0,0-1 0,0 0 0,0 1 0,0-1 0,0 0 0,0 1 0,0-1 0,0 0 0,0 1 0,0-1 0,0 0 0,0 0 0,0 1 0,-1-1 0,1 0 0,0 1 0,0-1 0,0 0 0,-1 0 0,1 1 0,0-1 0,0 0 0,-1 0 0,1 0 0,0 1 0,0-1 0,-1 0 0,1 0 0,-1 0 0,-18 12 0,-22 6 0,-1-2 0,-1-2 0,-1-1 0,-60 8 0,-3 2 0,-516 156 0,594-168 0,17-8 0,1 1 0,-1 0 0,1 1 0,0 0 0,0 1 0,1 0 0,0 1 0,0 0 0,-15 15 0,1 3 0,1 1 0,2 1 0,0 0 0,-21 41 0,41-66 0,0 0 0,0 0 0,0 0 0,0 0 0,1 0 0,-1 0 0,1 1 0,0-1 0,-1 0 0,1 0 0,0 0 0,0 0 0,0 0 0,1 0 0,-1 1 0,0-1 0,1 0 0,0 0 0,-1 0 0,1 0 0,0 0 0,0 0 0,0 0 0,0-1 0,0 1 0,1 0 0,-1 0 0,0-1 0,1 1 0,-1-1 0,1 1 0,0-1 0,-1 0 0,1 0 0,0 1 0,0-1 0,0-1 0,2 2 0,9 5 0,1-2 0,0 1 0,0-2 0,19 4 0,-22-5 0,93 18 0,133 9 0,-108-17 0,167 0 0,-107-9 0,-172-4 0,-1 2 0,0 0 0,1 0 0,-1 2 0,-1 0 0,1 0 0,0 2 0,-1 0 0,27 15 0,-25-10 0,1-1 0,0-1 0,1 0 0,-1-1 0,2-1 0,-1-1 0,1-1 0,0 0 0,0-2 0,0 0 0,23-1 0,-2-1 0,0-2 0,60-9 0,-82 7 0,0-1 0,0-1 0,-1-1 0,0 0 0,0-1 0,0-1 0,26-17 0,-8 5-1365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855088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8F03A01-FF36-4300-5E68-E0D27782A530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E48361F-B031-471F-F0A9-2C966E786DA3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E5CED3A4-C93F-91D9-3117-203FD27F2772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BE549DFD-1A30-11D9-5B13-66094D5D7189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E61DB8E3-372A-1FBB-2A81-F40771C8AA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75262E7-4360-28C2-E2C4-C578D93835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BE5BB8A6-BFB0-04B8-D5C9-F3D07AC9BC0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E0483F54-8FB3-FFA1-3B59-303A7C6607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D6880E97-E5CD-F864-E9DD-C8B5C270BB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D2EA9E3F-4329-1F61-3D69-F0D04B2CF3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DC67D427-8631-2061-B15C-EB324A3FA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1AD4C89-3320-E171-E325-1599DFD46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8074E9E5-AB58-2556-DDAA-C0CA938FF8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35149D59-BEDD-12F5-8256-EB71526B96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0E7699AC-5205-1A16-1924-3EE7D00EEF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199AA347-D496-8CB1-A457-4F1971C3C83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066800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41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4BD1C67-159B-6247-9380-56330F8A3BD2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200B130-D3A1-B0E0-8653-1A096C4C4AEF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F248AC09-FFE1-5580-1C36-67FDD0C98DD8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28AE7B65-72BC-4E30-C3BB-2B25F864BB94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Espace réservé pour une image  7">
            <a:extLst>
              <a:ext uri="{FF2B5EF4-FFF2-40B4-BE49-F238E27FC236}">
                <a16:creationId xmlns:a16="http://schemas.microsoft.com/office/drawing/2014/main" id="{0D06E37C-34C5-1F32-9B51-9E7C8F5390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8BA319F-C4AD-ACE2-7516-57680E19CE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8BDF4E7C-2975-27D7-56A5-14717BA765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7F98DB72-1040-5252-6F28-54CFB28BC1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7051540F-3D21-5120-70BD-16ECD62574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1F0774EF-B12D-6EBD-5EF9-593F5BFF77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1457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968790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3000006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675910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7148210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3897170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7408983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004761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242484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486544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0227256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8138202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476160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1281857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16449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85657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5250358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617470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86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073917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5732807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147179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650072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4009400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298764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079766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5419107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27340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31629197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39486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094334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015697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0418281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122043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3424224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0304340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28932035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8428363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305623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42107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579976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83146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999351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471217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9582358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4112257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90096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0236477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4758173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16416716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15656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2074742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16093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0581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7288179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6298513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393025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2639690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5444756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453291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35101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5230729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71511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939988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5856236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70681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1048364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1903268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348499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117704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5210215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3162659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8747248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047924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330121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140540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2270112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6992815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271224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8662823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239099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884681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1585902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784713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688447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519782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7308994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7338644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3813233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475387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739024" y="3100065"/>
            <a:ext cx="688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-13143" r="-13143"/>
          <a:stretch>
            <a:fillRect/>
          </a:stretch>
        </p:blipFill>
        <p:spPr>
          <a:xfrm>
            <a:off x="6589204" y="4424575"/>
            <a:ext cx="53640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 userDrawn="1"/>
        </p:nvSpPr>
        <p:spPr>
          <a:xfrm>
            <a:off x="1927940" y="4346848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إملاء</a:t>
            </a:r>
            <a:endParaRPr kumimoji="0" lang="fr-FR" sz="1600" b="1" i="0" u="none" strike="noStrike" kern="1200" cap="none" spc="0" normalizeH="0" baseline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80023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0774669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80079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163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99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0986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7546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5015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80923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30474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62056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4171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8645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1991150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0887961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47056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278827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9306951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2403301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66018580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32354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698183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601739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9986318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2157985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53196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569562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4735474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420449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653149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340372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7005330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 algn="r" rtl="1"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300227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0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757917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 lib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1C52B976-EFAE-42E7-29AC-478BA2E1BD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692000" y="1693586"/>
            <a:ext cx="5760000" cy="32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94417827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libre sans forme arrière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Espace réservé du texte 29">
            <a:extLst>
              <a:ext uri="{FF2B5EF4-FFF2-40B4-BE49-F238E27FC236}">
                <a16:creationId xmlns:a16="http://schemas.microsoft.com/office/drawing/2014/main" id="{875F7547-AE65-F045-895D-8058BAE96B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71647" y="2348166"/>
            <a:ext cx="5600701" cy="2676585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127408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880564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حصة اليوم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9DAEA41-5D00-ED34-D554-A529177F4182}"/>
              </a:ext>
            </a:extLst>
          </p:cNvPr>
          <p:cNvSpPr/>
          <p:nvPr userDrawn="1"/>
        </p:nvSpPr>
        <p:spPr>
          <a:xfrm>
            <a:off x="1006252" y="1523878"/>
            <a:ext cx="7131497" cy="900000"/>
          </a:xfrm>
          <a:prstGeom prst="roundRect">
            <a:avLst>
              <a:gd name="adj" fmla="val 50000"/>
            </a:avLst>
          </a:prstGeom>
          <a:solidFill>
            <a:srgbClr val="B5EEF2"/>
          </a:solidFill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Espace réservé pour une image  52">
            <a:extLst>
              <a:ext uri="{FF2B5EF4-FFF2-40B4-BE49-F238E27FC236}">
                <a16:creationId xmlns:a16="http://schemas.microsoft.com/office/drawing/2014/main" id="{811D769F-9534-D48A-505E-F22FF98BB4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345749" y="1577878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56" name="Espace réservé du texte 29">
            <a:extLst>
              <a:ext uri="{FF2B5EF4-FFF2-40B4-BE49-F238E27FC236}">
                <a16:creationId xmlns:a16="http://schemas.microsoft.com/office/drawing/2014/main" id="{33AE7A0F-BFA5-923E-41DE-E0CB8B1CF6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6039" y="1523878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58" name="Image 57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9AB06E90-B23B-155F-6B3F-49C06FBEC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1288289"/>
            <a:ext cx="2234716" cy="360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22662878-670D-4431-C83A-4C800DE81E79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1288289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E167E433-320B-2546-9D52-C395FCA750E1}"/>
              </a:ext>
            </a:extLst>
          </p:cNvPr>
          <p:cNvSpPr/>
          <p:nvPr userDrawn="1"/>
        </p:nvSpPr>
        <p:spPr>
          <a:xfrm>
            <a:off x="1006252" y="2853619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Espace réservé pour une image  52">
            <a:extLst>
              <a:ext uri="{FF2B5EF4-FFF2-40B4-BE49-F238E27FC236}">
                <a16:creationId xmlns:a16="http://schemas.microsoft.com/office/drawing/2014/main" id="{F0B98AD8-84F5-043C-2955-B0BA40A1426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345749" y="2907619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9" name="Espace réservé du texte 29">
            <a:extLst>
              <a:ext uri="{FF2B5EF4-FFF2-40B4-BE49-F238E27FC236}">
                <a16:creationId xmlns:a16="http://schemas.microsoft.com/office/drawing/2014/main" id="{AC10C698-6C83-20D2-F92B-A3155E47AA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6039" y="2853619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70" name="Image 6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62318FFC-403A-B3A7-7424-E3A03ACA8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2618030"/>
            <a:ext cx="2234716" cy="360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9237A4E0-D5C4-0422-6D15-31DB08B93CC3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2618030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30D8AE50-417D-45B7-9122-F3958F0C4C71}"/>
              </a:ext>
            </a:extLst>
          </p:cNvPr>
          <p:cNvSpPr/>
          <p:nvPr userDrawn="1"/>
        </p:nvSpPr>
        <p:spPr>
          <a:xfrm>
            <a:off x="1006252" y="4183360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Espace réservé pour une image  52">
            <a:extLst>
              <a:ext uri="{FF2B5EF4-FFF2-40B4-BE49-F238E27FC236}">
                <a16:creationId xmlns:a16="http://schemas.microsoft.com/office/drawing/2014/main" id="{7C35F609-A4E7-22C1-7015-E75100C5AE06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345749" y="4237360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4" name="Espace réservé du texte 29">
            <a:extLst>
              <a:ext uri="{FF2B5EF4-FFF2-40B4-BE49-F238E27FC236}">
                <a16:creationId xmlns:a16="http://schemas.microsoft.com/office/drawing/2014/main" id="{803D4A87-566A-9735-A2B9-04DD3B1646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76039" y="4183360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85" name="Image 84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29673C02-277D-EE04-8BD0-FF1AD64690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3947771"/>
            <a:ext cx="2234716" cy="360000"/>
          </a:xfrm>
          <a:prstGeom prst="rect">
            <a:avLst/>
          </a:prstGeom>
        </p:spPr>
      </p:pic>
      <p:sp>
        <p:nvSpPr>
          <p:cNvPr id="86" name="Rectangle 85">
            <a:extLst>
              <a:ext uri="{FF2B5EF4-FFF2-40B4-BE49-F238E27FC236}">
                <a16:creationId xmlns:a16="http://schemas.microsoft.com/office/drawing/2014/main" id="{1AD1ECCD-64D7-5EF6-049C-A9EDBD4562C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3947771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استماع وتحدث</a:t>
            </a:r>
          </a:p>
        </p:txBody>
      </p:sp>
      <p:sp>
        <p:nvSpPr>
          <p:cNvPr id="87" name="Rectangle : coins arrondis 86">
            <a:extLst>
              <a:ext uri="{FF2B5EF4-FFF2-40B4-BE49-F238E27FC236}">
                <a16:creationId xmlns:a16="http://schemas.microsoft.com/office/drawing/2014/main" id="{13ADE3E3-FEE4-7D18-5E4F-161698C8298E}"/>
              </a:ext>
            </a:extLst>
          </p:cNvPr>
          <p:cNvSpPr/>
          <p:nvPr userDrawn="1"/>
        </p:nvSpPr>
        <p:spPr>
          <a:xfrm>
            <a:off x="1006252" y="5513101"/>
            <a:ext cx="7131497" cy="900000"/>
          </a:xfrm>
          <a:prstGeom prst="roundRect">
            <a:avLst>
              <a:gd name="adj" fmla="val 50000"/>
            </a:avLst>
          </a:prstGeom>
          <a:noFill/>
          <a:ln w="76200">
            <a:solidFill>
              <a:srgbClr val="94E4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Espace réservé pour une image  52">
            <a:extLst>
              <a:ext uri="{FF2B5EF4-FFF2-40B4-BE49-F238E27FC236}">
                <a16:creationId xmlns:a16="http://schemas.microsoft.com/office/drawing/2014/main" id="{5002C4B3-577C-EDF2-EEF3-BB3F299EEF1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7345749" y="5567101"/>
            <a:ext cx="792000" cy="7920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94E4EA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9" name="Espace réservé du texte 29">
            <a:extLst>
              <a:ext uri="{FF2B5EF4-FFF2-40B4-BE49-F238E27FC236}">
                <a16:creationId xmlns:a16="http://schemas.microsoft.com/office/drawing/2014/main" id="{84AB51F3-94E9-C64F-E0A7-077D111234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76039" y="5513101"/>
            <a:ext cx="5681708" cy="9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4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2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1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pic>
        <p:nvPicPr>
          <p:cNvPr id="90" name="Image 89" descr="Une image contenant capture d’écran, Rectangle&#10;&#10;Le contenu généré par l’IA peut être incorrect.">
            <a:extLst>
              <a:ext uri="{FF2B5EF4-FFF2-40B4-BE49-F238E27FC236}">
                <a16:creationId xmlns:a16="http://schemas.microsoft.com/office/drawing/2014/main" id="{0BB64257-1A94-AB80-9832-CB0DF63AC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32" y="5277512"/>
            <a:ext cx="2234716" cy="360000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AB053F21-2486-E623-00E1-630B455CA52D}"/>
              </a:ext>
            </a:extLst>
          </p:cNvPr>
          <p:cNvSpPr>
            <a:spLocks noChangeAspect="1"/>
          </p:cNvSpPr>
          <p:nvPr userDrawn="1"/>
        </p:nvSpPr>
        <p:spPr>
          <a:xfrm>
            <a:off x="4823032" y="5277512"/>
            <a:ext cx="2234716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 -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04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142297B5-6FBA-BC26-6A95-65899F08D5CE}"/>
              </a:ext>
            </a:extLst>
          </p:cNvPr>
          <p:cNvSpPr txBox="1"/>
          <p:nvPr userDrawn="1"/>
        </p:nvSpPr>
        <p:spPr>
          <a:xfrm>
            <a:off x="2286000" y="32731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236662070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499220" y="1489630"/>
            <a:ext cx="3780000" cy="198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الأسبوع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19610" y="1345630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4079344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935344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690960" y="1484528"/>
            <a:ext cx="3780000" cy="198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31610" y="1340528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4074242"/>
            <a:ext cx="3780000" cy="180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930242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3761567-A86E-8135-81C0-CED87D942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220" y="149424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39EA05E9-C0CF-B205-9E7E-8B816F7B20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4079344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7782BBF-59ED-E546-3B38-B34A7198A4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4074242"/>
            <a:ext cx="3780000" cy="180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F31F0DA6-235C-D84C-A077-7A122B020A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933764"/>
            <a:ext cx="3780000" cy="198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E9E8A424-C49F-EA75-7E06-53BC7826807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43772" y="910326"/>
            <a:ext cx="720000" cy="720000"/>
          </a:xfrm>
          <a:prstGeom prst="ellipse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315280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هيكلة حصص الأسبوع التربوي الأول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الثاني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الرابع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السادس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الأول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solidFill>
            <a:schemeClr val="bg1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الثالث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Microsoft Uighur" panose="02000000000000000000" pitchFamily="2" charset="-78"/>
                </a:rPr>
                <a:t>اليوم الخامس</a:t>
              </a:r>
              <a:endPara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25056885-FA64-D09B-26FE-85CF4F679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93778A39-AF25-ED00-5098-369F58C4D7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1394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40ABE254-A8C6-779E-D670-312AF958BE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67179967-8610-1723-242E-1E4CD5284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78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49FF31D-572A-E6E6-F61A-D9F1DF02E8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9E65A8EB-C2EA-4B63-1C78-5F7E7A1076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35350" y="3250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2501447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2ADEA47-53F7-0AF0-3372-8233D45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0990D1D-7C73-EE33-8D5B-6391F064B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17C0A59E-DC27-E4F2-BC37-CE6B27DC4D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E9D0546D-8442-4A6F-F0D1-77FAF613F2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CB811CDB-4C95-517D-D592-BCC10856C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0F179832-ADCB-6435-7E3C-B36F156DA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4700085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34270BF-566C-8548-6695-5672B306BB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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F8C17C2-62D1-261B-0BE2-6F7839D218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1596194A-BC5F-19D0-0F1C-F6CFBDF3F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3" name="Espace réservé du texte 29">
            <a:extLst>
              <a:ext uri="{FF2B5EF4-FFF2-40B4-BE49-F238E27FC236}">
                <a16:creationId xmlns:a16="http://schemas.microsoft.com/office/drawing/2014/main" id="{34C5ECAB-EDC5-9A06-999D-04F572C338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4" name="Espace réservé du texte 29">
            <a:extLst>
              <a:ext uri="{FF2B5EF4-FFF2-40B4-BE49-F238E27FC236}">
                <a16:creationId xmlns:a16="http://schemas.microsoft.com/office/drawing/2014/main" id="{99EB5DB0-28F2-A2FD-2E29-86534A50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5" name="Espace réservé du texte 29">
            <a:extLst>
              <a:ext uri="{FF2B5EF4-FFF2-40B4-BE49-F238E27FC236}">
                <a16:creationId xmlns:a16="http://schemas.microsoft.com/office/drawing/2014/main" id="{0B82F83A-7D6E-997A-6DFD-98486DA5B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21766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3E04AEF-3D7B-CC0B-3E3B-A996165D64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000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28580070-8848-A3B0-7630-F76B09ACF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C4EAC4BD-29C1-3422-DCEA-C45FE014EB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00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74D66651-4E8C-0C81-2EBA-9F6CD1A3F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535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8126728D-C7ED-6A6E-E6ED-BBFAD53EF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535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28E6E001-28B8-A0DE-47D1-643F130017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535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7626193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61C932-B43D-F861-8BEC-34052DDDEAB6}"/>
              </a:ext>
            </a:extLst>
          </p:cNvPr>
          <p:cNvSpPr/>
          <p:nvPr userDrawn="1"/>
        </p:nvSpPr>
        <p:spPr>
          <a:xfrm>
            <a:off x="543610" y="1507386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98AFD82-84B7-B929-78D2-789C3F8CCBA9}"/>
              </a:ext>
            </a:extLst>
          </p:cNvPr>
          <p:cNvSpPr txBox="1">
            <a:spLocks/>
          </p:cNvSpPr>
          <p:nvPr userDrawn="1"/>
        </p:nvSpPr>
        <p:spPr>
          <a:xfrm>
            <a:off x="628650" y="834502"/>
            <a:ext cx="7886700" cy="52378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65F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Modifiez le style du titre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8ACC3-FEC4-B214-2200-53D5401C989B}"/>
              </a:ext>
            </a:extLst>
          </p:cNvPr>
          <p:cNvGrpSpPr/>
          <p:nvPr userDrawn="1"/>
        </p:nvGrpSpPr>
        <p:grpSpPr>
          <a:xfrm>
            <a:off x="2664000" y="1363386"/>
            <a:ext cx="1787772" cy="288000"/>
            <a:chOff x="963273" y="2342097"/>
            <a:chExt cx="1787772" cy="288000"/>
          </a:xfrm>
        </p:grpSpPr>
        <p:pic>
          <p:nvPicPr>
            <p:cNvPr id="5" name="Image 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C7970687-46CC-B631-3DE5-C4444E9279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FF24D4A-CD59-2671-37CD-FDF3D6E8C0F7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01</a:t>
              </a:r>
            </a:p>
          </p:txBody>
        </p:sp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152EB3D-3F01-995A-D8AD-C9F66F45A737}"/>
              </a:ext>
            </a:extLst>
          </p:cNvPr>
          <p:cNvSpPr/>
          <p:nvPr userDrawn="1"/>
        </p:nvSpPr>
        <p:spPr>
          <a:xfrm>
            <a:off x="543610" y="3209330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13E2199-C99F-884B-645C-5436BB0FF3E9}"/>
              </a:ext>
            </a:extLst>
          </p:cNvPr>
          <p:cNvGrpSpPr/>
          <p:nvPr userDrawn="1"/>
        </p:nvGrpSpPr>
        <p:grpSpPr>
          <a:xfrm>
            <a:off x="2664000" y="3065330"/>
            <a:ext cx="1787772" cy="288000"/>
            <a:chOff x="963273" y="2342097"/>
            <a:chExt cx="1787772" cy="288000"/>
          </a:xfrm>
        </p:grpSpPr>
        <p:pic>
          <p:nvPicPr>
            <p:cNvPr id="11" name="Image 10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AAB978-56B5-DC6A-35FB-8F99900FAF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A34902E-32B8-A2E2-6693-601E5A6EB349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02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333A3CC-6303-7D66-3B34-BBDE13D56C0B}"/>
              </a:ext>
            </a:extLst>
          </p:cNvPr>
          <p:cNvSpPr/>
          <p:nvPr userDrawn="1"/>
        </p:nvSpPr>
        <p:spPr>
          <a:xfrm>
            <a:off x="543610" y="4911275"/>
            <a:ext cx="3780000" cy="1440000"/>
          </a:xfrm>
          <a:prstGeom prst="roundRect">
            <a:avLst>
              <a:gd name="adj" fmla="val 8586"/>
            </a:avLst>
          </a:prstGeom>
          <a:solidFill>
            <a:srgbClr val="D5F4F6"/>
          </a:solidFill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11FB446D-CEA1-F233-DA4B-E45ACEF1DEFB}"/>
              </a:ext>
            </a:extLst>
          </p:cNvPr>
          <p:cNvGrpSpPr/>
          <p:nvPr userDrawn="1"/>
        </p:nvGrpSpPr>
        <p:grpSpPr>
          <a:xfrm>
            <a:off x="2664000" y="4767275"/>
            <a:ext cx="1787772" cy="288000"/>
            <a:chOff x="963273" y="2342097"/>
            <a:chExt cx="1787772" cy="288000"/>
          </a:xfrm>
        </p:grpSpPr>
        <p:pic>
          <p:nvPicPr>
            <p:cNvPr id="15" name="Image 14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6A55D38E-F252-69A6-1FCB-40A292CC10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391DB-0FC3-D897-F5BF-96B792A51AC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03</a:t>
              </a:r>
            </a:p>
          </p:txBody>
        </p:sp>
      </p:grp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F4026A5-FF1B-E446-E9A7-AF0055EFE932}"/>
              </a:ext>
            </a:extLst>
          </p:cNvPr>
          <p:cNvSpPr/>
          <p:nvPr userDrawn="1"/>
        </p:nvSpPr>
        <p:spPr>
          <a:xfrm>
            <a:off x="4735350" y="1502284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D935484-1F87-FE61-7649-B4F2CD08FDB0}"/>
              </a:ext>
            </a:extLst>
          </p:cNvPr>
          <p:cNvGrpSpPr/>
          <p:nvPr userDrawn="1"/>
        </p:nvGrpSpPr>
        <p:grpSpPr>
          <a:xfrm>
            <a:off x="6876000" y="1358284"/>
            <a:ext cx="1787772" cy="288000"/>
            <a:chOff x="963273" y="2342097"/>
            <a:chExt cx="1787772" cy="288000"/>
          </a:xfrm>
        </p:grpSpPr>
        <p:pic>
          <p:nvPicPr>
            <p:cNvPr id="19" name="Image 18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E9EDA4B9-95AE-1161-6E2B-4D19D4913D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72566A-0A75-874C-8ADE-90A75565CC25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04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3E4ED1-F046-0607-36DC-67B4321F12F9}"/>
              </a:ext>
            </a:extLst>
          </p:cNvPr>
          <p:cNvSpPr/>
          <p:nvPr userDrawn="1"/>
        </p:nvSpPr>
        <p:spPr>
          <a:xfrm>
            <a:off x="4735350" y="3204228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A7FC7ADA-8971-A681-A7D3-3658BD7AFA5F}"/>
              </a:ext>
            </a:extLst>
          </p:cNvPr>
          <p:cNvGrpSpPr/>
          <p:nvPr userDrawn="1"/>
        </p:nvGrpSpPr>
        <p:grpSpPr>
          <a:xfrm>
            <a:off x="6876000" y="3060228"/>
            <a:ext cx="1787772" cy="288000"/>
            <a:chOff x="963273" y="2342097"/>
            <a:chExt cx="1787772" cy="288000"/>
          </a:xfrm>
        </p:grpSpPr>
        <p:pic>
          <p:nvPicPr>
            <p:cNvPr id="23" name="Image 22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A94CC92C-6185-84DD-6E63-7EB955D78A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6B3217-D89F-5435-B62C-FA55739EBBB3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05</a:t>
              </a:r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61F8FDD8-3482-4B53-B6D1-4855B1478A92}"/>
              </a:ext>
            </a:extLst>
          </p:cNvPr>
          <p:cNvSpPr/>
          <p:nvPr userDrawn="1"/>
        </p:nvSpPr>
        <p:spPr>
          <a:xfrm>
            <a:off x="4735350" y="4906173"/>
            <a:ext cx="3780000" cy="1440000"/>
          </a:xfrm>
          <a:prstGeom prst="roundRect">
            <a:avLst>
              <a:gd name="adj" fmla="val 8586"/>
            </a:avLst>
          </a:prstGeom>
          <a:noFill/>
          <a:ln>
            <a:solidFill>
              <a:srgbClr val="565F8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CB39F1F-AB81-F657-221D-A52EDD8FF5FF}"/>
              </a:ext>
            </a:extLst>
          </p:cNvPr>
          <p:cNvGrpSpPr/>
          <p:nvPr userDrawn="1"/>
        </p:nvGrpSpPr>
        <p:grpSpPr>
          <a:xfrm>
            <a:off x="6876000" y="4762173"/>
            <a:ext cx="1787772" cy="288000"/>
            <a:chOff x="963273" y="2342097"/>
            <a:chExt cx="1787772" cy="288000"/>
          </a:xfrm>
        </p:grpSpPr>
        <p:pic>
          <p:nvPicPr>
            <p:cNvPr id="27" name="Image 26" descr="Une image contenant capture d’écran, Rectangle&#10;&#10;Le contenu généré par l’IA peut être incorrect.">
              <a:extLst>
                <a:ext uri="{FF2B5EF4-FFF2-40B4-BE49-F238E27FC236}">
                  <a16:creationId xmlns:a16="http://schemas.microsoft.com/office/drawing/2014/main" id="{5B73CD80-C8D2-C04E-0C96-2E3276C83D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73" y="2342097"/>
              <a:ext cx="1787772" cy="2880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84EF71E-D215-2C2E-EFAD-6763B5FFDF16}"/>
                </a:ext>
              </a:extLst>
            </p:cNvPr>
            <p:cNvSpPr/>
            <p:nvPr userDrawn="1"/>
          </p:nvSpPr>
          <p:spPr>
            <a:xfrm>
              <a:off x="963273" y="2342097"/>
              <a:ext cx="178777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Séance 06</a:t>
              </a:r>
            </a:p>
          </p:txBody>
        </p:sp>
      </p:grpSp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C7615D05-760F-5459-4F8E-1CF5EDB8A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610" y="151200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0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78400896-B348-E5C1-B9FC-5CB0523109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10" y="3209330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D53A59A5-B33B-614B-D743-FB8C0BB852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3610" y="4911275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1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153E3310-842C-57DB-DE50-3B4B74672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8960" y="3204228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1" name="Espace réservé du texte 29">
            <a:extLst>
              <a:ext uri="{FF2B5EF4-FFF2-40B4-BE49-F238E27FC236}">
                <a16:creationId xmlns:a16="http://schemas.microsoft.com/office/drawing/2014/main" id="{E431787E-F15B-5728-2A25-45776ECDE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38960" y="4906173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2" name="Espace réservé du texte 29">
            <a:extLst>
              <a:ext uri="{FF2B5EF4-FFF2-40B4-BE49-F238E27FC236}">
                <a16:creationId xmlns:a16="http://schemas.microsoft.com/office/drawing/2014/main" id="{D5CE94EE-E532-793C-25E0-3E866F051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8960" y="1502284"/>
            <a:ext cx="3780000" cy="1440000"/>
          </a:xfrm>
          <a:prstGeom prst="rect">
            <a:avLst/>
          </a:prstGeom>
        </p:spPr>
        <p:txBody>
          <a:bodyPr tIns="180000"/>
          <a:lstStyle>
            <a:lvl1pPr marL="355600" indent="-355600" algn="r" rtl="1">
              <a:buFont typeface="Wingdings" panose="05000000000000000000" pitchFamily="2" charset="2"/>
              <a:buChar char=""/>
              <a:defRPr sz="18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buFont typeface="Wingdings" panose="05000000000000000000" pitchFamily="2" charset="2"/>
              <a:buChar char=""/>
              <a:defRPr sz="16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 algn="r" rtl="1">
              <a:defRPr sz="14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 algn="r" rtl="1">
              <a:defRPr sz="120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2009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148667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image" Target="../media/image3.bin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8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5" Type="http://schemas.openxmlformats.org/officeDocument/2006/relationships/image" Target="../media/image15.jpg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76" r:id="rId12"/>
    <p:sldLayoutId id="214748383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86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83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41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477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79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360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935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827" r:id="rId23"/>
    <p:sldLayoutId id="2147483828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7156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039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81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gif"/><Relationship Id="rId11" Type="http://schemas.openxmlformats.org/officeDocument/2006/relationships/image" Target="../media/image33.png"/><Relationship Id="rId5" Type="http://schemas.openxmlformats.org/officeDocument/2006/relationships/slideLayout" Target="../slideLayouts/slideLayout101.xml"/><Relationship Id="rId10" Type="http://schemas.openxmlformats.org/officeDocument/2006/relationships/image" Target="../media/image32.png"/><Relationship Id="rId4" Type="http://schemas.openxmlformats.org/officeDocument/2006/relationships/video" Target="../media/media2.mp4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3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gif"/><Relationship Id="rId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openxmlformats.org/officeDocument/2006/relationships/image" Target="../media/image38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18.png"/><Relationship Id="rId4" Type="http://schemas.openxmlformats.org/officeDocument/2006/relationships/image" Target="../media/image41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3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2.png"/><Relationship Id="rId5" Type="http://schemas.openxmlformats.org/officeDocument/2006/relationships/image" Target="../media/image18.png"/><Relationship Id="rId4" Type="http://schemas.openxmlformats.org/officeDocument/2006/relationships/image" Target="../media/image41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12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5.png"/><Relationship Id="rId11" Type="http://schemas.openxmlformats.org/officeDocument/2006/relationships/customXml" Target="../ink/ink2.xml"/><Relationship Id="rId5" Type="http://schemas.openxmlformats.org/officeDocument/2006/relationships/image" Target="../media/image34.png"/><Relationship Id="rId10" Type="http://schemas.openxmlformats.org/officeDocument/2006/relationships/image" Target="../media/image440.png"/><Relationship Id="rId4" Type="http://schemas.openxmlformats.org/officeDocument/2006/relationships/image" Target="../media/image43.png"/><Relationship Id="rId9" Type="http://schemas.openxmlformats.org/officeDocument/2006/relationships/customXml" Target="../ink/ink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8.png"/><Relationship Id="rId2" Type="http://schemas.openxmlformats.org/officeDocument/2006/relationships/image" Target="../media/image44.bin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9.png"/><Relationship Id="rId7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6.png"/><Relationship Id="rId7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image" Target="../media/image44.bin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4.bin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8.png"/><Relationship Id="rId7" Type="http://schemas.openxmlformats.org/officeDocument/2006/relationships/image" Target="../media/image3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3.gif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2.png"/><Relationship Id="rId7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8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4.png"/><Relationship Id="rId2" Type="http://schemas.openxmlformats.org/officeDocument/2006/relationships/image" Target="../media/image57.bin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35.png"/><Relationship Id="rId7" Type="http://schemas.openxmlformats.org/officeDocument/2006/relationships/image" Target="../media/image57.bin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2.png"/><Relationship Id="rId7" Type="http://schemas.openxmlformats.org/officeDocument/2006/relationships/image" Target="../media/image3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8.png"/><Relationship Id="rId5" Type="http://schemas.openxmlformats.org/officeDocument/2006/relationships/image" Target="../media/image64.png"/><Relationship Id="rId10" Type="http://schemas.openxmlformats.org/officeDocument/2006/relationships/image" Target="../media/image34.png"/><Relationship Id="rId4" Type="http://schemas.openxmlformats.org/officeDocument/2006/relationships/image" Target="../media/image63.png"/><Relationship Id="rId9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.png"/><Relationship Id="rId2" Type="http://schemas.openxmlformats.org/officeDocument/2006/relationships/image" Target="../media/image57.bin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128068-11D5-E029-A198-DFD6E37B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737"/>
            <a:ext cx="9143999" cy="6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92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4C0FA16-792F-43AA-AD5D-D1B55211CE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sz="1800" b="1" dirty="0"/>
              <a:t>المرور بين الصفوف للمساعدة</a:t>
            </a:r>
          </a:p>
          <a:p>
            <a:pPr>
              <a:spcBef>
                <a:spcPts val="0"/>
              </a:spcBef>
            </a:pPr>
            <a:r>
              <a:rPr lang="ar-MA" sz="1800" b="1" dirty="0"/>
              <a:t> و تصحيح الإنجازات.</a:t>
            </a:r>
            <a:endParaRPr lang="fr-MA" sz="1800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>
            <a:normAutofit/>
          </a:bodyPr>
          <a:lstStyle/>
          <a:p>
            <a:r>
              <a:rPr lang="ar-MA" b="1" dirty="0"/>
              <a:t>عمل في ثنائيات</a:t>
            </a:r>
            <a:r>
              <a:rPr lang="fr-FR" b="1" dirty="0"/>
              <a:t>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>
            <a:noAutofit/>
          </a:bodyPr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03743-6C6F-7FE1-2410-8CDD022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708D839-B325-63F7-5BFD-504C86D12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</p:spPr>
        <p:txBody>
          <a:bodyPr/>
          <a:lstStyle/>
          <a:p>
            <a:r>
              <a:rPr lang="ar-MA" dirty="0"/>
              <a:t>تنظيم حصص الأسبوع</a:t>
            </a:r>
            <a:endParaRPr lang="fr-MA" dirty="0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542DECB-BD19-7935-E554-0DB6E8F34BE5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6A16B41-8E6A-CD58-56A5-A5A5863B2763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3" name="Organigramme : Terminateur 12">
              <a:extLst>
                <a:ext uri="{FF2B5EF4-FFF2-40B4-BE49-F238E27FC236}">
                  <a16:creationId xmlns:a16="http://schemas.microsoft.com/office/drawing/2014/main" id="{F86F587C-5D41-449D-945F-CFE002C71E00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6BD0EB1-E607-8561-D6E3-75D9630E9A2E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4E62C9E-567D-9F9D-AA5B-4B3BC29FEB17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Organigramme : Terminateur 15">
              <a:extLst>
                <a:ext uri="{FF2B5EF4-FFF2-40B4-BE49-F238E27FC236}">
                  <a16:creationId xmlns:a16="http://schemas.microsoft.com/office/drawing/2014/main" id="{B60D1D3E-E8E2-A7AB-347B-16D3D8CDEF7C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593EFB4-EFB0-996D-36F2-F89A79B71B60}"/>
              </a:ext>
            </a:extLst>
          </p:cNvPr>
          <p:cNvGrpSpPr/>
          <p:nvPr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C593F1C-83B4-F95A-E246-EA268BCDB6AB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9" name="Organigramme : Terminateur 18">
              <a:extLst>
                <a:ext uri="{FF2B5EF4-FFF2-40B4-BE49-F238E27FC236}">
                  <a16:creationId xmlns:a16="http://schemas.microsoft.com/office/drawing/2014/main" id="{6A7D8E8D-9454-0FB9-1348-AFA1D853F56E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2F95F46-F588-5EBE-AC18-6BFF05900A21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14F99E80-721E-2662-B024-5675F4014D92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2" name="Organigramme : Terminateur 21">
              <a:extLst>
                <a:ext uri="{FF2B5EF4-FFF2-40B4-BE49-F238E27FC236}">
                  <a16:creationId xmlns:a16="http://schemas.microsoft.com/office/drawing/2014/main" id="{2B5855F1-8FE2-4A3B-5108-CDDCB1B12FE4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73FA08F-E5DD-0444-783C-A13E61174249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E925600-72EB-C208-09BE-3DFC7BA6BE44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25" name="Organigramme : Terminateur 24">
              <a:extLst>
                <a:ext uri="{FF2B5EF4-FFF2-40B4-BE49-F238E27FC236}">
                  <a16:creationId xmlns:a16="http://schemas.microsoft.com/office/drawing/2014/main" id="{1ED7E085-BF89-4E2A-4CD9-5DAD96CB9DD1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AE255408-845B-CF4C-F074-9375B2ED8441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A3C54F26-D449-AC79-EB80-9DA13DA1DF7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(25د).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المشتركة(20د). </a:t>
            </a:r>
          </a:p>
        </p:txBody>
      </p:sp>
      <p:sp>
        <p:nvSpPr>
          <p:cNvPr id="32" name="Espace réservé du texte 25">
            <a:extLst>
              <a:ext uri="{FF2B5EF4-FFF2-40B4-BE49-F238E27FC236}">
                <a16:creationId xmlns:a16="http://schemas.microsoft.com/office/drawing/2014/main" id="{6EDC0A80-DC39-B189-3EE6-D56F1D1AAFA5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ظواهر لغوية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</a:t>
            </a:r>
          </a:p>
        </p:txBody>
      </p:sp>
      <p:sp>
        <p:nvSpPr>
          <p:cNvPr id="33" name="Espace réservé du texte 25">
            <a:extLst>
              <a:ext uri="{FF2B5EF4-FFF2-40B4-BE49-F238E27FC236}">
                <a16:creationId xmlns:a16="http://schemas.microsoft.com/office/drawing/2014/main" id="{B839F7B9-F115-69AA-CFF2-ADD864B0366D}"/>
              </a:ext>
            </a:extLst>
          </p:cNvPr>
          <p:cNvSpPr txBox="1">
            <a:spLocks/>
          </p:cNvSpPr>
          <p:nvPr/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 (45د).</a:t>
            </a:r>
          </a:p>
        </p:txBody>
      </p:sp>
      <p:sp>
        <p:nvSpPr>
          <p:cNvPr id="34" name="Espace réservé du texte 25">
            <a:extLst>
              <a:ext uri="{FF2B5EF4-FFF2-40B4-BE49-F238E27FC236}">
                <a16:creationId xmlns:a16="http://schemas.microsoft.com/office/drawing/2014/main" id="{0DA4449F-6089-7F82-1C13-D09CEF4636D7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 (15د).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 الفهم (30د).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الإنتاج الكتابي: (30د).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4FEF7FC1-B2BC-F6D3-52B4-71C6C7B219C1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(10د).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(30د).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تعلم الإستراتيجية (45د).</a:t>
            </a:r>
          </a:p>
        </p:txBody>
      </p:sp>
      <p:pic>
        <p:nvPicPr>
          <p:cNvPr id="2" name="Image 1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226B827-C206-3053-EF28-49250615B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229" y="1910926"/>
            <a:ext cx="3831420" cy="1362012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4C50125-6638-DB49-3CE3-D7CE8EA18B85}"/>
              </a:ext>
            </a:extLst>
          </p:cNvPr>
          <p:cNvSpPr txBox="1">
            <a:spLocks/>
          </p:cNvSpPr>
          <p:nvPr/>
        </p:nvSpPr>
        <p:spPr>
          <a:xfrm>
            <a:off x="757652" y="238010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 (10د).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القراءة: استثمار النص (50د).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 إملاء (25د).</a:t>
            </a: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2A387659-A5B7-51B9-0531-72F61298701A}"/>
              </a:ext>
            </a:extLst>
          </p:cNvPr>
          <p:cNvSpPr/>
          <p:nvPr/>
        </p:nvSpPr>
        <p:spPr>
          <a:xfrm>
            <a:off x="2917910" y="191092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4 -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17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buClrTx/>
            </a:pPr>
            <a:r>
              <a:rPr lang="ar-MA" sz="1400" b="1" dirty="0">
                <a:cs typeface="Microsoft Uighur" panose="02000000000000000000" pitchFamily="2" charset="-78"/>
              </a:rPr>
              <a:t>اَلصَّديقُ ٱلْجَديدُ:</a:t>
            </a:r>
          </a:p>
          <a:p>
            <a:pPr lvl="1">
              <a:buClrTx/>
            </a:pPr>
            <a:r>
              <a:rPr lang="ar-MA" sz="1200" b="1" dirty="0">
                <a:cs typeface="Microsoft Uighur" panose="02000000000000000000" pitchFamily="2" charset="-78"/>
              </a:rPr>
              <a:t>قراءات فردية.</a:t>
            </a:r>
          </a:p>
          <a:p>
            <a:pPr lvl="1">
              <a:buClrTx/>
            </a:pPr>
            <a:r>
              <a:rPr lang="ar-MA" sz="1200" b="1" dirty="0">
                <a:cs typeface="Microsoft Uighur" panose="02000000000000000000" pitchFamily="2" charset="-78"/>
              </a:rPr>
              <a:t>استثمار النص.</a:t>
            </a:r>
          </a:p>
        </p:txBody>
      </p:sp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0988" y="2939825"/>
            <a:ext cx="468312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Autofit/>
          </a:bodyPr>
          <a:lstStyle/>
          <a:p>
            <a:r>
              <a:rPr lang="ar-MA" sz="1800" b="1" dirty="0">
                <a:cs typeface="Microsoft Uighur" panose="02000000000000000000" pitchFamily="2" charset="-78"/>
              </a:rPr>
              <a:t>«ال» شمسية و «ال» قمرية.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5E39B098-C644-415C-8E08-4C1BE1D834E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550988" y="4210050"/>
            <a:ext cx="468312" cy="468313"/>
          </a:xfr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1600" b="1" dirty="0">
                <a:cs typeface="Microsoft Uighur" panose="02000000000000000000" pitchFamily="2" charset="-78"/>
              </a:rPr>
              <a:t>طلاقة.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305CEE-5B26-0578-4F48-F57D4C30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MA" sz="5400" dirty="0"/>
              <a:t>عند نهاية الحصة</a:t>
            </a:r>
            <a:endParaRPr lang="fr-MA" sz="5400" dirty="0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F1128A24-44E3-82C7-AFAB-763907C02A44}"/>
              </a:ext>
            </a:extLst>
          </p:cNvPr>
          <p:cNvSpPr txBox="1"/>
          <p:nvPr/>
        </p:nvSpPr>
        <p:spPr>
          <a:xfrm>
            <a:off x="1484028" y="1939195"/>
            <a:ext cx="6175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fr-FR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80%</a:t>
            </a:r>
            <a:r>
              <a:rPr lang="ar-MA" sz="32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</a:t>
            </a:r>
            <a:r>
              <a:rPr lang="ar-MA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</a:t>
            </a:r>
            <a:r>
              <a:rPr lang="en-GB" sz="32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</a:t>
            </a:r>
            <a:endParaRPr lang="fr-FR" sz="32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37B0FCE-6495-B955-EF1A-DE4214D89669}"/>
              </a:ext>
            </a:extLst>
          </p:cNvPr>
          <p:cNvGrpSpPr/>
          <p:nvPr/>
        </p:nvGrpSpPr>
        <p:grpSpPr>
          <a:xfrm>
            <a:off x="1224000" y="2807138"/>
            <a:ext cx="6696000" cy="890781"/>
            <a:chOff x="1331545" y="2851205"/>
            <a:chExt cx="6696000" cy="89078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F8D8C7-9507-63CE-2AE3-DECE17F4B29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55B04E-3C3D-3F1A-E6EA-E9E57D0697FC}"/>
                </a:ext>
              </a:extLst>
            </p:cNvPr>
            <p:cNvSpPr/>
            <p:nvPr/>
          </p:nvSpPr>
          <p:spPr>
            <a:xfrm>
              <a:off x="1479176" y="3134373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فقرة بطلاقة؛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ACE52EA-E686-0295-6C37-F75BB849C1E8}"/>
              </a:ext>
            </a:extLst>
          </p:cNvPr>
          <p:cNvGrpSpPr/>
          <p:nvPr/>
        </p:nvGrpSpPr>
        <p:grpSpPr>
          <a:xfrm>
            <a:off x="1224000" y="3697919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4F9AE84-3F8A-A221-AEB5-F192297F617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D99DB0A-3584-9A33-BD4F-26F6665A6A55}"/>
                </a:ext>
              </a:extLst>
            </p:cNvPr>
            <p:cNvSpPr/>
            <p:nvPr/>
          </p:nvSpPr>
          <p:spPr>
            <a:xfrm>
              <a:off x="1331545" y="3134373"/>
              <a:ext cx="4934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استثمار النص القرائي</a:t>
              </a:r>
              <a:r>
                <a:rPr lang="fr-FR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S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«</a:t>
              </a:r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اَلصَّديقُ ٱلْجَديدُ»؛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B43C3F9-6599-3EDA-E1AE-D7611648D265}"/>
              </a:ext>
            </a:extLst>
          </p:cNvPr>
          <p:cNvGrpSpPr/>
          <p:nvPr/>
        </p:nvGrpSpPr>
        <p:grpSpPr>
          <a:xfrm>
            <a:off x="1224000" y="4588700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3B1F021-E674-23A7-4837-8639585951E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34F9FC-7880-2B36-D784-E8067F81A8F8}"/>
                </a:ext>
              </a:extLst>
            </p:cNvPr>
            <p:cNvSpPr/>
            <p:nvPr/>
          </p:nvSpPr>
          <p:spPr>
            <a:xfrm>
              <a:off x="1479176" y="3134373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التمييز بين «ال» شمسية و«ال» قمرية ورسمهما بشكل صحيح في الكلمات.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93818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78" y="1650259"/>
            <a:ext cx="7886700" cy="720000"/>
          </a:xfrm>
        </p:spPr>
        <p:txBody>
          <a:bodyPr/>
          <a:lstStyle/>
          <a:p>
            <a:pPr algn="ctr" rtl="1"/>
            <a:r>
              <a:rPr lang="ar-MA" dirty="0">
                <a:cs typeface="Microsoft Uighur" panose="02000000000000000000" pitchFamily="2" charset="-78"/>
              </a:rPr>
              <a:t> افتتاح الحصة</a:t>
            </a:r>
            <a:endParaRPr lang="fr-MA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701351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3600" b="1" dirty="0">
                <a:cs typeface="Microsoft Uighur" panose="02000000000000000000" pitchFamily="2" charset="-78"/>
              </a:rPr>
              <a:t>تدبير السلوك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3600" b="1" dirty="0">
                <a:cs typeface="Microsoft Uighur" panose="02000000000000000000" pitchFamily="2" charset="-78"/>
              </a:rPr>
              <a:t>نشاط اعتيادي: طلاقة.</a:t>
            </a: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87313" y="1777819"/>
            <a:ext cx="360000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B4FA5B5A-3269-2506-38B5-16FFEC585DB6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EAA487-620C-3120-7009-F4A1F0A33B72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7183246-A7AD-0F37-C9F6-C3F0B824C8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71147" y="2770632"/>
            <a:ext cx="715006" cy="7150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C1348D-2FCD-5C98-270D-5BBBED5419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1301" y="3058592"/>
            <a:ext cx="54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E1AEE-F112-8346-92EC-DC7FBFB8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C2FAA9-38BC-6DD4-376B-CB0A6AA2EA2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1727DE-793A-7A7D-05B4-355D52DB06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8EB39-C4DC-D100-E073-32A48E5BD05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D19528-593D-416C-E2F4-E2E6183F23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D1029-B116-C3C4-D901-1C8640097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62E861AD-2421-3B98-B2B1-CA3B90E813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7" name="majd_wave">
            <a:hlinkClick r:id="" action="ppaction://media"/>
            <a:extLst>
              <a:ext uri="{FF2B5EF4-FFF2-40B4-BE49-F238E27FC236}">
                <a16:creationId xmlns:a16="http://schemas.microsoft.com/office/drawing/2014/main" id="{016AEE93-A587-6D1C-F8F1-D388144B050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4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5724BC-EBCB-D110-ED14-CD9530EA47A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/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360D91-D2D5-60CF-6973-C8CAC5CA76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E4914C-66F4-DCA0-0053-8F3DFB7997F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FA0A1D5-5E24-18A4-32D4-23DE7F82B94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D65312-52F1-1638-8030-38A0A9281044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9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7735D909-3764-9D4E-B058-862051BF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اليوم، هذه سلوكات ينبغي أن تلتزموا بها.</a:t>
            </a:r>
            <a:endParaRPr lang="ar-MA" sz="2400" i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711C57-0109-D85A-C099-24E2213AE7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58909-FB19-BFA3-656A-759096B00B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E9685B-85D8-2CCF-ABF5-A4B30D31D0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D0DEBE-2215-C137-E760-A8F32CE81D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4CC104-914C-B941-A62D-27945CADF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A6107-744D-2A8B-A71A-84E66189F9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10DC41-4005-9A12-0052-1AD100AEE0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45F5A2-6FBC-62D0-61DC-50FBF1CC55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A1057794-3C28-A838-8CB5-89C7FC583A6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1" name="Google Shape;1333;p8">
            <a:extLst>
              <a:ext uri="{FF2B5EF4-FFF2-40B4-BE49-F238E27FC236}">
                <a16:creationId xmlns:a16="http://schemas.microsoft.com/office/drawing/2014/main" id="{CFC1BFD3-41A0-C336-B776-ACED850CB427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F4A13B51-7F6E-6642-A282-6712D5AC2A8A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جَيِّداً لِلدَّرْسِ. 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FFE04F27-076D-CC2A-CC19-33556620824F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28D80936-045D-064E-A412-84BAC9955AF6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84954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7735D909-3764-9D4E-B058-862051BF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والكراسة في القمطر.</a:t>
            </a:r>
            <a:endParaRPr lang="ar-MA" sz="2400" i="1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3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DB1244CA-6BF3-9968-8CC7-AC3B311F60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" r="526"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pic>
        <p:nvPicPr>
          <p:cNvPr id="9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60ACD64-C093-6D3E-E363-DB0855AD2B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439988"/>
            <a:ext cx="5400675" cy="3038475"/>
          </a:xfrm>
          <a:prstGeom prst="roundRect">
            <a:avLst/>
          </a:prstGeom>
        </p:spPr>
      </p:pic>
      <p:pic>
        <p:nvPicPr>
          <p:cNvPr id="10" name="Image 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E69B3A2-68E1-F47A-9C73-A6E4AB92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5711C57-0109-D85A-C099-24E2213AE74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158909-FB19-BFA3-656A-759096B00B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E9685B-85D8-2CCF-ABF5-A4B30D31D00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D0DEBE-2215-C137-E760-A8F32CE81DC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4CC104-914C-B941-A62D-27945CADF8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3A6107-744D-2A8B-A71A-84E66189F9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10DC41-4005-9A12-0052-1AD100AEE0C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45F5A2-6FBC-62D0-61DC-50FBF1CC559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93153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7A3EF-97B1-002E-48F3-5DFD36357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4E1459CF-15AF-B64C-A9F9-D060A98DB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ستتدربون على قراءة فقرة بدقة وسرعة. هذه شروط إذا احترمتموها ستنجحون في ذلك.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E98A13-5601-EE0E-51E0-3B6066D3014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56A492-3C52-5517-CD02-61F85D3438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91B85E-0D1C-163B-71DD-C34860BF193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9BAE0-3C43-99D3-728C-6061E72F4C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4488C9-286C-88FA-3C3D-CE9A5D1F4A3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F08FC14-6137-3C92-331F-84D776E80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2055545-6254-7890-859E-FCFC0BEC9F3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FA79D1-1DC5-8658-FA4A-D0D494B20A6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37426B-3920-0E44-BA6C-9EF8B0B57F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25CC265-5775-3976-BFCA-A65A3D782C26}"/>
              </a:ext>
            </a:extLst>
          </p:cNvPr>
          <p:cNvSpPr txBox="1"/>
          <p:nvPr/>
        </p:nvSpPr>
        <p:spPr>
          <a:xfrm>
            <a:off x="1134784" y="1905506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أَنْطِقُ ٱلْكَلِماتِ بِشَكْلٍ صَحيحٍ؛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2C416F-7C78-E466-FE46-C84460F28FA3}"/>
              </a:ext>
            </a:extLst>
          </p:cNvPr>
          <p:cNvSpPr txBox="1"/>
          <p:nvPr/>
        </p:nvSpPr>
        <p:spPr>
          <a:xfrm>
            <a:off x="1044180" y="2669305"/>
            <a:ext cx="608416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أَسْتَرْسِلُ بِوَصْلِ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ٱلْكَلِماتِ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بَعْضها بِبَعْضٍ؛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D9FCD16-E6A6-25A2-20C9-FCBCE741FC0F}"/>
              </a:ext>
            </a:extLst>
          </p:cNvPr>
          <p:cNvSpPr txBox="1"/>
          <p:nvPr/>
        </p:nvSpPr>
        <p:spPr>
          <a:xfrm>
            <a:off x="526381" y="4545330"/>
            <a:ext cx="66894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أَلْتَزِمُ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ٱلْوَقْفَ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على ساكِنٍ عِنْدَ عَلاماتِ </a:t>
            </a:r>
            <a:r>
              <a:rPr lang="ar-MA" sz="48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ٱلتَّرْقيمِ</a:t>
            </a: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6E47B58-636F-8478-8319-864AC6F8E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4750" y="217750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823104A-A82D-9166-7DFF-C33ADA52A1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0183" y="4780828"/>
            <a:ext cx="360000" cy="360000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FAB6393-D6D1-3D57-5AC3-F3AD8280DE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0183" y="2942200"/>
            <a:ext cx="360000" cy="360000"/>
          </a:xfrm>
          <a:prstGeom prst="rect">
            <a:avLst/>
          </a:prstGeom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0AA98FD-559A-77BE-FD85-AF77E7C59779}"/>
              </a:ext>
            </a:extLst>
          </p:cNvPr>
          <p:cNvSpPr txBox="1"/>
          <p:nvPr/>
        </p:nvSpPr>
        <p:spPr>
          <a:xfrm>
            <a:off x="382554" y="3404633"/>
            <a:ext cx="5683001" cy="114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MA" sz="2400" dirty="0">
                <a:solidFill>
                  <a:srgbClr val="FF0000"/>
                </a:solidFill>
              </a:rPr>
              <a:t>لا أَقْرَأُ كَلِمَةً كَلِمَةً: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صَديقي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عَلِيٌّ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مِثالٌ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رائِعٌ</a:t>
            </a:r>
            <a:r>
              <a:rPr lang="ar-MA" dirty="0"/>
              <a:t>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لِلْإيثارِ.</a:t>
            </a:r>
          </a:p>
          <a:p>
            <a:pPr algn="r">
              <a:lnSpc>
                <a:spcPct val="150000"/>
              </a:lnSpc>
            </a:pPr>
            <a:r>
              <a:rPr lang="ar-MA" sz="2400" b="1" dirty="0">
                <a:solidFill>
                  <a:srgbClr val="00B050"/>
                </a:solidFill>
              </a:rPr>
              <a:t>أَقْرَأُ بِاسْتِرْسالٍ:    </a:t>
            </a:r>
            <a:r>
              <a:rPr lang="ar-MA" sz="2400" dirty="0">
                <a:solidFill>
                  <a:schemeClr val="accent1">
                    <a:lumMod val="50000"/>
                  </a:schemeClr>
                </a:solidFill>
              </a:rPr>
              <a:t>صَديقي عَلِيٌّ مِثالٌ رائِعٌ لِلْإيثارِ.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3684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74EF-F472-8452-5F7E-0C1EE8475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1FC099C4-5840-4A0D-4CDA-FEB08A398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سأقرأ ـــ  تابعوا جيدا.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ينمذج</a:t>
            </a: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الأستاذ القراءة بطلاقة ويصرح: وقفت لأنه توجد فاصلة، ...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5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56FCE1B-994F-AEB9-D9E3-61431D9FB5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4C1C8-04E3-E532-3EB7-5AB23506CD7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5811BA-260E-FA2F-8FD4-8804C789CEE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94DF45-A328-8FB9-2A97-1AAA9AE688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85E10A-3175-BC68-BBA3-33ACBFD297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341EC3-6036-007D-800B-B407480AA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E624020-C210-CB3C-1B8E-5D5EB2CB58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6C0355-0232-6C87-C0A6-7738F3AC1D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B90F158-FC83-7406-BC10-48C1B6E0E0C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E15C550-3544-4A55-F496-DCA5C945E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33" y="1912314"/>
            <a:ext cx="760846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8924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93E8A-2A8D-1019-E70F-7DE47AD7C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55D017AD-09A9-6F08-A2D1-ADBD6F6E5BAF}"/>
              </a:ext>
            </a:extLst>
          </p:cNvPr>
          <p:cNvSpPr txBox="1"/>
          <p:nvPr/>
        </p:nvSpPr>
        <p:spPr>
          <a:xfrm>
            <a:off x="3116425" y="1369445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4F7A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44F7A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3E36841D-0DAD-1D45-8433-936CBB70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سنمر لتحدي الطلاقة. سأسحب 5 أسماء.  </a:t>
            </a:r>
            <a:endParaRPr lang="fr-FR" sz="2400" b="1" i="1" dirty="0">
              <a:solidFill>
                <a:srgbClr val="7A7A7A"/>
              </a:solidFill>
            </a:endParaRPr>
          </a:p>
        </p:txBody>
      </p:sp>
      <p:pic>
        <p:nvPicPr>
          <p:cNvPr id="4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DDB1030B-8D48-5426-D959-083A8E6A3929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2775129" y="2378702"/>
            <a:ext cx="3593743" cy="35988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E6737F1-D476-24D5-5DC0-7DE324F7E8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>
            <a:fillRect/>
          </a:stretch>
        </p:blipFill>
        <p:spPr>
          <a:xfrm>
            <a:off x="7908022" y="675825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1269D8-509A-2B41-E654-A6C1DF767B2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52AACC-E66F-1312-7EAA-9291345562F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EA34A1-D233-6CC5-A14A-0FC6DC39B0F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5E0B36-C012-0960-A0C8-D94E3B720B5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8CF283-E859-4747-33BC-82297FB6D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A710A9-B881-B7BB-461F-C378836D73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8AEB67-5AF1-B7A5-5DC3-B8AC4F2E339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737D0E-ADF1-FFEB-20B7-896DC542957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310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A2B60-D9D4-D8BB-D6A8-4940B0F0E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E3F9B14-D88E-A64F-97BE-64F3DEF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أنادي على التلميذ الأول: ..........................................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كل قراءة، تقدم تغذية راجعة حول الأخطاء.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3" name="Espace réservé pour une image  12">
            <a:extLst>
              <a:ext uri="{FF2B5EF4-FFF2-40B4-BE49-F238E27FC236}">
                <a16:creationId xmlns:a16="http://schemas.microsoft.com/office/drawing/2014/main" id="{EB08A441-4C12-7A01-70E8-67878CFC15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0693" y="675611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DDFDE63-9F50-334E-0F55-BD6D19E4CA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1FC1F3-F4FB-0315-46C6-86331991708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F69B63-D594-E70B-896A-73AD91BD2EB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9CDA6A-6AE8-F5E6-879C-CF51296B6F5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1233884-45C0-85B3-9CAA-DC5F1FA7E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04DE47-F001-460A-EB42-B56BE0D719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6BDBD0-B76B-A7AA-BB0F-BFADA7A6E41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BBC8766-FC55-AB82-16BD-E92171EACBD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1DBFF7-521F-F88A-6675-4880D741D7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33" y="1912314"/>
            <a:ext cx="7608467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8847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E17E-D270-BECF-F7A1-E703E99F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9C2C3513-8DEC-A6A3-9F9C-C29A11B0EC12}"/>
              </a:ext>
            </a:extLst>
          </p:cNvPr>
          <p:cNvSpPr txBox="1"/>
          <p:nvPr/>
        </p:nvSpPr>
        <p:spPr>
          <a:xfrm>
            <a:off x="3116425" y="1503469"/>
            <a:ext cx="291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04B7B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تَحَدّي ٱلطَّلاقَةِ</a:t>
            </a:r>
            <a:endParaRPr kumimoji="0" lang="fr-MA" sz="4800" b="1" i="0" u="none" strike="noStrike" kern="0" cap="none" spc="0" normalizeH="0" baseline="0" noProof="0" dirty="0">
              <a:ln>
                <a:noFill/>
              </a:ln>
              <a:solidFill>
                <a:srgbClr val="404B7B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746586-78C4-2D4A-B070-B940D90E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الفائزون بنجمة الطلاقة هم ...........................................................................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0" name="Joyful_Prize_Celebration_Animation">
            <a:hlinkClick r:id="" action="ppaction://media"/>
            <a:extLst>
              <a:ext uri="{FF2B5EF4-FFF2-40B4-BE49-F238E27FC236}">
                <a16:creationId xmlns:a16="http://schemas.microsoft.com/office/drawing/2014/main" id="{26285F66-D4A6-C40D-F2A9-89CD07CCFD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2027" r="21803"/>
          <a:stretch>
            <a:fillRect/>
          </a:stretch>
        </p:blipFill>
        <p:spPr>
          <a:xfrm>
            <a:off x="3010727" y="2451696"/>
            <a:ext cx="3347207" cy="3177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Espace réservé pour une image  12">
            <a:extLst>
              <a:ext uri="{FF2B5EF4-FFF2-40B4-BE49-F238E27FC236}">
                <a16:creationId xmlns:a16="http://schemas.microsoft.com/office/drawing/2014/main" id="{F0700FEF-1590-7A5E-3A6F-532B2C39053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D69BB5D-4257-7F6D-1D7C-C88A19A38E1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65C712-090C-3154-0D71-D5D0BA99E67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EA31C4-3D8F-1695-860A-3F1743E66C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37CDEB-2F59-67FE-66C5-FE25AF26AB7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D3CA8D8-57C3-90FC-DDBA-D7D82E9FA8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390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6B3DEE-B75C-900E-652A-365B57A70A8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2668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0A16A13-1C0F-02A1-911F-B38577BA76E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001160D-2491-0F6F-1B6A-5463A44E947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76953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65303620-E325-D6FB-C8AD-22A67F3DA025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96B7987-7EEB-DAB7-0860-C8782B0F423C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قراءة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</a:pPr>
            <a:r>
              <a:rPr lang="ar-MA" sz="2000" b="1" dirty="0">
                <a:cs typeface="Microsoft Uighur" panose="02000000000000000000" pitchFamily="2" charset="-78"/>
              </a:rPr>
              <a:t>اَلصَّديقُ ٱلْجَديدُ: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كلمات بصرية (5د).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قراءات فردية (15د).</a:t>
            </a:r>
          </a:p>
          <a:p>
            <a:pPr marL="685800" lvl="1" indent="-228600" algn="r" rtl="1">
              <a:buFont typeface="Wingdings" panose="05000000000000000000" pitchFamily="2" charset="2"/>
              <a:buChar char="m"/>
            </a:pPr>
            <a:r>
              <a:rPr lang="ar-MA" sz="1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استثمار النص (30د).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7183246-A7AD-0F37-C9F6-C3F0B824C8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280025" y="2788388"/>
            <a:ext cx="715006" cy="7150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3D509B-13C0-EE6B-C7EF-9C35BD663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8094" y="1559951"/>
            <a:ext cx="376217" cy="360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8A49E8-EE02-0F51-C029-F7BD068757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177E0F-0432-5DF5-49F0-3B7AAC451E30}"/>
              </a:ext>
            </a:extLst>
          </p:cNvPr>
          <p:cNvSpPr txBox="1"/>
          <p:nvPr/>
        </p:nvSpPr>
        <p:spPr>
          <a:xfrm>
            <a:off x="2729771" y="30842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dirty="0">
                <a:solidFill>
                  <a:srgbClr val="424D7B"/>
                </a:solidFill>
              </a:rPr>
              <a:t>01 - </a:t>
            </a:r>
            <a:r>
              <a:rPr lang="ar-MA" sz="1800" dirty="0">
                <a:solidFill>
                  <a:srgbClr val="424D7B"/>
                </a:solidFill>
              </a:rPr>
              <a:t>قراءة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3607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4D1D-21D6-F8D9-40B8-5E0FA5C9B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8A891-8334-E945-960A-A19D2071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نمر إلى استثمار نص «الصديق الجديد</a:t>
            </a:r>
            <a:r>
              <a:rPr lang="ar-S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»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نبدأ بمسابقة تحدي الكلمات البصرية.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965758-753B-D47D-8F15-ED68904E16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2" name="Google Shape;1666;p201">
            <a:extLst>
              <a:ext uri="{FF2B5EF4-FFF2-40B4-BE49-F238E27FC236}">
                <a16:creationId xmlns:a16="http://schemas.microsoft.com/office/drawing/2014/main" id="{D1BB7F88-7A1E-D3C8-B78C-FDD8E96BF138}"/>
              </a:ext>
            </a:extLst>
          </p:cNvPr>
          <p:cNvSpPr/>
          <p:nvPr/>
        </p:nvSpPr>
        <p:spPr>
          <a:xfrm>
            <a:off x="595907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13" name="Google Shape;1667;p201">
            <a:extLst>
              <a:ext uri="{FF2B5EF4-FFF2-40B4-BE49-F238E27FC236}">
                <a16:creationId xmlns:a16="http://schemas.microsoft.com/office/drawing/2014/main" id="{541BF1AC-C57B-99CE-F79A-0AD01BD77EC2}"/>
              </a:ext>
            </a:extLst>
          </p:cNvPr>
          <p:cNvSpPr/>
          <p:nvPr/>
        </p:nvSpPr>
        <p:spPr>
          <a:xfrm>
            <a:off x="4721182" y="2778438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14" name="Google Shape;1668;p201">
            <a:extLst>
              <a:ext uri="{FF2B5EF4-FFF2-40B4-BE49-F238E27FC236}">
                <a16:creationId xmlns:a16="http://schemas.microsoft.com/office/drawing/2014/main" id="{55350F7C-4D91-0699-0897-EFF0C054BB17}"/>
              </a:ext>
            </a:extLst>
          </p:cNvPr>
          <p:cNvSpPr/>
          <p:nvPr/>
        </p:nvSpPr>
        <p:spPr>
          <a:xfrm>
            <a:off x="5888373" y="4189017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15" name="Google Shape;1669;p201">
            <a:extLst>
              <a:ext uri="{FF2B5EF4-FFF2-40B4-BE49-F238E27FC236}">
                <a16:creationId xmlns:a16="http://schemas.microsoft.com/office/drawing/2014/main" id="{880D87FB-D601-24DD-F807-53C27C7F7E58}"/>
              </a:ext>
            </a:extLst>
          </p:cNvPr>
          <p:cNvSpPr/>
          <p:nvPr/>
        </p:nvSpPr>
        <p:spPr>
          <a:xfrm>
            <a:off x="6766595" y="2778438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670;p201">
            <a:extLst>
              <a:ext uri="{FF2B5EF4-FFF2-40B4-BE49-F238E27FC236}">
                <a16:creationId xmlns:a16="http://schemas.microsoft.com/office/drawing/2014/main" id="{F96122B6-D574-1C71-2BFE-E8FD52127BD4}"/>
              </a:ext>
            </a:extLst>
          </p:cNvPr>
          <p:cNvSpPr/>
          <p:nvPr/>
        </p:nvSpPr>
        <p:spPr>
          <a:xfrm>
            <a:off x="3590752" y="418901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1;p201">
            <a:extLst>
              <a:ext uri="{FF2B5EF4-FFF2-40B4-BE49-F238E27FC236}">
                <a16:creationId xmlns:a16="http://schemas.microsoft.com/office/drawing/2014/main" id="{7793B3DE-D9B7-CC39-F72B-91A1412FA02C}"/>
              </a:ext>
            </a:extLst>
          </p:cNvPr>
          <p:cNvSpPr/>
          <p:nvPr/>
        </p:nvSpPr>
        <p:spPr>
          <a:xfrm>
            <a:off x="2664188" y="2769716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19" name="Google Shape;1672;p201">
            <a:extLst>
              <a:ext uri="{FF2B5EF4-FFF2-40B4-BE49-F238E27FC236}">
                <a16:creationId xmlns:a16="http://schemas.microsoft.com/office/drawing/2014/main" id="{6C277F28-1065-9BCC-373D-62921A46E03B}"/>
              </a:ext>
            </a:extLst>
          </p:cNvPr>
          <p:cNvSpPr/>
          <p:nvPr/>
        </p:nvSpPr>
        <p:spPr>
          <a:xfrm>
            <a:off x="1293132" y="416383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C27C228-8D81-64AA-392E-3ACF131AC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458AA1-229C-F693-9F83-4D28ADE343B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6756AE-F947-B99D-811F-6E417390411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B851039-D132-4BF3-39DA-AE70CA8C2AD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E178799-1E07-7A82-726C-05D96DAF17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0FDCF6E0-B43E-B816-E391-3554621B3F0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497F505-FD22-497B-0AF6-869C0CA89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6B0D29D-A155-78A2-FF89-CF3AF49EB3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789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B5A6F-CCB2-7FD4-B2F6-249F105AA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31D3DECE-447A-B84C-BC40-4869FA1F3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الآن. سأعين من يقرأ. سنرى من الأسرع.  </a:t>
            </a:r>
            <a:endParaRPr lang="fr-FR" sz="2400" b="1" dirty="0">
              <a:solidFill>
                <a:srgbClr val="7A7A7A"/>
              </a:solidFill>
            </a:endParaRPr>
          </a:p>
        </p:txBody>
      </p:sp>
      <p:pic>
        <p:nvPicPr>
          <p:cNvPr id="23" name="Espace réservé pour une image  22">
            <a:extLst>
              <a:ext uri="{FF2B5EF4-FFF2-40B4-BE49-F238E27FC236}">
                <a16:creationId xmlns:a16="http://schemas.microsoft.com/office/drawing/2014/main" id="{093AA6A8-F43E-B9F3-D86D-162097AD8F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A23D52F-A3A3-4B3C-F2B7-8D2ABBFA2D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1BBD3E4-4348-4DE2-BC86-CDF3093036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1B5094-E332-1A6C-2DC7-09E779BD9D7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078B38-1876-8814-1293-1C94CF69DEF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AE92AB8-B6F5-B656-28F4-6BF867E920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1D15150-2F5C-4333-4138-53F0134C59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B2E0131-D7A9-20AE-BBE9-6D0B31A41D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1F0DE90-B173-0106-6639-3D96169111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66;p201">
            <a:extLst>
              <a:ext uri="{FF2B5EF4-FFF2-40B4-BE49-F238E27FC236}">
                <a16:creationId xmlns:a16="http://schemas.microsoft.com/office/drawing/2014/main" id="{5844D02A-72A3-BBDB-8D08-43EB396D61FF}"/>
              </a:ext>
            </a:extLst>
          </p:cNvPr>
          <p:cNvSpPr/>
          <p:nvPr/>
        </p:nvSpPr>
        <p:spPr>
          <a:xfrm>
            <a:off x="632373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3" name="Google Shape;1667;p201">
            <a:extLst>
              <a:ext uri="{FF2B5EF4-FFF2-40B4-BE49-F238E27FC236}">
                <a16:creationId xmlns:a16="http://schemas.microsoft.com/office/drawing/2014/main" id="{F630A75F-7B35-DD73-9915-71AA32F84A47}"/>
              </a:ext>
            </a:extLst>
          </p:cNvPr>
          <p:cNvSpPr/>
          <p:nvPr/>
        </p:nvSpPr>
        <p:spPr>
          <a:xfrm>
            <a:off x="4746360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4" name="Google Shape;1668;p201">
            <a:extLst>
              <a:ext uri="{FF2B5EF4-FFF2-40B4-BE49-F238E27FC236}">
                <a16:creationId xmlns:a16="http://schemas.microsoft.com/office/drawing/2014/main" id="{E7358FFF-6E15-A205-99EA-7FC8A34921D2}"/>
              </a:ext>
            </a:extLst>
          </p:cNvPr>
          <p:cNvSpPr/>
          <p:nvPr/>
        </p:nvSpPr>
        <p:spPr>
          <a:xfrm>
            <a:off x="5924839" y="416383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5" name="Google Shape;1669;p201">
            <a:extLst>
              <a:ext uri="{FF2B5EF4-FFF2-40B4-BE49-F238E27FC236}">
                <a16:creationId xmlns:a16="http://schemas.microsoft.com/office/drawing/2014/main" id="{625431FF-7067-5EDD-8819-0BF5FBCFCE14}"/>
              </a:ext>
            </a:extLst>
          </p:cNvPr>
          <p:cNvSpPr/>
          <p:nvPr/>
        </p:nvSpPr>
        <p:spPr>
          <a:xfrm>
            <a:off x="6791773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حَتّى</a:t>
            </a:r>
            <a:endParaRPr kumimoji="0" lang="ar-M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670;p201">
            <a:extLst>
              <a:ext uri="{FF2B5EF4-FFF2-40B4-BE49-F238E27FC236}">
                <a16:creationId xmlns:a16="http://schemas.microsoft.com/office/drawing/2014/main" id="{1A0B2545-1C31-0A1B-F55F-6841C14A24BF}"/>
              </a:ext>
            </a:extLst>
          </p:cNvPr>
          <p:cNvSpPr/>
          <p:nvPr/>
        </p:nvSpPr>
        <p:spPr>
          <a:xfrm>
            <a:off x="3627218" y="4163832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نَحْوَ</a:t>
            </a:r>
            <a:endParaRPr kumimoji="0" lang="ar-SA" sz="54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Aptos" panose="020B0004020202020204" pitchFamily="34" charset="0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7" name="Google Shape;1671;p201">
            <a:extLst>
              <a:ext uri="{FF2B5EF4-FFF2-40B4-BE49-F238E27FC236}">
                <a16:creationId xmlns:a16="http://schemas.microsoft.com/office/drawing/2014/main" id="{0A0A989F-0827-5B14-5437-833BD1435925}"/>
              </a:ext>
            </a:extLst>
          </p:cNvPr>
          <p:cNvSpPr/>
          <p:nvPr/>
        </p:nvSpPr>
        <p:spPr>
          <a:xfrm>
            <a:off x="2689366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9" name="Google Shape;1672;p201">
            <a:extLst>
              <a:ext uri="{FF2B5EF4-FFF2-40B4-BE49-F238E27FC236}">
                <a16:creationId xmlns:a16="http://schemas.microsoft.com/office/drawing/2014/main" id="{AC016338-90A9-401F-6A6E-9B5A7FED766E}"/>
              </a:ext>
            </a:extLst>
          </p:cNvPr>
          <p:cNvSpPr/>
          <p:nvPr/>
        </p:nvSpPr>
        <p:spPr>
          <a:xfrm>
            <a:off x="1329598" y="4163832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</p:spTree>
    <p:extLst>
      <p:ext uri="{BB962C8B-B14F-4D97-AF65-F5344CB8AC3E}">
        <p14:creationId xmlns:p14="http://schemas.microsoft.com/office/powerpoint/2010/main" val="2207686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F95BD-5B9E-6B1E-BAD0-2F9E64AEE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66;p201">
            <a:extLst>
              <a:ext uri="{FF2B5EF4-FFF2-40B4-BE49-F238E27FC236}">
                <a16:creationId xmlns:a16="http://schemas.microsoft.com/office/drawing/2014/main" id="{B5E4E318-5A0F-ECA3-5629-5CE6AEE5ABE7}"/>
              </a:ext>
            </a:extLst>
          </p:cNvPr>
          <p:cNvSpPr/>
          <p:nvPr/>
        </p:nvSpPr>
        <p:spPr>
          <a:xfrm>
            <a:off x="5991617" y="4157957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ED96DAD3-A431-7242-1DB2-90A563AF33B1}"/>
              </a:ext>
            </a:extLst>
          </p:cNvPr>
          <p:cNvSpPr/>
          <p:nvPr/>
        </p:nvSpPr>
        <p:spPr>
          <a:xfrm>
            <a:off x="2685070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49196999-FE86-BD24-3C50-C8FBD9B67878}"/>
              </a:ext>
            </a:extLst>
          </p:cNvPr>
          <p:cNvSpPr/>
          <p:nvPr/>
        </p:nvSpPr>
        <p:spPr>
          <a:xfrm>
            <a:off x="635796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86F516AA-8A40-D425-7851-7E717D3F5FFC}"/>
              </a:ext>
            </a:extLst>
          </p:cNvPr>
          <p:cNvSpPr/>
          <p:nvPr/>
        </p:nvSpPr>
        <p:spPr>
          <a:xfrm>
            <a:off x="4734344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54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2F03C4F4-BC99-8374-DE5D-DDDF8EDB90D5}"/>
              </a:ext>
            </a:extLst>
          </p:cNvPr>
          <p:cNvSpPr/>
          <p:nvPr/>
        </p:nvSpPr>
        <p:spPr>
          <a:xfrm>
            <a:off x="1751657" y="4157957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69696773-15D8-1A5D-A374-6A5875DD9C9B}"/>
              </a:ext>
            </a:extLst>
          </p:cNvPr>
          <p:cNvSpPr/>
          <p:nvPr/>
        </p:nvSpPr>
        <p:spPr>
          <a:xfrm>
            <a:off x="6783617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9" name="Google Shape;1672;p201">
            <a:extLst>
              <a:ext uri="{FF2B5EF4-FFF2-40B4-BE49-F238E27FC236}">
                <a16:creationId xmlns:a16="http://schemas.microsoft.com/office/drawing/2014/main" id="{B5E9DBEF-ABE0-A54D-6A2E-1040E7F1F4A8}"/>
              </a:ext>
            </a:extLst>
          </p:cNvPr>
          <p:cNvSpPr/>
          <p:nvPr/>
        </p:nvSpPr>
        <p:spPr>
          <a:xfrm>
            <a:off x="3871637" y="4157957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001D7E15-6175-1F4F-9684-FBD275E7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سأعين من يقرأ. </a:t>
            </a:r>
            <a:endParaRPr lang="fr-FR" sz="2400" b="1" dirty="0">
              <a:solidFill>
                <a:srgbClr val="7A7A7A"/>
              </a:solidFill>
            </a:endParaRPr>
          </a:p>
        </p:txBody>
      </p:sp>
      <p:pic>
        <p:nvPicPr>
          <p:cNvPr id="13" name="Espace réservé pour une image  22">
            <a:extLst>
              <a:ext uri="{FF2B5EF4-FFF2-40B4-BE49-F238E27FC236}">
                <a16:creationId xmlns:a16="http://schemas.microsoft.com/office/drawing/2014/main" id="{2368B5A0-2C09-4C20-83F4-17C6ADB26D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B546D45-96CA-694D-FF28-160969E16C5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2954B8-B36D-691E-B3E0-9EA39098435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4D88738-9CE8-864B-BE8A-3C56901681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DF1D29-318F-5D3A-E0C1-2EAED06CA48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8979594-88A7-4F59-3907-DDE3FF8C40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5178138-E634-A28B-A3E5-4C9C6CE996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F90669B-E65B-035E-81ED-E5FF051B120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805C631-69D9-0B71-5B45-B6625B58E8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676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B0D09-7630-6F92-1280-9CF8068C6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66;p201">
            <a:extLst>
              <a:ext uri="{FF2B5EF4-FFF2-40B4-BE49-F238E27FC236}">
                <a16:creationId xmlns:a16="http://schemas.microsoft.com/office/drawing/2014/main" id="{63D05A74-9785-9BAC-8338-611CEC50FC32}"/>
              </a:ext>
            </a:extLst>
          </p:cNvPr>
          <p:cNvSpPr/>
          <p:nvPr/>
        </p:nvSpPr>
        <p:spPr>
          <a:xfrm>
            <a:off x="4853927" y="278130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ثُمَّ</a:t>
            </a:r>
          </a:p>
        </p:txBody>
      </p:sp>
      <p:sp>
        <p:nvSpPr>
          <p:cNvPr id="21" name="Google Shape;1667;p201">
            <a:extLst>
              <a:ext uri="{FF2B5EF4-FFF2-40B4-BE49-F238E27FC236}">
                <a16:creationId xmlns:a16="http://schemas.microsoft.com/office/drawing/2014/main" id="{76CE5100-CC13-782D-E191-58B657F73DC0}"/>
              </a:ext>
            </a:extLst>
          </p:cNvPr>
          <p:cNvSpPr/>
          <p:nvPr/>
        </p:nvSpPr>
        <p:spPr>
          <a:xfrm>
            <a:off x="3787916" y="414059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لَكِنَّ</a:t>
            </a:r>
          </a:p>
        </p:txBody>
      </p:sp>
      <p:sp>
        <p:nvSpPr>
          <p:cNvPr id="24" name="Google Shape;1668;p201">
            <a:extLst>
              <a:ext uri="{FF2B5EF4-FFF2-40B4-BE49-F238E27FC236}">
                <a16:creationId xmlns:a16="http://schemas.microsoft.com/office/drawing/2014/main" id="{EAA22DAA-FC54-8E4E-DA18-862A54B56EAB}"/>
              </a:ext>
            </a:extLst>
          </p:cNvPr>
          <p:cNvSpPr/>
          <p:nvPr/>
        </p:nvSpPr>
        <p:spPr>
          <a:xfrm>
            <a:off x="6882695" y="2787399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لِماذا</a:t>
            </a:r>
          </a:p>
        </p:txBody>
      </p:sp>
      <p:sp>
        <p:nvSpPr>
          <p:cNvPr id="25" name="Google Shape;1669;p201">
            <a:extLst>
              <a:ext uri="{FF2B5EF4-FFF2-40B4-BE49-F238E27FC236}">
                <a16:creationId xmlns:a16="http://schemas.microsoft.com/office/drawing/2014/main" id="{95719E2E-BDE0-6A1E-8E41-ACC390F49371}"/>
              </a:ext>
            </a:extLst>
          </p:cNvPr>
          <p:cNvSpPr/>
          <p:nvPr/>
        </p:nvSpPr>
        <p:spPr>
          <a:xfrm>
            <a:off x="5888373" y="4140590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حَتّى</a:t>
            </a:r>
            <a:endParaRPr lang="ar-MA" sz="54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6" name="Google Shape;1670;p201">
            <a:extLst>
              <a:ext uri="{FF2B5EF4-FFF2-40B4-BE49-F238E27FC236}">
                <a16:creationId xmlns:a16="http://schemas.microsoft.com/office/drawing/2014/main" id="{2F772DCA-AEFD-572C-41E1-F31F73D81C7A}"/>
              </a:ext>
            </a:extLst>
          </p:cNvPr>
          <p:cNvSpPr/>
          <p:nvPr/>
        </p:nvSpPr>
        <p:spPr>
          <a:xfrm>
            <a:off x="1687459" y="4140590"/>
            <a:ext cx="1584000" cy="9108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نَحْوَ</a:t>
            </a:r>
            <a:endParaRPr lang="ar-SA" sz="54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7" name="Google Shape;1671;p201">
            <a:extLst>
              <a:ext uri="{FF2B5EF4-FFF2-40B4-BE49-F238E27FC236}">
                <a16:creationId xmlns:a16="http://schemas.microsoft.com/office/drawing/2014/main" id="{AB77FAC1-F907-9B5B-A067-4E901C6AAA1E}"/>
              </a:ext>
            </a:extLst>
          </p:cNvPr>
          <p:cNvSpPr/>
          <p:nvPr/>
        </p:nvSpPr>
        <p:spPr>
          <a:xfrm>
            <a:off x="683233" y="2763933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هَلْ</a:t>
            </a:r>
          </a:p>
        </p:txBody>
      </p:sp>
      <p:sp>
        <p:nvSpPr>
          <p:cNvPr id="29" name="Google Shape;1672;p201">
            <a:extLst>
              <a:ext uri="{FF2B5EF4-FFF2-40B4-BE49-F238E27FC236}">
                <a16:creationId xmlns:a16="http://schemas.microsoft.com/office/drawing/2014/main" id="{071EA85D-3E55-DAD7-3632-695B85044F5F}"/>
              </a:ext>
            </a:extLst>
          </p:cNvPr>
          <p:cNvSpPr/>
          <p:nvPr/>
        </p:nvSpPr>
        <p:spPr>
          <a:xfrm>
            <a:off x="2825159" y="2763933"/>
            <a:ext cx="1584000" cy="93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>
              <a:buClr>
                <a:srgbClr val="000000"/>
              </a:buClr>
              <a:buSzPts val="3600"/>
            </a:pP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حينَ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4035A35E-64DC-824A-AED2-F5B66B23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 من كان الأسرع دون أي خطأ؟ </a:t>
            </a:r>
            <a:endParaRPr lang="fr-FR" sz="2400" b="1" dirty="0">
              <a:solidFill>
                <a:srgbClr val="7A7A7A"/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4644D250-6FA4-D0C3-1F7E-F2CEBEF8B5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7471" y="667222"/>
            <a:ext cx="828000" cy="828000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E843FB6-ED1F-B722-6EE8-B6D710844F9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1780DD-FBB5-E522-6991-80D1ED3E8CF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12935-259B-7CBA-C883-1956C702329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DC5182-9DBC-5677-742F-701E62A5BB2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9225E79-DADB-9893-17EE-0F9CD8BB06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998FCD6-4B7F-F79F-67E1-A0450458EE8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9E13BE1-5D2D-EBF3-C1A8-834B6393023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0750384-3A9E-AD82-B73D-B724BA237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682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82448-58E2-6440-978C-29A5DD944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النص القرائي ص 11 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2585BB8-B081-7ADC-DBA6-00C107D73A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>
          <a:xfrm>
            <a:off x="7933189" y="667436"/>
            <a:ext cx="828000" cy="827999"/>
          </a:xfr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8CBEFD4-5090-C79E-DF35-7D4F1CF2756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D4640D-4FD1-4886-DF2E-1D19D03300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80FC21-2A30-15A8-DFBC-DE7A226DBC8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747197-7ACA-5933-77A1-CCD9CF44F66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8355E1F-1EEA-1FC2-4EB2-B454D93EDC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4B40E2C-EA35-72A7-51A5-559C20CB73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7A2B2FD-A95C-070B-C9E1-8E62EC6FAF6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4EE33D1-65F4-E60C-B1F1-4CB95FCB7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E0FD7C-269F-8224-3689-7D5A263854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72" y="1566287"/>
            <a:ext cx="3324056" cy="50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7422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B2609587-A566-4A47-9CCC-1318189A4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يقرأ. أنصتوا لقراءة زميلكم، في كل مرة يقرأ اسم شخصية ارفعوا يدكم. </a:t>
            </a:r>
            <a:endParaRPr lang="fr-FR" sz="2400" b="1" dirty="0">
              <a:solidFill>
                <a:srgbClr val="7A7A7A"/>
              </a:solidFill>
            </a:endParaRPr>
          </a:p>
        </p:txBody>
      </p:sp>
      <p:pic>
        <p:nvPicPr>
          <p:cNvPr id="11" name="Espace réservé pour une image  22">
            <a:extLst>
              <a:ext uri="{FF2B5EF4-FFF2-40B4-BE49-F238E27FC236}">
                <a16:creationId xmlns:a16="http://schemas.microsoft.com/office/drawing/2014/main" id="{E3E5EA1D-F6EA-74CE-9833-33FD80BF67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411" y="675825"/>
            <a:ext cx="828000" cy="827999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806701C-3C42-96BB-7A59-9BCAD0A8EE3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C53C33-7F46-88BA-2A9C-9B3D759B125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82EE33-8B4F-8584-79ED-564681E4FD6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A1FE5C-BD10-5F42-DA34-0AF909C5C5E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A3EBE93-753D-466D-4BF1-CC2BF46AE6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22910D-259B-320A-1D39-8530D3F6448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459A606-905B-EDDE-DE0C-1C9A91A514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578866A-EC82-B5B7-392F-4D9663DA0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07FC74-7CCD-A870-6B1E-744236AE33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72" y="1566287"/>
            <a:ext cx="3324056" cy="50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91864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90E02-1C67-3690-75A5-C90F105A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C231F0DE-99EE-2B45-B4F7-A06343E71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471" y="756000"/>
            <a:ext cx="7622844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ستعيدون قراءة النص؛ في هذه المرة عندما يقرأ صديقكم كلمة لم تفهموها ارفعوا أيديكم لنشرحها. </a:t>
            </a:r>
            <a:endParaRPr lang="fr-FR" sz="2400" b="1" dirty="0">
              <a:solidFill>
                <a:srgbClr val="7A7A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22">
            <a:extLst>
              <a:ext uri="{FF2B5EF4-FFF2-40B4-BE49-F238E27FC236}">
                <a16:creationId xmlns:a16="http://schemas.microsoft.com/office/drawing/2014/main" id="{852F7E4A-AD66-AE12-740E-BF69CA7680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6410" y="675824"/>
            <a:ext cx="828000" cy="827999"/>
          </a:xfrm>
        </p:spPr>
      </p:pic>
      <p:sp>
        <p:nvSpPr>
          <p:cNvPr id="19" name="Signe de multiplication 18">
            <a:extLst>
              <a:ext uri="{FF2B5EF4-FFF2-40B4-BE49-F238E27FC236}">
                <a16:creationId xmlns:a16="http://schemas.microsoft.com/office/drawing/2014/main" id="{F83BBECE-637C-7E20-9921-9B0442EF9A01}"/>
              </a:ext>
            </a:extLst>
          </p:cNvPr>
          <p:cNvSpPr/>
          <p:nvPr/>
        </p:nvSpPr>
        <p:spPr>
          <a:xfrm>
            <a:off x="4911635" y="5175068"/>
            <a:ext cx="139336" cy="180703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AB8745-ED53-1BAB-C015-00961070884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D68EAD-1601-5345-7138-428B3C5329BB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40466A-4EAA-C0C1-231E-14DB8AC3C3E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35292F-8E7C-9823-1E32-1A481152DF9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21D7214-5911-716B-9E50-6D3B241EC30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C49540-3C30-9C76-6715-8D631F64541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51A5F8-75B1-023E-1A2C-B32D2CF6D7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A126A31-4C35-0A21-B0B9-CD5E3B47A3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48A6C1-C65E-EAFA-3058-2A658DA08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72" y="1566287"/>
            <a:ext cx="3324056" cy="50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7596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F0254-A0A3-BC1C-85EC-A76FC4C8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0782F22-7B63-2A51-D940-D1C35114D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4" y="1698579"/>
            <a:ext cx="3017164" cy="4579463"/>
          </a:xfrm>
          <a:prstGeom prst="rect">
            <a:avLst/>
          </a:prstGeom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305AB42E-3546-2047-BFDA-934CDFF8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الواجب المنزلي ص 12. من يجيب؟ اشرح لزملائك ما قمت به؟      -صححوا </a:t>
            </a:r>
            <a:endParaRPr lang="fr-FR" sz="2400" b="1" i="1" dirty="0">
              <a:solidFill>
                <a:srgbClr val="7A7A7A"/>
              </a:solidFill>
            </a:endParaRPr>
          </a:p>
        </p:txBody>
      </p:sp>
      <p:pic>
        <p:nvPicPr>
          <p:cNvPr id="14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FA151A8-136D-9368-EDF3-40C1537ADC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66745" y="659047"/>
            <a:ext cx="828000" cy="827999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F972315-9189-45C9-4183-49B16371B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677" y="1952848"/>
            <a:ext cx="4355179" cy="289190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6796E97-C6F5-DF2F-216B-93D346BDA450}"/>
              </a:ext>
            </a:extLst>
          </p:cNvPr>
          <p:cNvSpPr txBox="1"/>
          <p:nvPr/>
        </p:nvSpPr>
        <p:spPr>
          <a:xfrm>
            <a:off x="4432809" y="3504668"/>
            <a:ext cx="4255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اِسْتَخْدَمَ ٱلْأَطفالُ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ٱلْحِجارَةَ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لِرَسْمِ  حَدَّيِ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ٱلْمَرْمى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6B4E6D-4A31-38B1-B38F-996AAF87B867}"/>
              </a:ext>
            </a:extLst>
          </p:cNvPr>
          <p:cNvSpPr txBox="1"/>
          <p:nvPr/>
        </p:nvSpPr>
        <p:spPr>
          <a:xfrm>
            <a:off x="3955461" y="4383442"/>
            <a:ext cx="47237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عِنْدَما </a:t>
            </a:r>
            <a:r>
              <a:rPr kumimoji="0" lang="ar-MA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ٱقْتَرَبَ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مُرادٌ مِنَ ٱلْأَطفالِ، جَلَسَ يُراقِبُهُمْ في صَمْت.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666D8EB-BDAF-3307-392F-C841E7FAF9D3}"/>
              </a:ext>
            </a:extLst>
          </p:cNvPr>
          <p:cNvCxnSpPr>
            <a:cxnSpLocks/>
          </p:cNvCxnSpPr>
          <p:nvPr/>
        </p:nvCxnSpPr>
        <p:spPr>
          <a:xfrm>
            <a:off x="1978090" y="3786886"/>
            <a:ext cx="140089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6F63409-0C6A-7F3D-890B-95538ACCD950}"/>
              </a:ext>
            </a:extLst>
          </p:cNvPr>
          <p:cNvCxnSpPr>
            <a:cxnSpLocks/>
          </p:cNvCxnSpPr>
          <p:nvPr/>
        </p:nvCxnSpPr>
        <p:spPr>
          <a:xfrm>
            <a:off x="1191151" y="3346034"/>
            <a:ext cx="11892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E60ACB62-3FBB-4157-E560-5EA824475E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C92D95-AB01-169C-F0B9-01C4D9FC996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246095-15A4-F4DC-7AD0-BAC9A6FE52B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87D45D-4069-9361-69F9-2189F857078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CD062F9-95F1-1341-AFE2-E866D399C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F265D1A-65A9-0118-3FB7-6C1450DF79C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DFFDCDA0-6B4B-AC89-5F5E-55304B5CC7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7487711-524B-A04E-D975-BF30D9C0E9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48F03EC-DD92-4D18-7E84-350337CC9EA6}"/>
                  </a:ext>
                </a:extLst>
              </p14:cNvPr>
              <p14:cNvContentPartPr/>
              <p14:nvPr/>
            </p14:nvContentPartPr>
            <p14:xfrm>
              <a:off x="5216782" y="3148310"/>
              <a:ext cx="1579320" cy="44064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48F03EC-DD92-4D18-7E84-350337CC9E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07782" y="3139310"/>
                <a:ext cx="159696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CC9D7F83-17F2-98DE-D1E2-A87C2BB09773}"/>
                  </a:ext>
                </a:extLst>
              </p14:cNvPr>
              <p14:cNvContentPartPr/>
              <p14:nvPr/>
            </p14:nvContentPartPr>
            <p14:xfrm>
              <a:off x="5487502" y="3963710"/>
              <a:ext cx="1304640" cy="44604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CC9D7F83-17F2-98DE-D1E2-A87C2BB0977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78862" y="3955070"/>
                <a:ext cx="1322280" cy="46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6170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15080-E400-46EA-04D6-CAE005353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4">
            <a:extLst>
              <a:ext uri="{FF2B5EF4-FFF2-40B4-BE49-F238E27FC236}">
                <a16:creationId xmlns:a16="http://schemas.microsoft.com/office/drawing/2014/main" id="{CD8A39A9-D8AB-F08E-E345-5E37CC98F0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114" r="-49114"/>
          <a:stretch>
            <a:fillRect/>
          </a:stretch>
        </p:blipFill>
        <p:spPr>
          <a:xfrm>
            <a:off x="1264917" y="1512213"/>
            <a:ext cx="6433669" cy="5021193"/>
          </a:xfrm>
          <a:prstGeom prst="roundRect">
            <a:avLst/>
          </a:prstGeom>
        </p:spPr>
      </p:pic>
      <p:sp>
        <p:nvSpPr>
          <p:cNvPr id="19" name="Flèche : gauche 18">
            <a:extLst>
              <a:ext uri="{FF2B5EF4-FFF2-40B4-BE49-F238E27FC236}">
                <a16:creationId xmlns:a16="http://schemas.microsoft.com/office/drawing/2014/main" id="{99FF4FE9-35D5-FA40-9D30-FF0EFEB76405}"/>
              </a:ext>
            </a:extLst>
          </p:cNvPr>
          <p:cNvSpPr/>
          <p:nvPr/>
        </p:nvSpPr>
        <p:spPr>
          <a:xfrm>
            <a:off x="6118033" y="2669288"/>
            <a:ext cx="532014" cy="16498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595450C-C02F-2A48-870B-CA692688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ص 13. من يقرأ تعليمة النشاط "أستثمر المعجم"؟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6B2282B-B331-04FF-7A78-19431B2A5999}"/>
              </a:ext>
            </a:extLst>
          </p:cNvPr>
          <p:cNvSpPr/>
          <p:nvPr/>
        </p:nvSpPr>
        <p:spPr>
          <a:xfrm>
            <a:off x="3159889" y="2083197"/>
            <a:ext cx="2905667" cy="117218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C10952-65D5-F1CC-5DE5-DC548370B7F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9F5292-B76B-9219-ACEA-02C4709165F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CCEA04-E120-E629-0CAF-DBC6FA35209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258B36-9E27-D34A-29DE-72EF76790B3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9B999DE-5A69-75A1-8F6C-9BF4E77652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D2D4EB-0128-C7F4-3B26-24AE16AE31C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7144F0-AF6D-96D8-184E-59992E2B71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BD4453-6EED-A713-5E9C-EF97BC51B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F10FE79-DD92-AECE-5616-D59FB13043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6478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50EB4-9399-3CED-5E69-99969705A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8899B57E-77F2-036B-3084-A7F5E1512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5062" b="-25062"/>
          <a:stretch>
            <a:fillRect/>
          </a:stretch>
        </p:blipFill>
        <p:spPr>
          <a:xfrm>
            <a:off x="4000642" y="2678364"/>
            <a:ext cx="4544446" cy="201555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ED14CD5-AD3E-D842-950A-25E3C44AD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سأحدد ضد كلمة </a:t>
            </a:r>
            <a:r>
              <a:rPr lang="ar-S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انتهت» في النص، سأقوم بقراءة مسحية للنص.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90C53C-CE91-84D7-C8B0-7FD736BCD5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3C4028-8655-01AD-B0E3-E504F59C7EC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D9B8B2-CEAD-8114-2C30-DF5E2CB6E2C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61679A-1490-FEC4-8849-A3CF54074E11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08B69C-472F-ADC3-971F-A8DBBA4B7EC7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AB4705-C196-060B-624B-DF2A77A544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DDBCD40-CE92-937B-8D81-D52FD5977F4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4100B8-CCBB-390E-AA36-57282B4955E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88E79BF-5F12-8B85-C668-2CF76AD9D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CE64CD8-97A8-FF32-D4EC-9FDB857D35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4" y="1698579"/>
            <a:ext cx="3017164" cy="45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3007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F0CCE-B53F-1B8E-C057-46B5B68F9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4646CA-2F8D-6CE1-0EB8-400EBD092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9" y="1849321"/>
            <a:ext cx="2756934" cy="41844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8091693-3D54-FF0D-15A2-79A922F04B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40" t="-25062" b="-25062"/>
          <a:stretch>
            <a:fillRect/>
          </a:stretch>
        </p:blipFill>
        <p:spPr>
          <a:xfrm>
            <a:off x="3191933" y="2119421"/>
            <a:ext cx="5421962" cy="3684915"/>
          </a:xfrm>
          <a:prstGeom prst="rect">
            <a:avLst/>
          </a:prstGeom>
        </p:spPr>
      </p:pic>
      <p:sp>
        <p:nvSpPr>
          <p:cNvPr id="2" name="Google Shape;2107;p52">
            <a:extLst>
              <a:ext uri="{FF2B5EF4-FFF2-40B4-BE49-F238E27FC236}">
                <a16:creationId xmlns:a16="http://schemas.microsoft.com/office/drawing/2014/main" id="{D8C9873B-441D-7582-328B-87BF21E756CB}"/>
              </a:ext>
            </a:extLst>
          </p:cNvPr>
          <p:cNvSpPr txBox="1"/>
          <p:nvPr/>
        </p:nvSpPr>
        <p:spPr>
          <a:xfrm flipH="1">
            <a:off x="3370591" y="3100566"/>
            <a:ext cx="1557150" cy="94798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اِنْطَلَقَتْ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AA81E8C3-37F1-7B44-8E12-D5968D722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أضع سطرا تحت الكلمة المناسبة. أكتبها في الجدول.</a:t>
            </a:r>
            <a:endParaRPr lang="fr-FR" sz="2400" dirty="0">
              <a:solidFill>
                <a:srgbClr val="7A7A7A"/>
              </a:solidFill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BAB4A1E-44A1-8851-8425-5C7125CA07E0}"/>
              </a:ext>
            </a:extLst>
          </p:cNvPr>
          <p:cNvCxnSpPr>
            <a:cxnSpLocks/>
          </p:cNvCxnSpPr>
          <p:nvPr/>
        </p:nvCxnSpPr>
        <p:spPr>
          <a:xfrm>
            <a:off x="1856838" y="3520443"/>
            <a:ext cx="26749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960469-BA05-8375-0DB4-3A1FA60B399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105D18-B0C4-63AF-3C8F-EDA86AF34B8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E6007F-FD38-8668-BEEC-C26BF9F1853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94B292-26C3-63F1-6B82-C925DC79BD1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97A363-F8C7-C4BC-9BEC-A32C25F3214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E826698-0240-AB98-58B5-71F5680493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21EFD88-74AB-0882-B486-16989DC468E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9709DCF-D1FB-B81D-1B1A-CDCB6C4CFBB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FF0061D-7091-D285-6409-43A745B739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17402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BF54A-4258-5CA3-C9AC-67F347A91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F5A1CDAB-EB80-E924-095E-B8F1E40DB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49" y="2669998"/>
            <a:ext cx="7836740" cy="2833335"/>
          </a:xfrm>
          <a:prstGeom prst="rect">
            <a:avLst/>
          </a:prstGeom>
        </p:spPr>
      </p:pic>
      <p:sp>
        <p:nvSpPr>
          <p:cNvPr id="27" name="Google Shape;2107;p52">
            <a:extLst>
              <a:ext uri="{FF2B5EF4-FFF2-40B4-BE49-F238E27FC236}">
                <a16:creationId xmlns:a16="http://schemas.microsoft.com/office/drawing/2014/main" id="{30E9791F-EF31-C7C1-E664-98886C8A472E}"/>
              </a:ext>
            </a:extLst>
          </p:cNvPr>
          <p:cNvSpPr txBox="1"/>
          <p:nvPr/>
        </p:nvSpPr>
        <p:spPr>
          <a:xfrm flipH="1">
            <a:off x="3849930" y="3352800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اِنْطَلَقَتْ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473B601-0380-BD4F-8D60-B2D4CDC7E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دوركم. ابحثوا في النص عن الكلمات المطلوبة. أمامكم 5 دقائق.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AEF4CE-298E-A741-F5B3-B46875B2D50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7EB41A-A06E-4FCB-C4EA-C270D937DF4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726534-6ED8-8A2C-720B-C55587B5AAA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45DDFC-6420-5CD4-04DF-21311BE1AEE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4B78DB6-6D5E-8544-7D52-4B387E1E598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01362C3-311D-EFD0-35CA-A8F13F7D345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961E53C-12C5-9E9A-AB49-9DB1C2962F1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661359-9211-D669-F7D8-F75B42DBA7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253B15B7-F266-8098-A46C-93535672DD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2748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19AEC-439B-5326-BCEF-FA3F0733E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981767-9EDE-14E1-E058-753C509FE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49" y="2669998"/>
            <a:ext cx="7836740" cy="2833335"/>
          </a:xfrm>
          <a:prstGeom prst="rect">
            <a:avLst/>
          </a:prstGeom>
        </p:spPr>
      </p:pic>
      <p:sp>
        <p:nvSpPr>
          <p:cNvPr id="21" name="Google Shape;2107;p52">
            <a:extLst>
              <a:ext uri="{FF2B5EF4-FFF2-40B4-BE49-F238E27FC236}">
                <a16:creationId xmlns:a16="http://schemas.microsoft.com/office/drawing/2014/main" id="{1DE3E9B2-F194-F91F-075F-3F5402FAC9A3}"/>
              </a:ext>
            </a:extLst>
          </p:cNvPr>
          <p:cNvSpPr txBox="1"/>
          <p:nvPr/>
        </p:nvSpPr>
        <p:spPr>
          <a:xfrm flipH="1">
            <a:off x="1333731" y="3387582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اِقْتَرَبَ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2107;p52">
            <a:extLst>
              <a:ext uri="{FF2B5EF4-FFF2-40B4-BE49-F238E27FC236}">
                <a16:creationId xmlns:a16="http://schemas.microsoft.com/office/drawing/2014/main" id="{EC03D943-C4D0-1069-D691-06D3EAA4ED68}"/>
              </a:ext>
            </a:extLst>
          </p:cNvPr>
          <p:cNvSpPr txBox="1"/>
          <p:nvPr/>
        </p:nvSpPr>
        <p:spPr>
          <a:xfrm flipH="1">
            <a:off x="3884485" y="3983992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باغَتَهُ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2107;p52">
            <a:extLst>
              <a:ext uri="{FF2B5EF4-FFF2-40B4-BE49-F238E27FC236}">
                <a16:creationId xmlns:a16="http://schemas.microsoft.com/office/drawing/2014/main" id="{5C74B20E-4162-D370-BF89-4CDA893F066B}"/>
              </a:ext>
            </a:extLst>
          </p:cNvPr>
          <p:cNvSpPr txBox="1"/>
          <p:nvPr/>
        </p:nvSpPr>
        <p:spPr>
          <a:xfrm flipH="1">
            <a:off x="1195540" y="3925755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هَرَعَ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8" name="Google Shape;2107;p52">
            <a:extLst>
              <a:ext uri="{FF2B5EF4-FFF2-40B4-BE49-F238E27FC236}">
                <a16:creationId xmlns:a16="http://schemas.microsoft.com/office/drawing/2014/main" id="{44618216-66A8-9BFD-F29F-EED674235BEF}"/>
              </a:ext>
            </a:extLst>
          </p:cNvPr>
          <p:cNvSpPr txBox="1"/>
          <p:nvPr/>
        </p:nvSpPr>
        <p:spPr>
          <a:xfrm flipH="1">
            <a:off x="3881513" y="4662542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اَلْأَطْفالُ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0" name="Google Shape;2107;p52">
            <a:extLst>
              <a:ext uri="{FF2B5EF4-FFF2-40B4-BE49-F238E27FC236}">
                <a16:creationId xmlns:a16="http://schemas.microsoft.com/office/drawing/2014/main" id="{4DDF9148-89D6-58C3-2DFE-DAA8A16C3805}"/>
              </a:ext>
            </a:extLst>
          </p:cNvPr>
          <p:cNvSpPr txBox="1"/>
          <p:nvPr/>
        </p:nvSpPr>
        <p:spPr>
          <a:xfrm flipH="1">
            <a:off x="1322934" y="4669277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اَلْبِرَكُ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8BEBE9-6EDA-DB4B-903D-EAC8A0664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يتقاسم جوابه؟ هل أنتم متفقون؟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39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22358-8141-EB40-798A-EEC528F8C3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1E7B7E0-E7EF-F14C-DC77-DF19BC8CD43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6FF49C-64AF-F3B0-D853-48103D146B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FC9E96-F8CA-CC76-7C16-E38DB203569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DBE196-6364-6C23-8483-9744CF5AD99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B264025-9DF1-ECF9-8AD7-E22B656468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4803E1-F7C6-B020-CF51-163E16FE6C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A1CA7A-0982-B68E-B22E-A39E5C5689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C6537CF-ABBB-C4FD-DB43-3A02D6E3C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7" name="Google Shape;2107;p52">
            <a:extLst>
              <a:ext uri="{FF2B5EF4-FFF2-40B4-BE49-F238E27FC236}">
                <a16:creationId xmlns:a16="http://schemas.microsoft.com/office/drawing/2014/main" id="{6BDFC17B-F6B8-1CF3-C179-DE8453E19F31}"/>
              </a:ext>
            </a:extLst>
          </p:cNvPr>
          <p:cNvSpPr txBox="1"/>
          <p:nvPr/>
        </p:nvSpPr>
        <p:spPr>
          <a:xfrm flipH="1">
            <a:off x="3849930" y="3352800"/>
            <a:ext cx="977139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اِنْطَلَقَتْ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54777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5" grpId="0"/>
      <p:bldP spid="25" grpId="0"/>
      <p:bldP spid="28" grpId="0"/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96D6E-6643-A503-9024-2F680F5D2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FC4CC088-1C1F-06CB-E88D-49ABFF65FB5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804" r="-51804"/>
          <a:stretch>
            <a:fillRect/>
          </a:stretch>
        </p:blipFill>
        <p:spPr>
          <a:xfrm>
            <a:off x="1166925" y="1758253"/>
            <a:ext cx="6159306" cy="4680000"/>
          </a:xfrm>
        </p:spPr>
      </p:pic>
      <p:sp>
        <p:nvSpPr>
          <p:cNvPr id="25" name="Flèche : gauche 24">
            <a:extLst>
              <a:ext uri="{FF2B5EF4-FFF2-40B4-BE49-F238E27FC236}">
                <a16:creationId xmlns:a16="http://schemas.microsoft.com/office/drawing/2014/main" id="{043AE189-6C28-6973-A091-85F743F7AD03}"/>
              </a:ext>
            </a:extLst>
          </p:cNvPr>
          <p:cNvSpPr/>
          <p:nvPr/>
        </p:nvSpPr>
        <p:spPr>
          <a:xfrm>
            <a:off x="5712991" y="4098253"/>
            <a:ext cx="532014" cy="16498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1569A-324E-997A-2969-1174800F4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التعليمة رقم 1؟  عودوا إلى النص لتحديد الجواب. معكم دقيقتان.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7F6758CE-4E2B-8A47-3565-26728124276B}"/>
              </a:ext>
            </a:extLst>
          </p:cNvPr>
          <p:cNvSpPr/>
          <p:nvPr/>
        </p:nvSpPr>
        <p:spPr>
          <a:xfrm>
            <a:off x="2704289" y="3409544"/>
            <a:ext cx="2896377" cy="153210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058934-E0DA-10C7-957D-33537672E2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D9527F-F65D-BC19-529D-E5E5C75059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D79684-18D6-D91C-19F0-3266573EE26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E81E82-A55A-111B-A799-D0F5088E8F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93A00EB-2638-5D6E-8E40-0A20E202481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9DF894A-8471-E33B-745A-F788BDDA121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C30AF2-72CC-E061-904D-CCF63CBE99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39793A-BF6E-37AE-BF34-D74ADCDFBC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EAA5E5B-B10A-0D73-C6B6-BC267E7827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/>
          <a:srcRect/>
          <a:stretch>
            <a:fillRect/>
          </a:stretch>
        </p:blipFill>
        <p:spPr>
          <a:xfrm>
            <a:off x="7966745" y="659047"/>
            <a:ext cx="828000" cy="827999"/>
          </a:xfrm>
        </p:spPr>
      </p:pic>
    </p:spTree>
    <p:extLst>
      <p:ext uri="{BB962C8B-B14F-4D97-AF65-F5344CB8AC3E}">
        <p14:creationId xmlns:p14="http://schemas.microsoft.com/office/powerpoint/2010/main" val="2644386952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3B6AB-C65C-1D60-D477-21DBE59E6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62C9D-0776-C021-10DC-A3EECEBF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نصحح. من يقرأ السؤال؟ من يتقاسم جوابه والمقطع الذي يثبت ذلك في النص؟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C88AB7ED-986B-AE72-67F9-8FBFDFEB252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154015-C85E-588E-B64E-0687C910824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1DCE0E-5338-178A-55C6-DCFB0ACB2E0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EE32C0-FD4F-167E-A6E1-C16CDA0FB008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8A504F-7C8E-B9AD-A998-E9EA56E54015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7A870C4-28D3-9F11-7856-2C669A9E24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8AD94E-EE76-04D7-83FA-1A0184FEA3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8B20FF-6F5E-3B7C-37CA-26C908289C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AE07FED-E183-A99B-6C6C-18F64BEAD4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94D063C-2D3D-7996-A6FD-472A9A6DA44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68034" y="2204034"/>
            <a:ext cx="7807931" cy="3750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Signe de multiplication 2">
            <a:extLst>
              <a:ext uri="{FF2B5EF4-FFF2-40B4-BE49-F238E27FC236}">
                <a16:creationId xmlns:a16="http://schemas.microsoft.com/office/drawing/2014/main" id="{F92088F2-EC18-71AA-411F-110B9D5FF308}"/>
              </a:ext>
            </a:extLst>
          </p:cNvPr>
          <p:cNvSpPr/>
          <p:nvPr/>
        </p:nvSpPr>
        <p:spPr>
          <a:xfrm>
            <a:off x="818160" y="4079120"/>
            <a:ext cx="353657" cy="373711"/>
          </a:xfrm>
          <a:prstGeom prst="mathMultiply">
            <a:avLst>
              <a:gd name="adj1" fmla="val 1452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id="{506849AD-E36A-20A3-3837-2D1308B9D412}"/>
              </a:ext>
            </a:extLst>
          </p:cNvPr>
          <p:cNvSpPr/>
          <p:nvPr/>
        </p:nvSpPr>
        <p:spPr>
          <a:xfrm>
            <a:off x="5043541" y="4079119"/>
            <a:ext cx="353657" cy="373711"/>
          </a:xfrm>
          <a:prstGeom prst="mathMultiply">
            <a:avLst>
              <a:gd name="adj1" fmla="val 1452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0804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6BB93-2843-745D-38BA-0216D74A2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A6805-C66D-1745-A079-0444B5BB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أجيبوا عن الأسئلة  ــــ  أمامكم  ثلاث دقائق.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103BA24-687F-E52E-AE33-9D122C201E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5974" y="685997"/>
            <a:ext cx="818182" cy="818182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23218A3-DC66-596A-E59C-7EE98EF4089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6933B-95F5-906C-2295-4F0DB61DAEE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A84BA3-E214-360F-BF1B-22C7ACB6E6A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9184D9-5A13-DCBE-6BD0-BFFFBAAC023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7892BF0-AAD2-FC13-23BD-11543BFD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4EC505-B532-327F-6AD1-F8A4E2CC6F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A653EE-C3D0-68CB-5FB4-56B7693CE1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F81A9FC-4A01-87A8-6DDC-0C1AE71C4B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Espace réservé pour une image  14">
            <a:extLst>
              <a:ext uri="{FF2B5EF4-FFF2-40B4-BE49-F238E27FC236}">
                <a16:creationId xmlns:a16="http://schemas.microsoft.com/office/drawing/2014/main" id="{D2ECDF7C-D5CF-B5D1-0CB3-B0141CD065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114" r="-49114"/>
          <a:stretch>
            <a:fillRect/>
          </a:stretch>
        </p:blipFill>
        <p:spPr>
          <a:xfrm>
            <a:off x="1264917" y="1512213"/>
            <a:ext cx="6433669" cy="5021193"/>
          </a:xfrm>
          <a:prstGeom prst="roundRect">
            <a:avLst/>
          </a:prstGeom>
        </p:spPr>
      </p:pic>
      <p:sp>
        <p:nvSpPr>
          <p:cNvPr id="4" name="Flèche : gauche 18">
            <a:extLst>
              <a:ext uri="{FF2B5EF4-FFF2-40B4-BE49-F238E27FC236}">
                <a16:creationId xmlns:a16="http://schemas.microsoft.com/office/drawing/2014/main" id="{85C5DC3C-6301-C170-6751-4DF0E8C41E83}"/>
              </a:ext>
            </a:extLst>
          </p:cNvPr>
          <p:cNvSpPr/>
          <p:nvPr/>
        </p:nvSpPr>
        <p:spPr>
          <a:xfrm>
            <a:off x="6118033" y="5440091"/>
            <a:ext cx="532014" cy="164989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EDBAB3-A0F3-754E-D232-628DEE4A6FEA}"/>
              </a:ext>
            </a:extLst>
          </p:cNvPr>
          <p:cNvSpPr/>
          <p:nvPr/>
        </p:nvSpPr>
        <p:spPr>
          <a:xfrm>
            <a:off x="3159889" y="4936495"/>
            <a:ext cx="2905667" cy="117218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145412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168C7-B05C-F562-0109-08504FD98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255BD0C7-EE83-6F3C-1131-F542FAC82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008967" y="3237239"/>
            <a:ext cx="4660938" cy="2190545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1BE149D2-062D-A743-AB48-74311C8B3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 عن السؤال؟ ما المقطع في النص الذي يثبت ذلك؟ هل أنتم متفقون؟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41A2609-BC79-D27B-35C3-4E02F52843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75611"/>
            <a:ext cx="828000" cy="8280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742930F-9883-4151-3AA1-F29DC85352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F9D65E-1B8F-ACBE-C70C-C150E8A55EC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0B59E7-6DC9-C2F4-2278-0FE64764B4C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291E16-9395-6E97-026E-5D592630920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729D2E3-2C99-C8B7-A464-7CE27E224CD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13F8AC5-B973-C24B-E996-7C28F7C0BF9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A97FB1-8F01-E0A0-4F0F-A054BFB9775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910A9E-FA34-81EF-D19C-DCADE6DE60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B6FB80-7686-3CE2-6C3D-C4EB69F1C8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31" y="1917515"/>
            <a:ext cx="2756934" cy="418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1411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F2C65-074E-687D-CE3C-3094F289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BB29EF61-6F5D-9247-8736-D3A692806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على كراساتكم 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DB62256D-6F59-2241-352D-AD19F08C87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158" y="666541"/>
            <a:ext cx="818182" cy="818182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B09B47-075A-43D7-B23D-D5B9CF4ED2C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58E96C-D360-2473-9A5E-869807AB0059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837047-B240-16AB-6EEB-F7E5718A491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0A7474-A38C-0CEC-099F-B6E79892181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65C4D4-8D7F-68D0-6D6B-9D4D010291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392DB70-CB77-5D72-C5F7-28BA57320F1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5FCBCD9-93D8-66DC-DACC-B1DD3D94F9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0268910-0DE4-EFC2-1FE8-6131A5D010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8DD2360-6275-834A-7494-A1688BE459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0" y="1796512"/>
            <a:ext cx="2756934" cy="41844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8FB40E4-C418-90F0-2DB1-3B4991A22C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8845" y="3244794"/>
            <a:ext cx="4314102" cy="2027539"/>
          </a:xfrm>
          <a:prstGeom prst="rect">
            <a:avLst/>
          </a:prstGeom>
        </p:spPr>
      </p:pic>
      <p:sp>
        <p:nvSpPr>
          <p:cNvPr id="9" name="Google Shape;2107;p52">
            <a:extLst>
              <a:ext uri="{FF2B5EF4-FFF2-40B4-BE49-F238E27FC236}">
                <a16:creationId xmlns:a16="http://schemas.microsoft.com/office/drawing/2014/main" id="{5658D735-28D9-5AB3-716F-B9981FEBE3C2}"/>
              </a:ext>
            </a:extLst>
          </p:cNvPr>
          <p:cNvSpPr txBox="1"/>
          <p:nvPr/>
        </p:nvSpPr>
        <p:spPr>
          <a:xfrm flipH="1">
            <a:off x="4552042" y="4883790"/>
            <a:ext cx="4314102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ٱلْأَطْفالُ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أَثْناءَ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ٱلْمُباراةِ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بٱلْفَرَحِ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وَٱلْحَماسِ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44D619C-4B69-94EB-D912-B7914BBE93F0}"/>
              </a:ext>
            </a:extLst>
          </p:cNvPr>
          <p:cNvCxnSpPr>
            <a:cxnSpLocks/>
          </p:cNvCxnSpPr>
          <p:nvPr/>
        </p:nvCxnSpPr>
        <p:spPr>
          <a:xfrm>
            <a:off x="864331" y="3490972"/>
            <a:ext cx="2086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54446E7-F027-B0B1-2E7C-5CA9359FC6FC}"/>
              </a:ext>
            </a:extLst>
          </p:cNvPr>
          <p:cNvCxnSpPr>
            <a:cxnSpLocks/>
          </p:cNvCxnSpPr>
          <p:nvPr/>
        </p:nvCxnSpPr>
        <p:spPr>
          <a:xfrm flipH="1">
            <a:off x="3075886" y="4040331"/>
            <a:ext cx="2024620" cy="15269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866966D5-CE83-E5F3-650C-35A918B7A660}"/>
              </a:ext>
            </a:extLst>
          </p:cNvPr>
          <p:cNvCxnSpPr>
            <a:cxnSpLocks/>
          </p:cNvCxnSpPr>
          <p:nvPr/>
        </p:nvCxnSpPr>
        <p:spPr>
          <a:xfrm flipH="1" flipV="1">
            <a:off x="1288026" y="3515528"/>
            <a:ext cx="3264016" cy="1666467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7656D54-051E-0984-49FA-6F521048B226}"/>
              </a:ext>
            </a:extLst>
          </p:cNvPr>
          <p:cNvCxnSpPr>
            <a:cxnSpLocks/>
          </p:cNvCxnSpPr>
          <p:nvPr/>
        </p:nvCxnSpPr>
        <p:spPr>
          <a:xfrm>
            <a:off x="2771775" y="3590985"/>
            <a:ext cx="3041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B9795B6-3F92-E979-ED05-1771485125DA}"/>
              </a:ext>
            </a:extLst>
          </p:cNvPr>
          <p:cNvCxnSpPr>
            <a:cxnSpLocks/>
          </p:cNvCxnSpPr>
          <p:nvPr/>
        </p:nvCxnSpPr>
        <p:spPr>
          <a:xfrm>
            <a:off x="2102302" y="4214537"/>
            <a:ext cx="682793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930BCF69-38A7-1D37-876F-F8F1F26D082F}"/>
              </a:ext>
            </a:extLst>
          </p:cNvPr>
          <p:cNvSpPr txBox="1"/>
          <p:nvPr/>
        </p:nvSpPr>
        <p:spPr>
          <a:xfrm flipH="1">
            <a:off x="4305648" y="3766681"/>
            <a:ext cx="4314102" cy="5964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شَعَرَ مُرادٌ بِالْأَلَمِ. 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719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166F1-C92D-0F54-2EFB-D377D2097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36E6A2DD-57C7-6D86-D45B-22C2ABA8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من يجيب؟ ...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يركز الأستاذ على قيم الاحترام ونبذ السخرية والتنمر بالآخرين.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49BB97DE-0F7D-4BA2-527A-DC7A371323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158" y="666541"/>
            <a:ext cx="818182" cy="818182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7293EF9-39A6-E3E3-CA48-E22655228CA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0B1208-C9E2-AA5B-C110-CFE9FF2FB24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F99AAD-675B-5D23-F123-2637F6D902B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947FF2-2E4E-0EEE-CEB1-93D92661100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5E10564-F8A1-40FE-80B5-EBAFDCB046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06984D-341C-6C49-7F54-E56C0629EF5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CDA09C0-D403-85C1-C46E-7A570271B2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8A6ED3-9F2F-DF44-A762-6D88574D29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2107;p52">
            <a:extLst>
              <a:ext uri="{FF2B5EF4-FFF2-40B4-BE49-F238E27FC236}">
                <a16:creationId xmlns:a16="http://schemas.microsoft.com/office/drawing/2014/main" id="{22A778D1-37EC-FEB1-153B-3EF730415E3F}"/>
              </a:ext>
            </a:extLst>
          </p:cNvPr>
          <p:cNvSpPr txBox="1"/>
          <p:nvPr/>
        </p:nvSpPr>
        <p:spPr>
          <a:xfrm flipH="1">
            <a:off x="864330" y="2762602"/>
            <a:ext cx="7718615" cy="207065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457200" algn="r" rtl="1">
              <a:spcAft>
                <a:spcPts val="800"/>
              </a:spcAft>
              <a:buFontTx/>
              <a:buChar char="-"/>
              <a:defRPr/>
            </a:pP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ك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ٍ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ِٱ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ج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ديد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ٌ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، ب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endParaRPr lang="a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457200" lvl="0" indent="-457200" algn="r" rtl="1">
              <a:spcAft>
                <a:spcPts val="800"/>
              </a:spcAft>
              <a:buFontTx/>
              <a:buChar char="-"/>
              <a:defRPr/>
            </a:pP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عام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ٱلأَصْدِقاءِ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fr-FR" sz="3600" b="1" dirty="0" err="1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د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ة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ٱ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ِّ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؟</a:t>
            </a:r>
            <a:r>
              <a:rPr lang="ar-MA" sz="3600" b="1" dirty="0">
                <a:solidFill>
                  <a:schemeClr val="accent5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 </a:t>
            </a:r>
            <a:endParaRPr lang="fr-MA" sz="3600" b="1" dirty="0">
              <a:solidFill>
                <a:schemeClr val="accent5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555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E30E-5B01-082A-4B2A-806AC9D4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72CDF0-27BE-9535-5703-E1D857C35152}"/>
              </a:ext>
            </a:extLst>
          </p:cNvPr>
          <p:cNvSpPr txBox="1"/>
          <p:nvPr/>
        </p:nvSpPr>
        <p:spPr>
          <a:xfrm>
            <a:off x="3248660" y="1202266"/>
            <a:ext cx="2815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فسحة قصيرة </a:t>
            </a:r>
            <a:endParaRPr lang="fr-FR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" name="riddle 3">
            <a:hlinkClick r:id="" action="ppaction://media"/>
            <a:extLst>
              <a:ext uri="{FF2B5EF4-FFF2-40B4-BE49-F238E27FC236}">
                <a16:creationId xmlns:a16="http://schemas.microsoft.com/office/drawing/2014/main" id="{E3D1B4E6-B711-C2A8-D098-A9F7AE3BC8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9736" y="2033263"/>
            <a:ext cx="6753013" cy="379857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DE4D3D5-1DE2-25CA-737C-F4F429D69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464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0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7E15EF-15BA-CF86-0815-77869783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اللغز: كلمة تدل على تصرف ينبغي أن نقوم به إذا أخطأنا في حق الآخرين؟</a:t>
            </a:r>
            <a:endParaRPr lang="fr-FR" sz="2000" dirty="0">
              <a:solidFill>
                <a:srgbClr val="7A7A7A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45A37A-BA0A-2BAE-504B-F3BEFD0B9AD5}"/>
              </a:ext>
            </a:extLst>
          </p:cNvPr>
          <p:cNvSpPr txBox="1"/>
          <p:nvPr/>
        </p:nvSpPr>
        <p:spPr>
          <a:xfrm>
            <a:off x="4018241" y="2014142"/>
            <a:ext cx="12978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F661BCD7-89DB-8FD1-4D92-6DBE5738AADB}"/>
              </a:ext>
            </a:extLst>
          </p:cNvPr>
          <p:cNvSpPr txBox="1"/>
          <p:nvPr/>
        </p:nvSpPr>
        <p:spPr>
          <a:xfrm>
            <a:off x="931178" y="2967335"/>
            <a:ext cx="72816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تَصَرُّفٌ ينْبَغي أَنْ نَقومَ بِهِ إِذا أَخْطَأْنا </a:t>
            </a:r>
            <a:endParaRPr lang="fr-FR" sz="5400" b="1" dirty="0">
              <a:solidFill>
                <a:srgbClr val="424D7C"/>
              </a:solidFill>
              <a:cs typeface="Microsoft Uighur" panose="02000000000000000000" pitchFamily="2" charset="-78"/>
            </a:endParaRPr>
          </a:p>
          <a:p>
            <a:pPr algn="ctr" rtl="1"/>
            <a:r>
              <a:rPr lang="ar-M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في حَقِّ</a:t>
            </a:r>
            <a:r>
              <a:rPr lang="fr-FR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 </a:t>
            </a:r>
            <a:r>
              <a:rPr lang="ar-MA" sz="5400" b="1" dirty="0" err="1">
                <a:solidFill>
                  <a:srgbClr val="424D7C"/>
                </a:solidFill>
                <a:cs typeface="Microsoft Uighur" panose="02000000000000000000" pitchFamily="2" charset="-78"/>
              </a:rPr>
              <a:t>ٱلْآخَرين</a:t>
            </a:r>
            <a:r>
              <a:rPr lang="ar-M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.</a:t>
            </a:r>
            <a:endParaRPr lang="fr-FR" sz="5400" b="1" dirty="0">
              <a:solidFill>
                <a:srgbClr val="424D7C"/>
              </a:solidFill>
            </a:endParaRPr>
          </a:p>
        </p:txBody>
      </p:sp>
      <p:pic>
        <p:nvPicPr>
          <p:cNvPr id="17" name="Espace réservé pour une image  16" descr="Une image contenant dessin humoristique, jouet, Animation&#10;&#10;Le contenu généré par l’IA peut être incorrect.">
            <a:extLst>
              <a:ext uri="{FF2B5EF4-FFF2-40B4-BE49-F238E27FC236}">
                <a16:creationId xmlns:a16="http://schemas.microsoft.com/office/drawing/2014/main" id="{E4CE6860-D70B-CD89-DC37-82BA7FFA93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E4A5AA-2DCD-9013-AB87-FFC0460B7EC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88911B-4609-D78D-52A9-321C0AD77E1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9CCBEB-A1F2-F03B-D2A7-D81715CE37A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A6020F-BD5F-464C-4510-D1A8461F633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FD16F79-73F9-B5E0-637B-C8904A6471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1DACED-E311-FEAC-DF2E-8EF803D9DC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70EB66C-A1F4-1379-2591-8FA2235203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9E1BBE-02C4-58C3-E448-D3FAC293F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406270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19D83-673B-6CDC-88E7-A22D0191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73891-545E-9FF6-BBBD-DA4182B9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الكلمة اللغز: ماذا نسمي تقديرنا للآخرين ومعاملتنا لهم بشكل لائق؟</a:t>
            </a:r>
            <a:endParaRPr lang="fr-FR" sz="2400" b="1" i="1" dirty="0">
              <a:solidFill>
                <a:srgbClr val="7A7A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0B631CF-4FF2-1FB3-D101-7B5D823856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C91FAA-B58D-4158-40A3-4225479251E4}"/>
              </a:ext>
            </a:extLst>
          </p:cNvPr>
          <p:cNvSpPr txBox="1"/>
          <p:nvPr/>
        </p:nvSpPr>
        <p:spPr>
          <a:xfrm>
            <a:off x="4018241" y="2014142"/>
            <a:ext cx="12978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ZoneTexte 2">
            <a:extLst>
              <a:ext uri="{FF2B5EF4-FFF2-40B4-BE49-F238E27FC236}">
                <a16:creationId xmlns:a16="http://schemas.microsoft.com/office/drawing/2014/main" id="{3CC28B58-C26D-9C85-EAEA-188C971309B8}"/>
              </a:ext>
            </a:extLst>
          </p:cNvPr>
          <p:cNvSpPr txBox="1"/>
          <p:nvPr/>
        </p:nvSpPr>
        <p:spPr>
          <a:xfrm>
            <a:off x="365760" y="2967335"/>
            <a:ext cx="8458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5400" b="1" dirty="0">
                <a:solidFill>
                  <a:srgbClr val="424D7C"/>
                </a:solidFill>
                <a:cs typeface="Microsoft Uighur" panose="02000000000000000000" pitchFamily="2" charset="-78"/>
              </a:rPr>
              <a:t>تَقْديرُ ٱلْآخَرينَ وَمُعامَلَتُهُمْ بِشَكْلٍ لائِقٍ.</a:t>
            </a:r>
            <a:endParaRPr lang="fr-FR" sz="5400" b="1" dirty="0">
              <a:solidFill>
                <a:srgbClr val="424D7C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3F1FB8-8174-7D72-EF32-15AF0358EA7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1F1611-B4E2-63B2-FE4E-92A26D091AC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CDE208-8C97-249B-40CC-12F44639B3E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B07137-0D54-F64B-C7BF-8089FD8AFF2B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EA0ED88-828E-10E5-7473-985689D85B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10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ED695D0-6299-8A5F-F281-27E449017A0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CB0CEC-8338-D348-1938-6F5CFD96F9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E9C130-96C4-D928-60AA-7863BFEB79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996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0365201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0426A-FBB2-0E7D-E60E-5F11CF012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33589CC2-AEE9-7E82-FD2B-50CF31CD0FFF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15276E-52C1-F28B-F77D-4A017638B858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E6A1C0-65C9-1108-A1F3-081126EDC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34488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solidFill>
                  <a:srgbClr val="424D7B"/>
                </a:solidFill>
              </a:rPr>
              <a:t>إملاء</a:t>
            </a:r>
            <a:endParaRPr lang="fr-MA" sz="4400" dirty="0">
              <a:cs typeface="+mn-cs"/>
            </a:endParaRP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BCC3B7A-32D5-469E-FBDB-9FA344B5AEA1}"/>
              </a:ext>
            </a:extLst>
          </p:cNvPr>
          <p:cNvSpPr txBox="1">
            <a:spLocks/>
          </p:cNvSpPr>
          <p:nvPr/>
        </p:nvSpPr>
        <p:spPr>
          <a:xfrm>
            <a:off x="1842227" y="389470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SA" sz="2800" b="1" dirty="0">
                <a:cs typeface="Microsoft Uighur" panose="02000000000000000000" pitchFamily="2" charset="-78"/>
              </a:rPr>
              <a:t>«</a:t>
            </a:r>
            <a:r>
              <a:rPr lang="ar-MA" sz="2800" b="1" dirty="0">
                <a:cs typeface="Microsoft Uighur" panose="02000000000000000000" pitchFamily="2" charset="-78"/>
              </a:rPr>
              <a:t>ال» شمسية و «ال» قمرية.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D949C7-CEE2-D12F-074D-7A61936FBE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5390" y="3055673"/>
            <a:ext cx="536340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64109-8DB6-3773-06C6-510978A8FE75}"/>
              </a:ext>
            </a:extLst>
          </p:cNvPr>
          <p:cNvSpPr txBox="1"/>
          <p:nvPr/>
        </p:nvSpPr>
        <p:spPr>
          <a:xfrm>
            <a:off x="2843059" y="296422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01 - إملاء</a:t>
            </a:r>
            <a:endParaRPr lang="fr-FR" sz="2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0D0AE3AB-2C43-0A2C-2386-117182E24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342169" y="2847159"/>
            <a:ext cx="648000" cy="64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30E5C3-E0A6-874F-AF1E-B8F240C6526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770" y="1503424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271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BAD-5E93-BA63-09C7-E9B2C1C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1E5C1594-B7AA-444C-A69D-8F0500A7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سَنَتَعَرَّفُ الآن كَيْفَ نُمَيِّزُ بَيْنَ «اَلْ» اَلشَّمْسِيَّةِ و «اَلْ» اَلْقَمَرِيَّةِ نُطْقاً وَرَسْماً.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1" name="Espace réservé pour une image  1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69D8F4E-A8BE-C075-1695-E53DB73D18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pic>
        <p:nvPicPr>
          <p:cNvPr id="8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A33B9DD3-9346-EE26-B4FD-954D1BF9B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4454540" y="1852612"/>
            <a:ext cx="2933701" cy="3152775"/>
          </a:xfrm>
          <a:prstGeom prst="rect">
            <a:avLst/>
          </a:prstGeom>
        </p:spPr>
      </p:pic>
      <p:pic>
        <p:nvPicPr>
          <p:cNvPr id="9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8610A924-2099-601B-3917-48ED98B594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2553324" y="2114278"/>
            <a:ext cx="2459085" cy="26294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04D96-05E1-F5F0-AB24-DA84D44401D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7AF509-EAE0-C64D-3C05-566680E0ADF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EAF847-65B2-57FA-36BD-0FF456C3B13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C36F5-4682-DB4E-92D0-3E985846541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D732EF-AA09-688C-FA50-C5A1435EBF4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D20846-F3C0-0CA7-4BA0-B50FF14E1C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EC4ED40-0079-DA46-40F7-F8DF1D6C4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AA48FBD-0ABA-2C05-1289-DD94CD0419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67040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831E3-2426-3E77-133D-4BF996A3C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366C3E4E-8383-BF04-5A66-044BA1500E39}"/>
              </a:ext>
            </a:extLst>
          </p:cNvPr>
          <p:cNvSpPr txBox="1"/>
          <p:nvPr/>
        </p:nvSpPr>
        <p:spPr>
          <a:xfrm>
            <a:off x="1306470" y="483739"/>
            <a:ext cx="6910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Phylactère : pensées 14">
            <a:extLst>
              <a:ext uri="{FF2B5EF4-FFF2-40B4-BE49-F238E27FC236}">
                <a16:creationId xmlns:a16="http://schemas.microsoft.com/office/drawing/2014/main" id="{2DEC361B-D0FA-53AF-3B20-EDB189426EF3}"/>
              </a:ext>
            </a:extLst>
          </p:cNvPr>
          <p:cNvSpPr/>
          <p:nvPr/>
        </p:nvSpPr>
        <p:spPr>
          <a:xfrm>
            <a:off x="4077098" y="1717482"/>
            <a:ext cx="4001427" cy="2266121"/>
          </a:xfrm>
          <a:prstGeom prst="cloudCallout">
            <a:avLst>
              <a:gd name="adj1" fmla="val -64881"/>
              <a:gd name="adj2" fmla="val 5548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المدرسةـــ الاحترام ــــ الصداقة ــــ المكتبة ــــ ...</a:t>
            </a:r>
            <a:endParaRPr lang="fr-FR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2BC0D90-7C4D-1344-AAED-D87AF883E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عندما أقرأ كلمات تبتدئ بـــ «ال» أحتار كيف أنطقها، فتارة أنطقها  «اَلْ» وتارة أنطقها « أَ».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DF8A933A-9E16-0B4E-9CDD-D49BE9C3D0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401644" y="3708806"/>
            <a:ext cx="4119206" cy="2746137"/>
          </a:xfrm>
        </p:spPr>
      </p:pic>
      <p:pic>
        <p:nvPicPr>
          <p:cNvPr id="16" name="Espace réservé pour une image  1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E96F0EE-4B9C-81AB-AAC2-646DF7C63F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CF4DBB-16B6-6364-8D46-B4DC4326A65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232330-352C-3EF2-1867-7DB8B88649D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8B9058-F9B9-D036-23E2-91BBA39BFBA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C143ED-700D-2AEE-B43E-960EDF54EB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0EEC81-8D04-5111-79AE-5146B675C4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A23347-D3D9-0A98-6525-5277D4938BD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1D11D1-7EE5-05F6-5845-36DCA7A3499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0CC318-EB60-40BB-B507-F9C1E1629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7462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9AE6-80BE-6173-318E-3A6D91CA1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CF9DA041-BF4E-FEF4-60BC-9A23F4737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2112915" y="2167472"/>
            <a:ext cx="2459085" cy="262944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BDD99053-3286-734C-AC40-389FEA08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كيف أميز «اَلْ» اَلشَّمْسِيَّةِ و «اَلْ» اَلْقَمَرِيَّةِ نُطْقاً وَرَسْماً.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BF716A-4AFE-481A-6DEB-5F52C76B65B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3491FB-314D-4334-4104-7CEE97D847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CF023-4CE1-ED75-46D0-6A85CC338FED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E7430-4E0F-3F2B-5F47-7EA8CE4D4C58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04E011-3FD4-7B9E-9AD7-BA4B6899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CA3586-A107-8173-65FB-64FD5577DA4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761AD-D586-E195-52E3-39E13FC6F16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C57A133-3F2B-D4AE-B599-AED1F8F381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008AF9A6-7609-3D8C-21B9-166711735B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1C8A7CBD-BE1F-9005-326B-0D4F195A8F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4454540" y="1852612"/>
            <a:ext cx="2933701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8822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A34CE-C632-68FC-496D-DB1B6B3B5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 de texte 9">
            <a:extLst>
              <a:ext uri="{FF2B5EF4-FFF2-40B4-BE49-F238E27FC236}">
                <a16:creationId xmlns:a16="http://schemas.microsoft.com/office/drawing/2014/main" id="{EC0052BD-7C9D-4089-4047-5D164B9C7C41}"/>
              </a:ext>
            </a:extLst>
          </p:cNvPr>
          <p:cNvSpPr txBox="1"/>
          <p:nvPr/>
        </p:nvSpPr>
        <p:spPr>
          <a:xfrm>
            <a:off x="4572000" y="2908231"/>
            <a:ext cx="3480317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قَمَرٌ       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قَمَرُ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B0729BAA-F7BB-CC2D-D9C1-5E2538CDEF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2112915" y="2167472"/>
            <a:ext cx="2459085" cy="2629442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A21353D0-ABCD-1AE9-837B-3C3F61B72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ألاحظ الكلمة (قمرٌ) ، أدخل عليها ال وأنطق: اَلْقَمَرُ.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7D5501-A346-F32A-77E3-3DB31F503D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2AEBD2-B90F-F352-ECB4-D695559CB30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B2DCFB-BF69-A66D-1642-960AA4CAAA0A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7975CC-6E4A-986D-C61F-ADDFD0F6279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598BB9-0915-A173-3239-8E1A7AF3E2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657A29-4A71-0CCB-BD1F-44F3E899E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418B47-9585-ED05-C028-67D0FABA62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C08BD84-4B50-1A69-4478-38206E2B0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CB60C58C-4B94-7239-7F03-835D7EB2AF6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52982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76A7D-DC15-0823-F52B-7BA23D51E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B29381-4E7D-3A48-8C17-FBB5C560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اللام في كلمة (اَلْقمر) تُنطق. </a:t>
            </a:r>
            <a:endParaRPr lang="fr-FR" sz="2400" b="1" dirty="0">
              <a:solidFill>
                <a:srgbClr val="7A7A7A"/>
              </a:solidFill>
            </a:endParaRPr>
          </a:p>
        </p:txBody>
      </p:sp>
      <p:sp>
        <p:nvSpPr>
          <p:cNvPr id="2" name="Zone de texte 9">
            <a:extLst>
              <a:ext uri="{FF2B5EF4-FFF2-40B4-BE49-F238E27FC236}">
                <a16:creationId xmlns:a16="http://schemas.microsoft.com/office/drawing/2014/main" id="{EB37ADD6-2877-5098-662C-98FAF29A7288}"/>
              </a:ext>
            </a:extLst>
          </p:cNvPr>
          <p:cNvSpPr txBox="1"/>
          <p:nvPr/>
        </p:nvSpPr>
        <p:spPr>
          <a:xfrm>
            <a:off x="4925290" y="2908231"/>
            <a:ext cx="1630153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قَمَرُ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582093FE-2D30-A62F-C741-DE91C3501C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2271232" y="2218272"/>
            <a:ext cx="2459085" cy="2629442"/>
          </a:xfrm>
          <a:prstGeom prst="rect">
            <a:avLst/>
          </a:prstGeom>
        </p:spPr>
      </p:pic>
      <p:sp>
        <p:nvSpPr>
          <p:cNvPr id="5" name="Flèche : haut 4">
            <a:extLst>
              <a:ext uri="{FF2B5EF4-FFF2-40B4-BE49-F238E27FC236}">
                <a16:creationId xmlns:a16="http://schemas.microsoft.com/office/drawing/2014/main" id="{7F159D02-F52A-ADD6-F93B-51A528DE31BD}"/>
              </a:ext>
            </a:extLst>
          </p:cNvPr>
          <p:cNvSpPr/>
          <p:nvPr/>
        </p:nvSpPr>
        <p:spPr>
          <a:xfrm>
            <a:off x="6062996" y="3882236"/>
            <a:ext cx="203200" cy="268101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45D221-A8F3-2CB1-F387-1B3A38BFE32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D5FE17-3695-04A5-286E-B54106EE5024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2CE2D1-7475-F16D-8BBF-E02905E81D8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DB32FA-8740-00E0-9A36-0241EF15101F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C65881C-BCF1-44E1-2459-44686B554F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3DA41F5-CA48-F725-31DB-989E97223CA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A53A154-3452-5A48-1B82-CC8AF1A953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32E13CF-04B0-513C-5E79-490850C3D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3427433-8AA4-E1A0-670A-B1725507055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2680791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061BD-DCA5-5BEC-28FC-5F5105295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28A385F-C16B-144F-8733-7F53704B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الحرف الذي يأتي بعد  « لْ» ليس مشددا. هنا "القاف".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" name="Zone de texte 9">
            <a:extLst>
              <a:ext uri="{FF2B5EF4-FFF2-40B4-BE49-F238E27FC236}">
                <a16:creationId xmlns:a16="http://schemas.microsoft.com/office/drawing/2014/main" id="{A39CE301-ED5B-6E94-12C1-9A2F1B967F8E}"/>
              </a:ext>
            </a:extLst>
          </p:cNvPr>
          <p:cNvSpPr txBox="1"/>
          <p:nvPr/>
        </p:nvSpPr>
        <p:spPr>
          <a:xfrm>
            <a:off x="4925290" y="2908231"/>
            <a:ext cx="1630153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قَمَ</a:t>
            </a:r>
            <a:r>
              <a:rPr lang="ar-SA" sz="7200" b="1" kern="100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7C7CAB3C-7A7A-6CEB-D03B-DB8EAE7D3A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2271232" y="2218272"/>
            <a:ext cx="2459085" cy="2629442"/>
          </a:xfrm>
          <a:prstGeom prst="rect">
            <a:avLst/>
          </a:prstGeom>
        </p:spPr>
      </p:pic>
      <p:sp>
        <p:nvSpPr>
          <p:cNvPr id="5" name="Flèche : haut 4">
            <a:extLst>
              <a:ext uri="{FF2B5EF4-FFF2-40B4-BE49-F238E27FC236}">
                <a16:creationId xmlns:a16="http://schemas.microsoft.com/office/drawing/2014/main" id="{89D132D6-1850-FD4B-E1B8-DA3BB39AC548}"/>
              </a:ext>
            </a:extLst>
          </p:cNvPr>
          <p:cNvSpPr/>
          <p:nvPr/>
        </p:nvSpPr>
        <p:spPr>
          <a:xfrm>
            <a:off x="6062996" y="3873358"/>
            <a:ext cx="203200" cy="268101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90D133-C6F5-0913-98C6-0B758EFC639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F9229B-94E3-F681-C2D2-0605B824226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C05543-5398-2AD4-A7B5-F7D51BD52972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82075D-0DCB-2F96-0A5B-BD363C2FC6F9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0FF86E-8E05-6567-A833-448CCCCB00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30B896-B824-58C8-566C-58DD6D472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7CA2CC6-12DA-27A3-8E49-436AD45D78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C970790-EC9A-2B59-7C61-B7CFCC33A5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3F88706-572E-9A86-EADE-0EC58415FB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35726475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3277-6DB8-277C-E8D1-C6EF24CDF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A yellow crescent moon in a black background&#10;&#10;Description automatically generated">
            <a:extLst>
              <a:ext uri="{FF2B5EF4-FFF2-40B4-BE49-F238E27FC236}">
                <a16:creationId xmlns:a16="http://schemas.microsoft.com/office/drawing/2014/main" id="{871CBF98-3C5D-E260-4EB7-1CB67B5A4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" b="-3464"/>
          <a:stretch>
            <a:fillRect/>
          </a:stretch>
        </p:blipFill>
        <p:spPr>
          <a:xfrm>
            <a:off x="5415346" y="2038863"/>
            <a:ext cx="2459085" cy="2629442"/>
          </a:xfrm>
          <a:prstGeom prst="rect">
            <a:avLst/>
          </a:prstGeom>
        </p:spPr>
      </p:pic>
      <p:sp>
        <p:nvSpPr>
          <p:cNvPr id="26" name="Zone de texte 9">
            <a:extLst>
              <a:ext uri="{FF2B5EF4-FFF2-40B4-BE49-F238E27FC236}">
                <a16:creationId xmlns:a16="http://schemas.microsoft.com/office/drawing/2014/main" id="{B5E34B86-7EC1-8C71-8EFB-3E3BED770669}"/>
              </a:ext>
            </a:extLst>
          </p:cNvPr>
          <p:cNvSpPr txBox="1"/>
          <p:nvPr/>
        </p:nvSpPr>
        <p:spPr>
          <a:xfrm>
            <a:off x="5164940" y="4818399"/>
            <a:ext cx="2178835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قَمَرُ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2" name="Zone de texte 9">
            <a:extLst>
              <a:ext uri="{FF2B5EF4-FFF2-40B4-BE49-F238E27FC236}">
                <a16:creationId xmlns:a16="http://schemas.microsoft.com/office/drawing/2014/main" id="{4BC75C43-ABD2-F4E8-E926-C64E15724BAD}"/>
              </a:ext>
            </a:extLst>
          </p:cNvPr>
          <p:cNvSpPr txBox="1"/>
          <p:nvPr/>
        </p:nvSpPr>
        <p:spPr>
          <a:xfrm>
            <a:off x="1269569" y="1932800"/>
            <a:ext cx="3060635" cy="10415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حَرْفُ ٱللّامِ يُنْطَقُ.</a:t>
            </a:r>
            <a:endParaRPr kumimoji="0" lang="fr-FR" sz="200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Zone de texte 9">
            <a:extLst>
              <a:ext uri="{FF2B5EF4-FFF2-40B4-BE49-F238E27FC236}">
                <a16:creationId xmlns:a16="http://schemas.microsoft.com/office/drawing/2014/main" id="{965C4A86-E115-5CCF-45F2-F6EEE1352F29}"/>
              </a:ext>
            </a:extLst>
          </p:cNvPr>
          <p:cNvSpPr txBox="1"/>
          <p:nvPr/>
        </p:nvSpPr>
        <p:spPr>
          <a:xfrm>
            <a:off x="558761" y="2832815"/>
            <a:ext cx="4749680" cy="10415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اَلْحَرْفُ بَعْدَ «اَلْ» لَيْسَ مُشَدَّداً.</a:t>
            </a:r>
            <a:endParaRPr kumimoji="0" lang="fr-FR" sz="200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802951BF-467E-7622-E4EA-7E9225B72D08}"/>
              </a:ext>
            </a:extLst>
          </p:cNvPr>
          <p:cNvSpPr/>
          <p:nvPr/>
        </p:nvSpPr>
        <p:spPr>
          <a:xfrm>
            <a:off x="2550160" y="4053840"/>
            <a:ext cx="541377" cy="457200"/>
          </a:xfrm>
          <a:prstGeom prst="downArrow">
            <a:avLst/>
          </a:prstGeom>
          <a:solidFill>
            <a:srgbClr val="424D7C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 de texte 9">
            <a:extLst>
              <a:ext uri="{FF2B5EF4-FFF2-40B4-BE49-F238E27FC236}">
                <a16:creationId xmlns:a16="http://schemas.microsoft.com/office/drawing/2014/main" id="{9B740623-2212-DB22-351B-824E8F5781B8}"/>
              </a:ext>
            </a:extLst>
          </p:cNvPr>
          <p:cNvSpPr txBox="1"/>
          <p:nvPr/>
        </p:nvSpPr>
        <p:spPr>
          <a:xfrm>
            <a:off x="829838" y="4923303"/>
            <a:ext cx="4335102" cy="10415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«اَلْ» قَمَرِيَّةٌ</a:t>
            </a:r>
            <a:endParaRPr kumimoji="0" lang="fr-FR" sz="300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96F91A84-733D-A74E-BAF3-D8CFA0F4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حَرْفُ ٱللّامِ يُنْطَقُ وَ ٱلْحَرْفُ بَعْدَ «اَلْ» ليس  مُشَدَّداً. أرسم «اَلْ» قَمَرِيَّةً.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3" name="Espace réservé pour une image  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76FF335-0D0A-D408-358E-D24EA1AB31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E3382BD-9AA8-69C0-54B9-4FD7E52A792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F197A4-329A-35A9-3DFB-64C65C163BDD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878A9A-12CD-D301-296F-8F74118B79B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C00D6-3453-8749-56C8-881E24479323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924EBD0-1F81-316D-F3E4-AD22AB79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50F3F37-EBCE-53E6-E934-18789CCFA25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A470231-74DE-5783-5E7E-05FC667D0AF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9F2A1CF-CD4E-ACE3-FC12-9BEE8E2F2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910228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4ADC2-61FB-319F-A817-F246E541A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 de texte 9">
            <a:extLst>
              <a:ext uri="{FF2B5EF4-FFF2-40B4-BE49-F238E27FC236}">
                <a16:creationId xmlns:a16="http://schemas.microsoft.com/office/drawing/2014/main" id="{A98C3F66-5359-D1AC-BD39-C85D99C72042}"/>
              </a:ext>
            </a:extLst>
          </p:cNvPr>
          <p:cNvSpPr txBox="1"/>
          <p:nvPr/>
        </p:nvSpPr>
        <p:spPr>
          <a:xfrm>
            <a:off x="4805556" y="2802575"/>
            <a:ext cx="2551099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514350" rtl="1">
              <a:lnSpc>
                <a:spcPct val="107000"/>
              </a:lnSpc>
              <a:spcAft>
                <a:spcPts val="450"/>
              </a:spcAft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ـشَّم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ْـسُ</a:t>
            </a:r>
            <a:endParaRPr kumimoji="0" lang="ar-MA" sz="72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0AA3A745-1C78-9730-61F2-F91CCA8B9A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2033924" y="1959043"/>
            <a:ext cx="2933701" cy="3152775"/>
          </a:xfrm>
          <a:prstGeom prst="rect">
            <a:avLst/>
          </a:prstGeom>
        </p:spPr>
      </p:pic>
      <p:sp>
        <p:nvSpPr>
          <p:cNvPr id="14" name="Titre 13">
            <a:extLst>
              <a:ext uri="{FF2B5EF4-FFF2-40B4-BE49-F238E27FC236}">
                <a16:creationId xmlns:a16="http://schemas.microsoft.com/office/drawing/2014/main" id="{91EA0ADB-94B0-B849-AE94-A952A5E6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نمر إلى كلمة (شمْسٌ). أنطقها "اَلشَّمْسُ".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64310399-4782-FD74-8A0E-4C7A2F64EE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AD69550-0DA3-6661-D29B-45B2CC30E6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9FB7EA-9243-BD20-24DD-5FFA80DF02A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87EB74-C267-B032-B65B-255A92420FE0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46CD51-2892-1FBE-A136-033965A4A94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26ED13-18D8-E4CF-D0AE-70E9C5AA68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17C93DE-C0E9-5D09-24EE-801F3E6DB2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71F4BB-CEA0-933E-590A-30EBFFFB0F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F6965E-C179-2CD3-2FB4-7A5612E253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53429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03B86-97D0-D06F-614E-039BEC609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 de texte 9">
            <a:extLst>
              <a:ext uri="{FF2B5EF4-FFF2-40B4-BE49-F238E27FC236}">
                <a16:creationId xmlns:a16="http://schemas.microsoft.com/office/drawing/2014/main" id="{C177DE23-0212-5669-4910-57A2A1BA9E11}"/>
              </a:ext>
            </a:extLst>
          </p:cNvPr>
          <p:cNvSpPr txBox="1"/>
          <p:nvPr/>
        </p:nvSpPr>
        <p:spPr>
          <a:xfrm>
            <a:off x="5113460" y="3035407"/>
            <a:ext cx="2087518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شَّمْسُ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9D8A33ED-F258-107A-C99A-76F6F97A9D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1580960" y="2238443"/>
            <a:ext cx="2933701" cy="3152775"/>
          </a:xfrm>
          <a:prstGeom prst="rect">
            <a:avLst/>
          </a:prstGeom>
        </p:spPr>
      </p:pic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2F491321-FA6F-56E0-FB62-5FE2ECFDBB7C}"/>
              </a:ext>
            </a:extLst>
          </p:cNvPr>
          <p:cNvSpPr/>
          <p:nvPr/>
        </p:nvSpPr>
        <p:spPr>
          <a:xfrm>
            <a:off x="6708596" y="4078344"/>
            <a:ext cx="203200" cy="268101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7B4BD0E6-306B-7548-8C8D-22C74A17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اللام في كلمة «اَلــــشَّمْسُ» لا تُنطق.</a:t>
            </a:r>
            <a:endParaRPr lang="fr-FR" sz="2400" b="1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1ECD41-6D43-7F04-B2B4-F703375FC55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8473FE-752E-5294-867D-1158631FF8C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82236E-3EE0-21DD-B763-ABC33EEE4D85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B0CE05-45FB-5981-59E9-4CC48EDCCD7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04C0ED5-CB03-A624-7981-D76AB42479C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ABE251-5F22-5BE3-27F9-6EC7F818183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418EC6D-7A7E-F17E-385E-AC8EF69CC6E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DB6F39-89F8-6AB4-E64C-F8ED8C9AF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F5A646-2B4B-DC3E-C349-5CE735221E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7061433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989DC-6328-D788-9C7A-8598CB911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 de texte 9">
            <a:extLst>
              <a:ext uri="{FF2B5EF4-FFF2-40B4-BE49-F238E27FC236}">
                <a16:creationId xmlns:a16="http://schemas.microsoft.com/office/drawing/2014/main" id="{C76169CC-9299-5623-04DE-A5E2F7326A86}"/>
              </a:ext>
            </a:extLst>
          </p:cNvPr>
          <p:cNvSpPr txBox="1"/>
          <p:nvPr/>
        </p:nvSpPr>
        <p:spPr>
          <a:xfrm>
            <a:off x="4911511" y="2883015"/>
            <a:ext cx="2087518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شَّمْسُ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BED44AF1-F44D-4B27-12CA-3C5897E2C9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1638299" y="1980209"/>
            <a:ext cx="2933701" cy="3152775"/>
          </a:xfrm>
          <a:prstGeom prst="rect">
            <a:avLst/>
          </a:prstGeom>
        </p:spPr>
      </p:pic>
      <p:sp>
        <p:nvSpPr>
          <p:cNvPr id="23" name="Flèche : haut 22">
            <a:extLst>
              <a:ext uri="{FF2B5EF4-FFF2-40B4-BE49-F238E27FC236}">
                <a16:creationId xmlns:a16="http://schemas.microsoft.com/office/drawing/2014/main" id="{6826A108-D698-1233-C591-5364B21A996E}"/>
              </a:ext>
            </a:extLst>
          </p:cNvPr>
          <p:cNvSpPr/>
          <p:nvPr/>
        </p:nvSpPr>
        <p:spPr>
          <a:xfrm>
            <a:off x="6085701" y="3851994"/>
            <a:ext cx="203200" cy="268101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87342537-4E9C-EE40-A411-E7C936FA3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الحرف الذي يأتي بعد «اَلْ» مُشَدَّدٌ.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B6F849-706D-D640-D0EF-C19E6B3B26C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AF862E-855E-3A96-B4A2-CE95FB09C12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901F98-21E6-6541-C0B3-A7BCFC64B6C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8D2500-2319-ED7F-E889-280CDE51B18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673A8E8-6F65-D67B-6E81-DCBBC48482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52D3110-8202-10FC-C22B-2BC9EB98BB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62843FF-7A46-9775-77C4-C56AA0686AB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D8AF9D6-0F26-E25B-04AA-575B208D44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49637B-BDE3-25DB-6D9D-0EB14B78EE3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35775846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1306E-8D06-D6A7-D000-2FEBD085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 de texte 9">
            <a:extLst>
              <a:ext uri="{FF2B5EF4-FFF2-40B4-BE49-F238E27FC236}">
                <a16:creationId xmlns:a16="http://schemas.microsoft.com/office/drawing/2014/main" id="{C2DAFDFD-EE66-E4DF-F862-8546CFA74DC7}"/>
              </a:ext>
            </a:extLst>
          </p:cNvPr>
          <p:cNvSpPr txBox="1"/>
          <p:nvPr/>
        </p:nvSpPr>
        <p:spPr>
          <a:xfrm>
            <a:off x="5882641" y="4578962"/>
            <a:ext cx="2087518" cy="1041537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اَلــــ</a:t>
            </a:r>
            <a:r>
              <a:rPr kumimoji="0" lang="ar-MA" sz="72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شَّمْسُ</a:t>
            </a:r>
            <a:endParaRPr kumimoji="0" lang="fr-FR" sz="619" b="0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Picture 3" descr="A yellow sun with a smiling face&#10;&#10;Description automatically generated">
            <a:extLst>
              <a:ext uri="{FF2B5EF4-FFF2-40B4-BE49-F238E27FC236}">
                <a16:creationId xmlns:a16="http://schemas.microsoft.com/office/drawing/2014/main" id="{2F0BBAB7-A602-B6E6-CD0B-420E37B4C5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34" b="-3734"/>
          <a:stretch>
            <a:fillRect/>
          </a:stretch>
        </p:blipFill>
        <p:spPr>
          <a:xfrm>
            <a:off x="5467903" y="1783864"/>
            <a:ext cx="2933701" cy="3152775"/>
          </a:xfrm>
          <a:prstGeom prst="rect">
            <a:avLst/>
          </a:prstGeom>
        </p:spPr>
      </p:pic>
      <p:sp>
        <p:nvSpPr>
          <p:cNvPr id="18" name="Zone de texte 9">
            <a:extLst>
              <a:ext uri="{FF2B5EF4-FFF2-40B4-BE49-F238E27FC236}">
                <a16:creationId xmlns:a16="http://schemas.microsoft.com/office/drawing/2014/main" id="{2EE10A4C-89F2-5ABD-9537-2FA510E7AC7D}"/>
              </a:ext>
            </a:extLst>
          </p:cNvPr>
          <p:cNvSpPr txBox="1"/>
          <p:nvPr/>
        </p:nvSpPr>
        <p:spPr>
          <a:xfrm>
            <a:off x="1269569" y="1932800"/>
            <a:ext cx="3060635" cy="10415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414A76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حَرْفُ ٱللّامِ لا يُنْطَقُ.</a:t>
            </a:r>
            <a:endParaRPr kumimoji="0" lang="fr-FR" sz="200" b="0" i="0" u="none" strike="noStrike" kern="100" cap="none" spc="0" normalizeH="0" baseline="0" noProof="0" dirty="0">
              <a:ln>
                <a:noFill/>
              </a:ln>
              <a:solidFill>
                <a:srgbClr val="414A76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9" name="Zone de texte 9">
            <a:extLst>
              <a:ext uri="{FF2B5EF4-FFF2-40B4-BE49-F238E27FC236}">
                <a16:creationId xmlns:a16="http://schemas.microsoft.com/office/drawing/2014/main" id="{3FD462E8-4ED4-21D0-182D-699190E484F8}"/>
              </a:ext>
            </a:extLst>
          </p:cNvPr>
          <p:cNvSpPr txBox="1"/>
          <p:nvPr/>
        </p:nvSpPr>
        <p:spPr>
          <a:xfrm>
            <a:off x="664949" y="2832815"/>
            <a:ext cx="4335102" cy="104153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اَلْحَرْفُ بَعْدَ «اَلْ» مُشَدَّدٌ</a:t>
            </a:r>
            <a:r>
              <a:rPr lang="ar-MA" sz="4800" b="1" kern="100" dirty="0">
                <a:solidFill>
                  <a:srgbClr val="424D7C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kumimoji="0" lang="fr-FR" sz="200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8ED95BF3-ED24-9831-4CD7-A826E137272C}"/>
              </a:ext>
            </a:extLst>
          </p:cNvPr>
          <p:cNvSpPr/>
          <p:nvPr/>
        </p:nvSpPr>
        <p:spPr>
          <a:xfrm>
            <a:off x="2550160" y="4053840"/>
            <a:ext cx="541377" cy="457200"/>
          </a:xfrm>
          <a:prstGeom prst="downArrow">
            <a:avLst/>
          </a:prstGeom>
          <a:solidFill>
            <a:srgbClr val="424D7C"/>
          </a:solidFill>
          <a:ln>
            <a:solidFill>
              <a:srgbClr val="424D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Zone de texte 9">
            <a:extLst>
              <a:ext uri="{FF2B5EF4-FFF2-40B4-BE49-F238E27FC236}">
                <a16:creationId xmlns:a16="http://schemas.microsoft.com/office/drawing/2014/main" id="{E5E9901C-A225-5D2D-1527-803A08A5FB9C}"/>
              </a:ext>
            </a:extLst>
          </p:cNvPr>
          <p:cNvSpPr txBox="1"/>
          <p:nvPr/>
        </p:nvSpPr>
        <p:spPr>
          <a:xfrm>
            <a:off x="829838" y="4923303"/>
            <a:ext cx="4335102" cy="104153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«اَلْ» شَمْسِيَّةٌ</a:t>
            </a:r>
            <a:endParaRPr kumimoji="0" lang="fr-FR" sz="300" b="0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41E58C6D-B0E9-5547-8C2D-05E456356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حَرْفُ ٱللّامِ لا يُنْطَقُ </a:t>
            </a:r>
            <a:r>
              <a:rPr lang="ar-MA" sz="2400" b="1" dirty="0" err="1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وَٱلْحَرْفُ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بَعْدَ «اَلْ» مُشَدَّدٌ. أرسم «اَل» شَمْسِيَّةً.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B34DC3-BF07-1F02-042A-E8561CFE564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E358F8-73F9-9380-E7DC-C72B2380D850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49FB4C-50B3-A626-A09B-D15E6DC8AD2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332D11-C88E-A3EC-253C-23410174128A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97CDE6D-1158-D2A8-2CE5-3F68ACFB66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39052F-E2BF-9405-9008-259A06A8BC0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44550E-9643-9761-B3B8-4837032142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74FFB42-CA12-948B-BA42-006B0178B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BDC1865-34E9-02E4-D869-466BE9F7C7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56329900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7C0B2-6C4A-FDFC-67B1-A20B4449D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E51E1AF-4B3B-98F5-6C77-28EE0C7A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 جماعة خطوات رسم ال بشكل صحيح في الكلمات.</a:t>
            </a: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ACF8BC-27B6-3473-782F-9795917B10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399F958-34AB-F3AD-8DC9-8842A11B26F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0D28F3-B3A3-C5B5-828F-E580D8FD8505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386DEB-BC59-1B77-F49A-DDC016F9702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704277-47BC-5F30-1258-F4325F820EC6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AC94583C-835E-1B82-F7DA-78236B899F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59A08DD-804F-BFD9-C906-4300697485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3846798-D969-F8CE-B439-889822DD66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F2144DF-F411-00A7-5A80-45B123C1D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834CB3-C19E-166A-51F9-DC3120321E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4194" r="15924" b="5690"/>
          <a:stretch>
            <a:fillRect/>
          </a:stretch>
        </p:blipFill>
        <p:spPr>
          <a:xfrm>
            <a:off x="1190259" y="1368000"/>
            <a:ext cx="6840001" cy="50874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19A041-36BE-6502-A654-0E1A28FBA40C}"/>
              </a:ext>
            </a:extLst>
          </p:cNvPr>
          <p:cNvSpPr txBox="1"/>
          <p:nvPr/>
        </p:nvSpPr>
        <p:spPr>
          <a:xfrm>
            <a:off x="1278384" y="2390508"/>
            <a:ext cx="66458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 أَكْتُبُ «اَل»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ٱلشَّمْسِيَّةَ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أَوْ «اَلْ» </a:t>
            </a:r>
            <a:r>
              <a:rPr lang="ar-MA" sz="4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ٱلْقَمَرِيَّةَ</a:t>
            </a:r>
            <a:r>
              <a:rPr lang="a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B08937C-6112-DCBC-BBF4-5AEF17A83764}"/>
              </a:ext>
            </a:extLst>
          </p:cNvPr>
          <p:cNvGrpSpPr>
            <a:grpSpLocks noChangeAspect="1"/>
          </p:cNvGrpSpPr>
          <p:nvPr/>
        </p:nvGrpSpPr>
        <p:grpSpPr>
          <a:xfrm>
            <a:off x="1377729" y="3168835"/>
            <a:ext cx="6192000" cy="697299"/>
            <a:chOff x="827313" y="2713707"/>
            <a:chExt cx="7249887" cy="81642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1B901C8-6A8C-F6CB-17EF-772FE718C693}"/>
                </a:ext>
              </a:extLst>
            </p:cNvPr>
            <p:cNvSpPr/>
            <p:nvPr/>
          </p:nvSpPr>
          <p:spPr>
            <a:xfrm>
              <a:off x="827313" y="2713707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أَنْطِقُ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ٱلْكَلِمَةَ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بِإِدْخالِ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«ال»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(لا أَنْسى حَذْفَ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ٱلتَّنْوينِ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)</a:t>
              </a:r>
              <a:endParaRPr lang="fr-FR" sz="2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97C1412-27A1-FA16-2CF3-845063DC0879}"/>
                </a:ext>
              </a:extLst>
            </p:cNvPr>
            <p:cNvSpPr/>
            <p:nvPr/>
          </p:nvSpPr>
          <p:spPr>
            <a:xfrm>
              <a:off x="7645400" y="2906021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965753-F5EA-801C-E9EC-7CE608B08A39}"/>
              </a:ext>
            </a:extLst>
          </p:cNvPr>
          <p:cNvGrpSpPr>
            <a:grpSpLocks noChangeAspect="1"/>
          </p:cNvGrpSpPr>
          <p:nvPr/>
        </p:nvGrpSpPr>
        <p:grpSpPr>
          <a:xfrm>
            <a:off x="1377729" y="4307632"/>
            <a:ext cx="6192000" cy="697299"/>
            <a:chOff x="827313" y="3852504"/>
            <a:chExt cx="7249887" cy="81642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90F622-7971-455B-0DAC-30433125A888}"/>
                </a:ext>
              </a:extLst>
            </p:cNvPr>
            <p:cNvSpPr/>
            <p:nvPr/>
          </p:nvSpPr>
          <p:spPr>
            <a:xfrm>
              <a:off x="827313" y="3852504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إِذا نَطَقْتُ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ٱللامَ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أَكْتُبُ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«ال» قَمَرِيَّة 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وَأَضَعُ عَلَيْها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ٱلسُّكونَ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كتابُ</a:t>
              </a:r>
              <a:endParaRPr lang="fr-FR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6B4EA28-9A79-79A0-8C0C-1E9A1CE6E238}"/>
                </a:ext>
              </a:extLst>
            </p:cNvPr>
            <p:cNvSpPr/>
            <p:nvPr/>
          </p:nvSpPr>
          <p:spPr>
            <a:xfrm>
              <a:off x="7645400" y="4044818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E8E7DC4-4588-869E-8D83-8B93412906A2}"/>
              </a:ext>
            </a:extLst>
          </p:cNvPr>
          <p:cNvGrpSpPr>
            <a:grpSpLocks noChangeAspect="1"/>
          </p:cNvGrpSpPr>
          <p:nvPr/>
        </p:nvGrpSpPr>
        <p:grpSpPr>
          <a:xfrm>
            <a:off x="1377729" y="5434636"/>
            <a:ext cx="6192000" cy="697299"/>
            <a:chOff x="827313" y="4979508"/>
            <a:chExt cx="7249887" cy="81642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840A778-EC2A-042C-B9AE-5944F996434F}"/>
                </a:ext>
              </a:extLst>
            </p:cNvPr>
            <p:cNvSpPr/>
            <p:nvPr/>
          </p:nvSpPr>
          <p:spPr>
            <a:xfrm>
              <a:off x="827313" y="4979508"/>
              <a:ext cx="6720115" cy="816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إِذا لَمْ أَنْطِقِ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ٱللامَ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أَكْتُبُ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«ال» شَمْسِيَّةً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، 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وَأَضَعُ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ٱلشَّدَّةَ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عَلى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ٱلْحَرْفِ</a:t>
              </a:r>
              <a:r>
                <a:rPr lang="a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ٱلْمُوالي</a:t>
              </a:r>
              <a:r>
                <a:rPr lang="fr-MA" sz="28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.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</a:t>
              </a:r>
              <a:r>
                <a:rPr lang="ar-MA" sz="28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سّاحر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5C64015-161C-05D6-0550-949B65E5DEF4}"/>
                </a:ext>
              </a:extLst>
            </p:cNvPr>
            <p:cNvSpPr/>
            <p:nvPr/>
          </p:nvSpPr>
          <p:spPr>
            <a:xfrm>
              <a:off x="7645400" y="5171822"/>
              <a:ext cx="431800" cy="431800"/>
            </a:xfrm>
            <a:prstGeom prst="ellipse">
              <a:avLst/>
            </a:prstGeom>
            <a:solidFill>
              <a:srgbClr val="00ACA4"/>
            </a:solidFill>
            <a:ln>
              <a:solidFill>
                <a:srgbClr val="156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99127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4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316E-2704-522B-3F57-9B371577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0C3F047-F12B-A143-B25A-F1CEF6B8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الآن، دوركم  لتكتبوا كلمات تتضمن  ال القمرية أو ال الشمسية. خذوا ألواحكم.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3" name="Espace réservé pour une image  11">
            <a:extLst>
              <a:ext uri="{FF2B5EF4-FFF2-40B4-BE49-F238E27FC236}">
                <a16:creationId xmlns:a16="http://schemas.microsoft.com/office/drawing/2014/main" id="{39DFA105-0D49-875F-936D-C3282EDC48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6730" y="1975011"/>
            <a:ext cx="3350539" cy="335053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A1C240D-9475-92A1-F25B-BAA179D6B80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5ED32A-8E39-1567-AD93-7BDA9948AF38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87C6DD-F638-656B-3399-B49DA43F1AD4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55CC8A-265E-A4D0-364E-AF916027774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BD5104-6816-378D-FBA6-C47FDFB5BA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CB2FE3F-AE0D-9FC6-FC49-7AC2378692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4A8BC7F-F5C8-939D-5C70-FC8D63E0D0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CBAFF94-C5E7-F9CB-5BA3-1BA21F953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7A31614F-019B-CB89-5003-4440F3987B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7123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5495-27E5-67F1-1E0F-3DC57B4B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88DB0169-4118-B6B9-8BB2-726B2B78C545}"/>
              </a:ext>
            </a:extLst>
          </p:cNvPr>
          <p:cNvSpPr txBox="1"/>
          <p:nvPr/>
        </p:nvSpPr>
        <p:spPr>
          <a:xfrm>
            <a:off x="2747291" y="4177727"/>
            <a:ext cx="3649418" cy="1124115"/>
          </a:xfrm>
          <a:prstGeom prst="roundRect">
            <a:avLst/>
          </a:prstGeom>
          <a:noFill/>
          <a:ln w="28575">
            <a:solidFill>
              <a:srgbClr val="424D7C"/>
            </a:solidFill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اَلتَّعاوُنُ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2A7B16AE-66F3-1346-B473-3803F30D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:  قمرية أو  شمسية. ـــ ارفعوا الألواح عند الإشارة. من يوضح لماذا؟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37" name="Zone de texte 10">
            <a:extLst>
              <a:ext uri="{FF2B5EF4-FFF2-40B4-BE49-F238E27FC236}">
                <a16:creationId xmlns:a16="http://schemas.microsoft.com/office/drawing/2014/main" id="{91AA37DF-9213-1483-6C11-460B61D7759C}"/>
              </a:ext>
            </a:extLst>
          </p:cNvPr>
          <p:cNvSpPr txBox="1"/>
          <p:nvPr/>
        </p:nvSpPr>
        <p:spPr>
          <a:xfrm>
            <a:off x="4980554" y="2010369"/>
            <a:ext cx="2425812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«اَلْ» قَمَرِيَّة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1" name="Zone de texte 10">
            <a:extLst>
              <a:ext uri="{FF2B5EF4-FFF2-40B4-BE49-F238E27FC236}">
                <a16:creationId xmlns:a16="http://schemas.microsoft.com/office/drawing/2014/main" id="{CC02885C-FAD5-2499-1CF8-C276ABC0C39D}"/>
              </a:ext>
            </a:extLst>
          </p:cNvPr>
          <p:cNvSpPr txBox="1"/>
          <p:nvPr/>
        </p:nvSpPr>
        <p:spPr>
          <a:xfrm>
            <a:off x="974048" y="2010368"/>
            <a:ext cx="2603050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«اَل» شَمْسِيَّة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Espace réservé pour une image  11">
            <a:extLst>
              <a:ext uri="{FF2B5EF4-FFF2-40B4-BE49-F238E27FC236}">
                <a16:creationId xmlns:a16="http://schemas.microsoft.com/office/drawing/2014/main" id="{6302E826-0365-3D3B-EB29-F00A4FC33C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9416" y="700778"/>
            <a:ext cx="828000" cy="828000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E499BC-116A-42AB-FFDA-B29F0B3B7B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A9BC73-6469-3548-D301-44C4A3F1B45E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FC2CD-B5CC-6094-B264-53BE3C3F160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A5A3-203A-9F91-B8E1-2BC222DE4DB1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52682EB-AEEE-809E-61B2-43149F0163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F60BA4-9D2A-8D1C-4E03-AAFE1EB92E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6EE3A61-AB6C-0BE4-F1E7-343551FA6C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2D7067-0FF5-91EA-134D-C70F59D3E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761073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C20E-44EC-CE33-FD5A-1AFE10C6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34B56CA6-C67E-D5D4-BB1F-9D2138A12A65}"/>
              </a:ext>
            </a:extLst>
          </p:cNvPr>
          <p:cNvSpPr txBox="1"/>
          <p:nvPr/>
        </p:nvSpPr>
        <p:spPr>
          <a:xfrm>
            <a:off x="2747291" y="4085439"/>
            <a:ext cx="3649418" cy="11492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C00000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اَل</a:t>
            </a:r>
            <a:r>
              <a:rPr lang="ar-MA" sz="66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تَّعاوُنُ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F3FFBC12-1D23-C940-BC69-1A16106A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الصحيح هو: «اَل» شَمْسِيَّةُ.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EDD58501-B8BF-541B-EDF0-650E9D564C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sp>
        <p:nvSpPr>
          <p:cNvPr id="12" name="Zone de texte 10">
            <a:extLst>
              <a:ext uri="{FF2B5EF4-FFF2-40B4-BE49-F238E27FC236}">
                <a16:creationId xmlns:a16="http://schemas.microsoft.com/office/drawing/2014/main" id="{D66FBA17-25C5-5843-365F-DA05239109C7}"/>
              </a:ext>
            </a:extLst>
          </p:cNvPr>
          <p:cNvSpPr txBox="1"/>
          <p:nvPr/>
        </p:nvSpPr>
        <p:spPr>
          <a:xfrm>
            <a:off x="3061081" y="2034906"/>
            <a:ext cx="2603050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«اَل» شَمْسِيَّة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5C56FD-E176-28C6-3DD0-4E5D124B4A0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2E4B93-7355-35EF-4130-B79584AAB51A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855094-4F7D-E55B-374B-F91FD3AEE95B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B190DE-44FC-7455-BF7F-5C0855F931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0E4E3E-AEC0-DA4C-3F1C-0EDEC7AC20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6910E06-378A-C7AD-DF43-C7791008F2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53783EC-1CAC-BE97-1A73-83AA871C7F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F49F332-6FB7-B6D5-7AB6-2D70C0A49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18851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2584-91EE-D97D-8D87-D65F8BAB2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504A25FD-85E1-30CE-586F-24B3BF9C9485}"/>
              </a:ext>
            </a:extLst>
          </p:cNvPr>
          <p:cNvSpPr txBox="1"/>
          <p:nvPr/>
        </p:nvSpPr>
        <p:spPr>
          <a:xfrm>
            <a:off x="2747291" y="3950820"/>
            <a:ext cx="3649418" cy="1200020"/>
          </a:xfrm>
          <a:prstGeom prst="roundRect">
            <a:avLst/>
          </a:prstGeom>
          <a:noFill/>
          <a:ln w="28575">
            <a:solidFill>
              <a:srgbClr val="424D7C"/>
            </a:solidFill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اَلْقِـسْـــمُ</a:t>
            </a: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195363F0-79D1-A046-9E8F-347A3AF5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والآن، ما نوع «ال» في الكلمة أمامكم.  ــــ ارفعوا عند الإشارة. من يوضح لماذا؟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1" name="Zone de texte 10">
            <a:extLst>
              <a:ext uri="{FF2B5EF4-FFF2-40B4-BE49-F238E27FC236}">
                <a16:creationId xmlns:a16="http://schemas.microsoft.com/office/drawing/2014/main" id="{421E4F55-54EB-228F-BB6C-14A2318F4D73}"/>
              </a:ext>
            </a:extLst>
          </p:cNvPr>
          <p:cNvSpPr txBox="1"/>
          <p:nvPr/>
        </p:nvSpPr>
        <p:spPr>
          <a:xfrm>
            <a:off x="4980554" y="2010369"/>
            <a:ext cx="2425812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«اَلْ» قَمَرِيَّة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Zone de texte 10">
            <a:extLst>
              <a:ext uri="{FF2B5EF4-FFF2-40B4-BE49-F238E27FC236}">
                <a16:creationId xmlns:a16="http://schemas.microsoft.com/office/drawing/2014/main" id="{5C09348C-C9DB-968E-62B8-6B4C5743054E}"/>
              </a:ext>
            </a:extLst>
          </p:cNvPr>
          <p:cNvSpPr txBox="1"/>
          <p:nvPr/>
        </p:nvSpPr>
        <p:spPr>
          <a:xfrm>
            <a:off x="974048" y="2010368"/>
            <a:ext cx="2603050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«اَل» شَمْسِيَّة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1D60E5-6F92-248C-C9C8-EF73D075BDA2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12BA6F-3AD6-52FD-B980-D4D7CEEC6382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A13C25-0B26-59C6-0A2C-A342456000D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D4BE4B-00B9-AE04-1EA2-8C149217552D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149334D-267E-DC91-EDDC-CD0AABC241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159EE33-6E7C-4819-4868-A2335AF825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909993-275A-E3FB-451C-C84324575E7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49065AB-68BA-E075-4A48-1BCBC5955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61294CCB-D766-3719-A1EB-F4076695DA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94440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470AD-FC73-7D04-E677-96B0BA933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 de texte 10">
            <a:extLst>
              <a:ext uri="{FF2B5EF4-FFF2-40B4-BE49-F238E27FC236}">
                <a16:creationId xmlns:a16="http://schemas.microsoft.com/office/drawing/2014/main" id="{4860E53B-02BA-0C4C-00B7-843E1D7701DC}"/>
              </a:ext>
            </a:extLst>
          </p:cNvPr>
          <p:cNvSpPr txBox="1"/>
          <p:nvPr/>
        </p:nvSpPr>
        <p:spPr>
          <a:xfrm>
            <a:off x="2747291" y="4177727"/>
            <a:ext cx="3649418" cy="8269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اَلْ</a:t>
            </a:r>
            <a:r>
              <a:rPr lang="ar-MA" sz="54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قِسْمُ</a:t>
            </a:r>
            <a:endParaRPr lang="fr-FR" sz="44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fr-FR" sz="5400" b="1" i="0" u="none" strike="noStrike" kern="100" cap="none" spc="0" normalizeH="0" baseline="0" noProof="0" dirty="0">
              <a:ln>
                <a:noFill/>
              </a:ln>
              <a:solidFill>
                <a:srgbClr val="25739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8D30948-F5ED-5846-9E52-A7CF77EC1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الجواب الصحيح هو «اَلْ» قَمَرِيَّة.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12" name="Zone de texte 10">
            <a:extLst>
              <a:ext uri="{FF2B5EF4-FFF2-40B4-BE49-F238E27FC236}">
                <a16:creationId xmlns:a16="http://schemas.microsoft.com/office/drawing/2014/main" id="{D78C7370-32A7-A2BE-A16F-4CC9BF8DCC7A}"/>
              </a:ext>
            </a:extLst>
          </p:cNvPr>
          <p:cNvSpPr txBox="1"/>
          <p:nvPr/>
        </p:nvSpPr>
        <p:spPr>
          <a:xfrm>
            <a:off x="3202554" y="2737187"/>
            <a:ext cx="2425812" cy="691813"/>
          </a:xfrm>
          <a:prstGeom prst="roundRect">
            <a:avLst>
              <a:gd name="adj" fmla="val 24177"/>
            </a:avLst>
          </a:prstGeom>
          <a:solidFill>
            <a:schemeClr val="accent5">
              <a:lumMod val="20000"/>
              <a:lumOff val="80000"/>
            </a:schemeClr>
          </a:solidFill>
          <a:ln w="6350">
            <a:noFill/>
          </a:ln>
        </p:spPr>
        <p:txBody>
          <a:bodyPr rot="0" spcFirstLastPara="0" vert="horz" wrap="square" lIns="51435" tIns="25718" rIns="51435" bIns="25718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algn="ctr" defTabSz="514350">
              <a:lnSpc>
                <a:spcPct val="107000"/>
              </a:lnSpc>
              <a:spcAft>
                <a:spcPts val="450"/>
              </a:spcAft>
              <a:defRPr sz="3200" b="1" kern="10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51435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424D7C"/>
                </a:solidFill>
                <a:effectLst/>
                <a:latin typeface="Microsoft Uighur" panose="02000000000000000000" pitchFamily="2" charset="-78"/>
                <a:cs typeface="Microsoft Uighur" panose="02000000000000000000" pitchFamily="2" charset="-78"/>
              </a:rPr>
              <a:t>«اَلْ» قَمَرِيَّة</a:t>
            </a:r>
            <a:endParaRPr kumimoji="0" lang="fr-FR" b="1" i="0" u="none" strike="noStrike" kern="1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7A60E-4FAE-89E0-AB00-F05A596999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7E5B3-5E43-382C-2D85-D39463C037F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97DE6B-9E96-4479-495C-DC39C02893EE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D3589A-098D-256D-E44F-CD4216727D1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BDE107B-5F19-8ED0-C073-0B53F93BCE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600EF0-9212-B671-3022-BB08142583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CCF5A87-B6BA-0B8D-F749-71413B2D91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8F2678-7301-FCAA-B077-5E5983708A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AA6C94-9B13-0DF2-4FA5-52BB8CA32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17" y="672446"/>
            <a:ext cx="779107" cy="8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3234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0C7F-78A6-3716-81B7-3BDA5196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6DEE2-00BE-624A-96D8-B5722EC5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0" y="756000"/>
            <a:ext cx="7074523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على الصفحة 15. من يقرأ تعليمة النشاط «أنجز مع زملائي»؟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04B9674-C9F9-BF25-38B6-DBCEEC0460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60" r="-31260"/>
          <a:stretch>
            <a:fillRect/>
          </a:stretch>
        </p:blipFill>
        <p:spPr>
          <a:xfrm>
            <a:off x="1994122" y="1709193"/>
            <a:ext cx="5155756" cy="468000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10EE3DD-B6B4-C49E-757E-3F79BA6D2C92}"/>
              </a:ext>
            </a:extLst>
          </p:cNvPr>
          <p:cNvSpPr/>
          <p:nvPr/>
        </p:nvSpPr>
        <p:spPr>
          <a:xfrm>
            <a:off x="3073940" y="3504494"/>
            <a:ext cx="2821022" cy="9410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3DB1DB-70A3-9F43-8CF5-6C7B627119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6D53B1D-428A-FD27-55CB-971379890A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4483B-DDDB-FFA8-4C1F-6E63B53F9ED6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20E19D-A2C4-4F09-B897-190B55D8BF2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93A004-6D89-930B-6051-9C1A18E60260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0BF39EF-26B4-B767-3C0D-579AA0075D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2C4FDA-5E3E-0B0F-C156-C077EFDE59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F7CAE3B-53FA-04B0-9B80-A83B55FF857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472D432-9199-702E-79C4-77F666660D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3468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0AB6F-7460-7EF6-BA7A-B085C0FD8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151B0-CA01-5B29-EAA2-C45272CAD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أنجزوا النشاط فرديا. أمامكم دقيقتان.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DEF3BE37-1AAE-A12E-F081-C76B86C63E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A871E8-7CFE-4F98-65D2-D0AE30BEFD0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5844D2-3AC4-B59A-A907-0A96EE11772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C8768A-60BE-59B2-2583-733E6FC40999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CC0B69-17C6-CD7C-D2FC-DD2C288428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50E8BE4-6CE4-31FA-5F0F-C878289E9FA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E87F423-D8D6-F1FF-92AE-23799383C1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3887E3E-D050-BF13-473B-78C7DBBE687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8AD00D-9CD6-0C20-7C60-4C681ECA24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6ADEFB-87A0-9D02-809B-9D97352CAD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7" t="43177" r="9801" b="41488"/>
          <a:stretch>
            <a:fillRect/>
          </a:stretch>
        </p:blipFill>
        <p:spPr>
          <a:xfrm>
            <a:off x="413128" y="2886636"/>
            <a:ext cx="8317743" cy="2384878"/>
          </a:xfrm>
          <a:prstGeom prst="roundRect">
            <a:avLst>
              <a:gd name="adj" fmla="val 16667"/>
            </a:avLst>
          </a:prstGeom>
          <a:ln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A0EE254F-23A6-2B51-B564-1DB0EE6455BA}"/>
                  </a:ext>
                </a:extLst>
              </p14:cNvPr>
              <p14:cNvContentPartPr/>
              <p14:nvPr/>
            </p14:nvContentPartPr>
            <p14:xfrm>
              <a:off x="7137742" y="4896830"/>
              <a:ext cx="1406880" cy="42192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A0EE254F-23A6-2B51-B564-1DB0EE6455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74742" y="4834190"/>
                <a:ext cx="1532520" cy="54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4438930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35E0D-749B-BFD6-AC16-0D38AC2C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699A1-0AF4-BEF7-6C57-9F5F542E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الوقت. في ثنائيات ناقشوا إجاباتكم. أمامكم دقيقة واحدة.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5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9C403F5F-3F7E-7C95-7F0D-E935179C67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F5DF64-4F9A-7578-2715-48E4B1D1C29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970E30-C05A-FCF6-EF7F-5CEDE4538AAC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32ECAB-A2DF-4F69-8375-476D9D9B7CC3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DA04B7-A195-FC06-66DB-5025E6919364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97A56F8-C2CA-1FE8-18EF-F1D41D9DBD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9392BA9-FC41-6F30-8031-283297F79B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2E77944-A469-091A-4C3A-864FE50448F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D5CEAAD-7959-80CE-A589-23CBC3DF9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D83D1C1-AD74-8088-829F-B6E0CDF8DBCC}"/>
              </a:ext>
            </a:extLst>
          </p:cNvPr>
          <p:cNvSpPr/>
          <p:nvPr/>
        </p:nvSpPr>
        <p:spPr>
          <a:xfrm>
            <a:off x="7503459" y="4742329"/>
            <a:ext cx="1228165" cy="90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EE8C682-CBB2-4CFB-2103-DA07150EE6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554" y="2689217"/>
            <a:ext cx="7604846" cy="24892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09968623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DE66-B932-ACE2-A975-E46EFCD3F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F287327-D01F-DC36-A899-363A28367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94" y="3370607"/>
            <a:ext cx="7888353" cy="1793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8815BB8-6730-398D-5B3F-EC053B0C4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486" y="3632080"/>
            <a:ext cx="251482" cy="3200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85025EC-52A7-915C-A940-F93C3D907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759" y="3632080"/>
            <a:ext cx="306448" cy="3200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318B995-7BE2-9E6A-993B-2EEFB7000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193" y="4566263"/>
            <a:ext cx="251482" cy="32006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176325-48F6-A40F-1951-58191BD9F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789" y="4566263"/>
            <a:ext cx="251482" cy="3200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D418C53-374B-17B4-A319-8500F97C1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759" y="4566263"/>
            <a:ext cx="306448" cy="32006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F9489D7-AFB8-AF78-59CC-109115385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704" y="4569918"/>
            <a:ext cx="306448" cy="3200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AA25A78-D2F6-431C-47F1-0B7329C19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60" y="2515907"/>
            <a:ext cx="7367421" cy="7239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E049F54-F14C-7744-BA08-3561BA20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نصحح كلمة كلمة. من يتقاسم جوابه؟ كيف عرفت ذلك؟ 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3">
            <a:extLst>
              <a:ext uri="{FF2B5EF4-FFF2-40B4-BE49-F238E27FC236}">
                <a16:creationId xmlns:a16="http://schemas.microsoft.com/office/drawing/2014/main" id="{C905A7A3-B0DB-FF3E-7BBB-F05E98B301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9" y="762322"/>
            <a:ext cx="743895" cy="743895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F6E3D1-69EF-7146-ADEF-EB5FFB2471A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DD9FF9-1E16-8729-5DFB-0C6C91D7FD97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ADAC9D-777F-8CF9-288E-2DBDD5F6D44F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EAA5704-8724-5863-FECB-0BF78AE25B3C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7CB38315-BE75-CB26-5334-C4015A1FFE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AFCA04B-2561-8323-4ACA-93B511C1F2B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B14F8E2-5498-BC70-52EA-DDB108F557A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A4519A3-7D7C-1145-65B6-344198CD7B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193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58FB1-E875-7C2D-8F17-47BF5FE0E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C7E48E93-B433-D20A-8826-1BD3BAF98F64}"/>
              </a:ext>
            </a:extLst>
          </p:cNvPr>
          <p:cNvSpPr/>
          <p:nvPr/>
        </p:nvSpPr>
        <p:spPr>
          <a:xfrm>
            <a:off x="6189202" y="5016077"/>
            <a:ext cx="621878" cy="24205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85D36E7-36B3-F343-9E14-0C3C40CA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الآن؛ من يقرأ تعليمة التمرين 1 «أنجز بمفردي»؟ أنجزوا. أمامكم دقيقتان.  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يمر الأستاذ بين الصفوف ويصحح كتابيا  إنجازات المتعلمين.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C06792D-06F8-A12C-2F72-C61AF2715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-38"/>
          <a:stretch>
            <a:fillRect/>
          </a:stretch>
        </p:blipFill>
        <p:spPr>
          <a:xfrm>
            <a:off x="3016820" y="1798476"/>
            <a:ext cx="3172382" cy="4680000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DFF8388-8B38-80BA-FFF5-9A54AF3F8BC7}"/>
              </a:ext>
            </a:extLst>
          </p:cNvPr>
          <p:cNvSpPr/>
          <p:nvPr/>
        </p:nvSpPr>
        <p:spPr>
          <a:xfrm>
            <a:off x="4572000" y="4485107"/>
            <a:ext cx="1294471" cy="154604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10F927-C81A-728D-E530-B391946EA3D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380CA1-CFF4-B86C-912C-216FDADBF7B3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62B4CA-25E7-4F90-E125-9EC3047B3A46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9C1D3A-858C-5DE2-F39A-A09DDFAE300E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C4B8EA9-5C32-B8F0-C48A-082E7AB69E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230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23EF336-A526-1441-2150-3D7B3C582F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032F348-0E9E-5135-D188-A186832A69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D9DD197-D8E1-5EA1-6818-1E359F99E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884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Espace réservé pour une image  6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F4FC28-B73E-7E19-9A52-160EFCAB27C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1260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3047172951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B903010-D294-8F21-869B-F1C04424C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6677"/>
            <a:ext cx="7886700" cy="1325563"/>
          </a:xfrm>
        </p:spPr>
        <p:txBody>
          <a:bodyPr/>
          <a:lstStyle/>
          <a:p>
            <a:pPr algn="ctr" rtl="1"/>
            <a:r>
              <a:rPr lang="tzm-Arab-MA" sz="6000" dirty="0"/>
              <a:t>اختــتام الحــصة</a:t>
            </a:r>
            <a:endParaRPr lang="fr-FR" sz="6000" dirty="0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16FB18EF-9A0F-3551-35C2-F240C78D2DED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3F962A-8448-5DFB-B32D-B655C0A3266C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183D2D9-AF1D-379D-A736-EE976C962980}"/>
              </a:ext>
            </a:extLst>
          </p:cNvPr>
          <p:cNvSpPr txBox="1"/>
          <p:nvPr/>
        </p:nvSpPr>
        <p:spPr>
          <a:xfrm>
            <a:off x="795214" y="3593947"/>
            <a:ext cx="7553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4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 اليوم؟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94DB71B-C138-5625-FCB6-7D75ECFFE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5320" y="3054370"/>
            <a:ext cx="744182" cy="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3401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EF4E-C387-4873-B733-7974964D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8E3364A-AE98-C5A1-160A-FBED2014AEAB}"/>
              </a:ext>
            </a:extLst>
          </p:cNvPr>
          <p:cNvSpPr/>
          <p:nvPr/>
        </p:nvSpPr>
        <p:spPr>
          <a:xfrm>
            <a:off x="632373" y="2771192"/>
            <a:ext cx="8063758" cy="24548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حِصَّةِ ٱلْقِراءَةِ تَدَرَّبْتُ عَلى قِراءَةِ ...........................................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وَٱسْتَفَدْتُ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مِنَ </a:t>
            </a:r>
            <a:r>
              <a:rPr lang="ar-MA" sz="360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ٱلنَّصِّ</a:t>
            </a:r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 أُعامِلَ أَصْدِقائي بـ ..................... وَلا ................</a:t>
            </a:r>
          </a:p>
          <a:p>
            <a:pPr algn="just" rtl="1"/>
            <a:r>
              <a:rPr lang="ar-MA" sz="360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أَمّا في حِصَّةِ ٱلْإِمْلاءِ فَتَعَلَّمْتُ ...........................................................</a:t>
            </a:r>
            <a:endParaRPr lang="fr-FR" sz="3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0176C441-37EB-8D48-99C5-DB591BF2D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 من يذكرنا بأهم ما تعلمناه خلال حصة اليوم؟</a:t>
            </a:r>
            <a:endParaRPr lang="fr-FR" sz="2400" i="1" dirty="0">
              <a:solidFill>
                <a:srgbClr val="7A7A7A"/>
              </a:solidFill>
            </a:endParaRPr>
          </a:p>
        </p:txBody>
      </p:sp>
      <p:pic>
        <p:nvPicPr>
          <p:cNvPr id="18" name="Espace réservé pour une image  17">
            <a:extLst>
              <a:ext uri="{FF2B5EF4-FFF2-40B4-BE49-F238E27FC236}">
                <a16:creationId xmlns:a16="http://schemas.microsoft.com/office/drawing/2014/main" id="{BCA96E6F-892B-E766-3C2B-13631EC892D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DE8BC70-CCF3-1704-8F87-A44FD95C2F5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71F08C-7AE3-4B75-AB6B-74035D78226F}"/>
              </a:ext>
            </a:extLst>
          </p:cNvPr>
          <p:cNvSpPr>
            <a:spLocks/>
          </p:cNvSpPr>
          <p:nvPr/>
        </p:nvSpPr>
        <p:spPr>
          <a:xfrm>
            <a:off x="4805556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قـــــــر</a:t>
            </a:r>
            <a:r>
              <a:rPr kumimoji="0" lang="tzm-Arab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ADD923-817E-F489-5E2B-70559266759C}"/>
              </a:ext>
            </a:extLst>
          </p:cNvPr>
          <p:cNvSpPr>
            <a:spLocks/>
          </p:cNvSpPr>
          <p:nvPr/>
        </p:nvSpPr>
        <p:spPr>
          <a:xfrm>
            <a:off x="864331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83E9AE-11FD-AB5B-0BCF-891E65F6E6F2}"/>
              </a:ext>
            </a:extLst>
          </p:cNvPr>
          <p:cNvSpPr>
            <a:spLocks/>
          </p:cNvSpPr>
          <p:nvPr/>
        </p:nvSpPr>
        <p:spPr>
          <a:xfrm>
            <a:off x="2870775" y="1268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إمــــــــلاء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565F88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A884B48-69CA-B000-9230-6D17CAA4729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45A687-66C3-C170-9BF9-A0A17FB2B21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792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926B0B5-1BAF-DC87-9776-06660F5231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329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8BBDDCF-5BD6-EDD5-3208-1426FA4E8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1281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15197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B5864892-6651-B38B-634B-D85A190BD0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" b="3"/>
          <a:stretch/>
        </p:blipFill>
        <p:spPr>
          <a:xfrm>
            <a:off x="1052512" y="1449387"/>
            <a:ext cx="7038975" cy="39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726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05- افتتاح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12660</TotalTime>
  <Words>1888</Words>
  <Application>Microsoft Office PowerPoint</Application>
  <PresentationFormat>Affichage à l'écran (4:3)</PresentationFormat>
  <Paragraphs>445</Paragraphs>
  <Slides>64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64</vt:i4>
      </vt:variant>
    </vt:vector>
  </HeadingPairs>
  <TitlesOfParts>
    <vt:vector size="83" baseType="lpstr">
      <vt:lpstr>Microsoft Uighur</vt:lpstr>
      <vt:lpstr>Modern Love</vt:lpstr>
      <vt:lpstr>Arial</vt:lpstr>
      <vt:lpstr>Dosis ExtraBold</vt:lpstr>
      <vt:lpstr>Dosis</vt:lpstr>
      <vt:lpstr>Wingdings</vt:lpstr>
      <vt:lpstr>Calibri</vt:lpstr>
      <vt:lpstr>Calibri Light</vt:lpstr>
      <vt:lpstr>Dosis SemiBold</vt:lpstr>
      <vt:lpstr>Dosis Medium</vt:lpstr>
      <vt:lpstr>Thème Office</vt:lpstr>
      <vt:lpstr>1_Thème Office</vt:lpstr>
      <vt:lpstr>01- نشاط اعتيادي</vt:lpstr>
      <vt:lpstr>04- قراءة/ كتابة</vt:lpstr>
      <vt:lpstr>05- اختتام الحصة</vt:lpstr>
      <vt:lpstr>2_05- افتتاح الحصة</vt:lpstr>
      <vt:lpstr>2_Thème Office</vt:lpstr>
      <vt:lpstr>03- استماع وتحدث</vt:lpstr>
      <vt:lpstr>00_Env-Enseignant</vt:lpstr>
      <vt:lpstr>Présentation PowerPoint</vt:lpstr>
      <vt:lpstr>Présentation PowerPoint</vt:lpstr>
      <vt:lpstr>تنظيم حصص الأسبوع</vt:lpstr>
      <vt:lpstr>هيكلة حصة اليوم</vt:lpstr>
      <vt:lpstr>عند نهاية الحصة</vt:lpstr>
      <vt:lpstr> افتتاح الحصة</vt:lpstr>
      <vt:lpstr> مرحبا بكم . سننطلق في حصة اللغة العربية .</vt:lpstr>
      <vt:lpstr>قبل أن نبدأ حصة اليوم، هذه سلوكات ينبغي أن تلتزموا بها.</vt:lpstr>
      <vt:lpstr>ضعوا اللوحة والكراسة في القمطر.</vt:lpstr>
      <vt:lpstr>ستتدربون على قراءة فقرة بدقة وسرعة. هذه شروط إذا احترمتموها ستنجحون في ذلك.</vt:lpstr>
      <vt:lpstr>انتبهوا، سأقرأ ـــ  تابعوا جيدا. ينمذج الأستاذ القراءة بطلاقة ويصرح: وقفت لأنه توجد فاصلة، ...</vt:lpstr>
      <vt:lpstr>الآن سنمر لتحدي الطلاقة. سأسحب 5 أسماء.  </vt:lpstr>
      <vt:lpstr>أنادي على التلميذ الأول: .......................................... بعد كل قراءة، تقدم تغذية راجعة حول الأخطاء.</vt:lpstr>
      <vt:lpstr>الفائزون بنجمة الطلاقة هم ........................................................................... </vt:lpstr>
      <vt:lpstr>قراءة</vt:lpstr>
      <vt:lpstr>نمر إلى استثمار نص «الصديق الجديد»، نبدأ بمسابقة تحدي الكلمات البصرية.</vt:lpstr>
      <vt:lpstr>الآن. سأعين من يقرأ. سنرى من الأسرع.  </vt:lpstr>
      <vt:lpstr> سأعين من يقرأ. </vt:lpstr>
      <vt:lpstr>من يقرأ؟   من كان الأسرع دون أي خطأ؟ </vt:lpstr>
      <vt:lpstr>خذوا النص القرائي ص 11 .</vt:lpstr>
      <vt:lpstr>سأعين من يقرأ. أنصتوا لقراءة زميلكم، في كل مرة يقرأ اسم شخصية ارفعوا يدكم. </vt:lpstr>
      <vt:lpstr>ستعيدون قراءة النص؛ في هذه المرة عندما يقرأ صديقكم كلمة لم تفهموها ارفعوا أيديكم لنشرحها. </vt:lpstr>
      <vt:lpstr>خذوا الواجب المنزلي ص 12. من يجيب؟ اشرح لزملائك ما قمت به؟      -صححوا </vt:lpstr>
      <vt:lpstr>خذوا كراساتكم على ص 13. من يقرأ تعليمة النشاط "أستثمر المعجم"؟ </vt:lpstr>
      <vt:lpstr>سأحدد ضد كلمة «انتهت» في النص، سأقوم بقراءة مسحية للنص.</vt:lpstr>
      <vt:lpstr>أضع سطرا تحت الكلمة المناسبة. أكتبها في الجدول.</vt:lpstr>
      <vt:lpstr>الآن دوركم. ابحثوا في النص عن الكلمات المطلوبة. أمامكم 5 دقائق. </vt:lpstr>
      <vt:lpstr>نصحح. من يتقاسم جوابه؟ هل أنتم متفقون؟</vt:lpstr>
      <vt:lpstr>من يقرأ التعليمة رقم 1؟  عودوا إلى النص لتحديد الجواب. معكم دقيقتان.</vt:lpstr>
      <vt:lpstr>نصحح. من يقرأ السؤال؟ من يتقاسم جوابه والمقطع الذي يثبت ذلك في النص؟</vt:lpstr>
      <vt:lpstr>والآن أجيبوا عن الأسئلة  ــــ  أمامكم  ثلاث دقائق.</vt:lpstr>
      <vt:lpstr>من يتقاسم جوابه عن السؤال؟ ما المقطع في النص الذي يثبت ذلك؟ هل أنتم متفقون؟</vt:lpstr>
      <vt:lpstr>صححوا على كراساتكم </vt:lpstr>
      <vt:lpstr>من يقرأ السؤال الأول؟ من يجيب؟ ... يركز الأستاذ على قيم الاحترام ونبذ السخرية والتنمر بالآخرين.</vt:lpstr>
      <vt:lpstr>Présentation PowerPoint</vt:lpstr>
      <vt:lpstr>الكلمة اللغز: كلمة تدل على تصرف ينبغي أن نقوم به إذا أخطأنا في حق الآخرين؟</vt:lpstr>
      <vt:lpstr>الكلمة اللغز: ماذا نسمي تقديرنا للآخرين ومعاملتنا لهم بشكل لائق؟</vt:lpstr>
      <vt:lpstr>إملاء</vt:lpstr>
      <vt:lpstr> سَنَتَعَرَّفُ الآن كَيْفَ نُمَيِّزُ بَيْنَ «اَلْ» اَلشَّمْسِيَّةِ و «اَلْ» اَلْقَمَرِيَّةِ نُطْقاً وَرَسْماً. </vt:lpstr>
      <vt:lpstr>عندما أقرأ كلمات تبتدئ بـــ «ال» أحتار كيف أنطقها، فتارة أنطقها  «اَلْ» وتارة أنطقها « أَ».</vt:lpstr>
      <vt:lpstr>انتبهوا كيف أميز «اَلْ» اَلشَّمْسِيَّةِ و «اَلْ» اَلْقَمَرِيَّةِ نُطْقاً وَرَسْماً. </vt:lpstr>
      <vt:lpstr>ألاحظ الكلمة (قمرٌ) ، أدخل عليها ال وأنطق: اَلْقَمَرُ.</vt:lpstr>
      <vt:lpstr>اللام في كلمة (اَلْقمر) تُنطق. </vt:lpstr>
      <vt:lpstr>الحرف الذي يأتي بعد  « لْ» ليس مشددا. هنا "القاف".</vt:lpstr>
      <vt:lpstr>حَرْفُ ٱللّامِ يُنْطَقُ وَ ٱلْحَرْفُ بَعْدَ «اَلْ» ليس  مُشَدَّداً. أرسم «اَلْ» قَمَرِيَّةً.</vt:lpstr>
      <vt:lpstr> نمر إلى كلمة (شمْسٌ). أنطقها "اَلشَّمْسُ".</vt:lpstr>
      <vt:lpstr>اللام في كلمة «اَلــــشَّمْسُ» لا تُنطق.</vt:lpstr>
      <vt:lpstr>الحرف الذي يأتي بعد «اَلْ» مُشَدَّدٌ.</vt:lpstr>
      <vt:lpstr>حَرْفُ ٱللّامِ لا يُنْطَقُ وَٱلْحَرْفُ بَعْدَ «اَلْ» مُشَدَّدٌ. أرسم «اَل» شَمْسِيَّةً.</vt:lpstr>
      <vt:lpstr>نتذكر جماعة خطوات رسم ال بشكل صحيح في الكلمات.</vt:lpstr>
      <vt:lpstr>الآن، دوركم  لتكتبوا كلمات تتضمن  ال القمرية أو ال الشمسية. خذوا ألواحكم.</vt:lpstr>
      <vt:lpstr>اكتبوا :  قمرية أو  شمسية. ـــ ارفعوا الألواح عند الإشارة. من يوضح لماذا؟</vt:lpstr>
      <vt:lpstr>الجواب الصحيح هو: «اَل» شَمْسِيَّةُ.</vt:lpstr>
      <vt:lpstr>والآن، ما نوع «ال» في الكلمة أمامكم.  ــــ ارفعوا عند الإشارة. من يوضح لماذا؟</vt:lpstr>
      <vt:lpstr>الجواب الصحيح هو «اَلْ» قَمَرِيَّة.</vt:lpstr>
      <vt:lpstr>خذوا كراساتكم على الصفحة 15. من يقرأ تعليمة النشاط «أنجز مع زملائي»؟</vt:lpstr>
      <vt:lpstr>أنجزوا النشاط فرديا. أمامكم دقيقتان.</vt:lpstr>
      <vt:lpstr>انتهى الوقت. في ثنائيات ناقشوا إجاباتكم. أمامكم دقيقة واحدة.</vt:lpstr>
      <vt:lpstr>نصحح كلمة كلمة. من يتقاسم جوابه؟ كيف عرفت ذلك؟ </vt:lpstr>
      <vt:lpstr>الآن؛ من يقرأ تعليمة التمرين 1 «أنجز بمفردي»؟ أنجزوا. أمامكم دقيقتان.   يمر الأستاذ بين الصفوف ويصحح كتابيا  إنجازات المتعلمين.</vt:lpstr>
      <vt:lpstr>اختــتام الحــصة</vt:lpstr>
      <vt:lpstr>في الختام من يذكرنا بأهم ما تعلمناه خلال حصة اليوم؟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HASSAN.OUMEZIANE</cp:lastModifiedBy>
  <cp:revision>137</cp:revision>
  <dcterms:created xsi:type="dcterms:W3CDTF">2023-09-20T21:35:22Z</dcterms:created>
  <dcterms:modified xsi:type="dcterms:W3CDTF">2026-10-23T09:55:06Z</dcterms:modified>
</cp:coreProperties>
</file>