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5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10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3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4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5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6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4" r:id="rId1"/>
    <p:sldMasterId id="2147483751" r:id="rId2"/>
    <p:sldMasterId id="2147483687" r:id="rId3"/>
    <p:sldMasterId id="2147483690" r:id="rId4"/>
    <p:sldMasterId id="2147483742" r:id="rId5"/>
    <p:sldMasterId id="2147483754" r:id="rId6"/>
    <p:sldMasterId id="2147483733" r:id="rId7"/>
    <p:sldMasterId id="2147483696" r:id="rId8"/>
    <p:sldMasterId id="2147483712" r:id="rId9"/>
    <p:sldMasterId id="2147483722" r:id="rId10"/>
    <p:sldMasterId id="2147483660" r:id="rId11"/>
    <p:sldMasterId id="2147483763" r:id="rId12"/>
    <p:sldMasterId id="2147483786" r:id="rId13"/>
    <p:sldMasterId id="2147483803" r:id="rId14"/>
    <p:sldMasterId id="2147483821" r:id="rId15"/>
    <p:sldMasterId id="2147483844" r:id="rId16"/>
    <p:sldMasterId id="2147483875" r:id="rId17"/>
  </p:sldMasterIdLst>
  <p:notesMasterIdLst>
    <p:notesMasterId r:id="rId104"/>
  </p:notesMasterIdLst>
  <p:handoutMasterIdLst>
    <p:handoutMasterId r:id="rId105"/>
  </p:handoutMasterIdLst>
  <p:sldIdLst>
    <p:sldId id="2147482528" r:id="rId18"/>
    <p:sldId id="2147482483" r:id="rId19"/>
    <p:sldId id="2147482470" r:id="rId20"/>
    <p:sldId id="2147482516" r:id="rId21"/>
    <p:sldId id="2147482523" r:id="rId22"/>
    <p:sldId id="2147482524" r:id="rId23"/>
    <p:sldId id="2147482517" r:id="rId24"/>
    <p:sldId id="2147482468" r:id="rId25"/>
    <p:sldId id="2147482526" r:id="rId26"/>
    <p:sldId id="2147482385" r:id="rId27"/>
    <p:sldId id="2147482515" r:id="rId28"/>
    <p:sldId id="2147482387" r:id="rId29"/>
    <p:sldId id="2147482388" r:id="rId30"/>
    <p:sldId id="2147482389" r:id="rId31"/>
    <p:sldId id="2147482390" r:id="rId32"/>
    <p:sldId id="2147482391" r:id="rId33"/>
    <p:sldId id="2147482392" r:id="rId34"/>
    <p:sldId id="2147482497" r:id="rId35"/>
    <p:sldId id="2147482498" r:id="rId36"/>
    <p:sldId id="2147482518" r:id="rId37"/>
    <p:sldId id="2147482394" r:id="rId38"/>
    <p:sldId id="2147482407" r:id="rId39"/>
    <p:sldId id="2147482408" r:id="rId40"/>
    <p:sldId id="2147482409" r:id="rId41"/>
    <p:sldId id="2147482491" r:id="rId42"/>
    <p:sldId id="2147482492" r:id="rId43"/>
    <p:sldId id="2147482493" r:id="rId44"/>
    <p:sldId id="2147482396" r:id="rId45"/>
    <p:sldId id="2147482499" r:id="rId46"/>
    <p:sldId id="2147482397" r:id="rId47"/>
    <p:sldId id="2147482484" r:id="rId48"/>
    <p:sldId id="2147482478" r:id="rId49"/>
    <p:sldId id="2147482495" r:id="rId50"/>
    <p:sldId id="2147482403" r:id="rId51"/>
    <p:sldId id="2147482404" r:id="rId52"/>
    <p:sldId id="2147482405" r:id="rId53"/>
    <p:sldId id="2147482482" r:id="rId54"/>
    <p:sldId id="2147482480" r:id="rId55"/>
    <p:sldId id="2147482489" r:id="rId56"/>
    <p:sldId id="2147482411" r:id="rId57"/>
    <p:sldId id="2147482412" r:id="rId58"/>
    <p:sldId id="2147482413" r:id="rId59"/>
    <p:sldId id="2147482416" r:id="rId60"/>
    <p:sldId id="2147482500" r:id="rId61"/>
    <p:sldId id="2147482501" r:id="rId62"/>
    <p:sldId id="2147482422" r:id="rId63"/>
    <p:sldId id="2147482519" r:id="rId64"/>
    <p:sldId id="2147482423" r:id="rId65"/>
    <p:sldId id="2147482424" r:id="rId66"/>
    <p:sldId id="2147482425" r:id="rId67"/>
    <p:sldId id="2147482426" r:id="rId68"/>
    <p:sldId id="2147482427" r:id="rId69"/>
    <p:sldId id="2147482431" r:id="rId70"/>
    <p:sldId id="2147482432" r:id="rId71"/>
    <p:sldId id="2147482434" r:id="rId72"/>
    <p:sldId id="2147482436" r:id="rId73"/>
    <p:sldId id="2147482527" r:id="rId74"/>
    <p:sldId id="2147482438" r:id="rId75"/>
    <p:sldId id="2147482439" r:id="rId76"/>
    <p:sldId id="2147482440" r:id="rId77"/>
    <p:sldId id="2147482441" r:id="rId78"/>
    <p:sldId id="2147482502" r:id="rId79"/>
    <p:sldId id="2147482503" r:id="rId80"/>
    <p:sldId id="2147482505" r:id="rId81"/>
    <p:sldId id="2147482446" r:id="rId82"/>
    <p:sldId id="2147482520" r:id="rId83"/>
    <p:sldId id="2147482447" r:id="rId84"/>
    <p:sldId id="2147482448" r:id="rId85"/>
    <p:sldId id="2147482449" r:id="rId86"/>
    <p:sldId id="2147482450" r:id="rId87"/>
    <p:sldId id="2147482451" r:id="rId88"/>
    <p:sldId id="2147482452" r:id="rId89"/>
    <p:sldId id="2147482453" r:id="rId90"/>
    <p:sldId id="2147482454" r:id="rId91"/>
    <p:sldId id="2147482455" r:id="rId92"/>
    <p:sldId id="2147482456" r:id="rId93"/>
    <p:sldId id="2147482457" r:id="rId94"/>
    <p:sldId id="2147482507" r:id="rId95"/>
    <p:sldId id="2147482522" r:id="rId96"/>
    <p:sldId id="2147482490" r:id="rId97"/>
    <p:sldId id="2147482486" r:id="rId98"/>
    <p:sldId id="2147482459" r:id="rId99"/>
    <p:sldId id="2147482465" r:id="rId100"/>
    <p:sldId id="2147482509" r:id="rId101"/>
    <p:sldId id="2147482525" r:id="rId102"/>
    <p:sldId id="2147482487" r:id="rId103"/>
  </p:sldIdLst>
  <p:sldSz cx="9144000" cy="6858000" type="screen4x3"/>
  <p:notesSz cx="6858000" cy="9144000"/>
  <p:embeddedFontLst>
    <p:embeddedFont>
      <p:font typeface="Dosis" pitchFamily="2" charset="0"/>
      <p:regular r:id="rId106"/>
      <p:bold r:id="rId107"/>
    </p:embeddedFont>
    <p:embeddedFont>
      <p:font typeface="Dosis ExtraBold" pitchFamily="2" charset="0"/>
      <p:bold r:id="rId108"/>
    </p:embeddedFont>
    <p:embeddedFont>
      <p:font typeface="Dosis Medium" pitchFamily="2" charset="0"/>
      <p:regular r:id="rId109"/>
    </p:embeddedFont>
    <p:embeddedFont>
      <p:font typeface="Dosis SemiBold" pitchFamily="2" charset="0"/>
      <p:bold r:id="rId110"/>
    </p:embeddedFont>
    <p:embeddedFont>
      <p:font typeface="Microsoft Uighur" panose="02000000000000000000" pitchFamily="2" charset="-78"/>
      <p:regular r:id="rId111"/>
      <p:bold r:id="rId112"/>
    </p:embeddedFont>
    <p:embeddedFont>
      <p:font typeface="Modern Love" panose="04090805081005020601" pitchFamily="82" charset="0"/>
      <p:regular r:id="rId1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3045" userDrawn="1">
          <p15:clr>
            <a:srgbClr val="A4A3A4"/>
          </p15:clr>
        </p15:guide>
        <p15:guide id="4" pos="3742" userDrawn="1">
          <p15:clr>
            <a:srgbClr val="A4A3A4"/>
          </p15:clr>
        </p15:guide>
        <p15:guide id="5" pos="2018" userDrawn="1">
          <p15:clr>
            <a:srgbClr val="A4A3A4"/>
          </p15:clr>
        </p15:guide>
        <p15:guide id="6" orient="horz" pos="1275" userDrawn="1">
          <p15:clr>
            <a:srgbClr val="A4A3A4"/>
          </p15:clr>
        </p15:guide>
        <p15:guide id="7" orient="horz" pos="36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00ACA4"/>
    <a:srgbClr val="B9FFFC"/>
    <a:srgbClr val="454F7D"/>
    <a:srgbClr val="424D7B"/>
    <a:srgbClr val="444F7B"/>
    <a:srgbClr val="444C7B"/>
    <a:srgbClr val="424D7A"/>
    <a:srgbClr val="454F81"/>
    <a:srgbClr val="455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07" autoAdjust="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pos="4649"/>
        <p:guide orient="horz" pos="709"/>
        <p:guide orient="horz" pos="3045"/>
        <p:guide pos="3742"/>
        <p:guide pos="2018"/>
        <p:guide orient="horz" pos="1275"/>
        <p:guide orient="horz" pos="3680"/>
      </p:guideLst>
    </p:cSldViewPr>
  </p:slideViewPr>
  <p:outlineViewPr>
    <p:cViewPr>
      <p:scale>
        <a:sx n="33" d="100"/>
        <a:sy n="33" d="100"/>
      </p:scale>
      <p:origin x="0" y="-91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0368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117" Type="http://schemas.openxmlformats.org/officeDocument/2006/relationships/tableStyles" Target="tableStyles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slide" Target="slides/slide72.xml"/><Relationship Id="rId112" Type="http://schemas.openxmlformats.org/officeDocument/2006/relationships/font" Target="fonts/font7.fntdata"/><Relationship Id="rId16" Type="http://schemas.openxmlformats.org/officeDocument/2006/relationships/slideMaster" Target="slideMasters/slideMaster16.xml"/><Relationship Id="rId107" Type="http://schemas.openxmlformats.org/officeDocument/2006/relationships/font" Target="fonts/font2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102" Type="http://schemas.openxmlformats.org/officeDocument/2006/relationships/slide" Target="slides/slide85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3.xml"/><Relationship Id="rId95" Type="http://schemas.openxmlformats.org/officeDocument/2006/relationships/slide" Target="slides/slide78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113" Type="http://schemas.openxmlformats.org/officeDocument/2006/relationships/font" Target="fonts/font8.fntdata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59" Type="http://schemas.openxmlformats.org/officeDocument/2006/relationships/slide" Target="slides/slide42.xml"/><Relationship Id="rId103" Type="http://schemas.openxmlformats.org/officeDocument/2006/relationships/slide" Target="slides/slide86.xml"/><Relationship Id="rId108" Type="http://schemas.openxmlformats.org/officeDocument/2006/relationships/font" Target="fonts/font3.fntdata"/><Relationship Id="rId54" Type="http://schemas.openxmlformats.org/officeDocument/2006/relationships/slide" Target="slides/slide37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91" Type="http://schemas.openxmlformats.org/officeDocument/2006/relationships/slide" Target="slides/slide74.xml"/><Relationship Id="rId96" Type="http://schemas.openxmlformats.org/officeDocument/2006/relationships/slide" Target="slides/slide7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49" Type="http://schemas.openxmlformats.org/officeDocument/2006/relationships/slide" Target="slides/slide32.xml"/><Relationship Id="rId114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94" Type="http://schemas.openxmlformats.org/officeDocument/2006/relationships/slide" Target="slides/slide77.xml"/><Relationship Id="rId99" Type="http://schemas.openxmlformats.org/officeDocument/2006/relationships/slide" Target="slides/slide82.xml"/><Relationship Id="rId101" Type="http://schemas.openxmlformats.org/officeDocument/2006/relationships/slide" Target="slides/slide8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109" Type="http://schemas.openxmlformats.org/officeDocument/2006/relationships/font" Target="fonts/font4.fntdata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slide" Target="slides/slide80.xml"/><Relationship Id="rId10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slide" Target="slides/slide7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slide" Target="slides/slide70.xml"/><Relationship Id="rId110" Type="http://schemas.openxmlformats.org/officeDocument/2006/relationships/font" Target="fonts/font5.fntdata"/><Relationship Id="rId115" Type="http://schemas.openxmlformats.org/officeDocument/2006/relationships/viewProps" Target="viewProps.xml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slide" Target="slides/slide60.xml"/><Relationship Id="rId100" Type="http://schemas.openxmlformats.org/officeDocument/2006/relationships/slide" Target="slides/slide83.xml"/><Relationship Id="rId105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93" Type="http://schemas.openxmlformats.org/officeDocument/2006/relationships/slide" Target="slides/slide76.xml"/><Relationship Id="rId98" Type="http://schemas.openxmlformats.org/officeDocument/2006/relationships/slide" Target="slides/slide8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8.xml"/><Relationship Id="rId46" Type="http://schemas.openxmlformats.org/officeDocument/2006/relationships/slide" Target="slides/slide29.xml"/><Relationship Id="rId67" Type="http://schemas.openxmlformats.org/officeDocument/2006/relationships/slide" Target="slides/slide50.xml"/><Relationship Id="rId116" Type="http://schemas.openxmlformats.org/officeDocument/2006/relationships/theme" Target="theme/theme1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62" Type="http://schemas.openxmlformats.org/officeDocument/2006/relationships/slide" Target="slides/slide45.xml"/><Relationship Id="rId83" Type="http://schemas.openxmlformats.org/officeDocument/2006/relationships/slide" Target="slides/slide66.xml"/><Relationship Id="rId88" Type="http://schemas.openxmlformats.org/officeDocument/2006/relationships/slide" Target="slides/slide71.xml"/><Relationship Id="rId111" Type="http://schemas.openxmlformats.org/officeDocument/2006/relationships/font" Target="fonts/font6.fntdata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9.xml"/><Relationship Id="rId57" Type="http://schemas.openxmlformats.org/officeDocument/2006/relationships/slide" Target="slides/slide40.xml"/><Relationship Id="rId106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D05EC37A-635A-FFC1-4F85-23A75669DC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1C41E6E-D715-7CA6-985B-1C1FAD6B6B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CA4C08-0FF0-4F69-9D41-6BF411A41277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1F2732-23D4-5CFD-1EA0-877CFD56D5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B875AE-F05F-0848-69E2-7E7A5B3DC2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DB522-ADD4-449D-920B-8B2DB9F01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4978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4960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036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6.png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6.png"/></Relationships>
</file>

<file path=ppt/slideLayouts/_rels/slideLayout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5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6.png"/></Relationships>
</file>

<file path=ppt/slideLayouts/_rels/slideLayout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microsoft.com/office/2007/relationships/hdphoto" Target="../media/hdphoto3.wdp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10" Type="http://schemas.microsoft.com/office/2007/relationships/hdphoto" Target="../media/hdphoto3.wdp"/><Relationship Id="rId4" Type="http://schemas.microsoft.com/office/2007/relationships/hdphoto" Target="../media/hdphoto4.wdp"/><Relationship Id="rId9" Type="http://schemas.openxmlformats.org/officeDocument/2006/relationships/image" Target="../media/image21.png"/></Relationships>
</file>

<file path=ppt/slideLayouts/_rels/slideLayout18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10" Type="http://schemas.microsoft.com/office/2007/relationships/hdphoto" Target="../media/hdphoto3.wdp"/><Relationship Id="rId4" Type="http://schemas.microsoft.com/office/2007/relationships/hdphoto" Target="../media/hdphoto4.wdp"/><Relationship Id="rId9" Type="http://schemas.openxmlformats.org/officeDocument/2006/relationships/image" Target="../media/image21.png"/></Relationships>
</file>

<file path=ppt/slideLayouts/_rels/slideLayout18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10" Type="http://schemas.microsoft.com/office/2007/relationships/hdphoto" Target="../media/hdphoto3.wdp"/><Relationship Id="rId4" Type="http://schemas.microsoft.com/office/2007/relationships/hdphoto" Target="../media/hdphoto4.wdp"/><Relationship Id="rId9" Type="http://schemas.openxmlformats.org/officeDocument/2006/relationships/image" Target="../media/image21.png"/></Relationships>
</file>

<file path=ppt/slideLayouts/_rels/slideLayout19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7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10" Type="http://schemas.microsoft.com/office/2007/relationships/hdphoto" Target="../media/hdphoto3.wdp"/><Relationship Id="rId4" Type="http://schemas.microsoft.com/office/2007/relationships/hdphoto" Target="../media/hdphoto4.wdp"/><Relationship Id="rId9" Type="http://schemas.openxmlformats.org/officeDocument/2006/relationships/image" Target="../media/image21.png"/></Relationships>
</file>

<file path=ppt/slideLayouts/_rels/slideLayout1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19.png"/><Relationship Id="rId9" Type="http://schemas.microsoft.com/office/2007/relationships/hdphoto" Target="../media/hdphoto3.wdp"/></Relationships>
</file>

<file path=ppt/slideLayouts/_rels/slideLayout1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19.png"/><Relationship Id="rId9" Type="http://schemas.microsoft.com/office/2007/relationships/hdphoto" Target="../media/hdphoto3.wdp"/></Relationships>
</file>

<file path=ppt/slideLayouts/_rels/slideLayout1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19.png"/><Relationship Id="rId9" Type="http://schemas.microsoft.com/office/2007/relationships/hdphoto" Target="../media/hdphoto3.wdp"/></Relationships>
</file>

<file path=ppt/slideLayouts/_rels/slideLayout1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21.png"/><Relationship Id="rId5" Type="http://schemas.microsoft.com/office/2007/relationships/hdphoto" Target="../media/hdphoto5.wdp"/><Relationship Id="rId4" Type="http://schemas.openxmlformats.org/officeDocument/2006/relationships/image" Target="../media/image24.png"/><Relationship Id="rId9" Type="http://schemas.microsoft.com/office/2007/relationships/hdphoto" Target="../media/hdphoto2.wdp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8450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1438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38232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257897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0404924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10830657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6188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344396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0744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3607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027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127933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800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36191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A1D94F-62B1-C6D0-7E0F-52D1F997A7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68" r="-4368"/>
          <a:stretch>
            <a:fillRect/>
          </a:stretch>
        </p:blipFill>
        <p:spPr>
          <a:xfrm>
            <a:off x="7566858" y="2871353"/>
            <a:ext cx="972000" cy="900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44DC88C6-5707-86F7-D833-5641FA28E5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410748" y="302783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49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413506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7399348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4640505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293797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894268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7058090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998672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AA95B1-5491-4975-F445-F499BD3C41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99" y="1575854"/>
            <a:ext cx="6840001" cy="612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6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6788894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0273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288124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763341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069192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65755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389410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658276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546313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181717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48770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81439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38873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3631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97828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7616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842127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767128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325122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63864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645322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6474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839021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250598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7012704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325198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425840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17036" y="3685915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26868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36702" y="368449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F8CA187-277E-D884-A04A-FAC631D20B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D28D6E13-CE7C-3AA2-BA3B-DC6CD649F4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17036" y="5815518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7" name="Espace réservé du texte 14">
            <a:extLst>
              <a:ext uri="{FF2B5EF4-FFF2-40B4-BE49-F238E27FC236}">
                <a16:creationId xmlns:a16="http://schemas.microsoft.com/office/drawing/2014/main" id="{ECD382B3-33FC-44FE-1048-5D0CE2CE99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6867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CD8708A4-6F99-5164-BF09-15B2DB4FF8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36702" y="5814101"/>
            <a:ext cx="1490261" cy="285502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AE406E7C-D00B-DEB0-24F6-92F07269707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14">
            <a:extLst>
              <a:ext uri="{FF2B5EF4-FFF2-40B4-BE49-F238E27FC236}">
                <a16:creationId xmlns:a16="http://schemas.microsoft.com/office/drawing/2014/main" id="{0524C2B1-20EB-8315-907C-49253251B7F8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14">
            <a:extLst>
              <a:ext uri="{FF2B5EF4-FFF2-40B4-BE49-F238E27FC236}">
                <a16:creationId xmlns:a16="http://schemas.microsoft.com/office/drawing/2014/main" id="{41329BE8-BAA0-EF9E-D4E2-4B4B6608C07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F601B3E1-0300-A2A5-660F-929F9F0FC2F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88D384C2-3D24-54ED-ECDC-EBB2F11E1BC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F6F13977-CAA0-99E8-DDF8-6CAE2E046C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604897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Voc-03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D64E387-0E8D-8AF1-4814-8865F3DE654E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920000" y="676800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C80A6BE9-AA1D-D46D-57A5-4AB6E31AC78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74000" y="2160000"/>
            <a:ext cx="2880000" cy="2880000"/>
          </a:xfrm>
          <a:prstGeom prst="round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2974017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22103" y="5219103"/>
            <a:ext cx="2899793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647619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979103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16">
            <a:extLst>
              <a:ext uri="{FF2B5EF4-FFF2-40B4-BE49-F238E27FC236}">
                <a16:creationId xmlns:a16="http://schemas.microsoft.com/office/drawing/2014/main" id="{37C26F73-B599-DCB0-6DEF-AD612BD94F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57910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657928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5060589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594393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843458-F2AE-290E-E995-73C5EA1BABE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783573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32674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662418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3981" y="2217150"/>
            <a:ext cx="36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B0B811FA-2DBF-705C-16B7-604086194EC5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5399756" y="2217150"/>
            <a:ext cx="252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215AD1B0-0540-BF69-4953-E70D59C001B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611999" y="6010275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781099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D2BAC3-E229-C41A-AA1F-E34226BDC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2000" y="2925000"/>
            <a:ext cx="5760000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40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166402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BF76378-0DDF-988A-E804-17E203BE96D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387883" y="2895503"/>
            <a:ext cx="6355883" cy="3329272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F38451A-722C-3251-DF52-C0C5E86AC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7883" y="1718729"/>
            <a:ext cx="6355882" cy="1008000"/>
          </a:xfrm>
          <a:prstGeom prst="rect">
            <a:avLst/>
          </a:prstGeom>
          <a:noFill/>
        </p:spPr>
        <p:txBody>
          <a:bodyPr anchor="ctr"/>
          <a:lstStyle>
            <a:lvl1pPr marL="0" indent="0" algn="ctr" rtl="1">
              <a:buNone/>
              <a:defRPr sz="3200" b="1">
                <a:solidFill>
                  <a:srgbClr val="565F88"/>
                </a:solidFill>
              </a:defRPr>
            </a:lvl1pPr>
            <a:lvl2pPr marL="257168" indent="0" algn="r" rtl="1">
              <a:buNone/>
              <a:defRPr>
                <a:solidFill>
                  <a:srgbClr val="565F88"/>
                </a:solidFill>
              </a:defRPr>
            </a:lvl2pPr>
            <a:lvl3pPr marL="514336" indent="0" algn="r" rtl="1">
              <a:buNone/>
              <a:defRPr>
                <a:solidFill>
                  <a:srgbClr val="565F88"/>
                </a:solidFill>
              </a:defRPr>
            </a:lvl3pPr>
            <a:lvl4pPr marL="771505" indent="0" algn="r" rtl="1">
              <a:buNone/>
              <a:defRPr>
                <a:solidFill>
                  <a:srgbClr val="565F88"/>
                </a:solidFill>
              </a:defRPr>
            </a:lvl4pPr>
            <a:lvl5pPr marL="1028674" indent="0" algn="r" rtl="1">
              <a:buNone/>
              <a:defRPr>
                <a:solidFill>
                  <a:srgbClr val="565F88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1460745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Ora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5DC00E88-AAEB-33F0-16A2-20407411EC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517470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5C10E-F7D2-8AC5-5370-95F2A3F2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A9F8C90E-F0FE-E0EC-4516-AA836B5CC24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D7D53A2F-1144-6EDC-748B-9F5EFA93D20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317036" y="2006544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023DB1B-13D6-A8F6-4A80-C987CB28C83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26869" y="199249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B57454BF-7C37-0272-D106-A85E5EFC573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336702" y="1990768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1F03A483-280B-E4B8-3335-1376B7CCD97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317036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E539E91D-FE4F-DDD2-E2AA-6DAC51B8DCC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826868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57A5F105-C821-5E52-315F-290A35C90DE3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336702" y="4122101"/>
            <a:ext cx="1490261" cy="1490261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780840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19756" y="675854"/>
            <a:ext cx="900000" cy="9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919363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01F8B1-2373-5A6F-2EC6-0A43DFF2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'élément multimédia 10">
            <a:extLst>
              <a:ext uri="{FF2B5EF4-FFF2-40B4-BE49-F238E27FC236}">
                <a16:creationId xmlns:a16="http://schemas.microsoft.com/office/drawing/2014/main" id="{2441B897-4709-4C85-4639-F242E91438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14F64D2-74A9-68D9-17A0-03DCA86AB30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830551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Env-Apprenant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56000" y="738000"/>
            <a:ext cx="792000" cy="792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de l'élément multimédia 3">
            <a:extLst>
              <a:ext uri="{FF2B5EF4-FFF2-40B4-BE49-F238E27FC236}">
                <a16:creationId xmlns:a16="http://schemas.microsoft.com/office/drawing/2014/main" id="{B44EC5D7-4C36-67B3-D4E9-99EF98C8C6B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083545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906481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7647585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0140955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438800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87646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852572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65325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81807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6389372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099424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6241218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091252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0978257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2463918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756582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331160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8101358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293664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117188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640904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083105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60650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061624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906477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97505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6114433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74881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593640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939101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41782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784678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710626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0767885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170535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0451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62422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15496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70597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35860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616422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48334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36076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045615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23286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702402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4187661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4796911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7944469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99228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542276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62755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840280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3504814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997151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92451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3662295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824711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694061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3199236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11017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853466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360004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508656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38224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072045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016546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32407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414691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685785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54402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004688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20323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94070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0201888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65184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595426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694759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7952384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47603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392254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5840553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0972340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10847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371377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357343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489537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42284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662636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151392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585174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662899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2719543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12605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8539477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663027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602684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77117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803210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701624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417200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1751041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846791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CE2A07AA-C568-443C-19EA-675DD8D3DE1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7159854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606003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6840483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7712742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29549331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79739698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3501524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05061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676508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584660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184346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2402392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7643449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67767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39819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heme" Target="../theme/theme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heme" Target="../theme/theme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7.jpg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4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5.xml"/><Relationship Id="rId14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6.xml"/><Relationship Id="rId14" Type="http://schemas.openxmlformats.org/officeDocument/2006/relationships/image" Target="../media/image1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7.xml"/><Relationship Id="rId14" Type="http://schemas.openxmlformats.org/officeDocument/2006/relationships/image" Target="../media/image1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61.xml"/><Relationship Id="rId15" Type="http://schemas.openxmlformats.org/officeDocument/2006/relationships/image" Target="../media/image11.png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10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7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image" Target="../media/image13.bin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image" Target="../media/image13.bin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8.xml"/><Relationship Id="rId19" Type="http://schemas.openxmlformats.org/officeDocument/2006/relationships/image" Target="../media/image13.bin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image" Target="../media/image13.bin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theme" Target="../theme/theme15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image" Target="../media/image13.bin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3.xml"/><Relationship Id="rId16" Type="http://schemas.openxmlformats.org/officeDocument/2006/relationships/image" Target="../media/image22.jpg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5" Type="http://schemas.openxmlformats.org/officeDocument/2006/relationships/theme" Target="../theme/theme17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slideLayout" Target="../slideLayouts/slideLayout1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0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868" r:id="rId13"/>
    <p:sldLayoutId id="2147483871" r:id="rId14"/>
    <p:sldLayoutId id="2147483872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1318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0215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7429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1291" y="176162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6195" y="176162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9392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2761395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157475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416043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241740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EE1AC-A01F-CCD3-DD0A-35C97601589B}"/>
              </a:ext>
            </a:extLst>
          </p:cNvPr>
          <p:cNvSpPr>
            <a:spLocks/>
          </p:cNvSpPr>
          <p:nvPr userDrawn="1"/>
        </p:nvSpPr>
        <p:spPr>
          <a:xfrm>
            <a:off x="5598834" y="17616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0DA9E-8895-51CB-D469-05A6149A62AB}"/>
              </a:ext>
            </a:extLst>
          </p:cNvPr>
          <p:cNvSpPr txBox="1"/>
          <p:nvPr userDrawn="1"/>
        </p:nvSpPr>
        <p:spPr>
          <a:xfrm>
            <a:off x="1419836" y="135496"/>
            <a:ext cx="2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5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4229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3" y="756980"/>
            <a:ext cx="7296726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5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2"/>
            <a:ext cx="1280869" cy="30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514750" y="131131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8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3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1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C672FF-D059-2364-A963-FC08637102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528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205A615-1503-28EB-B901-5BFC87861A4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8314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9F7D7D-2090-3400-190B-845DA2CB88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4946" y="148928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E2E54B-FD28-B52D-DCCC-12DBFE8C42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6073" y="156376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18DDF5-8871-9FAE-A723-2B7794A61F68}"/>
              </a:ext>
            </a:extLst>
          </p:cNvPr>
          <p:cNvSpPr>
            <a:spLocks/>
          </p:cNvSpPr>
          <p:nvPr userDrawn="1"/>
        </p:nvSpPr>
        <p:spPr>
          <a:xfrm>
            <a:off x="592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E6AF-9897-FC71-A344-E7665DFB0556}"/>
              </a:ext>
            </a:extLst>
          </p:cNvPr>
          <p:cNvSpPr>
            <a:spLocks/>
          </p:cNvSpPr>
          <p:nvPr userDrawn="1"/>
        </p:nvSpPr>
        <p:spPr>
          <a:xfrm>
            <a:off x="309850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DCDF16-70F3-CAE8-4328-3353317D1154}"/>
              </a:ext>
            </a:extLst>
          </p:cNvPr>
          <p:cNvSpPr>
            <a:spLocks/>
          </p:cNvSpPr>
          <p:nvPr userDrawn="1"/>
        </p:nvSpPr>
        <p:spPr>
          <a:xfrm>
            <a:off x="323273" y="131773"/>
            <a:ext cx="120601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F6C8B-4F28-90BE-5C66-387580110C3D}"/>
              </a:ext>
            </a:extLst>
          </p:cNvPr>
          <p:cNvSpPr>
            <a:spLocks/>
          </p:cNvSpPr>
          <p:nvPr userDrawn="1"/>
        </p:nvSpPr>
        <p:spPr>
          <a:xfrm>
            <a:off x="466771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A09A5-75C3-736E-6991-D5332F66BE09}"/>
              </a:ext>
            </a:extLst>
          </p:cNvPr>
          <p:cNvSpPr>
            <a:spLocks/>
          </p:cNvSpPr>
          <p:nvPr userDrawn="1"/>
        </p:nvSpPr>
        <p:spPr>
          <a:xfrm>
            <a:off x="168884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2A41D-BEAA-C917-5B47-4AE141D3EA38}"/>
              </a:ext>
            </a:extLst>
          </p:cNvPr>
          <p:cNvSpPr>
            <a:spLocks/>
          </p:cNvSpPr>
          <p:nvPr userDrawn="1"/>
        </p:nvSpPr>
        <p:spPr>
          <a:xfrm>
            <a:off x="7140920" y="15637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174F963-DCBB-1449-9378-E5A7BF66536B}"/>
              </a:ext>
            </a:extLst>
          </p:cNvPr>
          <p:cNvSpPr/>
          <p:nvPr userDrawn="1"/>
        </p:nvSpPr>
        <p:spPr>
          <a:xfrm>
            <a:off x="1376218" y="148928"/>
            <a:ext cx="322476" cy="29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2A46E44-1652-7A14-5710-BA827F6B9C49}"/>
              </a:ext>
            </a:extLst>
          </p:cNvPr>
          <p:cNvSpPr/>
          <p:nvPr userDrawn="1"/>
        </p:nvSpPr>
        <p:spPr>
          <a:xfrm>
            <a:off x="5758314" y="156376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DB12229-7433-870F-F53A-F2AB72DA7980}"/>
              </a:ext>
            </a:extLst>
          </p:cNvPr>
          <p:cNvSpPr/>
          <p:nvPr userDrawn="1"/>
        </p:nvSpPr>
        <p:spPr>
          <a:xfrm>
            <a:off x="7018314" y="131131"/>
            <a:ext cx="278069" cy="28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dirty="0">
                <a:solidFill>
                  <a:srgbClr val="FF0000"/>
                </a:solidFill>
                <a:cs typeface="Microsoft Uighur" panose="02000000000000000000" pitchFamily="2" charset="-78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5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C427FD-FF22-C327-0759-AB1666D9970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0183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380EAA-A167-43BE-CBF6-1752ED6291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8695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40D5CED-F3A3-CFAD-BC4E-3393F7FF3C8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5497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5F2B08-CEE8-A724-843B-D22EBB57480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912" y="131773"/>
            <a:ext cx="278069" cy="288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A64FE-029A-D058-1457-7B396E66D1A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8327" y="131773"/>
            <a:ext cx="278069" cy="288000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1609F9-E6DF-3D8A-BF1E-399F849E514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EC35D-0318-41F4-D6CB-38CDD0855E23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6B7C1-ABBF-EAF0-B393-3CC3A124258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72F72-3DEA-71E9-1CFD-2E741DD6B1A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3B913-2150-C913-2A6F-677DA0124FC1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80046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75698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8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69" r:id="rId12"/>
    <p:sldLayoutId id="21474838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27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47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645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06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  <p:sldLayoutId id="214748387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568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6" r:id="rId22"/>
    <p:sldLayoutId id="2147483874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074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6.png"/><Relationship Id="rId3" Type="http://schemas.microsoft.com/office/2007/relationships/media" Target="../media/media2.mp4"/><Relationship Id="rId7" Type="http://schemas.openxmlformats.org/officeDocument/2006/relationships/image" Target="../media/image41.png"/><Relationship Id="rId12" Type="http://schemas.openxmlformats.org/officeDocument/2006/relationships/image" Target="../media/image3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44.png"/><Relationship Id="rId4" Type="http://schemas.openxmlformats.org/officeDocument/2006/relationships/video" Target="../media/media2.mp4"/><Relationship Id="rId9" Type="http://schemas.openxmlformats.org/officeDocument/2006/relationships/image" Target="../media/image43.png"/><Relationship Id="rId1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54.png"/><Relationship Id="rId4" Type="http://schemas.openxmlformats.org/officeDocument/2006/relationships/image" Target="../media/image43.png"/><Relationship Id="rId9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4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2.png"/><Relationship Id="rId11" Type="http://schemas.openxmlformats.org/officeDocument/2006/relationships/image" Target="../media/image51.png"/><Relationship Id="rId5" Type="http://schemas.openxmlformats.org/officeDocument/2006/relationships/image" Target="../media/image41.png"/><Relationship Id="rId10" Type="http://schemas.openxmlformats.org/officeDocument/2006/relationships/image" Target="../media/image31.gif"/><Relationship Id="rId4" Type="http://schemas.openxmlformats.org/officeDocument/2006/relationships/image" Target="../media/image55.pn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7.png"/><Relationship Id="rId7" Type="http://schemas.openxmlformats.org/officeDocument/2006/relationships/image" Target="../media/image4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1.gif"/><Relationship Id="rId11" Type="http://schemas.openxmlformats.org/officeDocument/2006/relationships/image" Target="../media/image45.png"/><Relationship Id="rId5" Type="http://schemas.openxmlformats.org/officeDocument/2006/relationships/image" Target="../media/image60.png"/><Relationship Id="rId10" Type="http://schemas.openxmlformats.org/officeDocument/2006/relationships/image" Target="../media/image44.png"/><Relationship Id="rId4" Type="http://schemas.openxmlformats.org/officeDocument/2006/relationships/image" Target="../media/image59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5.png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100.xml"/><Relationship Id="rId1" Type="http://schemas.openxmlformats.org/officeDocument/2006/relationships/tags" Target="../tags/tag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66.png"/><Relationship Id="rId9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9.png"/><Relationship Id="rId7" Type="http://schemas.openxmlformats.org/officeDocument/2006/relationships/image" Target="../media/image4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105.xml"/><Relationship Id="rId7" Type="http://schemas.openxmlformats.org/officeDocument/2006/relationships/image" Target="../media/image4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70.png"/><Relationship Id="rId4" Type="http://schemas.openxmlformats.org/officeDocument/2006/relationships/image" Target="../media/image71.png"/><Relationship Id="rId9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105.xml"/><Relationship Id="rId7" Type="http://schemas.openxmlformats.org/officeDocument/2006/relationships/image" Target="../media/image43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70.png"/><Relationship Id="rId4" Type="http://schemas.openxmlformats.org/officeDocument/2006/relationships/image" Target="../media/image73.png"/><Relationship Id="rId9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7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microsoft.com/office/2007/relationships/hdphoto" Target="../media/hdphoto6.wdp"/><Relationship Id="rId7" Type="http://schemas.openxmlformats.org/officeDocument/2006/relationships/image" Target="../media/image4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microsoft.com/office/2007/relationships/hdphoto" Target="../media/hdphoto6.wdp"/><Relationship Id="rId7" Type="http://schemas.openxmlformats.org/officeDocument/2006/relationships/image" Target="../media/image4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microsoft.com/office/2007/relationships/hdphoto" Target="../media/hdphoto6.wdp"/><Relationship Id="rId7" Type="http://schemas.openxmlformats.org/officeDocument/2006/relationships/image" Target="../media/image4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0.xml"/><Relationship Id="rId6" Type="http://schemas.microsoft.com/office/2007/relationships/hdphoto" Target="../media/hdphoto7.wdp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6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2.png"/><Relationship Id="rId7" Type="http://schemas.openxmlformats.org/officeDocument/2006/relationships/image" Target="../media/image8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120.xml"/><Relationship Id="rId7" Type="http://schemas.openxmlformats.org/officeDocument/2006/relationships/image" Target="../media/image43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4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121.xml"/><Relationship Id="rId7" Type="http://schemas.openxmlformats.org/officeDocument/2006/relationships/image" Target="../media/image43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70.png"/><Relationship Id="rId4" Type="http://schemas.openxmlformats.org/officeDocument/2006/relationships/image" Target="../media/image89.png"/><Relationship Id="rId9" Type="http://schemas.openxmlformats.org/officeDocument/2006/relationships/image" Target="../media/image4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93.png"/><Relationship Id="rId7" Type="http://schemas.openxmlformats.org/officeDocument/2006/relationships/image" Target="../media/image44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93.png"/><Relationship Id="rId7" Type="http://schemas.openxmlformats.org/officeDocument/2006/relationships/image" Target="../media/image44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93.png"/><Relationship Id="rId7" Type="http://schemas.openxmlformats.org/officeDocument/2006/relationships/image" Target="../media/image44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7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9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9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9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2.png"/><Relationship Id="rId7" Type="http://schemas.openxmlformats.org/officeDocument/2006/relationships/image" Target="../media/image9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9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9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42.png"/><Relationship Id="rId7" Type="http://schemas.openxmlformats.org/officeDocument/2006/relationships/image" Target="../media/image9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58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97.png"/><Relationship Id="rId7" Type="http://schemas.openxmlformats.org/officeDocument/2006/relationships/image" Target="../media/image44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167.xml"/><Relationship Id="rId7" Type="http://schemas.openxmlformats.org/officeDocument/2006/relationships/image" Target="../media/image43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94.png"/><Relationship Id="rId4" Type="http://schemas.openxmlformats.org/officeDocument/2006/relationships/image" Target="../media/image102.png"/><Relationship Id="rId9" Type="http://schemas.openxmlformats.org/officeDocument/2006/relationships/image" Target="../media/image45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9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5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103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847F72-E317-303C-12BD-9BF8A9E75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631"/>
            <a:ext cx="9144000" cy="687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295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24064-2AF4-2711-5742-1F849F51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sz="4000" dirty="0"/>
              <a:t>هيكلة حصص الأسبوع التربوي الأول</a:t>
            </a:r>
          </a:p>
        </p:txBody>
      </p:sp>
      <p:pic>
        <p:nvPicPr>
          <p:cNvPr id="28" name="Image 27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EC6D4D8-A159-D282-7008-6D827656027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83930" y="1910926"/>
            <a:ext cx="3831420" cy="1362012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C183201-D18D-4935-B177-DA999DC256D1}"/>
              </a:ext>
            </a:extLst>
          </p:cNvPr>
          <p:cNvSpPr txBox="1">
            <a:spLocks/>
          </p:cNvSpPr>
          <p:nvPr/>
        </p:nvSpPr>
        <p:spPr>
          <a:xfrm>
            <a:off x="4864353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معجم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الاستماع والتحدث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الكلمات البصرية+ القراءة المشتركة</a:t>
            </a: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5E67F533-0003-670A-8653-7D0C6E21111B}"/>
              </a:ext>
            </a:extLst>
          </p:cNvPr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AE19904-F025-9D70-0C02-58C0F63B0EB8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BA9EC7F-CBF7-7B36-6667-527D498CCE78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Organigramme : Terminateur 32">
              <a:extLst>
                <a:ext uri="{FF2B5EF4-FFF2-40B4-BE49-F238E27FC236}">
                  <a16:creationId xmlns:a16="http://schemas.microsoft.com/office/drawing/2014/main" id="{84917BCC-A7BB-4497-4BC4-FEE3E753238E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1B696E7-933A-A299-4298-E4459524BA56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F785BBF-EC21-2EEC-913B-7E2F47345BD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6" name="Organigramme : Terminateur 35">
              <a:extLst>
                <a:ext uri="{FF2B5EF4-FFF2-40B4-BE49-F238E27FC236}">
                  <a16:creationId xmlns:a16="http://schemas.microsoft.com/office/drawing/2014/main" id="{28CE43BE-827F-7211-C6A8-410E578CDFD4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ABDE56B-B1D8-87F7-43A2-3543B491E169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67FFCD5-B508-B459-DD21-A60CF1BB3513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9" name="Organigramme : Terminateur 38">
              <a:extLst>
                <a:ext uri="{FF2B5EF4-FFF2-40B4-BE49-F238E27FC236}">
                  <a16:creationId xmlns:a16="http://schemas.microsoft.com/office/drawing/2014/main" id="{BB1C06D9-07BD-CBE9-D343-BB038D386741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DED51CD-4D89-1DF3-DD52-F228664B958F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C5A935DA-A9B7-8082-BF36-8BFE5A3D032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2" name="Organigramme : Terminateur 41">
              <a:extLst>
                <a:ext uri="{FF2B5EF4-FFF2-40B4-BE49-F238E27FC236}">
                  <a16:creationId xmlns:a16="http://schemas.microsoft.com/office/drawing/2014/main" id="{A570C06A-CFFA-B7ED-3BDA-E34A8AE3EE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F75969D-4D6F-51EE-7006-7CFBFB05B8E5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6260B1B-8DE6-97FE-27D5-91548C304D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9FC8FA4-306D-E0C3-A1C8-05E7899780F8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6" name="Organigramme : Terminateur 45">
              <a:extLst>
                <a:ext uri="{FF2B5EF4-FFF2-40B4-BE49-F238E27FC236}">
                  <a16:creationId xmlns:a16="http://schemas.microsoft.com/office/drawing/2014/main" id="{CF100113-88B0-819E-A10A-33944C554FDF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7" name="Espace réservé du texte 25">
            <a:extLst>
              <a:ext uri="{FF2B5EF4-FFF2-40B4-BE49-F238E27FC236}">
                <a16:creationId xmlns:a16="http://schemas.microsoft.com/office/drawing/2014/main" id="{F617E492-3EFB-29FF-095B-0BFAB3F63C0C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: استثمار النص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8" name="Espace réservé du texte 25">
            <a:extLst>
              <a:ext uri="{FF2B5EF4-FFF2-40B4-BE49-F238E27FC236}">
                <a16:creationId xmlns:a16="http://schemas.microsoft.com/office/drawing/2014/main" id="{D29E61D0-78A5-1DC5-92D8-5ED5B3621DF6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ظواهر لغوية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 الكتابي</a:t>
            </a:r>
          </a:p>
        </p:txBody>
      </p: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BFA1D6E0-8215-9912-4645-47469A888AEE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74B05713-8375-1C9E-B0C5-71F8D81063CE}"/>
              </a:ext>
            </a:extLst>
          </p:cNvPr>
          <p:cNvSpPr txBox="1">
            <a:spLocks/>
          </p:cNvSpPr>
          <p:nvPr/>
        </p:nvSpPr>
        <p:spPr>
          <a:xfrm>
            <a:off x="772649" y="55206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 الفهم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 الكتابي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1EF54809-9346-163C-D59E-77AB4FA092E6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</a:p>
        </p:txBody>
      </p:sp>
    </p:spTree>
    <p:extLst>
      <p:ext uri="{BB962C8B-B14F-4D97-AF65-F5344CB8AC3E}">
        <p14:creationId xmlns:p14="http://schemas.microsoft.com/office/powerpoint/2010/main" val="4194481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304" y="905003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14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C687D91-227E-6E83-8E94-75DDE6355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94" y="1606713"/>
            <a:ext cx="5488778" cy="1415180"/>
          </a:xfrm>
          <a:prstGeom prst="rect">
            <a:avLst/>
          </a:prstGeom>
        </p:spPr>
      </p:pic>
      <p:pic>
        <p:nvPicPr>
          <p:cNvPr id="15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39F7193-3631-3A12-3E99-574A3D7A5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284" y="3985886"/>
            <a:ext cx="5488778" cy="1415180"/>
          </a:xfrm>
          <a:prstGeom prst="rect">
            <a:avLst/>
          </a:prstGeom>
        </p:spPr>
      </p:pic>
      <p:pic>
        <p:nvPicPr>
          <p:cNvPr id="23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BABCA46-A17B-3DF1-477A-EC316B064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94" y="2787546"/>
            <a:ext cx="5488778" cy="1415180"/>
          </a:xfrm>
          <a:prstGeom prst="rect">
            <a:avLst/>
          </a:prstGeom>
        </p:spPr>
      </p:pic>
      <p:pic>
        <p:nvPicPr>
          <p:cNvPr id="39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DBC7B67-CFBF-8811-0490-E87F07EA2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284" y="5262392"/>
            <a:ext cx="5488778" cy="141518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4372" y="1937316"/>
            <a:ext cx="544953" cy="5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6848" y="5581203"/>
            <a:ext cx="540000" cy="418523"/>
          </a:xfrm>
          <a:prstGeom prst="rect">
            <a:avLst/>
          </a:prstGeom>
        </p:spPr>
      </p:pic>
      <p:pic>
        <p:nvPicPr>
          <p:cNvPr id="12" name="Image 24">
            <a:extLst>
              <a:ext uri="{FF2B5EF4-FFF2-40B4-BE49-F238E27FC236}">
                <a16:creationId xmlns:a16="http://schemas.microsoft.com/office/drawing/2014/main" id="{DBB9A39C-E2A3-F1E3-F00C-742B9714FC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4372" y="3024272"/>
            <a:ext cx="544953" cy="540000"/>
          </a:xfrm>
          <a:prstGeom prst="rect">
            <a:avLst/>
          </a:prstGeom>
        </p:spPr>
      </p:pic>
      <p:pic>
        <p:nvPicPr>
          <p:cNvPr id="13" name="Image 24">
            <a:extLst>
              <a:ext uri="{FF2B5EF4-FFF2-40B4-BE49-F238E27FC236}">
                <a16:creationId xmlns:a16="http://schemas.microsoft.com/office/drawing/2014/main" id="{8BBA2F7A-DE8B-693E-31C9-C06EC87139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4372" y="4251321"/>
            <a:ext cx="544953" cy="540000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802590" y="3435513"/>
            <a:ext cx="4500000" cy="399637"/>
          </a:xfrm>
          <a:prstGeom prst="rect">
            <a:avLst/>
          </a:prstGeom>
        </p:spPr>
        <p:txBody>
          <a:bodyPr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غُرورٌـــ عِتابٌ ــــ اِحْتِرامٌ ــــ اِعْتِذارٌ ــــ اَلْأَسَفُ.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FA69C8D-A755-199A-D09F-F866107924C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802590" y="5779528"/>
            <a:ext cx="4500000" cy="684000"/>
          </a:xfrm>
          <a:prstGeom prst="rect">
            <a:avLst/>
          </a:prstGeom>
        </p:spPr>
        <p:txBody>
          <a:bodyPr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الكلمات البصرية (ثُمَّ ــــ لَكِنَّ ــــ لِماذا ــــ  حَتّى ــــ هَلْ ــــ نَحْوَ ــــ حينَ) القراءة المشتركة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802590" y="4727539"/>
            <a:ext cx="4500000" cy="505921"/>
          </a:xfrm>
          <a:prstGeom prst="rect">
            <a:avLst/>
          </a:prstGeom>
        </p:spPr>
        <p:txBody>
          <a:bodyPr/>
          <a:lstStyle/>
          <a:p>
            <a:pPr marL="266700" indent="-266700" algn="r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600" b="1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rPr>
              <a:t>سِرُّ ٱلصَّداقَةِ: التوقع/ التحقق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802590" y="21203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cs typeface="Microsoft Uighur" panose="02000000000000000000" pitchFamily="2" charset="-78"/>
              </a:rPr>
              <a:t>النشيد الوطني</a:t>
            </a:r>
          </a:p>
        </p:txBody>
      </p:sp>
      <p:sp>
        <p:nvSpPr>
          <p:cNvPr id="3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/>
        </p:nvSpPr>
        <p:spPr>
          <a:xfrm>
            <a:off x="4523080" y="1729961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نشاط اعتيادي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/>
        </p:nvSpPr>
        <p:spPr>
          <a:xfrm>
            <a:off x="5420617" y="2896971"/>
            <a:ext cx="881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/>
        </p:nvSpPr>
        <p:spPr>
          <a:xfrm>
            <a:off x="5040706" y="5359283"/>
            <a:ext cx="1261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/>
        </p:nvSpPr>
        <p:spPr>
          <a:xfrm>
            <a:off x="4819491" y="4098030"/>
            <a:ext cx="1483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DB91FC3A-2DD9-E851-4A5A-DF0EF8E15C8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1522714" y="2784525"/>
            <a:ext cx="468312" cy="468313"/>
          </a:xfrm>
          <a:prstGeom prst="rect">
            <a:avLst/>
          </a:prstGeom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698CE619-0A2C-E099-388A-0C14BBD42496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3194" y="5269915"/>
            <a:ext cx="468312" cy="468313"/>
          </a:xfrm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5E39B098-C644-415C-8E08-4C1BE1D834EC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3194" y="3938955"/>
            <a:ext cx="468312" cy="468313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07630" y="167425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189726"/>
            <a:ext cx="7886700" cy="720000"/>
          </a:xfrm>
        </p:spPr>
        <p:txBody>
          <a:bodyPr/>
          <a:lstStyle/>
          <a:p>
            <a:r>
              <a:rPr lang="ar-MA" sz="5000" dirty="0"/>
              <a:t>عند نهاية الحصة</a:t>
            </a:r>
            <a:endParaRPr lang="fr-MA" sz="50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وتوظيف مفردات المعجم</a:t>
              </a:r>
              <a:r>
                <a:rPr lang="fr-FR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2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34373"/>
              <a:ext cx="493478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توقع مضمون الحكاية والتحقق منه وفهم المعنى العام للحكاية</a:t>
              </a:r>
              <a:r>
                <a:rPr lang="fr-FR" sz="2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24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224000" y="4588700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479176" y="3134373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8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الكلمات البصرية ونص القراءة المشتركة بطلاقة.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182B9DC4-CB8F-8D16-7F00-ED7C9789C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</a:t>
            </a:r>
            <a:r>
              <a:rPr lang="tzm-Arab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بك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م،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حصة</a:t>
            </a:r>
            <a:r>
              <a:rPr lang="tzm-Arab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اللغة</a:t>
            </a:r>
            <a:r>
              <a:rPr lang="tzm-Arab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العربية</a:t>
            </a:r>
            <a:r>
              <a:rPr lang="tzm-Arab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43E2622A-2936-7214-906B-6AFB86373E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249" y="684000"/>
            <a:ext cx="846849" cy="846849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6E80BC-F2F7-A2E5-5F81-5F7CC1FF26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3C02159-DB34-C772-5263-83E1B8FA40C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2E141D-3A26-5A6B-21B7-77CB065CEC6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B1A2BC3-F1BA-E35E-4F59-7D6AE5C9393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2D9DDA-C42A-E8CC-19F8-F1AC331BC93A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9585563-205A-C214-E3EA-251DCD936D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56EEF5-CAA9-E165-62B1-8D9CA658CA7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4F90E9-FF71-7049-CC4B-B1DF6AE125C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FBE7B6-C8D9-F95A-8721-F2A15EAD5E8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F8E662-8648-1B6C-726F-EF2FA84045A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ECD9B26-9FEF-C291-D20D-E6CDC0B43EF7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46488704-6CF5-A1A8-8150-295941FBD7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44F376DA-9CCC-2834-079C-D996827AF2D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7069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6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56" y="935726"/>
            <a:ext cx="7886700" cy="720000"/>
          </a:xfrm>
        </p:spPr>
        <p:txBody>
          <a:bodyPr/>
          <a:lstStyle/>
          <a:p>
            <a:pPr algn="ctr" rtl="1"/>
            <a:r>
              <a:rPr lang="ar-MA" dirty="0">
                <a:cs typeface="Microsoft Uighur" panose="02000000000000000000" pitchFamily="2" charset="-78"/>
              </a:rPr>
              <a:t>افتتاح الحصة</a:t>
            </a:r>
            <a:endParaRPr lang="fr-MA" dirty="0">
              <a:cs typeface="+mn-cs"/>
            </a:endParaRP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8639" y="1105566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27">
            <a:extLst>
              <a:ext uri="{FF2B5EF4-FFF2-40B4-BE49-F238E27FC236}">
                <a16:creationId xmlns:a16="http://schemas.microsoft.com/office/drawing/2014/main" id="{806FC76F-830E-04B7-46C5-7A12387BDC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37183246-A7AD-0F37-C9F6-C3F0B824C8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90907" y="1787053"/>
            <a:ext cx="590387" cy="590387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42228" y="2999232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نشاط اعتيادي: النشيد الوطني</a:t>
            </a:r>
          </a:p>
        </p:txBody>
      </p:sp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167E-7DD0-BA41-96DA-A84A4BADD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هذه سلوكات ينبغي ان تلتزموا بها خلال الحصة. 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492CD6-2050-AAE9-EC93-1413C9A18A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12AF99-B012-1FF6-D7B9-E865B3A029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95E574-9B12-99A7-1433-855D7D2B9E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101512-D3C6-FE53-5F88-175F831F14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368641D-9572-E436-382B-864D3524BF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279AB85-6AEA-F79D-CDA2-E5A0008DD3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DA9962-3794-3D3D-C84F-AFD12D2F447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A106C9-DA92-ED3D-CF47-98BF5F3DC86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4376EE-F7B4-3EF0-5E4E-6C6CEF0FB17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A54607-B3D2-59F3-2F1D-97FE4B2EF78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Espace réservé pour une image  17">
            <a:extLst>
              <a:ext uri="{FF2B5EF4-FFF2-40B4-BE49-F238E27FC236}">
                <a16:creationId xmlns:a16="http://schemas.microsoft.com/office/drawing/2014/main" id="{489E5E19-D47E-66D3-AA08-1799D281B1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0823" y="674720"/>
            <a:ext cx="829983" cy="829982"/>
          </a:xfrm>
          <a:prstGeom prst="rect">
            <a:avLst/>
          </a:prstGeom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DBCBD49-3FE7-7BE0-0214-7628B6C6CC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7834BD9D-3F1C-0570-18F3-658B8D313234}"/>
              </a:ext>
            </a:extLst>
          </p:cNvPr>
          <p:cNvSpPr txBox="1"/>
          <p:nvPr/>
        </p:nvSpPr>
        <p:spPr>
          <a:xfrm>
            <a:off x="886408" y="4838990"/>
            <a:ext cx="40381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81AC23BC-478A-8913-EBCF-9DB5D93569B9}"/>
              </a:ext>
            </a:extLst>
          </p:cNvPr>
          <p:cNvSpPr txBox="1">
            <a:spLocks/>
          </p:cNvSpPr>
          <p:nvPr/>
        </p:nvSpPr>
        <p:spPr>
          <a:xfrm>
            <a:off x="1976868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FF014F38-56EB-1D07-27DA-BAB9BA57EE6F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EAEEEE70-785D-51CB-2208-66E3226F1877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26893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167E-7DD0-BA41-96DA-A84A4BADD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على الطاولة في القمطر.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6854F4A0-0545-1DEE-B6A5-5CF592065227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439988"/>
            <a:ext cx="5400675" cy="3038475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0492CD6-2050-AAE9-EC93-1413C9A18A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12AF99-B012-1FF6-D7B9-E865B3A029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95E574-9B12-99A7-1433-855D7D2B9EA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101512-D3C6-FE53-5F88-175F831F143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368641D-9572-E436-382B-864D3524BF4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279AB85-6AEA-F79D-CDA2-E5A0008DD3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DA9962-3794-3D3D-C84F-AFD12D2F447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A106C9-DA92-ED3D-CF47-98BF5F3DC86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4376EE-F7B4-3EF0-5E4E-6C6CEF0FB17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A54607-B3D2-59F3-2F1D-97FE4B2EF78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5FC3A26-2287-582A-A9CD-92EB33F9256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4" name="Espace réservé pour une image  17">
            <a:extLst>
              <a:ext uri="{FF2B5EF4-FFF2-40B4-BE49-F238E27FC236}">
                <a16:creationId xmlns:a16="http://schemas.microsoft.com/office/drawing/2014/main" id="{489E5E19-D47E-66D3-AA08-1799D281B1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0823" y="674720"/>
            <a:ext cx="829983" cy="82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38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2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2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F4C5D-1C7F-1334-071B-DDF87E9F7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FDB3AC-E535-FDC1-D440-9D5F2B5C8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13" y="745840"/>
            <a:ext cx="6840000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اليوم سوف تتدربون على إنشاد نشيدنا الوطني بشكل جيد. قفوا واعتدلوا ، لنستمع لنشيدنا الوطني.</a:t>
            </a:r>
            <a:endParaRPr lang="fr-FR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30145F2-8852-1168-3FBD-F88434D848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26"/>
          <a:stretch>
            <a:fillRect/>
          </a:stretch>
        </p:blipFill>
        <p:spPr>
          <a:xfrm>
            <a:off x="3496409" y="1911838"/>
            <a:ext cx="5072799" cy="4122108"/>
          </a:xfrm>
          <a:prstGeom prst="rect">
            <a:avLst/>
          </a:prstGeom>
        </p:spPr>
      </p:pic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1C32E55F-CFD2-5BE6-D3EE-8B9515C173D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61" r="-4661"/>
          <a:stretch>
            <a:fillRect/>
          </a:stretch>
        </p:blipFill>
        <p:spPr>
          <a:xfrm>
            <a:off x="673558" y="2134052"/>
            <a:ext cx="2881313" cy="28797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95AA59-8E32-0487-219C-85CCD36D4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49ED29-6BB0-32DD-F938-EEB3F5902A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4B5DE6-E354-8213-24A3-1FCD0C3E0B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3CA350-6E34-D6D4-81F4-9B5B411A154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4E48B2-D29F-4EC9-386C-887A2EAA96A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A68DD86-D58D-89CC-C5AD-6AB38C0798C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99C9EA-481E-3129-A1CC-AAE8C6E27ED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B1E5703-749B-DB85-374F-AE3EEA2D054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669CAA-C266-A037-B90A-D7669FC4749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B471012-11D3-9879-71BE-8B38E5BA918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6065875-B6B3-46F5-C06E-AA41AFE7C4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33073" cy="833073"/>
          </a:xfrm>
        </p:spPr>
      </p:pic>
    </p:spTree>
    <p:extLst>
      <p:ext uri="{BB962C8B-B14F-4D97-AF65-F5344CB8AC3E}">
        <p14:creationId xmlns:p14="http://schemas.microsoft.com/office/powerpoint/2010/main" val="49062796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348428-3735-7A89-73F0-D217EE3AB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النشيد الوطني. </a:t>
            </a:r>
            <a:endParaRPr lang="fr-FR" sz="2400" dirty="0"/>
          </a:p>
        </p:txBody>
      </p:sp>
      <p:pic>
        <p:nvPicPr>
          <p:cNvPr id="16" name="FINALE - Hymne National Marocain - 1080p-251021">
            <a:hlinkClick r:id="" action="ppaction://media"/>
            <a:extLst>
              <a:ext uri="{FF2B5EF4-FFF2-40B4-BE49-F238E27FC236}">
                <a16:creationId xmlns:a16="http://schemas.microsoft.com/office/drawing/2014/main" id="{9CFE174C-94F6-173D-D004-237011C5D6BC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8707" y="2160588"/>
            <a:ext cx="6986587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95B2C3F-1F5F-0F90-5148-85301A646A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1" y="684213"/>
            <a:ext cx="817418" cy="817417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7B89FB9-9CF1-28D8-D221-5B24369719C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C88920B-E689-4A85-1741-59500C5619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06B159B-DADB-B84F-3817-02043DE27C5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071A2FD-35B6-1F36-DE7D-ED4FBAF1780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B5B48E7-A6F8-4C23-B492-28DABAAAFAE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5C10A4D-6EA5-E3E5-84D7-D78DE493CEE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2E33EBF-9514-9E32-A291-C5B86CA2E5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7DF445-75A9-EED1-7F20-A63D9801EE1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944D3C9-88EC-D17D-F3B8-CAA189C3DFF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B69305A-C243-EFF7-2441-7F1BDE29532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B992F2-5F12-D797-1DE3-BFD43B6096D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337515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05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705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0F260-BFEB-87EB-24B7-A54B53548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>
            <a:extLst>
              <a:ext uri="{FF2B5EF4-FFF2-40B4-BE49-F238E27FC236}">
                <a16:creationId xmlns:a16="http://schemas.microsoft.com/office/drawing/2014/main" id="{5E395F1A-43EF-C139-B206-63E12071A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4531" y="2492010"/>
            <a:ext cx="3420000" cy="2308325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</a:t>
            </a: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</a:t>
            </a: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نْــــــبـِــــــتَ</a:t>
            </a:r>
            <a:r>
              <a:rPr lang="fr-FR" altLang="fr-FR" sz="4800" b="1" kern="0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SA" altLang="fr-FR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SA" altLang="fr-FR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لْأَحْــــــرا</a:t>
            </a: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رْ</a:t>
            </a:r>
            <a:endParaRPr kumimoji="0" lang="ar-MA" altLang="fr-FR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altLang="fr-FR" sz="4800" b="1" kern="0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ُنْتَدى</a:t>
            </a:r>
            <a:r>
              <a:rPr lang="fr-FR" altLang="fr-FR" sz="48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altLang="fr-FR" sz="4800" b="1" kern="0" dirty="0">
                <a:solidFill>
                  <a:srgbClr val="454F7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سُّؤْد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َد</a:t>
            </a: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ِ و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حِـما</a:t>
            </a:r>
            <a:r>
              <a:rPr lang="ar-SA" altLang="fr-FR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هْ </a:t>
            </a:r>
            <a:endParaRPr lang="fr-FR" altLang="fr-FR" sz="4800" b="1" kern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7F5141C-EDD3-B309-9EF8-E85D74403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359" y="2492010"/>
            <a:ext cx="3420000" cy="2308324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defTabSz="914400" rtl="1">
              <a:defRPr/>
            </a:pP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مَـــــــشْـــــرِقَ</a:t>
            </a:r>
            <a:r>
              <a:rPr lang="fr-FR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</a:rPr>
              <a:t>   </a:t>
            </a: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ﭐلْأَنْـــــــــــــــوارْ</a:t>
            </a:r>
            <a:endParaRPr kumimoji="0" lang="ar-MA" altLang="fr-FR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MA" alt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دُمْـــــتَ مُنــْتَـــداهْ وحِماهْ</a:t>
            </a:r>
            <a:endParaRPr kumimoji="0" lang="fr-FR" altLang="fr-FR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70A5EC4-2DE4-EB29-A1D7-71DCA88F8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93" y="745840"/>
            <a:ext cx="6840000" cy="612000"/>
          </a:xfrm>
        </p:spPr>
        <p:txBody>
          <a:bodyPr>
            <a:no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الآن الجزء الأول. أنصتوا جيدا أنطق كلمات النشيد بشكل صحيح.</a:t>
            </a:r>
          </a:p>
        </p:txBody>
      </p:sp>
      <p:pic>
        <p:nvPicPr>
          <p:cNvPr id="15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FBFA4A8-576D-DDFD-EC34-3408B7EC04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28001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144F5F-0227-1E13-6515-8ADE2014F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A761A1-FDF9-9973-00AA-560B16EF526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212A739-FA84-E498-60CB-55F5B78AD6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9900D69-B8A0-042B-F390-AC12D12817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3358BAE-469D-9FAF-CFA9-C662A3F33E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735F0DA-02A4-A502-07CC-365CE6D4F2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162652-38D2-73FC-6EB2-A8A320F4927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A60C92-E068-FFF1-0C51-A5F335BBCEE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86AB21-40F5-4370-5A64-D05AFA24E2C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8A15A0E-E5D8-F82B-3379-94579FCA25B0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09560852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52733-6E3D-C422-679C-9446BFC49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6EB030-C75B-1C53-5D4C-666B3EE07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93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رددوا 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7C2E3A0F-3671-4A9A-98DB-5E21BF64D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069" y="2952273"/>
            <a:ext cx="8433959" cy="953453"/>
          </a:xfrm>
          <a:prstGeom prst="round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5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مَنـــْـــبــِـــتَ</a:t>
            </a:r>
            <a:r>
              <a:rPr kumimoji="0" lang="ar-MA" altLang="fr-FR" sz="5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altLang="fr-FR" sz="5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altLang="fr-FR" sz="5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لْأَحْـــرا</a:t>
            </a:r>
            <a:r>
              <a:rPr lang="ar-MA" altLang="fr-FR" sz="5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رْ</a:t>
            </a:r>
            <a:endParaRPr lang="fr-FR" altLang="fr-FR" sz="5000" b="1" dirty="0">
              <a:solidFill>
                <a:srgbClr val="FF0000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6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44E640-C17A-E204-B982-F2119E6DF6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E12813-B367-474B-C56B-C216F2F25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C61BA9-25BC-BBE7-DF28-ED0CFD9200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76B02D-3E53-7052-160C-79C802A922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F86E584-AE9B-2C7A-8EF3-6DD1810116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7248DC1-89B9-E30D-F860-F0E88A5A68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D27D877-5699-5706-C980-C307A1B625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7DD5F7-7B90-9AD8-2A29-24A773B4689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3762BD-C35A-5678-1D8E-47DD476368E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F605D7-ED9C-8F70-4937-7DBCAE9C160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10575E-7C9A-CE80-5783-0452135C62F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22801633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C597B-FDC8-39DA-E94B-3F3605842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2FAA40-A987-71F8-3760-DA1466712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13" y="745840"/>
            <a:ext cx="6840000" cy="612000"/>
          </a:xfrm>
        </p:spPr>
        <p:txBody>
          <a:bodyPr>
            <a:no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رددوا 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3633FF6-6CF1-226B-8AD2-726C6CAB0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000" y="2952273"/>
            <a:ext cx="6840000" cy="953453"/>
          </a:xfrm>
          <a:prstGeom prst="round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rtl="1">
              <a:defRPr/>
            </a:pPr>
            <a:r>
              <a:rPr lang="ar-SA" altLang="fr-FR" sz="5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مَشْ</a:t>
            </a:r>
            <a:r>
              <a:rPr lang="ar-MA" altLang="fr-FR" sz="5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</a:t>
            </a:r>
            <a:r>
              <a:rPr lang="ar-SA" altLang="fr-FR" sz="5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رِقَ</a:t>
            </a:r>
            <a:r>
              <a:rPr lang="fr-FR" altLang="fr-FR" sz="5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altLang="fr-FR" sz="5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altLang="fr-FR" sz="5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SA" altLang="fr-FR" sz="5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لْأَنْوارْ</a:t>
            </a:r>
            <a:endParaRPr lang="ar-MA" altLang="fr-FR" sz="5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029D7D-75E7-E8C8-D186-63537D99EF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1" y="684213"/>
            <a:ext cx="798224" cy="798223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DA6EDAF-A0FA-CB3C-FEC1-FEED4C89A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FFA2C8-214F-6CBB-E0DB-CC485DBAE5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B9529B-C85C-13E8-0334-A797ADA8A2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65D82A-E9D8-0217-CCFF-44C540600C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84AAFB-7936-6F68-8B5F-66A7C3B5CC7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0458D32-0F86-4182-480E-BE114415ED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3D7F1C-272F-120C-65BD-A431E48BD7A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B6C942-52B4-6E71-D6D9-8CFF830E7D8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5F7C7D-3601-40CC-D4E4-184DB9BBA54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15487F-879B-959A-58A0-82CCECC828B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04536076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08F88-85CB-9FA8-F6D4-EA7DA3975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7609B0-567E-A723-4B14-132FA1B45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رددوا 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06E97B6-4316-0657-D78A-17F12BA7C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000" y="2952273"/>
            <a:ext cx="6840000" cy="953453"/>
          </a:xfrm>
          <a:prstGeom prst="round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altLang="fr-FR" sz="5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مُنْتَدى</a:t>
            </a:r>
            <a:r>
              <a:rPr kumimoji="0" lang="ar-SA" altLang="fr-FR" sz="50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SA" altLang="fr-FR" sz="5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SA" altLang="fr-FR" sz="5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kumimoji="0" lang="ar-SA" altLang="fr-FR" sz="5000" b="1" i="0" u="none" strike="noStrike" kern="0" cap="none" spc="0" normalizeH="0" baseline="0" noProof="0" dirty="0" err="1">
                <a:ln>
                  <a:noFill/>
                </a:ln>
                <a:solidFill>
                  <a:srgbClr val="444F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سُّ</a:t>
            </a:r>
            <a:r>
              <a:rPr kumimoji="0" lang="ar-SA" altLang="fr-FR" sz="50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ؤْدَدِ</a:t>
            </a:r>
            <a:r>
              <a:rPr kumimoji="0" lang="ar-MA" altLang="fr-FR" sz="5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SA" altLang="fr-FR" sz="5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وَحِم</a:t>
            </a:r>
            <a:r>
              <a:rPr kumimoji="0" lang="ar-SA" altLang="fr-FR" sz="5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اه</a:t>
            </a:r>
            <a:endParaRPr kumimoji="0" lang="fr-FR" altLang="fr-FR" sz="5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7D4854-B801-7995-D9D1-AE84FA831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A61643-37CC-B765-2CF0-32C7418022C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8019A2-22CF-A054-8E73-0331BA0B52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7F9E47-58EB-1957-3400-F478A53D70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099594-65AA-2473-F4D1-CDE326655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2E3CBF7-57FB-3C4C-B049-0470FD94E6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76C254-6823-5EB1-2C94-9AB8C5FA4FA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743BB0-29F5-BD43-AB8D-84CE95C9A41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9BF486-D989-A959-3672-72B76556FA4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0D3AA7-F3C4-1325-5357-A7352491B14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98A1200A-7060-99CC-9D3E-B60343F805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0823" y="674720"/>
            <a:ext cx="829983" cy="82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97459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C232D-5428-8694-DF06-7660F4A28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10D52E-A7FE-972D-A793-9A693E7D1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853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رددوا. 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E8D526C-4393-85D9-4F5A-24D8DB8A4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069" y="2952273"/>
            <a:ext cx="8444717" cy="953453"/>
          </a:xfrm>
          <a:prstGeom prst="round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5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دُمْتَ مُنْتَداهْ</a:t>
            </a:r>
            <a:r>
              <a:rPr kumimoji="0" lang="ar-MA" altLang="fr-FR" sz="5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</a:t>
            </a:r>
            <a:r>
              <a:rPr kumimoji="0" lang="ar-SA" altLang="fr-FR" sz="5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َحِم</a:t>
            </a:r>
            <a:r>
              <a:rPr kumimoji="0" lang="ar-SA" altLang="fr-FR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اهْ</a:t>
            </a:r>
            <a:endParaRPr kumimoji="0" lang="fr-FR" altLang="fr-FR" sz="50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438111-5B0D-263C-35CB-35A7C6854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E2EA08-EE34-1369-4267-8866D4822F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0B2C11-BFEA-317F-2D89-6B4F3B58B0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7DB0A69-98B6-E88B-7972-0CA3B78BD0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DEC8CB-F999-C3A9-72C8-1A16F06C56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A93FCA6-16F7-7D6B-0E2D-B4A3E8939D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ECC900-9610-5F48-27A0-2A24CD17C4B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24C5FC-1F29-1C63-BD27-430AF71BDB6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805782-1F68-8B09-2521-F436872AB05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61E474-A232-2698-D03F-A5D960FEEF9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461D9685-E5FD-7ED1-E19B-F69286AFF1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0823" y="674720"/>
            <a:ext cx="829983" cy="82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84325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E77E0-644C-344E-E4FE-4F53E93A5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79687B-F24E-12CA-E070-197C58FC3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93" y="756000"/>
            <a:ext cx="6840000" cy="612000"/>
          </a:xfrm>
        </p:spPr>
        <p:txBody>
          <a:bodyPr>
            <a:no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لننشد معا.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6A0E90F7-D318-527E-554A-AC667F3D05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41027" y="684000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E80CFE9-FCA6-6DA5-C059-AD68263B7A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F1D09A0-3E9E-7991-A35A-CC938DFABC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E174444-7D3D-CAE4-F095-9D8DF1F6E0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C73FBF-F3B2-28A0-107A-AFEDB67794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842634E-C175-6ADE-7ECA-40A6089D65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3397CFB-3AFF-5C45-9E4C-9B7A6CC6CC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94808A2-DC43-3322-03C0-D4DABCCE73D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35F61E-8966-91A3-528B-062AEF7F0AE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999BD1-6390-433D-56BC-16C9B688625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FEA41A-7F27-0722-97FA-E0DFC6A884E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E16879-E682-61B8-31C9-0AFDEEF9A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4531" y="2492010"/>
            <a:ext cx="3420000" cy="2308325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</a:t>
            </a: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</a:t>
            </a: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نْــــــبـِــــــتَ</a:t>
            </a:r>
            <a:r>
              <a:rPr lang="fr-FR" altLang="fr-FR" sz="4800" b="1" kern="0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SA" altLang="fr-FR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SA" altLang="fr-FR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لْأَحْــــــرا</a:t>
            </a: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رْ</a:t>
            </a:r>
            <a:endParaRPr kumimoji="0" lang="ar-MA" altLang="fr-FR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altLang="fr-FR" sz="4800" b="1" kern="0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ُنْتَدى</a:t>
            </a:r>
            <a:r>
              <a:rPr lang="fr-FR" altLang="fr-FR" sz="48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altLang="fr-FR" sz="4800" b="1" kern="0" dirty="0">
                <a:solidFill>
                  <a:srgbClr val="454F7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سُّؤْد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َد</a:t>
            </a: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ِ و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حِـما</a:t>
            </a:r>
            <a:r>
              <a:rPr lang="ar-SA" altLang="fr-FR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هْ </a:t>
            </a:r>
            <a:endParaRPr lang="fr-FR" altLang="fr-FR" sz="4800" b="1" kern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A38334-596E-3B1C-5FAD-C53D94C98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359" y="2492010"/>
            <a:ext cx="3420000" cy="2308324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defTabSz="914400" rtl="1">
              <a:defRPr/>
            </a:pP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مَـــــــشْـــــرِقَ</a:t>
            </a:r>
            <a:r>
              <a:rPr lang="fr-FR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</a:rPr>
              <a:t>   </a:t>
            </a: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ﭐلْأَنْـــــــــــــــوارْ</a:t>
            </a:r>
            <a:endParaRPr kumimoji="0" lang="ar-MA" altLang="fr-FR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MA" alt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دُمْـــــتَ مُنــْتَـــداهْ وحِماهْ</a:t>
            </a:r>
            <a:endParaRPr kumimoji="0" lang="fr-FR" altLang="fr-FR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3944960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19702-F2B1-DFA8-24A9-917715433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42F9F6-7B48-0C7D-2A79-740E5A685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الشطر الذي يبتدئ بـ منتدى.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EA6BE6F-4658-9DE3-B91D-83A200EAE17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05999" y="1368000"/>
            <a:ext cx="5132003" cy="5132003"/>
          </a:xfrm>
          <a:prstGeom prst="rect">
            <a:avLst/>
          </a:prstGeom>
        </p:spPr>
      </p:pic>
      <p:pic>
        <p:nvPicPr>
          <p:cNvPr id="8" name="Espace réservé pour une image  7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0E791B4-5618-4328-354F-5267858761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049824-0BFA-6706-3658-7A43C7D1A6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67A20C-C1B0-9084-9A5C-EBC770FA60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880A34-9980-9A3C-3B91-914F1AFA991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70D12E9-B704-5913-8D22-676979ED070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3F82AA-0451-918A-363E-CCC7CCA0A80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E0001F5-955F-2A9D-1DDD-C07A863E65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B265A9-4292-523B-08B9-F5125A04F9F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2ED148-3D59-A24E-0C2C-234DEFEDC80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FAB086-2147-4BBA-0C02-0A168551015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57F939-6CCF-E657-325F-003DD6B0256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75104525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B456D-A0D5-A87E-5C9C-D4600006A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CE95B0-8FF3-DEC3-186A-B501B7E8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D79E8BD-1FFB-ADA2-0ED1-02D1C4660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069" y="2952273"/>
            <a:ext cx="8466232" cy="953453"/>
          </a:xfrm>
          <a:prstGeom prst="round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5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دُمْتَ مُنْتَداهْ</a:t>
            </a:r>
            <a:r>
              <a:rPr kumimoji="0" lang="ar-MA" altLang="fr-FR" sz="5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</a:t>
            </a:r>
            <a:r>
              <a:rPr kumimoji="0" lang="ar-SA" altLang="fr-FR" sz="5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َحِم</a:t>
            </a:r>
            <a:r>
              <a:rPr kumimoji="0" lang="ar-SA" altLang="fr-FR" sz="5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اهْ </a:t>
            </a:r>
            <a:endParaRPr kumimoji="0" lang="fr-FR" altLang="fr-FR" sz="50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8EBAAAA-B61A-A9A5-38F3-5653B653AB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19218" cy="819218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70C7D3B-71B6-6AE4-8552-B0B36095A9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FC24F3-5DEA-971D-4221-A2EA2F5F72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B29688F-D14D-3C13-8986-F11EC1E3F7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CF68B1-7CE6-0DAD-15E1-F2EB3EBB80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3D76B5B-8772-401A-3C41-52EBF6AC888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55534D-17A1-6BAC-259D-39F8023C707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34E10E-B4EC-595B-D53D-728A01DAE8A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BC72B5-8598-E61A-9806-FBE09179CCF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6B2F3A-3F04-2F7A-E3C0-F9D40122383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D3C839-A108-BDDA-515B-2404CF801A8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01960470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09" y="999446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معجم</a:t>
            </a:r>
            <a:endParaRPr lang="fr-MA" sz="4400" dirty="0"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33D509B-13C0-EE6B-C7EF-9C35BD663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94734" y="1169286"/>
            <a:ext cx="376217" cy="360000"/>
          </a:xfrm>
          <a:prstGeom prst="rect">
            <a:avLst/>
          </a:prstGeom>
          <a:ln>
            <a:noFill/>
          </a:ln>
        </p:spPr>
      </p:pic>
      <p:pic>
        <p:nvPicPr>
          <p:cNvPr id="7" name="Image 27">
            <a:extLst>
              <a:ext uri="{FF2B5EF4-FFF2-40B4-BE49-F238E27FC236}">
                <a16:creationId xmlns:a16="http://schemas.microsoft.com/office/drawing/2014/main" id="{28956DFD-E02E-2CB6-CADD-B9B60A211B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2700169" y="2770792"/>
            <a:ext cx="4723523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غُرورٌ ــــ  عِتابٌ ــــ اِحْتِرامٌ ــــ اِعْتِذارٌ ــــ اَلْأَسَفُ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37183246-A7AD-0F37-C9F6-C3F0B824C8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63062" y="1782961"/>
            <a:ext cx="615212" cy="61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6079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09B3EE-84AE-8D21-0620-B9DC830EC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fontAlgn="auto"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ستتعلمون اليوم مفردات جديدة ستجدونها في الحكاية ونص القراءة، انتبهوا جيدا.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Google Shape;1205;p183">
            <a:extLst>
              <a:ext uri="{FF2B5EF4-FFF2-40B4-BE49-F238E27FC236}">
                <a16:creationId xmlns:a16="http://schemas.microsoft.com/office/drawing/2014/main" id="{03A54969-DAA5-97AC-7614-A79937443105}"/>
              </a:ext>
            </a:extLst>
          </p:cNvPr>
          <p:cNvSpPr txBox="1"/>
          <p:nvPr/>
        </p:nvSpPr>
        <p:spPr>
          <a:xfrm>
            <a:off x="322729" y="2967355"/>
            <a:ext cx="8530815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ar-MA" sz="6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غُرورٌ ـــ عِتابٌ ـــ اِعْتِذارٌ ـــ  اَلْأَسَفُ ـــ احترامٌ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437433-4F5E-80B4-BC48-0B7DF05B59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4416E6-985B-BE9D-5B4F-D9137EBDB2B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15464AD-C3FF-110F-CF32-15B7D1D5F2D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5C7B939-9F00-29F7-070C-5F9B35BCE78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E4D254-9E52-88C9-3A3D-EAF880B6516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07AFE92-7900-B8D6-83EC-7F0F0035BD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B561C42-6035-364B-EA04-CB076BE2F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0DDFBA7-6616-1E79-5321-58DE8FF261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0F5AB2E-9BB4-FFB7-9EA7-358C3257A6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22BCD2C6-C05B-8B36-770E-D5348E6695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17">
            <a:extLst>
              <a:ext uri="{FF2B5EF4-FFF2-40B4-BE49-F238E27FC236}">
                <a16:creationId xmlns:a16="http://schemas.microsoft.com/office/drawing/2014/main" id="{12DB5B22-E8F8-16FB-A092-E74FE1EDBB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0823" y="674720"/>
            <a:ext cx="829983" cy="82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79529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D4D68-10C3-1141-9438-DF10D2A1E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8B71FE-FE6B-273A-0947-176F9CDA5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972" y="756000"/>
            <a:ext cx="7176538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بـــ تعريف كلمة «عاتب».  عاتَبَ أي لام برفق ــــ نعيدُ قراءة  التعريف معا ــــ رددوا.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2A4532-CCAC-0B7B-9986-A3DFA5B0BECC}"/>
              </a:ext>
            </a:extLst>
          </p:cNvPr>
          <p:cNvSpPr txBox="1"/>
          <p:nvPr/>
        </p:nvSpPr>
        <p:spPr>
          <a:xfrm>
            <a:off x="398069" y="2625378"/>
            <a:ext cx="8423201" cy="132802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400" b="0" i="0" u="none" strike="noStrike" kern="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defRPr>
            </a:lvl1pPr>
          </a:lstStyle>
          <a:p>
            <a:pPr rtl="1"/>
            <a:r>
              <a:rPr lang="ar-MA" sz="72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عاتَبَ</a:t>
            </a:r>
            <a:r>
              <a:rPr lang="ar-MA" sz="7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: </a:t>
            </a:r>
            <a:r>
              <a:rPr lang="ar-MA" sz="7200" b="1" kern="1200" dirty="0">
                <a:solidFill>
                  <a:srgbClr val="424D7C"/>
                </a:solidFill>
                <a:cs typeface="Microsoft Uighur" panose="02000000000000000000" pitchFamily="2" charset="-78"/>
              </a:rPr>
              <a:t>لامَ بِرِفْقٍ </a:t>
            </a:r>
            <a:endParaRPr lang="fr-FR" sz="7200" b="1" kern="1200" dirty="0">
              <a:solidFill>
                <a:srgbClr val="424D7C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89A06F-7797-E047-83D5-DFDB4BD0EC0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C6C940-5AA2-9F28-E2B2-F7414A9A4D7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DC170A-3EB2-BEFD-705D-8079642A11A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7A3105-B934-199F-42F1-EC5CD430F4C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7450F2-3A7A-025E-4340-F1202EDAB56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DD66130-0C84-CBFB-2B69-3C50941FC2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62DBC3D-9620-6327-D983-B7E37E3C5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56C479-6BDA-D122-5EDD-83777514D6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A23AD9D-8E7B-AB40-D160-245CBBC759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77BDE74-A11E-B18A-9F1A-56D0D2E58F4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17">
            <a:extLst>
              <a:ext uri="{FF2B5EF4-FFF2-40B4-BE49-F238E27FC236}">
                <a16:creationId xmlns:a16="http://schemas.microsoft.com/office/drawing/2014/main" id="{5F13D639-F8C8-E802-DA4D-362099087D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0823" y="674720"/>
            <a:ext cx="829983" cy="82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0987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FDB97-4E8F-DDA8-A888-5F7B4FBD9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9FE14D-EA00-8984-5A96-614FDD201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سأركب «عاتب» في جملة للتعليق على هذا المشهد.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0D6485A0-B94B-EF8C-22AD-D1344CDCBD53}"/>
              </a:ext>
            </a:extLst>
          </p:cNvPr>
          <p:cNvPicPr>
            <a:picLocks noGrp="1" noChangeAspect="1"/>
          </p:cNvPicPr>
          <p:nvPr>
            <p:ph type="media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0227" y="1989138"/>
            <a:ext cx="2763546" cy="3054350"/>
          </a:xfrm>
        </p:spPr>
      </p:pic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45D0EB22-FE8D-3C38-A208-2F688DD7D0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068" y="5400000"/>
            <a:ext cx="8509263" cy="662104"/>
          </a:xfrm>
        </p:spPr>
        <p:txBody>
          <a:bodyPr/>
          <a:lstStyle/>
          <a:p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تُعاتِبُ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ٱلْأُمُّ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ٱبْنَها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لِأَنَّهُ يُهْمِلُ دُروسَهُ.</a:t>
            </a: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1D88AD-8B93-9D8D-5B85-8FEED64C6D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4729" y="684000"/>
            <a:ext cx="822960" cy="82296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1C2139-93E2-380A-F198-D5FF7007EC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551A1-C1E6-2B11-56DC-1DC2C7FCBDB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1ECD70-6CE4-AE6B-F8C1-1EDB794A6C9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90AA78-461E-7E0B-9083-8FF00F4F54E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DCCA68-D2F1-F5C3-CEC0-9FA789BF52D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769F95C-062A-73AA-647F-738830C7FC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32042E2-BE55-CA8F-4CD6-1F612BB388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F2D9278-48F9-919D-9B15-3959DE1108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6E381D3-74FA-07ED-7784-41AA4EC139D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2AC6E3-767E-9E38-64AF-16109874B71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365654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0C3DE4-B54E-DBB4-44A6-4B0EDBBFD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تعاتب الأم ابنها لأنه يهمل دروسه. من يعيد قراءة الجملة؟ 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BBC2615C-1C42-B75E-98D3-08B9759E88D6}"/>
              </a:ext>
            </a:extLst>
          </p:cNvPr>
          <p:cNvPicPr>
            <a:picLocks noGrp="1" noChangeAspect="1"/>
          </p:cNvPicPr>
          <p:nvPr>
            <p:ph type="media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0227" y="2027238"/>
            <a:ext cx="2763546" cy="3016250"/>
          </a:xfr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9B8DA682-3FFA-88BA-688B-D8E8D77E83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ar-MA" sz="48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تُعاتِبُ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ٱلْأُمُّ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ٱبْنَها</a:t>
            </a:r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لِأَنَّهُ يُهْمِلُ دُروسَهُ.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FEACD1-088F-7E9D-AF88-117EFAA55B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9F6628-4534-BFF8-6CF4-9C0E424B784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C60839-4679-D9EA-EE2E-DE7B4D8ADB9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9FB0BB-3CF5-2960-2ECE-7FF82FEA1AB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0B5631-7B72-0E5C-4CE1-4D2549F3BB4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024EC7B-1852-3368-100B-4B737B56B8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2A6EDB9-B4CF-1A71-C509-DE0A198D24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1F40FC7-26C8-D203-E054-BF4CD0762D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21B560C-96D6-2ADD-F7C8-D833FB9243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E68F29F-9973-FAEA-AFA7-14CDDC7C8D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92D76B75-E169-5337-7F03-3F58D29459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0823" y="674720"/>
            <a:ext cx="829983" cy="82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26439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57970-EF1B-160D-AF64-20F7EEAFB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30FF0F-02DE-55A6-D85E-0C5DC45ED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هذا تعريف لكلمة "اِعتذر". نعيدُ قراءة  التعريف معا – رددوا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98AABB4-6C75-2637-4E14-1DF9F10E5AFB}"/>
              </a:ext>
            </a:extLst>
          </p:cNvPr>
          <p:cNvSpPr txBox="1"/>
          <p:nvPr/>
        </p:nvSpPr>
        <p:spPr>
          <a:xfrm>
            <a:off x="398068" y="2969299"/>
            <a:ext cx="8455475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 rtl="1"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Microsoft Uighur" panose="02000000000000000000" pitchFamily="2" charset="-78"/>
              </a:rPr>
              <a:t>اِعْتَذَرَ</a:t>
            </a:r>
            <a:r>
              <a:rPr lang="ar-MA" sz="4800" b="1" kern="0" dirty="0">
                <a:solidFill>
                  <a:srgbClr val="424D7C"/>
                </a:solidFill>
                <a:cs typeface="Microsoft Uighur" panose="02000000000000000000" pitchFamily="2" charset="-78"/>
              </a:rPr>
              <a:t>: طَلَبَ ٱلْعَفْوَ وٱلسَّماحَ </a:t>
            </a:r>
            <a:endParaRPr lang="fr-FR" sz="4800" b="1" kern="0" dirty="0">
              <a:solidFill>
                <a:srgbClr val="424D7C"/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E2362F-11C6-495E-59C3-25BCE305B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E63443-CC93-969B-344C-8D26D4041A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690DB6-5CD6-AD84-416C-207CF89B89C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BEFA23-D78A-A3B3-5E90-2C4C8F3F0E8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6479A7-336B-5DAF-8DCB-8A1EFC3E2B1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93B79F-241E-86DD-B61E-25195599FF8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1035F2B-0EF2-BAF2-F9D5-8F17AAFD30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EB0F44-EDC6-2E75-FE54-835A1D26C7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BE0B6E-D9DC-88FE-15A1-99AD20285B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CB83DC-B6EA-70AA-703D-A23655ACC4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6EA9A95-5569-D87D-D75B-F16008A0B7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10885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09CBF-E056-7C4A-A131-44FCB1494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14752-1B63-B4F6-677B-2160E1ECD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سأركب جملة باستعمال "اعتذر" . من يعيد قراءة الجملة؟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freepik__a-realistic-animation-scene-inside-a-cozy-library-__99867_1">
            <a:hlinkClick r:id="" action="ppaction://media"/>
            <a:extLst>
              <a:ext uri="{FF2B5EF4-FFF2-40B4-BE49-F238E27FC236}">
                <a16:creationId xmlns:a16="http://schemas.microsoft.com/office/drawing/2014/main" id="{068D4BBA-ECB1-16B1-B482-7716F6E8ADD6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34790" y="2037765"/>
            <a:ext cx="2839120" cy="2398654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1AEE8B88-3DA6-AF51-2082-87CC7292A05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52137" y="5431580"/>
            <a:ext cx="6239726" cy="662104"/>
          </a:xfrm>
        </p:spPr>
        <p:txBody>
          <a:bodyPr/>
          <a:lstStyle/>
          <a:p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اِعْتَذَرَتِ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ٱلْفَتاةُ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لِزَميلِها بَعْدَما أَسْقَطَتْ أَدَواتِهِ.</a:t>
            </a:r>
          </a:p>
        </p:txBody>
      </p:sp>
      <p:sp>
        <p:nvSpPr>
          <p:cNvPr id="18" name="Google Shape;1228;p184">
            <a:extLst>
              <a:ext uri="{FF2B5EF4-FFF2-40B4-BE49-F238E27FC236}">
                <a16:creationId xmlns:a16="http://schemas.microsoft.com/office/drawing/2014/main" id="{B697EEE1-478C-C8C8-0315-B62A10B6D0A6}"/>
              </a:ext>
            </a:extLst>
          </p:cNvPr>
          <p:cNvSpPr/>
          <p:nvPr/>
        </p:nvSpPr>
        <p:spPr>
          <a:xfrm>
            <a:off x="566859" y="5465216"/>
            <a:ext cx="7746865" cy="939464"/>
          </a:xfrm>
          <a:custGeom>
            <a:avLst/>
            <a:gdLst/>
            <a:ahLst/>
            <a:cxnLst/>
            <a:rect l="l" t="t" r="r" b="b"/>
            <a:pathLst>
              <a:path w="6108078" h="1208829" extrusionOk="0">
                <a:moveTo>
                  <a:pt x="0" y="107997"/>
                </a:moveTo>
                <a:cubicBezTo>
                  <a:pt x="9158" y="44218"/>
                  <a:pt x="39546" y="-9326"/>
                  <a:pt x="107997" y="0"/>
                </a:cubicBezTo>
                <a:cubicBezTo>
                  <a:pt x="361882" y="23538"/>
                  <a:pt x="607525" y="2656"/>
                  <a:pt x="821594" y="0"/>
                </a:cubicBezTo>
                <a:cubicBezTo>
                  <a:pt x="1035663" y="-2656"/>
                  <a:pt x="1216975" y="-22929"/>
                  <a:pt x="1594112" y="0"/>
                </a:cubicBezTo>
                <a:cubicBezTo>
                  <a:pt x="1971249" y="22929"/>
                  <a:pt x="1978317" y="-34427"/>
                  <a:pt x="2307708" y="0"/>
                </a:cubicBezTo>
                <a:cubicBezTo>
                  <a:pt x="2637099" y="34427"/>
                  <a:pt x="2682946" y="11799"/>
                  <a:pt x="2844543" y="0"/>
                </a:cubicBezTo>
                <a:cubicBezTo>
                  <a:pt x="3006141" y="-11799"/>
                  <a:pt x="3187715" y="-21087"/>
                  <a:pt x="3381377" y="0"/>
                </a:cubicBezTo>
                <a:cubicBezTo>
                  <a:pt x="3575039" y="21087"/>
                  <a:pt x="3919901" y="1969"/>
                  <a:pt x="4094974" y="0"/>
                </a:cubicBezTo>
                <a:cubicBezTo>
                  <a:pt x="4270047" y="-1969"/>
                  <a:pt x="4436711" y="10860"/>
                  <a:pt x="4572887" y="0"/>
                </a:cubicBezTo>
                <a:cubicBezTo>
                  <a:pt x="4709063" y="-10860"/>
                  <a:pt x="5017816" y="-16395"/>
                  <a:pt x="5227563" y="0"/>
                </a:cubicBezTo>
                <a:cubicBezTo>
                  <a:pt x="5437310" y="16395"/>
                  <a:pt x="5736354" y="-12117"/>
                  <a:pt x="6000081" y="0"/>
                </a:cubicBezTo>
                <a:cubicBezTo>
                  <a:pt x="6059533" y="2698"/>
                  <a:pt x="6111911" y="49206"/>
                  <a:pt x="6108078" y="107997"/>
                </a:cubicBezTo>
                <a:cubicBezTo>
                  <a:pt x="6123977" y="211468"/>
                  <a:pt x="6094613" y="449954"/>
                  <a:pt x="6108078" y="574629"/>
                </a:cubicBezTo>
                <a:cubicBezTo>
                  <a:pt x="6121543" y="699304"/>
                  <a:pt x="6088188" y="903488"/>
                  <a:pt x="6108078" y="1100832"/>
                </a:cubicBezTo>
                <a:cubicBezTo>
                  <a:pt x="6116319" y="1152913"/>
                  <a:pt x="6054205" y="1219562"/>
                  <a:pt x="6000081" y="1208829"/>
                </a:cubicBezTo>
                <a:cubicBezTo>
                  <a:pt x="5767246" y="1219044"/>
                  <a:pt x="5726384" y="1189561"/>
                  <a:pt x="5463247" y="1208829"/>
                </a:cubicBezTo>
                <a:cubicBezTo>
                  <a:pt x="5200110" y="1228097"/>
                  <a:pt x="5063216" y="1222301"/>
                  <a:pt x="4808571" y="1208829"/>
                </a:cubicBezTo>
                <a:cubicBezTo>
                  <a:pt x="4553926" y="1195357"/>
                  <a:pt x="4286608" y="1198942"/>
                  <a:pt x="4094974" y="1208829"/>
                </a:cubicBezTo>
                <a:cubicBezTo>
                  <a:pt x="3903340" y="1218716"/>
                  <a:pt x="3718634" y="1193036"/>
                  <a:pt x="3617060" y="1208829"/>
                </a:cubicBezTo>
                <a:cubicBezTo>
                  <a:pt x="3515486" y="1224622"/>
                  <a:pt x="3030913" y="1213780"/>
                  <a:pt x="2844543" y="1208829"/>
                </a:cubicBezTo>
                <a:cubicBezTo>
                  <a:pt x="2658173" y="1203878"/>
                  <a:pt x="2506989" y="1181099"/>
                  <a:pt x="2189867" y="1208829"/>
                </a:cubicBezTo>
                <a:cubicBezTo>
                  <a:pt x="1872745" y="1236559"/>
                  <a:pt x="1723243" y="1235591"/>
                  <a:pt x="1535191" y="1208829"/>
                </a:cubicBezTo>
                <a:cubicBezTo>
                  <a:pt x="1347139" y="1182067"/>
                  <a:pt x="1295032" y="1218285"/>
                  <a:pt x="1057277" y="1208829"/>
                </a:cubicBezTo>
                <a:cubicBezTo>
                  <a:pt x="819522" y="1199373"/>
                  <a:pt x="530768" y="1170180"/>
                  <a:pt x="107997" y="1208829"/>
                </a:cubicBezTo>
                <a:cubicBezTo>
                  <a:pt x="56817" y="1197344"/>
                  <a:pt x="8926" y="1165537"/>
                  <a:pt x="0" y="1100832"/>
                </a:cubicBezTo>
                <a:cubicBezTo>
                  <a:pt x="-2168" y="938569"/>
                  <a:pt x="-5580" y="811027"/>
                  <a:pt x="0" y="604415"/>
                </a:cubicBezTo>
                <a:cubicBezTo>
                  <a:pt x="5580" y="397803"/>
                  <a:pt x="-17266" y="349311"/>
                  <a:pt x="0" y="107997"/>
                </a:cubicBezTo>
                <a:close/>
              </a:path>
            </a:pathLst>
          </a:custGeom>
          <a:noFill/>
          <a:ln w="28575" cap="flat" cmpd="sng">
            <a:noFill/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FFFFFF"/>
              </a:buClr>
              <a:buSzPts val="1800"/>
              <a:buFont typeface="Arial"/>
              <a:buNone/>
              <a:defRPr/>
            </a:pPr>
            <a:endParaRPr kern="0" dirty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A80B14-E24D-86BC-56A6-C3845964ED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A260B5-D45C-B77C-3908-6DE886A81DF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92142F-6E2E-F8B8-A664-2D79C8B628F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F7B59D-8436-A650-7068-E0C763EBDC1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51E3C22-852C-FBA0-5CB3-95EF4429927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A74AB6C-DBF5-604A-91EB-62E6EDB6D0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40DF119-6DCA-6D4F-80BE-0AF6F17262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1B9273F-32C5-7451-979A-F816B5207D6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5BCC273-A88F-F64E-ADF3-E1709ED3541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3BC1903-03A3-7EB5-0DA8-32412DA4F3A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07B5611-E573-E5BE-C5F1-205E248B28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40510398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5C2B3-E3A6-440C-5018-E18800CB5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4BA4DE-D428-5748-FD19-AC6A09702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المواقف الأخرى للاعتذار؟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678CEF-39B4-67F2-8D05-074F73D39F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06C401-5A7E-4281-EDDE-874BDA767AC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F54D0C-0E61-B66D-8CC6-6BAC8B9B282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99C522-A680-BFAF-2D41-37950B3C9FB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1A7A61-C18D-5D28-B302-CFBAD3D53F5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01FBCC0-1CA0-90E0-76E1-2A455634CE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7F5C9D1-8F8B-0D0D-F7A1-8A8E41D097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894ACFB-D0B0-6517-72EE-DA385F6038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00DA675-75EB-3F82-D698-BC456B974B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C85859D-B705-5F11-4529-2D1F3DE5BC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B390707-14ED-C101-CA63-18EDB90448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FABEF685-092D-8480-96BE-9F25EDAA63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52137" y="5431580"/>
            <a:ext cx="6239726" cy="662104"/>
          </a:xfrm>
        </p:spPr>
        <p:txBody>
          <a:bodyPr/>
          <a:lstStyle/>
          <a:p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اِعْتَذَرَتِ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ٱلْفَتاةُ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لِزَميلِها بَعْدَما أَسْقَطَتْ أَدَواتِهِ.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567728D-E803-0CA7-B318-6F90D465C18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39"/>
          <a:stretch/>
        </p:blipFill>
        <p:spPr>
          <a:xfrm>
            <a:off x="3230565" y="2027238"/>
            <a:ext cx="2723208" cy="28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92142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A2747-6E60-C33F-220E-C70918C88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ADD005-71D9-B196-3256-8A971795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هذا تعريف لكلمة  "غرور". نعيدُ قراءة  التعريف معا – 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AB32BF5-CA6D-0E67-E33E-AC269435B292}"/>
              </a:ext>
            </a:extLst>
          </p:cNvPr>
          <p:cNvSpPr txBox="1"/>
          <p:nvPr/>
        </p:nvSpPr>
        <p:spPr>
          <a:xfrm>
            <a:off x="1143000" y="3116758"/>
            <a:ext cx="6929967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 rtl="1"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Microsoft Uighur" panose="02000000000000000000" pitchFamily="2" charset="-78"/>
              </a:rPr>
              <a:t>غُرورٌ: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cs typeface="Microsoft Uighur" panose="02000000000000000000" pitchFamily="2" charset="-78"/>
              </a:rPr>
              <a:t> </a:t>
            </a:r>
            <a:r>
              <a:rPr lang="ar-MA" sz="6000" b="1" kern="0" dirty="0">
                <a:solidFill>
                  <a:srgbClr val="424D7C"/>
                </a:solidFill>
                <a:cs typeface="Microsoft Uighur" panose="02000000000000000000" pitchFamily="2" charset="-78"/>
              </a:rPr>
              <a:t>إِعْجابُ ٱلشَّخْصِ بِنَفْسِهِ.</a:t>
            </a:r>
            <a:endParaRPr lang="fr-FR" sz="6000" b="1" kern="0" dirty="0">
              <a:solidFill>
                <a:srgbClr val="424D7C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126579-0E23-065A-E320-6CE864581E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F93409-EB31-DBE3-C011-76E2FBBE670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BB4BB2-6C37-498C-7724-0DB580A3ABC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4756E1-B2A5-D2EA-6027-21A0F9D0118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47D1EE-A7B6-6FEE-87B0-C06154FB09A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E65B710-8B55-7DD6-1AFF-164B5AE79F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0BF3E2-CBED-E9E7-423B-6E55460AE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EEA6F13-B0C8-0A8B-F4E9-77FD4055A7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3C40FD0-F485-DD91-AB13-0C1A1BFEC1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E5A761A-FF56-0726-CF00-6BECE64325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924BA05-B16C-516B-8447-6F7A889A1D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31558532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4001C-17EB-7F37-4167-8B86059BA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2E873-AD26-BC28-B6EF-598ED0F4F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الغرور سلوك حسن؟ لِماذا؟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6D51E0-682E-3F83-33A1-42C9A4016F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8E66D9-40B7-7CDC-6771-7AF250A81A7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329BD0-0CEF-9E1E-E77D-D764DD44A2D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DEDB63-B22F-A39C-AE57-3745756184F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C7C079-94CD-9B68-D1A4-95AE7544001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6124CAA-1FFA-8701-B741-CAFB5CF9A5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ABC627-CC34-85F4-56B1-CEB16FC44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F9E44A9-AE94-6D3E-373C-64A324FAE0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9AFBFC3-1020-476D-333E-A6E640CD1F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E7333FE-0125-B07C-E02F-7A4922652B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6A45E2-6DFC-7935-DAA1-15EB8A69A9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sp>
        <p:nvSpPr>
          <p:cNvPr id="17" name="ZoneTexte 7">
            <a:extLst>
              <a:ext uri="{FF2B5EF4-FFF2-40B4-BE49-F238E27FC236}">
                <a16:creationId xmlns:a16="http://schemas.microsoft.com/office/drawing/2014/main" id="{CA1B8F0C-2BBA-6B1F-E61C-52571C967207}"/>
              </a:ext>
            </a:extLst>
          </p:cNvPr>
          <p:cNvSpPr txBox="1"/>
          <p:nvPr/>
        </p:nvSpPr>
        <p:spPr>
          <a:xfrm>
            <a:off x="1143000" y="3116758"/>
            <a:ext cx="6929967" cy="1123712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 rtl="1"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Microsoft Uighur" panose="02000000000000000000" pitchFamily="2" charset="-78"/>
              </a:rPr>
              <a:t>غُرورٌ:</a:t>
            </a: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cs typeface="Microsoft Uighur" panose="02000000000000000000" pitchFamily="2" charset="-78"/>
              </a:rPr>
              <a:t> </a:t>
            </a:r>
            <a:r>
              <a:rPr lang="ar-MA" sz="6000" b="1" kern="0" dirty="0">
                <a:solidFill>
                  <a:srgbClr val="424D7C"/>
                </a:solidFill>
                <a:cs typeface="Microsoft Uighur" panose="02000000000000000000" pitchFamily="2" charset="-78"/>
              </a:rPr>
              <a:t>إِعْجابُ ٱلشَّخْصِ بِنَفْسِهِ.</a:t>
            </a:r>
            <a:endParaRPr lang="fr-FR" sz="6000" b="1" kern="0" dirty="0">
              <a:solidFill>
                <a:srgbClr val="424D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1961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E5570-0613-2D6B-A9AC-841B4CD62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0C3A8-C4C0-F114-66BE-7EA308E97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طفل معجب بنفسه. نقول: شعر الطفل بالغرور أمام زملائه.</a:t>
            </a:r>
          </a:p>
        </p:txBody>
      </p:sp>
      <p:pic>
        <p:nvPicPr>
          <p:cNvPr id="11" name="freepik__a-dynamic-animation-unfolds-as-the-confident-boy-a__78980">
            <a:hlinkClick r:id="" action="ppaction://media"/>
            <a:extLst>
              <a:ext uri="{FF2B5EF4-FFF2-40B4-BE49-F238E27FC236}">
                <a16:creationId xmlns:a16="http://schemas.microsoft.com/office/drawing/2014/main" id="{73651036-FC47-2A3E-CDCD-0044685CE05C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28528" y="2175566"/>
            <a:ext cx="3772861" cy="2506867"/>
          </a:xfr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F17D8E-E67C-9DF1-D5AB-16AC49C2B4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069" y="5400000"/>
            <a:ext cx="8520020" cy="662104"/>
          </a:xfrm>
        </p:spPr>
        <p:txBody>
          <a:bodyPr/>
          <a:lstStyle/>
          <a:p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شَعَرَ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ٱلطِّفْلُ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بِالْغُرورِ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أَمامَ زُمَلائِهِ.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DBA0D7C-1440-78EA-7250-98AEBB77CBE2}"/>
              </a:ext>
            </a:extLst>
          </p:cNvPr>
          <p:cNvGrpSpPr/>
          <p:nvPr/>
        </p:nvGrpSpPr>
        <p:grpSpPr>
          <a:xfrm>
            <a:off x="425222" y="5490000"/>
            <a:ext cx="7809344" cy="1332928"/>
            <a:chOff x="237564" y="1197197"/>
            <a:chExt cx="5220120" cy="1562090"/>
          </a:xfrm>
        </p:grpSpPr>
        <p:sp>
          <p:nvSpPr>
            <p:cNvPr id="18" name="Google Shape;1228;p184">
              <a:extLst>
                <a:ext uri="{FF2B5EF4-FFF2-40B4-BE49-F238E27FC236}">
                  <a16:creationId xmlns:a16="http://schemas.microsoft.com/office/drawing/2014/main" id="{6D1449E1-6C71-E836-D618-48A59A993547}"/>
                </a:ext>
              </a:extLst>
            </p:cNvPr>
            <p:cNvSpPr/>
            <p:nvPr/>
          </p:nvSpPr>
          <p:spPr>
            <a:xfrm>
              <a:off x="576469" y="1197197"/>
              <a:ext cx="4881215" cy="1337967"/>
            </a:xfrm>
            <a:custGeom>
              <a:avLst/>
              <a:gdLst/>
              <a:ahLst/>
              <a:cxnLst/>
              <a:rect l="l" t="t" r="r" b="b"/>
              <a:pathLst>
                <a:path w="6108078" h="1208829" extrusionOk="0">
                  <a:moveTo>
                    <a:pt x="0" y="107997"/>
                  </a:moveTo>
                  <a:cubicBezTo>
                    <a:pt x="9158" y="44218"/>
                    <a:pt x="39546" y="-9326"/>
                    <a:pt x="107997" y="0"/>
                  </a:cubicBezTo>
                  <a:cubicBezTo>
                    <a:pt x="361882" y="23538"/>
                    <a:pt x="607525" y="2656"/>
                    <a:pt x="821594" y="0"/>
                  </a:cubicBezTo>
                  <a:cubicBezTo>
                    <a:pt x="1035663" y="-2656"/>
                    <a:pt x="1216975" y="-22929"/>
                    <a:pt x="1594112" y="0"/>
                  </a:cubicBezTo>
                  <a:cubicBezTo>
                    <a:pt x="1971249" y="22929"/>
                    <a:pt x="1978317" y="-34427"/>
                    <a:pt x="2307708" y="0"/>
                  </a:cubicBezTo>
                  <a:cubicBezTo>
                    <a:pt x="2637099" y="34427"/>
                    <a:pt x="2682946" y="11799"/>
                    <a:pt x="2844543" y="0"/>
                  </a:cubicBezTo>
                  <a:cubicBezTo>
                    <a:pt x="3006141" y="-11799"/>
                    <a:pt x="3187715" y="-21087"/>
                    <a:pt x="3381377" y="0"/>
                  </a:cubicBezTo>
                  <a:cubicBezTo>
                    <a:pt x="3575039" y="21087"/>
                    <a:pt x="3919901" y="1969"/>
                    <a:pt x="4094974" y="0"/>
                  </a:cubicBezTo>
                  <a:cubicBezTo>
                    <a:pt x="4270047" y="-1969"/>
                    <a:pt x="4436711" y="10860"/>
                    <a:pt x="4572887" y="0"/>
                  </a:cubicBezTo>
                  <a:cubicBezTo>
                    <a:pt x="4709063" y="-10860"/>
                    <a:pt x="5017816" y="-16395"/>
                    <a:pt x="5227563" y="0"/>
                  </a:cubicBezTo>
                  <a:cubicBezTo>
                    <a:pt x="5437310" y="16395"/>
                    <a:pt x="5736354" y="-12117"/>
                    <a:pt x="6000081" y="0"/>
                  </a:cubicBezTo>
                  <a:cubicBezTo>
                    <a:pt x="6059533" y="2698"/>
                    <a:pt x="6111911" y="49206"/>
                    <a:pt x="6108078" y="107997"/>
                  </a:cubicBezTo>
                  <a:cubicBezTo>
                    <a:pt x="6123977" y="211468"/>
                    <a:pt x="6094613" y="449954"/>
                    <a:pt x="6108078" y="574629"/>
                  </a:cubicBezTo>
                  <a:cubicBezTo>
                    <a:pt x="6121543" y="699304"/>
                    <a:pt x="6088188" y="903488"/>
                    <a:pt x="6108078" y="1100832"/>
                  </a:cubicBezTo>
                  <a:cubicBezTo>
                    <a:pt x="6116319" y="1152913"/>
                    <a:pt x="6054205" y="1219562"/>
                    <a:pt x="6000081" y="1208829"/>
                  </a:cubicBezTo>
                  <a:cubicBezTo>
                    <a:pt x="5767246" y="1219044"/>
                    <a:pt x="5726384" y="1189561"/>
                    <a:pt x="5463247" y="1208829"/>
                  </a:cubicBezTo>
                  <a:cubicBezTo>
                    <a:pt x="5200110" y="1228097"/>
                    <a:pt x="5063216" y="1222301"/>
                    <a:pt x="4808571" y="1208829"/>
                  </a:cubicBezTo>
                  <a:cubicBezTo>
                    <a:pt x="4553926" y="1195357"/>
                    <a:pt x="4286608" y="1198942"/>
                    <a:pt x="4094974" y="1208829"/>
                  </a:cubicBezTo>
                  <a:cubicBezTo>
                    <a:pt x="3903340" y="1218716"/>
                    <a:pt x="3718634" y="1193036"/>
                    <a:pt x="3617060" y="1208829"/>
                  </a:cubicBezTo>
                  <a:cubicBezTo>
                    <a:pt x="3515486" y="1224622"/>
                    <a:pt x="3030913" y="1213780"/>
                    <a:pt x="2844543" y="1208829"/>
                  </a:cubicBezTo>
                  <a:cubicBezTo>
                    <a:pt x="2658173" y="1203878"/>
                    <a:pt x="2506989" y="1181099"/>
                    <a:pt x="2189867" y="1208829"/>
                  </a:cubicBezTo>
                  <a:cubicBezTo>
                    <a:pt x="1872745" y="1236559"/>
                    <a:pt x="1723243" y="1235591"/>
                    <a:pt x="1535191" y="1208829"/>
                  </a:cubicBezTo>
                  <a:cubicBezTo>
                    <a:pt x="1347139" y="1182067"/>
                    <a:pt x="1295032" y="1218285"/>
                    <a:pt x="1057277" y="1208829"/>
                  </a:cubicBezTo>
                  <a:cubicBezTo>
                    <a:pt x="819522" y="1199373"/>
                    <a:pt x="530768" y="1170180"/>
                    <a:pt x="107997" y="1208829"/>
                  </a:cubicBezTo>
                  <a:cubicBezTo>
                    <a:pt x="56817" y="1197344"/>
                    <a:pt x="8926" y="1165537"/>
                    <a:pt x="0" y="1100832"/>
                  </a:cubicBezTo>
                  <a:cubicBezTo>
                    <a:pt x="-2168" y="938569"/>
                    <a:pt x="-5580" y="811027"/>
                    <a:pt x="0" y="604415"/>
                  </a:cubicBezTo>
                  <a:cubicBezTo>
                    <a:pt x="5580" y="397803"/>
                    <a:pt x="-17266" y="349311"/>
                    <a:pt x="0" y="107997"/>
                  </a:cubicBezTo>
                  <a:close/>
                </a:path>
              </a:pathLst>
            </a:custGeom>
            <a:noFill/>
            <a:ln w="28575" cap="flat" cmpd="sng">
              <a:noFill/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>
                <a:buClr>
                  <a:srgbClr val="FFFFFF"/>
                </a:buClr>
                <a:buSzPts val="1800"/>
                <a:buFont typeface="Arial"/>
                <a:buNone/>
                <a:defRPr/>
              </a:pPr>
              <a:endParaRPr kern="0" dirty="0">
                <a:solidFill>
                  <a:srgbClr val="FFFFFF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227;p184">
              <a:extLst>
                <a:ext uri="{FF2B5EF4-FFF2-40B4-BE49-F238E27FC236}">
                  <a16:creationId xmlns:a16="http://schemas.microsoft.com/office/drawing/2014/main" id="{B2C49F10-1579-8944-EF27-C1C4B67A8EB9}"/>
                </a:ext>
              </a:extLst>
            </p:cNvPr>
            <p:cNvSpPr txBox="1"/>
            <p:nvPr/>
          </p:nvSpPr>
          <p:spPr>
            <a:xfrm>
              <a:off x="237564" y="1857607"/>
              <a:ext cx="5220120" cy="9016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 defTabSz="914400" rtl="1">
                <a:buClr>
                  <a:srgbClr val="000000"/>
                </a:buClr>
                <a:buSzPts val="3600"/>
                <a:buFont typeface="Arial"/>
                <a:buNone/>
                <a:defRPr/>
              </a:pPr>
              <a:endPara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5C7000BE-5ECF-BA67-6B2C-C542D79E3D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8CB563-98AD-FA8A-F845-A5E71EC105F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DBA6CD-FC4F-A83D-BB5A-F39D26E8D7D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5263B4-F904-455A-AA96-EFB3BC6B286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F4D25E-0C22-71B8-3FD1-175C5A47E94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45EB247-BEDC-4770-05F7-9580342C41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A89489-D62F-C6C9-5A12-FA54CD016C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F136EF1-A785-85DA-B1F4-230C1606498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8F684E-49F3-DDD5-D343-076EB6FEB7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30EBA98-2837-08D8-1E8F-8CA464B70E7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2B77DC-1477-B302-9BA0-DDB7FBC6D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1390993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18D14-24EB-6C5C-88B7-8982B1B73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C75122-494B-67A8-A25F-714FD285D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لماذا شعر هذا الطفل بالغرور؟  اختر جوابك وعلل اختيارك. </a:t>
            </a:r>
          </a:p>
        </p:txBody>
      </p:sp>
      <p:sp>
        <p:nvSpPr>
          <p:cNvPr id="19" name="Google Shape;1227;p184">
            <a:extLst>
              <a:ext uri="{FF2B5EF4-FFF2-40B4-BE49-F238E27FC236}">
                <a16:creationId xmlns:a16="http://schemas.microsoft.com/office/drawing/2014/main" id="{B3C1C2A3-300A-57F9-485E-8422E86B7EC0}"/>
              </a:ext>
            </a:extLst>
          </p:cNvPr>
          <p:cNvSpPr txBox="1"/>
          <p:nvPr/>
        </p:nvSpPr>
        <p:spPr>
          <a:xfrm>
            <a:off x="960587" y="2481400"/>
            <a:ext cx="7158812" cy="783148"/>
          </a:xfrm>
          <a:prstGeom prst="roundRect">
            <a:avLst/>
          </a:prstGeom>
          <a:solidFill>
            <a:srgbClr val="00ACA4">
              <a:alpha val="1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>
              <a:buClr>
                <a:srgbClr val="000000"/>
              </a:buClr>
              <a:buSzPts val="3600"/>
              <a:buFont typeface="Arial"/>
              <a:buNone/>
              <a:defRPr/>
            </a:pPr>
            <a:r>
              <a:rPr lang="ar-MA" sz="4000" b="1" kern="0" dirty="0">
                <a:solidFill>
                  <a:srgbClr val="404A7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شَعَرَ </a:t>
            </a:r>
            <a:r>
              <a:rPr lang="ar-MA" sz="4000" b="1" kern="0" dirty="0" err="1">
                <a:solidFill>
                  <a:srgbClr val="404A7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ٱلطِّفْلُ</a:t>
            </a:r>
            <a:r>
              <a:rPr lang="ar-MA" sz="4000" b="1" kern="0" dirty="0">
                <a:solidFill>
                  <a:srgbClr val="404A78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kern="0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بِٱلْغُرورِ</a:t>
            </a:r>
            <a:r>
              <a:rPr lang="ar-MA" sz="4000" b="1" kern="0" dirty="0">
                <a:solidFill>
                  <a:srgbClr val="00206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40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أَمامَ زُمَلائِهِ: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0D3E50F-3A48-3103-E117-3E19556EFCD9}"/>
              </a:ext>
            </a:extLst>
          </p:cNvPr>
          <p:cNvSpPr txBox="1"/>
          <p:nvPr/>
        </p:nvSpPr>
        <p:spPr>
          <a:xfrm>
            <a:off x="1591476" y="3839339"/>
            <a:ext cx="589703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1. لِأَنَّهُ أذْكى واحِدٍ فيهم. 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tabLst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2. لِأَنَّهُ يَظُنُّ أَنَّهُ أَذْكى مِنَ الْجَميعِ.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A6860F-CE5E-7E91-A450-AFE48BAB72F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5FCDD1-8335-9F58-8B2E-3D148DDD25A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2C5B09-6F77-C70F-6F1F-D5E650C8D5A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DA870B-11AD-F60A-DF53-F39473F5098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8BAC7B-A38D-E3B5-88B7-3FD43E98D2F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C0A9855-EFE0-688E-B841-F5446A9E28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81A394-4F58-DE73-8001-2B24F1467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59C3D21-687B-E18F-DFAD-E466033ED9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B2887C-6A23-845D-7DC6-DAF07A134C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F8B98B-9ADC-572D-2A8B-C82F60E3C6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EFF430-19C4-E75B-BE34-65D9FF99084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19990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31EC66-A495-582B-8A5D-C4A20DF73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يعلق على هذا المشهد باستعمال الكلمات الثلاث : عاتب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غرور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اعتذر 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52538E9-C3BE-9876-E5B5-69B1D2A8634D}"/>
              </a:ext>
            </a:extLst>
          </p:cNvPr>
          <p:cNvSpPr/>
          <p:nvPr/>
        </p:nvSpPr>
        <p:spPr>
          <a:xfrm>
            <a:off x="4039355" y="5250705"/>
            <a:ext cx="117827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غُرورٌ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00F71B7-FA8B-B2B8-5AEC-160464382CC2}"/>
              </a:ext>
            </a:extLst>
          </p:cNvPr>
          <p:cNvSpPr/>
          <p:nvPr/>
        </p:nvSpPr>
        <p:spPr>
          <a:xfrm>
            <a:off x="6024941" y="5250703"/>
            <a:ext cx="1220369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عاتَبَ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6DBDC2-DFE1-1D9A-8C0A-EA0890D888DC}"/>
              </a:ext>
            </a:extLst>
          </p:cNvPr>
          <p:cNvSpPr/>
          <p:nvPr/>
        </p:nvSpPr>
        <p:spPr>
          <a:xfrm>
            <a:off x="2011670" y="5250704"/>
            <a:ext cx="1220369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اِعْتَذَرَ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581293-806C-AB31-29FB-35F110CEFF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98F75F-BCA2-329E-3100-84C81057ADC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C0A357-8C44-BE67-8F14-481142C4ADD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A04571-F249-5439-45EC-F775F511FB2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9E2DBD-57DB-AF64-75E4-A469755AD5D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9BE792E-B424-2810-AC06-AD7A903917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0AC2B21-2C21-6F90-DF3C-2A1E8637DB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0DD0B5-2B43-F2BA-8E9D-8AB3642218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E6B4DE1-58BA-BD91-73EF-F0F8B16CEE1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2F246FF-376A-63C4-40FC-6917636096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BD061F-F90C-C5B9-56D5-7EBD279F72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C1A1AB-8D07-A7AF-389C-F34BE3330FC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7" t="23530" r="24417" b="23437"/>
          <a:stretch/>
        </p:blipFill>
        <p:spPr>
          <a:xfrm>
            <a:off x="3125096" y="1912239"/>
            <a:ext cx="2893808" cy="296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831516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779F2-48CD-7006-B72E-155B3821A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9B48B7-9E3A-9BA4-EB3F-233E97DF4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990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الجملة؟ 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5AE030D-715D-40F5-D416-610222BA198B}"/>
              </a:ext>
            </a:extLst>
          </p:cNvPr>
          <p:cNvGrpSpPr/>
          <p:nvPr/>
        </p:nvGrpSpPr>
        <p:grpSpPr>
          <a:xfrm>
            <a:off x="398070" y="5332599"/>
            <a:ext cx="8589523" cy="1061862"/>
            <a:chOff x="421658" y="349809"/>
            <a:chExt cx="5393415" cy="1419860"/>
          </a:xfrm>
        </p:grpSpPr>
        <p:sp>
          <p:nvSpPr>
            <p:cNvPr id="7" name="Google Shape;1228;p184">
              <a:extLst>
                <a:ext uri="{FF2B5EF4-FFF2-40B4-BE49-F238E27FC236}">
                  <a16:creationId xmlns:a16="http://schemas.microsoft.com/office/drawing/2014/main" id="{0364111A-62E7-A002-173E-FC313FA5F884}"/>
                </a:ext>
              </a:extLst>
            </p:cNvPr>
            <p:cNvSpPr/>
            <p:nvPr/>
          </p:nvSpPr>
          <p:spPr>
            <a:xfrm>
              <a:off x="568850" y="431702"/>
              <a:ext cx="4881215" cy="1337967"/>
            </a:xfrm>
            <a:custGeom>
              <a:avLst/>
              <a:gdLst/>
              <a:ahLst/>
              <a:cxnLst/>
              <a:rect l="l" t="t" r="r" b="b"/>
              <a:pathLst>
                <a:path w="6108078" h="1208829" extrusionOk="0">
                  <a:moveTo>
                    <a:pt x="0" y="107997"/>
                  </a:moveTo>
                  <a:cubicBezTo>
                    <a:pt x="9158" y="44218"/>
                    <a:pt x="39546" y="-9326"/>
                    <a:pt x="107997" y="0"/>
                  </a:cubicBezTo>
                  <a:cubicBezTo>
                    <a:pt x="361882" y="23538"/>
                    <a:pt x="607525" y="2656"/>
                    <a:pt x="821594" y="0"/>
                  </a:cubicBezTo>
                  <a:cubicBezTo>
                    <a:pt x="1035663" y="-2656"/>
                    <a:pt x="1216975" y="-22929"/>
                    <a:pt x="1594112" y="0"/>
                  </a:cubicBezTo>
                  <a:cubicBezTo>
                    <a:pt x="1971249" y="22929"/>
                    <a:pt x="1978317" y="-34427"/>
                    <a:pt x="2307708" y="0"/>
                  </a:cubicBezTo>
                  <a:cubicBezTo>
                    <a:pt x="2637099" y="34427"/>
                    <a:pt x="2682946" y="11799"/>
                    <a:pt x="2844543" y="0"/>
                  </a:cubicBezTo>
                  <a:cubicBezTo>
                    <a:pt x="3006141" y="-11799"/>
                    <a:pt x="3187715" y="-21087"/>
                    <a:pt x="3381377" y="0"/>
                  </a:cubicBezTo>
                  <a:cubicBezTo>
                    <a:pt x="3575039" y="21087"/>
                    <a:pt x="3919901" y="1969"/>
                    <a:pt x="4094974" y="0"/>
                  </a:cubicBezTo>
                  <a:cubicBezTo>
                    <a:pt x="4270047" y="-1969"/>
                    <a:pt x="4436711" y="10860"/>
                    <a:pt x="4572887" y="0"/>
                  </a:cubicBezTo>
                  <a:cubicBezTo>
                    <a:pt x="4709063" y="-10860"/>
                    <a:pt x="5017816" y="-16395"/>
                    <a:pt x="5227563" y="0"/>
                  </a:cubicBezTo>
                  <a:cubicBezTo>
                    <a:pt x="5437310" y="16395"/>
                    <a:pt x="5736354" y="-12117"/>
                    <a:pt x="6000081" y="0"/>
                  </a:cubicBezTo>
                  <a:cubicBezTo>
                    <a:pt x="6059533" y="2698"/>
                    <a:pt x="6111911" y="49206"/>
                    <a:pt x="6108078" y="107997"/>
                  </a:cubicBezTo>
                  <a:cubicBezTo>
                    <a:pt x="6123977" y="211468"/>
                    <a:pt x="6094613" y="449954"/>
                    <a:pt x="6108078" y="574629"/>
                  </a:cubicBezTo>
                  <a:cubicBezTo>
                    <a:pt x="6121543" y="699304"/>
                    <a:pt x="6088188" y="903488"/>
                    <a:pt x="6108078" y="1100832"/>
                  </a:cubicBezTo>
                  <a:cubicBezTo>
                    <a:pt x="6116319" y="1152913"/>
                    <a:pt x="6054205" y="1219562"/>
                    <a:pt x="6000081" y="1208829"/>
                  </a:cubicBezTo>
                  <a:cubicBezTo>
                    <a:pt x="5767246" y="1219044"/>
                    <a:pt x="5726384" y="1189561"/>
                    <a:pt x="5463247" y="1208829"/>
                  </a:cubicBezTo>
                  <a:cubicBezTo>
                    <a:pt x="5200110" y="1228097"/>
                    <a:pt x="5063216" y="1222301"/>
                    <a:pt x="4808571" y="1208829"/>
                  </a:cubicBezTo>
                  <a:cubicBezTo>
                    <a:pt x="4553926" y="1195357"/>
                    <a:pt x="4286608" y="1198942"/>
                    <a:pt x="4094974" y="1208829"/>
                  </a:cubicBezTo>
                  <a:cubicBezTo>
                    <a:pt x="3903340" y="1218716"/>
                    <a:pt x="3718634" y="1193036"/>
                    <a:pt x="3617060" y="1208829"/>
                  </a:cubicBezTo>
                  <a:cubicBezTo>
                    <a:pt x="3515486" y="1224622"/>
                    <a:pt x="3030913" y="1213780"/>
                    <a:pt x="2844543" y="1208829"/>
                  </a:cubicBezTo>
                  <a:cubicBezTo>
                    <a:pt x="2658173" y="1203878"/>
                    <a:pt x="2506989" y="1181099"/>
                    <a:pt x="2189867" y="1208829"/>
                  </a:cubicBezTo>
                  <a:cubicBezTo>
                    <a:pt x="1872745" y="1236559"/>
                    <a:pt x="1723243" y="1235591"/>
                    <a:pt x="1535191" y="1208829"/>
                  </a:cubicBezTo>
                  <a:cubicBezTo>
                    <a:pt x="1347139" y="1182067"/>
                    <a:pt x="1295032" y="1218285"/>
                    <a:pt x="1057277" y="1208829"/>
                  </a:cubicBezTo>
                  <a:cubicBezTo>
                    <a:pt x="819522" y="1199373"/>
                    <a:pt x="530768" y="1170180"/>
                    <a:pt x="107997" y="1208829"/>
                  </a:cubicBezTo>
                  <a:cubicBezTo>
                    <a:pt x="56817" y="1197344"/>
                    <a:pt x="8926" y="1165537"/>
                    <a:pt x="0" y="1100832"/>
                  </a:cubicBezTo>
                  <a:cubicBezTo>
                    <a:pt x="-2168" y="938569"/>
                    <a:pt x="-5580" y="811027"/>
                    <a:pt x="0" y="604415"/>
                  </a:cubicBezTo>
                  <a:cubicBezTo>
                    <a:pt x="5580" y="397803"/>
                    <a:pt x="-17266" y="349311"/>
                    <a:pt x="0" y="107997"/>
                  </a:cubicBezTo>
                  <a:close/>
                </a:path>
              </a:pathLst>
            </a:custGeom>
            <a:noFill/>
            <a:ln w="28575" cap="flat" cmpd="sng">
              <a:noFill/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tabLst/>
                <a:defRPr/>
              </a:pP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8" name="Google Shape;1227;p184">
              <a:extLst>
                <a:ext uri="{FF2B5EF4-FFF2-40B4-BE49-F238E27FC236}">
                  <a16:creationId xmlns:a16="http://schemas.microsoft.com/office/drawing/2014/main" id="{9BDB69CC-079A-3C0B-4877-D6CEF01264FB}"/>
                </a:ext>
              </a:extLst>
            </p:cNvPr>
            <p:cNvSpPr txBox="1"/>
            <p:nvPr/>
          </p:nvSpPr>
          <p:spPr>
            <a:xfrm>
              <a:off x="421658" y="349809"/>
              <a:ext cx="5393415" cy="10287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 defTabSz="342900" rtl="1"/>
              <a:r>
                <a:rPr lang="ar-MA" sz="44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4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عاتَبَ</a:t>
              </a:r>
              <a:r>
                <a:rPr lang="ar-MA" sz="4400" b="1" dirty="0">
                  <a:solidFill>
                    <a:srgbClr val="444F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ٱلْأُسْتاذُ </a:t>
              </a:r>
              <a:r>
                <a:rPr lang="ar-MA" sz="4400" b="1" dirty="0" err="1">
                  <a:solidFill>
                    <a:srgbClr val="444F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ٱلتَّلْميذَ</a:t>
              </a:r>
              <a:r>
                <a:rPr lang="ar-MA" sz="4400" b="1" dirty="0">
                  <a:solidFill>
                    <a:srgbClr val="444F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عَلى </a:t>
              </a:r>
              <a:r>
                <a:rPr lang="ar-MA" sz="44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غُرورِهِ</a:t>
              </a:r>
              <a:r>
                <a:rPr lang="ar-MA" sz="44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وَطَلَبَ مِنْهُ </a:t>
              </a:r>
              <a:r>
                <a:rPr lang="ar-MA" sz="4400" b="1" dirty="0" err="1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ٱلاِعْتِذارَ</a:t>
              </a:r>
              <a:r>
                <a:rPr lang="ar-MA" sz="44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Calibri"/>
                </a:rPr>
                <a:t>لِزُمَلائِهِ.</a:t>
              </a:r>
              <a:endPara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287E67F-F383-B490-5FF9-7C101F1D03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9F90D5-C73F-6453-3234-35E4A95D1BF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DC78A7-F7B1-E788-9038-E79FF3CB2DF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E62BD3-3C3A-594F-A453-CF601528EF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D97976-E192-B4A8-5688-EC46EF68AFB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97DE787-ABE7-E404-6257-E7471E9A15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58DB142-DD77-B618-B06A-6D51803AD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B8B292-ECBD-CFE9-33CE-E8CECE323E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C00E134-5F97-93A5-F4D7-73BBFC48ED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CD71496-DB5B-9100-2AEE-3A691D3D65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0570F3-97BC-5326-4137-CF197B9EB87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A7ECAD6-2A13-CFA4-3842-F9720443DA2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7" t="23530" r="24417" b="23437"/>
          <a:stretch/>
        </p:blipFill>
        <p:spPr>
          <a:xfrm>
            <a:off x="3125096" y="1912239"/>
            <a:ext cx="2893808" cy="296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0851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2AA7F-037B-5222-8090-124ACBC46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58CA2D-1E83-DA0F-4A90-80DD1227C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29" y="756000"/>
            <a:ext cx="7202069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كلمة «أسفٌ». من يقرأ تعريف الكلمة؟ رددوا معا التعريف.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2D3ECDB-DB18-92FE-8D8D-3FA86A6202E1}"/>
              </a:ext>
            </a:extLst>
          </p:cNvPr>
          <p:cNvSpPr txBox="1"/>
          <p:nvPr/>
        </p:nvSpPr>
        <p:spPr>
          <a:xfrm>
            <a:off x="1741122" y="3163012"/>
            <a:ext cx="5783676" cy="78319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400" b="0" i="0" u="none" strike="noStrike" kern="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defRPr>
            </a:lvl1pPr>
          </a:lstStyle>
          <a:p>
            <a:pPr rtl="1"/>
            <a:r>
              <a:rPr lang="ar-MA" sz="4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أَسَفٌ</a:t>
            </a:r>
            <a:r>
              <a:rPr lang="ar-MA" sz="4000" b="1" dirty="0">
                <a:solidFill>
                  <a:srgbClr val="444F7B"/>
                </a:solidFill>
                <a:cs typeface="Microsoft Uighur" panose="02000000000000000000" pitchFamily="2" charset="-78"/>
              </a:rPr>
              <a:t> : </a:t>
            </a:r>
            <a:r>
              <a:rPr lang="ar-MA" sz="4000" b="1" kern="1200" dirty="0">
                <a:solidFill>
                  <a:srgbClr val="444F7B"/>
                </a:solidFill>
                <a:cs typeface="Microsoft Uighur" panose="02000000000000000000" pitchFamily="2" charset="-78"/>
              </a:rPr>
              <a:t>شُعورٌ بِٱلْحُزْنِ </a:t>
            </a:r>
            <a:r>
              <a:rPr lang="ar-MA" sz="4000" b="1" kern="1200" dirty="0" err="1">
                <a:solidFill>
                  <a:srgbClr val="444F7B"/>
                </a:solidFill>
                <a:cs typeface="Microsoft Uighur" panose="02000000000000000000" pitchFamily="2" charset="-78"/>
              </a:rPr>
              <a:t>وَٱلنَّدَمِ</a:t>
            </a:r>
            <a:r>
              <a:rPr lang="ar-MA" sz="4000" b="1" dirty="0">
                <a:solidFill>
                  <a:srgbClr val="444F7B"/>
                </a:solidFill>
                <a:cs typeface="Microsoft Uighur" panose="02000000000000000000" pitchFamily="2" charset="-78"/>
              </a:rPr>
              <a:t>.</a:t>
            </a:r>
            <a:endParaRPr lang="fr-FR" sz="4000" b="1" kern="1200" dirty="0">
              <a:solidFill>
                <a:srgbClr val="444F7B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003A6B-EA2D-0161-FB83-230351A1E10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455C76-861A-4D70-D41F-8251764E9AC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6E4A7A-70AD-7B5F-CA96-A1C3693C41F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4B50AD-FF52-3106-E255-191D24E99E1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A56E2F-792E-F47E-6427-D3F14337D04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A0E9C92-C611-0251-D3A4-11EA01800C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306B623-FE3B-4551-09A9-CF4EA1E475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F7F50F3-0946-CBF2-2966-A9449A6515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61A20F-16D2-92F0-97D0-A7658C9749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4499FC3-B5B5-1FB5-FF35-F480345AC4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04F85C9-3810-F7AA-07DD-D7750DAF6A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15308366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DA364E-6136-729B-93BF-66E703C8A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سأعلق عن الصورة  بجملة أستعمل فيها  كلمة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أسف».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C18368-D1D3-923F-7BF0-5DD15DE01A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0650D6-FC26-5B23-07B3-F3D0E37756E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813DDE-CFEF-1A28-ADE0-15EA68D2210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BEE760-AF2F-58A8-DFAA-FF47580BFF3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8800EE-E604-C5A4-204E-3FA903CC92E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4589318-17D8-BE4F-0A00-DBC7DE4212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10F096-824C-47CC-5AE8-92414B186F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E334976-13D0-E0EE-B8E2-C4BC7A633F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AE5063C-A5BF-2CD6-6211-787AF9C3F2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24D228-1B80-A7A6-212E-6DFE9219E55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B6977A-6557-2719-DB77-C628198822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2C427DD-2056-2BDB-AE52-C0C29F393DE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5" t="22318" r="22831" b="22085"/>
          <a:stretch/>
        </p:blipFill>
        <p:spPr>
          <a:xfrm>
            <a:off x="3076687" y="1893346"/>
            <a:ext cx="2969111" cy="301214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1F0B5A8-73EB-8D5F-DE31-11B5C8146E9A}"/>
              </a:ext>
            </a:extLst>
          </p:cNvPr>
          <p:cNvGrpSpPr/>
          <p:nvPr/>
        </p:nvGrpSpPr>
        <p:grpSpPr>
          <a:xfrm>
            <a:off x="398069" y="5341329"/>
            <a:ext cx="8530778" cy="1331265"/>
            <a:chOff x="-34535" y="755074"/>
            <a:chExt cx="6318901" cy="1780090"/>
          </a:xfrm>
        </p:grpSpPr>
        <p:sp>
          <p:nvSpPr>
            <p:cNvPr id="6" name="Google Shape;1228;p184">
              <a:extLst>
                <a:ext uri="{FF2B5EF4-FFF2-40B4-BE49-F238E27FC236}">
                  <a16:creationId xmlns:a16="http://schemas.microsoft.com/office/drawing/2014/main" id="{0FDA1E6A-9528-57E8-4EA1-C399675CCD84}"/>
                </a:ext>
              </a:extLst>
            </p:cNvPr>
            <p:cNvSpPr/>
            <p:nvPr/>
          </p:nvSpPr>
          <p:spPr>
            <a:xfrm>
              <a:off x="576469" y="1197197"/>
              <a:ext cx="4881215" cy="1337967"/>
            </a:xfrm>
            <a:custGeom>
              <a:avLst/>
              <a:gdLst/>
              <a:ahLst/>
              <a:cxnLst/>
              <a:rect l="l" t="t" r="r" b="b"/>
              <a:pathLst>
                <a:path w="6108078" h="1208829" extrusionOk="0">
                  <a:moveTo>
                    <a:pt x="0" y="107997"/>
                  </a:moveTo>
                  <a:cubicBezTo>
                    <a:pt x="9158" y="44218"/>
                    <a:pt x="39546" y="-9326"/>
                    <a:pt x="107997" y="0"/>
                  </a:cubicBezTo>
                  <a:cubicBezTo>
                    <a:pt x="361882" y="23538"/>
                    <a:pt x="607525" y="2656"/>
                    <a:pt x="821594" y="0"/>
                  </a:cubicBezTo>
                  <a:cubicBezTo>
                    <a:pt x="1035663" y="-2656"/>
                    <a:pt x="1216975" y="-22929"/>
                    <a:pt x="1594112" y="0"/>
                  </a:cubicBezTo>
                  <a:cubicBezTo>
                    <a:pt x="1971249" y="22929"/>
                    <a:pt x="1978317" y="-34427"/>
                    <a:pt x="2307708" y="0"/>
                  </a:cubicBezTo>
                  <a:cubicBezTo>
                    <a:pt x="2637099" y="34427"/>
                    <a:pt x="2682946" y="11799"/>
                    <a:pt x="2844543" y="0"/>
                  </a:cubicBezTo>
                  <a:cubicBezTo>
                    <a:pt x="3006141" y="-11799"/>
                    <a:pt x="3187715" y="-21087"/>
                    <a:pt x="3381377" y="0"/>
                  </a:cubicBezTo>
                  <a:cubicBezTo>
                    <a:pt x="3575039" y="21087"/>
                    <a:pt x="3919901" y="1969"/>
                    <a:pt x="4094974" y="0"/>
                  </a:cubicBezTo>
                  <a:cubicBezTo>
                    <a:pt x="4270047" y="-1969"/>
                    <a:pt x="4436711" y="10860"/>
                    <a:pt x="4572887" y="0"/>
                  </a:cubicBezTo>
                  <a:cubicBezTo>
                    <a:pt x="4709063" y="-10860"/>
                    <a:pt x="5017816" y="-16395"/>
                    <a:pt x="5227563" y="0"/>
                  </a:cubicBezTo>
                  <a:cubicBezTo>
                    <a:pt x="5437310" y="16395"/>
                    <a:pt x="5736354" y="-12117"/>
                    <a:pt x="6000081" y="0"/>
                  </a:cubicBezTo>
                  <a:cubicBezTo>
                    <a:pt x="6059533" y="2698"/>
                    <a:pt x="6111911" y="49206"/>
                    <a:pt x="6108078" y="107997"/>
                  </a:cubicBezTo>
                  <a:cubicBezTo>
                    <a:pt x="6123977" y="211468"/>
                    <a:pt x="6094613" y="449954"/>
                    <a:pt x="6108078" y="574629"/>
                  </a:cubicBezTo>
                  <a:cubicBezTo>
                    <a:pt x="6121543" y="699304"/>
                    <a:pt x="6088188" y="903488"/>
                    <a:pt x="6108078" y="1100832"/>
                  </a:cubicBezTo>
                  <a:cubicBezTo>
                    <a:pt x="6116319" y="1152913"/>
                    <a:pt x="6054205" y="1219562"/>
                    <a:pt x="6000081" y="1208829"/>
                  </a:cubicBezTo>
                  <a:cubicBezTo>
                    <a:pt x="5767246" y="1219044"/>
                    <a:pt x="5726384" y="1189561"/>
                    <a:pt x="5463247" y="1208829"/>
                  </a:cubicBezTo>
                  <a:cubicBezTo>
                    <a:pt x="5200110" y="1228097"/>
                    <a:pt x="5063216" y="1222301"/>
                    <a:pt x="4808571" y="1208829"/>
                  </a:cubicBezTo>
                  <a:cubicBezTo>
                    <a:pt x="4553926" y="1195357"/>
                    <a:pt x="4286608" y="1198942"/>
                    <a:pt x="4094974" y="1208829"/>
                  </a:cubicBezTo>
                  <a:cubicBezTo>
                    <a:pt x="3903340" y="1218716"/>
                    <a:pt x="3718634" y="1193036"/>
                    <a:pt x="3617060" y="1208829"/>
                  </a:cubicBezTo>
                  <a:cubicBezTo>
                    <a:pt x="3515486" y="1224622"/>
                    <a:pt x="3030913" y="1213780"/>
                    <a:pt x="2844543" y="1208829"/>
                  </a:cubicBezTo>
                  <a:cubicBezTo>
                    <a:pt x="2658173" y="1203878"/>
                    <a:pt x="2506989" y="1181099"/>
                    <a:pt x="2189867" y="1208829"/>
                  </a:cubicBezTo>
                  <a:cubicBezTo>
                    <a:pt x="1872745" y="1236559"/>
                    <a:pt x="1723243" y="1235591"/>
                    <a:pt x="1535191" y="1208829"/>
                  </a:cubicBezTo>
                  <a:cubicBezTo>
                    <a:pt x="1347139" y="1182067"/>
                    <a:pt x="1295032" y="1218285"/>
                    <a:pt x="1057277" y="1208829"/>
                  </a:cubicBezTo>
                  <a:cubicBezTo>
                    <a:pt x="819522" y="1199373"/>
                    <a:pt x="530768" y="1170180"/>
                    <a:pt x="107997" y="1208829"/>
                  </a:cubicBezTo>
                  <a:cubicBezTo>
                    <a:pt x="56817" y="1197344"/>
                    <a:pt x="8926" y="1165537"/>
                    <a:pt x="0" y="1100832"/>
                  </a:cubicBezTo>
                  <a:cubicBezTo>
                    <a:pt x="-2168" y="938569"/>
                    <a:pt x="-5580" y="811027"/>
                    <a:pt x="0" y="604415"/>
                  </a:cubicBezTo>
                  <a:cubicBezTo>
                    <a:pt x="5580" y="397803"/>
                    <a:pt x="-17266" y="349311"/>
                    <a:pt x="0" y="107997"/>
                  </a:cubicBezTo>
                  <a:close/>
                </a:path>
              </a:pathLst>
            </a:custGeom>
            <a:noFill/>
            <a:ln w="28575" cap="flat" cmpd="sng">
              <a:noFill/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227;p184">
              <a:extLst>
                <a:ext uri="{FF2B5EF4-FFF2-40B4-BE49-F238E27FC236}">
                  <a16:creationId xmlns:a16="http://schemas.microsoft.com/office/drawing/2014/main" id="{E5C27D44-1747-CA3B-985D-63A0C38922B1}"/>
                </a:ext>
              </a:extLst>
            </p:cNvPr>
            <p:cNvSpPr txBox="1"/>
            <p:nvPr/>
          </p:nvSpPr>
          <p:spPr>
            <a:xfrm>
              <a:off x="-34535" y="755074"/>
              <a:ext cx="6318901" cy="11111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شَعَرَ مَجْدٌ </a:t>
              </a: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بِٱلْأَسَفِ</a:t>
              </a: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404A7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عَلى حالِ ٱلْكَلْبِ ٱلْجَريحِ.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97550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32B9E7-36FD-9C0A-F48F-39E950B9A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يعيد قراءة الجملة؟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6A626E8-1B55-96E5-B45A-E49E44F131FD}"/>
              </a:ext>
            </a:extLst>
          </p:cNvPr>
          <p:cNvGrpSpPr/>
          <p:nvPr/>
        </p:nvGrpSpPr>
        <p:grpSpPr>
          <a:xfrm>
            <a:off x="398069" y="5341329"/>
            <a:ext cx="8530778" cy="1331265"/>
            <a:chOff x="-34535" y="755074"/>
            <a:chExt cx="6318901" cy="1780090"/>
          </a:xfrm>
        </p:grpSpPr>
        <p:sp>
          <p:nvSpPr>
            <p:cNvPr id="9" name="Google Shape;1228;p184">
              <a:extLst>
                <a:ext uri="{FF2B5EF4-FFF2-40B4-BE49-F238E27FC236}">
                  <a16:creationId xmlns:a16="http://schemas.microsoft.com/office/drawing/2014/main" id="{5B7E35C2-1635-72CB-52BE-0DDE0A43BA65}"/>
                </a:ext>
              </a:extLst>
            </p:cNvPr>
            <p:cNvSpPr/>
            <p:nvPr/>
          </p:nvSpPr>
          <p:spPr>
            <a:xfrm>
              <a:off x="576469" y="1197197"/>
              <a:ext cx="4881215" cy="1337967"/>
            </a:xfrm>
            <a:custGeom>
              <a:avLst/>
              <a:gdLst/>
              <a:ahLst/>
              <a:cxnLst/>
              <a:rect l="l" t="t" r="r" b="b"/>
              <a:pathLst>
                <a:path w="6108078" h="1208829" extrusionOk="0">
                  <a:moveTo>
                    <a:pt x="0" y="107997"/>
                  </a:moveTo>
                  <a:cubicBezTo>
                    <a:pt x="9158" y="44218"/>
                    <a:pt x="39546" y="-9326"/>
                    <a:pt x="107997" y="0"/>
                  </a:cubicBezTo>
                  <a:cubicBezTo>
                    <a:pt x="361882" y="23538"/>
                    <a:pt x="607525" y="2656"/>
                    <a:pt x="821594" y="0"/>
                  </a:cubicBezTo>
                  <a:cubicBezTo>
                    <a:pt x="1035663" y="-2656"/>
                    <a:pt x="1216975" y="-22929"/>
                    <a:pt x="1594112" y="0"/>
                  </a:cubicBezTo>
                  <a:cubicBezTo>
                    <a:pt x="1971249" y="22929"/>
                    <a:pt x="1978317" y="-34427"/>
                    <a:pt x="2307708" y="0"/>
                  </a:cubicBezTo>
                  <a:cubicBezTo>
                    <a:pt x="2637099" y="34427"/>
                    <a:pt x="2682946" y="11799"/>
                    <a:pt x="2844543" y="0"/>
                  </a:cubicBezTo>
                  <a:cubicBezTo>
                    <a:pt x="3006141" y="-11799"/>
                    <a:pt x="3187715" y="-21087"/>
                    <a:pt x="3381377" y="0"/>
                  </a:cubicBezTo>
                  <a:cubicBezTo>
                    <a:pt x="3575039" y="21087"/>
                    <a:pt x="3919901" y="1969"/>
                    <a:pt x="4094974" y="0"/>
                  </a:cubicBezTo>
                  <a:cubicBezTo>
                    <a:pt x="4270047" y="-1969"/>
                    <a:pt x="4436711" y="10860"/>
                    <a:pt x="4572887" y="0"/>
                  </a:cubicBezTo>
                  <a:cubicBezTo>
                    <a:pt x="4709063" y="-10860"/>
                    <a:pt x="5017816" y="-16395"/>
                    <a:pt x="5227563" y="0"/>
                  </a:cubicBezTo>
                  <a:cubicBezTo>
                    <a:pt x="5437310" y="16395"/>
                    <a:pt x="5736354" y="-12117"/>
                    <a:pt x="6000081" y="0"/>
                  </a:cubicBezTo>
                  <a:cubicBezTo>
                    <a:pt x="6059533" y="2698"/>
                    <a:pt x="6111911" y="49206"/>
                    <a:pt x="6108078" y="107997"/>
                  </a:cubicBezTo>
                  <a:cubicBezTo>
                    <a:pt x="6123977" y="211468"/>
                    <a:pt x="6094613" y="449954"/>
                    <a:pt x="6108078" y="574629"/>
                  </a:cubicBezTo>
                  <a:cubicBezTo>
                    <a:pt x="6121543" y="699304"/>
                    <a:pt x="6088188" y="903488"/>
                    <a:pt x="6108078" y="1100832"/>
                  </a:cubicBezTo>
                  <a:cubicBezTo>
                    <a:pt x="6116319" y="1152913"/>
                    <a:pt x="6054205" y="1219562"/>
                    <a:pt x="6000081" y="1208829"/>
                  </a:cubicBezTo>
                  <a:cubicBezTo>
                    <a:pt x="5767246" y="1219044"/>
                    <a:pt x="5726384" y="1189561"/>
                    <a:pt x="5463247" y="1208829"/>
                  </a:cubicBezTo>
                  <a:cubicBezTo>
                    <a:pt x="5200110" y="1228097"/>
                    <a:pt x="5063216" y="1222301"/>
                    <a:pt x="4808571" y="1208829"/>
                  </a:cubicBezTo>
                  <a:cubicBezTo>
                    <a:pt x="4553926" y="1195357"/>
                    <a:pt x="4286608" y="1198942"/>
                    <a:pt x="4094974" y="1208829"/>
                  </a:cubicBezTo>
                  <a:cubicBezTo>
                    <a:pt x="3903340" y="1218716"/>
                    <a:pt x="3718634" y="1193036"/>
                    <a:pt x="3617060" y="1208829"/>
                  </a:cubicBezTo>
                  <a:cubicBezTo>
                    <a:pt x="3515486" y="1224622"/>
                    <a:pt x="3030913" y="1213780"/>
                    <a:pt x="2844543" y="1208829"/>
                  </a:cubicBezTo>
                  <a:cubicBezTo>
                    <a:pt x="2658173" y="1203878"/>
                    <a:pt x="2506989" y="1181099"/>
                    <a:pt x="2189867" y="1208829"/>
                  </a:cubicBezTo>
                  <a:cubicBezTo>
                    <a:pt x="1872745" y="1236559"/>
                    <a:pt x="1723243" y="1235591"/>
                    <a:pt x="1535191" y="1208829"/>
                  </a:cubicBezTo>
                  <a:cubicBezTo>
                    <a:pt x="1347139" y="1182067"/>
                    <a:pt x="1295032" y="1218285"/>
                    <a:pt x="1057277" y="1208829"/>
                  </a:cubicBezTo>
                  <a:cubicBezTo>
                    <a:pt x="819522" y="1199373"/>
                    <a:pt x="530768" y="1170180"/>
                    <a:pt x="107997" y="1208829"/>
                  </a:cubicBezTo>
                  <a:cubicBezTo>
                    <a:pt x="56817" y="1197344"/>
                    <a:pt x="8926" y="1165537"/>
                    <a:pt x="0" y="1100832"/>
                  </a:cubicBezTo>
                  <a:cubicBezTo>
                    <a:pt x="-2168" y="938569"/>
                    <a:pt x="-5580" y="811027"/>
                    <a:pt x="0" y="604415"/>
                  </a:cubicBezTo>
                  <a:cubicBezTo>
                    <a:pt x="5580" y="397803"/>
                    <a:pt x="-17266" y="349311"/>
                    <a:pt x="0" y="107997"/>
                  </a:cubicBezTo>
                  <a:close/>
                </a:path>
              </a:pathLst>
            </a:custGeom>
            <a:noFill/>
            <a:ln w="28575" cap="flat" cmpd="sng">
              <a:noFill/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227;p184">
              <a:extLst>
                <a:ext uri="{FF2B5EF4-FFF2-40B4-BE49-F238E27FC236}">
                  <a16:creationId xmlns:a16="http://schemas.microsoft.com/office/drawing/2014/main" id="{0C69F32F-21DC-BE08-47D2-3173AC2D5EAF}"/>
                </a:ext>
              </a:extLst>
            </p:cNvPr>
            <p:cNvSpPr txBox="1"/>
            <p:nvPr/>
          </p:nvSpPr>
          <p:spPr>
            <a:xfrm>
              <a:off x="-34535" y="755074"/>
              <a:ext cx="6318901" cy="11111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  <a:tabLst/>
                <a:defRPr/>
              </a:pP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شَعَرَ مَجْدٌ </a:t>
              </a: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بِٱلْأَسَفِ</a:t>
              </a: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404A7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عَلى حالِ ٱلْكَلْبِ ٱلْجَريحِ.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677F97E-EF62-6724-D867-4CB67E96A5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6833D4-D96E-1896-5E0E-9D1A2BDBE5D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482BA1-A888-2A2F-4A06-AA2A96C935D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D5BF95-7BD3-62FE-9339-01CDF6ED518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40325B-0225-2F4E-0269-CDCDF711DB5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98A6D26-CCA8-557F-07EE-C3D5F27F3F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E94147A-0418-5F33-D19E-23996716B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85BFBB-26C6-E647-B4BE-83848F02F3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518EAB-D786-D0A6-EF7F-B4A6979A7F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2359C8F-9AD8-59EF-AD16-D92D701F58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4BE31CE-E18E-C2E2-E9BB-E430384512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E5D810-8AA2-6FDF-51F2-4C3BD3D6638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5" t="22318" r="22831" b="22085"/>
          <a:stretch/>
        </p:blipFill>
        <p:spPr>
          <a:xfrm>
            <a:off x="3076687" y="1893346"/>
            <a:ext cx="2969111" cy="301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80813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1C92C8-128C-59B9-0DC4-6CB09F9C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تعريف كلمة «احترم»  ــــ رددوا التعريف.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F3569B-838C-E9F9-6ED3-A0626B4A8C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02612" y="3317240"/>
            <a:ext cx="7582616" cy="662104"/>
          </a:xfrm>
        </p:spPr>
        <p:txBody>
          <a:bodyPr/>
          <a:lstStyle/>
          <a:p>
            <a:r>
              <a:rPr lang="ar-MA" sz="4000" dirty="0">
                <a:solidFill>
                  <a:srgbClr val="C00000"/>
                </a:solidFill>
                <a:cs typeface="Microsoft Uighur" panose="02000000000000000000" pitchFamily="2" charset="-78"/>
              </a:rPr>
              <a:t>اِحْتَرَمَ (شَخْصاً / شَيْئاً) : </a:t>
            </a:r>
            <a:r>
              <a:rPr lang="ar-MA" sz="4000" dirty="0">
                <a:ln>
                  <a:noFill/>
                </a:ln>
                <a:solidFill>
                  <a:srgbClr val="424D7C"/>
                </a:solidFill>
                <a:cs typeface="Microsoft Uighur" panose="02000000000000000000" pitchFamily="2" charset="-78"/>
              </a:rPr>
              <a:t>قَدَّرَهُ </a:t>
            </a:r>
            <a:r>
              <a:rPr lang="ar-MA" sz="4000" dirty="0" err="1">
                <a:ln>
                  <a:noFill/>
                </a:ln>
                <a:solidFill>
                  <a:srgbClr val="424D7C"/>
                </a:solidFill>
                <a:cs typeface="Microsoft Uighur" panose="02000000000000000000" pitchFamily="2" charset="-78"/>
              </a:rPr>
              <a:t>وَٱعْتَرَفَ</a:t>
            </a:r>
            <a:r>
              <a:rPr lang="ar-MA" sz="4000" dirty="0">
                <a:ln>
                  <a:noFill/>
                </a:ln>
                <a:solidFill>
                  <a:srgbClr val="424D7C"/>
                </a:solidFill>
                <a:cs typeface="Microsoft Uighur" panose="02000000000000000000" pitchFamily="2" charset="-78"/>
              </a:rPr>
              <a:t> بِقيمَتِهِ. </a:t>
            </a:r>
            <a:r>
              <a:rPr lang="ar-MA" sz="4000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  <a:endParaRPr lang="fr-FR" sz="4000" dirty="0">
              <a:solidFill>
                <a:srgbClr val="424D7C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CAD6B1-7AC3-7788-A797-6034234079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7045B5-F2BA-56F2-4C20-25F257975F3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8392B9-05EB-260A-68E9-E321EF7FA3D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735CCD-AC20-F735-0D89-EA82F943DD4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C7AD54-EA64-739F-8429-2E26FA28254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1F6274F-0D5E-C8AE-77C9-CABF3493D8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92BBA0D-C400-C070-8F4D-308A01DE72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C9547C4-7DD4-5823-B777-94C7512941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CCDD71-60CD-654E-E2EE-83E7CFF6DF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605D868-A6BE-FFC0-B736-D32ED9DAFD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A4C6D3-B679-173F-2623-7A6A20E5DFB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269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3A07B-BD76-4B74-B247-A7BD42687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5213D0-8355-B8E4-9755-ECDC89480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صورة.  سأعلق على المشهدِ  باستعمال كلمة "احترم".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99656E9-E7FA-43B5-F3DD-F3137E0A4555}"/>
              </a:ext>
            </a:extLst>
          </p:cNvPr>
          <p:cNvGrpSpPr/>
          <p:nvPr/>
        </p:nvGrpSpPr>
        <p:grpSpPr>
          <a:xfrm>
            <a:off x="2020060" y="5298633"/>
            <a:ext cx="5103880" cy="1053760"/>
            <a:chOff x="34628" y="738239"/>
            <a:chExt cx="5423056" cy="1796925"/>
          </a:xfrm>
        </p:grpSpPr>
        <p:sp>
          <p:nvSpPr>
            <p:cNvPr id="18" name="Google Shape;1228;p184">
              <a:extLst>
                <a:ext uri="{FF2B5EF4-FFF2-40B4-BE49-F238E27FC236}">
                  <a16:creationId xmlns:a16="http://schemas.microsoft.com/office/drawing/2014/main" id="{1A0CA746-07C0-22D8-420E-4C5FA1F7E691}"/>
                </a:ext>
              </a:extLst>
            </p:cNvPr>
            <p:cNvSpPr/>
            <p:nvPr/>
          </p:nvSpPr>
          <p:spPr>
            <a:xfrm>
              <a:off x="576469" y="1197197"/>
              <a:ext cx="4881215" cy="1337967"/>
            </a:xfrm>
            <a:custGeom>
              <a:avLst/>
              <a:gdLst/>
              <a:ahLst/>
              <a:cxnLst/>
              <a:rect l="l" t="t" r="r" b="b"/>
              <a:pathLst>
                <a:path w="6108078" h="1208829" extrusionOk="0">
                  <a:moveTo>
                    <a:pt x="0" y="107997"/>
                  </a:moveTo>
                  <a:cubicBezTo>
                    <a:pt x="9158" y="44218"/>
                    <a:pt x="39546" y="-9326"/>
                    <a:pt x="107997" y="0"/>
                  </a:cubicBezTo>
                  <a:cubicBezTo>
                    <a:pt x="361882" y="23538"/>
                    <a:pt x="607525" y="2656"/>
                    <a:pt x="821594" y="0"/>
                  </a:cubicBezTo>
                  <a:cubicBezTo>
                    <a:pt x="1035663" y="-2656"/>
                    <a:pt x="1216975" y="-22929"/>
                    <a:pt x="1594112" y="0"/>
                  </a:cubicBezTo>
                  <a:cubicBezTo>
                    <a:pt x="1971249" y="22929"/>
                    <a:pt x="1978317" y="-34427"/>
                    <a:pt x="2307708" y="0"/>
                  </a:cubicBezTo>
                  <a:cubicBezTo>
                    <a:pt x="2637099" y="34427"/>
                    <a:pt x="2682946" y="11799"/>
                    <a:pt x="2844543" y="0"/>
                  </a:cubicBezTo>
                  <a:cubicBezTo>
                    <a:pt x="3006141" y="-11799"/>
                    <a:pt x="3187715" y="-21087"/>
                    <a:pt x="3381377" y="0"/>
                  </a:cubicBezTo>
                  <a:cubicBezTo>
                    <a:pt x="3575039" y="21087"/>
                    <a:pt x="3919901" y="1969"/>
                    <a:pt x="4094974" y="0"/>
                  </a:cubicBezTo>
                  <a:cubicBezTo>
                    <a:pt x="4270047" y="-1969"/>
                    <a:pt x="4436711" y="10860"/>
                    <a:pt x="4572887" y="0"/>
                  </a:cubicBezTo>
                  <a:cubicBezTo>
                    <a:pt x="4709063" y="-10860"/>
                    <a:pt x="5017816" y="-16395"/>
                    <a:pt x="5227563" y="0"/>
                  </a:cubicBezTo>
                  <a:cubicBezTo>
                    <a:pt x="5437310" y="16395"/>
                    <a:pt x="5736354" y="-12117"/>
                    <a:pt x="6000081" y="0"/>
                  </a:cubicBezTo>
                  <a:cubicBezTo>
                    <a:pt x="6059533" y="2698"/>
                    <a:pt x="6111911" y="49206"/>
                    <a:pt x="6108078" y="107997"/>
                  </a:cubicBezTo>
                  <a:cubicBezTo>
                    <a:pt x="6123977" y="211468"/>
                    <a:pt x="6094613" y="449954"/>
                    <a:pt x="6108078" y="574629"/>
                  </a:cubicBezTo>
                  <a:cubicBezTo>
                    <a:pt x="6121543" y="699304"/>
                    <a:pt x="6088188" y="903488"/>
                    <a:pt x="6108078" y="1100832"/>
                  </a:cubicBezTo>
                  <a:cubicBezTo>
                    <a:pt x="6116319" y="1152913"/>
                    <a:pt x="6054205" y="1219562"/>
                    <a:pt x="6000081" y="1208829"/>
                  </a:cubicBezTo>
                  <a:cubicBezTo>
                    <a:pt x="5767246" y="1219044"/>
                    <a:pt x="5726384" y="1189561"/>
                    <a:pt x="5463247" y="1208829"/>
                  </a:cubicBezTo>
                  <a:cubicBezTo>
                    <a:pt x="5200110" y="1228097"/>
                    <a:pt x="5063216" y="1222301"/>
                    <a:pt x="4808571" y="1208829"/>
                  </a:cubicBezTo>
                  <a:cubicBezTo>
                    <a:pt x="4553926" y="1195357"/>
                    <a:pt x="4286608" y="1198942"/>
                    <a:pt x="4094974" y="1208829"/>
                  </a:cubicBezTo>
                  <a:cubicBezTo>
                    <a:pt x="3903340" y="1218716"/>
                    <a:pt x="3718634" y="1193036"/>
                    <a:pt x="3617060" y="1208829"/>
                  </a:cubicBezTo>
                  <a:cubicBezTo>
                    <a:pt x="3515486" y="1224622"/>
                    <a:pt x="3030913" y="1213780"/>
                    <a:pt x="2844543" y="1208829"/>
                  </a:cubicBezTo>
                  <a:cubicBezTo>
                    <a:pt x="2658173" y="1203878"/>
                    <a:pt x="2506989" y="1181099"/>
                    <a:pt x="2189867" y="1208829"/>
                  </a:cubicBezTo>
                  <a:cubicBezTo>
                    <a:pt x="1872745" y="1236559"/>
                    <a:pt x="1723243" y="1235591"/>
                    <a:pt x="1535191" y="1208829"/>
                  </a:cubicBezTo>
                  <a:cubicBezTo>
                    <a:pt x="1347139" y="1182067"/>
                    <a:pt x="1295032" y="1218285"/>
                    <a:pt x="1057277" y="1208829"/>
                  </a:cubicBezTo>
                  <a:cubicBezTo>
                    <a:pt x="819522" y="1199373"/>
                    <a:pt x="530768" y="1170180"/>
                    <a:pt x="107997" y="1208829"/>
                  </a:cubicBezTo>
                  <a:cubicBezTo>
                    <a:pt x="56817" y="1197344"/>
                    <a:pt x="8926" y="1165537"/>
                    <a:pt x="0" y="1100832"/>
                  </a:cubicBezTo>
                  <a:cubicBezTo>
                    <a:pt x="-2168" y="938569"/>
                    <a:pt x="-5580" y="811027"/>
                    <a:pt x="0" y="604415"/>
                  </a:cubicBezTo>
                  <a:cubicBezTo>
                    <a:pt x="5580" y="397803"/>
                    <a:pt x="-17266" y="349311"/>
                    <a:pt x="0" y="107997"/>
                  </a:cubicBezTo>
                  <a:close/>
                </a:path>
              </a:pathLst>
            </a:custGeom>
            <a:noFill/>
            <a:ln w="28575" cap="flat" cmpd="sng">
              <a:noFill/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227;p184">
              <a:extLst>
                <a:ext uri="{FF2B5EF4-FFF2-40B4-BE49-F238E27FC236}">
                  <a16:creationId xmlns:a16="http://schemas.microsoft.com/office/drawing/2014/main" id="{B717C760-80DB-02BF-10FE-0B3DA4E3DACD}"/>
                </a:ext>
              </a:extLst>
            </p:cNvPr>
            <p:cNvSpPr txBox="1"/>
            <p:nvPr/>
          </p:nvSpPr>
          <p:spPr>
            <a:xfrm>
              <a:off x="34628" y="738239"/>
              <a:ext cx="5393415" cy="14169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 defTabSz="914400" rtl="1">
                <a:buClr>
                  <a:srgbClr val="000000"/>
                </a:buClr>
                <a:buSzPts val="3600"/>
                <a:defRPr/>
              </a:pP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اَلاِبْنُ</a:t>
              </a: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يَحْتَرِمُ</a:t>
              </a: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</a:t>
              </a: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والِدَتَهُ</a:t>
              </a:r>
              <a:r>
                <a:rPr lang="ar-MA" sz="4800" b="1" kern="0" dirty="0">
                  <a:solidFill>
                    <a:srgbClr val="424D7C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.</a:t>
              </a:r>
              <a:endPara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56C268A1-DA13-B1B9-2ECD-F6AB753D184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C6FDA6-D530-DF4B-E3FC-59DA567280A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8BBE6E-8C3F-23F5-4557-0CC51E38FD6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19A26D-482D-8BDB-23C7-08D21E7A5EB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6AEFDE-0B3C-5419-489C-6E266A6C514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174789B-08D9-83D5-65AA-F75E6FAA96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A5A6ABA-900F-4004-AFFE-579C31CFF8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14B6B76-2B2E-D9F3-ED81-06C74D3CBD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FCAF0FB-CFC1-AB6A-BCD1-892CD77D68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7E15265-5004-BC3F-EAF2-E35E577DCC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64256F1-E868-A3BD-AC41-CA53DD805D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E28380-65EF-5AFE-6387-685AB2B5700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5" t="22803" r="23208" b="22834"/>
          <a:stretch/>
        </p:blipFill>
        <p:spPr>
          <a:xfrm>
            <a:off x="3036368" y="1907197"/>
            <a:ext cx="3043368" cy="312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6149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87A79-4AA0-C723-C80E-65B763858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0BB958-4379-10ED-AE55-C92F4C861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يركب جملة أخرى باستعمال كلمة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احترم» للتعليق على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5E15600D-AEDC-E813-FDE5-A585309B3A7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043" r="-32043"/>
          <a:stretch>
            <a:fillRect/>
          </a:stretch>
        </p:blipFill>
        <p:spPr>
          <a:xfrm>
            <a:off x="2263141" y="1952625"/>
            <a:ext cx="4617718" cy="3078479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8CB22BA-21FD-BD94-80D8-167D89D2FE3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8EF95B-819C-D9AD-D589-19841C7A4BE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78BEF5-4A64-C3FC-2546-6EADACE7B56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597058-BD0B-5580-ED71-5A67674023C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23BB6C-EADD-2344-AD59-73AEF6B08EB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8F63585-CDF8-0247-D19A-85CC401CE3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06A038-C693-0CE2-0382-1B882FEC9C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B940E7-6536-15F7-98DA-EBC5CB5775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62118A5-05FF-27B5-E5C4-1F6891D1EB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24F6FD5-FBB9-938F-8517-C214C63E62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DE06D19-FA01-02C4-9E2B-3A0CF450F6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416123929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E36FF53-CDE7-D5C2-01B7-0C6C2CDDC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16654" y="1946787"/>
            <a:ext cx="2684737" cy="3918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4BEBAA5-EE5A-F7F8-1C26-C2297F27C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151909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أنجزوا النشاط ــــ لديكم دقيقة.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5BFF79D-F710-22FF-1692-ACB623012744}"/>
              </a:ext>
            </a:extLst>
          </p:cNvPr>
          <p:cNvSpPr/>
          <p:nvPr/>
        </p:nvSpPr>
        <p:spPr>
          <a:xfrm>
            <a:off x="3226912" y="2536723"/>
            <a:ext cx="2674479" cy="150102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2F32EE-F2A4-DD9F-B8D7-0441C3B3F1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DC3CC1-C995-ED50-5C20-64B6FECE892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B53334-DB22-9810-4000-015AD5BBF38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CC0511-261D-4952-CA81-9B5329E8497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89AE43-F7D2-42D2-1D85-AC6A439E32A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E0572B0-5661-03A8-6D9A-C056BABE96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2B91B28-F858-916C-0C72-9623A6D5BF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FD36FB9-E5B7-0021-3DCB-8F38E4741F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D60506-03C8-ABDC-CC91-A55DE474CA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064A71D-C655-C076-365A-BE84A4D91F4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843ABB5-B647-97E4-A615-D74E5F7DB4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2908908609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E18D3-E765-373D-C630-A727BF25B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BFA4F-F5E1-5BB9-3437-C9DF7CB8D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29" y="756000"/>
            <a:ext cx="7165781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ــــ في ثنائيات ناقشوا إجاباتكم.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3269E6-7490-4A4B-BE7C-D7094D77209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69110F-2A7C-AA0B-432F-5B42D5FDE09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B02C1D-236A-E7DC-E138-3B457927E651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60B062-6D20-7D02-5390-75C87ADD37F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F4CC01-61D5-39A1-F111-CD72C9DCA52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4CB4BDD-FF43-B60D-D8BD-576462A239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F3C1EA-06FC-E4F5-5198-7AF752951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92C8CA3-40A5-313B-F508-9926C13C6E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4499DC-35FF-D1A2-D38F-1DAD6796CA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45A82A-CF00-B637-882D-B2A2109E5A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996077-DC46-B938-32DA-E602965C2E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1A8B23-7494-AABD-6598-51C4D13474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0403" y="2099455"/>
            <a:ext cx="6718814" cy="400254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7242234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E2B02-1044-1B4C-2F88-ABE70E1BA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0E876F0-249B-A5C9-E235-4C062F5CD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403" y="2099455"/>
            <a:ext cx="6718814" cy="4002545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F6F7E0B-B1DE-AA49-13EA-177AD21E5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5C1DE581-9B6A-14F7-74BE-F466BCFAD031}"/>
              </a:ext>
            </a:extLst>
          </p:cNvPr>
          <p:cNvSpPr/>
          <p:nvPr/>
        </p:nvSpPr>
        <p:spPr>
          <a:xfrm>
            <a:off x="3894666" y="3729912"/>
            <a:ext cx="2573063" cy="613834"/>
          </a:xfrm>
          <a:custGeom>
            <a:avLst/>
            <a:gdLst>
              <a:gd name="csX0" fmla="*/ 2573063 w 2573063"/>
              <a:gd name="csY0" fmla="*/ 0 h 613834"/>
              <a:gd name="csX1" fmla="*/ 0 w 2573063"/>
              <a:gd name="csY1" fmla="*/ 613834 h 613834"/>
              <a:gd name="csX2" fmla="*/ 0 w 2573063"/>
              <a:gd name="csY2" fmla="*/ 613834 h 6138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573063" h="613834" extrusionOk="0">
                <a:moveTo>
                  <a:pt x="2573063" y="0"/>
                </a:moveTo>
                <a:cubicBezTo>
                  <a:pt x="1394879" y="365372"/>
                  <a:pt x="435714" y="344422"/>
                  <a:pt x="0" y="613834"/>
                </a:cubicBezTo>
                <a:lnTo>
                  <a:pt x="0" y="613834"/>
                </a:lnTo>
              </a:path>
            </a:pathLst>
          </a:custGeom>
          <a:noFill/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3929763864">
                  <a:custGeom>
                    <a:avLst/>
                    <a:gdLst>
                      <a:gd name="connsiteX0" fmla="*/ 2463800 w 2463800"/>
                      <a:gd name="connsiteY0" fmla="*/ 0 h 613834"/>
                      <a:gd name="connsiteX1" fmla="*/ 0 w 2463800"/>
                      <a:gd name="connsiteY1" fmla="*/ 613834 h 613834"/>
                      <a:gd name="connsiteX2" fmla="*/ 0 w 2463800"/>
                      <a:gd name="connsiteY2" fmla="*/ 613834 h 6138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463800" h="613834">
                        <a:moveTo>
                          <a:pt x="2463800" y="0"/>
                        </a:moveTo>
                        <a:lnTo>
                          <a:pt x="0" y="613834"/>
                        </a:lnTo>
                        <a:lnTo>
                          <a:pt x="0" y="613834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7C9065A5-38AC-7CD6-8ECD-BEC2E7431B3D}"/>
              </a:ext>
            </a:extLst>
          </p:cNvPr>
          <p:cNvSpPr/>
          <p:nvPr/>
        </p:nvSpPr>
        <p:spPr>
          <a:xfrm>
            <a:off x="3894666" y="4413417"/>
            <a:ext cx="2573063" cy="661784"/>
          </a:xfrm>
          <a:custGeom>
            <a:avLst/>
            <a:gdLst>
              <a:gd name="csX0" fmla="*/ 2573063 w 2573063"/>
              <a:gd name="csY0" fmla="*/ 0 h 661784"/>
              <a:gd name="csX1" fmla="*/ 0 w 2573063"/>
              <a:gd name="csY1" fmla="*/ 661784 h 661784"/>
              <a:gd name="csX2" fmla="*/ 0 w 2573063"/>
              <a:gd name="csY2" fmla="*/ 661784 h 6617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573063" h="661784" extrusionOk="0">
                <a:moveTo>
                  <a:pt x="2573063" y="0"/>
                </a:moveTo>
                <a:cubicBezTo>
                  <a:pt x="1354320" y="398127"/>
                  <a:pt x="1097432" y="213339"/>
                  <a:pt x="0" y="661784"/>
                </a:cubicBezTo>
                <a:lnTo>
                  <a:pt x="0" y="661784"/>
                </a:lnTo>
              </a:path>
            </a:pathLst>
          </a:custGeom>
          <a:noFill/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3929763864">
                  <a:custGeom>
                    <a:avLst/>
                    <a:gdLst>
                      <a:gd name="connsiteX0" fmla="*/ 2463800 w 2463800"/>
                      <a:gd name="connsiteY0" fmla="*/ 0 h 613834"/>
                      <a:gd name="connsiteX1" fmla="*/ 0 w 2463800"/>
                      <a:gd name="connsiteY1" fmla="*/ 613834 h 613834"/>
                      <a:gd name="connsiteX2" fmla="*/ 0 w 2463800"/>
                      <a:gd name="connsiteY2" fmla="*/ 613834 h 6138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463800" h="613834">
                        <a:moveTo>
                          <a:pt x="2463800" y="0"/>
                        </a:moveTo>
                        <a:lnTo>
                          <a:pt x="0" y="613834"/>
                        </a:lnTo>
                        <a:lnTo>
                          <a:pt x="0" y="613834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A873411F-009A-2C97-E364-6AFCBF4E9882}"/>
              </a:ext>
            </a:extLst>
          </p:cNvPr>
          <p:cNvSpPr/>
          <p:nvPr/>
        </p:nvSpPr>
        <p:spPr>
          <a:xfrm>
            <a:off x="3894666" y="5075201"/>
            <a:ext cx="2573063" cy="661784"/>
          </a:xfrm>
          <a:custGeom>
            <a:avLst/>
            <a:gdLst>
              <a:gd name="csX0" fmla="*/ 2573063 w 2573063"/>
              <a:gd name="csY0" fmla="*/ 0 h 661784"/>
              <a:gd name="csX1" fmla="*/ 0 w 2573063"/>
              <a:gd name="csY1" fmla="*/ 661784 h 661784"/>
              <a:gd name="csX2" fmla="*/ 0 w 2573063"/>
              <a:gd name="csY2" fmla="*/ 661784 h 6617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573063" h="661784" extrusionOk="0">
                <a:moveTo>
                  <a:pt x="2573063" y="0"/>
                </a:moveTo>
                <a:cubicBezTo>
                  <a:pt x="1354320" y="398127"/>
                  <a:pt x="1097432" y="213339"/>
                  <a:pt x="0" y="661784"/>
                </a:cubicBezTo>
                <a:lnTo>
                  <a:pt x="0" y="661784"/>
                </a:lnTo>
              </a:path>
            </a:pathLst>
          </a:custGeom>
          <a:noFill/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3929763864">
                  <a:custGeom>
                    <a:avLst/>
                    <a:gdLst>
                      <a:gd name="connsiteX0" fmla="*/ 2463800 w 2463800"/>
                      <a:gd name="connsiteY0" fmla="*/ 0 h 613834"/>
                      <a:gd name="connsiteX1" fmla="*/ 0 w 2463800"/>
                      <a:gd name="connsiteY1" fmla="*/ 613834 h 613834"/>
                      <a:gd name="connsiteX2" fmla="*/ 0 w 2463800"/>
                      <a:gd name="connsiteY2" fmla="*/ 613834 h 6138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463800" h="613834">
                        <a:moveTo>
                          <a:pt x="2463800" y="0"/>
                        </a:moveTo>
                        <a:lnTo>
                          <a:pt x="0" y="613834"/>
                        </a:lnTo>
                        <a:lnTo>
                          <a:pt x="0" y="613834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ECAD1C87-1A3E-5ABF-063E-648CDEC9E8A1}"/>
              </a:ext>
            </a:extLst>
          </p:cNvPr>
          <p:cNvSpPr/>
          <p:nvPr/>
        </p:nvSpPr>
        <p:spPr>
          <a:xfrm flipV="1">
            <a:off x="3785419" y="3047682"/>
            <a:ext cx="2722528" cy="2663075"/>
          </a:xfrm>
          <a:custGeom>
            <a:avLst/>
            <a:gdLst>
              <a:gd name="csX0" fmla="*/ 2722528 w 2722528"/>
              <a:gd name="csY0" fmla="*/ 0 h 2663075"/>
              <a:gd name="csX1" fmla="*/ 0 w 2722528"/>
              <a:gd name="csY1" fmla="*/ 2663075 h 2663075"/>
              <a:gd name="csX2" fmla="*/ 0 w 2722528"/>
              <a:gd name="csY2" fmla="*/ 2663075 h 26630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722528" h="2663075" extrusionOk="0">
                <a:moveTo>
                  <a:pt x="2722528" y="0"/>
                </a:moveTo>
                <a:cubicBezTo>
                  <a:pt x="2025682" y="796336"/>
                  <a:pt x="1232520" y="1232323"/>
                  <a:pt x="0" y="2663075"/>
                </a:cubicBezTo>
                <a:lnTo>
                  <a:pt x="0" y="2663075"/>
                </a:lnTo>
              </a:path>
            </a:pathLst>
          </a:custGeom>
          <a:noFill/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3929763864">
                  <a:custGeom>
                    <a:avLst/>
                    <a:gdLst>
                      <a:gd name="connsiteX0" fmla="*/ 2463800 w 2463800"/>
                      <a:gd name="connsiteY0" fmla="*/ 0 h 613834"/>
                      <a:gd name="connsiteX1" fmla="*/ 0 w 2463800"/>
                      <a:gd name="connsiteY1" fmla="*/ 613834 h 613834"/>
                      <a:gd name="connsiteX2" fmla="*/ 0 w 2463800"/>
                      <a:gd name="connsiteY2" fmla="*/ 613834 h 6138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463800" h="613834">
                        <a:moveTo>
                          <a:pt x="2463800" y="0"/>
                        </a:moveTo>
                        <a:lnTo>
                          <a:pt x="0" y="613834"/>
                        </a:lnTo>
                        <a:lnTo>
                          <a:pt x="0" y="613834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F37980-F8B2-77CF-FDEA-9F4B52AAE1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0DFE99-AB78-928E-ABA1-891EEF6107A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12EDBD-D46D-6DC9-B4EA-C97F2CA5FA1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53E9EA-6C7A-852D-0612-CB03984CFDB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DC14BB-6FA8-D5C5-8479-F6E40EB001D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37F1016-8F4E-06C7-5A96-BC6260B1A9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7564D2-EF56-7134-1A20-79DADC85B7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0C65A0-08FE-1F74-4CA2-9E58F9785B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CFFDCBB-5DF0-F01E-7949-64683C75A1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ED9ADDB-E80F-E716-F607-47C39E3F58E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3E33DBD-12A1-9563-FE88-4FE6F5487A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146547047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397FDA5-C1E9-76DE-556A-CDC63D4D6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16654" y="1946787"/>
            <a:ext cx="2684737" cy="3918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D55BF8-345F-BB2D-E7BA-E009AF484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النشاط «أتدرب مع زملائي» الصفحة 8. من يقرأ التعليمة؟ أنجزوا ــــ معكم دقيقتان.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Flèche : gauche 5">
            <a:extLst>
              <a:ext uri="{FF2B5EF4-FFF2-40B4-BE49-F238E27FC236}">
                <a16:creationId xmlns:a16="http://schemas.microsoft.com/office/drawing/2014/main" id="{78307894-5812-9881-4C74-47C9B1850507}"/>
              </a:ext>
            </a:extLst>
          </p:cNvPr>
          <p:cNvSpPr/>
          <p:nvPr/>
        </p:nvSpPr>
        <p:spPr>
          <a:xfrm>
            <a:off x="6149677" y="4387584"/>
            <a:ext cx="636104" cy="198783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7712B41-392E-0598-A9CE-82AC813D1315}"/>
              </a:ext>
            </a:extLst>
          </p:cNvPr>
          <p:cNvSpPr/>
          <p:nvPr/>
        </p:nvSpPr>
        <p:spPr>
          <a:xfrm>
            <a:off x="3216654" y="4011560"/>
            <a:ext cx="2674479" cy="103304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CB0B64-D256-7AD2-F66C-523F09AA30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CFCE77-7202-24EA-420F-DBD270466E0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F4AB99-79E4-4871-1D74-28C6232E59B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639D79-F61B-9A5F-1C5A-3288F072654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37E759-7C29-1D4F-D995-D1267FC8BAF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7D99111-5609-206D-9341-323C9ACF47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9D72D37-37DF-DFAF-B42F-9EEF9C9CB1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6869DB-8C04-AA0A-33DB-BEB43769904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DE9D1C1-8ABE-1CB1-9996-CA018E6D2AA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441539B-7BDD-D3DC-36F8-7DC6203B703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42C1F14-BBBF-09A6-2142-66FC148ED1C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18743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AE521-15DC-E968-4C8A-15560F0F4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60DEE6-2CED-40F6-A1A3-028311A29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69" y="756000"/>
            <a:ext cx="7090441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ــــ في ثنائيات ناقشوا إجاباتكم  ــــ  أمامكم دقيقة.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5E1323C-227C-0CB7-F958-BBADB0F4730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6000" y="2196000"/>
            <a:ext cx="7313075" cy="3560234"/>
          </a:xfrm>
          <a:prstGeom prst="roundRect">
            <a:avLst>
              <a:gd name="adj" fmla="val 8460"/>
            </a:avLst>
          </a:prstGeom>
          <a:ln>
            <a:solidFill>
              <a:srgbClr val="0097B2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F2AEAE-DD59-FE0D-3E76-606DB5443F4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7304F3-2626-22DA-5099-7F270D27762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660D99-9A20-47F6-C312-73F45366A37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5837A5-1B59-3CF2-C09E-EE0239C4A0B6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03B5DD-16DA-A3B7-2BBB-1CBB34ABC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BEA4DE7-469D-99D7-9E18-EC864375DC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C2642E-5B92-03E3-1DDE-36BB404225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BBF77F-F378-0F8F-054E-2427D89AF3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F0892AB-BB62-29A5-2723-33208A7E57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ADDAC83-14D1-44C5-6D5E-4A63273F0C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C63BAA-9C5C-D993-9677-0A752013D6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52369364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1105C-ED0B-DC00-A4C4-DCA8B59DF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9C88B6-F55F-DECE-B6C4-353B3D7C8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 ــــ سأعين من يقرأ الجمل موظفا الكلمة المناسبة.  هل أنتم متفقون. 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EB7214B-3584-B452-1781-FE6D5C0DC15D}"/>
              </a:ext>
            </a:extLst>
          </p:cNvPr>
          <p:cNvGrpSpPr/>
          <p:nvPr/>
        </p:nvGrpSpPr>
        <p:grpSpPr>
          <a:xfrm>
            <a:off x="936000" y="2196000"/>
            <a:ext cx="7313075" cy="3560234"/>
            <a:chOff x="949329" y="2171699"/>
            <a:chExt cx="7313075" cy="356023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72E8E09-D110-CF4A-3DA2-D8FB18CB1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49329" y="2171699"/>
              <a:ext cx="7313075" cy="3560234"/>
            </a:xfrm>
            <a:prstGeom prst="roundRect">
              <a:avLst>
                <a:gd name="adj" fmla="val 8460"/>
              </a:avLst>
            </a:prstGeom>
            <a:ln>
              <a:solidFill>
                <a:srgbClr val="0097B2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Google Shape;1373;p22">
              <a:extLst>
                <a:ext uri="{FF2B5EF4-FFF2-40B4-BE49-F238E27FC236}">
                  <a16:creationId xmlns:a16="http://schemas.microsoft.com/office/drawing/2014/main" id="{0FFF860B-474E-7B03-71CB-FBAED5699376}"/>
                </a:ext>
              </a:extLst>
            </p:cNvPr>
            <p:cNvSpPr txBox="1"/>
            <p:nvPr/>
          </p:nvSpPr>
          <p:spPr>
            <a:xfrm>
              <a:off x="5896843" y="3146860"/>
              <a:ext cx="890362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r" defTabSz="914400" rtl="1">
                <a:buClr>
                  <a:srgbClr val="000000"/>
                </a:buClr>
                <a:buSzPts val="1800"/>
                <a:buFont typeface="Arial"/>
                <a:buNone/>
                <a:defRPr/>
              </a:pP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اَلْغُرورُ</a:t>
              </a:r>
              <a:endParaRPr sz="2400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7" name="Google Shape;1373;p22">
              <a:extLst>
                <a:ext uri="{FF2B5EF4-FFF2-40B4-BE49-F238E27FC236}">
                  <a16:creationId xmlns:a16="http://schemas.microsoft.com/office/drawing/2014/main" id="{A0EC5E5F-2468-2E60-E58D-947F04087E15}"/>
                </a:ext>
              </a:extLst>
            </p:cNvPr>
            <p:cNvSpPr txBox="1"/>
            <p:nvPr/>
          </p:nvSpPr>
          <p:spPr>
            <a:xfrm>
              <a:off x="5297331" y="3628671"/>
              <a:ext cx="1434933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r" defTabSz="914400" rtl="1">
                <a:buClr>
                  <a:srgbClr val="000000"/>
                </a:buClr>
                <a:buSzPts val="1800"/>
                <a:buFont typeface="Arial"/>
                <a:buNone/>
                <a:defRPr/>
              </a:pP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ٱلْأَسَفِ</a:t>
              </a:r>
              <a:endParaRPr sz="2400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8" name="Google Shape;1373;p22">
              <a:extLst>
                <a:ext uri="{FF2B5EF4-FFF2-40B4-BE49-F238E27FC236}">
                  <a16:creationId xmlns:a16="http://schemas.microsoft.com/office/drawing/2014/main" id="{B138C246-7E01-65BD-1DB3-295E922F1BC3}"/>
                </a:ext>
              </a:extLst>
            </p:cNvPr>
            <p:cNvSpPr txBox="1"/>
            <p:nvPr/>
          </p:nvSpPr>
          <p:spPr>
            <a:xfrm>
              <a:off x="2980004" y="4087821"/>
              <a:ext cx="1434933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r" defTabSz="914400" rtl="1">
                <a:buClr>
                  <a:srgbClr val="000000"/>
                </a:buClr>
                <a:buSzPts val="1800"/>
                <a:buFont typeface="Arial"/>
                <a:buNone/>
                <a:defRPr/>
              </a:pP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نَحْتَرِمَهُمْ</a:t>
              </a:r>
              <a:endParaRPr sz="2400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9" name="Google Shape;1373;p22">
              <a:extLst>
                <a:ext uri="{FF2B5EF4-FFF2-40B4-BE49-F238E27FC236}">
                  <a16:creationId xmlns:a16="http://schemas.microsoft.com/office/drawing/2014/main" id="{240903C6-45C9-DAA7-363C-109B47DDFD39}"/>
                </a:ext>
              </a:extLst>
            </p:cNvPr>
            <p:cNvSpPr txBox="1"/>
            <p:nvPr/>
          </p:nvSpPr>
          <p:spPr>
            <a:xfrm>
              <a:off x="3330518" y="4541540"/>
              <a:ext cx="1434933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r" defTabSz="914400" rtl="1">
                <a:buClr>
                  <a:srgbClr val="000000"/>
                </a:buClr>
                <a:buSzPts val="1800"/>
                <a:buFont typeface="Arial"/>
                <a:buNone/>
                <a:defRPr/>
              </a:pPr>
              <a:r>
                <a:rPr lang="ar-MA" sz="36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أُعاتِبُها</a:t>
              </a:r>
              <a:endParaRPr sz="2400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20" name="Google Shape;1373;p22">
              <a:extLst>
                <a:ext uri="{FF2B5EF4-FFF2-40B4-BE49-F238E27FC236}">
                  <a16:creationId xmlns:a16="http://schemas.microsoft.com/office/drawing/2014/main" id="{596843B7-D30B-F9B5-BCC0-1C06C5F9B20F}"/>
                </a:ext>
              </a:extLst>
            </p:cNvPr>
            <p:cNvSpPr txBox="1"/>
            <p:nvPr/>
          </p:nvSpPr>
          <p:spPr>
            <a:xfrm>
              <a:off x="3026262" y="5011055"/>
              <a:ext cx="1434933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r" defTabSz="914400" rtl="1">
                <a:buClr>
                  <a:srgbClr val="000000"/>
                </a:buClr>
                <a:buSzPts val="1800"/>
                <a:buFont typeface="Arial"/>
                <a:buNone/>
                <a:defRPr/>
              </a:pPr>
              <a:r>
                <a:rPr lang="ar-MA" sz="3600" b="1" kern="0" dirty="0" err="1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ٱعْتِذاري</a:t>
              </a:r>
              <a:endParaRPr sz="2400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460EA51-45BC-7744-F8D2-899DF3BB38B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8F997F-09FA-B07F-6F9D-30C2D55CC7C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FA99C6-B187-903C-E77D-7573B5DDEC2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6CA6E9-7468-7776-1CC9-E8B5AAF74C2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FA35E5-334B-0FAA-4F3B-B7109822651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ACDCA53-29FE-2D0C-53EC-7F5D06F4B7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093EF6-224E-21F6-5F1E-4BE0922A68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AF35451-9171-3841-E3A7-B2C8474921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44ABE52-CB43-772C-C6A0-960601628D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ADC311-F4A2-9453-F8FB-2D153ACC333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A818FDE-5456-67E3-9EED-A4326F1263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269897612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DDB9E-E54F-5571-D998-87386F09F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8C21217-7E25-2D60-43D2-CC42B8EBB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16654" y="1946787"/>
            <a:ext cx="2684737" cy="3918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E799CBF-EA65-1ACA-871E-0234149FE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كل واحد منكم ينتج جملة باستعمال الكلمات الثلاث فيها. معكم دقيقتان</a:t>
            </a:r>
            <a:r>
              <a:rPr lang="ar-MA" sz="27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 </a:t>
            </a:r>
            <a:br>
              <a:rPr lang="ar-MA" sz="27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بين الصفوف ويصحح كتابيا  إنجازات المتعلمين.</a:t>
            </a:r>
            <a:endParaRPr lang="fr-FR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C3066173-91A3-CEE5-C4AD-F0A6B489FB64}"/>
              </a:ext>
            </a:extLst>
          </p:cNvPr>
          <p:cNvSpPr/>
          <p:nvPr/>
        </p:nvSpPr>
        <p:spPr>
          <a:xfrm>
            <a:off x="6288712" y="5332753"/>
            <a:ext cx="636104" cy="198783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D431FA2-C77F-DC10-29C0-1535D036623E}"/>
              </a:ext>
            </a:extLst>
          </p:cNvPr>
          <p:cNvSpPr/>
          <p:nvPr/>
        </p:nvSpPr>
        <p:spPr>
          <a:xfrm>
            <a:off x="3216654" y="5142271"/>
            <a:ext cx="2692586" cy="6120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D82A84-49A6-3D45-A0B5-1CC86914DA3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754FF4-6334-6533-37EC-10E6B3D5DEF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0A1FFE-100A-2BB7-6789-35509B0A5F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D8727B-0481-92CF-F6F4-EEB45B64F8A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F02C38-2057-19AC-82C8-C232FD3EE61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14F4B57-7DAE-067C-1F17-B191DDBAC1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17525C2-8103-49BC-434D-4BB61BFE0D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A7DCD2B-1FBD-79A5-F296-33ED1565E9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9CA46C0-E0C0-5F72-CF4A-097A3887D4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0725816-D382-C900-6791-D4F6E219CFB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0ACE3B-AE53-0861-CD78-410E48E1EA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214007640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5597A-CB81-7FB9-2C06-CDBE3BE07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B70E95-8FC4-D26C-1B8A-7D1A29B39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09819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استماع وتحدث</a:t>
            </a:r>
            <a:endParaRPr lang="fr-MA" sz="4400" dirty="0"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328106-0A5D-6612-DFF9-6D1C9D4A0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8429" y="1144534"/>
            <a:ext cx="369290" cy="369290"/>
          </a:xfrm>
          <a:prstGeom prst="rect">
            <a:avLst/>
          </a:prstGeom>
          <a:ln>
            <a:noFill/>
          </a:ln>
        </p:spPr>
      </p:pic>
      <p:pic>
        <p:nvPicPr>
          <p:cNvPr id="7" name="Image 27">
            <a:extLst>
              <a:ext uri="{FF2B5EF4-FFF2-40B4-BE49-F238E27FC236}">
                <a16:creationId xmlns:a16="http://schemas.microsoft.com/office/drawing/2014/main" id="{2326E0C7-50BE-B5DD-9B24-AA04792E9A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0ABC5391-4E3B-16CB-0F82-46CECC2F3CF0}"/>
              </a:ext>
            </a:extLst>
          </p:cNvPr>
          <p:cNvSpPr txBox="1">
            <a:spLocks/>
          </p:cNvSpPr>
          <p:nvPr/>
        </p:nvSpPr>
        <p:spPr>
          <a:xfrm>
            <a:off x="1517108" y="2988760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سِرُّ ٱلصَّداقَةِ: التوقع/ التحقق.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749660FC-5A3F-2E5A-49AD-83F9DD8EA11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84733" y="1797213"/>
            <a:ext cx="580227" cy="5802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D43B28-22C3-9254-D1DD-41450AA77D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9734" b="-9734"/>
          <a:stretch>
            <a:fillRect/>
          </a:stretch>
        </p:blipFill>
        <p:spPr>
          <a:xfrm>
            <a:off x="7000034" y="2071533"/>
            <a:ext cx="928297" cy="85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322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8D336-9BB8-E038-5290-AA1AB3984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39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على حكاية جديدة. قبل ذلك، هذه كلمات ستساعدنا على فهم الحكاية. من يقرأ؟</a:t>
            </a:r>
            <a:endParaRPr lang="fr-FR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6EDEC6B-42F6-BEB6-55DA-E275079598F4}"/>
              </a:ext>
            </a:extLst>
          </p:cNvPr>
          <p:cNvSpPr txBox="1"/>
          <p:nvPr/>
        </p:nvSpPr>
        <p:spPr>
          <a:xfrm>
            <a:off x="522460" y="3264820"/>
            <a:ext cx="81397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اَلْمَوَدَّةُ 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اَلْغَيْرَةُ 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اَلْأَنانِيُّ 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اَلْفُضولُ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79DE2AB2-5096-4F16-4297-979E88E9E1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4889" y="684000"/>
            <a:ext cx="822960" cy="822960"/>
          </a:xfrm>
        </p:spPr>
      </p:pic>
    </p:spTree>
    <p:extLst>
      <p:ext uri="{BB962C8B-B14F-4D97-AF65-F5344CB8AC3E}">
        <p14:creationId xmlns:p14="http://schemas.microsoft.com/office/powerpoint/2010/main" val="1032144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C86567-B534-A3C0-F04D-125159EBB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659" y="756000"/>
            <a:ext cx="684000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من يقرأ المقصود بـــ«الفضول»؟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248E266-4CAF-3618-1455-A1D3DA13231A}"/>
              </a:ext>
            </a:extLst>
          </p:cNvPr>
          <p:cNvSpPr/>
          <p:nvPr/>
        </p:nvSpPr>
        <p:spPr>
          <a:xfrm>
            <a:off x="819929" y="5112000"/>
            <a:ext cx="7702879" cy="1175222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اَلْفُضولُ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:حُبُّ ٱلاطِّلاعِ وَٱلرَّغْبَةُ في مَعْرِفَةِ شَيْءٍ جَديدٍ. </a:t>
            </a:r>
          </a:p>
        </p:txBody>
      </p:sp>
      <p:pic>
        <p:nvPicPr>
          <p:cNvPr id="20" name="Espace réservé pour une image  5">
            <a:extLst>
              <a:ext uri="{FF2B5EF4-FFF2-40B4-BE49-F238E27FC236}">
                <a16:creationId xmlns:a16="http://schemas.microsoft.com/office/drawing/2014/main" id="{749A966D-26AB-E5BA-C8C4-BB9F8F27AA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66" r="-4666"/>
          <a:stretch>
            <a:fillRect/>
          </a:stretch>
        </p:blipFill>
        <p:spPr>
          <a:xfrm>
            <a:off x="2993932" y="1962557"/>
            <a:ext cx="3156136" cy="3154409"/>
          </a:xfrm>
          <a:prstGeom prst="roundRect">
            <a:avLst>
              <a:gd name="adj" fmla="val 5224"/>
            </a:avLst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4FDC8A-58B5-0F38-C597-ED4D477BDB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26D8B0-3A81-B767-5C45-39C5FC1848C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4B697-1F5D-2093-C719-783C076DC26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10EAE5-6BA4-4B8F-ACEE-661594C3ECB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916ECC-F220-2747-80B2-1F8CB026F17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7C30AB6-EF60-E8F7-A804-D82ABD5D15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9496CF3-E78C-68B4-2E01-6C8743CF70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E0C7CA-C127-AD31-A48E-A4591140C2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37533C-FA3E-155A-2DD3-AED680D4F4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D2EB9DF-382F-0368-AA18-0E4DFB0691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60713B-BCEB-AFF0-8EA5-EA3B7A2E080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86322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305E48-3002-DFBE-1AE9-F20800D6A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39" y="756000"/>
            <a:ext cx="684000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كلمة «الغيرة»؟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A57C587-4BEF-C3BF-1AC3-C5DC1F08E540}"/>
              </a:ext>
            </a:extLst>
          </p:cNvPr>
          <p:cNvSpPr/>
          <p:nvPr/>
        </p:nvSpPr>
        <p:spPr>
          <a:xfrm>
            <a:off x="398067" y="5309786"/>
            <a:ext cx="8530780" cy="864000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اَلْغَيْرَةُ: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3F4A7A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شُعورٌ بِٱلْقَلَقِ وَٱلْخَوْفِ مِنْ خُسْرانِ شَيْءٍ عَزيزٍ.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3F4A7A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ar-MA" sz="4000" b="1" i="0" u="none" strike="noStrike" kern="0" cap="none" spc="0" normalizeH="0" baseline="0" noProof="0" dirty="0">
              <a:ln>
                <a:noFill/>
              </a:ln>
              <a:solidFill>
                <a:srgbClr val="3F4A7A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Espace réservé pour une image  7">
            <a:extLst>
              <a:ext uri="{FF2B5EF4-FFF2-40B4-BE49-F238E27FC236}">
                <a16:creationId xmlns:a16="http://schemas.microsoft.com/office/drawing/2014/main" id="{A3FF17B4-E86A-20E7-285B-FF0238F36F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1605" r="-41605"/>
          <a:stretch>
            <a:fillRect/>
          </a:stretch>
        </p:blipFill>
        <p:spPr>
          <a:xfrm>
            <a:off x="1946396" y="1952625"/>
            <a:ext cx="5198640" cy="3100641"/>
          </a:xfrm>
          <a:prstGeom prst="roundRect">
            <a:avLst>
              <a:gd name="adj" fmla="val 4922"/>
            </a:avLst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9103AAE-F318-A924-29FE-93F3665C35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6CAC0F-8C34-C5F8-97E1-4246A827DFEF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66179A-554D-C54B-CB3E-9D209E43066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60F0E4-2994-24A3-2CF4-7EEA77FBCF6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00AC57-44AD-6E54-21E6-2EECF01A2E2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B10B1AE-86BB-CE62-5838-33A3794FF2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439A09-DF41-3742-03C2-E36BCE1B9E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E2E4A1D-2512-6E13-683E-CAEE26F01D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ED1608-BE5D-67A5-F5A8-A839CF243A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66D4F56-5807-7664-CDBD-C8D28B4D7A2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24A5EB-D5C3-838E-3D1E-E5544E469F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354957157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2BBA3-F147-BB16-DBF5-48C64B582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04C915-A408-1BE3-6BE8-E2938BE80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19" y="736660"/>
            <a:ext cx="68400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«الأناني»؟</a:t>
            </a:r>
            <a:br>
              <a:rPr lang="ar-MA" sz="2400" b="1" dirty="0"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الأستاذ مثالا: طفل يحتفظ باللعب كلها له ولا يتقاسمها مع غيره.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4DB23F8-B4EF-E48F-43DB-611C60ECBD3F}"/>
              </a:ext>
            </a:extLst>
          </p:cNvPr>
          <p:cNvSpPr/>
          <p:nvPr/>
        </p:nvSpPr>
        <p:spPr>
          <a:xfrm>
            <a:off x="632319" y="5406871"/>
            <a:ext cx="7651534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اَلْأَنانِيُّ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 مَنْ يُحِبُّ نَفْسَهُ وَلا يُفَكِّرُ في غَيْرِهِ.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47479F-A1AD-4C9A-46C0-7D98829F1F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427" r="-20427"/>
          <a:stretch>
            <a:fillRect/>
          </a:stretch>
        </p:blipFill>
        <p:spPr>
          <a:xfrm>
            <a:off x="2585498" y="1952625"/>
            <a:ext cx="3959226" cy="30711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F715F05-5DD4-7DA4-27D0-9695E7FFE3A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895741-1405-2C8C-9CE2-AF451C6A5CD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FD11D6-A779-A9CD-F269-66673F501F7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D53E06-4AD4-4A0A-B86F-79D9EE41BA5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19CA64-4472-A79B-9A71-521B6002CE3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2CAA3D5-7810-A6A3-17BC-4AB8FFC519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726EEE-AC0B-6605-B69B-EB55AFE378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0EB08C4-B83C-83B8-AD7D-B12FCE3075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9DF81C-A31A-6E3A-DBC7-F731BCD148C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E3E3336-312A-9313-F960-C0675DC872D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FA6A322-F382-A48B-6B21-CF06259E10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253649632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B3E86-B327-1205-3A77-85DC387B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FCA44C-50A3-7E81-9E6F-CD3F5C6B9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معنى «مودة»؟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أمثلة: عندما تحب شخصا تعامله بمودة، أي معاملة حسنة.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2A99D95-EE8E-9773-AB09-37ECAFF3A923}"/>
              </a:ext>
            </a:extLst>
          </p:cNvPr>
          <p:cNvSpPr txBox="1"/>
          <p:nvPr/>
        </p:nvSpPr>
        <p:spPr>
          <a:xfrm>
            <a:off x="2617060" y="2816066"/>
            <a:ext cx="3989704" cy="12258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مَوَدَّةٌ</a:t>
            </a: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مَحَبَّةٌ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C3CE90-5210-717E-D88D-137D5D1FBE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A12817-0C3C-ABFE-F5FC-8BC9E3F584B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CEA059-B90E-9541-D793-C4FBCF949A2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7EE008-417E-18DA-D0DB-3FC8C56FA19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5D6465-652B-7261-6BEE-2EF44E3DD5D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E45F921-B4D4-AD1F-10EE-6BEC2DFA0C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A844FE-2EBB-7EE4-C2C2-E3FF13B0FF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84401A2-383F-5119-5157-306FB99E00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0B59D4-6080-F883-C8E6-F526E15A49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B2EF45C-60C7-73D6-57CA-600539067E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46313B-B668-AF56-3CB1-03133A8E9A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172599151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A1D99-DD33-A41B-F95D-BD5383A21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724923-DC31-0C03-3440-44FD3D20B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92" y="745840"/>
            <a:ext cx="7352247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الآن سنكتشف حكاية اليوم. سيكون عليكم توقع مضمونها. عنوان حكايتنا هو: سِرُّ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ٱلصَّداقَةِ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6" name="Espace réservé pour une image  4">
            <a:extLst>
              <a:ext uri="{FF2B5EF4-FFF2-40B4-BE49-F238E27FC236}">
                <a16:creationId xmlns:a16="http://schemas.microsoft.com/office/drawing/2014/main" id="{3A68B4FB-B698-BE42-99E2-251A819EF791}"/>
              </a:ext>
            </a:extLst>
          </p:cNvPr>
          <p:cNvSpPr txBox="1">
            <a:spLocks/>
          </p:cNvSpPr>
          <p:nvPr/>
        </p:nvSpPr>
        <p:spPr>
          <a:xfrm>
            <a:off x="2600738" y="17364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4">
            <a:extLst>
              <a:ext uri="{FF2B5EF4-FFF2-40B4-BE49-F238E27FC236}">
                <a16:creationId xmlns:a16="http://schemas.microsoft.com/office/drawing/2014/main" id="{2DA9DFC3-CEA0-774E-AB6A-F3F1E2803262}"/>
              </a:ext>
            </a:extLst>
          </p:cNvPr>
          <p:cNvSpPr txBox="1">
            <a:spLocks/>
          </p:cNvSpPr>
          <p:nvPr/>
        </p:nvSpPr>
        <p:spPr>
          <a:xfrm>
            <a:off x="2600738" y="17364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pic>
        <p:nvPicPr>
          <p:cNvPr id="7" name="Espace réservé pour une image  33">
            <a:extLst>
              <a:ext uri="{FF2B5EF4-FFF2-40B4-BE49-F238E27FC236}">
                <a16:creationId xmlns:a16="http://schemas.microsoft.com/office/drawing/2014/main" id="{8750C39E-0641-EA70-2D6E-A90A9ADF25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55332" y="1952625"/>
            <a:ext cx="2833336" cy="32090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ABF4CB1-D33E-C852-E9D6-368B45AF0B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F830CC-F932-E9C2-3CFF-81F0106B1B9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8E674A-ACE9-5ED1-A3C1-77F866EBBB6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F8B73F-3F0D-2E6B-E7BF-69953B8C2C9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DD5E4C-DC28-CC11-F50B-F9E09C853D3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22EAA4-B00F-033C-0279-2FC34300D2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8541F8-B810-6891-AC50-E8A659069B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845336-6431-F056-8AC4-97378D5337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3A3631-6EC8-55C3-7B47-E4BAF29976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5CF919-7AF6-2CED-D49C-4E6726FCA5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0CB6983-EF8E-90E1-F7FF-491A8E28989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4756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0BE77-3E61-91BC-F67B-DC8EE3DF2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F899B5-9192-4E71-E4D8-52498CC8F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179" y="756000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العنوان والصورة .  كل واحد منكم يقول توقعه حول مضمون الحكاية لزميله. </a:t>
            </a:r>
          </a:p>
        </p:txBody>
      </p:sp>
      <p:pic>
        <p:nvPicPr>
          <p:cNvPr id="28" name="Espace réservé pour une image  26">
            <a:extLst>
              <a:ext uri="{FF2B5EF4-FFF2-40B4-BE49-F238E27FC236}">
                <a16:creationId xmlns:a16="http://schemas.microsoft.com/office/drawing/2014/main" id="{9F9BE4C7-760F-CB07-E7B6-3B69792E662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043" r="-32043"/>
          <a:stretch>
            <a:fillRect/>
          </a:stretch>
        </p:blipFill>
        <p:spPr>
          <a:xfrm>
            <a:off x="2158338" y="1952625"/>
            <a:ext cx="4827324" cy="3218216"/>
          </a:xfrm>
        </p:spPr>
      </p:pic>
      <p:sp>
        <p:nvSpPr>
          <p:cNvPr id="29" name="Google Shape;1519;p67">
            <a:extLst>
              <a:ext uri="{FF2B5EF4-FFF2-40B4-BE49-F238E27FC236}">
                <a16:creationId xmlns:a16="http://schemas.microsoft.com/office/drawing/2014/main" id="{BF6B9D4E-E7EF-05CC-D586-3DDDC7A16355}"/>
              </a:ext>
            </a:extLst>
          </p:cNvPr>
          <p:cNvSpPr/>
          <p:nvPr/>
        </p:nvSpPr>
        <p:spPr>
          <a:xfrm>
            <a:off x="3261300" y="5241400"/>
            <a:ext cx="2621400" cy="600600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SA" sz="4800" b="1" kern="100" dirty="0">
                <a:solidFill>
                  <a:srgbClr val="FFFFFF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سِرُّ ٱلصَّداقَةِ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61ADE8-BE68-1D09-01CB-9F012423CB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B29173-B1AE-50B7-001C-48ED194D9D9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0C6367-281F-E0E8-F94A-34047BD0A454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882290-A2A7-E5E9-0610-5EA821FF296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F3637C-313E-70D9-F1D2-1CA548CFCC6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D993C29-E133-D548-5EF2-29562FBDCB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D24692-D13B-5C2F-ED2F-CAA289E5A9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632F17-39DF-9465-73AF-736ECA59DC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DD5AF4A-6D83-E37E-90F8-4D993C5A41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EAFD470-118E-2B8F-F478-0B73689F2E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DBC0745-D747-100A-CB31-3ED864B862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24787775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03B4E-3F7F-DE3D-AE08-26D079709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277808-4831-E0D1-E217-89FCE1D60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849" y="756000"/>
            <a:ext cx="736181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انتباه، نمر إلى تقاسم التوقعات. من يريد أن يعرض توقعه؟      - ما الذي جعلك تتوقع ذلك؟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E88A98-F901-82B5-43B4-1670223815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A8301F-0E20-E321-2AFE-138FAA0DCD6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91AE3B-F9E9-FC76-CBEC-8416DFA186B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1F5B0E-FEE6-4F3F-98D1-2E19414EEF1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EFB77B-AD26-247D-00F1-0668E87F506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127B497-3E66-2D1A-4240-6DEA528648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87917-010A-F7A2-59BA-F2BC59CFFD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BEFE0E-09A0-452F-14A6-D1FCB513B2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F6E103-5C3B-67D0-C708-3A859B3AB5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22D40E-9F26-94B1-5734-F681DEACB4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D3874A-8501-B6BF-1717-4C7C6D8A258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  <a:prstGeom prst="rect">
            <a:avLst/>
          </a:prstGeom>
        </p:spPr>
      </p:pic>
      <p:pic>
        <p:nvPicPr>
          <p:cNvPr id="4" name="Espace réservé pour une image  26">
            <a:extLst>
              <a:ext uri="{FF2B5EF4-FFF2-40B4-BE49-F238E27FC236}">
                <a16:creationId xmlns:a16="http://schemas.microsoft.com/office/drawing/2014/main" id="{B900C91A-9C63-C5CD-1B27-F8FCA3B5B08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043" r="-32043"/>
          <a:stretch>
            <a:fillRect/>
          </a:stretch>
        </p:blipFill>
        <p:spPr>
          <a:xfrm>
            <a:off x="2158338" y="1952625"/>
            <a:ext cx="4827324" cy="3218216"/>
          </a:xfrm>
          <a:prstGeom prst="rect">
            <a:avLst/>
          </a:prstGeom>
        </p:spPr>
      </p:pic>
      <p:sp>
        <p:nvSpPr>
          <p:cNvPr id="10" name="Google Shape;1519;p67">
            <a:extLst>
              <a:ext uri="{FF2B5EF4-FFF2-40B4-BE49-F238E27FC236}">
                <a16:creationId xmlns:a16="http://schemas.microsoft.com/office/drawing/2014/main" id="{21C4D01F-0BA4-51D8-2CB0-FFBF73926F98}"/>
              </a:ext>
            </a:extLst>
          </p:cNvPr>
          <p:cNvSpPr/>
          <p:nvPr/>
        </p:nvSpPr>
        <p:spPr>
          <a:xfrm>
            <a:off x="3261300" y="5241400"/>
            <a:ext cx="2621400" cy="600600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SA" sz="4800" b="1" kern="100" dirty="0">
                <a:solidFill>
                  <a:srgbClr val="FFFFFF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سِرُّ ٱلصَّداقَةِ</a:t>
            </a:r>
          </a:p>
        </p:txBody>
      </p:sp>
    </p:spTree>
    <p:extLst>
      <p:ext uri="{BB962C8B-B14F-4D97-AF65-F5344CB8AC3E}">
        <p14:creationId xmlns:p14="http://schemas.microsoft.com/office/powerpoint/2010/main" val="72493510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D8BF2A-2B9F-ECBD-B239-E30D7679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499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استعدوا للاستماع للحكاية للتحقق من توقعاتكم.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9951A4-3138-EA2C-1898-C21BEA02C0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9049FD-3082-28C1-A1B4-BA5FD998162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B3AD08-B6F5-62FD-D8CE-5701F7AB5B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74505D-C387-2BAF-0A3D-FD640CFC232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A034DE-32CC-6A0A-BB63-C70E704F3EC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44F3B9A-1F83-7C6F-EB81-C2610DCF46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D31D9D-E40D-880D-B1C7-D956F3350C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CF055F4-B457-A6A5-5431-16A6575896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B636267-BA74-F292-497C-D569F41F16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2498BDF-A8DB-C4B8-4FE2-0E2FD1B6FA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26">
            <a:extLst>
              <a:ext uri="{FF2B5EF4-FFF2-40B4-BE49-F238E27FC236}">
                <a16:creationId xmlns:a16="http://schemas.microsoft.com/office/drawing/2014/main" id="{083D68EB-516D-87B2-5103-5E5005308BC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043" r="-32043"/>
          <a:stretch>
            <a:fillRect/>
          </a:stretch>
        </p:blipFill>
        <p:spPr>
          <a:xfrm>
            <a:off x="2158338" y="1952625"/>
            <a:ext cx="4827324" cy="3218216"/>
          </a:xfrm>
          <a:prstGeom prst="rect">
            <a:avLst/>
          </a:prstGeom>
        </p:spPr>
      </p:pic>
      <p:sp>
        <p:nvSpPr>
          <p:cNvPr id="20" name="Google Shape;1519;p67">
            <a:extLst>
              <a:ext uri="{FF2B5EF4-FFF2-40B4-BE49-F238E27FC236}">
                <a16:creationId xmlns:a16="http://schemas.microsoft.com/office/drawing/2014/main" id="{6D7F2AE5-D9AC-0BFB-4669-7BA9422258DE}"/>
              </a:ext>
            </a:extLst>
          </p:cNvPr>
          <p:cNvSpPr/>
          <p:nvPr/>
        </p:nvSpPr>
        <p:spPr>
          <a:xfrm>
            <a:off x="3261300" y="5241400"/>
            <a:ext cx="2621400" cy="600600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SA" sz="4800" b="1" kern="100" dirty="0">
                <a:solidFill>
                  <a:srgbClr val="FFFFFF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سِرُّ ٱلصَّداقَةِ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8A08D8EC-99FD-D178-286E-C75475EDD0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6766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D8BF2A-2B9F-ECBD-B239-E30D7679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499" y="756000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الحكاية.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Sirrou Sada9a">
            <a:hlinkClick r:id="" action="ppaction://media"/>
            <a:extLst>
              <a:ext uri="{FF2B5EF4-FFF2-40B4-BE49-F238E27FC236}">
                <a16:creationId xmlns:a16="http://schemas.microsoft.com/office/drawing/2014/main" id="{7579FED0-40F1-3CA2-2857-C3F18BEFC69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9951A4-3138-EA2C-1898-C21BEA02C0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9049FD-3082-28C1-A1B4-BA5FD998162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B3AD08-B6F5-62FD-D8CE-5701F7AB5B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74505D-C387-2BAF-0A3D-FD640CFC232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A034DE-32CC-6A0A-BB63-C70E704F3EC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44F3B9A-1F83-7C6F-EB81-C2610DCF46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D31D9D-E40D-880D-B1C7-D956F3350C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CF055F4-B457-A6A5-5431-16A6575896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B636267-BA74-F292-497C-D569F41F163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2498BDF-A8DB-C4B8-4FE2-0E2FD1B6FA0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5BD0B54-2A4C-5888-8CF8-CF753CEF4B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756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9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8138E-BF51-F6E4-1CED-9960A512A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ACA022-1A33-9E5E-A7D0-D9EBFD5F0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39" y="74584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الاستماع للحكاية، من كان توقعه قريبا من مضمون الحكاية؟ </a:t>
            </a: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D6CAFDA9-CD67-7AD0-851F-BAD2FFC764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75611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7786990-C120-4F07-E902-1CF325700A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19633D-1BB7-E438-1E97-51973DE02C3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C11141-6D88-8279-1FC8-553BFFE98BB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85C996-0306-4263-081A-0E897873A10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2EC0C1-B767-FAC7-05C2-D017C873CBA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8D2724D-E514-4B8B-B3EF-07A74028D6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DBF292F-A9F7-31F6-44E6-F4F1571B8D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CAEAB40-B590-F0A2-5A55-98AF935A52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BD69E5A-2A86-CE59-6067-D0AF15DA2E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66876C-9D74-57C0-18BE-83EAA29A15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26">
            <a:extLst>
              <a:ext uri="{FF2B5EF4-FFF2-40B4-BE49-F238E27FC236}">
                <a16:creationId xmlns:a16="http://schemas.microsoft.com/office/drawing/2014/main" id="{79AA5F48-A383-E257-82BE-9B9154DE386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043" r="-32043"/>
          <a:stretch>
            <a:fillRect/>
          </a:stretch>
        </p:blipFill>
        <p:spPr>
          <a:xfrm>
            <a:off x="2158338" y="1952625"/>
            <a:ext cx="4827324" cy="3218216"/>
          </a:xfrm>
        </p:spPr>
      </p:pic>
      <p:sp>
        <p:nvSpPr>
          <p:cNvPr id="7" name="Google Shape;1519;p67">
            <a:extLst>
              <a:ext uri="{FF2B5EF4-FFF2-40B4-BE49-F238E27FC236}">
                <a16:creationId xmlns:a16="http://schemas.microsoft.com/office/drawing/2014/main" id="{2B847722-7F5E-7AAD-BFBD-0A784064884A}"/>
              </a:ext>
            </a:extLst>
          </p:cNvPr>
          <p:cNvSpPr/>
          <p:nvPr/>
        </p:nvSpPr>
        <p:spPr>
          <a:xfrm>
            <a:off x="3261300" y="5241400"/>
            <a:ext cx="2621400" cy="600600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SA" sz="4800" b="1" kern="100" dirty="0">
                <a:solidFill>
                  <a:srgbClr val="FFFFFF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سِرُّ ٱلصَّداقَةِ</a:t>
            </a:r>
          </a:p>
        </p:txBody>
      </p:sp>
    </p:spTree>
    <p:extLst>
      <p:ext uri="{BB962C8B-B14F-4D97-AF65-F5344CB8AC3E}">
        <p14:creationId xmlns:p14="http://schemas.microsoft.com/office/powerpoint/2010/main" val="3814496101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9BF7B-5B3A-627D-2A2F-4465CB91E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E96D70-AA11-2F1E-D2A0-00AEA2015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659" y="756000"/>
            <a:ext cx="684000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تسميع الحكاية، ارفعوا أيديكم عندما تسمعون كلمات من معجم الحكاية.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Sirrou Sada9a">
            <a:hlinkClick r:id="" action="ppaction://media"/>
            <a:extLst>
              <a:ext uri="{FF2B5EF4-FFF2-40B4-BE49-F238E27FC236}">
                <a16:creationId xmlns:a16="http://schemas.microsoft.com/office/drawing/2014/main" id="{B469521E-B16E-4813-AD8D-356A51708A0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90713" y="2465388"/>
            <a:ext cx="5362575" cy="301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9673CC7-DBE8-B935-7128-B89C9B854F16}"/>
              </a:ext>
            </a:extLst>
          </p:cNvPr>
          <p:cNvSpPr txBox="1"/>
          <p:nvPr/>
        </p:nvSpPr>
        <p:spPr>
          <a:xfrm>
            <a:off x="339638" y="1595774"/>
            <a:ext cx="84647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اَلْمَوَدَّةُ ــــ اَلْغَيْرَةُ ــــ</a:t>
            </a:r>
            <a:r>
              <a:rPr lang="fr-FR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اَلْأَنانِيُّ ــــ اَلْفُضولُ</a:t>
            </a:r>
            <a:endParaRPr lang="fr-MA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65AA88-CD03-1726-73A4-146FAA8951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B9212B-0323-9F9E-CC6D-601ECA3ECC3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8E2BBF-5DC4-DE78-3F20-5C3E6E24CDD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5ADB83-8121-E58F-D921-CB4CC555141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E90F5E-CB71-0955-ACC5-D891A0B01FF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B7504B2-51C4-BEE1-F43D-65EF12CD53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37E21CB-5D85-E698-AD2C-B9DD18A95D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F5F0B4D-987C-2137-5623-1ECF8108FE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A8D61D-70E5-2D2F-0D04-DE534535118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9DE8A12-1E41-A841-797D-D0E5C4F3B9E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F7086C-CAEB-360E-C0B8-A08093140C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5470971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9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3C9894-17C6-4F96-4DC8-1C6A22071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للتحقق من الفهم . سأطرح عليكم أسئلة حول عناصر حكاية سر الصداقة.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7AC8962-8352-0ED4-DF52-6A8380199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072" y="2192866"/>
            <a:ext cx="7171856" cy="310632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D15CCA-202A-AE69-308E-2F8BD6D6F32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A28C47-8B67-86EC-6698-087242984B7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50D5E0-00BD-A4B5-9B87-C95CD006C01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16CFD4-F25F-1E1F-0DC2-F8A5AF22705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4A72BA-2627-A3F4-D797-B251A45D346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3EE0008-54F4-EC42-C286-B3FDCBE65B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29729D5-B5F1-8BB9-CE26-BA4163CF8F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773089-A99D-6758-9BDC-112E54736B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28F0BD-BD26-1793-C0F5-08EDF6F7D4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C9D7590-5280-FDCD-1CF6-2D09C2E62A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D404AE-E63B-4AA7-E45A-401BC2D80E8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37874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6B148-FA8D-D383-A7FD-69B133B54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ٱلشَّخْصِيّاتُ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ٱلْمَذْكورَةُ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ٱلْحِكايَةِ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CAD6D0B-2E52-B6FE-5B38-139860998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072" y="2192866"/>
            <a:ext cx="7171856" cy="3106322"/>
          </a:xfrm>
          <a:prstGeom prst="rect">
            <a:avLst/>
          </a:prstGeom>
        </p:spPr>
      </p:pic>
      <p:pic>
        <p:nvPicPr>
          <p:cNvPr id="6" name="Image 5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60AD13F1-AA6D-F0A4-EE15-48A838B415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98069" y="1759942"/>
            <a:ext cx="1669058" cy="166905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06838A-5B82-6EE4-F21A-54B7D2FCCD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B4E9E6-5950-A827-B41F-61D33D52575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F1847E-A88B-5214-7EAE-13F28A71743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43FFFA-6615-FC36-A523-1E5F309FF16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36A586-B09B-EB97-0EDA-F57412586B2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FCA74EE-AA6B-AB85-CE94-FF76D0140C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E66D471-7231-2A01-76FD-A188C45D12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737809-9647-8494-15A8-99D60E050B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EBE5C3B-464F-350A-AA95-750F151AC63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143264F-E897-0215-6545-7A1694D6860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8E6FE3-F834-41C8-5395-5A59AB9D31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267823467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E5463-4420-DE97-4635-1A30812C3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7D89FE-FF1D-93AC-518E-A01F5CDF6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نعم هذه شخصيات الحكاية. من الشخصية الخيالية من بينها؟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Google Shape;1508;p66">
            <a:extLst>
              <a:ext uri="{FF2B5EF4-FFF2-40B4-BE49-F238E27FC236}">
                <a16:creationId xmlns:a16="http://schemas.microsoft.com/office/drawing/2014/main" id="{F76188CE-3CAD-BC6A-5D54-498DF3B76515}"/>
              </a:ext>
            </a:extLst>
          </p:cNvPr>
          <p:cNvSpPr txBox="1"/>
          <p:nvPr/>
        </p:nvSpPr>
        <p:spPr>
          <a:xfrm>
            <a:off x="1560139" y="2644190"/>
            <a:ext cx="6430199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914400" rtl="1">
              <a:buClr>
                <a:srgbClr val="A5A5A5"/>
              </a:buClr>
              <a:buSzPts val="1800"/>
              <a:buFont typeface="Dosis"/>
              <a:buNone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شَخْصِيّاتُ </a:t>
            </a:r>
            <a:r>
              <a:rPr lang="ar-MA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ٱلْحِكايَةِ</a:t>
            </a: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: </a:t>
            </a:r>
          </a:p>
          <a:p>
            <a:pPr algn="ctr" defTabSz="914400" rtl="1">
              <a:buClr>
                <a:srgbClr val="A5A5A5"/>
              </a:buClr>
              <a:buSzPts val="1800"/>
              <a:buFont typeface="Dosis"/>
              <a:buNone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                             وليد   ـــ  فاتن ـــ الملاك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9F703CA-4C67-7951-ECF4-350AE5E466A1}"/>
              </a:ext>
            </a:extLst>
          </p:cNvPr>
          <p:cNvSpPr/>
          <p:nvPr/>
        </p:nvSpPr>
        <p:spPr>
          <a:xfrm>
            <a:off x="1658069" y="3248227"/>
            <a:ext cx="1359270" cy="106256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84FE10-2B4E-6CE2-9676-F0152CB270B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103B9B-BF8F-F036-5A64-F92DE5B6698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2ECA6F-304E-30F3-7760-A483431A006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78A220-446D-EE63-F18B-177AE44D342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73270-E1D4-817F-E06D-3A4CC0D95CD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491D8F3-410C-E9C4-81E2-07D4CA2BDF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CE04F7D-103B-6E00-CE50-D598F22C9B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ED2752-D901-A86C-8403-16DE953A15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E9E827-F156-CB16-0581-1ACFD195DB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AFE5297-529D-CDEF-6B6B-3DC79677737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D2C487E-BB7A-CDC9-43DD-7A620FD76F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36283259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56B787-CCC1-2C90-BFAD-2015A4361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أي زمن وقعت أحداث الحكاية؟  وأين؟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D00A48-480A-F878-FFE1-07ED8A74A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750" y="2159000"/>
            <a:ext cx="7230500" cy="313172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FBDC8EF-8BEC-C2F6-F8D8-E0D8346E8AD7}"/>
              </a:ext>
            </a:extLst>
          </p:cNvPr>
          <p:cNvSpPr txBox="1"/>
          <p:nvPr/>
        </p:nvSpPr>
        <p:spPr>
          <a:xfrm>
            <a:off x="1194565" y="3012906"/>
            <a:ext cx="1669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وليد   -  فاتن - الملاك</a:t>
            </a:r>
            <a:endParaRPr lang="fr-FR" sz="2400" dirty="0">
              <a:solidFill>
                <a:srgbClr val="C00000"/>
              </a:solidFill>
            </a:endParaRPr>
          </a:p>
        </p:txBody>
      </p:sp>
      <p:pic>
        <p:nvPicPr>
          <p:cNvPr id="18" name="Image 17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BBCB2F97-DBB9-6E21-5022-16D73AAE7A7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240183" y="2713253"/>
            <a:ext cx="1669058" cy="166905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D7CF4C9-21A3-D65A-1433-ACD98B6BC7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371F7A-C443-8E91-0479-1D53EA5168B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3875F4-F637-A757-0658-162B2628CB5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F16AA6-F57C-33E1-8560-DDCA0552D03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AA4BEF-FE4B-A1AD-96E4-7C8CE2C931FC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CF415AD-8479-C108-70D6-036C526BF8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3D7DB91-A241-518D-DFA6-E1D26BB33D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EF682AB-7304-BE93-7BB6-BE556E8432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B39296B-CED4-36D4-E4AB-7197A4C0863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1C6E6CE-6E35-FA09-A452-E4EAEE0FA8E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16BF6F-5A33-67F6-CA84-D876419573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2101431805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4EB8F-9A50-D8BC-CEC2-55F95283F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A73EA7-4DAF-0F47-A391-E7047A68F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بحدث البداية؟  ماذا حدث بعد ذلك؟ كيف انتهت الحكاية؟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9C5D052-0A5F-FAD3-F904-847A9711D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750" y="2159000"/>
            <a:ext cx="7230500" cy="313172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Image 16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0EC4B84B-F888-93DF-EBE5-7A0CADBEB8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8069" y="3844498"/>
            <a:ext cx="1669058" cy="166905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2B894D3-478F-DAF3-48B5-F59C81B00CD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783097-9627-141B-B8B8-90E119841D6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7473B8-C4EA-862A-559C-9D996891665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C7698E-263C-4161-8156-FBFC106DE17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F4B59A6-599E-0BC4-2D6B-FE76ABBBCCC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CE793A7B-8367-9DD0-4D1F-1AB72F55C2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74CC5E3-1B19-521F-AB13-D03CFDD338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8A70738-5BA4-3513-E53A-12A1368F0F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AC9D21B-1875-0C73-C2AA-C6710480DC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5243DE0-F70B-DE98-B787-698450E19AA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0E84912-260E-C689-65C1-704DD8860B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  <p:sp>
        <p:nvSpPr>
          <p:cNvPr id="10" name="ZoneTexte 7">
            <a:extLst>
              <a:ext uri="{FF2B5EF4-FFF2-40B4-BE49-F238E27FC236}">
                <a16:creationId xmlns:a16="http://schemas.microsoft.com/office/drawing/2014/main" id="{B23BD3A5-0F22-75E3-E753-4B1174B73CA2}"/>
              </a:ext>
            </a:extLst>
          </p:cNvPr>
          <p:cNvSpPr txBox="1"/>
          <p:nvPr/>
        </p:nvSpPr>
        <p:spPr>
          <a:xfrm>
            <a:off x="1194565" y="3012906"/>
            <a:ext cx="1669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وليد   -  فاتن - الملاك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621586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802CC6-AFBE-FCA7-F4B9-5C479B1E5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جميعا سنتابع حكايتنا غدا.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DD002F3-E9DE-AC12-C70A-0F64439850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34325" y="684213"/>
            <a:ext cx="783281" cy="784664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A080D48-D38D-687D-F358-8CE2DE1E91C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071A2F-E563-3890-BDB1-2C2885ACC59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74C9A4-4D6B-8C6C-0DDB-77C968BFF958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2FE627-6C65-77E9-54CD-28B886E9395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4639FF-6350-3857-26C9-520CC838F2C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0A47112-F7ED-8D4D-922F-1846425A69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858AD2-E144-1C62-8BA8-AF5B09ED9F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90B6D88-56E5-E8EC-09E0-DFCE511E94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219732-DB77-A2D6-AA4D-2704C57274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DE5834D-3646-E273-B097-0E092A75E11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26">
            <a:extLst>
              <a:ext uri="{FF2B5EF4-FFF2-40B4-BE49-F238E27FC236}">
                <a16:creationId xmlns:a16="http://schemas.microsoft.com/office/drawing/2014/main" id="{0B124AB5-6D82-BB48-EC2A-C725A23474B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043" r="-32043"/>
          <a:stretch>
            <a:fillRect/>
          </a:stretch>
        </p:blipFill>
        <p:spPr>
          <a:xfrm>
            <a:off x="2158338" y="1952625"/>
            <a:ext cx="4827324" cy="3218216"/>
          </a:xfrm>
          <a:prstGeom prst="roundRect">
            <a:avLst/>
          </a:prstGeom>
        </p:spPr>
      </p:pic>
      <p:sp>
        <p:nvSpPr>
          <p:cNvPr id="17" name="Google Shape;1519;p67">
            <a:extLst>
              <a:ext uri="{FF2B5EF4-FFF2-40B4-BE49-F238E27FC236}">
                <a16:creationId xmlns:a16="http://schemas.microsoft.com/office/drawing/2014/main" id="{00A2D72F-39D7-8E44-86A4-4D8684CA742B}"/>
              </a:ext>
            </a:extLst>
          </p:cNvPr>
          <p:cNvSpPr/>
          <p:nvPr/>
        </p:nvSpPr>
        <p:spPr>
          <a:xfrm>
            <a:off x="3261300" y="5241400"/>
            <a:ext cx="2621400" cy="600600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SA" sz="4800" b="1" kern="100" dirty="0">
                <a:solidFill>
                  <a:srgbClr val="FFFFFF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سِرُّ ٱلصَّداقَةِ</a:t>
            </a:r>
          </a:p>
        </p:txBody>
      </p:sp>
    </p:spTree>
    <p:extLst>
      <p:ext uri="{BB962C8B-B14F-4D97-AF65-F5344CB8AC3E}">
        <p14:creationId xmlns:p14="http://schemas.microsoft.com/office/powerpoint/2010/main" val="974566666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96ECE-9F8D-DFBD-E22F-A1DF0C4B7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7557DF-EC5C-69EA-11B5-FEC6B2583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1823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قراءة</a:t>
            </a:r>
            <a:endParaRPr lang="fr-MA" sz="4400" dirty="0"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40F314-913B-4D94-5848-028567EC8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9423" y="1101343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5" name="Image 27">
            <a:extLst>
              <a:ext uri="{FF2B5EF4-FFF2-40B4-BE49-F238E27FC236}">
                <a16:creationId xmlns:a16="http://schemas.microsoft.com/office/drawing/2014/main" id="{9E3819F7-879A-1A57-5C3C-5FC3FFBADC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994937D-D723-C613-9AFF-FFB494D0205F}"/>
              </a:ext>
            </a:extLst>
          </p:cNvPr>
          <p:cNvSpPr txBox="1">
            <a:spLocks/>
          </p:cNvSpPr>
          <p:nvPr/>
        </p:nvSpPr>
        <p:spPr>
          <a:xfrm>
            <a:off x="2157188" y="2932939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الكلمات البصرية (ثُمَّ</a:t>
            </a:r>
            <a:r>
              <a:rPr lang="ar-SA" sz="2400" b="1" dirty="0">
                <a:cs typeface="Microsoft Uighur" panose="02000000000000000000" pitchFamily="2" charset="-78"/>
              </a:rPr>
              <a:t> ــــ </a:t>
            </a:r>
            <a:r>
              <a:rPr lang="ar-MA" sz="2400" b="1" dirty="0">
                <a:cs typeface="Microsoft Uighur" panose="02000000000000000000" pitchFamily="2" charset="-78"/>
              </a:rPr>
              <a:t>لَكِنَّ </a:t>
            </a:r>
            <a:r>
              <a:rPr lang="ar-SA" sz="2400" b="1" dirty="0">
                <a:cs typeface="Microsoft Uighur" panose="02000000000000000000" pitchFamily="2" charset="-78"/>
              </a:rPr>
              <a:t>ــــ</a:t>
            </a:r>
            <a:r>
              <a:rPr lang="ar-MA" sz="2400" b="1" dirty="0">
                <a:cs typeface="Microsoft Uighur" panose="02000000000000000000" pitchFamily="2" charset="-78"/>
              </a:rPr>
              <a:t> لِماذا</a:t>
            </a:r>
            <a:r>
              <a:rPr lang="ar-SA" sz="2400" b="1" dirty="0">
                <a:cs typeface="Microsoft Uighur" panose="02000000000000000000" pitchFamily="2" charset="-78"/>
              </a:rPr>
              <a:t> ــــ</a:t>
            </a:r>
            <a:r>
              <a:rPr lang="ar-MA" sz="2400" b="1" dirty="0">
                <a:cs typeface="Microsoft Uighur" panose="02000000000000000000" pitchFamily="2" charset="-78"/>
              </a:rPr>
              <a:t>  حَتّى </a:t>
            </a:r>
            <a:r>
              <a:rPr lang="ar-SA" sz="2400" b="1" dirty="0">
                <a:cs typeface="Microsoft Uighur" panose="02000000000000000000" pitchFamily="2" charset="-78"/>
              </a:rPr>
              <a:t>ــــ</a:t>
            </a:r>
            <a:r>
              <a:rPr lang="ar-MA" sz="2400" b="1" dirty="0">
                <a:cs typeface="Microsoft Uighur" panose="02000000000000000000" pitchFamily="2" charset="-78"/>
              </a:rPr>
              <a:t> هَلْ</a:t>
            </a:r>
            <a:r>
              <a:rPr lang="ar-SA" sz="2400" b="1" dirty="0">
                <a:cs typeface="Microsoft Uighur" panose="02000000000000000000" pitchFamily="2" charset="-78"/>
              </a:rPr>
              <a:t> ــــ </a:t>
            </a:r>
            <a:r>
              <a:rPr lang="ar-MA" sz="2400" b="1" dirty="0">
                <a:cs typeface="Microsoft Uighur" panose="02000000000000000000" pitchFamily="2" charset="-78"/>
              </a:rPr>
              <a:t>نَحْوَ </a:t>
            </a:r>
            <a:r>
              <a:rPr lang="ar-SA" sz="2400" b="1" dirty="0">
                <a:cs typeface="Microsoft Uighur" panose="02000000000000000000" pitchFamily="2" charset="-78"/>
              </a:rPr>
              <a:t>ــــ</a:t>
            </a:r>
            <a:r>
              <a:rPr lang="ar-MA" sz="2400" b="1" dirty="0">
                <a:cs typeface="Microsoft Uighur" panose="02000000000000000000" pitchFamily="2" charset="-78"/>
              </a:rPr>
              <a:t> حينَ) القراءة المشتركة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5385E5DB-097D-2630-44A9-3A6CA73778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99785" y="1792478"/>
            <a:ext cx="554482" cy="55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18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AF4C5F-B3D7-7128-6C48-81E18CF7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 كلمات نصادفها كثيرا. ستساعدنا على القراءة بسرعة.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Google Shape;1666;p201">
            <a:extLst>
              <a:ext uri="{FF2B5EF4-FFF2-40B4-BE49-F238E27FC236}">
                <a16:creationId xmlns:a16="http://schemas.microsoft.com/office/drawing/2014/main" id="{C08E8BF8-942E-7D22-B63C-E6FF6AAA72AA}"/>
              </a:ext>
            </a:extLst>
          </p:cNvPr>
          <p:cNvSpPr/>
          <p:nvPr/>
        </p:nvSpPr>
        <p:spPr>
          <a:xfrm>
            <a:off x="6850205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ثُمَّ</a:t>
            </a:r>
          </a:p>
        </p:txBody>
      </p:sp>
      <p:sp>
        <p:nvSpPr>
          <p:cNvPr id="8" name="Google Shape;1667;p201">
            <a:extLst>
              <a:ext uri="{FF2B5EF4-FFF2-40B4-BE49-F238E27FC236}">
                <a16:creationId xmlns:a16="http://schemas.microsoft.com/office/drawing/2014/main" id="{22E79B91-2133-3277-DB1C-7EBD7B760EE6}"/>
              </a:ext>
            </a:extLst>
          </p:cNvPr>
          <p:cNvSpPr/>
          <p:nvPr/>
        </p:nvSpPr>
        <p:spPr>
          <a:xfrm>
            <a:off x="4800293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لَكِنَّ</a:t>
            </a:r>
          </a:p>
        </p:txBody>
      </p:sp>
      <p:sp>
        <p:nvSpPr>
          <p:cNvPr id="9" name="Google Shape;1668;p201">
            <a:extLst>
              <a:ext uri="{FF2B5EF4-FFF2-40B4-BE49-F238E27FC236}">
                <a16:creationId xmlns:a16="http://schemas.microsoft.com/office/drawing/2014/main" id="{82008250-1D5C-1883-0CDA-3514AAEB3D7A}"/>
              </a:ext>
            </a:extLst>
          </p:cNvPr>
          <p:cNvSpPr/>
          <p:nvPr/>
        </p:nvSpPr>
        <p:spPr>
          <a:xfrm>
            <a:off x="2750381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لِماذا</a:t>
            </a:r>
          </a:p>
        </p:txBody>
      </p:sp>
      <p:sp>
        <p:nvSpPr>
          <p:cNvPr id="10" name="Google Shape;1669;p201">
            <a:extLst>
              <a:ext uri="{FF2B5EF4-FFF2-40B4-BE49-F238E27FC236}">
                <a16:creationId xmlns:a16="http://schemas.microsoft.com/office/drawing/2014/main" id="{7B5E8E8B-D63C-1186-39BB-AA953FEDF530}"/>
              </a:ext>
            </a:extLst>
          </p:cNvPr>
          <p:cNvSpPr/>
          <p:nvPr/>
        </p:nvSpPr>
        <p:spPr>
          <a:xfrm>
            <a:off x="700469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حَتّى</a:t>
            </a:r>
            <a:endParaRPr lang="a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1" name="Google Shape;1670;p201">
            <a:extLst>
              <a:ext uri="{FF2B5EF4-FFF2-40B4-BE49-F238E27FC236}">
                <a16:creationId xmlns:a16="http://schemas.microsoft.com/office/drawing/2014/main" id="{7382E971-257F-70B6-BA4C-D6E6FC0966A7}"/>
              </a:ext>
            </a:extLst>
          </p:cNvPr>
          <p:cNvSpPr/>
          <p:nvPr/>
        </p:nvSpPr>
        <p:spPr>
          <a:xfrm>
            <a:off x="3847019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نَحْوَ</a:t>
            </a:r>
            <a:endParaRPr lang="ar-S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3FA55D3D-55AB-690B-77CC-05581A4E2288}"/>
              </a:ext>
            </a:extLst>
          </p:cNvPr>
          <p:cNvSpPr/>
          <p:nvPr/>
        </p:nvSpPr>
        <p:spPr>
          <a:xfrm>
            <a:off x="6291846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هَلْ</a:t>
            </a:r>
          </a:p>
        </p:txBody>
      </p:sp>
      <p:sp>
        <p:nvSpPr>
          <p:cNvPr id="13" name="Google Shape;1672;p201">
            <a:extLst>
              <a:ext uri="{FF2B5EF4-FFF2-40B4-BE49-F238E27FC236}">
                <a16:creationId xmlns:a16="http://schemas.microsoft.com/office/drawing/2014/main" id="{E6C7F383-6F22-3696-7627-F6A48F9DBCFE}"/>
              </a:ext>
            </a:extLst>
          </p:cNvPr>
          <p:cNvSpPr/>
          <p:nvPr/>
        </p:nvSpPr>
        <p:spPr>
          <a:xfrm>
            <a:off x="1402192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  <p:pic>
        <p:nvPicPr>
          <p:cNvPr id="7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69F142-BF16-3903-142D-1F8749E60A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34325" y="684213"/>
            <a:ext cx="783281" cy="784664"/>
          </a:xfrm>
        </p:spPr>
      </p:pic>
    </p:spTree>
    <p:extLst>
      <p:ext uri="{BB962C8B-B14F-4D97-AF65-F5344CB8AC3E}">
        <p14:creationId xmlns:p14="http://schemas.microsoft.com/office/powerpoint/2010/main" val="259578084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2B2ED-2899-2349-920E-75EF03C31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تابعوا معي.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Google Shape;1666;p201">
            <a:extLst>
              <a:ext uri="{FF2B5EF4-FFF2-40B4-BE49-F238E27FC236}">
                <a16:creationId xmlns:a16="http://schemas.microsoft.com/office/drawing/2014/main" id="{5005DBC1-0531-97F5-9AD2-5BFACF91FB8B}"/>
              </a:ext>
            </a:extLst>
          </p:cNvPr>
          <p:cNvSpPr/>
          <p:nvPr/>
        </p:nvSpPr>
        <p:spPr>
          <a:xfrm>
            <a:off x="6850205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ثُمَّ</a:t>
            </a:r>
          </a:p>
        </p:txBody>
      </p:sp>
      <p:sp>
        <p:nvSpPr>
          <p:cNvPr id="6" name="Google Shape;1667;p201">
            <a:extLst>
              <a:ext uri="{FF2B5EF4-FFF2-40B4-BE49-F238E27FC236}">
                <a16:creationId xmlns:a16="http://schemas.microsoft.com/office/drawing/2014/main" id="{B6FAAD3C-58BA-C34A-1DB2-D766D5D67FC0}"/>
              </a:ext>
            </a:extLst>
          </p:cNvPr>
          <p:cNvSpPr/>
          <p:nvPr/>
        </p:nvSpPr>
        <p:spPr>
          <a:xfrm>
            <a:off x="4800293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لَكِنَّ</a:t>
            </a:r>
          </a:p>
        </p:txBody>
      </p:sp>
      <p:sp>
        <p:nvSpPr>
          <p:cNvPr id="7" name="Google Shape;1668;p201">
            <a:extLst>
              <a:ext uri="{FF2B5EF4-FFF2-40B4-BE49-F238E27FC236}">
                <a16:creationId xmlns:a16="http://schemas.microsoft.com/office/drawing/2014/main" id="{32C49D31-0F56-E1A0-67D0-4380FCA17F2D}"/>
              </a:ext>
            </a:extLst>
          </p:cNvPr>
          <p:cNvSpPr/>
          <p:nvPr/>
        </p:nvSpPr>
        <p:spPr>
          <a:xfrm>
            <a:off x="2750381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لِماذا</a:t>
            </a:r>
          </a:p>
        </p:txBody>
      </p:sp>
      <p:sp>
        <p:nvSpPr>
          <p:cNvPr id="8" name="Google Shape;1669;p201">
            <a:extLst>
              <a:ext uri="{FF2B5EF4-FFF2-40B4-BE49-F238E27FC236}">
                <a16:creationId xmlns:a16="http://schemas.microsoft.com/office/drawing/2014/main" id="{1DF9944D-A381-018B-3914-CAC1D306FB68}"/>
              </a:ext>
            </a:extLst>
          </p:cNvPr>
          <p:cNvSpPr/>
          <p:nvPr/>
        </p:nvSpPr>
        <p:spPr>
          <a:xfrm>
            <a:off x="700469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حَتّى</a:t>
            </a:r>
            <a:endParaRPr lang="a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9" name="Google Shape;1670;p201">
            <a:extLst>
              <a:ext uri="{FF2B5EF4-FFF2-40B4-BE49-F238E27FC236}">
                <a16:creationId xmlns:a16="http://schemas.microsoft.com/office/drawing/2014/main" id="{FA185FB9-8141-FD68-40A5-8F28F7CC47F0}"/>
              </a:ext>
            </a:extLst>
          </p:cNvPr>
          <p:cNvSpPr/>
          <p:nvPr/>
        </p:nvSpPr>
        <p:spPr>
          <a:xfrm>
            <a:off x="3847019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نَحْوَ</a:t>
            </a:r>
            <a:endParaRPr lang="ar-S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46E1BE23-7A3C-FA07-4896-FAD7052EB5A3}"/>
              </a:ext>
            </a:extLst>
          </p:cNvPr>
          <p:cNvSpPr/>
          <p:nvPr/>
        </p:nvSpPr>
        <p:spPr>
          <a:xfrm>
            <a:off x="6291846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هَلْ</a:t>
            </a:r>
          </a:p>
        </p:txBody>
      </p:sp>
      <p:sp>
        <p:nvSpPr>
          <p:cNvPr id="11" name="Google Shape;1672;p201">
            <a:extLst>
              <a:ext uri="{FF2B5EF4-FFF2-40B4-BE49-F238E27FC236}">
                <a16:creationId xmlns:a16="http://schemas.microsoft.com/office/drawing/2014/main" id="{D9FBD5F8-AAA4-5DDF-5F83-4F62217C0B29}"/>
              </a:ext>
            </a:extLst>
          </p:cNvPr>
          <p:cNvSpPr/>
          <p:nvPr/>
        </p:nvSpPr>
        <p:spPr>
          <a:xfrm>
            <a:off x="1402192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FDE02A-81BE-5A7C-50F3-37F11080364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D4E3A1-6E6A-414A-2C5A-515E7B127FB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442F60-8F99-5228-5C3B-53ECEEF4E1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38D606-71D6-A9C4-7BD7-A7FE79EF5BF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E2B922-6218-5C42-1FDB-11FFF586234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1B27E79-F8A1-E413-1879-EA03F0BC6C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541F394-6743-96BA-ADC5-F63AD90043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D1EA8A6-CF98-D359-3399-660DF7B258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CA055A7-D66C-B5C4-7E47-960E05198C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5290B0D-A8C0-49DF-3AFD-52A274E0701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C20B418-A4D0-1374-65E5-2CDA8B6992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34325" y="684213"/>
            <a:ext cx="783281" cy="784664"/>
          </a:xfrm>
        </p:spPr>
      </p:pic>
    </p:spTree>
    <p:extLst>
      <p:ext uri="{BB962C8B-B14F-4D97-AF65-F5344CB8AC3E}">
        <p14:creationId xmlns:p14="http://schemas.microsoft.com/office/powerpoint/2010/main" val="3106399113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22D1E-2445-7800-4D65-E4CAAA871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B65022-12BA-25CC-A535-D37EAAC7D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ستقرؤون الكلمات قبل أن تختفي. من يقرأ؟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Google Shape;1666;p201">
            <a:extLst>
              <a:ext uri="{FF2B5EF4-FFF2-40B4-BE49-F238E27FC236}">
                <a16:creationId xmlns:a16="http://schemas.microsoft.com/office/drawing/2014/main" id="{DD776318-93D7-BA0F-645F-D32BD89057DE}"/>
              </a:ext>
            </a:extLst>
          </p:cNvPr>
          <p:cNvSpPr/>
          <p:nvPr/>
        </p:nvSpPr>
        <p:spPr>
          <a:xfrm>
            <a:off x="6830275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ثُمَّ</a:t>
            </a:r>
          </a:p>
        </p:txBody>
      </p:sp>
      <p:sp>
        <p:nvSpPr>
          <p:cNvPr id="22" name="Google Shape;1667;p201">
            <a:extLst>
              <a:ext uri="{FF2B5EF4-FFF2-40B4-BE49-F238E27FC236}">
                <a16:creationId xmlns:a16="http://schemas.microsoft.com/office/drawing/2014/main" id="{FDD3AC62-62FD-23E0-C3FE-32160443106F}"/>
              </a:ext>
            </a:extLst>
          </p:cNvPr>
          <p:cNvSpPr/>
          <p:nvPr/>
        </p:nvSpPr>
        <p:spPr>
          <a:xfrm>
            <a:off x="4780363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لَكِنَّ</a:t>
            </a:r>
          </a:p>
        </p:txBody>
      </p:sp>
      <p:sp>
        <p:nvSpPr>
          <p:cNvPr id="24" name="Google Shape;1668;p201">
            <a:extLst>
              <a:ext uri="{FF2B5EF4-FFF2-40B4-BE49-F238E27FC236}">
                <a16:creationId xmlns:a16="http://schemas.microsoft.com/office/drawing/2014/main" id="{0A59E012-EB10-9EAF-C118-18D5FD11082D}"/>
              </a:ext>
            </a:extLst>
          </p:cNvPr>
          <p:cNvSpPr/>
          <p:nvPr/>
        </p:nvSpPr>
        <p:spPr>
          <a:xfrm>
            <a:off x="2730451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لِماذا</a:t>
            </a:r>
          </a:p>
        </p:txBody>
      </p:sp>
      <p:sp>
        <p:nvSpPr>
          <p:cNvPr id="25" name="Google Shape;1669;p201">
            <a:extLst>
              <a:ext uri="{FF2B5EF4-FFF2-40B4-BE49-F238E27FC236}">
                <a16:creationId xmlns:a16="http://schemas.microsoft.com/office/drawing/2014/main" id="{E7BF6824-BBA9-8199-8E09-5803C0469FAF}"/>
              </a:ext>
            </a:extLst>
          </p:cNvPr>
          <p:cNvSpPr/>
          <p:nvPr/>
        </p:nvSpPr>
        <p:spPr>
          <a:xfrm>
            <a:off x="690741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حَتّى</a:t>
            </a:r>
            <a:endParaRPr lang="a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1670;p201">
            <a:extLst>
              <a:ext uri="{FF2B5EF4-FFF2-40B4-BE49-F238E27FC236}">
                <a16:creationId xmlns:a16="http://schemas.microsoft.com/office/drawing/2014/main" id="{41ADF69C-CD16-07A0-07E2-7129935C2C2E}"/>
              </a:ext>
            </a:extLst>
          </p:cNvPr>
          <p:cNvSpPr/>
          <p:nvPr/>
        </p:nvSpPr>
        <p:spPr>
          <a:xfrm>
            <a:off x="3755146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نَحْوَ</a:t>
            </a:r>
            <a:endParaRPr lang="ar-S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7" name="Google Shape;1671;p201">
            <a:extLst>
              <a:ext uri="{FF2B5EF4-FFF2-40B4-BE49-F238E27FC236}">
                <a16:creationId xmlns:a16="http://schemas.microsoft.com/office/drawing/2014/main" id="{E78000F9-44A1-DF3A-23ED-380578FB8B9D}"/>
              </a:ext>
            </a:extLst>
          </p:cNvPr>
          <p:cNvSpPr/>
          <p:nvPr/>
        </p:nvSpPr>
        <p:spPr>
          <a:xfrm>
            <a:off x="6271916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هَلْ</a:t>
            </a:r>
          </a:p>
        </p:txBody>
      </p:sp>
      <p:sp>
        <p:nvSpPr>
          <p:cNvPr id="28" name="Google Shape;1672;p201">
            <a:extLst>
              <a:ext uri="{FF2B5EF4-FFF2-40B4-BE49-F238E27FC236}">
                <a16:creationId xmlns:a16="http://schemas.microsoft.com/office/drawing/2014/main" id="{AE32F0AC-8F95-3085-2ED6-EC7D29866CC7}"/>
              </a:ext>
            </a:extLst>
          </p:cNvPr>
          <p:cNvSpPr/>
          <p:nvPr/>
        </p:nvSpPr>
        <p:spPr>
          <a:xfrm>
            <a:off x="1382262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94A967-F7E2-7AF2-250D-E24EF74752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18F4F5-C2A5-1D40-42CD-F30A9887089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BC44F0-9CF8-9B68-D9C8-3C2F127EF56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15F9A4-DBAD-031B-8C52-01BD94D5C69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55C7DF-748B-9506-EEBE-6D95256FDB3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DCE757B-AFAC-B011-9AD9-A96951966B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627B16-A401-C67C-63B5-9C2954945D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1AE4A61-1FAB-2EDC-80E6-AFD68A8AA7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5E8084A-099B-335A-BA33-0F95170F3C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205DBFC-2BD8-06CF-F97C-E1644885FB4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EF3D99-0BA0-4A77-8730-A36C82DAF6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21804723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22" grpId="0" animBg="1"/>
      <p:bldP spid="22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A42F4-6415-6C4C-D735-CC5E12D7F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29FCF0-B331-9C12-0E9E-55C3C2117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 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Google Shape;1666;p201">
            <a:extLst>
              <a:ext uri="{FF2B5EF4-FFF2-40B4-BE49-F238E27FC236}">
                <a16:creationId xmlns:a16="http://schemas.microsoft.com/office/drawing/2014/main" id="{A1066CA1-C15B-7306-3A6D-8EB1550E47C3}"/>
              </a:ext>
            </a:extLst>
          </p:cNvPr>
          <p:cNvSpPr/>
          <p:nvPr/>
        </p:nvSpPr>
        <p:spPr>
          <a:xfrm>
            <a:off x="700183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ثُمَّ</a:t>
            </a:r>
            <a:endParaRPr lang="a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667;p201">
            <a:extLst>
              <a:ext uri="{FF2B5EF4-FFF2-40B4-BE49-F238E27FC236}">
                <a16:creationId xmlns:a16="http://schemas.microsoft.com/office/drawing/2014/main" id="{4C889BCF-13F9-C27D-AA22-125C5580CBBC}"/>
              </a:ext>
            </a:extLst>
          </p:cNvPr>
          <p:cNvSpPr/>
          <p:nvPr/>
        </p:nvSpPr>
        <p:spPr>
          <a:xfrm>
            <a:off x="6293143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لَكِنَّ</a:t>
            </a:r>
          </a:p>
        </p:txBody>
      </p:sp>
      <p:sp>
        <p:nvSpPr>
          <p:cNvPr id="24" name="Google Shape;1668;p201">
            <a:extLst>
              <a:ext uri="{FF2B5EF4-FFF2-40B4-BE49-F238E27FC236}">
                <a16:creationId xmlns:a16="http://schemas.microsoft.com/office/drawing/2014/main" id="{0B44BCB9-26D5-6D02-B48E-76300E5B6E79}"/>
              </a:ext>
            </a:extLst>
          </p:cNvPr>
          <p:cNvSpPr/>
          <p:nvPr/>
        </p:nvSpPr>
        <p:spPr>
          <a:xfrm>
            <a:off x="1154396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لِماذا</a:t>
            </a:r>
          </a:p>
        </p:txBody>
      </p:sp>
      <p:sp>
        <p:nvSpPr>
          <p:cNvPr id="25" name="Google Shape;1669;p201">
            <a:extLst>
              <a:ext uri="{FF2B5EF4-FFF2-40B4-BE49-F238E27FC236}">
                <a16:creationId xmlns:a16="http://schemas.microsoft.com/office/drawing/2014/main" id="{E5A2D4A6-5171-20C7-BE4F-070891CCCB06}"/>
              </a:ext>
            </a:extLst>
          </p:cNvPr>
          <p:cNvSpPr/>
          <p:nvPr/>
        </p:nvSpPr>
        <p:spPr>
          <a:xfrm>
            <a:off x="6827150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حَتّى</a:t>
            </a:r>
            <a:endParaRPr lang="a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1670;p201">
            <a:extLst>
              <a:ext uri="{FF2B5EF4-FFF2-40B4-BE49-F238E27FC236}">
                <a16:creationId xmlns:a16="http://schemas.microsoft.com/office/drawing/2014/main" id="{30CA9EA4-A89C-94E7-F263-232745731F9B}"/>
              </a:ext>
            </a:extLst>
          </p:cNvPr>
          <p:cNvSpPr/>
          <p:nvPr/>
        </p:nvSpPr>
        <p:spPr>
          <a:xfrm>
            <a:off x="2707067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نَحْوَ</a:t>
            </a:r>
            <a:endParaRPr lang="ar-S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7" name="Google Shape;1671;p201">
            <a:extLst>
              <a:ext uri="{FF2B5EF4-FFF2-40B4-BE49-F238E27FC236}">
                <a16:creationId xmlns:a16="http://schemas.microsoft.com/office/drawing/2014/main" id="{6FA23540-2BD9-ECE1-766C-D0CF993FE21B}"/>
              </a:ext>
            </a:extLst>
          </p:cNvPr>
          <p:cNvSpPr/>
          <p:nvPr/>
        </p:nvSpPr>
        <p:spPr>
          <a:xfrm>
            <a:off x="3748365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هَلْ</a:t>
            </a:r>
          </a:p>
        </p:txBody>
      </p:sp>
      <p:sp>
        <p:nvSpPr>
          <p:cNvPr id="28" name="Google Shape;1672;p201">
            <a:extLst>
              <a:ext uri="{FF2B5EF4-FFF2-40B4-BE49-F238E27FC236}">
                <a16:creationId xmlns:a16="http://schemas.microsoft.com/office/drawing/2014/main" id="{008CEFD9-82BB-AD8E-5DFA-18B8FAC08108}"/>
              </a:ext>
            </a:extLst>
          </p:cNvPr>
          <p:cNvSpPr/>
          <p:nvPr/>
        </p:nvSpPr>
        <p:spPr>
          <a:xfrm>
            <a:off x="4713952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5C3C38-0919-93E1-5C7C-552F3726A88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3B23E9-3A21-01B0-429E-27946AA8A48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12F127-E876-03C9-2F70-49F07CC4F91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BC359B-1E8E-0A1E-FC1E-4763827DD3D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DC481F-9A7E-9D83-D2CE-7DC3890124A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56E87E5-5370-1D31-C46D-F2494F3B59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807C02-F4E8-14CD-E253-135FAF8B9D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52AA11-D3B4-03CB-C3B3-12E32B2ED9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FAF74CA-3137-8AE0-1C66-ADEFE00E86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2D12484-222C-2899-167D-39548B0067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ADE1C4-35B6-6E2C-F2DE-AA78FAA172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6159609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DFA2D-AA15-EB7C-B0BC-62CC9064C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666B8-1820-886E-A26C-6712E2A9D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 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Google Shape;1666;p201">
            <a:extLst>
              <a:ext uri="{FF2B5EF4-FFF2-40B4-BE49-F238E27FC236}">
                <a16:creationId xmlns:a16="http://schemas.microsoft.com/office/drawing/2014/main" id="{500C9AAA-9D7A-DB82-1717-C902CA04B390}"/>
              </a:ext>
            </a:extLst>
          </p:cNvPr>
          <p:cNvSpPr/>
          <p:nvPr/>
        </p:nvSpPr>
        <p:spPr>
          <a:xfrm>
            <a:off x="3687000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ثُمَّ</a:t>
            </a:r>
          </a:p>
        </p:txBody>
      </p:sp>
      <p:sp>
        <p:nvSpPr>
          <p:cNvPr id="22" name="Google Shape;1667;p201">
            <a:extLst>
              <a:ext uri="{FF2B5EF4-FFF2-40B4-BE49-F238E27FC236}">
                <a16:creationId xmlns:a16="http://schemas.microsoft.com/office/drawing/2014/main" id="{D81A6D2B-75B8-BD02-2ADA-CDF9E1DA4A07}"/>
              </a:ext>
            </a:extLst>
          </p:cNvPr>
          <p:cNvSpPr/>
          <p:nvPr/>
        </p:nvSpPr>
        <p:spPr>
          <a:xfrm>
            <a:off x="2740024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لَكِنَّ</a:t>
            </a:r>
          </a:p>
        </p:txBody>
      </p:sp>
      <p:sp>
        <p:nvSpPr>
          <p:cNvPr id="24" name="Google Shape;1668;p201">
            <a:extLst>
              <a:ext uri="{FF2B5EF4-FFF2-40B4-BE49-F238E27FC236}">
                <a16:creationId xmlns:a16="http://schemas.microsoft.com/office/drawing/2014/main" id="{FAD0D0BC-05CF-718D-7892-DE18D8ED24AE}"/>
              </a:ext>
            </a:extLst>
          </p:cNvPr>
          <p:cNvSpPr/>
          <p:nvPr/>
        </p:nvSpPr>
        <p:spPr>
          <a:xfrm>
            <a:off x="6799051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لِماذا</a:t>
            </a:r>
          </a:p>
        </p:txBody>
      </p:sp>
      <p:sp>
        <p:nvSpPr>
          <p:cNvPr id="25" name="Google Shape;1669;p201">
            <a:extLst>
              <a:ext uri="{FF2B5EF4-FFF2-40B4-BE49-F238E27FC236}">
                <a16:creationId xmlns:a16="http://schemas.microsoft.com/office/drawing/2014/main" id="{D9F2A3F5-57AD-F1E9-8693-36C48E7DF2DB}"/>
              </a:ext>
            </a:extLst>
          </p:cNvPr>
          <p:cNvSpPr/>
          <p:nvPr/>
        </p:nvSpPr>
        <p:spPr>
          <a:xfrm>
            <a:off x="1354579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حَتّى</a:t>
            </a:r>
            <a:endParaRPr lang="a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1670;p201">
            <a:extLst>
              <a:ext uri="{FF2B5EF4-FFF2-40B4-BE49-F238E27FC236}">
                <a16:creationId xmlns:a16="http://schemas.microsoft.com/office/drawing/2014/main" id="{576E08B3-AD47-4314-4E7E-E7B699AA63C8}"/>
              </a:ext>
            </a:extLst>
          </p:cNvPr>
          <p:cNvSpPr/>
          <p:nvPr/>
        </p:nvSpPr>
        <p:spPr>
          <a:xfrm>
            <a:off x="6032618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نَحْوَ</a:t>
            </a:r>
            <a:endParaRPr lang="ar-S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7" name="Google Shape;1671;p201">
            <a:extLst>
              <a:ext uri="{FF2B5EF4-FFF2-40B4-BE49-F238E27FC236}">
                <a16:creationId xmlns:a16="http://schemas.microsoft.com/office/drawing/2014/main" id="{B21E09F0-6B4E-B368-024C-2AB056A22E07}"/>
              </a:ext>
            </a:extLst>
          </p:cNvPr>
          <p:cNvSpPr/>
          <p:nvPr/>
        </p:nvSpPr>
        <p:spPr>
          <a:xfrm>
            <a:off x="755075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هَلْ</a:t>
            </a:r>
            <a:endParaRPr lang="a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8" name="Google Shape;1672;p201">
            <a:extLst>
              <a:ext uri="{FF2B5EF4-FFF2-40B4-BE49-F238E27FC236}">
                <a16:creationId xmlns:a16="http://schemas.microsoft.com/office/drawing/2014/main" id="{FCB8D471-0707-3125-6990-914BDC6954B8}"/>
              </a:ext>
            </a:extLst>
          </p:cNvPr>
          <p:cNvSpPr/>
          <p:nvPr/>
        </p:nvSpPr>
        <p:spPr>
          <a:xfrm>
            <a:off x="4814102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84BF7D-B143-01BA-8455-FA396AB789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FAB69B-2143-B21C-AA99-90143978166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10E646-C14F-82E7-9D54-A3FF3745926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ABCB4B-6569-8BBC-66D4-3E6AAA2C3323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49FCA3-2DE4-C2B9-8141-830AAB11DC1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E9263DE-090E-D231-5CB6-DB47FF2EDA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547CA53-7C38-6D7B-5262-34C5818F7D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B604A2-68AB-03E3-9717-103285E9CB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B38AD7-718B-27D0-F38E-0CE2C9A6B2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61C334-7627-F173-3177-E3284DDD36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C1BD83-A109-1F60-1A34-CA2E62E207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2938242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8CAAA-0FAD-05F1-15C9-B4B900BBB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52551-6336-F198-5FCB-2868D8DC2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 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Google Shape;1666;p201">
            <a:extLst>
              <a:ext uri="{FF2B5EF4-FFF2-40B4-BE49-F238E27FC236}">
                <a16:creationId xmlns:a16="http://schemas.microsoft.com/office/drawing/2014/main" id="{BCF404C2-F8CB-FEB4-91BE-5789C11F9A21}"/>
              </a:ext>
            </a:extLst>
          </p:cNvPr>
          <p:cNvSpPr/>
          <p:nvPr/>
        </p:nvSpPr>
        <p:spPr>
          <a:xfrm>
            <a:off x="6069662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ثُمَّ</a:t>
            </a:r>
          </a:p>
        </p:txBody>
      </p:sp>
      <p:sp>
        <p:nvSpPr>
          <p:cNvPr id="22" name="Google Shape;1667;p201">
            <a:extLst>
              <a:ext uri="{FF2B5EF4-FFF2-40B4-BE49-F238E27FC236}">
                <a16:creationId xmlns:a16="http://schemas.microsoft.com/office/drawing/2014/main" id="{294CD2C3-F6AE-F550-FE58-0538B7B4F25A}"/>
              </a:ext>
            </a:extLst>
          </p:cNvPr>
          <p:cNvSpPr/>
          <p:nvPr/>
        </p:nvSpPr>
        <p:spPr>
          <a:xfrm>
            <a:off x="6713479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لَكِنَّ</a:t>
            </a:r>
          </a:p>
        </p:txBody>
      </p:sp>
      <p:sp>
        <p:nvSpPr>
          <p:cNvPr id="24" name="Google Shape;1668;p201">
            <a:extLst>
              <a:ext uri="{FF2B5EF4-FFF2-40B4-BE49-F238E27FC236}">
                <a16:creationId xmlns:a16="http://schemas.microsoft.com/office/drawing/2014/main" id="{966262C5-C4DD-F15F-A75F-A6ADF6F3F2AC}"/>
              </a:ext>
            </a:extLst>
          </p:cNvPr>
          <p:cNvSpPr/>
          <p:nvPr/>
        </p:nvSpPr>
        <p:spPr>
          <a:xfrm>
            <a:off x="1490338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لِماذا</a:t>
            </a:r>
          </a:p>
        </p:txBody>
      </p:sp>
      <p:sp>
        <p:nvSpPr>
          <p:cNvPr id="25" name="Google Shape;1669;p201">
            <a:extLst>
              <a:ext uri="{FF2B5EF4-FFF2-40B4-BE49-F238E27FC236}">
                <a16:creationId xmlns:a16="http://schemas.microsoft.com/office/drawing/2014/main" id="{1A62536B-FA9E-4507-213F-FBA0FA45BCB6}"/>
              </a:ext>
            </a:extLst>
          </p:cNvPr>
          <p:cNvSpPr/>
          <p:nvPr/>
        </p:nvSpPr>
        <p:spPr>
          <a:xfrm>
            <a:off x="622171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حَتّى</a:t>
            </a:r>
            <a:endParaRPr lang="ar-M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1670;p201">
            <a:extLst>
              <a:ext uri="{FF2B5EF4-FFF2-40B4-BE49-F238E27FC236}">
                <a16:creationId xmlns:a16="http://schemas.microsoft.com/office/drawing/2014/main" id="{B8663544-575B-5562-7663-C7DBA27B09BF}"/>
              </a:ext>
            </a:extLst>
          </p:cNvPr>
          <p:cNvSpPr/>
          <p:nvPr/>
        </p:nvSpPr>
        <p:spPr>
          <a:xfrm>
            <a:off x="3744000" y="432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نَحْوَ</a:t>
            </a:r>
            <a:endParaRPr lang="ar-SA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7" name="Google Shape;1671;p201">
            <a:extLst>
              <a:ext uri="{FF2B5EF4-FFF2-40B4-BE49-F238E27FC236}">
                <a16:creationId xmlns:a16="http://schemas.microsoft.com/office/drawing/2014/main" id="{3BF9F01B-F0A4-E326-B82B-D5E0B1FA235C}"/>
              </a:ext>
            </a:extLst>
          </p:cNvPr>
          <p:cNvSpPr/>
          <p:nvPr/>
        </p:nvSpPr>
        <p:spPr>
          <a:xfrm>
            <a:off x="4692781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هَلْ</a:t>
            </a:r>
          </a:p>
        </p:txBody>
      </p:sp>
      <p:sp>
        <p:nvSpPr>
          <p:cNvPr id="28" name="Google Shape;1672;p201">
            <a:extLst>
              <a:ext uri="{FF2B5EF4-FFF2-40B4-BE49-F238E27FC236}">
                <a16:creationId xmlns:a16="http://schemas.microsoft.com/office/drawing/2014/main" id="{86A8ACB4-2531-B7E9-0543-213B855FDBFF}"/>
              </a:ext>
            </a:extLst>
          </p:cNvPr>
          <p:cNvSpPr/>
          <p:nvPr/>
        </p:nvSpPr>
        <p:spPr>
          <a:xfrm>
            <a:off x="2642869" y="2880000"/>
            <a:ext cx="1584000" cy="851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3CFE64-FCF3-7212-B3E1-6C9176A695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B98610-FA3D-8D6D-107F-CBFA692A44C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D05FC-8988-AC44-DF9B-8192CF3A878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9A5F8F-BAB5-03DC-1DD4-379FA9C8ACE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ECC755-56D3-9A53-DDAE-89E0017FF63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C6FDF6C-DD93-7D2A-CFF7-0797AF9396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1405E71-2992-5E84-CE1A-CF8102B77E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7D0E04E-EFBE-69C0-0F45-1B268EAC2A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C4181F3-55AC-FBF2-DD6F-C52C3D3F77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32E3A80-092C-C42B-E9DA-345D52BE7DA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ABE90D-3E7B-2B83-DCB7-7CEAF7F0D6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27175607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BF6E8B-9AA0-C325-B239-A667AEFE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نمر إلى نشاط القراءة المشتركة.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EA533C-3D34-F3F9-DE9D-05A9235C46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2B7A3C-B7A6-2E85-684C-37BF55789C5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F79DE-8F05-6212-DB43-793BFB1D552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24A655-BBCB-41A2-EFFF-4DE61B182C1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64EAFD-969D-F54A-EE6B-35538A21DD4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003F8E0-888E-73C0-6AE5-448BA692F9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3EF282-B286-ED3A-97E5-293C1E99A7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5F839C-D4DB-EBAD-BDA8-04CC301DA5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C7AB53-0227-E2FF-B31B-92060917E6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0A52C37-BDD2-7725-EC83-9E92DFB89D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A6E381B-107F-65D7-6818-2EB6683C57B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39181" y="2213551"/>
            <a:ext cx="3272116" cy="3272116"/>
          </a:xfrm>
          <a:prstGeom prst="ellipse">
            <a:avLst/>
          </a:prstGeom>
        </p:spPr>
      </p:pic>
      <p:pic>
        <p:nvPicPr>
          <p:cNvPr id="1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558A06-4798-A318-D54C-256FDE1E3A3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544786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A3FA16-1950-DDE5-179B-4B5BC182E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في هذه الحصة على قراءة فقرة بدقة وسرعة.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 : coins arrondis 14">
            <a:extLst>
              <a:ext uri="{FF2B5EF4-FFF2-40B4-BE49-F238E27FC236}">
                <a16:creationId xmlns:a16="http://schemas.microsoft.com/office/drawing/2014/main" id="{EFAB3214-C863-466B-E033-AC3DAECB4CFE}"/>
              </a:ext>
            </a:extLst>
          </p:cNvPr>
          <p:cNvSpPr/>
          <p:nvPr/>
        </p:nvSpPr>
        <p:spPr>
          <a:xfrm>
            <a:off x="637602" y="1886360"/>
            <a:ext cx="7868795" cy="4141789"/>
          </a:xfrm>
          <a:custGeom>
            <a:avLst/>
            <a:gdLst>
              <a:gd name="csX0" fmla="*/ 0 w 7868795"/>
              <a:gd name="csY0" fmla="*/ 215166 h 4141789"/>
              <a:gd name="csX1" fmla="*/ 215166 w 7868795"/>
              <a:gd name="csY1" fmla="*/ 0 h 4141789"/>
              <a:gd name="csX2" fmla="*/ 817005 w 7868795"/>
              <a:gd name="csY2" fmla="*/ 0 h 4141789"/>
              <a:gd name="csX3" fmla="*/ 1270075 w 7868795"/>
              <a:gd name="csY3" fmla="*/ 0 h 4141789"/>
              <a:gd name="csX4" fmla="*/ 1946299 w 7868795"/>
              <a:gd name="csY4" fmla="*/ 0 h 4141789"/>
              <a:gd name="csX5" fmla="*/ 2696908 w 7868795"/>
              <a:gd name="csY5" fmla="*/ 0 h 4141789"/>
              <a:gd name="csX6" fmla="*/ 3224362 w 7868795"/>
              <a:gd name="csY6" fmla="*/ 0 h 4141789"/>
              <a:gd name="csX7" fmla="*/ 4049356 w 7868795"/>
              <a:gd name="csY7" fmla="*/ 0 h 4141789"/>
              <a:gd name="csX8" fmla="*/ 4799964 w 7868795"/>
              <a:gd name="csY8" fmla="*/ 0 h 4141789"/>
              <a:gd name="csX9" fmla="*/ 5327419 w 7868795"/>
              <a:gd name="csY9" fmla="*/ 0 h 4141789"/>
              <a:gd name="csX10" fmla="*/ 5854873 w 7868795"/>
              <a:gd name="csY10" fmla="*/ 0 h 4141789"/>
              <a:gd name="csX11" fmla="*/ 6679867 w 7868795"/>
              <a:gd name="csY11" fmla="*/ 0 h 4141789"/>
              <a:gd name="csX12" fmla="*/ 7653629 w 7868795"/>
              <a:gd name="csY12" fmla="*/ 0 h 4141789"/>
              <a:gd name="csX13" fmla="*/ 7868795 w 7868795"/>
              <a:gd name="csY13" fmla="*/ 215166 h 4141789"/>
              <a:gd name="csX14" fmla="*/ 7868795 w 7868795"/>
              <a:gd name="csY14" fmla="*/ 870857 h 4141789"/>
              <a:gd name="csX15" fmla="*/ 7868795 w 7868795"/>
              <a:gd name="csY15" fmla="*/ 1452318 h 4141789"/>
              <a:gd name="csX16" fmla="*/ 7868795 w 7868795"/>
              <a:gd name="csY16" fmla="*/ 2108009 h 4141789"/>
              <a:gd name="csX17" fmla="*/ 7868795 w 7868795"/>
              <a:gd name="csY17" fmla="*/ 2726585 h 4141789"/>
              <a:gd name="csX18" fmla="*/ 7868795 w 7868795"/>
              <a:gd name="csY18" fmla="*/ 3270932 h 4141789"/>
              <a:gd name="csX19" fmla="*/ 7868795 w 7868795"/>
              <a:gd name="csY19" fmla="*/ 3926623 h 4141789"/>
              <a:gd name="csX20" fmla="*/ 7653629 w 7868795"/>
              <a:gd name="csY20" fmla="*/ 4141789 h 4141789"/>
              <a:gd name="csX21" fmla="*/ 6828636 w 7868795"/>
              <a:gd name="csY21" fmla="*/ 4141789 h 4141789"/>
              <a:gd name="csX22" fmla="*/ 6375566 w 7868795"/>
              <a:gd name="csY22" fmla="*/ 4141789 h 4141789"/>
              <a:gd name="csX23" fmla="*/ 5848111 w 7868795"/>
              <a:gd name="csY23" fmla="*/ 4141789 h 4141789"/>
              <a:gd name="csX24" fmla="*/ 5023118 w 7868795"/>
              <a:gd name="csY24" fmla="*/ 4141789 h 4141789"/>
              <a:gd name="csX25" fmla="*/ 4272509 w 7868795"/>
              <a:gd name="csY25" fmla="*/ 4141789 h 4141789"/>
              <a:gd name="csX26" fmla="*/ 3521901 w 7868795"/>
              <a:gd name="csY26" fmla="*/ 4141789 h 4141789"/>
              <a:gd name="csX27" fmla="*/ 2845677 w 7868795"/>
              <a:gd name="csY27" fmla="*/ 4141789 h 4141789"/>
              <a:gd name="csX28" fmla="*/ 2020684 w 7868795"/>
              <a:gd name="csY28" fmla="*/ 4141789 h 4141789"/>
              <a:gd name="csX29" fmla="*/ 1195691 w 7868795"/>
              <a:gd name="csY29" fmla="*/ 4141789 h 4141789"/>
              <a:gd name="csX30" fmla="*/ 215166 w 7868795"/>
              <a:gd name="csY30" fmla="*/ 4141789 h 4141789"/>
              <a:gd name="csX31" fmla="*/ 0 w 7868795"/>
              <a:gd name="csY31" fmla="*/ 3926623 h 4141789"/>
              <a:gd name="csX32" fmla="*/ 0 w 7868795"/>
              <a:gd name="csY32" fmla="*/ 3270932 h 4141789"/>
              <a:gd name="csX33" fmla="*/ 0 w 7868795"/>
              <a:gd name="csY33" fmla="*/ 2763700 h 4141789"/>
              <a:gd name="csX34" fmla="*/ 0 w 7868795"/>
              <a:gd name="csY34" fmla="*/ 2256467 h 4141789"/>
              <a:gd name="csX35" fmla="*/ 0 w 7868795"/>
              <a:gd name="csY35" fmla="*/ 1675006 h 4141789"/>
              <a:gd name="csX36" fmla="*/ 0 w 7868795"/>
              <a:gd name="csY36" fmla="*/ 1093544 h 4141789"/>
              <a:gd name="csX37" fmla="*/ 0 w 7868795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868795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474153" y="-27043"/>
                  <a:pt x="586626" y="-1715"/>
                  <a:pt x="817005" y="0"/>
                </a:cubicBezTo>
                <a:cubicBezTo>
                  <a:pt x="1047384" y="1715"/>
                  <a:pt x="1096468" y="-18088"/>
                  <a:pt x="1270075" y="0"/>
                </a:cubicBezTo>
                <a:cubicBezTo>
                  <a:pt x="1443682" y="18088"/>
                  <a:pt x="1640684" y="24371"/>
                  <a:pt x="1946299" y="0"/>
                </a:cubicBezTo>
                <a:cubicBezTo>
                  <a:pt x="2251914" y="-24371"/>
                  <a:pt x="2436993" y="9311"/>
                  <a:pt x="2696908" y="0"/>
                </a:cubicBezTo>
                <a:cubicBezTo>
                  <a:pt x="2956823" y="-9311"/>
                  <a:pt x="3020908" y="5166"/>
                  <a:pt x="3224362" y="0"/>
                </a:cubicBezTo>
                <a:cubicBezTo>
                  <a:pt x="3427816" y="-5166"/>
                  <a:pt x="3652745" y="-36903"/>
                  <a:pt x="4049356" y="0"/>
                </a:cubicBezTo>
                <a:cubicBezTo>
                  <a:pt x="4445967" y="36903"/>
                  <a:pt x="4610214" y="20554"/>
                  <a:pt x="4799964" y="0"/>
                </a:cubicBezTo>
                <a:cubicBezTo>
                  <a:pt x="4989714" y="-20554"/>
                  <a:pt x="5188513" y="4095"/>
                  <a:pt x="5327419" y="0"/>
                </a:cubicBezTo>
                <a:cubicBezTo>
                  <a:pt x="5466326" y="-4095"/>
                  <a:pt x="5639974" y="9602"/>
                  <a:pt x="5854873" y="0"/>
                </a:cubicBezTo>
                <a:cubicBezTo>
                  <a:pt x="6069772" y="-9602"/>
                  <a:pt x="6452013" y="25447"/>
                  <a:pt x="6679867" y="0"/>
                </a:cubicBezTo>
                <a:cubicBezTo>
                  <a:pt x="6907721" y="-25447"/>
                  <a:pt x="7308782" y="-19743"/>
                  <a:pt x="7653629" y="0"/>
                </a:cubicBezTo>
                <a:cubicBezTo>
                  <a:pt x="7774374" y="28619"/>
                  <a:pt x="7858877" y="77693"/>
                  <a:pt x="7868795" y="215166"/>
                </a:cubicBezTo>
                <a:cubicBezTo>
                  <a:pt x="7901090" y="393992"/>
                  <a:pt x="7836381" y="686793"/>
                  <a:pt x="7868795" y="870857"/>
                </a:cubicBezTo>
                <a:cubicBezTo>
                  <a:pt x="7901209" y="1054921"/>
                  <a:pt x="7870297" y="1196666"/>
                  <a:pt x="7868795" y="1452318"/>
                </a:cubicBezTo>
                <a:cubicBezTo>
                  <a:pt x="7867293" y="1707970"/>
                  <a:pt x="7855598" y="1825227"/>
                  <a:pt x="7868795" y="2108009"/>
                </a:cubicBezTo>
                <a:cubicBezTo>
                  <a:pt x="7881992" y="2390791"/>
                  <a:pt x="7839779" y="2430488"/>
                  <a:pt x="7868795" y="2726585"/>
                </a:cubicBezTo>
                <a:cubicBezTo>
                  <a:pt x="7897811" y="3022682"/>
                  <a:pt x="7868342" y="3088531"/>
                  <a:pt x="7868795" y="3270932"/>
                </a:cubicBezTo>
                <a:cubicBezTo>
                  <a:pt x="7869248" y="3453333"/>
                  <a:pt x="7877573" y="3627333"/>
                  <a:pt x="7868795" y="3926623"/>
                </a:cubicBezTo>
                <a:cubicBezTo>
                  <a:pt x="7873947" y="4049258"/>
                  <a:pt x="7786026" y="4141884"/>
                  <a:pt x="7653629" y="4141789"/>
                </a:cubicBezTo>
                <a:cubicBezTo>
                  <a:pt x="7435355" y="4174080"/>
                  <a:pt x="7126568" y="4151619"/>
                  <a:pt x="6828636" y="4141789"/>
                </a:cubicBezTo>
                <a:cubicBezTo>
                  <a:pt x="6530704" y="4131959"/>
                  <a:pt x="6505378" y="4133344"/>
                  <a:pt x="6375566" y="4141789"/>
                </a:cubicBezTo>
                <a:cubicBezTo>
                  <a:pt x="6245754" y="4150235"/>
                  <a:pt x="5963540" y="4165662"/>
                  <a:pt x="5848111" y="4141789"/>
                </a:cubicBezTo>
                <a:cubicBezTo>
                  <a:pt x="5732682" y="4117916"/>
                  <a:pt x="5296052" y="4126947"/>
                  <a:pt x="5023118" y="4141789"/>
                </a:cubicBezTo>
                <a:cubicBezTo>
                  <a:pt x="4750184" y="4156631"/>
                  <a:pt x="4517276" y="4163101"/>
                  <a:pt x="4272509" y="4141789"/>
                </a:cubicBezTo>
                <a:cubicBezTo>
                  <a:pt x="4027742" y="4120477"/>
                  <a:pt x="3777094" y="4162534"/>
                  <a:pt x="3521901" y="4141789"/>
                </a:cubicBezTo>
                <a:cubicBezTo>
                  <a:pt x="3266708" y="4121044"/>
                  <a:pt x="3177240" y="4119570"/>
                  <a:pt x="2845677" y="4141789"/>
                </a:cubicBezTo>
                <a:cubicBezTo>
                  <a:pt x="2514114" y="4164008"/>
                  <a:pt x="2281359" y="4174102"/>
                  <a:pt x="2020684" y="4141789"/>
                </a:cubicBezTo>
                <a:cubicBezTo>
                  <a:pt x="1760009" y="4109476"/>
                  <a:pt x="1580905" y="4164847"/>
                  <a:pt x="1195691" y="4141789"/>
                </a:cubicBezTo>
                <a:cubicBezTo>
                  <a:pt x="810477" y="4118731"/>
                  <a:pt x="586308" y="4123857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اَ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صَّداقَـــ</a:t>
            </a:r>
            <a:r>
              <a:rPr lang="ar-MA" sz="36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ةُ</a:t>
            </a:r>
            <a:endParaRPr kumimoji="0" lang="ar-MA" sz="3600" b="1" i="0" u="none" strike="noStrike" kern="1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صَديقَتـــــــــي سارَةُ فَتاةٌ رائِعَــ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ةٌ!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AA1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كَيْفَ لا وَهِيَ تُشارِكُني حُلْوَ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لْأَيّامِ وَمُرَّها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؟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نَلْعَبُ مَعاً فـــــــــي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لْمَدْرَسَـ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ـةِ،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وَنَدْرُسُ سَوِيّاً في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لْمَكْتَبَــ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fr-FR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يا لَها مِنْ صَداقَةٍ جَميلَـ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ةٍ!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عِنْدَما أَحْزَنُ تُواسينــــــــــ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ي،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وَعِنْدَمـــــا أَفْرَحُ تَفْرَحُ مَعـــــي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نَتَشارَكُ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ٱلْأَسْرارَ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وَٱلْأَحْلا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مَ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وَنَتَساعَدُ فـــــي  حَلِّ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ٱلْواجِبا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تِ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94C26E-C04F-C1CB-2F72-81ADA9337BB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F98285-572E-B949-5997-6C987E94EA0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713119-3C91-6028-6BBA-046E58002E0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679163-7518-A4ED-54DC-6383041D531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7C04D9-432C-6C75-14C0-312084E269C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BC1429F-DC55-14A4-8310-68824ED09A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9EBC04-3323-CEF9-6D66-48E8824964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0CEADB4-C149-9EFE-F850-091DF96F50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83F8F5-BE70-2355-898C-8CDE8DB6F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E286D0-926A-8C0E-B1C9-E7D67ECEA46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FCE870-D2D5-E8A7-1A75-1F3492E040F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1126115934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17CEA-B1B1-6029-20A5-946EBCF0C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5FDB49-4A30-0FAA-9877-BAF9C282E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02" y="745840"/>
            <a:ext cx="6936371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أولا . انتبهوا للوصل. أقف على الحرف الأخير ساكنا. كما أقرأ التاء المربوطة في نهاية الجملة هاء. </a:t>
            </a:r>
            <a:endParaRPr lang="fr-FR"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79FEC9-D465-5484-4395-C2C0861835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975922-DB5A-D7F5-2B62-3ED9934B3E8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1FD96F-5F33-AE93-F739-093EC12B099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D939BA-E3B6-1C0D-ACD1-44B6F1C00E5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9FE08E-A5DC-348D-19CD-DF8F676A9CF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4E77E2E-61D2-8D7E-29E1-64554B6BCD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781CED7-3992-F47B-3A6E-4961CC2028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4DEC559-E7F5-3045-0020-59BBF1920E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BC03502-F63B-8A38-CBDA-382B1BE630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CE61965-5D02-1198-13CC-7DB5002E49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4CE5F7-BAA5-0BF9-7ABE-7A706CD6DC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34325" y="684213"/>
            <a:ext cx="783281" cy="784664"/>
          </a:xfrm>
        </p:spPr>
      </p:pic>
      <p:sp>
        <p:nvSpPr>
          <p:cNvPr id="5" name="Rectangle : coins arrondis 14">
            <a:extLst>
              <a:ext uri="{FF2B5EF4-FFF2-40B4-BE49-F238E27FC236}">
                <a16:creationId xmlns:a16="http://schemas.microsoft.com/office/drawing/2014/main" id="{B9E9A8D5-0A77-EBC5-CA89-5E4FF219C62C}"/>
              </a:ext>
            </a:extLst>
          </p:cNvPr>
          <p:cNvSpPr/>
          <p:nvPr/>
        </p:nvSpPr>
        <p:spPr>
          <a:xfrm>
            <a:off x="637602" y="1886360"/>
            <a:ext cx="7868795" cy="4141789"/>
          </a:xfrm>
          <a:custGeom>
            <a:avLst/>
            <a:gdLst>
              <a:gd name="csX0" fmla="*/ 0 w 7868795"/>
              <a:gd name="csY0" fmla="*/ 215166 h 4141789"/>
              <a:gd name="csX1" fmla="*/ 215166 w 7868795"/>
              <a:gd name="csY1" fmla="*/ 0 h 4141789"/>
              <a:gd name="csX2" fmla="*/ 817005 w 7868795"/>
              <a:gd name="csY2" fmla="*/ 0 h 4141789"/>
              <a:gd name="csX3" fmla="*/ 1270075 w 7868795"/>
              <a:gd name="csY3" fmla="*/ 0 h 4141789"/>
              <a:gd name="csX4" fmla="*/ 1946299 w 7868795"/>
              <a:gd name="csY4" fmla="*/ 0 h 4141789"/>
              <a:gd name="csX5" fmla="*/ 2696908 w 7868795"/>
              <a:gd name="csY5" fmla="*/ 0 h 4141789"/>
              <a:gd name="csX6" fmla="*/ 3224362 w 7868795"/>
              <a:gd name="csY6" fmla="*/ 0 h 4141789"/>
              <a:gd name="csX7" fmla="*/ 4049356 w 7868795"/>
              <a:gd name="csY7" fmla="*/ 0 h 4141789"/>
              <a:gd name="csX8" fmla="*/ 4799964 w 7868795"/>
              <a:gd name="csY8" fmla="*/ 0 h 4141789"/>
              <a:gd name="csX9" fmla="*/ 5327419 w 7868795"/>
              <a:gd name="csY9" fmla="*/ 0 h 4141789"/>
              <a:gd name="csX10" fmla="*/ 5854873 w 7868795"/>
              <a:gd name="csY10" fmla="*/ 0 h 4141789"/>
              <a:gd name="csX11" fmla="*/ 6679867 w 7868795"/>
              <a:gd name="csY11" fmla="*/ 0 h 4141789"/>
              <a:gd name="csX12" fmla="*/ 7653629 w 7868795"/>
              <a:gd name="csY12" fmla="*/ 0 h 4141789"/>
              <a:gd name="csX13" fmla="*/ 7868795 w 7868795"/>
              <a:gd name="csY13" fmla="*/ 215166 h 4141789"/>
              <a:gd name="csX14" fmla="*/ 7868795 w 7868795"/>
              <a:gd name="csY14" fmla="*/ 870857 h 4141789"/>
              <a:gd name="csX15" fmla="*/ 7868795 w 7868795"/>
              <a:gd name="csY15" fmla="*/ 1452318 h 4141789"/>
              <a:gd name="csX16" fmla="*/ 7868795 w 7868795"/>
              <a:gd name="csY16" fmla="*/ 2108009 h 4141789"/>
              <a:gd name="csX17" fmla="*/ 7868795 w 7868795"/>
              <a:gd name="csY17" fmla="*/ 2726585 h 4141789"/>
              <a:gd name="csX18" fmla="*/ 7868795 w 7868795"/>
              <a:gd name="csY18" fmla="*/ 3270932 h 4141789"/>
              <a:gd name="csX19" fmla="*/ 7868795 w 7868795"/>
              <a:gd name="csY19" fmla="*/ 3926623 h 4141789"/>
              <a:gd name="csX20" fmla="*/ 7653629 w 7868795"/>
              <a:gd name="csY20" fmla="*/ 4141789 h 4141789"/>
              <a:gd name="csX21" fmla="*/ 6828636 w 7868795"/>
              <a:gd name="csY21" fmla="*/ 4141789 h 4141789"/>
              <a:gd name="csX22" fmla="*/ 6375566 w 7868795"/>
              <a:gd name="csY22" fmla="*/ 4141789 h 4141789"/>
              <a:gd name="csX23" fmla="*/ 5848111 w 7868795"/>
              <a:gd name="csY23" fmla="*/ 4141789 h 4141789"/>
              <a:gd name="csX24" fmla="*/ 5023118 w 7868795"/>
              <a:gd name="csY24" fmla="*/ 4141789 h 4141789"/>
              <a:gd name="csX25" fmla="*/ 4272509 w 7868795"/>
              <a:gd name="csY25" fmla="*/ 4141789 h 4141789"/>
              <a:gd name="csX26" fmla="*/ 3521901 w 7868795"/>
              <a:gd name="csY26" fmla="*/ 4141789 h 4141789"/>
              <a:gd name="csX27" fmla="*/ 2845677 w 7868795"/>
              <a:gd name="csY27" fmla="*/ 4141789 h 4141789"/>
              <a:gd name="csX28" fmla="*/ 2020684 w 7868795"/>
              <a:gd name="csY28" fmla="*/ 4141789 h 4141789"/>
              <a:gd name="csX29" fmla="*/ 1195691 w 7868795"/>
              <a:gd name="csY29" fmla="*/ 4141789 h 4141789"/>
              <a:gd name="csX30" fmla="*/ 215166 w 7868795"/>
              <a:gd name="csY30" fmla="*/ 4141789 h 4141789"/>
              <a:gd name="csX31" fmla="*/ 0 w 7868795"/>
              <a:gd name="csY31" fmla="*/ 3926623 h 4141789"/>
              <a:gd name="csX32" fmla="*/ 0 w 7868795"/>
              <a:gd name="csY32" fmla="*/ 3270932 h 4141789"/>
              <a:gd name="csX33" fmla="*/ 0 w 7868795"/>
              <a:gd name="csY33" fmla="*/ 2763700 h 4141789"/>
              <a:gd name="csX34" fmla="*/ 0 w 7868795"/>
              <a:gd name="csY34" fmla="*/ 2256467 h 4141789"/>
              <a:gd name="csX35" fmla="*/ 0 w 7868795"/>
              <a:gd name="csY35" fmla="*/ 1675006 h 4141789"/>
              <a:gd name="csX36" fmla="*/ 0 w 7868795"/>
              <a:gd name="csY36" fmla="*/ 1093544 h 4141789"/>
              <a:gd name="csX37" fmla="*/ 0 w 7868795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868795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474153" y="-27043"/>
                  <a:pt x="586626" y="-1715"/>
                  <a:pt x="817005" y="0"/>
                </a:cubicBezTo>
                <a:cubicBezTo>
                  <a:pt x="1047384" y="1715"/>
                  <a:pt x="1096468" y="-18088"/>
                  <a:pt x="1270075" y="0"/>
                </a:cubicBezTo>
                <a:cubicBezTo>
                  <a:pt x="1443682" y="18088"/>
                  <a:pt x="1640684" y="24371"/>
                  <a:pt x="1946299" y="0"/>
                </a:cubicBezTo>
                <a:cubicBezTo>
                  <a:pt x="2251914" y="-24371"/>
                  <a:pt x="2436993" y="9311"/>
                  <a:pt x="2696908" y="0"/>
                </a:cubicBezTo>
                <a:cubicBezTo>
                  <a:pt x="2956823" y="-9311"/>
                  <a:pt x="3020908" y="5166"/>
                  <a:pt x="3224362" y="0"/>
                </a:cubicBezTo>
                <a:cubicBezTo>
                  <a:pt x="3427816" y="-5166"/>
                  <a:pt x="3652745" y="-36903"/>
                  <a:pt x="4049356" y="0"/>
                </a:cubicBezTo>
                <a:cubicBezTo>
                  <a:pt x="4445967" y="36903"/>
                  <a:pt x="4610214" y="20554"/>
                  <a:pt x="4799964" y="0"/>
                </a:cubicBezTo>
                <a:cubicBezTo>
                  <a:pt x="4989714" y="-20554"/>
                  <a:pt x="5188513" y="4095"/>
                  <a:pt x="5327419" y="0"/>
                </a:cubicBezTo>
                <a:cubicBezTo>
                  <a:pt x="5466326" y="-4095"/>
                  <a:pt x="5639974" y="9602"/>
                  <a:pt x="5854873" y="0"/>
                </a:cubicBezTo>
                <a:cubicBezTo>
                  <a:pt x="6069772" y="-9602"/>
                  <a:pt x="6452013" y="25447"/>
                  <a:pt x="6679867" y="0"/>
                </a:cubicBezTo>
                <a:cubicBezTo>
                  <a:pt x="6907721" y="-25447"/>
                  <a:pt x="7308782" y="-19743"/>
                  <a:pt x="7653629" y="0"/>
                </a:cubicBezTo>
                <a:cubicBezTo>
                  <a:pt x="7774374" y="28619"/>
                  <a:pt x="7858877" y="77693"/>
                  <a:pt x="7868795" y="215166"/>
                </a:cubicBezTo>
                <a:cubicBezTo>
                  <a:pt x="7901090" y="393992"/>
                  <a:pt x="7836381" y="686793"/>
                  <a:pt x="7868795" y="870857"/>
                </a:cubicBezTo>
                <a:cubicBezTo>
                  <a:pt x="7901209" y="1054921"/>
                  <a:pt x="7870297" y="1196666"/>
                  <a:pt x="7868795" y="1452318"/>
                </a:cubicBezTo>
                <a:cubicBezTo>
                  <a:pt x="7867293" y="1707970"/>
                  <a:pt x="7855598" y="1825227"/>
                  <a:pt x="7868795" y="2108009"/>
                </a:cubicBezTo>
                <a:cubicBezTo>
                  <a:pt x="7881992" y="2390791"/>
                  <a:pt x="7839779" y="2430488"/>
                  <a:pt x="7868795" y="2726585"/>
                </a:cubicBezTo>
                <a:cubicBezTo>
                  <a:pt x="7897811" y="3022682"/>
                  <a:pt x="7868342" y="3088531"/>
                  <a:pt x="7868795" y="3270932"/>
                </a:cubicBezTo>
                <a:cubicBezTo>
                  <a:pt x="7869248" y="3453333"/>
                  <a:pt x="7877573" y="3627333"/>
                  <a:pt x="7868795" y="3926623"/>
                </a:cubicBezTo>
                <a:cubicBezTo>
                  <a:pt x="7873947" y="4049258"/>
                  <a:pt x="7786026" y="4141884"/>
                  <a:pt x="7653629" y="4141789"/>
                </a:cubicBezTo>
                <a:cubicBezTo>
                  <a:pt x="7435355" y="4174080"/>
                  <a:pt x="7126568" y="4151619"/>
                  <a:pt x="6828636" y="4141789"/>
                </a:cubicBezTo>
                <a:cubicBezTo>
                  <a:pt x="6530704" y="4131959"/>
                  <a:pt x="6505378" y="4133344"/>
                  <a:pt x="6375566" y="4141789"/>
                </a:cubicBezTo>
                <a:cubicBezTo>
                  <a:pt x="6245754" y="4150235"/>
                  <a:pt x="5963540" y="4165662"/>
                  <a:pt x="5848111" y="4141789"/>
                </a:cubicBezTo>
                <a:cubicBezTo>
                  <a:pt x="5732682" y="4117916"/>
                  <a:pt x="5296052" y="4126947"/>
                  <a:pt x="5023118" y="4141789"/>
                </a:cubicBezTo>
                <a:cubicBezTo>
                  <a:pt x="4750184" y="4156631"/>
                  <a:pt x="4517276" y="4163101"/>
                  <a:pt x="4272509" y="4141789"/>
                </a:cubicBezTo>
                <a:cubicBezTo>
                  <a:pt x="4027742" y="4120477"/>
                  <a:pt x="3777094" y="4162534"/>
                  <a:pt x="3521901" y="4141789"/>
                </a:cubicBezTo>
                <a:cubicBezTo>
                  <a:pt x="3266708" y="4121044"/>
                  <a:pt x="3177240" y="4119570"/>
                  <a:pt x="2845677" y="4141789"/>
                </a:cubicBezTo>
                <a:cubicBezTo>
                  <a:pt x="2514114" y="4164008"/>
                  <a:pt x="2281359" y="4174102"/>
                  <a:pt x="2020684" y="4141789"/>
                </a:cubicBezTo>
                <a:cubicBezTo>
                  <a:pt x="1760009" y="4109476"/>
                  <a:pt x="1580905" y="4164847"/>
                  <a:pt x="1195691" y="4141789"/>
                </a:cubicBezTo>
                <a:cubicBezTo>
                  <a:pt x="810477" y="4118731"/>
                  <a:pt x="586308" y="4123857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اَ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صَّداقَـــ</a:t>
            </a:r>
            <a:r>
              <a:rPr lang="ar-MA" sz="36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ةُ</a:t>
            </a:r>
            <a:endParaRPr kumimoji="0" lang="ar-MA" sz="3600" b="1" i="0" u="none" strike="noStrike" kern="1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صَديقَتـــــــــي سارَةُ فَتاةٌ رائِعَــ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ةٌ!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AA1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كَيْفَ لا وَهِيَ تُشارِكُني حُلْوَ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لْأَيّامِ وَمُرَّها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؟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نَلْعَبُ مَعاً فـــــــــي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لْمَدْرَسَـ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ـةِ،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وَنَدْرُسُ سَوِيّاً في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لْمَكْتَبَــ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fr-FR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يا لَها مِنْ صَداقَةٍ جَميلَـ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ةٍ!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عِنْدَما أَحْزَنُ تُواسينــــــــــ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ي،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وَعِنْدَمـــــا أَفْرَحُ تَفْرَحُ مَعـــــي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نَتَشارَكُ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ٱلْأَسْرارَ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وَٱلْأَحْلا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مَ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وَنَتَساعَدُ فـــــي  حَلِّ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ٱلْواجِبا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تِ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0851807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CF616-85AE-2179-523E-7E63305EC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A723DB-0837-E548-1580-691C06F4C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33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اَلآن صديقكم سيقرأ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وأنتم ترددون وراءه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558405-B32E-5DA3-DFC8-16FFB1BCB1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8A147E-02BB-C2ED-E70B-A5DF7E7E65C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32C2FF-C28C-5FC1-8D52-FA606EB39BC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36B5F0-27F8-4614-3E5F-74120CB60C4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B71903-B0DD-8BB6-B94F-186C2C8EFC9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A202A52-86EF-3125-595B-A6EEF1064B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7344A8F-172F-20A9-5AB7-B154107FC8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7676B5B-F4C8-7653-D068-4577D0DE48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02934C6-06FF-27AA-F219-B8A7CCC62A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19E6A17-6C7E-334A-1E24-254795D1BE1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1CBC44-1704-FB3E-8F4D-3ABC41986C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34325" y="684213"/>
            <a:ext cx="783281" cy="784664"/>
          </a:xfrm>
        </p:spPr>
      </p:pic>
      <p:sp>
        <p:nvSpPr>
          <p:cNvPr id="3" name="Rectangle : coins arrondis 14">
            <a:extLst>
              <a:ext uri="{FF2B5EF4-FFF2-40B4-BE49-F238E27FC236}">
                <a16:creationId xmlns:a16="http://schemas.microsoft.com/office/drawing/2014/main" id="{CC9876AB-B2F7-8731-A177-3F763C8259D7}"/>
              </a:ext>
            </a:extLst>
          </p:cNvPr>
          <p:cNvSpPr/>
          <p:nvPr/>
        </p:nvSpPr>
        <p:spPr>
          <a:xfrm>
            <a:off x="637602" y="1886360"/>
            <a:ext cx="7868795" cy="4141789"/>
          </a:xfrm>
          <a:custGeom>
            <a:avLst/>
            <a:gdLst>
              <a:gd name="csX0" fmla="*/ 0 w 7868795"/>
              <a:gd name="csY0" fmla="*/ 215166 h 4141789"/>
              <a:gd name="csX1" fmla="*/ 215166 w 7868795"/>
              <a:gd name="csY1" fmla="*/ 0 h 4141789"/>
              <a:gd name="csX2" fmla="*/ 817005 w 7868795"/>
              <a:gd name="csY2" fmla="*/ 0 h 4141789"/>
              <a:gd name="csX3" fmla="*/ 1270075 w 7868795"/>
              <a:gd name="csY3" fmla="*/ 0 h 4141789"/>
              <a:gd name="csX4" fmla="*/ 1946299 w 7868795"/>
              <a:gd name="csY4" fmla="*/ 0 h 4141789"/>
              <a:gd name="csX5" fmla="*/ 2696908 w 7868795"/>
              <a:gd name="csY5" fmla="*/ 0 h 4141789"/>
              <a:gd name="csX6" fmla="*/ 3224362 w 7868795"/>
              <a:gd name="csY6" fmla="*/ 0 h 4141789"/>
              <a:gd name="csX7" fmla="*/ 4049356 w 7868795"/>
              <a:gd name="csY7" fmla="*/ 0 h 4141789"/>
              <a:gd name="csX8" fmla="*/ 4799964 w 7868795"/>
              <a:gd name="csY8" fmla="*/ 0 h 4141789"/>
              <a:gd name="csX9" fmla="*/ 5327419 w 7868795"/>
              <a:gd name="csY9" fmla="*/ 0 h 4141789"/>
              <a:gd name="csX10" fmla="*/ 5854873 w 7868795"/>
              <a:gd name="csY10" fmla="*/ 0 h 4141789"/>
              <a:gd name="csX11" fmla="*/ 6679867 w 7868795"/>
              <a:gd name="csY11" fmla="*/ 0 h 4141789"/>
              <a:gd name="csX12" fmla="*/ 7653629 w 7868795"/>
              <a:gd name="csY12" fmla="*/ 0 h 4141789"/>
              <a:gd name="csX13" fmla="*/ 7868795 w 7868795"/>
              <a:gd name="csY13" fmla="*/ 215166 h 4141789"/>
              <a:gd name="csX14" fmla="*/ 7868795 w 7868795"/>
              <a:gd name="csY14" fmla="*/ 870857 h 4141789"/>
              <a:gd name="csX15" fmla="*/ 7868795 w 7868795"/>
              <a:gd name="csY15" fmla="*/ 1452318 h 4141789"/>
              <a:gd name="csX16" fmla="*/ 7868795 w 7868795"/>
              <a:gd name="csY16" fmla="*/ 2108009 h 4141789"/>
              <a:gd name="csX17" fmla="*/ 7868795 w 7868795"/>
              <a:gd name="csY17" fmla="*/ 2726585 h 4141789"/>
              <a:gd name="csX18" fmla="*/ 7868795 w 7868795"/>
              <a:gd name="csY18" fmla="*/ 3270932 h 4141789"/>
              <a:gd name="csX19" fmla="*/ 7868795 w 7868795"/>
              <a:gd name="csY19" fmla="*/ 3926623 h 4141789"/>
              <a:gd name="csX20" fmla="*/ 7653629 w 7868795"/>
              <a:gd name="csY20" fmla="*/ 4141789 h 4141789"/>
              <a:gd name="csX21" fmla="*/ 6828636 w 7868795"/>
              <a:gd name="csY21" fmla="*/ 4141789 h 4141789"/>
              <a:gd name="csX22" fmla="*/ 6375566 w 7868795"/>
              <a:gd name="csY22" fmla="*/ 4141789 h 4141789"/>
              <a:gd name="csX23" fmla="*/ 5848111 w 7868795"/>
              <a:gd name="csY23" fmla="*/ 4141789 h 4141789"/>
              <a:gd name="csX24" fmla="*/ 5023118 w 7868795"/>
              <a:gd name="csY24" fmla="*/ 4141789 h 4141789"/>
              <a:gd name="csX25" fmla="*/ 4272509 w 7868795"/>
              <a:gd name="csY25" fmla="*/ 4141789 h 4141789"/>
              <a:gd name="csX26" fmla="*/ 3521901 w 7868795"/>
              <a:gd name="csY26" fmla="*/ 4141789 h 4141789"/>
              <a:gd name="csX27" fmla="*/ 2845677 w 7868795"/>
              <a:gd name="csY27" fmla="*/ 4141789 h 4141789"/>
              <a:gd name="csX28" fmla="*/ 2020684 w 7868795"/>
              <a:gd name="csY28" fmla="*/ 4141789 h 4141789"/>
              <a:gd name="csX29" fmla="*/ 1195691 w 7868795"/>
              <a:gd name="csY29" fmla="*/ 4141789 h 4141789"/>
              <a:gd name="csX30" fmla="*/ 215166 w 7868795"/>
              <a:gd name="csY30" fmla="*/ 4141789 h 4141789"/>
              <a:gd name="csX31" fmla="*/ 0 w 7868795"/>
              <a:gd name="csY31" fmla="*/ 3926623 h 4141789"/>
              <a:gd name="csX32" fmla="*/ 0 w 7868795"/>
              <a:gd name="csY32" fmla="*/ 3270932 h 4141789"/>
              <a:gd name="csX33" fmla="*/ 0 w 7868795"/>
              <a:gd name="csY33" fmla="*/ 2763700 h 4141789"/>
              <a:gd name="csX34" fmla="*/ 0 w 7868795"/>
              <a:gd name="csY34" fmla="*/ 2256467 h 4141789"/>
              <a:gd name="csX35" fmla="*/ 0 w 7868795"/>
              <a:gd name="csY35" fmla="*/ 1675006 h 4141789"/>
              <a:gd name="csX36" fmla="*/ 0 w 7868795"/>
              <a:gd name="csY36" fmla="*/ 1093544 h 4141789"/>
              <a:gd name="csX37" fmla="*/ 0 w 7868795"/>
              <a:gd name="csY37" fmla="*/ 215166 h 4141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7868795" h="4141789" extrusionOk="0">
                <a:moveTo>
                  <a:pt x="0" y="215166"/>
                </a:moveTo>
                <a:cubicBezTo>
                  <a:pt x="10749" y="86603"/>
                  <a:pt x="99029" y="1143"/>
                  <a:pt x="215166" y="0"/>
                </a:cubicBezTo>
                <a:cubicBezTo>
                  <a:pt x="474153" y="-27043"/>
                  <a:pt x="586626" y="-1715"/>
                  <a:pt x="817005" y="0"/>
                </a:cubicBezTo>
                <a:cubicBezTo>
                  <a:pt x="1047384" y="1715"/>
                  <a:pt x="1096468" y="-18088"/>
                  <a:pt x="1270075" y="0"/>
                </a:cubicBezTo>
                <a:cubicBezTo>
                  <a:pt x="1443682" y="18088"/>
                  <a:pt x="1640684" y="24371"/>
                  <a:pt x="1946299" y="0"/>
                </a:cubicBezTo>
                <a:cubicBezTo>
                  <a:pt x="2251914" y="-24371"/>
                  <a:pt x="2436993" y="9311"/>
                  <a:pt x="2696908" y="0"/>
                </a:cubicBezTo>
                <a:cubicBezTo>
                  <a:pt x="2956823" y="-9311"/>
                  <a:pt x="3020908" y="5166"/>
                  <a:pt x="3224362" y="0"/>
                </a:cubicBezTo>
                <a:cubicBezTo>
                  <a:pt x="3427816" y="-5166"/>
                  <a:pt x="3652745" y="-36903"/>
                  <a:pt x="4049356" y="0"/>
                </a:cubicBezTo>
                <a:cubicBezTo>
                  <a:pt x="4445967" y="36903"/>
                  <a:pt x="4610214" y="20554"/>
                  <a:pt x="4799964" y="0"/>
                </a:cubicBezTo>
                <a:cubicBezTo>
                  <a:pt x="4989714" y="-20554"/>
                  <a:pt x="5188513" y="4095"/>
                  <a:pt x="5327419" y="0"/>
                </a:cubicBezTo>
                <a:cubicBezTo>
                  <a:pt x="5466326" y="-4095"/>
                  <a:pt x="5639974" y="9602"/>
                  <a:pt x="5854873" y="0"/>
                </a:cubicBezTo>
                <a:cubicBezTo>
                  <a:pt x="6069772" y="-9602"/>
                  <a:pt x="6452013" y="25447"/>
                  <a:pt x="6679867" y="0"/>
                </a:cubicBezTo>
                <a:cubicBezTo>
                  <a:pt x="6907721" y="-25447"/>
                  <a:pt x="7308782" y="-19743"/>
                  <a:pt x="7653629" y="0"/>
                </a:cubicBezTo>
                <a:cubicBezTo>
                  <a:pt x="7774374" y="28619"/>
                  <a:pt x="7858877" y="77693"/>
                  <a:pt x="7868795" y="215166"/>
                </a:cubicBezTo>
                <a:cubicBezTo>
                  <a:pt x="7901090" y="393992"/>
                  <a:pt x="7836381" y="686793"/>
                  <a:pt x="7868795" y="870857"/>
                </a:cubicBezTo>
                <a:cubicBezTo>
                  <a:pt x="7901209" y="1054921"/>
                  <a:pt x="7870297" y="1196666"/>
                  <a:pt x="7868795" y="1452318"/>
                </a:cubicBezTo>
                <a:cubicBezTo>
                  <a:pt x="7867293" y="1707970"/>
                  <a:pt x="7855598" y="1825227"/>
                  <a:pt x="7868795" y="2108009"/>
                </a:cubicBezTo>
                <a:cubicBezTo>
                  <a:pt x="7881992" y="2390791"/>
                  <a:pt x="7839779" y="2430488"/>
                  <a:pt x="7868795" y="2726585"/>
                </a:cubicBezTo>
                <a:cubicBezTo>
                  <a:pt x="7897811" y="3022682"/>
                  <a:pt x="7868342" y="3088531"/>
                  <a:pt x="7868795" y="3270932"/>
                </a:cubicBezTo>
                <a:cubicBezTo>
                  <a:pt x="7869248" y="3453333"/>
                  <a:pt x="7877573" y="3627333"/>
                  <a:pt x="7868795" y="3926623"/>
                </a:cubicBezTo>
                <a:cubicBezTo>
                  <a:pt x="7873947" y="4049258"/>
                  <a:pt x="7786026" y="4141884"/>
                  <a:pt x="7653629" y="4141789"/>
                </a:cubicBezTo>
                <a:cubicBezTo>
                  <a:pt x="7435355" y="4174080"/>
                  <a:pt x="7126568" y="4151619"/>
                  <a:pt x="6828636" y="4141789"/>
                </a:cubicBezTo>
                <a:cubicBezTo>
                  <a:pt x="6530704" y="4131959"/>
                  <a:pt x="6505378" y="4133344"/>
                  <a:pt x="6375566" y="4141789"/>
                </a:cubicBezTo>
                <a:cubicBezTo>
                  <a:pt x="6245754" y="4150235"/>
                  <a:pt x="5963540" y="4165662"/>
                  <a:pt x="5848111" y="4141789"/>
                </a:cubicBezTo>
                <a:cubicBezTo>
                  <a:pt x="5732682" y="4117916"/>
                  <a:pt x="5296052" y="4126947"/>
                  <a:pt x="5023118" y="4141789"/>
                </a:cubicBezTo>
                <a:cubicBezTo>
                  <a:pt x="4750184" y="4156631"/>
                  <a:pt x="4517276" y="4163101"/>
                  <a:pt x="4272509" y="4141789"/>
                </a:cubicBezTo>
                <a:cubicBezTo>
                  <a:pt x="4027742" y="4120477"/>
                  <a:pt x="3777094" y="4162534"/>
                  <a:pt x="3521901" y="4141789"/>
                </a:cubicBezTo>
                <a:cubicBezTo>
                  <a:pt x="3266708" y="4121044"/>
                  <a:pt x="3177240" y="4119570"/>
                  <a:pt x="2845677" y="4141789"/>
                </a:cubicBezTo>
                <a:cubicBezTo>
                  <a:pt x="2514114" y="4164008"/>
                  <a:pt x="2281359" y="4174102"/>
                  <a:pt x="2020684" y="4141789"/>
                </a:cubicBezTo>
                <a:cubicBezTo>
                  <a:pt x="1760009" y="4109476"/>
                  <a:pt x="1580905" y="4164847"/>
                  <a:pt x="1195691" y="4141789"/>
                </a:cubicBezTo>
                <a:cubicBezTo>
                  <a:pt x="810477" y="4118731"/>
                  <a:pt x="586308" y="4123857"/>
                  <a:pt x="215166" y="4141789"/>
                </a:cubicBezTo>
                <a:cubicBezTo>
                  <a:pt x="87738" y="4141592"/>
                  <a:pt x="9110" y="4052931"/>
                  <a:pt x="0" y="3926623"/>
                </a:cubicBezTo>
                <a:cubicBezTo>
                  <a:pt x="-32294" y="3705967"/>
                  <a:pt x="-29986" y="3574200"/>
                  <a:pt x="0" y="3270932"/>
                </a:cubicBezTo>
                <a:cubicBezTo>
                  <a:pt x="29986" y="2967664"/>
                  <a:pt x="3639" y="2935255"/>
                  <a:pt x="0" y="2763700"/>
                </a:cubicBezTo>
                <a:cubicBezTo>
                  <a:pt x="-3639" y="2592145"/>
                  <a:pt x="-2178" y="2434887"/>
                  <a:pt x="0" y="2256467"/>
                </a:cubicBezTo>
                <a:cubicBezTo>
                  <a:pt x="2178" y="2078047"/>
                  <a:pt x="15366" y="1849456"/>
                  <a:pt x="0" y="1675006"/>
                </a:cubicBezTo>
                <a:cubicBezTo>
                  <a:pt x="-15366" y="1500556"/>
                  <a:pt x="8490" y="1227368"/>
                  <a:pt x="0" y="1093544"/>
                </a:cubicBezTo>
                <a:cubicBezTo>
                  <a:pt x="-8490" y="959720"/>
                  <a:pt x="23190" y="439885"/>
                  <a:pt x="0" y="215166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242124079">
                  <a:prstGeom prst="roundRect">
                    <a:avLst>
                      <a:gd name="adj" fmla="val 51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اَ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صَّداقَـــ</a:t>
            </a:r>
            <a:r>
              <a:rPr lang="ar-MA" sz="36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ةُ</a:t>
            </a:r>
            <a:endParaRPr kumimoji="0" lang="ar-MA" sz="3600" b="1" i="0" u="none" strike="noStrike" kern="1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صَديقَتـــــــــي سارَةُ فَتاةٌ رائِعَــ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ةٌ!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AA1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كَيْفَ لا وَهِيَ تُشارِكُني حُلْوَ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لْأَيّامِ وَمُرَّها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؟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نَلْعَبُ مَعاً فـــــــــي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لْمَدْرَسَـ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ـةِ،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وَنَدْرُسُ سَوِيّاً في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لْمَكْتَبَــ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ةِ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fr-FR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يا لَها مِنْ صَداقَةٍ جَميلَـ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ةٍ!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عِنْدَما أَحْزَنُ تُواسينــــــــــ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ي،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وَعِنْدَمـــــا أَفْرَحُ تَفْرَحُ مَعـــــي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نَتَشارَكُ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ٱلْأَسْرارَ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وَٱلْأَحْلا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مَ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،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وَنَتَساعَدُ فـــــي  حَلِّ 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ٱلْواجِبا</a:t>
            </a:r>
            <a:r>
              <a:rPr kumimoji="0" lang="ar-MA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تِ</a:t>
            </a:r>
            <a:r>
              <a:rPr kumimoji="0" lang="ar-MA" sz="36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7858787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962D7-F930-9795-02D1-675CFC64E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3379A7-9BFB-1B96-7226-A51C7CA59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" y="756000"/>
            <a:ext cx="7299653" cy="612000"/>
          </a:xfrm>
        </p:spPr>
        <p:txBody>
          <a:bodyPr>
            <a:noAutofit/>
          </a:bodyPr>
          <a:lstStyle/>
          <a:p>
            <a:pPr marL="0" marR="0" lvl="0" indent="0" fontAlgn="auto">
              <a:spcAft>
                <a:spcPts val="0"/>
              </a:spcAft>
              <a:buClr>
                <a:srgbClr val="AEABAB"/>
              </a:buClr>
              <a:buSzPts val="1400"/>
              <a:tabLst/>
              <a:defRPr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خذوا كراساتكم ــــ كل واحد يتدرب على قراءة الفقرة بقراءة هامسة. سأمر بين الصفوف لأستمع لقراءاتكم. معكم 3 دقائق.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68C79C9-AB84-DBE8-11B4-9F1B4C29D3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0108" y="1980000"/>
            <a:ext cx="2697729" cy="41400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2B3867C-3720-4CA7-34C7-DC9876BD52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E3C05B-247D-51C5-8EB7-163101B0422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53B6FE-E32E-0E9B-AA0A-DE5C5259DA1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78829A-4F69-9409-D564-3FDB4CAD9EA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72DA26-DFA5-9D85-DB84-4CCB6664A9F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A5E0DDC-8B3E-458E-FCC7-6834CD6D4F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45CA2EE-DD78-12A9-2FAA-BAEFB83872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5B7093D-41E2-FC46-2905-21CD162AF3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0F33E0E-73AB-BCD4-52B6-88810543BB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C8D2C12-685D-DBCC-BE50-C7EB2E8CB8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E0B96C-A766-27A0-2917-C4E59D9B50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10491" cy="810490"/>
          </a:xfrm>
        </p:spPr>
      </p:pic>
    </p:spTree>
    <p:extLst>
      <p:ext uri="{BB962C8B-B14F-4D97-AF65-F5344CB8AC3E}">
        <p14:creationId xmlns:p14="http://schemas.microsoft.com/office/powerpoint/2010/main" val="1343402019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FF8C6-FB0D-DFA5-60E2-63CD6951A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41F666-AA87-6205-3BE7-AF9C5A07F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93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>
                <a:srgbClr val="AEABAB"/>
              </a:buClr>
              <a:buSzPts val="1400"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الآن تحدي القراءة في  ثنائيات  ، للفوز عليكما القراءة  قراءة معبرة وبصوت واحد.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D6A211-5ED1-B5D2-4DEC-2E2F6046AF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DD4712-61D3-9E18-62D5-01F1A9E295C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A31E37-5E23-F869-7104-783E5273978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C1846D-1A3C-8462-4CCC-B8B63814A09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8A5245-2519-A016-C304-56E79B4FBD2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48DBBFF-B01C-52A0-69B9-C2309582F1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0DD144B-DF23-210D-DC91-322A4531D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2E9198A-9283-04DD-B898-78283633F1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9CC8375-02E2-C2AE-AAF6-307585F2B8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6AFA8EF-4529-D62D-EA7F-789FC0CD93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EC5B03C-6CF1-8EF8-B8DD-9351B86FC38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2446" y="2334410"/>
            <a:ext cx="7065806" cy="3281082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9" name="Espace réservé pour une image  28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9B32A839-3B33-CF20-4040-5B4EDFAF38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5345" y="684000"/>
            <a:ext cx="819137" cy="819137"/>
          </a:xfrm>
        </p:spPr>
      </p:pic>
    </p:spTree>
    <p:extLst>
      <p:ext uri="{BB962C8B-B14F-4D97-AF65-F5344CB8AC3E}">
        <p14:creationId xmlns:p14="http://schemas.microsoft.com/office/powerpoint/2010/main" val="2396684690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C949D-8117-ED81-FDE4-C81258892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2">
            <a:extLst>
              <a:ext uri="{FF2B5EF4-FFF2-40B4-BE49-F238E27FC236}">
                <a16:creationId xmlns:a16="http://schemas.microsoft.com/office/drawing/2014/main" id="{9F260536-DEBC-152E-F0F6-68E6BE1C7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37" y="1010931"/>
            <a:ext cx="7886700" cy="630354"/>
          </a:xfrm>
        </p:spPr>
        <p:txBody>
          <a:bodyPr>
            <a:normAutofit fontScale="90000"/>
          </a:bodyPr>
          <a:lstStyle/>
          <a:p>
            <a:pPr algn="ctr" rtl="1"/>
            <a:r>
              <a:rPr lang="tzm-Arab-MA" sz="4500" dirty="0"/>
              <a:t>اختــتام الحــصة</a:t>
            </a:r>
            <a:endParaRPr lang="fr-FR" sz="4500" dirty="0"/>
          </a:p>
        </p:txBody>
      </p:sp>
      <p:pic>
        <p:nvPicPr>
          <p:cNvPr id="11" name="Image 27">
            <a:extLst>
              <a:ext uri="{FF2B5EF4-FFF2-40B4-BE49-F238E27FC236}">
                <a16:creationId xmlns:a16="http://schemas.microsoft.com/office/drawing/2014/main" id="{BE07F986-23FA-11DD-F8D1-CB9146EF54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2" name="ZoneTexte 18">
            <a:extLst>
              <a:ext uri="{FF2B5EF4-FFF2-40B4-BE49-F238E27FC236}">
                <a16:creationId xmlns:a16="http://schemas.microsoft.com/office/drawing/2014/main" id="{63708BCB-D72C-7EC6-CB1E-E92857D6E7D8}"/>
              </a:ext>
            </a:extLst>
          </p:cNvPr>
          <p:cNvSpPr txBox="1"/>
          <p:nvPr/>
        </p:nvSpPr>
        <p:spPr>
          <a:xfrm>
            <a:off x="5396967" y="3438055"/>
            <a:ext cx="1979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Clr>
                <a:srgbClr val="424D7C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000" dirty="0"/>
              <a:t>الواجب المنزلي.</a:t>
            </a:r>
          </a:p>
        </p:txBody>
      </p:sp>
      <p:sp>
        <p:nvSpPr>
          <p:cNvPr id="13" name="ZoneTexte 19">
            <a:extLst>
              <a:ext uri="{FF2B5EF4-FFF2-40B4-BE49-F238E27FC236}">
                <a16:creationId xmlns:a16="http://schemas.microsoft.com/office/drawing/2014/main" id="{F9C3D433-85D1-DEEF-D797-7C4E99DD8A6C}"/>
              </a:ext>
            </a:extLst>
          </p:cNvPr>
          <p:cNvSpPr txBox="1"/>
          <p:nvPr/>
        </p:nvSpPr>
        <p:spPr>
          <a:xfrm>
            <a:off x="5184333" y="2871857"/>
            <a:ext cx="21715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buClr>
                <a:srgbClr val="424D7C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</p:spTree>
    <p:extLst>
      <p:ext uri="{BB962C8B-B14F-4D97-AF65-F5344CB8AC3E}">
        <p14:creationId xmlns:p14="http://schemas.microsoft.com/office/powerpoint/2010/main" val="1100206735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AC42B-3D9B-A009-AADB-ADFF776B7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344CC-F979-BD16-45BB-03D9FEB75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 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46D50D-745D-B093-F18A-3604519E21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860" y="667222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E8D29E-271A-DF16-1684-44EC12842C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C3BDC8-099D-A39D-28F0-F3344A6B5C5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2C735C-B16D-629A-8BDB-1B2F159376F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983B08-94B9-7A08-99A7-F2E8109BC99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470022-DB33-5663-1AA6-0F6F181F3E1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51126F-6E82-7C7C-9587-0D3A0D2C07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ECC5FC-C820-5C6E-E5EB-36FCA37C59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B3F1C30-5E16-5B5A-039A-CE3492E0D7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23C5FDB-FC64-6330-FA00-04C24E4044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FF6E3-D3DB-E716-69E4-24E8A7C502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80A772A6-7D92-3468-6132-4C6E33A3218A}"/>
              </a:ext>
            </a:extLst>
          </p:cNvPr>
          <p:cNvSpPr/>
          <p:nvPr/>
        </p:nvSpPr>
        <p:spPr>
          <a:xfrm>
            <a:off x="6841782" y="4177292"/>
            <a:ext cx="2056801" cy="21581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مُفْرَداتٍ جَديدَةً:</a:t>
            </a:r>
          </a:p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غُرورٌ- عِتابٌ -</a:t>
            </a:r>
            <a:endParaRPr lang="fr-FR" sz="25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اِعْتِذارٌ- اِحْتِرامٌ - أَسَفٌ-</a:t>
            </a:r>
            <a:r>
              <a:rPr lang="fr-FR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مَوَدَّةٌ -  غَيْرَةٌ - أَنانِيٌّ- فُضولٌ</a:t>
            </a:r>
          </a:p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25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B67FEBB-198C-0965-A5E4-CA70982FDED8}"/>
              </a:ext>
            </a:extLst>
          </p:cNvPr>
          <p:cNvSpPr/>
          <p:nvPr/>
        </p:nvSpPr>
        <p:spPr>
          <a:xfrm>
            <a:off x="2319967" y="1718976"/>
            <a:ext cx="4101678" cy="906238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4400" b="1" kern="0" dirty="0">
                <a:solidFill>
                  <a:schemeClr val="bg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تَعَلَّمْتُ في هذِهِ </a:t>
            </a:r>
            <a:r>
              <a:rPr lang="ar-MA" sz="4400" b="1" kern="0" dirty="0" err="1">
                <a:solidFill>
                  <a:schemeClr val="bg1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ٱلْحِصَّةِ</a:t>
            </a:r>
            <a:endParaRPr lang="ar-MA" sz="4400" b="1" kern="0" dirty="0">
              <a:solidFill>
                <a:schemeClr val="bg1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79F72C1E-DC9B-21D7-B343-5347332654D3}"/>
              </a:ext>
            </a:extLst>
          </p:cNvPr>
          <p:cNvSpPr/>
          <p:nvPr/>
        </p:nvSpPr>
        <p:spPr>
          <a:xfrm>
            <a:off x="4694540" y="4177291"/>
            <a:ext cx="2056801" cy="21581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تَدَرَّبْنا عَلى قِراءَةِ كَلِماتٍ بَصَرِيَّةٍ جَديدَةٍ:</a:t>
            </a:r>
          </a:p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ثُمَّ- لَكِنَّ </a:t>
            </a:r>
            <a:r>
              <a:rPr lang="ar-S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</a:t>
            </a:r>
            <a:r>
              <a:rPr lang="ar-M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لِماذا</a:t>
            </a:r>
            <a:r>
              <a:rPr lang="ar-S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ــــ</a:t>
            </a:r>
            <a:r>
              <a:rPr lang="ar-M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حَتّى </a:t>
            </a:r>
            <a:r>
              <a:rPr lang="ar-S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</a:t>
            </a:r>
            <a:r>
              <a:rPr lang="ar-M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هَلْ</a:t>
            </a:r>
            <a:r>
              <a:rPr lang="ar-S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ــــ </a:t>
            </a:r>
            <a:r>
              <a:rPr lang="ar-M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نَحْوَ </a:t>
            </a:r>
            <a:r>
              <a:rPr lang="ar-S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</a:t>
            </a:r>
            <a:r>
              <a:rPr lang="ar-M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حينَ</a:t>
            </a: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FC2A1E29-15D5-E465-3509-B729A9E77C34}"/>
              </a:ext>
            </a:extLst>
          </p:cNvPr>
          <p:cNvSpPr/>
          <p:nvPr/>
        </p:nvSpPr>
        <p:spPr>
          <a:xfrm>
            <a:off x="2547297" y="4177292"/>
            <a:ext cx="2056801" cy="21581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تَعَرَّفْنا حِكايَةً جَديدَةً:</a:t>
            </a:r>
          </a:p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سِرُّ ٱلصَّداقَةِ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FAA61060-E85E-E989-FD5F-F9086D772AFC}"/>
              </a:ext>
            </a:extLst>
          </p:cNvPr>
          <p:cNvSpPr/>
          <p:nvPr/>
        </p:nvSpPr>
        <p:spPr>
          <a:xfrm>
            <a:off x="400054" y="4177292"/>
            <a:ext cx="2056801" cy="21581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5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عِنْدَما أَقْرَأُ أَحْتَرِمُ عَلاماتِ التَّرْقيمِ وَأَقِفُ عَلى ساكِنٍ.</a:t>
            </a:r>
          </a:p>
        </p:txBody>
      </p:sp>
      <p:cxnSp>
        <p:nvCxnSpPr>
          <p:cNvPr id="60" name="Connecteur : en angle 6">
            <a:extLst>
              <a:ext uri="{FF2B5EF4-FFF2-40B4-BE49-F238E27FC236}">
                <a16:creationId xmlns:a16="http://schemas.microsoft.com/office/drawing/2014/main" id="{A0197C18-4C08-A3C4-3EDE-EE7C253B5F0B}"/>
              </a:ext>
            </a:extLst>
          </p:cNvPr>
          <p:cNvCxnSpPr>
            <a:cxnSpLocks/>
          </p:cNvCxnSpPr>
          <p:nvPr/>
        </p:nvCxnSpPr>
        <p:spPr>
          <a:xfrm>
            <a:off x="1428454" y="3446447"/>
            <a:ext cx="6441728" cy="695949"/>
          </a:xfrm>
          <a:prstGeom prst="bentConnector3">
            <a:avLst>
              <a:gd name="adj1" fmla="val 99952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 : en angle 7">
            <a:extLst>
              <a:ext uri="{FF2B5EF4-FFF2-40B4-BE49-F238E27FC236}">
                <a16:creationId xmlns:a16="http://schemas.microsoft.com/office/drawing/2014/main" id="{9CFC6769-D60B-27B0-7F6E-25C35DBED407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45585" y="3794421"/>
            <a:ext cx="765738" cy="1"/>
          </a:xfrm>
          <a:prstGeom prst="bentConnector3">
            <a:avLst>
              <a:gd name="adj1" fmla="val 50000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 : en angle 7">
            <a:extLst>
              <a:ext uri="{FF2B5EF4-FFF2-40B4-BE49-F238E27FC236}">
                <a16:creationId xmlns:a16="http://schemas.microsoft.com/office/drawing/2014/main" id="{60A21CC0-8A39-2645-21EC-A509F393DCF4}"/>
              </a:ext>
            </a:extLst>
          </p:cNvPr>
          <p:cNvCxnSpPr>
            <a:cxnSpLocks/>
          </p:cNvCxnSpPr>
          <p:nvPr/>
        </p:nvCxnSpPr>
        <p:spPr>
          <a:xfrm rot="10800000" flipV="1">
            <a:off x="3566827" y="3450884"/>
            <a:ext cx="1997886" cy="748292"/>
          </a:xfrm>
          <a:prstGeom prst="bentConnector2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 : en angle 7">
            <a:extLst>
              <a:ext uri="{FF2B5EF4-FFF2-40B4-BE49-F238E27FC236}">
                <a16:creationId xmlns:a16="http://schemas.microsoft.com/office/drawing/2014/main" id="{91C88473-DD8F-F63D-F54B-65D2CD7E41E7}"/>
              </a:ext>
            </a:extLst>
          </p:cNvPr>
          <p:cNvCxnSpPr>
            <a:cxnSpLocks/>
          </p:cNvCxnSpPr>
          <p:nvPr/>
        </p:nvCxnSpPr>
        <p:spPr>
          <a:xfrm rot="16200000" flipH="1">
            <a:off x="5173119" y="3820593"/>
            <a:ext cx="783188" cy="1"/>
          </a:xfrm>
          <a:prstGeom prst="bentConnector3">
            <a:avLst>
              <a:gd name="adj1" fmla="val 50000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C16F5338-F447-580C-3871-62C9A21BD2C8}"/>
              </a:ext>
            </a:extLst>
          </p:cNvPr>
          <p:cNvCxnSpPr>
            <a:cxnSpLocks/>
          </p:cNvCxnSpPr>
          <p:nvPr/>
        </p:nvCxnSpPr>
        <p:spPr>
          <a:xfrm>
            <a:off x="4370806" y="2610465"/>
            <a:ext cx="0" cy="835982"/>
          </a:xfrm>
          <a:prstGeom prst="line">
            <a:avLst/>
          </a:prstGeom>
          <a:ln w="38100">
            <a:solidFill>
              <a:srgbClr val="424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120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8" grpId="0" animBg="1"/>
      <p:bldP spid="39" grpId="0" animBg="1"/>
      <p:bldP spid="40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6BD470-6927-2FE2-2978-5DC350EA6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سجلوا الواجبات المنزلية</a:t>
            </a:r>
            <a:r>
              <a:rPr lang="f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1" name="Image 10" descr="Une image contenant dessin humoristique, Dessin animé, clipart, jouet&#10;&#10;Le contenu généré par l’IA peut être incorrect.">
            <a:extLst>
              <a:ext uri="{FF2B5EF4-FFF2-40B4-BE49-F238E27FC236}">
                <a16:creationId xmlns:a16="http://schemas.microsoft.com/office/drawing/2014/main" id="{8B2B3B92-6138-EA8D-ECFF-DF25F1905B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2571" y="1722027"/>
            <a:ext cx="3918857" cy="391885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B233545-950A-CE7F-FCF1-E9771BC2B5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7C693E-3E22-51DB-016C-B395F922EC0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AB8AC8-74D0-E676-CBE2-7EEB3F9D43F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C06098-5479-F42F-93BF-8B7D5774D7D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5F93F8-AFA4-1BDE-E998-3EBE5E8D0CB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1D839B1-35A7-4E08-966D-66D65089F7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6E0F048-2C21-0B5C-C366-3F283A4153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D4F3708-4D45-DFA9-06CA-C5707B0319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37CB50F-3245-E0F2-F4D3-E8573A1504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F24BE2A-8829-2753-A6B6-659F8592D6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63D394-8704-6E98-D683-EE81AFED4A1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85125" y="714693"/>
            <a:ext cx="783281" cy="78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734341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B5785-5D8C-C5DE-FBAC-5583972B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المطلوب في الصفحة 10.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83C4482C-575A-E7EC-6876-A88F5EC50E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85209" y="653520"/>
            <a:ext cx="819680" cy="81968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DA381B-7842-F7E4-3A42-B211DA1DD1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3134" y="1980000"/>
            <a:ext cx="2697733" cy="41400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8E1057-BBD0-9BA8-E786-A22BF3CEE3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BB242A-0B01-599C-F22D-42217465F07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77B743-92CC-DD38-68A2-99E3EC7EC1F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F0AB58-E78C-3558-53D6-9D1416CEE02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F0F9E9-B1F6-5EEF-E55D-5C3A51D493E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92DC997-4884-2140-B058-235E9BC3A8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F443E4-B261-A9C3-A30E-11B4FF63A4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824CD7-300D-CE37-CBB1-7C5F764EA2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CA1A9D-CC60-A44E-461C-AAFC7DEBE18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64CF217-B2F8-8D63-7013-A9AC0FFC5E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2232099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57FFF-F3D0-25CC-6EE8-104764E94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أبطال الحصة هم ...........................................................................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F8FF9652-59A3-E766-F69A-C549D79017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3269709" y="2822290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B6A8CA-5D1B-0485-BAD9-DE4EC67167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B0EA3F-6A69-90FB-B050-B3EBB86A64A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C4F0FB-9B28-756A-4273-9E7DDF3693A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0E21DB-DE12-91EB-C16E-B422791ADDB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14CD0F-27BC-580A-3786-F3BF3D9DECE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9CDD8B4-15BC-05E8-6185-0A852C724B4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8E7F9B-F7D4-2439-E7DE-A7485B05DA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4E9BBC8-88F1-5598-3542-04F5385329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8C2E04-3C63-8DBB-A10D-9288F33245D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6E3045-16C3-D55D-A307-39B94066CC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F9AAC8E-C8FD-E936-1841-E73B77DF08A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85125" y="714693"/>
            <a:ext cx="783281" cy="78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99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B903010-D294-8F21-869B-F1C04424C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37" y="1010931"/>
            <a:ext cx="7886700" cy="630354"/>
          </a:xfrm>
        </p:spPr>
        <p:txBody>
          <a:bodyPr/>
          <a:lstStyle/>
          <a:p>
            <a:pPr algn="ctr" rtl="1"/>
            <a:r>
              <a:rPr lang="tzm-Arab-MA" sz="4500" dirty="0"/>
              <a:t>اختــتام الحــصة</a:t>
            </a:r>
            <a:endParaRPr lang="fr-FR" sz="4500" dirty="0"/>
          </a:p>
        </p:txBody>
      </p:sp>
      <p:pic>
        <p:nvPicPr>
          <p:cNvPr id="2" name="Image 27">
            <a:extLst>
              <a:ext uri="{FF2B5EF4-FFF2-40B4-BE49-F238E27FC236}">
                <a16:creationId xmlns:a16="http://schemas.microsoft.com/office/drawing/2014/main" id="{3854CA46-357B-A36B-7700-2720E05296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64BB017-1484-1D16-3CDD-D92599EA879F}"/>
              </a:ext>
            </a:extLst>
          </p:cNvPr>
          <p:cNvSpPr txBox="1"/>
          <p:nvPr/>
        </p:nvSpPr>
        <p:spPr>
          <a:xfrm>
            <a:off x="5396967" y="3438055"/>
            <a:ext cx="1979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40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571500" indent="-571500" algn="r" rtl="1">
              <a:buClr>
                <a:srgbClr val="424D7C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000" dirty="0"/>
              <a:t>الواجب المنزلي</a:t>
            </a:r>
            <a:r>
              <a:rPr lang="fr-FR" sz="2000" dirty="0"/>
              <a:t>.</a:t>
            </a:r>
            <a:endParaRPr lang="ar-MA" sz="20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3D2D9-AF1D-379D-A736-EE976C962980}"/>
              </a:ext>
            </a:extLst>
          </p:cNvPr>
          <p:cNvSpPr txBox="1"/>
          <p:nvPr/>
        </p:nvSpPr>
        <p:spPr>
          <a:xfrm>
            <a:off x="5184333" y="2871857"/>
            <a:ext cx="21715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buClr>
                <a:srgbClr val="424D7C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</p:spTree>
    <p:extLst>
      <p:ext uri="{BB962C8B-B14F-4D97-AF65-F5344CB8AC3E}">
        <p14:creationId xmlns:p14="http://schemas.microsoft.com/office/powerpoint/2010/main" val="51390512"/>
      </p:ext>
    </p:extLst>
  </p:cSld>
  <p:clrMapOvr>
    <a:masterClrMapping/>
  </p:clrMapOvr>
  <p:transition spd="slow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اختتام الحصة3_1">
            <a:hlinkClick r:id="" action="ppaction://media"/>
            <a:extLst>
              <a:ext uri="{FF2B5EF4-FFF2-40B4-BE49-F238E27FC236}">
                <a16:creationId xmlns:a16="http://schemas.microsoft.com/office/drawing/2014/main" id="{A03AB3CD-1EA9-2E7A-7F6D-BC599E049228}"/>
              </a:ext>
            </a:extLst>
          </p:cNvPr>
          <p:cNvPicPr>
            <a:picLocks noGrp="1" noChangeAspect="1"/>
          </p:cNvPicPr>
          <p:nvPr>
            <p:ph type="pic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3" b="3"/>
          <a:stretch/>
        </p:blipFill>
        <p:spPr>
          <a:xfrm>
            <a:off x="1052512" y="144938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270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749353" y="150124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3" y="4309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312422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nv-Apprenant_Tmplt مع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Env-Apprenant_Tmp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24889</TotalTime>
  <Words>2169</Words>
  <Application>Microsoft Office PowerPoint</Application>
  <PresentationFormat>Affichage à l'écran (4:3)</PresentationFormat>
  <Paragraphs>625</Paragraphs>
  <Slides>86</Slides>
  <Notes>2</Notes>
  <HiddenSlides>0</HiddenSlides>
  <MMClips>10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86</vt:i4>
      </vt:variant>
    </vt:vector>
  </HeadingPairs>
  <TitlesOfParts>
    <vt:vector size="113" baseType="lpstr">
      <vt:lpstr>Microsoft Uighur</vt:lpstr>
      <vt:lpstr>Modern Love</vt:lpstr>
      <vt:lpstr>Arial</vt:lpstr>
      <vt:lpstr>Dosis ExtraBold</vt:lpstr>
      <vt:lpstr>Dosis</vt:lpstr>
      <vt:lpstr>Wingdings</vt:lpstr>
      <vt:lpstr>Calibri</vt:lpstr>
      <vt:lpstr>Dosis SemiBold</vt:lpstr>
      <vt:lpstr>Calibri Light</vt:lpstr>
      <vt:lpstr>Dosis Medium</vt:lpstr>
      <vt:lpstr>00_Env-Enseignant</vt:lpstr>
      <vt:lpstr>3_Env-Apprenant_Tmplt معجم</vt:lpstr>
      <vt:lpstr>2_Env-Apprenant_Tmplt معجم</vt:lpstr>
      <vt:lpstr>01- نشاط اعتيادي</vt:lpstr>
      <vt:lpstr>استماع وتحدث</vt:lpstr>
      <vt:lpstr>1_اختتام الحصة</vt:lpstr>
      <vt:lpstr>افتتاح الحصة</vt:lpstr>
      <vt:lpstr>02- معــــــــــجم</vt:lpstr>
      <vt:lpstr>04- قراءة/ كتابة</vt:lpstr>
      <vt:lpstr>3_Env-Apprenant_Tmplt</vt:lpstr>
      <vt:lpstr>Thème Office</vt:lpstr>
      <vt:lpstr>1_01- نشاط اعتيادي</vt:lpstr>
      <vt:lpstr>1_02- معــــــــــجم</vt:lpstr>
      <vt:lpstr>03- استماع وتحدث</vt:lpstr>
      <vt:lpstr>1_04- قراءة/ كتابة</vt:lpstr>
      <vt:lpstr>05- اختتام الحصة</vt:lpstr>
      <vt:lpstr>3_Env-Enseignant</vt:lpstr>
      <vt:lpstr>Présentation PowerPoint</vt:lpstr>
      <vt:lpstr>Présentation PowerPoint</vt:lpstr>
      <vt:lpstr>هيكلة حصص الأسبوع التربوي الأول</vt:lpstr>
      <vt:lpstr>هيكلة حصة اليوم</vt:lpstr>
      <vt:lpstr>عند نهاية الحصة</vt:lpstr>
      <vt:lpstr>مرحبا بكم، سنبدأ حصة اللغة العربية.</vt:lpstr>
      <vt:lpstr>افتتاح الحصة</vt:lpstr>
      <vt:lpstr>هذه سلوكات ينبغي ان تلتزموا بها خلال الحصة. من يقرأ؟</vt:lpstr>
      <vt:lpstr>ضعوا اللوحة والكراسة على الطاولة في القمطر.</vt:lpstr>
      <vt:lpstr> اليوم سوف تتدربون على إنشاد نشيدنا الوطني بشكل جيد. قفوا واعتدلوا ، لنستمع لنشيدنا الوطني.</vt:lpstr>
      <vt:lpstr>عرض النشيد الوطني. </vt:lpstr>
      <vt:lpstr>سأقرأ الآن الجزء الأول. أنصتوا جيدا أنطق كلمات النشيد بشكل صحيح.</vt:lpstr>
      <vt:lpstr>من يقرأ؟  رددوا </vt:lpstr>
      <vt:lpstr>من يقرأ؟ رددوا .</vt:lpstr>
      <vt:lpstr>من يقرأ؟ رددوا  </vt:lpstr>
      <vt:lpstr>من يقرأ؟ رددوا. </vt:lpstr>
      <vt:lpstr>لننشد معا.</vt:lpstr>
      <vt:lpstr>خذوا ألواحكم. اكتبوا الشطر الذي يبتدئ بـ منتدى.</vt:lpstr>
      <vt:lpstr>صححوا.</vt:lpstr>
      <vt:lpstr>معجم</vt:lpstr>
      <vt:lpstr>ستتعلمون اليوم مفردات جديدة ستجدونها في الحكاية ونص القراءة، انتبهوا جيدا.</vt:lpstr>
      <vt:lpstr>نبدأ بـــ تعريف كلمة «عاتب».  عاتَبَ أي لام برفق ــــ نعيدُ قراءة  التعريف معا ــــ رددوا. </vt:lpstr>
      <vt:lpstr> سأركب «عاتب» في جملة للتعليق على هذا المشهد.</vt:lpstr>
      <vt:lpstr>تعاتب الأم ابنها لأنه يهمل دروسه. من يعيد قراءة الجملة؟  </vt:lpstr>
      <vt:lpstr>والآن هذا تعريف لكلمة "اِعتذر". نعيدُ قراءة  التعريف معا – رددوا </vt:lpstr>
      <vt:lpstr>سأركب جملة باستعمال "اعتذر" . من يعيد قراءة الجملة؟ </vt:lpstr>
      <vt:lpstr>ما المواقف الأخرى للاعتذار؟  </vt:lpstr>
      <vt:lpstr> هذا تعريف لكلمة  "غرور". نعيدُ قراءة  التعريف معا – رددوا   </vt:lpstr>
      <vt:lpstr>  هل الغرور سلوك حسن؟ لِماذا؟ </vt:lpstr>
      <vt:lpstr>هذا طفل معجب بنفسه. نقول: شعر الطفل بالغرور أمام زملائه.</vt:lpstr>
      <vt:lpstr> لماذا شعر هذا الطفل بالغرور؟  اختر جوابك وعلل اختيارك. </vt:lpstr>
      <vt:lpstr>من يعلق على هذا المشهد باستعمال الكلمات الثلاث : عاتب ــــ غرور ــــ اعتذر . </vt:lpstr>
      <vt:lpstr>من يقرأ الجملة؟  </vt:lpstr>
      <vt:lpstr>نمر إلى كلمة «أسفٌ». من يقرأ تعريف الكلمة؟ رددوا معا التعريف. </vt:lpstr>
      <vt:lpstr>سأعلق عن الصورة  بجملة أستعمل فيها  كلمة «أسف».</vt:lpstr>
      <vt:lpstr>من يعيد قراءة الجملة؟ </vt:lpstr>
      <vt:lpstr>هذا تعريف كلمة «احترم»  ــــ رددوا التعريف.</vt:lpstr>
      <vt:lpstr>هذه صورة.  سأعلق على المشهدِ  باستعمال كلمة "احترم".</vt:lpstr>
      <vt:lpstr>من يركب جملة أخرى باستعمال كلمة «احترم» للتعليق على المشهد؟</vt:lpstr>
      <vt:lpstr>خذوا كراساتكم، أنجزوا النشاط ــــ لديكم دقيقة. </vt:lpstr>
      <vt:lpstr>انتهى الوقت ــــ في ثنائيات ناقشوا إجاباتكم.</vt:lpstr>
      <vt:lpstr>صححوا. </vt:lpstr>
      <vt:lpstr>نمر إلى النشاط «أتدرب مع زملائي» الصفحة 8. من يقرأ التعليمة؟ أنجزوا ــــ معكم دقيقتان. </vt:lpstr>
      <vt:lpstr>انتهى الوقت ــــ في ثنائيات ناقشوا إجاباتكم  ــــ  أمامكم دقيقة.</vt:lpstr>
      <vt:lpstr>انتهى الوقت ــــ سأعين من يقرأ الجمل موظفا الكلمة المناسبة.  هل أنتم متفقون.  </vt:lpstr>
      <vt:lpstr> الآن؛ كل واحد منكم ينتج جملة باستعمال الكلمات الثلاث فيها. معكم دقيقتان.   يمر الأستاذ بين الصفوف ويصحح كتابيا  إنجازات المتعلمين.</vt:lpstr>
      <vt:lpstr>استماع وتحدث</vt:lpstr>
      <vt:lpstr>سنتعرف اليوم على حكاية جديدة. قبل ذلك، هذه كلمات ستساعدنا على فهم الحكاية. من يقرأ؟</vt:lpstr>
      <vt:lpstr>انتبهوا، من يقرأ المقصود بـــ«الفضول»؟</vt:lpstr>
      <vt:lpstr>من يقرأ معنى كلمة «الغيرة»؟</vt:lpstr>
      <vt:lpstr>من يقرأ معنى «الأناني»؟ يقدم الأستاذ مثالا: طفل يحتفظ باللعب كلها له ولا يتقاسمها مع غيره.</vt:lpstr>
      <vt:lpstr>من يقرأ معنى «مودة»؟ يقدم أمثلة: عندما تحب شخصا تعامله بمودة، أي معاملة حسنة.</vt:lpstr>
      <vt:lpstr> الآن سنكتشف حكاية اليوم. سيكون عليكم توقع مضمونها. عنوان حكايتنا هو: سِرُّ ٱلصَّداقَةِ</vt:lpstr>
      <vt:lpstr> لاحظوا العنوان والصورة .  كل واحد منكم يقول توقعه حول مضمون الحكاية لزميله. </vt:lpstr>
      <vt:lpstr>انتباه، نمر إلى تقاسم التوقعات. من يريد أن يعرض توقعه؟      - ما الذي جعلك تتوقع ذلك؟</vt:lpstr>
      <vt:lpstr>والآن استعدوا للاستماع للحكاية للتحقق من توقعاتكم. </vt:lpstr>
      <vt:lpstr>عرض فيديو الحكاية.</vt:lpstr>
      <vt:lpstr>بعد الاستماع للحكاية، من كان توقعه قريبا من مضمون الحكاية؟ </vt:lpstr>
      <vt:lpstr>سأعيد تسميع الحكاية، ارفعوا أيديكم عندما تسمعون كلمات من معجم الحكاية. </vt:lpstr>
      <vt:lpstr>للتحقق من الفهم . سأطرح عليكم أسئلة حول عناصر حكاية سر الصداقة. </vt:lpstr>
      <vt:lpstr>مَن ٱلشَّخْصِيّاتُ ٱلْمَذْكورَةُ في ٱلْحِكايَةِ؟</vt:lpstr>
      <vt:lpstr>نعم هذه شخصيات الحكاية. من الشخصية الخيالية من بينها؟ </vt:lpstr>
      <vt:lpstr>في أي زمن وقعت أحداث الحكاية؟  وأين؟ </vt:lpstr>
      <vt:lpstr>من يذكرنا بحدث البداية؟  ماذا حدث بعد ذلك؟ كيف انتهت الحكاية؟ </vt:lpstr>
      <vt:lpstr>أحسنتم جميعا سنتابع حكايتنا غدا.</vt:lpstr>
      <vt:lpstr>قراءة</vt:lpstr>
      <vt:lpstr>ستتدربون على قراءة  كلمات نصادفها كثيرا. ستساعدنا على القراءة بسرعة. </vt:lpstr>
      <vt:lpstr>سأقرأ الكلمات تابعوا معي.  </vt:lpstr>
      <vt:lpstr>الآن دوركم. ستقرؤون الكلمات قبل أن تختفي. من يقرأ؟ </vt:lpstr>
      <vt:lpstr>من يقرأ؟ </vt:lpstr>
      <vt:lpstr>من يقرأ؟ </vt:lpstr>
      <vt:lpstr>من يقرأ؟ </vt:lpstr>
      <vt:lpstr>الآن، نمر إلى نشاط القراءة المشتركة.</vt:lpstr>
      <vt:lpstr>ستتدربون في هذه الحصة على قراءة فقرة بدقة وسرعة.</vt:lpstr>
      <vt:lpstr>سأقرأ أولا . انتبهوا للوصل. أقف على الحرف الأخير ساكنا. كما أقرأ التاء المربوطة في نهاية الجملة هاء. </vt:lpstr>
      <vt:lpstr>اَلآن صديقكم سيقرأ ــــ وأنتم ترددون وراءه.</vt:lpstr>
      <vt:lpstr>خذوا كراساتكم ــــ كل واحد يتدرب على قراءة الفقرة بقراءة هامسة. سأمر بين الصفوف لأستمع لقراءاتكم. معكم 3 دقائق. </vt:lpstr>
      <vt:lpstr>الآن تحدي القراءة في  ثنائيات  ، للفوز عليكما القراءة  قراءة معبرة وبصوت واحد. </vt:lpstr>
      <vt:lpstr>اختــتام الحــصة</vt:lpstr>
      <vt:lpstr>ماذا تعلمتم اليوم؟ </vt:lpstr>
      <vt:lpstr>سجلوا الواجبات المنزلية.</vt:lpstr>
      <vt:lpstr>أنجزوا المطلوب في الصفحة 10. </vt:lpstr>
      <vt:lpstr>أبطال الحصة هم ........................................................................... </vt:lpstr>
      <vt:lpstr>اختــتام الحــصة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digital 002</dc:creator>
  <cp:lastModifiedBy>HASSAN.OUMEZIANE</cp:lastModifiedBy>
  <cp:revision>32</cp:revision>
  <dcterms:created xsi:type="dcterms:W3CDTF">2023-09-20T21:35:22Z</dcterms:created>
  <dcterms:modified xsi:type="dcterms:W3CDTF">2026-10-23T09:44:55Z</dcterms:modified>
</cp:coreProperties>
</file>