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7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</p:sldMasterIdLst>
  <p:notesMasterIdLst>
    <p:notesMasterId r:id="rId67"/>
  </p:notesMasterIdLst>
  <p:sldIdLst>
    <p:sldId id="2147482535" r:id="rId10"/>
    <p:sldId id="2147482483" r:id="rId11"/>
    <p:sldId id="2147482511" r:id="rId12"/>
    <p:sldId id="2147482725" r:id="rId13"/>
    <p:sldId id="2147482523" r:id="rId14"/>
    <p:sldId id="2134806141" r:id="rId15"/>
    <p:sldId id="2134806179" r:id="rId16"/>
    <p:sldId id="2147482503" r:id="rId17"/>
    <p:sldId id="2147482478" r:id="rId18"/>
    <p:sldId id="2134806947" r:id="rId19"/>
    <p:sldId id="2134806417" r:id="rId20"/>
    <p:sldId id="2134806537" r:id="rId21"/>
    <p:sldId id="2134808494" r:id="rId22"/>
    <p:sldId id="2134808495" r:id="rId23"/>
    <p:sldId id="2147482479" r:id="rId24"/>
    <p:sldId id="2134806900" r:id="rId25"/>
    <p:sldId id="2134806539" r:id="rId26"/>
    <p:sldId id="2134808497" r:id="rId27"/>
    <p:sldId id="2134806904" r:id="rId28"/>
    <p:sldId id="2134808499" r:id="rId29"/>
    <p:sldId id="2147482536" r:id="rId30"/>
    <p:sldId id="2134808498" r:id="rId31"/>
    <p:sldId id="2134808500" r:id="rId32"/>
    <p:sldId id="2134808501" r:id="rId33"/>
    <p:sldId id="2147482480" r:id="rId34"/>
    <p:sldId id="2134806402" r:id="rId35"/>
    <p:sldId id="2134808503" r:id="rId36"/>
    <p:sldId id="2134808504" r:id="rId37"/>
    <p:sldId id="2134808506" r:id="rId38"/>
    <p:sldId id="2134808508" r:id="rId39"/>
    <p:sldId id="2134808505" r:id="rId40"/>
    <p:sldId id="2134808507" r:id="rId41"/>
    <p:sldId id="2134806894" r:id="rId42"/>
    <p:sldId id="2134806906" r:id="rId43"/>
    <p:sldId id="2134808516" r:id="rId44"/>
    <p:sldId id="2134808463" r:id="rId45"/>
    <p:sldId id="2134808464" r:id="rId46"/>
    <p:sldId id="2134808519" r:id="rId47"/>
    <p:sldId id="2134808520" r:id="rId48"/>
    <p:sldId id="2147482728" r:id="rId49"/>
    <p:sldId id="2134808533" r:id="rId50"/>
    <p:sldId id="2134808532" r:id="rId51"/>
    <p:sldId id="2134808545" r:id="rId52"/>
    <p:sldId id="2134808534" r:id="rId53"/>
    <p:sldId id="2134808527" r:id="rId54"/>
    <p:sldId id="2134808535" r:id="rId55"/>
    <p:sldId id="2134808536" r:id="rId56"/>
    <p:sldId id="2134808537" r:id="rId57"/>
    <p:sldId id="2134808538" r:id="rId58"/>
    <p:sldId id="2134808539" r:id="rId59"/>
    <p:sldId id="2134808547" r:id="rId60"/>
    <p:sldId id="2134808528" r:id="rId61"/>
    <p:sldId id="2147482732" r:id="rId62"/>
    <p:sldId id="2134806383" r:id="rId63"/>
    <p:sldId id="2134806532" r:id="rId64"/>
    <p:sldId id="2134806149" r:id="rId65"/>
    <p:sldId id="2147482534" r:id="rId66"/>
  </p:sldIdLst>
  <p:sldSz cx="9144000" cy="6858000" type="screen4x3"/>
  <p:notesSz cx="6858000" cy="9144000"/>
  <p:embeddedFontLs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  <p:embeddedFont>
      <p:font typeface="Microsoft Uighur" panose="02000000000000000000" pitchFamily="2" charset="-78"/>
      <p:regular r:id="rId71"/>
      <p:bold r:id="rId72"/>
    </p:embeddedFont>
    <p:embeddedFont>
      <p:font typeface="Noto Sans Symbols" panose="020B0604020202020204" charset="0"/>
      <p:regular r:id="rId73"/>
      <p:bold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46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6FDFF"/>
    <a:srgbClr val="75161C"/>
    <a:srgbClr val="E3001B"/>
    <a:srgbClr val="1F4E79"/>
    <a:srgbClr val="FF7C80"/>
    <a:srgbClr val="4C7B38"/>
    <a:srgbClr val="7EA43E"/>
    <a:srgbClr val="FEEACD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459" y="72"/>
      </p:cViewPr>
      <p:guideLst>
        <p:guide orient="horz" pos="686"/>
        <p:guide pos="46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font" Target="fonts/font1.fntdata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font" Target="fonts/font2.fntdata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font" Target="fonts/font3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font" Target="fonts/font6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94643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r>
              <a:rPr lang="fr-CA" dirty="0"/>
              <a:t>Modifier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908827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73965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138260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996809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248281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26329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417030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63621763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809578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4156342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701745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486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459107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7133042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340292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49624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079232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8296726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141680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278702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88902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4142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001262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846423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01577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378386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2816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7058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304143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9555690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8532178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58756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3.bin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08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crosoft Uighur" panose="02000000000000000000" pitchFamily="2" charset="-7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7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804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0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56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780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3.xml"/><Relationship Id="rId6" Type="http://schemas.microsoft.com/office/2007/relationships/hdphoto" Target="../media/hdphoto7.wdp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9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gif"/><Relationship Id="rId11" Type="http://schemas.openxmlformats.org/officeDocument/2006/relationships/image" Target="../media/image35.png"/><Relationship Id="rId5" Type="http://schemas.openxmlformats.org/officeDocument/2006/relationships/image" Target="../media/image41.png"/><Relationship Id="rId10" Type="http://schemas.openxmlformats.org/officeDocument/2006/relationships/image" Target="../media/image34.png"/><Relationship Id="rId4" Type="http://schemas.openxmlformats.org/officeDocument/2006/relationships/image" Target="../media/image40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11" Type="http://schemas.openxmlformats.org/officeDocument/2006/relationships/image" Target="../media/image35.png"/><Relationship Id="rId5" Type="http://schemas.openxmlformats.org/officeDocument/2006/relationships/image" Target="../media/image44.png"/><Relationship Id="rId10" Type="http://schemas.openxmlformats.org/officeDocument/2006/relationships/image" Target="../media/image34.png"/><Relationship Id="rId4" Type="http://schemas.openxmlformats.org/officeDocument/2006/relationships/image" Target="../media/image18.gif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1.png"/><Relationship Id="rId7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3.png"/><Relationship Id="rId7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6.png"/><Relationship Id="rId7" Type="http://schemas.openxmlformats.org/officeDocument/2006/relationships/image" Target="../media/image3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4.png"/><Relationship Id="rId7" Type="http://schemas.openxmlformats.org/officeDocument/2006/relationships/image" Target="../media/image3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60.jpeg"/><Relationship Id="rId12" Type="http://schemas.openxmlformats.org/officeDocument/2006/relationships/image" Target="../media/image6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11" Type="http://schemas.openxmlformats.org/officeDocument/2006/relationships/image" Target="../media/image64.jpeg"/><Relationship Id="rId5" Type="http://schemas.openxmlformats.org/officeDocument/2006/relationships/image" Target="../media/image34.png"/><Relationship Id="rId10" Type="http://schemas.openxmlformats.org/officeDocument/2006/relationships/image" Target="../media/image63.jpeg"/><Relationship Id="rId4" Type="http://schemas.openxmlformats.org/officeDocument/2006/relationships/image" Target="../media/image33.png"/><Relationship Id="rId9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72.png"/><Relationship Id="rId4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31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39.png"/><Relationship Id="rId17" Type="http://schemas.openxmlformats.org/officeDocument/2006/relationships/image" Target="../media/image35.png"/><Relationship Id="rId2" Type="http://schemas.openxmlformats.org/officeDocument/2006/relationships/image" Target="../media/image73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33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2.png"/><Relationship Id="rId7" Type="http://schemas.openxmlformats.org/officeDocument/2006/relationships/image" Target="../media/image3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9.png"/><Relationship Id="rId9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8.png"/><Relationship Id="rId7" Type="http://schemas.openxmlformats.org/officeDocument/2006/relationships/image" Target="../media/image39.png"/><Relationship Id="rId12" Type="http://schemas.openxmlformats.org/officeDocument/2006/relationships/image" Target="../media/image3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2.png"/><Relationship Id="rId11" Type="http://schemas.openxmlformats.org/officeDocument/2006/relationships/image" Target="../media/image34.png"/><Relationship Id="rId5" Type="http://schemas.openxmlformats.org/officeDocument/2006/relationships/image" Target="../media/image80.png"/><Relationship Id="rId10" Type="http://schemas.openxmlformats.org/officeDocument/2006/relationships/image" Target="../media/image33.png"/><Relationship Id="rId4" Type="http://schemas.openxmlformats.org/officeDocument/2006/relationships/image" Target="../media/image79.png"/><Relationship Id="rId9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3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8.png"/><Relationship Id="rId7" Type="http://schemas.openxmlformats.org/officeDocument/2006/relationships/image" Target="../media/image31.png"/><Relationship Id="rId12" Type="http://schemas.openxmlformats.org/officeDocument/2006/relationships/image" Target="../media/image8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2.png"/><Relationship Id="rId11" Type="http://schemas.openxmlformats.org/officeDocument/2006/relationships/image" Target="../media/image35.png"/><Relationship Id="rId5" Type="http://schemas.openxmlformats.org/officeDocument/2006/relationships/image" Target="../media/image80.png"/><Relationship Id="rId10" Type="http://schemas.openxmlformats.org/officeDocument/2006/relationships/image" Target="../media/image34.png"/><Relationship Id="rId4" Type="http://schemas.openxmlformats.org/officeDocument/2006/relationships/image" Target="../media/image79.png"/><Relationship Id="rId9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8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3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04.xml"/><Relationship Id="rId7" Type="http://schemas.openxmlformats.org/officeDocument/2006/relationships/image" Target="../media/image31.png"/><Relationship Id="rId12" Type="http://schemas.openxmlformats.org/officeDocument/2006/relationships/image" Target="../media/image8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11" Type="http://schemas.openxmlformats.org/officeDocument/2006/relationships/image" Target="../media/image35.png"/><Relationship Id="rId5" Type="http://schemas.openxmlformats.org/officeDocument/2006/relationships/image" Target="../media/image18.gif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440E8245-50ED-64E0-ABA6-10374AFD9E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12068" y="706978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3735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>
                <a:solidFill>
                  <a:srgbClr val="424D7C"/>
                </a:solidFill>
              </a:rPr>
              <a:t>تعيين تلميذ(ة) للإجابة.</a:t>
            </a:r>
            <a:endParaRPr lang="fr-MA" b="1" dirty="0">
              <a:solidFill>
                <a:srgbClr val="424D7C"/>
              </a:solidFill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>
                <a:solidFill>
                  <a:srgbClr val="424D7C"/>
                </a:solidFill>
              </a:rPr>
              <a:t>توجيهات و شرح التعليمات.</a:t>
            </a:r>
            <a:endParaRPr lang="fr-MA" b="1" dirty="0">
              <a:solidFill>
                <a:srgbClr val="424D7C"/>
              </a:solidFill>
            </a:endParaRP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>
                <a:solidFill>
                  <a:srgbClr val="424D7C"/>
                </a:solidFill>
              </a:rPr>
              <a:t>عرض فيديو.</a:t>
            </a:r>
            <a:endParaRPr lang="fr-MA" b="1" dirty="0">
              <a:solidFill>
                <a:srgbClr val="424D7C"/>
              </a:solidFill>
            </a:endParaRP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40002" cy="5476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>
                <a:solidFill>
                  <a:srgbClr val="424D7C"/>
                </a:solidFill>
              </a:rPr>
              <a:t>المرور بين الصفوف للمساعدة و تصحيح الإنجازات.</a:t>
            </a:r>
            <a:endParaRPr lang="fr-MA" b="1" dirty="0">
              <a:solidFill>
                <a:srgbClr val="424D7C"/>
              </a:solidFill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>
                <a:solidFill>
                  <a:srgbClr val="424D7C"/>
                </a:solidFill>
              </a:rPr>
              <a:t>عمل في ثنائيات.</a:t>
            </a:r>
            <a:endParaRPr lang="fr-MA" b="1" dirty="0">
              <a:solidFill>
                <a:srgbClr val="424D7C"/>
              </a:solidFill>
            </a:endParaRP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>
                <a:solidFill>
                  <a:srgbClr val="424D7C"/>
                </a:solidFill>
              </a:rPr>
              <a:t>نهاية الشريط، المرور إلى الشريحة الموالية.</a:t>
            </a:r>
            <a:endParaRPr lang="fr-MA" b="1" dirty="0">
              <a:solidFill>
                <a:srgbClr val="424D7C"/>
              </a:solidFill>
            </a:endParaRPr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69828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37566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403" y="812055"/>
            <a:ext cx="6883195" cy="7217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34902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89948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</a:t>
            </a:r>
            <a:r>
              <a:rPr lang="fr-FR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3756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826456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 </a:t>
            </a:r>
            <a:endParaRPr lang="fr-FR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عناصر الحكاية. </a:t>
            </a:r>
            <a:endParaRPr lang="fr-FR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القراءة استراتيجية المفردات.</a:t>
            </a:r>
            <a:endParaRPr lang="fr-FR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ونقل&lt;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348088"/>
            <a:ext cx="32684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 algn="r" defTabSz="914400" rtl="1"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indent="-269875" algn="r" defTabSz="914400" rtl="1"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indent="-269875" algn="r" defTabSz="914400" rtl="1"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ar-MA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</a:t>
            </a:r>
            <a:r>
              <a:rPr lang="fr-FR" sz="1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lang="ar-MA" sz="1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r"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اعتيادية.</a:t>
            </a:r>
          </a:p>
          <a:p>
            <a:pPr marL="266700" indent="-266700" algn="r"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 .</a:t>
            </a:r>
            <a:endParaRPr lang="fr-FR" sz="1400" b="1" dirty="0"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indent="-266700" algn="r"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 .</a:t>
            </a:r>
            <a:endParaRPr lang="fr-FR" sz="1400" b="1" dirty="0">
              <a:latin typeface="Microsoft Uighur" panose="02000000000000000000" pitchFamily="2" charset="-78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indent="-266700" algn="r"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m"/>
            </a:pPr>
            <a:r>
              <a:rPr lang="tzm-Arab-MA" sz="1400" b="1" dirty="0">
                <a:latin typeface="Microsoft Uighur" panose="02000000000000000000" pitchFamily="2" charset="-78"/>
                <a:cs typeface="Microsoft Uighur" panose="02000000000000000000" pitchFamily="2" charset="-78"/>
                <a:sym typeface="Wingdings" panose="05000000000000000000" pitchFamily="2" charset="2"/>
              </a:rPr>
              <a:t>إملاء. ½.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2842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C"/>
                </a:solidFill>
              </a:rPr>
              <a:t>هيكلة حصة اليوم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43677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9203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Wingdings" panose="05000000000000000000" pitchFamily="2" charset="2"/>
              <a:buChar char="m"/>
            </a:pPr>
            <a:r>
              <a:rPr lang="ar-MA" sz="1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نشيد : «صديقي»</a:t>
            </a:r>
            <a:r>
              <a:rPr lang="fr-FR" sz="1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ar-MA" sz="16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m"/>
            </a:pPr>
            <a:r>
              <a:rPr lang="ar-MA" sz="1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كلمات بصرية</a:t>
            </a:r>
            <a:r>
              <a:rPr lang="fr-FR" sz="1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ar-MA" sz="16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48033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7258" y="1583353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70280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20319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solidFill>
                  <a:srgbClr val="424D7C"/>
                </a:solidFill>
                <a:cs typeface="Microsoft Uighur" panose="02000000000000000000" pitchFamily="2" charset="-78"/>
              </a:rPr>
              <a:t>توليف ودعم</a:t>
            </a:r>
            <a:r>
              <a:rPr lang="fr-FR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ar-MA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685810" y="2839448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2000" kern="1200" dirty="0">
                <a:latin typeface="Dosis ExtraBold" pitchFamily="2" charset="0"/>
              </a:rPr>
              <a:t> 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91229" y="288321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8432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763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solidFill>
                  <a:srgbClr val="424D7C"/>
                </a:solidFill>
                <a:cs typeface="Microsoft Uighur" panose="02000000000000000000" pitchFamily="2" charset="-78"/>
              </a:rPr>
              <a:t>شبكة الكلمة  ـــ </a:t>
            </a:r>
            <a:r>
              <a:rPr lang="fr-FR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dirty="0">
                <a:solidFill>
                  <a:srgbClr val="424D7C"/>
                </a:solidFill>
                <a:cs typeface="Microsoft Uighur" panose="02000000000000000000" pitchFamily="2" charset="-78"/>
              </a:rPr>
              <a:t> استراتيجية الفهم ـــ المذكر والمؤنث ـــ الجملة الاسمية ـــ التعليق على صورة.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897620" y="4141102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lang="ar-MA" sz="2000" kern="1200" dirty="0">
                <a:latin typeface="Dosis ExtraBold" pitchFamily="2" charset="0"/>
              </a:rPr>
              <a:t> 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osis ExtraBold" pitchFamily="2" charset="0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7802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720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solidFill>
                  <a:srgbClr val="424D7C"/>
                </a:solidFill>
                <a:cs typeface="Microsoft Uighur" panose="02000000000000000000" pitchFamily="2" charset="-78"/>
              </a:rPr>
              <a:t>الدودة القارئة: التوقع والتحقق.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283297" y="5447760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-04</a:t>
            </a:r>
            <a:r>
              <a:rPr lang="ar-MA" sz="2000" kern="1200" dirty="0">
                <a:latin typeface="Dosis ExtraBold" pitchFamily="2" charset="0"/>
              </a:rPr>
              <a:t> قراءة إثرائية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28726" y="5393976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680" y="4183042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5004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67087" y="2702804"/>
            <a:ext cx="468000" cy="46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6590" y="3991801"/>
            <a:ext cx="468000" cy="468000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6138" y="5293485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840937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228108" y="1957291"/>
            <a:ext cx="6366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13664" y="2959505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3664" y="4259797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628650" y="4554481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3664" y="5412611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785598" y="5743877"/>
            <a:ext cx="3310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وفهم قصة جديدة.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19477D4-64DF-5B07-12FD-1C4548F4FA1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204863" y="636346"/>
            <a:ext cx="78373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064227BB-8788-B760-6696-722FA811C1F3}"/>
              </a:ext>
            </a:extLst>
          </p:cNvPr>
          <p:cNvSpPr txBox="1"/>
          <p:nvPr/>
        </p:nvSpPr>
        <p:spPr>
          <a:xfrm>
            <a:off x="1300900" y="4789564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أَقِف، أَرْفَعُ أُصْبُعي لِلْإجابَةِ.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65BD1F-951C-3EF0-38DF-1C029FD3ECF0}"/>
              </a:ext>
            </a:extLst>
          </p:cNvPr>
          <p:cNvSpPr txBox="1">
            <a:spLocks/>
          </p:cNvSpPr>
          <p:nvPr/>
        </p:nvSpPr>
        <p:spPr>
          <a:xfrm>
            <a:off x="2252931" y="2681113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796F488-A1DB-F890-6790-3A331C014137}"/>
              </a:ext>
            </a:extLst>
          </p:cNvPr>
          <p:cNvSpPr/>
          <p:nvPr/>
        </p:nvSpPr>
        <p:spPr>
          <a:xfrm>
            <a:off x="5508850" y="2013551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BF4C969-FA09-9440-DB3C-6C1E683FAB9E}"/>
              </a:ext>
            </a:extLst>
          </p:cNvPr>
          <p:cNvSpPr/>
          <p:nvPr/>
        </p:nvSpPr>
        <p:spPr>
          <a:xfrm>
            <a:off x="5500613" y="4181932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/>
          </a:p>
        </p:txBody>
      </p:sp>
      <p:pic>
        <p:nvPicPr>
          <p:cNvPr id="7" name="Espace réservé pour une image  14">
            <a:extLst>
              <a:ext uri="{FF2B5EF4-FFF2-40B4-BE49-F238E27FC236}">
                <a16:creationId xmlns:a16="http://schemas.microsoft.com/office/drawing/2014/main" id="{7A4E0F13-E9C8-DA1B-60CA-79EEEBD39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600" y="678508"/>
            <a:ext cx="792000" cy="792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9FE401-39D7-5F9F-380B-496CCF946D1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84924E-FF3E-C8EC-8210-6FD9307198D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85BBE0-A746-019A-E8FE-1D28A6B99C7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7B3850-626C-2CEF-8C1F-C59BDD435D6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4E1914-BAB3-463E-37C2-CF948D6EC4F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E6E28A-FEE4-693A-E1E7-97E768722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3E37890-12D5-ABAC-52ED-3D004E4FC1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7350CB-52DD-CA86-58CA-6D2A757B62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052E63-6ABB-CC21-1F6C-73B7746C540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A766E0D-A3C2-B60A-4434-B10CB59C833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214193" y="762622"/>
            <a:ext cx="76298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Microsoft GothicNeo" panose="020B0500000101010101" pitchFamily="34" charset="-127"/>
              <a:cs typeface="Microsoft Uighur" panose="02000000000000000000" pitchFamily="2" charset="-78"/>
            </a:endParaRPr>
          </a:p>
        </p:txBody>
      </p:sp>
      <p:pic>
        <p:nvPicPr>
          <p:cNvPr id="2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3D63E1C-D233-0D8F-55DF-7291B36EE6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1" y="1999083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C9317D8-B829-4CD2-1BF1-D5112B84D2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40B8753-6C7A-348D-332A-368144EDDDF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5B94A5-8B31-B133-80A4-8BCF6C4DEC6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9AE790-B46F-0C4C-6CD9-60FC63B06F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518FA4-C132-971A-F66A-E4984D6EA8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5541C0-FA83-B2CF-AEE6-D33BE8EA973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3439EE-203C-A666-E908-DDD595B6482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F0DFFF8-7DF2-EA76-93AE-AEA7F9EC7B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B8D115-6D49-4113-798D-5514CFBC9A4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69B683B-5F34-7410-E5B3-36BA2C328BF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3958C6F-5A9B-5030-17EE-DD70024E069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37FBD0-55F0-BAD9-811A-D5B2F9782E2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24C4-5587-0564-1618-D65B1EC95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71B2018-F684-69F1-9C82-B7A15B703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40A55AC-B46D-4EE9-CCFE-7D976162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367" y="830155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</a:rPr>
              <a:t>النشاط الاعتيادي</a:t>
            </a:r>
            <a:endParaRPr lang="fr-MA" sz="4000" dirty="0">
              <a:solidFill>
                <a:srgbClr val="424D7C"/>
              </a:solidFill>
            </a:endParaRP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594754B8-B7FC-9168-B431-387797166497}"/>
              </a:ext>
            </a:extLst>
          </p:cNvPr>
          <p:cNvSpPr txBox="1">
            <a:spLocks/>
          </p:cNvSpPr>
          <p:nvPr/>
        </p:nvSpPr>
        <p:spPr>
          <a:xfrm>
            <a:off x="2234183" y="279971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نشيد : «صديقي».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كلمات 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27ACBD9-E725-9412-C13F-DEF7B0409B9D}"/>
              </a:ext>
            </a:extLst>
          </p:cNvPr>
          <p:cNvSpPr txBox="1"/>
          <p:nvPr/>
        </p:nvSpPr>
        <p:spPr>
          <a:xfrm>
            <a:off x="4483846" y="1854530"/>
            <a:ext cx="2635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01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52AC90-8F09-3033-B8F0-876561CD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1998" y="1946530"/>
            <a:ext cx="762933" cy="756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09C780C5-BF25-1C9E-F827-375005EBC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9972" y="1771164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5290D0-9184-100F-4FAB-53096CD87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121" y="974155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917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939DA71-774C-0526-6F13-3010BE2583A2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7">
            <a:extLst>
              <a:ext uri="{FF2B5EF4-FFF2-40B4-BE49-F238E27FC236}">
                <a16:creationId xmlns:a16="http://schemas.microsoft.com/office/drawing/2014/main" id="{241AEE0D-886B-DA47-9563-9774981DC993}"/>
              </a:ext>
            </a:extLst>
          </p:cNvPr>
          <p:cNvSpPr txBox="1"/>
          <p:nvPr/>
        </p:nvSpPr>
        <p:spPr>
          <a:xfrm>
            <a:off x="-335151" y="81178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الواجب المنزلي.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1AF03F0-1383-3F40-B747-D4386A118FD3}"/>
              </a:ext>
            </a:extLst>
          </p:cNvPr>
          <p:cNvGrpSpPr/>
          <p:nvPr/>
        </p:nvGrpSpPr>
        <p:grpSpPr>
          <a:xfrm>
            <a:off x="1749168" y="2815475"/>
            <a:ext cx="5645664" cy="2722501"/>
            <a:chOff x="1362761" y="2094926"/>
            <a:chExt cx="6232247" cy="2722501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3E028F7-BA36-5048-9469-1C194D6AE34C}"/>
                </a:ext>
              </a:extLst>
            </p:cNvPr>
            <p:cNvSpPr/>
            <p:nvPr/>
          </p:nvSpPr>
          <p:spPr>
            <a:xfrm>
              <a:off x="1362761" y="2094926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Font typeface="Arial"/>
              </a:pPr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جَـــ</a:t>
              </a:r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د</a:t>
              </a:r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ْوَلٌ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2876DA0-8699-6D49-AFEC-5E2E46CA83FB}"/>
                </a:ext>
              </a:extLst>
            </p:cNvPr>
            <p:cNvSpPr/>
            <p:nvPr/>
          </p:nvSpPr>
          <p:spPr>
            <a:xfrm>
              <a:off x="5231520" y="2104025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Font typeface="Arial"/>
              </a:pPr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مِــــ</a:t>
              </a:r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ذ</a:t>
              </a:r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ْياعٌ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E7B36DA-7759-8948-97FF-747E2B14FC23}"/>
                </a:ext>
              </a:extLst>
            </p:cNvPr>
            <p:cNvSpPr/>
            <p:nvPr/>
          </p:nvSpPr>
          <p:spPr>
            <a:xfrm>
              <a:off x="5231520" y="3816521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Font typeface="Arial"/>
              </a:pPr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غَــــ</a:t>
              </a:r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ض</a:t>
              </a:r>
              <a:r>
                <a:rPr lang="ar-MA" sz="6000" b="1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ِـــــبَ</a:t>
              </a:r>
              <a:endParaRPr lang="f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EEDD378-BCA5-2C48-A332-723897543CC6}"/>
                </a:ext>
              </a:extLst>
            </p:cNvPr>
            <p:cNvSpPr/>
            <p:nvPr/>
          </p:nvSpPr>
          <p:spPr>
            <a:xfrm>
              <a:off x="1362761" y="3762169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Font typeface="Arial"/>
              </a:pPr>
              <a:r>
                <a:rPr lang="ar-MA" sz="6000" b="1" dirty="0">
                  <a:solidFill>
                    <a:srgbClr val="424D7C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فَهْـــــ</a:t>
              </a:r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ـدٌ</a:t>
              </a:r>
              <a:endParaRPr lang="f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9B94B3B-EB20-F466-0C95-59C216C4C18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E3A850-5F9C-38FC-34EB-3FE0A454639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F92622-28DB-7BCA-5446-3ED131E8474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9D53FC-B8B2-8405-CD76-39040EDF4C0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9860B5-795E-9FC8-D68D-9B1D7AA0289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B6AD80-CF87-6DC4-C11E-3B310F170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F48068-D0AC-6BC1-B897-B0DBA028FF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A44581-4F17-7F4C-5479-5A704A3A4CE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F8A2E76-5FC7-FA72-737B-BF8E427719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FF22A5-9F2D-67E3-99BD-9B294543DE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B89ED26E-4B53-51DB-EB25-A89B53F351F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8FC234-1862-2AEF-E1AF-480B0106C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8677" y="6164264"/>
            <a:ext cx="540000" cy="540000"/>
          </a:xfrm>
          <a:prstGeom prst="rect">
            <a:avLst/>
          </a:prstGeom>
        </p:spPr>
      </p:pic>
      <p:pic>
        <p:nvPicPr>
          <p:cNvPr id="3" name="FINALE - Nachid Sadiqi PART 01">
            <a:hlinkClick r:id="" action="ppaction://media"/>
            <a:extLst>
              <a:ext uri="{FF2B5EF4-FFF2-40B4-BE49-F238E27FC236}">
                <a16:creationId xmlns:a16="http://schemas.microsoft.com/office/drawing/2014/main" id="{2A0880D2-0F10-C3AB-1E01-890A76B68A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995520"/>
            <a:ext cx="6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D6AEE5F-2DFB-1CB4-6373-33C76A09A6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872BA3-E948-2FF0-285C-0DA1BBA26CD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64335E-2F87-9C98-DD69-B34D54DA765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E4330-0F0F-E4B1-77A4-91010C5A309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39855-1EB4-CD5C-5317-14824F74F9E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F9D62D-FF0F-BC78-F799-30C154A3B62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4946A7-46B4-BE53-3E0A-F4318ACF4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C55A36-7439-49EC-8423-87642FF1697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5ACDD0-3EE3-3240-B16F-286252B6B06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EB92DE-9FCD-09A1-C846-38E878AACEF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D1DBB5-8181-C53B-6A82-D2D0DBC270FE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1992639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A7D53B-9B71-08F5-9ED5-6EB7812D057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3CE207-F89E-699F-D868-5DC4D14EE3B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A42A89-E33C-3B6C-6116-7D80F7E0F13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BD4FA-0AA0-90BC-1BAC-0E17EB648E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656C7A1-9E90-E1ED-B70D-23A910A672D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27A6D709-A3D1-E90C-354A-0B884E42F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4B62242-53F1-DF98-EDDF-71D3E36671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22DB194-62DC-0CCB-7288-E3959DCAA5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EE7444C-7F82-57D9-F912-5751A06B26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AF1FD13-40F1-A2B8-4839-ADA8F51D78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DD328A-7C7B-6EEE-474E-D11BC54491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8CEDDC-D3C1-C746-2312-4F178FCA7D7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4E1CDF-9ECC-68AA-8F99-DF04FB49644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99A0BA-FA69-DBBA-3631-CB030B24A28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F17858-A4D0-A544-A1B4-C1B31E6BF2C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DE64C9-221E-5D80-C36A-1554234B86F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31C421-0D33-4A1A-D177-DF8828A7F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A1BDFD-4866-4937-352E-C9C91DFF71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F9900B-3FB8-CC83-A459-DDB322EE29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7F2EA3-F2C9-5AF4-D563-E462214277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0C14D6-DC6A-B61B-A129-77AC637695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A10666-2DDD-C5D9-B651-E60618656B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89A7A6C0-05BF-F14D-9090-C21015CC055B}"/>
              </a:ext>
            </a:extLst>
          </p:cNvPr>
          <p:cNvSpPr/>
          <p:nvPr/>
        </p:nvSpPr>
        <p:spPr>
          <a:xfrm>
            <a:off x="6766889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أَمّا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8F14A70A-D769-5951-921D-EE275C26EDBF}"/>
              </a:ext>
            </a:extLst>
          </p:cNvPr>
          <p:cNvSpPr/>
          <p:nvPr/>
        </p:nvSpPr>
        <p:spPr>
          <a:xfrm>
            <a:off x="4726870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إِلى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295A1B28-378F-0241-5D9C-60C6A78D3E4F}"/>
              </a:ext>
            </a:extLst>
          </p:cNvPr>
          <p:cNvSpPr/>
          <p:nvPr/>
        </p:nvSpPr>
        <p:spPr>
          <a:xfrm>
            <a:off x="2686852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عَلى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B1EA82B3-3E83-4303-C1AE-17AB4B8E6097}"/>
              </a:ext>
            </a:extLst>
          </p:cNvPr>
          <p:cNvSpPr/>
          <p:nvPr/>
        </p:nvSpPr>
        <p:spPr>
          <a:xfrm>
            <a:off x="646834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فَقَدْ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10AA4FF3-0385-C7A0-D2A6-67929813E17A}"/>
              </a:ext>
            </a:extLst>
          </p:cNvPr>
          <p:cNvSpPr/>
          <p:nvPr/>
        </p:nvSpPr>
        <p:spPr>
          <a:xfrm>
            <a:off x="6213823" y="4247630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يَوْمٌ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BE42CABF-5879-75EB-E8F0-09B4A7080F5F}"/>
              </a:ext>
            </a:extLst>
          </p:cNvPr>
          <p:cNvSpPr/>
          <p:nvPr/>
        </p:nvSpPr>
        <p:spPr>
          <a:xfrm>
            <a:off x="3911495" y="4247630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بِما أَنَّ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44F93536-052D-53F2-70B1-0E5E05483586}"/>
              </a:ext>
            </a:extLst>
          </p:cNvPr>
          <p:cNvSpPr/>
          <p:nvPr/>
        </p:nvSpPr>
        <p:spPr>
          <a:xfrm>
            <a:off x="1609166" y="4247630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أَنْ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تحدي الكلمات البصرية؛ من يقرأ؟  الفائز من قرأ بسرعة ودون أي خطأ.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44B29A-210B-C680-CD2F-BE322CA836C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CF84BA-998F-D5D5-FFFF-05083CFB905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1DE5F1-49D9-9766-95F7-9A7A38BAD7C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5C6CA0-1BCB-4998-FA1C-93FCAC877CF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12A355-D426-C414-1F1E-16D7172B23A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EC82DF9-12E2-E1F6-48BA-6AEBA5FBA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9548E0B-BAFF-BC13-485B-A80083F22A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37F5A8D-C497-E5C8-67A0-A9A7398685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37C7DE3-0833-4195-2060-541524B0897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CC67C6C-CBB8-A243-1502-0B20B39DA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358FA7-A592-9928-F18A-8F8EDB5D73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9" name="Google Shape;1671;p201">
            <a:extLst>
              <a:ext uri="{FF2B5EF4-FFF2-40B4-BE49-F238E27FC236}">
                <a16:creationId xmlns:a16="http://schemas.microsoft.com/office/drawing/2014/main" id="{5BB8C73B-64C6-53B6-19EE-46A7014D31A2}"/>
              </a:ext>
            </a:extLst>
          </p:cNvPr>
          <p:cNvSpPr/>
          <p:nvPr/>
        </p:nvSpPr>
        <p:spPr>
          <a:xfrm>
            <a:off x="6766889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أَمّا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EDCCEA62-D675-AEAA-DA5B-827B2E048D83}"/>
              </a:ext>
            </a:extLst>
          </p:cNvPr>
          <p:cNvSpPr/>
          <p:nvPr/>
        </p:nvSpPr>
        <p:spPr>
          <a:xfrm>
            <a:off x="4726870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إِلى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107A82A9-BE53-BDD2-3127-932FE2EABD16}"/>
              </a:ext>
            </a:extLst>
          </p:cNvPr>
          <p:cNvSpPr/>
          <p:nvPr/>
        </p:nvSpPr>
        <p:spPr>
          <a:xfrm>
            <a:off x="2686852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عَلى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DB2D5042-0F96-3DB9-4FC0-366F566164BC}"/>
              </a:ext>
            </a:extLst>
          </p:cNvPr>
          <p:cNvSpPr/>
          <p:nvPr/>
        </p:nvSpPr>
        <p:spPr>
          <a:xfrm>
            <a:off x="646834" y="2288201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فَقَدْ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9F804AA7-5046-30B2-B6D0-521E2FF89096}"/>
              </a:ext>
            </a:extLst>
          </p:cNvPr>
          <p:cNvSpPr/>
          <p:nvPr/>
        </p:nvSpPr>
        <p:spPr>
          <a:xfrm>
            <a:off x="6213823" y="4247630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يَوْمٌ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3" name="Google Shape;1671;p201">
            <a:extLst>
              <a:ext uri="{FF2B5EF4-FFF2-40B4-BE49-F238E27FC236}">
                <a16:creationId xmlns:a16="http://schemas.microsoft.com/office/drawing/2014/main" id="{8713C9E1-83E9-6B31-D534-8C0D2F04571C}"/>
              </a:ext>
            </a:extLst>
          </p:cNvPr>
          <p:cNvSpPr/>
          <p:nvPr/>
        </p:nvSpPr>
        <p:spPr>
          <a:xfrm>
            <a:off x="3911495" y="4247630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بِما أَنَّ</a:t>
            </a:r>
            <a:endParaRPr lang="fr-FR" altLang="fr-FR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4" name="Google Shape;1671;p201">
            <a:extLst>
              <a:ext uri="{FF2B5EF4-FFF2-40B4-BE49-F238E27FC236}">
                <a16:creationId xmlns:a16="http://schemas.microsoft.com/office/drawing/2014/main" id="{2AFAAD0C-4FF3-FADB-6E0C-008DA8EA497C}"/>
              </a:ext>
            </a:extLst>
          </p:cNvPr>
          <p:cNvSpPr/>
          <p:nvPr/>
        </p:nvSpPr>
        <p:spPr>
          <a:xfrm>
            <a:off x="1609166" y="4247630"/>
            <a:ext cx="1571360" cy="98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أَنْ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632F-9CF1-C00B-BCEE-61C0CEC28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805B209-5A36-5E5A-8586-D2EFB080E7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32007E77-B01B-E580-F40C-73B18D4C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03" y="824885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</a:rPr>
              <a:t>طلاقة</a:t>
            </a:r>
            <a:endParaRPr lang="fr-MA" sz="4000" dirty="0">
              <a:solidFill>
                <a:srgbClr val="424D7C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F187B162-79DC-1686-3A35-E88F41266A0B}"/>
              </a:ext>
            </a:extLst>
          </p:cNvPr>
          <p:cNvSpPr txBox="1">
            <a:spLocks/>
          </p:cNvSpPr>
          <p:nvPr/>
        </p:nvSpPr>
        <p:spPr>
          <a:xfrm>
            <a:off x="1818144" y="302387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توليف ودعم.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826690-ECD6-9C95-95C0-EB11CFCFEF01}"/>
              </a:ext>
            </a:extLst>
          </p:cNvPr>
          <p:cNvSpPr txBox="1"/>
          <p:nvPr/>
        </p:nvSpPr>
        <p:spPr>
          <a:xfrm>
            <a:off x="5389440" y="1794160"/>
            <a:ext cx="1489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02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7F99A7-6A8B-8581-CCB3-BCD4F46359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26281" y="1954099"/>
            <a:ext cx="750875" cy="756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5E40EAA0-BB11-4703-EB7D-CE868B9785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2220" y="1778159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9F420F-7735-C2B2-06BF-35CA58706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1842" y="975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74405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8F43F1-1E16-085D-1815-02E810622C5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EA0B5-A07A-3BD5-DED0-0DEF21E3EA1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3CEDB-CDE3-4B02-0EFD-84A801395EC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C7A8A-CD58-73C6-4281-4A81B470B3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6068BF-6FF9-21CF-BA76-147F0FF67334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DA63B-09C9-5A54-3281-53C41C5F2F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111597-026C-49BD-BC55-6AD13D85A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D6AE29A-8474-4CEE-5EA7-88005BD2D21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ECAA73-F83D-D097-12B2-D540A2C747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51ED2-EA07-5DF1-FF2C-866F0DDCFD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6">
            <a:extLst>
              <a:ext uri="{FF2B5EF4-FFF2-40B4-BE49-F238E27FC236}">
                <a16:creationId xmlns:a16="http://schemas.microsoft.com/office/drawing/2014/main" id="{D3DC28D2-8E44-36EA-8BE1-AD5D60167F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2000" y="1993889"/>
            <a:ext cx="5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03BCFB85-0854-7870-DACE-9EA8133C3DD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5751DC6-39E7-9535-4E4F-1D887C46AA35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D0971C-6F3D-B447-8D2E-537DAC824182}"/>
              </a:ext>
            </a:extLst>
          </p:cNvPr>
          <p:cNvSpPr txBox="1"/>
          <p:nvPr/>
        </p:nvSpPr>
        <p:spPr>
          <a:xfrm>
            <a:off x="-345394" y="79202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الكلمات. (يختار المتعلم مجموعة واحدة)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7496827-9AF1-C94F-A4A6-BE6CD468C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607" y="2117841"/>
            <a:ext cx="4393282" cy="188346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CEC0EB7-8CB1-BF40-80AF-21A9FCF29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5" y="4304169"/>
            <a:ext cx="4311188" cy="176180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467884-B961-69E3-BE8E-4EBD1E434DB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EC13BF-AE86-F381-E55D-E55AC6C40AE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F4A0CD-E11F-0D97-8BF9-0669B6C5526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26F2E5-5AEF-BEAD-2875-287742AD028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BA7FA7-730E-5AE3-165B-21D6B54787C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ECBF2B9-FB61-33EF-ABF1-EFDDD37D682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416100-9A12-3F96-BAAE-827D96818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61E3B3-74D6-9121-D763-0CC41DF6FB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9BBCB7-346C-0420-7F6F-5033DF26EE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C192AEE-3B55-5F09-CA49-0166386AEE6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81FB82-8D11-618E-1B1B-83DD706BB9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294551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7424-A9BF-24D5-EE5B-7DA331DC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727747C0-65DC-2E46-80A4-5549FC0E7D11}"/>
              </a:ext>
            </a:extLst>
          </p:cNvPr>
          <p:cNvSpPr txBox="1"/>
          <p:nvPr/>
        </p:nvSpPr>
        <p:spPr>
          <a:xfrm>
            <a:off x="-386144" y="7986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أولا الكلمات ثم يختار إحدى الفقرات.</a:t>
            </a:r>
            <a:endParaRPr kumimoji="0" lang="ar-MA" sz="2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4F13973-99AD-CF40-BCBB-5845D6A825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0DB"/>
              </a:clrFrom>
              <a:clrTo>
                <a:srgbClr val="FEF0D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678" y="1996359"/>
            <a:ext cx="7778645" cy="900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2F2ED3D-1A30-6E4D-984A-82C1B430F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82" y="3446630"/>
            <a:ext cx="8205036" cy="261854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EC0CFE-3EBE-AB3B-29AD-E7A2089468E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507E6A-8DEE-BAF7-076A-D0BF526D62A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89EB14-77C5-D60D-859C-B4AA1A215D5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10081C-E1CA-DF86-F4E6-C4D68DE3983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B63B9-183C-E35C-E8D4-882250835E4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DABA95-409A-695F-ED38-DA0D32B446D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F478F8-C988-BAEB-793D-731759AB9D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3E5BA2-D92E-5D04-4965-C1F3E7972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AA8B99-09C0-D22E-6BE1-8484FB25DD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4F6079-10E8-5AC9-BEC0-EFDC7AD17D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4153F7-E52F-BCDB-BBB1-62E62F9522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9EE8E5-E6C7-884C-8132-34D53F6B42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28747567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DCC32DB4-E66F-843D-36B2-1C6C1EFD47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052E3E0-9300-AEE2-A302-CB1B6FDA4E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B65083-EB6F-9FE2-8E6E-F24EFCCBF6C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2390DA-C34C-E75A-5819-D9E06AFB0C5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856F4A-FB66-A4F3-6979-5985AE2ACED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6C14A0-2F0E-54C6-C0FE-B261A0AD849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938D1-E64E-CE84-D1AD-652C8CA99ED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9B83BD7-59D6-96C7-9B82-31699AEA0E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08C883-84BA-C28F-C16B-1BB6A1FD0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5EC6AA-C452-4F2B-83A2-54BDD972F8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474E9B-EDB7-71DD-FC0C-56773B3F1B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70DC74F-04B0-050B-B407-472327DB39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C1F234-FA54-06D0-1FE0-95AE9378ED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41" y="2714685"/>
            <a:ext cx="8019918" cy="287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ترددون بعدي. 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9D592D8-ED75-2348-93C4-7CC93692B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41" y="2714685"/>
            <a:ext cx="8019918" cy="28755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D82644-C6CA-8BFB-FBB8-88A5F8B4187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275142-30AD-A719-75F9-FAED8C4DBBA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39483-C0C6-17BA-CE23-1D410E7AA3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F7748-F874-344C-51CF-F58F94D4A81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21CF0-417B-2B8C-8191-471ED90E4DA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807DAA-4AF4-0A19-F143-06F17E69DB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4CC560-B756-FB3A-6F8D-5A1E0BF4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C28D80-FB0E-E1D3-2FC2-2BC0BAFF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B1C010-B2D0-6328-C6CC-FE66303AE7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15D68A8-E0C0-0842-ECB3-55FDD7D4EB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217F4DC-2585-60F5-8D67-7579B5CA4B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EB079-EBEB-2029-532C-B5729F6D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4BB8D915-5576-6027-05D3-A6B27268F6C3}"/>
              </a:ext>
            </a:extLst>
          </p:cNvPr>
          <p:cNvSpPr txBox="1"/>
          <p:nvPr/>
        </p:nvSpPr>
        <p:spPr>
          <a:xfrm>
            <a:off x="662473" y="825279"/>
            <a:ext cx="6729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– سأمر بين الصفوف لمساعدتكم. 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80D4DFE-42A1-E7C5-CAFB-C2B20CE23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41" y="2714685"/>
            <a:ext cx="8019918" cy="28755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59DCADD-1F12-5D1B-119C-782D2962C934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CBBD72-5190-BF28-B54C-21BDD607C8D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5E39C4-4C8F-C77C-A486-FC8D127770C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DA2798-C778-0109-3836-EA745C067B3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469F81-719D-2D46-B0C4-61E9324CBFB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0C0F6-26CA-3D09-0372-7EFE9139EF4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FF66F9-288F-AEC7-840E-5517D5CDCF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7F21C74-76BD-12D1-224F-B13844BF7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D2A0F9-BB42-D157-0567-6B025D3E72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430701-B47E-8C4D-0971-7120F1575B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166271-3C3A-E29B-719F-75EC05F214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4E7336-4AB0-94B7-7B31-D9C36FEBB5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2801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50801438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C662-9D92-54F5-AC2B-65FDCF49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58E579-4F30-F24F-B596-2CE6317ED321}"/>
              </a:ext>
            </a:extLst>
          </p:cNvPr>
          <p:cNvSpPr txBox="1"/>
          <p:nvPr/>
        </p:nvSpPr>
        <p:spPr>
          <a:xfrm>
            <a:off x="416724" y="805303"/>
            <a:ext cx="69889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عن بعض الأسئلة.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كم مرة ذكرت كلمة «مغامرة» في الفقرة؟   صححوا.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DCDB188-F84C-FB4D-BAD6-2D65D860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55" y="3444231"/>
            <a:ext cx="7976490" cy="286001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28ACA7E-EBDC-8348-8B69-C71CA3C0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88" y="2019674"/>
            <a:ext cx="7597304" cy="98323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F907BF-649C-7A52-8C49-98BC413E1448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3D06E0-DBA3-7F9B-3B46-5CF95B2BA9A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6F81B-574C-7029-63A4-2AE16061F09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588F8E-6EE6-C5B1-BB99-219D90D030E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002D3-0C5C-A585-4640-0F313365C7B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FB96F8-BA88-8DA4-AD5E-50A49BD2C18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C33ADE7-81AE-8A3E-A4E5-604C07BBB9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2C19237-1E40-0677-A61D-4CA9F0E3B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BF94E4-29D0-D7E3-0A89-3D0350AEAF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9B842AB-7E6A-EB0C-785A-DD60C0FD12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FDFE05A-A78A-E103-1976-CA79C8766A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F7952B-206A-216F-A47F-33ABEE7B730A}"/>
              </a:ext>
            </a:extLst>
          </p:cNvPr>
          <p:cNvSpPr txBox="1"/>
          <p:nvPr/>
        </p:nvSpPr>
        <p:spPr>
          <a:xfrm>
            <a:off x="2277036" y="2232605"/>
            <a:ext cx="443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2</a:t>
            </a:r>
            <a:endParaRPr lang="fr-FR" sz="3200" dirty="0">
              <a:solidFill>
                <a:srgbClr val="C00000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D851DEA-438A-33D3-51A0-96F26DE21AD5}"/>
              </a:ext>
            </a:extLst>
          </p:cNvPr>
          <p:cNvCxnSpPr/>
          <p:nvPr/>
        </p:nvCxnSpPr>
        <p:spPr>
          <a:xfrm>
            <a:off x="7476565" y="4825942"/>
            <a:ext cx="86061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3B609D6-A0B4-EA07-F307-0A0EEF52E3B9}"/>
              </a:ext>
            </a:extLst>
          </p:cNvPr>
          <p:cNvCxnSpPr/>
          <p:nvPr/>
        </p:nvCxnSpPr>
        <p:spPr>
          <a:xfrm>
            <a:off x="3139827" y="6089965"/>
            <a:ext cx="86061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5D47AF-BABA-6E26-657D-612089B92D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2801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118098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9BD3A-F61F-6FA9-B9AE-A07162FF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C5EA277-24CD-B845-8BE1-0D3C2FE8543A}"/>
              </a:ext>
            </a:extLst>
          </p:cNvPr>
          <p:cNvSpPr txBox="1"/>
          <p:nvPr/>
        </p:nvSpPr>
        <p:spPr>
          <a:xfrm>
            <a:off x="335765" y="812489"/>
            <a:ext cx="7101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سقط في الحفرة؟      صححوا.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6AC3ADD-2FA4-3F4A-A53F-DB31A4B9A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63" y="3440021"/>
            <a:ext cx="7916275" cy="293706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7B2C997-DBD6-9FD8-2A9F-73E4D58C044C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4702B-A5AC-8157-28EF-19F302D908A6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867B8B-674C-C7BD-3A92-86494192D6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17CA8F-7268-1FBB-841E-518071E7F04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3284C2-DEA3-B69F-7A74-113AA59F92B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DB2643-299D-05EA-4310-73E1D730644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657878-C145-4C8E-E635-12E4790C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6BF356-1705-027C-AADF-001525D46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53324F0-0C71-66DA-5D12-A6AEBDBF60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19731C1-FC1E-3C55-1707-E9AE3B4573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C47481F-D3A4-8449-E60F-153487FCBCA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D1867E6-602E-E69D-AC9C-1F6E9A4ACCEE}"/>
              </a:ext>
            </a:extLst>
          </p:cNvPr>
          <p:cNvCxnSpPr/>
          <p:nvPr/>
        </p:nvCxnSpPr>
        <p:spPr>
          <a:xfrm>
            <a:off x="4074460" y="4830057"/>
            <a:ext cx="2160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E7A17D-4FEB-4D5A-1195-76486DDF08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28014"/>
            <a:ext cx="828000" cy="828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C351DE-DA21-8042-5D59-59FAAA823E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041" y="2062589"/>
            <a:ext cx="7419918" cy="77085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ECC8971-A2A3-02B7-385F-B679E5499854}"/>
              </a:ext>
            </a:extLst>
          </p:cNvPr>
          <p:cNvSpPr txBox="1"/>
          <p:nvPr/>
        </p:nvSpPr>
        <p:spPr>
          <a:xfrm>
            <a:off x="862041" y="2094075"/>
            <a:ext cx="4273301" cy="707886"/>
          </a:xfrm>
          <a:prstGeom prst="rect">
            <a:avLst/>
          </a:prstGeom>
          <a:solidFill>
            <a:srgbClr val="F6FD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سَميرُ هُوَ ٱلَّذي سَقَطَ في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ٱلْحُفْرَةِ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7562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6967-1180-89E2-55BF-06713367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96F5D8-13D0-3F15-7EE7-325B40A020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0DB"/>
              </a:clrFrom>
              <a:clrTo>
                <a:srgbClr val="FEF0DB">
                  <a:alpha val="0"/>
                </a:srgbClr>
              </a:clrTo>
            </a:clrChange>
          </a:blip>
          <a:srcRect t="67377" r="54541" b="24"/>
          <a:stretch/>
        </p:blipFill>
        <p:spPr>
          <a:xfrm>
            <a:off x="477699" y="2113186"/>
            <a:ext cx="5109675" cy="97339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51CB5A9-65BE-8A45-945A-8B17C6A7D75D}"/>
              </a:ext>
            </a:extLst>
          </p:cNvPr>
          <p:cNvSpPr txBox="1"/>
          <p:nvPr/>
        </p:nvSpPr>
        <p:spPr>
          <a:xfrm>
            <a:off x="-373538" y="8138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ذهب الأصدقاء في رحلة؟  صححوا</a:t>
            </a:r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EA4729D-3D30-D34B-BAF2-DAECFD9B8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0DB"/>
              </a:clrFrom>
              <a:clrTo>
                <a:srgbClr val="FEF0DB">
                  <a:alpha val="0"/>
                </a:srgbClr>
              </a:clrTo>
            </a:clrChange>
          </a:blip>
          <a:srcRect l="56149" t="67377" r="2471" b="24"/>
          <a:stretch/>
        </p:blipFill>
        <p:spPr>
          <a:xfrm>
            <a:off x="5209074" y="2082584"/>
            <a:ext cx="3390607" cy="97339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F0E6FA7-DBCE-9944-8336-3DCF78B52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89" y="3443547"/>
            <a:ext cx="7991422" cy="293706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22A8D1C-32F0-05D3-95A8-928C866024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F31E0F-BF7E-D515-FD48-BCF27092A199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46E717-9AD4-0324-C861-F0F1EC487ED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FD3F35-28C1-3487-F934-E93FCF88001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B80DD3-B612-F8C4-E69D-4BBA1E91148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4406FD-F6E0-EB39-B9EE-B1FD9434D8C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D0ABA3-A462-5223-1DE9-04C8B4C13C0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1DB8C42-D204-491B-993D-954745CB0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85DE38-E2C6-1D4B-E5BA-721F411557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C7745F-206D-899D-ED7D-E394FA3816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8D753FF-0EC4-BA16-C881-5D56D541CF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C3A75E8-A84A-C328-7367-22C1D9E48C56}"/>
              </a:ext>
            </a:extLst>
          </p:cNvPr>
          <p:cNvSpPr txBox="1"/>
          <p:nvPr/>
        </p:nvSpPr>
        <p:spPr>
          <a:xfrm>
            <a:off x="544319" y="2147023"/>
            <a:ext cx="4807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ٱلْأَصْدِقاءُ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رِحْلَةٍ إِلى </a:t>
            </a:r>
            <a:r>
              <a:rPr lang="ar-M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ٱلْغابَةِ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907BB7C-6911-6DA7-6CB5-7D3A15CEABE7}"/>
              </a:ext>
            </a:extLst>
          </p:cNvPr>
          <p:cNvCxnSpPr/>
          <p:nvPr/>
        </p:nvCxnSpPr>
        <p:spPr>
          <a:xfrm>
            <a:off x="3426698" y="4263815"/>
            <a:ext cx="4608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3D3A02E-1403-13DF-D469-F031F56A3D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2801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835418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A9071-0730-F4C5-1FB7-333251933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99FBBA0-10F3-F369-74DA-00BE46AA1F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F0128DA-14A7-C7DE-6027-5EB5DF113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69" y="839100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C"/>
                </a:solidFill>
              </a:rPr>
              <a:t>أنشطة التوليف والدعم</a:t>
            </a:r>
            <a:endParaRPr lang="fr-FR" sz="4000" dirty="0">
              <a:solidFill>
                <a:srgbClr val="424D7C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F381206-A206-519B-549E-87CCF23AB78B}"/>
              </a:ext>
            </a:extLst>
          </p:cNvPr>
          <p:cNvSpPr txBox="1">
            <a:spLocks/>
          </p:cNvSpPr>
          <p:nvPr/>
        </p:nvSpPr>
        <p:spPr>
          <a:xfrm>
            <a:off x="1533441" y="2797701"/>
            <a:ext cx="559035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شبكة الكلمة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استراتيجية الفهم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المذكر والمؤنث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الجملة الاسمية التعليق على صورة.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20A4EE-0B74-C4F0-23C2-F8311955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49559" y="1922775"/>
            <a:ext cx="622967" cy="792000"/>
          </a:xfrm>
          <a:prstGeom prst="rect">
            <a:avLst/>
          </a:prstGeom>
        </p:spPr>
      </p:pic>
      <p:pic>
        <p:nvPicPr>
          <p:cNvPr id="22" name="Espace réservé pour une image  20">
            <a:extLst>
              <a:ext uri="{FF2B5EF4-FFF2-40B4-BE49-F238E27FC236}">
                <a16:creationId xmlns:a16="http://schemas.microsoft.com/office/drawing/2014/main" id="{49DDC55E-C418-6D2E-B90E-3A84719AD1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6396" y="1769773"/>
            <a:ext cx="540000" cy="5400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969F174-36C1-1EE9-11CC-C4DD3CB2E9A9}"/>
              </a:ext>
            </a:extLst>
          </p:cNvPr>
          <p:cNvSpPr txBox="1"/>
          <p:nvPr/>
        </p:nvSpPr>
        <p:spPr>
          <a:xfrm>
            <a:off x="3825551" y="1801542"/>
            <a:ext cx="31873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03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lang="fr-FR" sz="3200" dirty="0">
              <a:solidFill>
                <a:srgbClr val="424D7C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D0C01AE-9E10-7FD2-5121-9B9E768C2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6414" y="96317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8619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01347" y="8169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سأشير إلى الصورة وأنتم تقولون الجملة التي تعبر عنها الصورة.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E53DF3-5134-4DE4-2B77-68332A43B7D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BECA9-1B7B-271B-7E18-2AFB0054F7E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74DC56-2FFE-000C-CC60-A2EDC136B16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794B0-F311-642A-B5FA-23AC2F6340C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411353-CE3C-E23C-45E9-3FB3DB7E98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0F538B-2FF9-74D5-FE1C-293EE58F2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75C8C9-64BA-C92F-A361-F58D51DC3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C4A9AC-5A35-BE1C-6F76-BEAAE5C37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C2A5A5-2C8F-09E0-07E9-2777C61222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073D2-CE78-ADC1-240D-0D78A40FEE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Google Shape;1665;p27">
            <a:extLst>
              <a:ext uri="{FF2B5EF4-FFF2-40B4-BE49-F238E27FC236}">
                <a16:creationId xmlns:a16="http://schemas.microsoft.com/office/drawing/2014/main" id="{EB0A5AEB-AEEE-784E-0FE1-69B4FFDAAD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069" r="-5069"/>
          <a:stretch/>
        </p:blipFill>
        <p:spPr>
          <a:xfrm>
            <a:off x="3551984" y="2085579"/>
            <a:ext cx="1814448" cy="1800000"/>
          </a:xfrm>
          <a:prstGeom prst="rect">
            <a:avLst/>
          </a:prstGeom>
        </p:spPr>
      </p:pic>
      <p:pic>
        <p:nvPicPr>
          <p:cNvPr id="13" name="Google Shape;1667;p27">
            <a:extLst>
              <a:ext uri="{FF2B5EF4-FFF2-40B4-BE49-F238E27FC236}">
                <a16:creationId xmlns:a16="http://schemas.microsoft.com/office/drawing/2014/main" id="{90384A2B-3EB7-FBFE-9409-B58A362E05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5134" r="-5134"/>
          <a:stretch/>
        </p:blipFill>
        <p:spPr>
          <a:xfrm>
            <a:off x="6455459" y="2085579"/>
            <a:ext cx="1814448" cy="1800000"/>
          </a:xfrm>
          <a:prstGeom prst="rect">
            <a:avLst/>
          </a:prstGeom>
        </p:spPr>
      </p:pic>
      <p:pic>
        <p:nvPicPr>
          <p:cNvPr id="14" name="Google Shape;1668;p27">
            <a:extLst>
              <a:ext uri="{FF2B5EF4-FFF2-40B4-BE49-F238E27FC236}">
                <a16:creationId xmlns:a16="http://schemas.microsoft.com/office/drawing/2014/main" id="{01A391BC-6DDA-0F01-C1BA-5087A906F05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5069" r="-5069"/>
          <a:stretch/>
        </p:blipFill>
        <p:spPr>
          <a:xfrm>
            <a:off x="3551984" y="4176984"/>
            <a:ext cx="1814448" cy="1800000"/>
          </a:xfrm>
          <a:prstGeom prst="rect">
            <a:avLst/>
          </a:prstGeom>
        </p:spPr>
      </p:pic>
      <p:pic>
        <p:nvPicPr>
          <p:cNvPr id="15" name="Google Shape;1669;p27">
            <a:extLst>
              <a:ext uri="{FF2B5EF4-FFF2-40B4-BE49-F238E27FC236}">
                <a16:creationId xmlns:a16="http://schemas.microsoft.com/office/drawing/2014/main" id="{1D2F03E9-F9DF-B5E7-3121-A297043D085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5134" r="-5134"/>
          <a:stretch/>
        </p:blipFill>
        <p:spPr>
          <a:xfrm>
            <a:off x="648510" y="4176984"/>
            <a:ext cx="1814448" cy="1800000"/>
          </a:xfrm>
          <a:prstGeom prst="rect">
            <a:avLst/>
          </a:prstGeom>
        </p:spPr>
      </p:pic>
      <p:pic>
        <p:nvPicPr>
          <p:cNvPr id="16" name="Google Shape;1670;p27">
            <a:extLst>
              <a:ext uri="{FF2B5EF4-FFF2-40B4-BE49-F238E27FC236}">
                <a16:creationId xmlns:a16="http://schemas.microsoft.com/office/drawing/2014/main" id="{179EB7E9-DF9F-E085-AEF0-A161AABA968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5069" r="-5069"/>
          <a:stretch/>
        </p:blipFill>
        <p:spPr>
          <a:xfrm>
            <a:off x="6455459" y="4176984"/>
            <a:ext cx="1814448" cy="1800000"/>
          </a:xfrm>
          <a:prstGeom prst="rect">
            <a:avLst/>
          </a:prstGeom>
        </p:spPr>
      </p:pic>
      <p:pic>
        <p:nvPicPr>
          <p:cNvPr id="17" name="Espace réservé pour une image  23">
            <a:extLst>
              <a:ext uri="{FF2B5EF4-FFF2-40B4-BE49-F238E27FC236}">
                <a16:creationId xmlns:a16="http://schemas.microsoft.com/office/drawing/2014/main" id="{9AC903D8-FBE6-9ECA-3E76-0BE09FFBE4D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4957" r="-4957"/>
          <a:stretch/>
        </p:blipFill>
        <p:spPr>
          <a:xfrm>
            <a:off x="649288" y="2085975"/>
            <a:ext cx="1812925" cy="1800225"/>
          </a:xfrm>
          <a:prstGeom prst="rect">
            <a:avLst/>
          </a:prstGeom>
        </p:spPr>
      </p:pic>
      <p:pic>
        <p:nvPicPr>
          <p:cNvPr id="18" name="Espace réservé pour une image  5">
            <a:extLst>
              <a:ext uri="{FF2B5EF4-FFF2-40B4-BE49-F238E27FC236}">
                <a16:creationId xmlns:a16="http://schemas.microsoft.com/office/drawing/2014/main" id="{15112254-C31E-70D2-D0D2-4E431D0878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9572"/>
            <a:ext cx="792000" cy="792001"/>
          </a:xfr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66589" y="8133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يقرأ؟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7375212-36A7-2545-B241-ECA5CE532268}"/>
              </a:ext>
            </a:extLst>
          </p:cNvPr>
          <p:cNvSpPr txBox="1"/>
          <p:nvPr/>
        </p:nvSpPr>
        <p:spPr>
          <a:xfrm>
            <a:off x="3593077" y="2413337"/>
            <a:ext cx="2292251" cy="9838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رافَقْتُ</a:t>
            </a:r>
            <a:endParaRPr lang="fr-MA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E22AA05-04EA-4147-939F-2245296EFCEE}"/>
              </a:ext>
            </a:extLst>
          </p:cNvPr>
          <p:cNvSpPr txBox="1"/>
          <p:nvPr/>
        </p:nvSpPr>
        <p:spPr>
          <a:xfrm>
            <a:off x="6343296" y="2413337"/>
            <a:ext cx="1829664" cy="101566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تَعاوَنَ</a:t>
            </a:r>
            <a:endParaRPr lang="fr-MA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9BBFEF7-A88A-3146-9857-22A4BD15C2FF}"/>
              </a:ext>
            </a:extLst>
          </p:cNvPr>
          <p:cNvSpPr txBox="1"/>
          <p:nvPr/>
        </p:nvSpPr>
        <p:spPr>
          <a:xfrm>
            <a:off x="675083" y="2413337"/>
            <a:ext cx="2460026" cy="101566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مُتَحَمِّسَةً</a:t>
            </a:r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512EAB-A07B-36F3-B038-8F596FD1158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F0978-AD80-27A8-5558-FB4EBE754A0E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3340D2-E9C1-4434-191E-B29EECE0276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190940-1664-073D-33AD-CAE2EAA4B80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4BCD7-4EE5-3C4F-C212-36E5F272D5F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C9C8C3-FCD1-35B7-FEC8-D81E97B9C6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D5ABF5-93D1-135E-1B19-2276B88534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219D5F-EE8D-6D76-1127-42C45385A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403534-E552-047F-FA31-DA06F88BD3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54FA221-58AD-D214-F22C-9AE6191BEF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6DBF3B-2CCE-32A4-C129-E5691753895C}"/>
              </a:ext>
            </a:extLst>
          </p:cNvPr>
          <p:cNvSpPr txBox="1"/>
          <p:nvPr/>
        </p:nvSpPr>
        <p:spPr>
          <a:xfrm>
            <a:off x="3643877" y="4369137"/>
            <a:ext cx="2292251" cy="9838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مُغامَرَةٌ</a:t>
            </a:r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809B36-B9AF-0588-8F3C-FBAAB9B428CF}"/>
              </a:ext>
            </a:extLst>
          </p:cNvPr>
          <p:cNvSpPr txBox="1"/>
          <p:nvPr/>
        </p:nvSpPr>
        <p:spPr>
          <a:xfrm>
            <a:off x="6394096" y="4369137"/>
            <a:ext cx="1829664" cy="101566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أَجَّلَ</a:t>
            </a:r>
            <a:endParaRPr lang="fr-MA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F202F1-359F-5161-E482-A03B6480FB58}"/>
              </a:ext>
            </a:extLst>
          </p:cNvPr>
          <p:cNvSpPr txBox="1"/>
          <p:nvPr/>
        </p:nvSpPr>
        <p:spPr>
          <a:xfrm>
            <a:off x="725883" y="4369137"/>
            <a:ext cx="2460026" cy="101566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مُتَشَوِّقَةً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365862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83C3EA8E-09C1-0F42-BD93-061DA8B8EBF7}"/>
              </a:ext>
            </a:extLst>
          </p:cNvPr>
          <p:cNvSpPr txBox="1"/>
          <p:nvPr/>
        </p:nvSpPr>
        <p:spPr>
          <a:xfrm>
            <a:off x="-248777" y="842909"/>
            <a:ext cx="7672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سنكمل هذه الفقرة بالكلمات المناسبة التالية : من يقرأ الكلمات؟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D752E245-7E4C-AB00-B6E8-42278D9C82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8A5219-C1EC-C513-CFAB-B6F574CE92C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4204D9-9391-F3CA-96D1-007EF3B032B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5764EB-C33A-61BA-4897-DAC5EE2F38F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906E06-68FF-B016-885D-05E655D6812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8EDCE6-5C99-A738-9920-D4E08A5C19AF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478FDC-FC3F-A28C-3627-931AF2D5C6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8842A1-4B2B-3CF9-C7A5-3F46F65891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299E981-98D3-655F-0EF2-07FD788FB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35AABC-C5EC-4A3E-31F3-223817863A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56EA4FA-D066-1F42-31C2-2E4EC38E89D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F1D83B-957C-D749-F31E-AE6086DD60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68" y="2559191"/>
            <a:ext cx="7375835" cy="395400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FE8251F-B6F0-4AC7-3C96-748707CAF2E4}"/>
              </a:ext>
            </a:extLst>
          </p:cNvPr>
          <p:cNvSpPr txBox="1"/>
          <p:nvPr/>
        </p:nvSpPr>
        <p:spPr>
          <a:xfrm>
            <a:off x="581627" y="1602097"/>
            <a:ext cx="7521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rgbClr val="C00000"/>
                </a:solidFill>
              </a:rPr>
              <a:t>رافَقْتُ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fr-FR" dirty="0">
                <a:solidFill>
                  <a:srgbClr val="424D7C"/>
                </a:solidFill>
              </a:rPr>
              <a:t> </a:t>
            </a:r>
            <a:r>
              <a:rPr lang="ar-MA" dirty="0">
                <a:solidFill>
                  <a:srgbClr val="C00000"/>
                </a:solidFill>
              </a:rPr>
              <a:t>أَجَّلَ</a:t>
            </a:r>
            <a:r>
              <a:rPr lang="ar-MA" dirty="0">
                <a:solidFill>
                  <a:srgbClr val="424D7C"/>
                </a:solidFill>
              </a:rPr>
              <a:t> ــــ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rgbClr val="C00000"/>
                </a:solidFill>
              </a:rPr>
              <a:t> مُتَشَوِّقَةً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مُغامَرَةٌ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مُتَحَمِّسَةً 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A000-27EB-F01E-7C2B-68FA97D6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ZoneTexte 45">
            <a:extLst>
              <a:ext uri="{FF2B5EF4-FFF2-40B4-BE49-F238E27FC236}">
                <a16:creationId xmlns:a16="http://schemas.microsoft.com/office/drawing/2014/main" id="{1672CBCC-7F6A-C44F-800A-3B499150DE89}"/>
              </a:ext>
            </a:extLst>
          </p:cNvPr>
          <p:cNvSpPr txBox="1"/>
          <p:nvPr/>
        </p:nvSpPr>
        <p:spPr>
          <a:xfrm>
            <a:off x="-344824" y="8162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الأولى؟ من يقرأ الجملة تامة؟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8BF67D0-8829-CF44-B826-2BFD43900A1F}"/>
              </a:ext>
            </a:extLst>
          </p:cNvPr>
          <p:cNvSpPr txBox="1"/>
          <p:nvPr/>
        </p:nvSpPr>
        <p:spPr>
          <a:xfrm>
            <a:off x="-344824" y="2921479"/>
            <a:ext cx="8227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>
              <a:lnSpc>
                <a:spcPct val="150000"/>
              </a:lnSpc>
            </a:pPr>
            <a:r>
              <a:rPr lang="ar-MA" sz="4000" dirty="0">
                <a:solidFill>
                  <a:srgbClr val="424D7C"/>
                </a:solidFill>
              </a:rPr>
              <a:t>أَعْلَنَ ٱلْمُعَلِّمُ عَنْ مُسابَقَةٍ في ٱلرَّسْمِ، كُنْتُ </a:t>
            </a:r>
            <a:r>
              <a:rPr lang="ar-MA" sz="4000" dirty="0"/>
              <a:t>................. </a:t>
            </a:r>
            <a:r>
              <a:rPr lang="ar-MA" sz="4000" dirty="0">
                <a:solidFill>
                  <a:srgbClr val="424D7C"/>
                </a:solidFill>
              </a:rPr>
              <a:t>جِدًّا، إِنَّها</a:t>
            </a:r>
            <a:r>
              <a:rPr lang="ar-MA" sz="4000" dirty="0"/>
              <a:t>..............</a:t>
            </a:r>
            <a:r>
              <a:rPr lang="ar-MA" sz="4000" dirty="0">
                <a:solidFill>
                  <a:srgbClr val="424D7C"/>
                </a:solidFill>
              </a:rPr>
              <a:t>مُمْتِعَةٌ</a:t>
            </a:r>
            <a:r>
              <a:rPr lang="ar-MA" sz="4000" dirty="0"/>
              <a:t>. </a:t>
            </a:r>
            <a:endParaRPr lang="fr-MA" sz="4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6DE18BCC-22B8-354B-9B0A-E3AFA9C3074A}"/>
              </a:ext>
            </a:extLst>
          </p:cNvPr>
          <p:cNvSpPr txBox="1"/>
          <p:nvPr/>
        </p:nvSpPr>
        <p:spPr>
          <a:xfrm>
            <a:off x="1307110" y="3063404"/>
            <a:ext cx="15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مُتَحَمِّسَةً</a:t>
            </a:r>
            <a:endParaRPr lang="fr-MA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7DBF6B5-27BB-B145-A424-EF004BBE8E20}"/>
              </a:ext>
            </a:extLst>
          </p:cNvPr>
          <p:cNvSpPr txBox="1"/>
          <p:nvPr/>
        </p:nvSpPr>
        <p:spPr>
          <a:xfrm>
            <a:off x="5929909" y="3997227"/>
            <a:ext cx="1667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مُغامَرَةٌ</a:t>
            </a:r>
            <a:endParaRPr lang="fr-MA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76A097-9DFC-ADC5-1571-E3B082D0419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37ADB8-D131-235A-46A3-BC85DC8D44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193E6F-8024-3C60-D035-ED3D76681D4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64EAF-CD4D-19AE-8A83-10A90099AAD9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76BC35-3FDF-FB96-7F49-D6197D0F61C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31888E-62D8-1FB2-204E-A8DBCFF8B9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CC405D-0AB2-5461-5CEC-5E9DF7735A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AA97AD-A409-16BE-01D8-664A6B26E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F04D5B-BB04-9D36-585A-FB0EECBEF4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F02215-AD0B-424F-39C8-D2CFE8F11F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B68F71-6604-CC9B-C42B-952F059359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1003BD-56D0-AF1D-690D-D4E07C80C519}"/>
              </a:ext>
            </a:extLst>
          </p:cNvPr>
          <p:cNvSpPr txBox="1"/>
          <p:nvPr/>
        </p:nvSpPr>
        <p:spPr>
          <a:xfrm>
            <a:off x="416722" y="1728195"/>
            <a:ext cx="833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rgbClr val="C00000"/>
                </a:solidFill>
              </a:rPr>
              <a:t>رافَقْتُ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fr-FR" dirty="0">
                <a:solidFill>
                  <a:srgbClr val="424D7C"/>
                </a:solidFill>
              </a:rPr>
              <a:t> </a:t>
            </a:r>
            <a:r>
              <a:rPr lang="ar-MA" dirty="0">
                <a:solidFill>
                  <a:srgbClr val="C00000"/>
                </a:solidFill>
              </a:rPr>
              <a:t>أَجَّلَ</a:t>
            </a:r>
            <a:r>
              <a:rPr lang="ar-MA" dirty="0">
                <a:solidFill>
                  <a:srgbClr val="424D7C"/>
                </a:solidFill>
              </a:rPr>
              <a:t> ــــ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rgbClr val="C00000"/>
                </a:solidFill>
              </a:rPr>
              <a:t> مُتَشَوِّقَةً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مُغامَرَةٌ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مُتَحَمِّسَةً 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04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4A9F-BE0E-FFAE-6C15-FC5BCE0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>
            <a:extLst>
              <a:ext uri="{FF2B5EF4-FFF2-40B4-BE49-F238E27FC236}">
                <a16:creationId xmlns:a16="http://schemas.microsoft.com/office/drawing/2014/main" id="{63EEAA59-07CC-F045-BF85-A80BE0A34468}"/>
              </a:ext>
            </a:extLst>
          </p:cNvPr>
          <p:cNvSpPr txBox="1"/>
          <p:nvPr/>
        </p:nvSpPr>
        <p:spPr>
          <a:xfrm>
            <a:off x="-358161" y="8198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الموالية؟      من يقرأ الجملة تامة؟ 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5EF523F-897E-C947-9ED4-8CFE336D9FC9}"/>
              </a:ext>
            </a:extLst>
          </p:cNvPr>
          <p:cNvSpPr txBox="1"/>
          <p:nvPr/>
        </p:nvSpPr>
        <p:spPr>
          <a:xfrm>
            <a:off x="324007" y="3694966"/>
            <a:ext cx="8203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dirty="0">
                <a:solidFill>
                  <a:srgbClr val="424D7C"/>
                </a:solidFill>
              </a:rPr>
              <a:t>...............</a:t>
            </a:r>
            <a:r>
              <a:rPr lang="ar-MA" dirty="0"/>
              <a:t> </a:t>
            </a:r>
            <a:r>
              <a:rPr lang="ar-MA" dirty="0">
                <a:solidFill>
                  <a:srgbClr val="424D7C"/>
                </a:solidFill>
              </a:rPr>
              <a:t>صَديقَتي إِلى ٱلْمَرْسَمِ لِنُشَكِّلَ فَريقاً، وَرَسَمْنا مَناظِرَ رائِعَةً. </a:t>
            </a:r>
            <a:endParaRPr lang="fr-MA" dirty="0">
              <a:solidFill>
                <a:srgbClr val="424D7C"/>
              </a:solidFill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52962C9C-B6D5-E543-A1DF-0D7BEC26D3C4}"/>
              </a:ext>
            </a:extLst>
          </p:cNvPr>
          <p:cNvSpPr txBox="1"/>
          <p:nvPr/>
        </p:nvSpPr>
        <p:spPr>
          <a:xfrm>
            <a:off x="6849335" y="3684546"/>
            <a:ext cx="1524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رافَقْتُ</a:t>
            </a:r>
            <a:endParaRPr lang="fr-MA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8631C-CB28-3BAD-2D9C-FBFA1F3DF26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E4D397-2B89-B6B8-5BB4-8A7CEE644E7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737B5E-4464-8B4A-E92A-D470BFC6822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A5054E-7DD9-1DB6-5362-448513E2584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FAEA3A-B07B-846A-B298-C3921808977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7BD74B3C-0E72-81A3-6D50-EDDBFD4328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DA54FD3-AFDD-6F80-EF84-E1EF86E824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F30623F-0A36-E83E-C218-3D1D95F1F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EB00539-1E35-562F-2CDE-A0123A8DA1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89F4AF9-F46D-9C2B-C723-7F71AAAC88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EEA97B-9823-6FEA-2118-88D6D9851F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5F9C87-FC97-0143-6EC9-2A0A20F0F7FA}"/>
              </a:ext>
            </a:extLst>
          </p:cNvPr>
          <p:cNvSpPr txBox="1"/>
          <p:nvPr/>
        </p:nvSpPr>
        <p:spPr>
          <a:xfrm>
            <a:off x="416722" y="1728195"/>
            <a:ext cx="833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rgbClr val="C00000"/>
                </a:solidFill>
              </a:rPr>
              <a:t>رافَقْتُ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مُتَشَوِّقَةً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مُغامَرَةٌ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مُتَحَمِّسَةً 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4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E1D4-176F-BD1A-4D10-A42FC161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>
            <a:extLst>
              <a:ext uri="{FF2B5EF4-FFF2-40B4-BE49-F238E27FC236}">
                <a16:creationId xmlns:a16="http://schemas.microsoft.com/office/drawing/2014/main" id="{3A9568A9-6AFF-C248-8054-A6411DD4E6E0}"/>
              </a:ext>
            </a:extLst>
          </p:cNvPr>
          <p:cNvSpPr txBox="1"/>
          <p:nvPr/>
        </p:nvSpPr>
        <p:spPr>
          <a:xfrm>
            <a:off x="-403728" y="8105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الأخيرة؟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CF28FCB-97B4-2A40-A0CA-864282DD0EB0}"/>
              </a:ext>
            </a:extLst>
          </p:cNvPr>
          <p:cNvSpPr txBox="1"/>
          <p:nvPr/>
        </p:nvSpPr>
        <p:spPr>
          <a:xfrm>
            <a:off x="312517" y="3439844"/>
            <a:ext cx="85189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كُنْت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ُ .............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لِيَوْمِ ٱلْعَرْضِ، لَكِنَّ ٱلْمُعَلِّمَ ............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ٱلْمُسابَقَةَ لِأُسْبوعٍ، مِمّا جَعَلَنا نَسْتَعِدُّ بِشَكْلٍ أَفْضَلَ.</a:t>
            </a:r>
            <a:endParaRPr lang="fr-MA" sz="4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5AFF95D8-7955-6849-9D10-0945E9DC4FFD}"/>
              </a:ext>
            </a:extLst>
          </p:cNvPr>
          <p:cNvSpPr txBox="1"/>
          <p:nvPr/>
        </p:nvSpPr>
        <p:spPr>
          <a:xfrm>
            <a:off x="6729968" y="3376840"/>
            <a:ext cx="1503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مُتَشَوِّقَةً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3E00C81-2A5A-9D4D-B801-64437AB28D87}"/>
              </a:ext>
            </a:extLst>
          </p:cNvPr>
          <p:cNvSpPr txBox="1"/>
          <p:nvPr/>
        </p:nvSpPr>
        <p:spPr>
          <a:xfrm>
            <a:off x="2660252" y="3371488"/>
            <a:ext cx="1043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أَجَّلَ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66D1F5-2BBD-B451-CDD7-1CDE6B7261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AD8F50-5C9B-A499-DC3A-6246AEFDB12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E7613A-FB85-94B1-DFC3-29B3D131AF8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044429-517B-5F19-EBE8-80645BEE0E5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C5D4A2-78C6-EA66-436E-50568835B98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B4F54C4-5D44-C56D-1618-22A65D2B8D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333F58D-213F-E90C-52E9-F1BB848F8E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E744CC-24EE-8C85-CD94-3371EB01D3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A3A52E-97A9-DD77-6A57-B29733CFAA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5EA6649-4EDB-E307-2328-84BDDC1E16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1244D9-0E22-4E00-438F-B7667829EB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1FFC1C6-D15C-9B99-AB10-D15A33D7C59C}"/>
              </a:ext>
            </a:extLst>
          </p:cNvPr>
          <p:cNvSpPr txBox="1"/>
          <p:nvPr/>
        </p:nvSpPr>
        <p:spPr>
          <a:xfrm>
            <a:off x="416722" y="1728195"/>
            <a:ext cx="833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رافَقْتُ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fr-FR" dirty="0">
                <a:solidFill>
                  <a:srgbClr val="424D7C"/>
                </a:solidFill>
              </a:rPr>
              <a:t> </a:t>
            </a:r>
            <a:r>
              <a:rPr lang="ar-MA" dirty="0">
                <a:solidFill>
                  <a:srgbClr val="C00000"/>
                </a:solidFill>
              </a:rPr>
              <a:t>أَجَّل</a:t>
            </a:r>
            <a:r>
              <a:rPr lang="ar-MA" dirty="0">
                <a:solidFill>
                  <a:srgbClr val="424D7C"/>
                </a:solidFill>
              </a:rPr>
              <a:t> ــــ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rgbClr val="C00000"/>
                </a:solidFill>
              </a:rPr>
              <a:t> مُتَشَوِّقَةً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مُغامَرَةٌ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rgbClr val="424D7C"/>
                </a:solidFill>
              </a:rPr>
              <a:t>ــــ</a:t>
            </a:r>
            <a:r>
              <a:rPr lang="ar-MA" dirty="0">
                <a:solidFill>
                  <a:srgbClr val="C00000"/>
                </a:solidFill>
              </a:rPr>
              <a:t> </a:t>
            </a:r>
            <a:r>
              <a:rPr lang="ar-MA" dirty="0">
                <a:solidFill>
                  <a:schemeClr val="bg1">
                    <a:lumMod val="50000"/>
                  </a:schemeClr>
                </a:solidFill>
              </a:rPr>
              <a:t>مُتَحَمِّسَةً</a:t>
            </a:r>
            <a:r>
              <a:rPr lang="ar-MA" dirty="0">
                <a:solidFill>
                  <a:srgbClr val="C00000"/>
                </a:solidFill>
              </a:rPr>
              <a:t> </a:t>
            </a:r>
            <a:endParaRPr lang="fr-M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92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6" grpId="0"/>
      <p:bldP spid="6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7E1B-EE3F-19A4-D5A4-7009FC2D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A5405E-1282-6440-9F53-70305B13CFE8}"/>
              </a:ext>
            </a:extLst>
          </p:cNvPr>
          <p:cNvSpPr txBox="1"/>
          <p:nvPr/>
        </p:nvSpPr>
        <p:spPr>
          <a:xfrm>
            <a:off x="-370950" y="8170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B6A997-C6B9-70B2-1C0D-0B29FCBAB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BDBFBF-CCB4-E854-1E1C-1D82B7D3A0B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A7692-FE37-653A-CEFB-F44E83AD6BA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F72735-C2C2-2C8F-44AB-87AB9A5F55E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6EABBB-515B-8A44-12BA-60A2ADD5EB02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650B3D-E5F9-3A9E-37AD-8AF8A52971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04C2AD-0560-3E3F-D249-7FE0A2CD47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3A60AB-9BA6-54AF-7A07-F249CF404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86FA7BB-068B-81E2-74AE-55A33E316C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538A2B-416A-D897-2A90-D79977866C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1AB08D-064A-B00B-51DF-86E773AB8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227" y="2062089"/>
            <a:ext cx="8903546" cy="4381616"/>
          </a:xfrm>
          <a:prstGeom prst="rect">
            <a:avLst/>
          </a:prstGeom>
        </p:spPr>
      </p:pic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85829B-FE47-7209-AED9-C6E749ED1B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02587682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3EB3E27-0F4C-D34B-974C-2FFE8C1D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02137" y="1992507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30387A-BC2E-2141-5262-63C2C8CFCF4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2E71B7-FA22-D108-D2CB-3A68A997803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AFA8A3-F30C-E935-C7E8-C68717D3FC0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FBE7C0-979F-5721-315F-77622653A12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180EB7-16B4-3827-433A-0706C5D18D7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933760-90AD-FBB5-2353-DD6F812681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44914D-76A0-351B-9643-C6B605E94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8AFA9D-46FB-FC4C-84D1-D235B47CC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2B0059-9102-C9C2-968A-3DB5B1A1D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83CA1A-A246-1F6F-C5B3-0B82A9C03B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F34406-2F8F-3202-EB09-A7EE2934BD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765" y="675599"/>
            <a:ext cx="826851" cy="82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BEE6CA80-8F08-BA44-A501-760840434781}"/>
              </a:ext>
            </a:extLst>
          </p:cNvPr>
          <p:cNvSpPr txBox="1"/>
          <p:nvPr/>
        </p:nvSpPr>
        <p:spPr>
          <a:xfrm>
            <a:off x="-405595" y="84270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التمرين على دفاتركم؛ أكملوا الجملتين بما يناسب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F8F924-E2FF-C448-9DBA-4B6FE7622922}"/>
              </a:ext>
            </a:extLst>
          </p:cNvPr>
          <p:cNvSpPr txBox="1"/>
          <p:nvPr/>
        </p:nvSpPr>
        <p:spPr>
          <a:xfrm>
            <a:off x="2294460" y="2041137"/>
            <a:ext cx="4555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C"/>
                </a:solidFill>
              </a:rPr>
              <a:t>اَلْمُغامَرَةُ .............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524C1E4-BF41-7048-8949-CD07AA880AEF}"/>
              </a:ext>
            </a:extLst>
          </p:cNvPr>
          <p:cNvSpPr txBox="1"/>
          <p:nvPr/>
        </p:nvSpPr>
        <p:spPr>
          <a:xfrm>
            <a:off x="2249699" y="4082813"/>
            <a:ext cx="4644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424D7C"/>
                </a:solidFill>
              </a:rPr>
              <a:t>............... مُتَحَمِّسَةٌ </a:t>
            </a:r>
            <a:r>
              <a:rPr lang="ar-MA" sz="7200" dirty="0">
                <a:solidFill>
                  <a:srgbClr val="424D7C"/>
                </a:solidFill>
              </a:rPr>
              <a:t>.</a:t>
            </a:r>
            <a:endParaRPr lang="ar-MA" sz="6000" dirty="0">
              <a:solidFill>
                <a:srgbClr val="424D7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F146F2-8BE4-6E6F-60A5-B25BDFED02C7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03ECAB-289D-FA2B-8F23-9FDD57080D3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A573CF-5CBB-1B82-ED08-35EF137736B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B4B3E0-DED5-DFAE-9062-B8E824AF852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4C7C7-CB33-7818-92DC-885AAB47482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066A50-661B-1D2A-D63A-CF6EF7A1D9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5D75F4-9D6B-4CC4-7657-BBA82897D0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FE675C4-C58B-A882-4790-6943CECD4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F884636-6A4E-DCCA-E177-BEB0D1F6A7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77859A8-8814-32ED-04A5-E075BA7748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6674F0E-5E67-6704-44D1-8879749850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05A9-71D7-2522-2ABE-D1FFDBF02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5619685C-15C1-6C4E-A745-82CB079DA18A}"/>
              </a:ext>
            </a:extLst>
          </p:cNvPr>
          <p:cNvSpPr txBox="1"/>
          <p:nvPr/>
        </p:nvSpPr>
        <p:spPr>
          <a:xfrm>
            <a:off x="-420853" y="814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CFA9801-7F48-A048-ACB6-892ACB24A454}"/>
              </a:ext>
            </a:extLst>
          </p:cNvPr>
          <p:cNvSpPr txBox="1"/>
          <p:nvPr/>
        </p:nvSpPr>
        <p:spPr>
          <a:xfrm>
            <a:off x="2702994" y="2044068"/>
            <a:ext cx="3738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rgbClr val="424D7C"/>
                </a:solidFill>
              </a:rPr>
              <a:t>اَلْمُغامَرَةُ</a:t>
            </a:r>
            <a:r>
              <a:rPr lang="ar-MA" sz="6000" dirty="0">
                <a:solidFill>
                  <a:srgbClr val="C00000"/>
                </a:solidFill>
              </a:rPr>
              <a:t> مُمْتِعَةٌ.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031A6DB-C123-614D-B0F3-A925D08D1074}"/>
              </a:ext>
            </a:extLst>
          </p:cNvPr>
          <p:cNvSpPr txBox="1"/>
          <p:nvPr/>
        </p:nvSpPr>
        <p:spPr>
          <a:xfrm>
            <a:off x="2645444" y="4080180"/>
            <a:ext cx="3853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C00000"/>
                </a:solidFill>
              </a:rPr>
              <a:t>اَلتِّلْميذَةُ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>
                <a:solidFill>
                  <a:srgbClr val="424D7C"/>
                </a:solidFill>
              </a:rPr>
              <a:t>مُتَحَمِّسَةٌ</a:t>
            </a:r>
            <a:r>
              <a:rPr lang="ar-MA" sz="7200" dirty="0">
                <a:solidFill>
                  <a:srgbClr val="424D7C"/>
                </a:solidFill>
              </a:rPr>
              <a:t>.</a:t>
            </a:r>
            <a:endParaRPr lang="ar-MA" sz="6000" dirty="0">
              <a:solidFill>
                <a:srgbClr val="424D7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0CD7F4-20D0-1909-1755-173475CACB3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35502-9A0C-0337-89B2-BE2F0232A67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30C332-D394-5F22-F9BB-B4E356AC337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C8C98C-3D4B-1EBA-D726-4E8905622DE6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E0E429-9BBA-999F-B421-05F769E711C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E6A945-D5B7-C61A-9A04-A2A18A3AD1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B48148-F8CA-ACC3-2A61-1958E8313B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C64D12-FB43-3851-9085-D8A34F406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CBB1F5F-4CF7-63A6-9E7F-6541AB997F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A5315F2-6783-B149-37DC-05CB9BE74E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389AF0-CDF1-614E-6C85-8D2AAC5CE4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1758" y="614446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298308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8F60C3F-43A1-DA4D-AE43-8F00FA85597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46" r="-24646"/>
          <a:stretch/>
        </p:blipFill>
        <p:spPr>
          <a:xfrm>
            <a:off x="1777066" y="1996167"/>
            <a:ext cx="5589869" cy="3726579"/>
          </a:xfr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-414440" y="823203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اكتبوا جملة من كلمتين تعبر عن الصورة.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8EE9A1-AEC8-B502-63F9-A1C4272A446B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0EF03A-2004-0E17-936E-5161209E55A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110E4-96AA-736F-2C96-3EBF9D2BAB2E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4FBEAA-692D-40A5-7461-18F54061F13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F1E16B-111F-50B4-E9FA-2827FD0424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10D08B-57CE-7958-1B8B-F4FB06973C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00BF34-9B78-0746-94D9-FB9708B1F5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F3C2FC-5A2D-939B-819A-A7DE8B9D0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8188E5-67E5-F737-B387-C9DE0A0210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601625F-0C97-B609-82AC-024A00588C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72844D-7FF0-1908-9976-9ED8C99AA6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566" y="61868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195D43FF-0AC6-724B-9F34-E430549031AC}"/>
              </a:ext>
            </a:extLst>
          </p:cNvPr>
          <p:cNvSpPr txBox="1"/>
          <p:nvPr/>
        </p:nvSpPr>
        <p:spPr>
          <a:xfrm>
            <a:off x="-408749" y="81073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08F02F5-EE54-434B-AE85-DFDBEAEF27DD}"/>
              </a:ext>
            </a:extLst>
          </p:cNvPr>
          <p:cNvSpPr txBox="1"/>
          <p:nvPr/>
        </p:nvSpPr>
        <p:spPr>
          <a:xfrm>
            <a:off x="3272308" y="2770526"/>
            <a:ext cx="259938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  <a:defRPr sz="11500" b="1" i="0" u="none" strike="noStrike" cap="none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000" dirty="0">
                <a:solidFill>
                  <a:srgbClr val="C00000"/>
                </a:solidFill>
              </a:rPr>
              <a:t>اَلْبِنْتُ نائِمَةٌ.</a:t>
            </a:r>
            <a:endParaRPr lang="fr-MA" sz="6000" dirty="0">
              <a:solidFill>
                <a:srgbClr val="C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83A7AB-E357-8715-C6BF-0333640E806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CE1244-5C7C-1533-0515-44C7D8F9990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057443-C683-1FA3-FB7D-735F3C20EDD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316DC4-7719-BCCD-4CB1-D1556475E63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0BAE64-DBDD-E0C9-FC4D-DFACF69230E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3DE880-BA4B-E6A2-00F7-637E89D2B1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3C555F-1A1C-03FB-63D4-461CE99CDC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91A64E1-3BE5-84C6-867C-5A6C2CF07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62E6BD1-1E9E-5BEA-C3A8-AA898AF7CC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9C782D-4EF9-3AA6-E732-A271B6AC01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3351858-2FE8-EA65-7589-5DE8D8A8AB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566" y="61868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CDF2F-DA07-0167-ADA7-B28BF758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5F22774-2247-DA4F-AD22-9F202B03EA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/>
        </p:blipFill>
        <p:spPr>
          <a:xfrm>
            <a:off x="1512277" y="1996366"/>
            <a:ext cx="6119447" cy="4079631"/>
          </a:xfr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D0A3224-4BAD-BD49-A404-6E8808BB8E0A}"/>
              </a:ext>
            </a:extLst>
          </p:cNvPr>
          <p:cNvSpPr txBox="1"/>
          <p:nvPr/>
        </p:nvSpPr>
        <p:spPr>
          <a:xfrm>
            <a:off x="-382467" y="8193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من كلمتين تعبر عن الصورة.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BB1189-775D-1943-D14F-4D43F11D79F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55EED-2D63-384B-A00B-0A6370CB617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71CA8-5949-6FB0-41F6-44A8595B322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96E70-B607-6745-FE85-FF698857155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F7754C-3191-9537-9438-1396BF3BCEA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21C5F60-5B4A-CEDE-B8A5-127E269723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DE48C3C-5C96-0535-6594-58A1194921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F71FF38-3086-53D8-4409-46EAC37A7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8944A68-4954-063F-E7BD-8D396D9198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73F0E81-19A7-D4E3-AEE0-05664202FF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5BE504D-E294-DD53-A763-F7E2D704F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422728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9F6B6-0FEA-FFDB-7474-83D536BDC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37CC8BBB-1A1F-FA43-BC82-0850D127B9A6}"/>
              </a:ext>
            </a:extLst>
          </p:cNvPr>
          <p:cNvSpPr txBox="1"/>
          <p:nvPr/>
        </p:nvSpPr>
        <p:spPr>
          <a:xfrm>
            <a:off x="-396413" y="81836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D6C6F3-F648-B546-9211-2513CEB62702}"/>
              </a:ext>
            </a:extLst>
          </p:cNvPr>
          <p:cNvSpPr txBox="1"/>
          <p:nvPr/>
        </p:nvSpPr>
        <p:spPr>
          <a:xfrm>
            <a:off x="2791348" y="2700511"/>
            <a:ext cx="33899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  <a:defRPr sz="11500" b="1" i="0" u="none" strike="noStrike" cap="none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6600" dirty="0">
                <a:solidFill>
                  <a:srgbClr val="C00000"/>
                </a:solidFill>
              </a:rPr>
              <a:t>اَلْفَتاةُ جائِعَةٌ.</a:t>
            </a:r>
            <a:endParaRPr lang="fr-MA" sz="66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D9CC1-802A-6EAC-FD99-284FD152E11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4B6976-CF56-3353-1667-E5C8127E67B4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9307C-BCC6-965D-28ED-EF6B832B28C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CB73AD-9F49-10F3-C06D-E46947D22975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EBA3A7-7E6D-F417-9C77-8003A74EAA0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91ADCA-893D-0891-12DC-5631F5D15D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82A316-10E5-9FBE-A813-AC03606376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C13870-4D08-C4F3-55DC-B6799D93D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1626AA-0184-F140-63BA-AE1B612700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2022B01-97A4-D606-8386-2DB4791F1F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2FCAA1-0983-C2AC-2A82-5821F5AC55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05987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قراءة إثرائية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094384" y="1805870"/>
            <a:ext cx="1992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f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04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02659" y="3029608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الدودة القارئة: التوقع والتحقق</a:t>
            </a:r>
            <a:r>
              <a:rPr lang="fr-FR" sz="2800" b="1" dirty="0">
                <a:cs typeface="Microsoft Uighur" panose="02000000000000000000" pitchFamily="2" charset="-78"/>
              </a:rPr>
              <a:t>.</a:t>
            </a:r>
            <a:endParaRPr lang="ar-MA" sz="2800" b="1" dirty="0"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5" r="-15"/>
          <a:stretch>
            <a:fillRect/>
          </a:stretch>
        </p:blipFill>
        <p:spPr>
          <a:xfrm>
            <a:off x="7180323" y="2015322"/>
            <a:ext cx="900000" cy="697543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5763213" y="974885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2333" y="176804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ECA627F-C9EC-8A46-B403-8129AF5F43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7481" y="1997470"/>
            <a:ext cx="6129038" cy="4086025"/>
          </a:xfr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383615" y="645635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ستتعرفون اليوم أول قصة  للقراءة الإثرائية.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هذه القصة هو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الدودة القارئة».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4C7AD8-3B02-8791-2F96-87FF2E32C92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472E-2BD7-D866-DC8F-3662AC1DBE2B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36B91-0A61-888C-0094-EB1CF0B1E37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385FE-B4A0-4871-EAC5-306B44B3206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48F45-830A-69B7-D071-C3FD2625624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DAF625-B8B7-04ED-6B69-90DDEB1181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09204-0613-1B82-D406-5EC8D37505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BFCD80-230F-9102-3697-5096EEA2CD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F06905-197A-2341-C184-3D4F4DE80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B9F6CD-7682-6C7F-3FEC-8EC237FE3C5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FBB0FD17-5293-D80F-39F4-44BFED215A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8A6B-7C16-FA94-7045-2032318C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A055B97-BBE6-A349-A27D-1396C54C4D70}"/>
              </a:ext>
            </a:extLst>
          </p:cNvPr>
          <p:cNvSpPr txBox="1"/>
          <p:nvPr/>
        </p:nvSpPr>
        <p:spPr>
          <a:xfrm>
            <a:off x="-390919" y="8285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احسبوا عدد صفحات القصة.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94FDFC30-7A5D-1444-8C03-DF6C2B7B5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487" y="4075511"/>
            <a:ext cx="2118787" cy="244992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33B81BE-B5A6-8B43-863D-62EB34745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167" y="3342318"/>
            <a:ext cx="2103605" cy="240669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9F477B2-9A18-224B-88A0-8F47BAAFF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796" y="4071367"/>
            <a:ext cx="2075509" cy="2454070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1B73300-87BC-0F4B-B4BA-D59F81A32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144" y="3317623"/>
            <a:ext cx="2075508" cy="2578210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C7193BCD-1474-7E42-B0A1-1C58123BA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999" y="4071367"/>
            <a:ext cx="2075509" cy="2454071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4461298D-5018-704E-A7F2-4AD4AA0600CA}"/>
              </a:ext>
            </a:extLst>
          </p:cNvPr>
          <p:cNvGrpSpPr/>
          <p:nvPr/>
        </p:nvGrpSpPr>
        <p:grpSpPr>
          <a:xfrm>
            <a:off x="3458028" y="1492483"/>
            <a:ext cx="2063294" cy="2414182"/>
            <a:chOff x="2348657" y="1235555"/>
            <a:chExt cx="4378756" cy="5185766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DB348078-C05C-B44F-B390-AF507A35F0E0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68" name="Forme libre : forme 35">
                <a:extLst>
                  <a:ext uri="{FF2B5EF4-FFF2-40B4-BE49-F238E27FC236}">
                    <a16:creationId xmlns:a16="http://schemas.microsoft.com/office/drawing/2014/main" id="{5D89E8A0-6B33-544B-81F9-8A04C53297ED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9" name="Forme libre : forme 36">
                <a:extLst>
                  <a:ext uri="{FF2B5EF4-FFF2-40B4-BE49-F238E27FC236}">
                    <a16:creationId xmlns:a16="http://schemas.microsoft.com/office/drawing/2014/main" id="{47A9909F-12CA-E740-8908-80A6810ABA99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70" name="Forme libre : forme 37">
                <a:extLst>
                  <a:ext uri="{FF2B5EF4-FFF2-40B4-BE49-F238E27FC236}">
                    <a16:creationId xmlns:a16="http://schemas.microsoft.com/office/drawing/2014/main" id="{2416E9B2-BEBF-BB45-9E77-DE704C29DE8B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71" name="Forme libre : forme 38">
                <a:extLst>
                  <a:ext uri="{FF2B5EF4-FFF2-40B4-BE49-F238E27FC236}">
                    <a16:creationId xmlns:a16="http://schemas.microsoft.com/office/drawing/2014/main" id="{B9101566-1AC3-924D-8B91-98AB290A42BF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2E654368-D442-8442-BB96-68C1C00A2EF7}"/>
                </a:ext>
              </a:extLst>
            </p:cNvPr>
            <p:cNvGrpSpPr/>
            <p:nvPr/>
          </p:nvGrpSpPr>
          <p:grpSpPr>
            <a:xfrm>
              <a:off x="2348657" y="1235555"/>
              <a:ext cx="4378756" cy="5185766"/>
              <a:chOff x="2664542" y="1749294"/>
              <a:chExt cx="3537732" cy="4199222"/>
            </a:xfrm>
          </p:grpSpPr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F252E962-B796-5E4A-A947-04EAE089F068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6066"/>
                </a:avLst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458B1521-6AC6-474F-9E01-EA2108B1CA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A78DA101-8D92-6A45-ABBF-72EE303542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8B79180-EC83-394B-AF35-72C225C13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F0D13EE9-FE83-644B-B237-FF70F2B07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8628" y="2877907"/>
                <a:ext cx="214002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708674A4-BEF5-5C4E-83AF-0500B7CAB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303990" y="1819122"/>
              <a:ext cx="2517865" cy="859610"/>
            </a:xfrm>
            <a:prstGeom prst="rect">
              <a:avLst/>
            </a:prstGeom>
          </p:spPr>
        </p:pic>
      </p:grp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84A80976-25FB-A910-A73C-129ADD72ED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DEA36C-3913-B65F-29DA-D87BCAA11EA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8B25C0-3FCF-91C1-319C-5A36C3F766D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DE61D-1DF0-99A7-7165-E9C14387785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3AFE2F-E9A5-3C10-ADB5-0B8001C1262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BBDFD8-C947-1010-3B58-558A7584883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646D4B4-657D-BE94-E873-236EEF9EED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27B8A4-7B14-979E-9EFE-EC1C6F6ED446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A22B51-7D7B-7367-4BA2-16D9A13848CD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6B9484D-61AA-A1FE-443A-21BC2A4B955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BF529F9-A64D-943E-B240-23A73DA48BCF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1218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005D-5269-24BB-80AA-EBA4079E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6865AA70-44CF-0F41-9EDC-42793406E13A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الصورة واقرؤوا العنوان. ما هو توقعكم حول مضمون الحكاية؟</a:t>
            </a:r>
            <a:endParaRPr lang="ar-MA" sz="20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5965AF7-F239-774C-90F9-0E14F347324D}"/>
              </a:ext>
            </a:extLst>
          </p:cNvPr>
          <p:cNvGrpSpPr/>
          <p:nvPr/>
        </p:nvGrpSpPr>
        <p:grpSpPr>
          <a:xfrm>
            <a:off x="465943" y="1498112"/>
            <a:ext cx="8236217" cy="4985272"/>
            <a:chOff x="2520338" y="-695759"/>
            <a:chExt cx="6028896" cy="4985272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AA7778B-DDAB-F043-87A7-254820AA9A07}"/>
                </a:ext>
              </a:extLst>
            </p:cNvPr>
            <p:cNvGrpSpPr/>
            <p:nvPr/>
          </p:nvGrpSpPr>
          <p:grpSpPr>
            <a:xfrm>
              <a:off x="4334187" y="1132599"/>
              <a:ext cx="4082722" cy="728858"/>
              <a:chOff x="6014714" y="3427295"/>
              <a:chExt cx="4082722" cy="1672367"/>
            </a:xfrm>
          </p:grpSpPr>
          <p:sp>
            <p:nvSpPr>
              <p:cNvPr id="34" name="Forme libre : forme 38">
                <a:extLst>
                  <a:ext uri="{FF2B5EF4-FFF2-40B4-BE49-F238E27FC236}">
                    <a16:creationId xmlns:a16="http://schemas.microsoft.com/office/drawing/2014/main" id="{3E1FAB91-8E3F-124E-AAFF-562762C8CC85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9">
                <a:extLst>
                  <a:ext uri="{FF2B5EF4-FFF2-40B4-BE49-F238E27FC236}">
                    <a16:creationId xmlns:a16="http://schemas.microsoft.com/office/drawing/2014/main" id="{23F26675-07E3-2748-A829-9CF905895076}"/>
                  </a:ext>
                </a:extLst>
              </p:cNvPr>
              <p:cNvSpPr/>
              <p:nvPr/>
            </p:nvSpPr>
            <p:spPr>
              <a:xfrm>
                <a:off x="7751169" y="3427295"/>
                <a:ext cx="2242862" cy="1578638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6" name="Forme libre : forme 40">
                <a:extLst>
                  <a:ext uri="{FF2B5EF4-FFF2-40B4-BE49-F238E27FC236}">
                    <a16:creationId xmlns:a16="http://schemas.microsoft.com/office/drawing/2014/main" id="{78805F6C-84AC-014D-9501-611FE3A4BD2F}"/>
                  </a:ext>
                </a:extLst>
              </p:cNvPr>
              <p:cNvSpPr/>
              <p:nvPr/>
            </p:nvSpPr>
            <p:spPr>
              <a:xfrm>
                <a:off x="7676098" y="3464372"/>
                <a:ext cx="2421338" cy="1635290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80E8D63-4712-074B-9FCA-4CF84B2C8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338" y="-695759"/>
              <a:ext cx="3371828" cy="4985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869490FC-ACD1-B346-9FA8-EF5749C65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1368" y="1120475"/>
              <a:ext cx="2517866" cy="859611"/>
            </a:xfrm>
            <a:prstGeom prst="rect">
              <a:avLst/>
            </a:prstGeom>
          </p:spPr>
        </p:pic>
      </p:grp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12589CF3-2BB2-9CFF-CE54-DE388865FE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309D7FB-81AD-19A5-9C5E-78EFB9ED732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DB880C-5BB2-1044-E77B-04393F7D0192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8974C3-A133-9D52-5BCD-677BA9DBBB4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310FDF-A9C0-C7B3-603F-C68B56CAB81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5C9315-1480-48B4-9B99-125490381B4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8261EC4C-C647-E1D5-885F-653A1CECD7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6A389E4-37B0-4D6A-A27B-AC41808133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7847E34-0CE9-A3A2-F585-9EC801522A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387922F-E46A-1BEB-4824-D138BFEF0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FF32170-708A-719F-1FBD-9539CFA4220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299399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للتحقق من توقعاتكم. سأقرأ أولا القصة. تابعوا معي.</a:t>
            </a:r>
            <a:endParaRPr lang="ar-MA" sz="20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7A0AE2B-CB17-5A42-839E-5F63E2C92500}"/>
              </a:ext>
            </a:extLst>
          </p:cNvPr>
          <p:cNvGrpSpPr/>
          <p:nvPr/>
        </p:nvGrpSpPr>
        <p:grpSpPr>
          <a:xfrm>
            <a:off x="2475592" y="1745672"/>
            <a:ext cx="4192816" cy="4618097"/>
            <a:chOff x="2348657" y="1235555"/>
            <a:chExt cx="4620069" cy="5185766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ECE148D-A0FE-1244-A1F6-57EDA3B891C6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50" name="Forme libre : forme 37">
                <a:extLst>
                  <a:ext uri="{FF2B5EF4-FFF2-40B4-BE49-F238E27FC236}">
                    <a16:creationId xmlns:a16="http://schemas.microsoft.com/office/drawing/2014/main" id="{4373352B-C6A9-7B44-A936-21146422E9F7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" name="Forme libre : forme 38">
                <a:extLst>
                  <a:ext uri="{FF2B5EF4-FFF2-40B4-BE49-F238E27FC236}">
                    <a16:creationId xmlns:a16="http://schemas.microsoft.com/office/drawing/2014/main" id="{95B53DEF-F6C9-7547-8C64-9FC3F211C1D6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" name="Forme libre : forme 39">
                <a:extLst>
                  <a:ext uri="{FF2B5EF4-FFF2-40B4-BE49-F238E27FC236}">
                    <a16:creationId xmlns:a16="http://schemas.microsoft.com/office/drawing/2014/main" id="{25242CB1-3122-3A45-98D9-0FF875438F60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53" name="Forme libre : forme 40">
                <a:extLst>
                  <a:ext uri="{FF2B5EF4-FFF2-40B4-BE49-F238E27FC236}">
                    <a16:creationId xmlns:a16="http://schemas.microsoft.com/office/drawing/2014/main" id="{DD2B8CD2-D392-5C49-81E7-6F1858ECE1ED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CEB29CB6-A6BF-E84E-B0D6-6E7291A85157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C3FAF993-9E10-924E-9FB3-D467D9DC0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3E1A4291-0F10-3B43-B1DC-48C284D11CC3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542F42E1-30C6-7444-ADBF-D58A92D766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4491F206-AE0D-4B4E-B254-931127280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C1D05ADC-9E13-2549-A567-739E9D8417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CBF64C03-374C-A44F-AFAC-47DAD7974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34323543-4BB4-4FDB-10EA-3B4DEAFD6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A35BD8D-457D-BB5E-FD85-72EF1DA02ABE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807EC9-B0D4-FCAB-DC67-911A081BCD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C172B5-2D18-42C8-A600-881C0E25451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11A1D4-3760-BE45-DBCF-C22E10A7EE90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3733D1-077E-0829-68E3-438821D46DA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730EAC2-F435-2FAC-5336-03665C1E917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572347F-23F8-7CFD-EBEF-D60A946B6A6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D33A4EC2-74C4-7BAE-7057-7B3289D4973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0C84964-496A-C9B6-F0C1-8DDAFEA3C7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60012C8-088B-7AAD-ED16-41A0ADF8C0EF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A52D6ED-4ADE-DD45-A61C-833418C5F01E}"/>
              </a:ext>
            </a:extLst>
          </p:cNvPr>
          <p:cNvSpPr txBox="1"/>
          <p:nvPr/>
        </p:nvSpPr>
        <p:spPr>
          <a:xfrm>
            <a:off x="533796" y="5412861"/>
            <a:ext cx="8060758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قالَتْ دودي مُتَحَمِّسَةً: سَيَشْتَري أَحَدُهُمْ هَذِهِ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لصَّحيفَةَ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وَسَيَأْخُذُنــــي إِلــــى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لْمَنْزِلِ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سَأَقْرَأُ كُتُباً حَقيقِيَّةً!</a:t>
            </a:r>
            <a:endParaRPr lang="fr-MA" sz="2800" b="1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B22D69-1AC2-D34A-B473-215ACE6D4F68}"/>
              </a:ext>
            </a:extLst>
          </p:cNvPr>
          <p:cNvSpPr txBox="1"/>
          <p:nvPr/>
        </p:nvSpPr>
        <p:spPr>
          <a:xfrm>
            <a:off x="262171" y="4296813"/>
            <a:ext cx="8332382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مَلَّتْ دودي مِنْ قِراءَةِ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ٱلصُّحُفِ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ٱلْقَديمَةِ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اِنْسَلَّتْ عَبْرَ شَقٍّ صَغيرٍ ف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ٱلْجِدارِ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زَحَفَتْ نَحْوَ رَفِّ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ٱلصُّحُفِ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وَٱنْزَلَقَتْ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داخِلَ واحِدَةٍ مِنْها.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3342AF-4107-BC43-8CEA-0ADA14F61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1" y="1999581"/>
            <a:ext cx="2426771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FF5DF22-1964-0344-A1FA-A547EAECA2B2}"/>
              </a:ext>
            </a:extLst>
          </p:cNvPr>
          <p:cNvSpPr txBox="1"/>
          <p:nvPr/>
        </p:nvSpPr>
        <p:spPr>
          <a:xfrm>
            <a:off x="2996369" y="1993823"/>
            <a:ext cx="5691493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ف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لْقِراءَةَ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أَكْثَرَ مِنَ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لْأَكْلِ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endParaRPr lang="fr-MA" sz="2800" b="1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لْكُتُبِ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endParaRPr lang="fr-MA" sz="2800" b="1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D7BA6D5-CB3A-9A66-8F8F-77BB1C1459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1BE42B8-86A0-15DF-4C59-835E145EF7E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AD0C76-0D69-E38A-DEEB-6014EDC22B6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842D18-8801-A7CF-982F-027D5A30808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B28616-D034-47CC-8DEE-987F7232583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963FE33-4629-D266-B7EF-093535524EB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B1170451-A930-C75C-DE2B-2B6F3D85BF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9529E15-47A6-814B-B8D4-86E6B4780F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ABFA95E-AA2E-6BD1-6C26-75679D3AFB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C81F7FF-88E2-8A85-3C5F-40B3D66170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03E2DC2-CF64-AEDA-577C-BCC8ABBF648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09AC51-6C67-A44B-BA6B-91935DFC89E4}"/>
              </a:ext>
            </a:extLst>
          </p:cNvPr>
          <p:cNvSpPr txBox="1"/>
          <p:nvPr/>
        </p:nvSpPr>
        <p:spPr>
          <a:xfrm>
            <a:off x="3406836" y="2183573"/>
            <a:ext cx="4956100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فـــي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ٱلصَّباحِ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 ِالْتَقَطَتْ سَيِّدَةٌ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ٱلصَّحيفَةَ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ٱلَّتـــي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ٱخْتَبَأَتْ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فيها دودي. وَعِنْدَ وُصولِ مَنْزِلِها، جَلَسَتْ عَلى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ٱلشُّرْفَةِ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لِتَرْتَشِفَ كوباً مِنَ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ٱلش</a:t>
            </a:r>
            <a:r>
              <a:rPr lang="ar-M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ّ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ايِ.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52C53B4-F89E-FE45-9146-9A39EBF76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8" y="2110153"/>
            <a:ext cx="2763693" cy="2438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0D2EFF5-4CFC-1245-AF47-53D8FCA0675E}"/>
              </a:ext>
            </a:extLst>
          </p:cNvPr>
          <p:cNvSpPr txBox="1"/>
          <p:nvPr/>
        </p:nvSpPr>
        <p:spPr>
          <a:xfrm>
            <a:off x="984738" y="4899703"/>
            <a:ext cx="737819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وَعِنْدَما فَتَحَت</a:t>
            </a:r>
            <a:r>
              <a:rPr lang="ar-M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ٱلصَّحيفَةَ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صَرَخَتْ: يا لِلْهَوْلِ، دودَةٌ! ثُمَّ صَفَعَتْها صَفْعَةً عَنيفَةً.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8578C0-C635-8CAD-FA91-3956062D62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E0623BF-4A8F-BED1-E72D-526740BB8B2C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82029E-3519-C83D-BBF1-94E47C16A43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98E376-534E-DAB0-1782-F84F2C5C5B3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149C80-F4AE-065C-9C1E-20F1C2BC25F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AFA49-F742-835F-C4B5-F1610852B5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A478A0E-1F24-1588-FA3A-6868426B7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FD90525-4F23-7F12-9488-040C1B7D9A7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1D1EFB2-CE50-C0B6-7CEA-5B8511686E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3D5C2CD-D9B1-DA88-E6F8-E0FA0BE78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F932B3B-1386-E2BB-7074-F96CFCDAD6F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0DF6CC-269E-194E-9E63-6C1753ABF9D7}"/>
              </a:ext>
            </a:extLst>
          </p:cNvPr>
          <p:cNvSpPr txBox="1"/>
          <p:nvPr/>
        </p:nvSpPr>
        <p:spPr>
          <a:xfrm>
            <a:off x="215268" y="487974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حَمَلَ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ٱلْيَعْسوبُ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دودي إِلى مَكْتَبَةِ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ٱلْحَيِّ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وَهُنا بَدَأَتْ رِحْلَتُها في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ٱسْتِكْشافِ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عالَمِ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تَقْرَأُ كُلَّ ما تَسْتَطيعُ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ٱلزَّحْفَ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1B79FF8-E794-4A4D-9062-F1A40A5E6858}"/>
              </a:ext>
            </a:extLst>
          </p:cNvPr>
          <p:cNvSpPr txBox="1"/>
          <p:nvPr/>
        </p:nvSpPr>
        <p:spPr>
          <a:xfrm>
            <a:off x="442709" y="2137701"/>
            <a:ext cx="4845860" cy="207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خَفَقَ قَلْبُ دودي مِنَ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ٱلْخَوْفِ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وَهِيَ تَبْحَثُ عَنْ مَكانٍ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لِل</a:t>
            </a:r>
            <a:r>
              <a:rPr lang="ar-M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اِ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خْتِباءِ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فَجْأَةً، سَمِعَتْ صَوْتاً:</a:t>
            </a:r>
            <a:endParaRPr lang="ar-MA" sz="2800" b="1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كِدْتِ أَنْ تُصْبِحــي طَعاماً لِلطُّيورِ!. </a:t>
            </a:r>
            <a:endParaRPr lang="fr-MA" sz="2800" b="1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D1C4689-E4A0-3D42-A670-393830F096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816" y="2000007"/>
            <a:ext cx="3043535" cy="238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C43D302-FA67-C4F2-7CDD-756B1EB8B9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E042368-76DA-FEC7-2788-37DAD1D7C7A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B3FD7BB-0959-444F-42C8-66956889B0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B8F436-3691-FF74-DF48-DADBB1822B94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5C06BC-840D-4798-BFC8-D25E6DFF020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587B09-3E97-85F1-AB8C-927FAD5C6709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F2E6F72-FCA7-ECB7-A78C-788EFF65FE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32D4FFF-688D-3704-A803-51740051C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9062422-3E17-B3D8-4AD9-E6DF089F278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92001DD-9D5E-94AB-12C6-951627BA3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626CC17-A8FC-640A-3777-B4E5927AEC0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7A0C9E5-9844-254B-AD01-9BAA5928BEFA}"/>
              </a:ext>
            </a:extLst>
          </p:cNvPr>
          <p:cNvSpPr txBox="1"/>
          <p:nvPr/>
        </p:nvSpPr>
        <p:spPr>
          <a:xfrm>
            <a:off x="413609" y="4190042"/>
            <a:ext cx="796127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ـــ آسِفَةٌ، أَجابَتْ دودي وَهِيَ تَسْحَبُ ذَيْلَها مِنَ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ٱلْحِبْرِ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وَضَعْتُ عَلاماتـــي لِأَتَذَكَّرَ ما قَرَأْتُهُ.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EB6411-98EC-EC48-8A30-A46748B17651}"/>
              </a:ext>
            </a:extLst>
          </p:cNvPr>
          <p:cNvSpPr txBox="1"/>
          <p:nvPr/>
        </p:nvSpPr>
        <p:spPr>
          <a:xfrm>
            <a:off x="237167" y="1793255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ذاتَ لَيْلَةٍ، أَنارَتْ أَمينَةُ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أَضْواءَ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فَجْأَةً، فَلَمَحَتْ دودي بَيْنَ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ٱلْكُتُبِ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 قالَتْ أَمينَةُ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: اَلْآنَ عَرَفْتُ صاحِبَ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ٱلْعَلاماتِ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ٱلْغَريبَةِ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B1C4F20-5BB5-B149-9FF1-846220BF38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383" y="1890270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3182226-4BE0-FE4C-89B1-ED4FE010B46B}"/>
              </a:ext>
            </a:extLst>
          </p:cNvPr>
          <p:cNvSpPr txBox="1"/>
          <p:nvPr/>
        </p:nvSpPr>
        <p:spPr>
          <a:xfrm>
            <a:off x="400942" y="5334730"/>
            <a:ext cx="7961276" cy="1185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ـــ</a:t>
            </a:r>
            <a:r>
              <a:rPr lang="ar-S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</a:t>
            </a:r>
            <a:r>
              <a:rPr lang="ar-S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لَلرَّوْعَةِ!</a:t>
            </a:r>
            <a:r>
              <a:rPr lang="ar-SA" sz="28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دودَةٌ تَقْرَأُ. كَمْ كِتاباً قَرَأْتِ حَتّى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ٱلْآنَ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ـــ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جَميعُها، لَكِنَّنــــي أَتَمَنّى لَوْ كانَ هُناكَ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ٱلْمَزيدُ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S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ٱلْكُتُبِ</a:t>
            </a:r>
            <a:r>
              <a:rPr lang="ar-S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لِلْقِراءَةِ.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7F211C3B-6894-F57F-659F-78ED50B72E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2FDA5D-E85E-2C05-52ED-1F371F4774A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1FC3D8-B61B-CB41-2086-AD87DA54F98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87FF1-804A-7972-BDD4-B1B81EEEFD8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FC4BDE-CF06-0371-6772-F97DA0B927D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9F3DD-6D4E-D2B3-624C-1223C128BB5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9D16B4-B5E6-4CBC-F7E8-BA3B899039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0E31A2-B8DD-5617-954E-B95A6EB25E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5F33232-73C4-710B-D2B8-6251F0C838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308C31B6-E83F-F45B-EBAF-0AE1C4271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891865C-4B7A-1531-1515-00C2DCA1AA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018C944F-F0C9-4B4B-8D11-DAFAA4A5024B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0D3A6BF-3C44-2F4E-81C0-0F3C05CE6309}"/>
              </a:ext>
            </a:extLst>
          </p:cNvPr>
          <p:cNvSpPr txBox="1"/>
          <p:nvPr/>
        </p:nvSpPr>
        <p:spPr>
          <a:xfrm>
            <a:off x="3260277" y="2961703"/>
            <a:ext cx="5514183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أُعْجِ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بَ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تْ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أَمينَةُ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بِشَغَفِ دودي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بِــٱلْقِراءَةِ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 أَخَذَتْها إِلى مَكْتَبَة</a:t>
            </a:r>
            <a:r>
              <a:rPr lang="ar-M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ٍ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كَبيرَةٍ. وَسُرْعانَ ما أَصْبَحَتْ دودي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ٱلدّودَةَ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ٱلْأَكْثَرَ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قِراءَةً في </a:t>
            </a:r>
            <a:r>
              <a:rPr lang="ar-SA" sz="2800" b="1" dirty="0" err="1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ٱلْعالَمِ</a:t>
            </a:r>
            <a:r>
              <a:rPr lang="ar-SA" sz="28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8C2B4CD-A08E-CB45-9FE4-D58CD8EE8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75" y="2701599"/>
            <a:ext cx="2849880" cy="2391410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EE3C2CB-324B-AC65-D9D8-0E0EED38F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60E5C04-DD97-B9B8-CF3C-79210E327008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884461-3AE2-4C3E-AAE6-40F97E6518FD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E0758F-0F5F-8A8B-7CAD-E7DD22C0712C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38991E-44F3-E6CF-1B42-7CD78B7F9C1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673C09-00D8-108A-ADF5-3B0F7451C79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352B64E3-B148-0A24-CF88-7323404D95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0CB5D7D-F7EB-8170-0732-9FFF9A4F2F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EFE96F8-6192-C803-E31D-63D57F94ED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F164114-4BE2-5383-D571-2F0930BAA0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F30E9A9-3FCB-855D-6367-2BC510D1D29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C087C-1199-00F1-29F6-29D3AA08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5EB016C6-6D2D-E442-AD0F-23FEC7B4A16D}"/>
              </a:ext>
            </a:extLst>
          </p:cNvPr>
          <p:cNvSpPr txBox="1"/>
          <p:nvPr/>
        </p:nvSpPr>
        <p:spPr>
          <a:xfrm>
            <a:off x="-402805" y="825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كان توقعه قريبا للقصة.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0751E41-A3F7-DC4C-BFC7-9F225A7F0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11" y="1966911"/>
            <a:ext cx="3113779" cy="4337086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28F383B-BD76-F4EF-5B37-84AB15CBEF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5D6AD6-6EEC-9868-2131-38A723D27EA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232B6E-BCCF-04DC-F981-175D19EB433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16C463-E7D4-DCEF-ADF4-CF185342836A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662CB-0292-6495-AD8E-E240A0A7B38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F43C56-E7B0-302F-5B23-EA2D4561A97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A7627C-8406-C1C3-50E8-9F7F604133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EAC98B-0D73-8AB6-D30B-D9D849971A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E4734C-73DB-22CE-9E50-DBEAFF03FD2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F19B10-E8C4-2CA7-2242-0D5ABEB8D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B83F676-75BC-2E52-EAE2-91C3EA74F9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851819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F9D1B-D837-3566-EDD6-E344639E8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B04BD9E-58FC-574B-A8D2-4F9F45688AF4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تسكن دودي؟ وماذا كانت تحب؟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09A8A23-0577-D34B-B9B1-E7A92524F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11" y="1972789"/>
            <a:ext cx="3113779" cy="4337086"/>
          </a:xfrm>
          <a:prstGeom prst="rect">
            <a:avLst/>
          </a:prstGeom>
        </p:spPr>
      </p:pic>
      <p:pic>
        <p:nvPicPr>
          <p:cNvPr id="3" name="Espace réservé pour une image  14">
            <a:extLst>
              <a:ext uri="{FF2B5EF4-FFF2-40B4-BE49-F238E27FC236}">
                <a16:creationId xmlns:a16="http://schemas.microsoft.com/office/drawing/2014/main" id="{D5C56D20-B29B-08BB-2CA5-49047FCB0E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1DCF7D-668A-B401-B1E3-08922D39836D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7E70E9-0A24-E909-DF66-38C003435E7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A1D14CC-272F-5F28-824C-EA4CE0BE13B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4B4A7E-0184-42A0-EE8A-032B3BD1739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6B5BA0-1B38-C22E-01FE-C3DEC1081CB6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3D6F716-87AE-D4CF-CB5D-96AE0E858F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BE9B6BF-87CE-45E0-73B2-557FDD1839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1801217-1B57-AD12-6396-17204D2C20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EFD9D5F-54DB-E815-F7C9-77369A8A1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03BE3F8-9A51-FB56-DD8A-A090440CC4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246861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المقبلة، سنعود إلى قصة الدودة القارئة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وستتعرفونها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أكثر.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AE6A2C3E-FD17-6840-914E-02B9CC8211AE}"/>
              </a:ext>
            </a:extLst>
          </p:cNvPr>
          <p:cNvGrpSpPr/>
          <p:nvPr/>
        </p:nvGrpSpPr>
        <p:grpSpPr>
          <a:xfrm>
            <a:off x="2347702" y="1544022"/>
            <a:ext cx="4448596" cy="4944213"/>
            <a:chOff x="2348657" y="1235555"/>
            <a:chExt cx="4620069" cy="5185766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6BC3A2E2-2FC1-2545-BF5B-E576F458E769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61" name="Forme libre : forme 38">
                <a:extLst>
                  <a:ext uri="{FF2B5EF4-FFF2-40B4-BE49-F238E27FC236}">
                    <a16:creationId xmlns:a16="http://schemas.microsoft.com/office/drawing/2014/main" id="{C3837C5E-8398-7E43-A759-1F5564D3885B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" name="Forme libre : forme 40">
                <a:extLst>
                  <a:ext uri="{FF2B5EF4-FFF2-40B4-BE49-F238E27FC236}">
                    <a16:creationId xmlns:a16="http://schemas.microsoft.com/office/drawing/2014/main" id="{39BB5646-09EA-5949-97FF-3BF897EF31C9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" name="Forme libre : forme 41">
                <a:extLst>
                  <a:ext uri="{FF2B5EF4-FFF2-40B4-BE49-F238E27FC236}">
                    <a16:creationId xmlns:a16="http://schemas.microsoft.com/office/drawing/2014/main" id="{ED5A4841-86DF-A948-BE70-B9AEDB8BC0D0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64" name="Forme libre : forme 42">
                <a:extLst>
                  <a:ext uri="{FF2B5EF4-FFF2-40B4-BE49-F238E27FC236}">
                    <a16:creationId xmlns:a16="http://schemas.microsoft.com/office/drawing/2014/main" id="{388378B6-E832-EE46-B655-FBA9C4535489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A7B59CA1-0B88-3A49-AA47-7D85BBCE0354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51CFB5A7-B8F4-B945-BA98-277D2B18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55B5430E-6E4D-314A-8D88-F0F7CF83F45B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21FA70EB-323A-7D45-80C6-AF5213742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2732738B-9A79-9349-A0FF-95E5567BC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891E7621-BF57-574E-8069-4917779F6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065CB72F-E8F1-0D4B-A7EE-E4A39ACA0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45AC641-58D1-6701-1959-97D52C111471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29C1E5-3743-2699-D70F-B7007F43F56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59D04E-B0CF-F943-E5FA-A79BD1C121E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1AF622-F25D-E477-5B71-6258AD36B20C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9A7155-65AC-AF1E-CA9D-96A84CA4B14E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9BD13C8-5FAB-8370-FECC-04C806D27C0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6C767E-3EFE-7277-A993-3F60E6B1F3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5532490-45F9-E148-2AC0-11A64BE7028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AF7FE1F-4A64-4D95-5CBC-6C01C825B5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BC70021-2E25-5766-7A37-217D9A8372E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BF5029B-65FC-95B7-88EC-76FC9E1FCD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323913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09645" y="2808678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1797" y="96565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6D51EBC3-9929-9046-9CD9-ABE31A875E99}"/>
              </a:ext>
            </a:extLst>
          </p:cNvPr>
          <p:cNvSpPr txBox="1"/>
          <p:nvPr/>
        </p:nvSpPr>
        <p:spPr>
          <a:xfrm>
            <a:off x="951722" y="647824"/>
            <a:ext cx="65043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السابقة.</a:t>
            </a:r>
          </a:p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وتعرفنا قصة الدودة القارئة.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CF631B2-1EE6-724D-93E6-D80D1AF9B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822" y="1889886"/>
            <a:ext cx="3672356" cy="441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E58CB4-E9CF-D364-99D3-4DAE889AFB1A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3668DC-1EBA-3FF1-B8AD-1159E730782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B405C-694F-64D5-E8FB-5704754670F0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90C4CF-0222-559A-8A15-DD75B929550B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8D180-4A66-2E93-597D-0C93E43F489C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069301-F315-7E34-4D76-C52DA86053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5DA9EB-03F3-7D0A-45DF-0A183B7815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E80784-4B37-3843-FB04-68CC39703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E8274A-5161-0F97-03E0-0C42AF3085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34CD06-1A3E-6214-A2B7-8CC2A98061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4">
            <a:extLst>
              <a:ext uri="{FF2B5EF4-FFF2-40B4-BE49-F238E27FC236}">
                <a16:creationId xmlns:a16="http://schemas.microsoft.com/office/drawing/2014/main" id="{494656B8-1DA1-76FB-D455-4505FAF772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70145F94-7526-B443-80EB-0B426C529D01}"/>
              </a:ext>
            </a:extLst>
          </p:cNvPr>
          <p:cNvSpPr txBox="1"/>
          <p:nvPr/>
        </p:nvSpPr>
        <p:spPr>
          <a:xfrm>
            <a:off x="-338863" y="81314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ارسموا الدودة القارئة في دفاتركم.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130ECB-28CA-7E45-98BF-E7822F24C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6" r="22670" b="74872"/>
          <a:stretch/>
        </p:blipFill>
        <p:spPr>
          <a:xfrm>
            <a:off x="2677830" y="1994303"/>
            <a:ext cx="3788341" cy="302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Espace réservé pour une image  14">
            <a:extLst>
              <a:ext uri="{FF2B5EF4-FFF2-40B4-BE49-F238E27FC236}">
                <a16:creationId xmlns:a16="http://schemas.microsoft.com/office/drawing/2014/main" id="{CB7F98B8-F5F2-4EBD-8DD0-DCE1BABA51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A99C5E-5CEF-3E0C-CE41-CF89ACBE512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C33FB4-69C3-F87B-B9A2-329109D916D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EE821C-D584-C78D-EF2D-99C91E001C2D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1A89ED-4725-5659-0FE0-9F65F66C46C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A78293-C4B2-EEA8-A24C-4E1280FD097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C46BB1-6E96-8E68-1CBB-CF36470C9A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8E637E-F603-EE50-BDB2-A2B95006E9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D98602-F3AE-167D-7EF1-92D4364D2A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D69EC5-4C9F-668A-01DA-DF9A1FFE5C1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85CD771-77A0-87E1-4EE8-D44BD8B1A1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58" y="82112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2307" y="667986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5C81EE-0D0F-4F9B-58E4-727F931C570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66912F-F875-C449-1392-BAEB9B5D511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BBDD0-50C2-0FBA-63E9-B6A1B6DDFBA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ختتام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D9FB40-23EB-635D-E8D3-5C021845DDE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1383F6-54FA-43CC-4E98-8A8AA87ADA3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54B0A9-1D74-BACF-AF35-B6C10C327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488AB0-4221-9E71-12E4-EE926DBD17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348B78-F9E8-5F33-CAF3-DCC6BA90123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CFEBAE-2C37-FB98-AD6C-BCC2B904A89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7EA9B0-0714-8B0B-3ACB-2284C5E7C0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2001" y="1993683"/>
            <a:ext cx="639999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14420</TotalTime>
  <Words>1579</Words>
  <Application>Microsoft Office PowerPoint</Application>
  <PresentationFormat>Affichage à l'écran (4:3)</PresentationFormat>
  <Paragraphs>412</Paragraphs>
  <Slides>57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57</vt:i4>
      </vt:variant>
    </vt:vector>
  </HeadingPairs>
  <TitlesOfParts>
    <vt:vector size="75" baseType="lpstr">
      <vt:lpstr>Calibri Light</vt:lpstr>
      <vt:lpstr>Dosis Medium</vt:lpstr>
      <vt:lpstr>Wingdings</vt:lpstr>
      <vt:lpstr>Noto Sans Symbols</vt:lpstr>
      <vt:lpstr>Dosis ExtraBold</vt:lpstr>
      <vt:lpstr>Arial</vt:lpstr>
      <vt:lpstr>Microsoft Uighur</vt:lpstr>
      <vt:lpstr>Dosis SemiBold</vt:lpstr>
      <vt:lpstr>Calibri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Présentation PowerPoint</vt:lpstr>
      <vt:lpstr>Présentation PowerPoint</vt:lpstr>
      <vt:lpstr>Présentation PowerPoint</vt:lpstr>
      <vt:lpstr>النشاط الاعتيادي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أنشطة التوليف والدعم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قراءة إثرائية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اختتام الحصة</vt:lpstr>
      <vt:lpstr>Présentation PowerPoint</vt:lpstr>
      <vt:lpstr>Présentation PowerPoint</vt:lpstr>
      <vt:lpstr>إلى اللقاء في الحصة المقبلة.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179</cp:revision>
  <dcterms:created xsi:type="dcterms:W3CDTF">2023-09-20T21:35:22Z</dcterms:created>
  <dcterms:modified xsi:type="dcterms:W3CDTF">2026-10-21T23:52:21Z</dcterms:modified>
</cp:coreProperties>
</file>