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5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83" r:id="rId6"/>
  </p:sldMasterIdLst>
  <p:notesMasterIdLst>
    <p:notesMasterId r:id="rId92"/>
  </p:notesMasterIdLst>
  <p:sldIdLst>
    <p:sldId id="2134804866" r:id="rId7"/>
    <p:sldId id="2147482493" r:id="rId8"/>
    <p:sldId id="2147482463" r:id="rId9"/>
    <p:sldId id="2147482529" r:id="rId10"/>
    <p:sldId id="2147482505" r:id="rId11"/>
    <p:sldId id="2147482532" r:id="rId12"/>
    <p:sldId id="263" r:id="rId13"/>
    <p:sldId id="2134806179" r:id="rId14"/>
    <p:sldId id="2147482478" r:id="rId15"/>
    <p:sldId id="2134806539" r:id="rId16"/>
    <p:sldId id="2147482537" r:id="rId17"/>
    <p:sldId id="2134806904" r:id="rId18"/>
    <p:sldId id="2134806541" r:id="rId19"/>
    <p:sldId id="2134806522" r:id="rId20"/>
    <p:sldId id="2134806543" r:id="rId21"/>
    <p:sldId id="2134806544" r:id="rId22"/>
    <p:sldId id="2134806542" r:id="rId23"/>
    <p:sldId id="2134806547" r:id="rId24"/>
    <p:sldId id="2134806548" r:id="rId25"/>
    <p:sldId id="2134806550" r:id="rId26"/>
    <p:sldId id="2134806551" r:id="rId27"/>
    <p:sldId id="2134806552" r:id="rId28"/>
    <p:sldId id="2134806554" r:id="rId29"/>
    <p:sldId id="2147482534" r:id="rId30"/>
    <p:sldId id="2134806402" r:id="rId31"/>
    <p:sldId id="2134806906" r:id="rId32"/>
    <p:sldId id="2147482506" r:id="rId33"/>
    <p:sldId id="2134806931" r:id="rId34"/>
    <p:sldId id="2134806932" r:id="rId35"/>
    <p:sldId id="2134806173" r:id="rId36"/>
    <p:sldId id="2134806507" r:id="rId37"/>
    <p:sldId id="2134806908" r:id="rId38"/>
    <p:sldId id="2134806909" r:id="rId39"/>
    <p:sldId id="2134806914" r:id="rId40"/>
    <p:sldId id="2134806915" r:id="rId41"/>
    <p:sldId id="2134806916" r:id="rId42"/>
    <p:sldId id="2134806917" r:id="rId43"/>
    <p:sldId id="2134806930" r:id="rId44"/>
    <p:sldId id="2147482507" r:id="rId45"/>
    <p:sldId id="2147482508" r:id="rId46"/>
    <p:sldId id="2147482510" r:id="rId47"/>
    <p:sldId id="2147482509" r:id="rId48"/>
    <p:sldId id="2134806921" r:id="rId49"/>
    <p:sldId id="2134806922" r:id="rId50"/>
    <p:sldId id="2147482511" r:id="rId51"/>
    <p:sldId id="2147482513" r:id="rId52"/>
    <p:sldId id="2147482512" r:id="rId53"/>
    <p:sldId id="2147482514" r:id="rId54"/>
    <p:sldId id="2134806927" r:id="rId55"/>
    <p:sldId id="2147482483" r:id="rId56"/>
    <p:sldId id="2147482515" r:id="rId57"/>
    <p:sldId id="2147482516" r:id="rId58"/>
    <p:sldId id="2147482484" r:id="rId59"/>
    <p:sldId id="2147482482" r:id="rId60"/>
    <p:sldId id="2147482517" r:id="rId61"/>
    <p:sldId id="2147482538" r:id="rId62"/>
    <p:sldId id="2147482518" r:id="rId63"/>
    <p:sldId id="2147482519" r:id="rId64"/>
    <p:sldId id="2147482520" r:id="rId65"/>
    <p:sldId id="2147482341" r:id="rId66"/>
    <p:sldId id="2147482539" r:id="rId67"/>
    <p:sldId id="2147482535" r:id="rId68"/>
    <p:sldId id="2134806934" r:id="rId69"/>
    <p:sldId id="2134806324" r:id="rId70"/>
    <p:sldId id="2134806936" r:id="rId71"/>
    <p:sldId id="2134806938" r:id="rId72"/>
    <p:sldId id="2147482522" r:id="rId73"/>
    <p:sldId id="2134806940" r:id="rId74"/>
    <p:sldId id="2147482528" r:id="rId75"/>
    <p:sldId id="2134806892" r:id="rId76"/>
    <p:sldId id="2147482523" r:id="rId77"/>
    <p:sldId id="2134806579" r:id="rId78"/>
    <p:sldId id="2147482525" r:id="rId79"/>
    <p:sldId id="2147482540" r:id="rId80"/>
    <p:sldId id="2147482526" r:id="rId81"/>
    <p:sldId id="2147482536" r:id="rId82"/>
    <p:sldId id="2134806944" r:id="rId83"/>
    <p:sldId id="2134806945" r:id="rId84"/>
    <p:sldId id="2134806946" r:id="rId85"/>
    <p:sldId id="2147482503" r:id="rId86"/>
    <p:sldId id="2147482527" r:id="rId87"/>
    <p:sldId id="2134806383" r:id="rId88"/>
    <p:sldId id="2147482504" r:id="rId89"/>
    <p:sldId id="2147482531" r:id="rId90"/>
    <p:sldId id="2147482487" r:id="rId91"/>
  </p:sldIdLst>
  <p:sldSz cx="9144000" cy="6858000" type="screen4x3"/>
  <p:notesSz cx="6858000" cy="9144000"/>
  <p:embeddedFontLst>
    <p:embeddedFont>
      <p:font typeface="Dosis" pitchFamily="2" charset="0"/>
      <p:regular r:id="rId93"/>
      <p:bold r:id="rId94"/>
    </p:embeddedFont>
    <p:embeddedFont>
      <p:font typeface="Dosis ExtraBold" pitchFamily="2" charset="0"/>
      <p:bold r:id="rId95"/>
    </p:embeddedFont>
    <p:embeddedFont>
      <p:font typeface="Dosis Medium" pitchFamily="2" charset="0"/>
      <p:regular r:id="rId96"/>
    </p:embeddedFont>
    <p:embeddedFont>
      <p:font typeface="Dosis SemiBold" pitchFamily="2" charset="0"/>
      <p:bold r:id="rId97"/>
    </p:embeddedFont>
    <p:embeddedFont>
      <p:font typeface="Microsoft Himalaya" panose="01010100010101010101" pitchFamily="2" charset="0"/>
      <p:regular r:id="rId98"/>
    </p:embeddedFont>
    <p:embeddedFont>
      <p:font typeface="Microsoft Uighur" panose="02000000000000000000" pitchFamily="2" charset="-78"/>
      <p:regular r:id="rId99"/>
      <p:bold r:id="rId100"/>
    </p:embeddedFont>
    <p:embeddedFont>
      <p:font typeface="Modern Love" panose="04090805081005020601" pitchFamily="82" charset="0"/>
      <p:regular r:id="rId101"/>
    </p:embeddedFont>
    <p:embeddedFont>
      <p:font typeface="Roboto" panose="02000000000000000000" pitchFamily="2" charset="0"/>
      <p:regular r:id="rId102"/>
      <p:bold r:id="rId103"/>
      <p:italic r:id="rId104"/>
      <p:boldItalic r:id="rId10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orient="horz" pos="3430" userDrawn="1">
          <p15:clr>
            <a:srgbClr val="A4A3A4"/>
          </p15:clr>
        </p15:guide>
        <p15:guide id="4" pos="90" userDrawn="1">
          <p15:clr>
            <a:srgbClr val="A4A3A4"/>
          </p15:clr>
        </p15:guide>
        <p15:guide id="5" orient="horz" pos="1298" userDrawn="1">
          <p15:clr>
            <a:srgbClr val="A4A3A4"/>
          </p15:clr>
        </p15:guide>
        <p15:guide id="6" pos="88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  <p15:guide id="8" orient="horz" pos="3838" userDrawn="1">
          <p15:clr>
            <a:srgbClr val="A4A3A4"/>
          </p15:clr>
        </p15:guide>
        <p15:guide id="9" pos="1315" userDrawn="1">
          <p15:clr>
            <a:srgbClr val="A4A3A4"/>
          </p15:clr>
        </p15:guide>
        <p15:guide id="10" orient="horz" pos="1389" userDrawn="1">
          <p15:clr>
            <a:srgbClr val="A4A3A4"/>
          </p15:clr>
        </p15:guide>
        <p15:guide id="11" orient="horz" pos="3884" userDrawn="1">
          <p15:clr>
            <a:srgbClr val="A4A3A4"/>
          </p15:clr>
        </p15:guide>
        <p15:guide id="12" pos="40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424D7C"/>
    <a:srgbClr val="55B6DF"/>
    <a:srgbClr val="D6E9EA"/>
    <a:srgbClr val="00ABA3"/>
    <a:srgbClr val="00ACA4"/>
    <a:srgbClr val="00A9A1"/>
    <a:srgbClr val="00A8A0"/>
    <a:srgbClr val="00ADEE"/>
    <a:srgbClr val="E2F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9" autoAdjust="0"/>
    <p:restoredTop sz="87683" autoAdjust="0"/>
  </p:normalViewPr>
  <p:slideViewPr>
    <p:cSldViewPr snapToGrid="0">
      <p:cViewPr varScale="1">
        <p:scale>
          <a:sx n="72" d="100"/>
          <a:sy n="72" d="100"/>
        </p:scale>
        <p:origin x="1819" y="62"/>
      </p:cViewPr>
      <p:guideLst>
        <p:guide pos="4649"/>
        <p:guide orient="horz" pos="686"/>
        <p:guide orient="horz" pos="3430"/>
        <p:guide pos="90"/>
        <p:guide orient="horz" pos="1298"/>
        <p:guide pos="884"/>
        <p:guide orient="horz" pos="2568"/>
        <p:guide orient="horz" pos="3838"/>
        <p:guide pos="1315"/>
        <p:guide orient="horz" pos="1389"/>
        <p:guide orient="horz" pos="3884"/>
        <p:guide pos="40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6" Type="http://schemas.openxmlformats.org/officeDocument/2006/relationships/slide" Target="slides/slide10.xml"/><Relationship Id="rId107" Type="http://schemas.openxmlformats.org/officeDocument/2006/relationships/viewProps" Target="viewProps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4.xml"/><Relationship Id="rId95" Type="http://schemas.openxmlformats.org/officeDocument/2006/relationships/font" Target="fonts/font3.fntdata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font" Target="fonts/font11.fntdata"/><Relationship Id="rId108" Type="http://schemas.openxmlformats.org/officeDocument/2006/relationships/theme" Target="theme/theme1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6" Type="http://schemas.openxmlformats.org/officeDocument/2006/relationships/presProps" Target="pres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font" Target="fonts/font2.fntdata"/><Relationship Id="rId99" Type="http://schemas.openxmlformats.org/officeDocument/2006/relationships/font" Target="fonts/font7.fntdata"/><Relationship Id="rId101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tableStyles" Target="tableStyles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font" Target="fonts/font5.fntdata"/><Relationship Id="rId104" Type="http://schemas.openxmlformats.org/officeDocument/2006/relationships/font" Target="fonts/font12.fntdata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font" Target="fonts/font8.fntdata"/><Relationship Id="rId105" Type="http://schemas.openxmlformats.org/officeDocument/2006/relationships/font" Target="fonts/font13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font" Target="fonts/font1.fntdata"/><Relationship Id="rId9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577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495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2.png"/></Relationships>
</file>

<file path=ppt/slideLayouts/_rels/slideLayout9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2.png"/></Relationships>
</file>

<file path=ppt/slideLayouts/_rels/slideLayout9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2.png"/></Relationships>
</file>

<file path=ppt/slideLayouts/_rels/slideLayout9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2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15.png"/><Relationship Id="rId9" Type="http://schemas.microsoft.com/office/2007/relationships/hdphoto" Target="../media/hdphoto2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007937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570826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481927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55488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14261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42760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3799473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7410121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57804059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08952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227109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746567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9994366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62083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572451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15496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855700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434631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image" Target="../media/image4.bin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image" Target="../media/image4.bin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image" Target="../media/image4.bin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6" r:id="rId2"/>
    <p:sldLayoutId id="2147483762" r:id="rId3"/>
    <p:sldLayoutId id="21474837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6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21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gif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microsoft.com/office/2007/relationships/hdphoto" Target="../media/hdphoto3.wdp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23.gif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87.xml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image" Target="../media/image44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4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39.png"/><Relationship Id="rId10" Type="http://schemas.openxmlformats.org/officeDocument/2006/relationships/image" Target="../media/image23.gif"/><Relationship Id="rId4" Type="http://schemas.openxmlformats.org/officeDocument/2006/relationships/image" Target="../media/image38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7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11" Type="http://schemas.openxmlformats.org/officeDocument/2006/relationships/image" Target="../media/image51.png"/><Relationship Id="rId5" Type="http://schemas.openxmlformats.org/officeDocument/2006/relationships/image" Target="../media/image38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4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4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57.png"/><Relationship Id="rId4" Type="http://schemas.openxmlformats.org/officeDocument/2006/relationships/image" Target="../media/image38.png"/><Relationship Id="rId9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39.png"/><Relationship Id="rId7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2.png"/><Relationship Id="rId11" Type="http://schemas.openxmlformats.org/officeDocument/2006/relationships/image" Target="../media/image61.jpeg"/><Relationship Id="rId5" Type="http://schemas.openxmlformats.org/officeDocument/2006/relationships/image" Target="../media/image41.png"/><Relationship Id="rId10" Type="http://schemas.openxmlformats.org/officeDocument/2006/relationships/image" Target="../media/image60.jpeg"/><Relationship Id="rId4" Type="http://schemas.openxmlformats.org/officeDocument/2006/relationships/image" Target="../media/image40.png"/><Relationship Id="rId9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3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3.gif"/><Relationship Id="rId11" Type="http://schemas.openxmlformats.org/officeDocument/2006/relationships/image" Target="../media/image42.png"/><Relationship Id="rId5" Type="http://schemas.openxmlformats.org/officeDocument/2006/relationships/image" Target="../media/image63.png"/><Relationship Id="rId10" Type="http://schemas.openxmlformats.org/officeDocument/2006/relationships/image" Target="../media/image41.png"/><Relationship Id="rId4" Type="http://schemas.openxmlformats.org/officeDocument/2006/relationships/image" Target="../media/image62.png"/><Relationship Id="rId9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4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9.jpe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8.jpeg"/><Relationship Id="rId7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0.jpe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1.jpe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75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11" Type="http://schemas.openxmlformats.org/officeDocument/2006/relationships/image" Target="../media/image73.png"/><Relationship Id="rId5" Type="http://schemas.openxmlformats.org/officeDocument/2006/relationships/image" Target="../media/image39.png"/><Relationship Id="rId10" Type="http://schemas.openxmlformats.org/officeDocument/2006/relationships/image" Target="../media/image72.png"/><Relationship Id="rId4" Type="http://schemas.openxmlformats.org/officeDocument/2006/relationships/image" Target="../media/image38.png"/><Relationship Id="rId9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7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11" Type="http://schemas.openxmlformats.org/officeDocument/2006/relationships/image" Target="../media/image73.png"/><Relationship Id="rId5" Type="http://schemas.openxmlformats.org/officeDocument/2006/relationships/image" Target="../media/image40.png"/><Relationship Id="rId10" Type="http://schemas.openxmlformats.org/officeDocument/2006/relationships/image" Target="../media/image72.png"/><Relationship Id="rId4" Type="http://schemas.openxmlformats.org/officeDocument/2006/relationships/image" Target="../media/image39.png"/><Relationship Id="rId9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77.png"/><Relationship Id="rId7" Type="http://schemas.openxmlformats.org/officeDocument/2006/relationships/image" Target="../media/image4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77.png"/><Relationship Id="rId7" Type="http://schemas.openxmlformats.org/officeDocument/2006/relationships/image" Target="../media/image4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52.png"/><Relationship Id="rId9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7.png"/><Relationship Id="rId7" Type="http://schemas.openxmlformats.org/officeDocument/2006/relationships/image" Target="../media/image3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8.png"/><Relationship Id="rId5" Type="http://schemas.openxmlformats.org/officeDocument/2006/relationships/image" Target="../media/image79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1.jpe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8.jpe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2.jpe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60.jpe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7.png"/><Relationship Id="rId7" Type="http://schemas.openxmlformats.org/officeDocument/2006/relationships/image" Target="../media/image4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3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5.png"/><Relationship Id="rId7" Type="http://schemas.openxmlformats.org/officeDocument/2006/relationships/image" Target="../media/image41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5.png"/><Relationship Id="rId7" Type="http://schemas.openxmlformats.org/officeDocument/2006/relationships/image" Target="../media/image4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5.png"/><Relationship Id="rId7" Type="http://schemas.openxmlformats.org/officeDocument/2006/relationships/image" Target="../media/image4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4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0.png"/><Relationship Id="rId11" Type="http://schemas.openxmlformats.org/officeDocument/2006/relationships/image" Target="../media/image89.png"/><Relationship Id="rId5" Type="http://schemas.openxmlformats.org/officeDocument/2006/relationships/image" Target="../media/image39.png"/><Relationship Id="rId10" Type="http://schemas.openxmlformats.org/officeDocument/2006/relationships/image" Target="../media/image23.gif"/><Relationship Id="rId4" Type="http://schemas.openxmlformats.org/officeDocument/2006/relationships/image" Target="../media/image38.png"/><Relationship Id="rId9" Type="http://schemas.openxmlformats.org/officeDocument/2006/relationships/image" Target="../media/image8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39.png"/><Relationship Id="rId7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95.png"/><Relationship Id="rId4" Type="http://schemas.openxmlformats.org/officeDocument/2006/relationships/image" Target="../media/image39.png"/><Relationship Id="rId9" Type="http://schemas.openxmlformats.org/officeDocument/2006/relationships/image" Target="../media/image9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95.png"/><Relationship Id="rId4" Type="http://schemas.openxmlformats.org/officeDocument/2006/relationships/image" Target="../media/image39.png"/><Relationship Id="rId9" Type="http://schemas.openxmlformats.org/officeDocument/2006/relationships/image" Target="../media/image9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2.png"/><Relationship Id="rId7" Type="http://schemas.openxmlformats.org/officeDocument/2006/relationships/image" Target="../media/image4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9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97.png"/><Relationship Id="rId7" Type="http://schemas.openxmlformats.org/officeDocument/2006/relationships/image" Target="../media/image4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85.png"/><Relationship Id="rId9" Type="http://schemas.openxmlformats.org/officeDocument/2006/relationships/image" Target="../media/image4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39.png"/><Relationship Id="rId7" Type="http://schemas.openxmlformats.org/officeDocument/2006/relationships/image" Target="../media/image9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9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97.png"/><Relationship Id="rId7" Type="http://schemas.openxmlformats.org/officeDocument/2006/relationships/image" Target="../media/image4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52.png"/><Relationship Id="rId9" Type="http://schemas.openxmlformats.org/officeDocument/2006/relationships/image" Target="../media/image4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microsoft.com/office/2007/relationships/hdphoto" Target="../media/hdphoto8.wdp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hdphoto" Target="../media/hdphoto9.wdp"/><Relationship Id="rId7" Type="http://schemas.openxmlformats.org/officeDocument/2006/relationships/image" Target="../media/image40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85.png"/><Relationship Id="rId9" Type="http://schemas.openxmlformats.org/officeDocument/2006/relationships/image" Target="../media/image4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7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04.png"/><Relationship Id="rId7" Type="http://schemas.openxmlformats.org/officeDocument/2006/relationships/image" Target="../media/image4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23.gif"/><Relationship Id="rId4" Type="http://schemas.openxmlformats.org/officeDocument/2006/relationships/image" Target="../media/image105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D0C797D8-00C2-7CE4-5D42-B5111B09B23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9B59C30-6E15-DAF1-21FF-A7E4569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38107" y="726941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5" name="Espace réservé pour une image  4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E2990BC-D016-0E65-1CA4-3CDA67FF93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2206114-DE79-411D-9CCB-C0127A01A6E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49652" y="4108476"/>
            <a:ext cx="996593" cy="9965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222DA-AE6C-41CC-9518-54C0F3419B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6332" y="3893158"/>
            <a:ext cx="1518036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 / لعب الأدوار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½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الاستماع والتحدث : عناصر الحكاية / تقديم الفعل الكلامي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القراءة استراتيجية المفردات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ونقل</a:t>
            </a:r>
            <a:r>
              <a:rPr lang="fr-FR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1400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24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sz="24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6237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12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5CC8D26-E49C-1C76-5B65-07D7924B6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834" y="1526034"/>
            <a:ext cx="5488778" cy="141518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EB962-9BC0-DD00-9E25-0AACDCA39EA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300863" y="2054965"/>
            <a:ext cx="1088785" cy="684000"/>
          </a:xfrm>
          <a:prstGeom prst="rect">
            <a:avLst/>
          </a:prstGeom>
        </p:spPr>
        <p:txBody>
          <a:bodyPr/>
          <a:lstStyle/>
          <a:p>
            <a:pPr algn="l" rtl="1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تحدي الطلاقة.</a:t>
            </a:r>
          </a:p>
          <a:p>
            <a:pPr algn="l" rtl="1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/>
        </p:nvSpPr>
        <p:spPr>
          <a:xfrm>
            <a:off x="4732152" y="1620209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3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76A9450-9520-2190-F5F0-BB2C91428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14" y="2805558"/>
            <a:ext cx="5488778" cy="1415180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39440" y="3349989"/>
            <a:ext cx="3595893" cy="684000"/>
          </a:xfrm>
          <a:prstGeom prst="rect">
            <a:avLst/>
          </a:prstGeom>
        </p:spPr>
        <p:txBody>
          <a:bodyPr>
            <a:normAutofit/>
          </a:bodyPr>
          <a:lstStyle/>
          <a:p>
            <a:pPr rtl="1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(رحلة إلى عالم الحيوان)</a:t>
            </a:r>
            <a:r>
              <a:rPr lang="fr-FR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</a:t>
            </a: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: عناصر الحكاية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/>
        </p:nvSpPr>
        <p:spPr>
          <a:xfrm>
            <a:off x="6326931" y="3201524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/>
        </p:nvSpPr>
        <p:spPr>
          <a:xfrm>
            <a:off x="5065432" y="2896991"/>
            <a:ext cx="144623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noProof="0" dirty="0"/>
              <a:t> - 02</a:t>
            </a:r>
            <a:r>
              <a:rPr lang="ar-MA" noProof="0" dirty="0"/>
              <a:t>استماع وتحدث</a:t>
            </a:r>
          </a:p>
        </p:txBody>
      </p:sp>
      <p:pic>
        <p:nvPicPr>
          <p:cNvPr id="14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B37D8B8-B5BB-A7DE-6C6B-C02B41A93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14" y="3949912"/>
            <a:ext cx="5488778" cy="1415180"/>
          </a:xfrm>
          <a:prstGeom prst="rect">
            <a:avLst/>
          </a:prstGeom>
        </p:spPr>
      </p:pic>
      <p:pic>
        <p:nvPicPr>
          <p:cNvPr id="15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11C4EB4-8B40-AFB7-B5B5-061E54BED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14" y="5182036"/>
            <a:ext cx="5597075" cy="141518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/>
        </p:nvSpPr>
        <p:spPr>
          <a:xfrm>
            <a:off x="5677849" y="4069152"/>
            <a:ext cx="82266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noProof="0" dirty="0"/>
              <a:t> - 03</a:t>
            </a:r>
            <a:r>
              <a:rPr lang="ar-MA" noProof="0" dirty="0"/>
              <a:t>قراءة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53417" y="4617897"/>
            <a:ext cx="2270408" cy="395155"/>
          </a:xfrm>
          <a:prstGeom prst="rect">
            <a:avLst/>
          </a:prstGeom>
        </p:spPr>
        <p:txBody>
          <a:bodyPr>
            <a:normAutofit/>
          </a:bodyPr>
          <a:lstStyle/>
          <a:p>
            <a:pPr rtl="1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تنمية الطلاقة ــــ استراتيجية المفردات.</a:t>
            </a:r>
          </a:p>
        </p:txBody>
      </p:sp>
      <p:sp>
        <p:nvSpPr>
          <p:cNvPr id="8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/>
        </p:nvSpPr>
        <p:spPr>
          <a:xfrm>
            <a:off x="5392445" y="5276076"/>
            <a:ext cx="111921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noProof="0" dirty="0"/>
              <a:t> - 04</a:t>
            </a:r>
            <a:r>
              <a:rPr lang="ar-MA" noProof="0" dirty="0"/>
              <a:t>خط ونقل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FA69C8D-A755-199A-D09F-F866107924C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22125" y="5845170"/>
            <a:ext cx="1534426" cy="400006"/>
          </a:xfrm>
          <a:prstGeom prst="rect">
            <a:avLst/>
          </a:prstGeom>
        </p:spPr>
        <p:txBody>
          <a:bodyPr>
            <a:normAutofit/>
          </a:bodyPr>
          <a:lstStyle/>
          <a:p>
            <a:pPr rtl="1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نقل : تصفية الصعوبات. 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38866" y="1550913"/>
            <a:ext cx="468000" cy="468000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38866" y="2866109"/>
            <a:ext cx="468000" cy="468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698CE619-0A2C-E099-388A-0C14BBD4249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538866" y="5352324"/>
            <a:ext cx="468000" cy="468000"/>
          </a:xfrm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561168" y="3970939"/>
            <a:ext cx="468000" cy="46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6936" y="1816823"/>
            <a:ext cx="544953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9937" y="5555827"/>
            <a:ext cx="540000" cy="418523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30705F93-EEEC-4DDB-92E1-4B97F3F2147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9340" y="3100309"/>
            <a:ext cx="424748" cy="540000"/>
          </a:xfrm>
          <a:prstGeom prst="rect">
            <a:avLst/>
          </a:prstGeom>
        </p:spPr>
      </p:pic>
      <p:pic>
        <p:nvPicPr>
          <p:cNvPr id="10" name="Image 24">
            <a:extLst>
              <a:ext uri="{FF2B5EF4-FFF2-40B4-BE49-F238E27FC236}">
                <a16:creationId xmlns:a16="http://schemas.microsoft.com/office/drawing/2014/main" id="{6638E56B-6914-851A-61AC-940DA425E90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6936" y="4209727"/>
            <a:ext cx="54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8C3F7EDF-AE48-2D90-2462-6FF10B985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88720"/>
            <a:ext cx="7886700" cy="782320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ar-MA" sz="5000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5000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CD39C99-346C-AD17-C9DB-9E30B782F32A}"/>
              </a:ext>
            </a:extLst>
          </p:cNvPr>
          <p:cNvSpPr txBox="1"/>
          <p:nvPr/>
        </p:nvSpPr>
        <p:spPr>
          <a:xfrm>
            <a:off x="1550728" y="1947663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353059F-C639-463E-B23A-FF75B1373A71}"/>
              </a:ext>
            </a:extLst>
          </p:cNvPr>
          <p:cNvGrpSpPr/>
          <p:nvPr/>
        </p:nvGrpSpPr>
        <p:grpSpPr>
          <a:xfrm>
            <a:off x="1403097" y="276355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CDBF08D8-2BA8-439B-810E-1FA5CBDB135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92C48E1-247D-4BCD-98BB-EEAE9D7DC05D}"/>
                </a:ext>
              </a:extLst>
            </p:cNvPr>
            <p:cNvSpPr/>
            <p:nvPr/>
          </p:nvSpPr>
          <p:spPr>
            <a:xfrm>
              <a:off x="1629593" y="3189364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06F79BFD-FA16-44DA-9F1F-F572259C391F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097" y="3601734"/>
            <a:ext cx="6696000" cy="8907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643CD6-1346-45E4-85F0-A355A912BA0A}"/>
              </a:ext>
            </a:extLst>
          </p:cNvPr>
          <p:cNvSpPr/>
          <p:nvPr/>
        </p:nvSpPr>
        <p:spPr>
          <a:xfrm>
            <a:off x="1839268" y="3934089"/>
            <a:ext cx="46490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عناصر الحكاية.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30B6735-D7BF-40DB-8E3C-5D5DE8504445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097" y="4439910"/>
            <a:ext cx="6696000" cy="890781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FF1C956-4E0E-493A-94D7-7EA6150717B8}"/>
              </a:ext>
            </a:extLst>
          </p:cNvPr>
          <p:cNvSpPr/>
          <p:nvPr/>
        </p:nvSpPr>
        <p:spPr>
          <a:xfrm>
            <a:off x="1550728" y="4754809"/>
            <a:ext cx="4937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استراتيجية  شبكة الكلمة لتنمية المفردات.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9FE065E-6DF9-45A5-9A43-D122CC1D5B9D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097" y="5278087"/>
            <a:ext cx="6696000" cy="89078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37D9BBE-7589-4613-9709-A5AD8D67DE8A}"/>
              </a:ext>
            </a:extLst>
          </p:cNvPr>
          <p:cNvSpPr/>
          <p:nvPr/>
        </p:nvSpPr>
        <p:spPr>
          <a:xfrm>
            <a:off x="2153457" y="5623222"/>
            <a:ext cx="43348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ونقل جملة </a:t>
            </a:r>
            <a:r>
              <a:rPr lang="ar-MA" sz="2400"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تتضمن  </a:t>
            </a: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الحروف التالية: د- ذ- ض</a:t>
            </a:r>
          </a:p>
        </p:txBody>
      </p:sp>
    </p:spTree>
    <p:extLst>
      <p:ext uri="{BB962C8B-B14F-4D97-AF65-F5344CB8AC3E}">
        <p14:creationId xmlns:p14="http://schemas.microsoft.com/office/powerpoint/2010/main" val="244231094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0346FCF-5EC7-4336-992E-68229E402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مرحبا بكم ، سنبدأ  حصة اللغة العربية.</a:t>
            </a:r>
            <a:endParaRPr lang="fr-FR" sz="2400" b="1" dirty="0"/>
          </a:p>
        </p:txBody>
      </p:sp>
      <p:pic>
        <p:nvPicPr>
          <p:cNvPr id="28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7614423-E41A-4F64-AB02-92DF85A28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2D7CB88-B9E7-8F97-9C03-C753A3EBC11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25CB77E7-0E10-D175-0B95-CBC953CB44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5BA7A305-F0A8-9F54-B9BE-581BBEA5B0D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06EE04-BB33-D7C3-6AAE-A406013751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69D053-64DA-9D4B-F4D1-FED02D4CC97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66DA7F-C1E5-0C22-6020-79FE4390E7D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E3C61D3-4E0F-C033-97E2-EC4D27AB028D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2A5365-49F2-8193-60FD-E4374209172B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1AECB6-F58C-6FE6-CCB0-EA289626A39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D347F2-78D5-D14B-DD94-F9CB76D6F98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05B91A-5E6E-4A7F-DA7B-B5ED9C0E08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156BC1-4220-FAAD-4A63-EE37653F4CB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245D1-0E60-7340-59AC-3A20226C13F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8023936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rgbClr val="A5A5A5"/>
              </a:buClr>
              <a:buSzPts val="1600"/>
            </a:pPr>
            <a:r>
              <a:rPr lang="ar-MA" sz="2400" b="1" dirty="0">
                <a:cs typeface="Microsoft Uighur" panose="02000000000000000000" pitchFamily="2" charset="-78"/>
                <a:sym typeface="Arial"/>
              </a:rPr>
              <a:t>قبل أن نبدأ حصة اليوم نتذكر شروط  نجمة التميز. سيفوز ثلاثة منكم بالنجمة.</a:t>
            </a:r>
            <a:endParaRPr lang="fr-MA" sz="2400" b="1" dirty="0">
              <a:cs typeface="Microsoft Uighur" panose="02000000000000000000" pitchFamily="2" charset="-78"/>
            </a:endParaRPr>
          </a:p>
        </p:txBody>
      </p:sp>
      <p:sp>
        <p:nvSpPr>
          <p:cNvPr id="23" name="Google Shape;1333;p8">
            <a:extLst>
              <a:ext uri="{FF2B5EF4-FFF2-40B4-BE49-F238E27FC236}">
                <a16:creationId xmlns:a16="http://schemas.microsoft.com/office/drawing/2014/main" id="{E26FE842-9986-6F25-91B8-9DBFE11C8AB2}"/>
              </a:ext>
            </a:extLst>
          </p:cNvPr>
          <p:cNvSpPr txBox="1"/>
          <p:nvPr/>
        </p:nvSpPr>
        <p:spPr>
          <a:xfrm>
            <a:off x="2193618" y="483899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23633456-9797-F9B7-9CF9-49684E3A0FDD}"/>
              </a:ext>
            </a:extLst>
          </p:cNvPr>
          <p:cNvSpPr txBox="1">
            <a:spLocks/>
          </p:cNvSpPr>
          <p:nvPr/>
        </p:nvSpPr>
        <p:spPr>
          <a:xfrm>
            <a:off x="1584811" y="2604227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أُنْصِتُ وأَنْتَبِهُ جَيِّداً لِلدَّرْسِ</a:t>
            </a:r>
            <a:r>
              <a:rPr lang="ar-MA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F471EE3A-4BF2-3C5D-FCCE-9EDD98F437E4}"/>
              </a:ext>
            </a:extLst>
          </p:cNvPr>
          <p:cNvSpPr/>
          <p:nvPr/>
        </p:nvSpPr>
        <p:spPr>
          <a:xfrm>
            <a:off x="5841194" y="1920227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EE59D3A1-F321-6E4D-E0A8-5F73EE232831}"/>
              </a:ext>
            </a:extLst>
          </p:cNvPr>
          <p:cNvSpPr/>
          <p:nvPr/>
        </p:nvSpPr>
        <p:spPr>
          <a:xfrm>
            <a:off x="5841194" y="4200580"/>
            <a:ext cx="1800000" cy="180000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12" name="Espace réservé pour une image  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3BE792-9F55-5A93-E63B-1EBE006DF8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725" y="719138"/>
            <a:ext cx="828675" cy="828675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326F6B-F613-331F-3730-29F4D9E346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69C980-3ADF-AE75-D4BD-EC91EFABBD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AC420E6-FFAC-0404-4A94-6B5388626E5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86A0A75-CBEF-D966-EB27-B724A8FA6F3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8A523C-93CF-105A-77BF-04E60E68245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49EB74F-4B13-461D-A11F-FDFB03D1C37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B749DC-8FB8-143E-A63A-DB32637850F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7D76AD-CC97-D745-C7F9-72C470FB491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D34800-E304-0EAA-49A7-B1297A8ED4B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35673F-594D-3A7D-11E3-01A47B3E8C9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484CACF-7BE0-FA48-8BBD-162A72F56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والكراسة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B86E5F-4FB5-DF26-2B08-6825054E9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F61B7A-2072-E2BF-F5DC-BE4169F99D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C153AD-4CBD-C356-B936-512EC0C8A2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9C8DB4-B0D3-2AE1-07F4-0146B66A057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6BBCA0-40B6-F7DA-1682-6DE1A5686F1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CE1B8E-2CD6-A268-1F49-0AF89F52E50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F15E70-F771-B202-BFAD-9ADFFBB8965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847A4F-AF96-3AFC-BC7E-60ADC79AF4E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34538E-33E4-C6F1-0358-DDEBC41F582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935670-7439-BDC1-EF68-0AE1DDCB26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0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D9DE66-8A3D-40F5-8B38-5B62023D0B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47800" y="1943099"/>
            <a:ext cx="64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0617BE-6808-411C-A13E-F3EBEF92905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3432" y="5637569"/>
            <a:ext cx="996593" cy="996593"/>
          </a:xfrm>
          <a:prstGeom prst="rect">
            <a:avLst/>
          </a:prstGeom>
        </p:spPr>
      </p:pic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61A8C8E0-18DD-85AE-A1BF-A7A84E34342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A38B7-6130-B9FB-4CE0-FC270B466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2F8126-8B3C-F8F7-5C48-3A0715DD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837" y="1071210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  <a:endParaRPr lang="f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4F2AE3-A999-1E74-0515-0CB963939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5622" y="1192908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7">
            <a:extLst>
              <a:ext uri="{FF2B5EF4-FFF2-40B4-BE49-F238E27FC236}">
                <a16:creationId xmlns:a16="http://schemas.microsoft.com/office/drawing/2014/main" id="{5A7AB6B1-4945-37BC-966A-6DA8613868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A68F71D-BB6B-4B07-A6A5-BF3ABCD070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68" r="-4368"/>
          <a:stretch>
            <a:fillRect/>
          </a:stretch>
        </p:blipFill>
        <p:spPr>
          <a:xfrm>
            <a:off x="6887928" y="2109488"/>
            <a:ext cx="972000" cy="90000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AC5197FE-DEB3-B873-AAA2-895183504368}"/>
              </a:ext>
            </a:extLst>
          </p:cNvPr>
          <p:cNvSpPr txBox="1">
            <a:spLocks/>
          </p:cNvSpPr>
          <p:nvPr/>
        </p:nvSpPr>
        <p:spPr>
          <a:xfrm>
            <a:off x="1074728" y="3394686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تحدي الطلاقة.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إملاء.</a:t>
            </a:r>
          </a:p>
        </p:txBody>
      </p:sp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1DEFE6B0-646A-25DA-5EEA-D91BF0C8EA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83995" y="1800623"/>
            <a:ext cx="603332" cy="60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895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 </a:t>
            </a:r>
            <a:endParaRPr lang="fr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7D4B807-0CB8-368D-34B5-D069546D5933}"/>
              </a:ext>
            </a:extLst>
          </p:cNvPr>
          <p:cNvGrpSpPr/>
          <p:nvPr/>
        </p:nvGrpSpPr>
        <p:grpSpPr>
          <a:xfrm>
            <a:off x="632373" y="2383517"/>
            <a:ext cx="7835144" cy="2810207"/>
            <a:chOff x="593198" y="2011482"/>
            <a:chExt cx="7835144" cy="2810207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1A8926A-B53E-4B54-3D7B-13FBFDAB0682}"/>
                </a:ext>
              </a:extLst>
            </p:cNvPr>
            <p:cNvSpPr txBox="1"/>
            <p:nvPr/>
          </p:nvSpPr>
          <p:spPr>
            <a:xfrm>
              <a:off x="632373" y="2036311"/>
              <a:ext cx="7795969" cy="27853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رافق 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نَبيلٌ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أُسْرَتَهُ في نُزْهَةٍ إِلى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ٱلْحَديقَ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ة</a:t>
              </a:r>
              <a:r>
                <a:rPr lang="ar-SA" sz="4000" b="1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ِ</a:t>
              </a:r>
              <a:r>
                <a:rPr lang="ar-M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وَفي</a:t>
              </a:r>
              <a:r>
                <a:rPr lang="ar-S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ٱل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طَّرِيق</a:t>
              </a:r>
              <a:r>
                <a:rPr lang="ar-S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ِ</a:t>
              </a:r>
              <a:r>
                <a:rPr lang="ar-M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وَجَدوا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طائراً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عالِقاً في شَبَ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ـ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كَ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ةٍ</a:t>
              </a:r>
              <a:r>
                <a:rPr lang="ar-MA" sz="40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أَعْطى لَهُ نَبيلٌ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ما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ءً</a:t>
              </a:r>
              <a:r>
                <a:rPr lang="ar-S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 err="1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وَت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َ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عاوَنوا عَلى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إِنْقاذ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ِهِ</a:t>
              </a:r>
              <a:r>
                <a:rPr lang="ar-MA" sz="4000" b="1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</a:t>
              </a:r>
              <a:r>
                <a:rPr lang="ar-MA" sz="4000" b="1" kern="100" dirty="0"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فَرِحَ ٱلْعُصْفو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رُ</a:t>
              </a:r>
              <a:r>
                <a:rPr lang="ar-MA" sz="40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وَبَدَأَ يُغَرِّدُ شُك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ْ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راً لَه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ُ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مْ عَلى دَعْمِهِ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ــ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ْ</a:t>
              </a:r>
              <a:endParaRPr lang="ar-MA" sz="1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E0233EB-F0A8-DAB7-5587-3BEB57BF3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7268">
              <a:off x="2801978" y="2972001"/>
              <a:ext cx="875934" cy="1303345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4A6A519-CC7B-2335-2932-72F112EF67EE}"/>
                </a:ext>
              </a:extLst>
            </p:cNvPr>
            <p:cNvSpPr/>
            <p:nvPr/>
          </p:nvSpPr>
          <p:spPr>
            <a:xfrm>
              <a:off x="593198" y="3510010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6960794-F2C8-EFFE-77BE-DFFF14000FD5}"/>
                </a:ext>
              </a:extLst>
            </p:cNvPr>
            <p:cNvSpPr/>
            <p:nvPr/>
          </p:nvSpPr>
          <p:spPr>
            <a:xfrm>
              <a:off x="3595750" y="2610989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343263E-0058-D90B-83BF-FE0844C84370}"/>
                </a:ext>
              </a:extLst>
            </p:cNvPr>
            <p:cNvSpPr/>
            <p:nvPr/>
          </p:nvSpPr>
          <p:spPr>
            <a:xfrm>
              <a:off x="2421478" y="4424805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EF08DC1-DCBB-09FB-24A8-939351687A55}"/>
                </a:ext>
              </a:extLst>
            </p:cNvPr>
            <p:cNvSpPr/>
            <p:nvPr/>
          </p:nvSpPr>
          <p:spPr>
            <a:xfrm>
              <a:off x="5730798" y="3510010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C1E61E9-6B6D-4C60-406B-C37B155DC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7268">
              <a:off x="1478660" y="2011482"/>
              <a:ext cx="875934" cy="1303345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C7F8E4CE-ACE9-35E3-F843-217FCB087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B6A3F0-8442-B062-28B9-3B9500328A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4C2E4A5-1820-6472-0E18-8BBE594EBD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869FA2-1FD1-2DE6-A406-674525D1D5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FD18531-EC82-C099-6440-20F7A09479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64B0EFA-A67F-79D8-A17B-A97F7D3554C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BBAAB5-0E30-A1D2-A8EF-B123410C1A7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0AE5177-25FD-94EB-64E3-005D46B1E88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2168E8-737B-A3DA-37DE-289A2F407BE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7D924EF-8DF8-7C54-BA59-CC46E3D69D6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6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E7D7EB5-F90A-DAD3-6CE1-2CED1D7F67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B7CEF8-8A28-DE18-4DE5-1E5361865D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97268">
            <a:off x="6155199" y="4261139"/>
            <a:ext cx="875934" cy="13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دقيقة  من أجل قراءة صامتة للفقرة.</a:t>
            </a: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6B6EAB9-5BD1-4AC8-AC5C-895190ACE1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F8E4CE-ACE9-35E3-F843-217FCB0874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B6A3F0-8442-B062-28B9-3B9500328A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4C2E4A5-1820-6472-0E18-8BBE594EBD4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3869FA2-1FD1-2DE6-A406-674525D1D51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FD18531-EC82-C099-6440-20F7A09479E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64B0EFA-A67F-79D8-A17B-A97F7D3554C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BBAAB5-0E30-A1D2-A8EF-B123410C1A7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0AE5177-25FD-94EB-64E3-005D46B1E88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2168E8-737B-A3DA-37DE-289A2F407BE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7D924EF-8DF8-7C54-BA59-CC46E3D69D6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3" name="timer_3min">
            <a:hlinkClick r:id="" action="ppaction://media"/>
            <a:extLst>
              <a:ext uri="{FF2B5EF4-FFF2-40B4-BE49-F238E27FC236}">
                <a16:creationId xmlns:a16="http://schemas.microsoft.com/office/drawing/2014/main" id="{45FF7AF3-434E-B9A1-CBA8-37D8789700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2400" y="1437475"/>
            <a:ext cx="956389" cy="9563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CD42918-2C9F-7484-E85A-9D61C1E70681}"/>
              </a:ext>
            </a:extLst>
          </p:cNvPr>
          <p:cNvGrpSpPr/>
          <p:nvPr/>
        </p:nvGrpSpPr>
        <p:grpSpPr>
          <a:xfrm>
            <a:off x="632373" y="2383517"/>
            <a:ext cx="7835144" cy="2810207"/>
            <a:chOff x="593198" y="2011482"/>
            <a:chExt cx="7835144" cy="281020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E236599B-6B7B-19E8-7C58-356D8093C8EC}"/>
                </a:ext>
              </a:extLst>
            </p:cNvPr>
            <p:cNvSpPr txBox="1"/>
            <p:nvPr/>
          </p:nvSpPr>
          <p:spPr>
            <a:xfrm>
              <a:off x="632373" y="2036311"/>
              <a:ext cx="7795969" cy="27853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رافق 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نَبيلٌ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أُسْرَتَهُ في نُزْهَةٍ إِلى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ٱلْحَديقَ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ة</a:t>
              </a:r>
              <a:r>
                <a:rPr lang="ar-SA" sz="4000" b="1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ِ</a:t>
              </a:r>
              <a:r>
                <a:rPr lang="ar-M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وَفي</a:t>
              </a:r>
              <a:r>
                <a:rPr lang="ar-S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ٱل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طَّرِيق</a:t>
              </a:r>
              <a:r>
                <a:rPr lang="ar-S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ِ</a:t>
              </a:r>
              <a:r>
                <a:rPr lang="ar-M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وَجَدوا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طائراً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عالِقاً في شَبَ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ـ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كَ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ةٍ</a:t>
              </a:r>
              <a:r>
                <a:rPr lang="ar-MA" sz="40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أَعْطى لَهُ نَبيلٌ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ما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ءً</a:t>
              </a:r>
              <a:r>
                <a:rPr lang="ar-S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 err="1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وَت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َ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عاوَنوا عَلى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إِنْقاذ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ِهِ</a:t>
              </a:r>
              <a:r>
                <a:rPr lang="ar-MA" sz="4000" b="1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</a:t>
              </a:r>
              <a:r>
                <a:rPr lang="ar-MA" sz="4000" b="1" kern="100" dirty="0"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فَرِحَ ٱلْعُصْفو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رُ</a:t>
              </a:r>
              <a:r>
                <a:rPr lang="ar-MA" sz="40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وَبَدَأَ يُغَرِّدُ شُك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ْ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راً لَه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ُ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مْ عَلى دَعْمِهِ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ــ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ْ</a:t>
              </a:r>
              <a:endParaRPr lang="ar-MA" sz="1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9FFA119-E313-85B4-C473-917DAD2D1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7268">
              <a:off x="2801978" y="2972001"/>
              <a:ext cx="875934" cy="1303345"/>
            </a:xfrm>
            <a:prstGeom prst="rect">
              <a:avLst/>
            </a:prstGeom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D2350D4-5519-09A9-E603-13F182ADAC20}"/>
                </a:ext>
              </a:extLst>
            </p:cNvPr>
            <p:cNvSpPr/>
            <p:nvPr/>
          </p:nvSpPr>
          <p:spPr>
            <a:xfrm>
              <a:off x="593198" y="3510010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8D7F890-B10A-336F-F9B6-6E6318E4FA34}"/>
                </a:ext>
              </a:extLst>
            </p:cNvPr>
            <p:cNvSpPr/>
            <p:nvPr/>
          </p:nvSpPr>
          <p:spPr>
            <a:xfrm>
              <a:off x="3595750" y="2610989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BA6B87E-B2B8-92C4-EACF-8A77826D9850}"/>
                </a:ext>
              </a:extLst>
            </p:cNvPr>
            <p:cNvSpPr/>
            <p:nvPr/>
          </p:nvSpPr>
          <p:spPr>
            <a:xfrm>
              <a:off x="2421478" y="4424805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20750B9-4B75-ABFF-F74E-7FCBE1D9B82D}"/>
                </a:ext>
              </a:extLst>
            </p:cNvPr>
            <p:cNvSpPr/>
            <p:nvPr/>
          </p:nvSpPr>
          <p:spPr>
            <a:xfrm>
              <a:off x="5730798" y="3510010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2B76EC9-5C36-C6CD-20FC-CBD312B78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7268">
              <a:off x="1478660" y="2011482"/>
              <a:ext cx="875934" cy="1303345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B18C2A6A-5A45-3720-4777-F10BF04CCE3D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97268">
            <a:off x="6155199" y="4261139"/>
            <a:ext cx="875934" cy="13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17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1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5A26E-F51A-284C-8C6B-EDDA8CFD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يسجل الأستاذ على سجل الطلاقة.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1B9A35A-2F1B-F2FA-72AC-E7617432A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3172612-0583-B070-5DAE-82B4CEF5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DBAF75-03C7-3481-B701-1DCD96FBD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18C19CF-4BD3-F5C7-5C84-0A008C5142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49A6E6D-33D6-0A7B-E1FD-4A449072B4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EAB2F0B-C54F-FC74-D4E7-1616C8F972D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002C0B-5C7A-CAE0-4E4D-D03C0A06CD5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4DB427-A701-8414-E502-1872082C48E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C0C0FA-89F0-DE15-16C4-41943B52DDD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6ED49D-0F11-9FB4-2957-34DE80AC0DB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1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BE2C3F6-A21B-FF36-31EA-3DB387A155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1F0BA4E-89CA-2A62-5BBF-9327E6914BCA}"/>
              </a:ext>
            </a:extLst>
          </p:cNvPr>
          <p:cNvGrpSpPr/>
          <p:nvPr/>
        </p:nvGrpSpPr>
        <p:grpSpPr>
          <a:xfrm>
            <a:off x="632373" y="2389335"/>
            <a:ext cx="7835144" cy="2804389"/>
            <a:chOff x="593198" y="2017300"/>
            <a:chExt cx="7835144" cy="280438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2361405-20AA-50A8-8903-76C33AD0A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7268">
              <a:off x="1300451" y="2017300"/>
              <a:ext cx="875934" cy="1303345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75BD848-68F4-A81B-D15D-F0BAABE7A40B}"/>
                </a:ext>
              </a:extLst>
            </p:cNvPr>
            <p:cNvSpPr txBox="1"/>
            <p:nvPr/>
          </p:nvSpPr>
          <p:spPr>
            <a:xfrm>
              <a:off x="632373" y="2036311"/>
              <a:ext cx="7795969" cy="27853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rtl="1">
                <a:lnSpc>
                  <a:spcPct val="150000"/>
                </a:lnSpc>
                <a:spcAft>
                  <a:spcPts val="800"/>
                </a:spcAft>
              </a:pP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رافق 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نَبيلٌ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أُسْرَتَهُ في نُزْهَةٍ إِلى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ٱلْحَديقَ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ة</a:t>
              </a:r>
              <a:r>
                <a:rPr lang="ar-SA" sz="4000" b="1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ِ</a:t>
              </a:r>
              <a:r>
                <a:rPr lang="ar-M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وَفي</a:t>
              </a:r>
              <a:r>
                <a:rPr lang="ar-S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 err="1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ٱل</a:t>
              </a:r>
              <a:r>
                <a:rPr lang="ar-SA" sz="4000" b="1" kern="100" dirty="0" err="1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طَّرِي</a:t>
              </a:r>
              <a:r>
                <a:rPr lang="ar-SA" sz="4000" b="1" kern="100" dirty="0" err="1">
                  <a:solidFill>
                    <a:srgbClr val="424D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قِ</a:t>
              </a:r>
              <a:r>
                <a:rPr lang="ar-SA" sz="4000" b="1" kern="100" dirty="0">
                  <a:solidFill>
                    <a:srgbClr val="424D7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وَجَدوا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طائراً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عالِقاً في شَبَ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ـ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كَ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ةٍ</a:t>
              </a:r>
              <a:r>
                <a:rPr lang="ar-MA" sz="40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أَعْطى لَهُ نَبيلٌ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ما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ءً</a:t>
              </a:r>
              <a:r>
                <a:rPr lang="ar-S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MA" sz="40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</a:t>
              </a:r>
              <a:r>
                <a:rPr lang="ar-SA" sz="4000" b="1" kern="100" dirty="0" err="1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وَت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َ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عاوَنوا عَلى </a:t>
              </a:r>
              <a:r>
                <a:rPr lang="ar-SA" sz="4000" b="1" kern="100" dirty="0">
                  <a:solidFill>
                    <a:srgbClr val="424D7B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إِنْقاذ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ِهِ</a:t>
              </a:r>
              <a:r>
                <a:rPr lang="ar-MA" sz="4000" b="1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</a:t>
              </a:r>
              <a:r>
                <a:rPr lang="ar-MA" sz="4000" b="1" kern="100" dirty="0"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فَرِحَ ٱلْعُصْفو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رُ</a:t>
              </a:r>
              <a:r>
                <a:rPr lang="ar-MA" sz="40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     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وَبَدَأَ يُغَرِّدُ شُك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ْ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راً لَه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ُ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مْ عَلى دَعْمِهِ</a:t>
              </a:r>
              <a:r>
                <a:rPr lang="ar-M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ــ</a:t>
              </a:r>
              <a:r>
                <a:rPr lang="ar-SA" sz="4000" b="1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م</a:t>
              </a:r>
              <a:r>
                <a:rPr lang="ar-SA" sz="4000" b="1" kern="100" dirty="0">
                  <a:solidFill>
                    <a:srgbClr val="424D7C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Microsoft Uighur" panose="02000000000000000000" pitchFamily="2" charset="-78"/>
                </a:rPr>
                <a:t>ْ</a:t>
              </a:r>
              <a:endParaRPr lang="ar-MA" sz="1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DA8CB93-D33B-A071-6B71-FE568A617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7268">
              <a:off x="2801978" y="2972001"/>
              <a:ext cx="875934" cy="1303345"/>
            </a:xfrm>
            <a:prstGeom prst="rect">
              <a:avLst/>
            </a:prstGeom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733BC82F-BC14-98DD-1EDF-F505AE5C4DC5}"/>
                </a:ext>
              </a:extLst>
            </p:cNvPr>
            <p:cNvSpPr/>
            <p:nvPr/>
          </p:nvSpPr>
          <p:spPr>
            <a:xfrm>
              <a:off x="593198" y="3510010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E7DBA09-A39D-A39A-E83B-F6955BD9955E}"/>
                </a:ext>
              </a:extLst>
            </p:cNvPr>
            <p:cNvSpPr/>
            <p:nvPr/>
          </p:nvSpPr>
          <p:spPr>
            <a:xfrm>
              <a:off x="3595750" y="2610989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75A633F-02C2-A2EF-D08C-6226DEF24A9D}"/>
                </a:ext>
              </a:extLst>
            </p:cNvPr>
            <p:cNvSpPr/>
            <p:nvPr/>
          </p:nvSpPr>
          <p:spPr>
            <a:xfrm>
              <a:off x="2421478" y="4424805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2EC6F679-FCC4-2BDF-2E31-E62C72B97C7A}"/>
                </a:ext>
              </a:extLst>
            </p:cNvPr>
            <p:cNvSpPr/>
            <p:nvPr/>
          </p:nvSpPr>
          <p:spPr>
            <a:xfrm>
              <a:off x="5730798" y="3510010"/>
              <a:ext cx="78350" cy="1159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F7BCBE5-C8B7-3329-BE5D-36EB66EABFF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97268">
            <a:off x="6155199" y="4261139"/>
            <a:ext cx="875934" cy="13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FD035A9A-A0C5-DEFF-72C5-E8B7CDAC356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17" name="Espace réservé pour une image  18">
            <a:extLst>
              <a:ext uri="{FF2B5EF4-FFF2-40B4-BE49-F238E27FC236}">
                <a16:creationId xmlns:a16="http://schemas.microsoft.com/office/drawing/2014/main" id="{F0F4C166-BA6F-86C6-AEC2-CCA1B57457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>
          <a:xfrm>
            <a:off x="1872000" y="2083800"/>
            <a:ext cx="5400000" cy="3600000"/>
          </a:xfrm>
          <a:prstGeom prst="round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39CEE8-80B8-232C-2948-956301037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5651E14-D92D-F23D-44A7-DD64224357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8636094-8816-47B9-6535-411519607B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65CC90E-89DF-CC38-79F8-554DB828B5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3F81C1-7EDF-08CA-F434-EE94C76217E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62AEAFA-FB07-C0F7-4D1E-0B8767F17A8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45167E-FA35-B0E8-7A91-620EBE21104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BA405A-D78B-E47F-3E28-3728DB55D22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E7AA41-DEBD-C95C-FC80-334AF67AC63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F7850-411D-0884-6DEF-CA415894C21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3426824" y="3152564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يُغَرّ</a:t>
            </a: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ِدُ</a:t>
            </a:r>
            <a:endParaRPr lang="ar-MA" sz="6000" b="1" kern="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856140" y="3152564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أَنْـقَ</a:t>
            </a:r>
            <a:r>
              <a:rPr lang="ar-MA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ـذَ</a:t>
            </a: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5997509" y="3152564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</a:t>
            </a:r>
            <a:r>
              <a:rPr lang="ar-MA" altLang="fr-FR" sz="6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دي</a:t>
            </a:r>
            <a:r>
              <a:rPr lang="ar-MA" altLang="fr-FR" sz="6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قَةُ</a:t>
            </a:r>
            <a:endParaRPr lang="ar-MA" sz="6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6344C0-26A3-D033-40CD-1ADDEAB62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B1E1CC-A301-BC5D-3717-C5F339C1D7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2008304-B922-5686-3755-6F9FFC6F19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7EE6A69-1D47-42C9-9EBE-A33CDF575A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1EDF11-EA8A-5A2C-1E89-F0DF43567F7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8A65ECA-C7FF-0D40-A708-5E7B22C6C5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0379D0-3693-4B1B-0A26-FD3CDB75B27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80CCA3-9689-0571-C287-C5524D11595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9D24F78-CD7D-BFAC-FCFA-8FF1C1747E0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93D12E-1CA9-5184-2D1D-DB199DB07CA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AC8D4D5A-ADA8-4123-5E27-1F7655C5F4F7}"/>
              </a:ext>
            </a:extLst>
          </p:cNvPr>
          <p:cNvSpPr/>
          <p:nvPr/>
        </p:nvSpPr>
        <p:spPr>
          <a:xfrm>
            <a:off x="2841064" y="3189365"/>
            <a:ext cx="3461873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دي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قَةُ</a:t>
            </a:r>
            <a:endParaRPr lang="ar-MA" sz="115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4B3BFE-2DA8-8FE2-D317-181189A7B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639D9A4-EF8A-9FE2-410A-C47DCA0C39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647986-CF76-1ED4-DEE5-4D73A53B87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BF060C-D293-2C73-CC3E-21EDA6AF98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D334B5-1897-30FC-1D99-98987B08D1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B4A687C-F197-46D1-A904-F59A65D0F57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BE3F78-6FA5-0FD4-61AC-4669E6620CF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75ED32-BBD6-DCFA-EDA3-8F0B500B3BF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7AC265-362E-FAF5-B7CB-888F84565BA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6ACC50-CD84-A426-68C6-5B2D0FC3A74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35417C7-7D9E-FC0C-2E0E-158FFBAFF8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C6F20BC-1FDF-F99A-2CD3-ABFB31F35B5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/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34CAF8A-535B-6983-21DD-C83CE921A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9409BD6-5340-DC5B-F508-FEFEF5F85C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5EB6AC-6D0F-ACFF-AA06-5044247A74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9E5895-C0AC-8081-F08C-B872A3ED32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0622B4-5F56-E399-DB1C-FDAA34C593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BEEBE68-CACC-5208-F566-B30DC324ED7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3E178E-3309-EBD0-76C2-5CF290B07EF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707B27-11E3-7D8E-59A9-4DF8E23356F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0B3EC3-E693-6124-0BEF-A69DAA6F19E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2ADBF3-F31D-2858-7000-B8AC9FC7F99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275CD2-584E-FA2A-9B60-F60A74B14E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8">
            <a:extLst>
              <a:ext uri="{FF2B5EF4-FFF2-40B4-BE49-F238E27FC236}">
                <a16:creationId xmlns:a16="http://schemas.microsoft.com/office/drawing/2014/main" id="{2B6FBFC4-7528-69EA-B6E0-7F0611AE01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49" y="3429000"/>
            <a:ext cx="3174301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اَلْحَديقَةُ</a:t>
            </a:r>
            <a:endParaRPr lang="fr-FR" altLang="fr-FR" sz="8000" b="1" dirty="0">
              <a:solidFill>
                <a:schemeClr val="bg1"/>
              </a:solidFill>
              <a:latin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Microsoft Uighur" panose="02000000000000000000" pitchFamily="2" charset="-78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ABB3FB-1E0F-1E57-ED44-08F79F4C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D944E6-D09E-7967-19C5-9A631249C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49A4DE4-15A4-D94A-9D78-6E469ABA5F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E0268C-1A79-6752-E870-346F65CD39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665C9BE-6206-9D04-B7F7-5540368995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C1947B5-308A-3B8F-DAAC-EFB5878F688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A8E4DE2-DCF7-8B23-B805-13E3A0F205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55C427-2358-4C1C-F287-9B2240CCAA4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BC326B-743D-3C3D-B127-8BFB37C2F03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33520C-E684-195A-6D5E-95F5153CF0A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5288F8-8C92-D6E8-9E66-878AE940449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1281D795-528A-9BC4-33FB-D909E4B4B576}"/>
              </a:ext>
            </a:extLst>
          </p:cNvPr>
          <p:cNvSpPr/>
          <p:nvPr/>
        </p:nvSpPr>
        <p:spPr>
          <a:xfrm>
            <a:off x="2841064" y="3189365"/>
            <a:ext cx="3461873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يُغَرّ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ِدُ</a:t>
            </a:r>
            <a:endParaRPr lang="ar-MA" sz="11500" b="1" kern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814DDD5-D2BD-5405-08B5-CC0D80A2C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4CC6A5-0335-3473-6B84-4D068BE83C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FE35100-130F-301E-FF54-5354847AE7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6880D2-05B0-D9ED-8BCE-BD7BFE049F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E89B343-15D4-1BAD-CFF1-F418962DB4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08F3D61-C242-F286-BA7F-5A8DF109252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8BF22-A5B4-2233-2C7E-E6A0576BE8B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08674C-8987-77CA-84C9-E7399FC2CCB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F41BA3-1FFD-5E71-05B6-86725BCBE15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DA55786-5C0A-A7A5-3BA6-CD8517CB66F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72A58CF-5218-5DAD-EB79-4AB83D057F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8">
            <a:extLst>
              <a:ext uri="{FF2B5EF4-FFF2-40B4-BE49-F238E27FC236}">
                <a16:creationId xmlns:a16="http://schemas.microsoft.com/office/drawing/2014/main" id="{45BA3E03-52F3-4DDA-608E-213675D7D79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8DB26C-7E44-A922-3E8B-2AF0625DA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0A9B711-FDF6-FA2C-81B1-1F1A2A50DF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6FEDD2-4356-CCE2-A806-2BC551EF5F5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414EE12-B647-65B8-3BD3-7FE2F9CA78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A94B009-E5DD-66DF-7712-F4AD98941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371F5D-08B2-29DA-0CEE-F88DFFAB5EB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B71E5E-1EB8-60A0-062F-73BC0BF7B61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106631-AC3C-6B10-374B-B6995822181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B49111-4241-BD56-24CF-36A95F513D9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0E8049-18B0-80C1-3DC1-52DACB48BC6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E2B7BFB-3426-106A-CFDD-4563DA8B7A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8">
            <a:extLst>
              <a:ext uri="{FF2B5EF4-FFF2-40B4-BE49-F238E27FC236}">
                <a16:creationId xmlns:a16="http://schemas.microsoft.com/office/drawing/2014/main" id="{B8AC888E-93DD-980A-6EB7-17D55A0BE5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6CA1B8-30AF-B336-DCCD-9863D9696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70" y="3071679"/>
            <a:ext cx="317430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يُغَرِّدُ</a:t>
            </a: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565685-9C96-F282-8B95-6A14D605EA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1ECDC1-A21F-0AE2-A3BA-28F6845BEE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065B19-2AB3-2080-02C8-81371C8D66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AD56B8-9FFE-D72C-6E98-C69E0D46C5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AA6DCF-6197-7DD4-01F3-DADDBB1F43D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0FDF84-B9E4-D7A6-4921-0291A495AA0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80BC3A-6A23-2CD4-BDC5-43CA0C15E17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791E0C-E816-3E11-D026-7C8630E5796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A0AE9C-E1C0-1EC5-B4BC-B00C1D599CD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A6DBF-0F4E-5ECB-3001-69EAFFD2EF7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1CBAA-7293-BE48-A4FB-BC431AF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9EDC7CAA-D866-A40D-E65A-30B6DC3FA243}"/>
              </a:ext>
            </a:extLst>
          </p:cNvPr>
          <p:cNvSpPr/>
          <p:nvPr/>
        </p:nvSpPr>
        <p:spPr>
          <a:xfrm>
            <a:off x="2841064" y="3189365"/>
            <a:ext cx="3461873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أَنْـقَ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ـذَ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97101E-982F-807F-58C7-88F5D011E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A58468-6721-D256-89ED-90319AD5B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0F0C0B-FD74-1A17-0D58-16CD99593C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7B6B4F-D6A1-0ED8-4512-0205809C8E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9BBE31D-28CA-91F2-182A-DF7CACF5B6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666E431-A55A-1DEF-E579-0ADBAA20476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CEEEEC-3DDD-DCBD-8ED2-9B2D3645883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6A19EC-252A-A80C-75AC-12794B76739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E1F06B-1BC0-8C35-FAC4-B8CB0E53007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6D82603-CABA-223E-DCB6-2C8D15E1BD8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3319179-C195-533F-0357-F6FCD2045C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9CDB1-2387-FB4D-9569-077DE05B5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8">
            <a:extLst>
              <a:ext uri="{FF2B5EF4-FFF2-40B4-BE49-F238E27FC236}">
                <a16:creationId xmlns:a16="http://schemas.microsoft.com/office/drawing/2014/main" id="{08753C24-6A6B-6EAD-5882-92B9CA43104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80D1EF-3577-C14F-E990-C0622B136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F9111D-F4C7-3E94-5575-8BA8EA9F66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FA89F1E-BCCE-AF23-9E14-151463DD86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495657-09A9-08A2-3F0B-926C608C09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560B740-CAB6-B047-401F-AFED3D11EF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B1F6A10-FEFA-3C00-DEC2-C9F2E7D083A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333695-2871-89B8-A106-0170BED1AF8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184429-480F-E629-C6AA-2CBAB4E9694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02D9CA-8500-07C1-1A4C-F6AD44D71A6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734885C-F013-B933-B9F0-38BE506C48D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7A3D4A6-B9B3-3F49-C91A-95EFA30E358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0817444-1C23-BB45-A362-B2D166FA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defTabSz="514337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/>
          </a:p>
        </p:txBody>
      </p:sp>
      <p:pic>
        <p:nvPicPr>
          <p:cNvPr id="16" name="Espace réservé pour une image  18">
            <a:extLst>
              <a:ext uri="{FF2B5EF4-FFF2-40B4-BE49-F238E27FC236}">
                <a16:creationId xmlns:a16="http://schemas.microsoft.com/office/drawing/2014/main" id="{E168BC99-492E-1CF1-3BBA-69D9449105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076" y="3316263"/>
            <a:ext cx="2393848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أَنْقَذَ</a:t>
            </a:r>
            <a:endParaRPr lang="ar-MA" altLang="fr-FR" sz="88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 rtl="1"/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Microsoft Uighur" panose="02000000000000000000" pitchFamily="2" charset="-78"/>
              </a:rPr>
              <a:t>.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Uighur" panose="02000000000000000000" pitchFamily="2" charset="-78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99B4B6-7AD4-4768-6FDF-BBB2B45356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5385D87-0735-A045-968C-158F2F22F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68C0D8A-1E91-6F0E-E1AC-65F804F5BB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8C3A36-7918-4DB8-54BA-BB2590BA064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152C6E-C1BC-F0E4-E8F8-410406A6D7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35A760-826A-C7E4-0203-FEC69F970F8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9A884D4-D52F-C176-C104-A5AE6BE5517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1F672A-50E3-2907-DE57-AB11DB3E817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60C5A2-EFDC-3722-E9DE-AF105135FD1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D16862-A971-C960-69D3-8F78FB55603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444B54-82AE-645D-841B-DD8CFA1B6A2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0EE30A11-29B0-4004-8C60-89F343F8B405}"/>
              </a:ext>
            </a:extLst>
          </p:cNvPr>
          <p:cNvSpPr txBox="1">
            <a:spLocks/>
          </p:cNvSpPr>
          <p:nvPr/>
        </p:nvSpPr>
        <p:spPr>
          <a:xfrm>
            <a:off x="793312" y="993150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  <a:endParaRPr lang="f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EDF2FB9-B1E2-9614-9EBA-A3F0760ED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8773" y="110369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4" name="Image 27">
            <a:extLst>
              <a:ext uri="{FF2B5EF4-FFF2-40B4-BE49-F238E27FC236}">
                <a16:creationId xmlns:a16="http://schemas.microsoft.com/office/drawing/2014/main" id="{AD3F5ACA-6A9F-016A-1A45-EA3796EFA9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B9911E6-415C-471A-AF0C-8B0ECB706A29}"/>
              </a:ext>
            </a:extLst>
          </p:cNvPr>
          <p:cNvSpPr txBox="1">
            <a:spLocks/>
          </p:cNvSpPr>
          <p:nvPr/>
        </p:nvSpPr>
        <p:spPr>
          <a:xfrm>
            <a:off x="1840832" y="2808003"/>
            <a:ext cx="5390023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ورشة الاستماع (رحلة إلى عالم الحيوان): عناصر الحكاية 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E358FD10-249B-4B39-BC3D-A95CDD7586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879" y="1807373"/>
            <a:ext cx="524091" cy="60333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CD24BF-4DAB-62FA-E611-4CA66D573EE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855" y="2077373"/>
            <a:ext cx="707918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36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59" y="74584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8649" y="124255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4157" y="124255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2461" y="124255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4093" y="124255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6793" y="124255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662898" y="1192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44950" y="1192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456535" y="1192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30580" y="1192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6242-D190-79D6-A476-215EF484E0C4}"/>
              </a:ext>
            </a:extLst>
          </p:cNvPr>
          <p:cNvSpPr>
            <a:spLocks/>
          </p:cNvSpPr>
          <p:nvPr/>
        </p:nvSpPr>
        <p:spPr>
          <a:xfrm>
            <a:off x="2015120" y="11928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hikayat02 open book (1)">
            <a:hlinkClick r:id="" action="ppaction://media"/>
            <a:extLst>
              <a:ext uri="{FF2B5EF4-FFF2-40B4-BE49-F238E27FC236}">
                <a16:creationId xmlns:a16="http://schemas.microsoft.com/office/drawing/2014/main" id="{4FD00C59-3997-7C5D-1354-968B193602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2000" y="1936013"/>
            <a:ext cx="6840000" cy="38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0C64DAF8-1DF0-C943-BB52-22CE0BCA4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عناصر الحكاية. استعدوا للاستماع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7E3C08-25A0-A046-45A1-673B6CE493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A8983C-DFDF-7069-11A2-599E8C7D7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88932C-8F4C-7074-8E54-38811F6682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DE473B-E317-1DB3-6E8C-C3FF65F060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DF1CBB-38DD-CBFA-DCAC-1B22E3785A6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D244B3-9DA7-62BC-DF03-C2A97E9A740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9F6935-EB8E-D986-E3DB-3571E1AC164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687391-EC38-A3AE-46B4-691822F008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2C237C-F8B5-53E1-AC41-B2EBDA2EA50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2059EB-1137-20A1-B319-6F4E45AFE51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1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B8AFB0C-4DE9-5579-49DD-D0CCC90BEFC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F1FAD5-A1E6-02D6-7360-59C00D822D4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335" y="4001362"/>
            <a:ext cx="2914753" cy="241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931202-BB39-18E9-BE95-137A60FA21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5064" y="1629775"/>
            <a:ext cx="2755795" cy="241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20004C-9F2B-0CF5-350D-D0868F87124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237" y="1650638"/>
            <a:ext cx="2933851" cy="241316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FB47E4D-38EB-30C9-81A8-61AB879AC31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4000194"/>
            <a:ext cx="2933851" cy="241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FINALE -  رِحْلَةٌ إِلى عالَمِ ٱلْحَيَوانِ V1-1080p-251021 (1)">
            <a:hlinkClick r:id="" action="ppaction://media"/>
            <a:extLst>
              <a:ext uri="{FF2B5EF4-FFF2-40B4-BE49-F238E27FC236}">
                <a16:creationId xmlns:a16="http://schemas.microsoft.com/office/drawing/2014/main" id="{8DC16293-9DB9-4D97-AD22-43763F3FF3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9600" y="1971675"/>
            <a:ext cx="64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770563C-8677-4D16-9D42-C3750A6AAE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62AB325-7838-47B0-AD23-F19A697B2CB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03432" y="5637569"/>
            <a:ext cx="996593" cy="996593"/>
          </a:xfrm>
          <a:prstGeom prst="rect">
            <a:avLst/>
          </a:prstGeom>
        </p:spPr>
      </p:pic>
      <p:pic>
        <p:nvPicPr>
          <p:cNvPr id="12" name="Image 1">
            <a:extLst>
              <a:ext uri="{FF2B5EF4-FFF2-40B4-BE49-F238E27FC236}">
                <a16:creationId xmlns:a16="http://schemas.microsoft.com/office/drawing/2014/main" id="{6E3BFC3A-F2E6-6A55-EEBA-4B22FBE9F8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2">
            <a:extLst>
              <a:ext uri="{FF2B5EF4-FFF2-40B4-BE49-F238E27FC236}">
                <a16:creationId xmlns:a16="http://schemas.microsoft.com/office/drawing/2014/main" id="{D3CABD01-6F4B-D2C7-825B-9F41FE220F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3">
            <a:extLst>
              <a:ext uri="{FF2B5EF4-FFF2-40B4-BE49-F238E27FC236}">
                <a16:creationId xmlns:a16="http://schemas.microsoft.com/office/drawing/2014/main" id="{9E66491D-ADFE-6D15-C5CC-798846B7DD7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4">
            <a:extLst>
              <a:ext uri="{FF2B5EF4-FFF2-40B4-BE49-F238E27FC236}">
                <a16:creationId xmlns:a16="http://schemas.microsoft.com/office/drawing/2014/main" id="{CE54FE80-CB77-A79D-8058-D9F19917D49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5">
            <a:extLst>
              <a:ext uri="{FF2B5EF4-FFF2-40B4-BE49-F238E27FC236}">
                <a16:creationId xmlns:a16="http://schemas.microsoft.com/office/drawing/2014/main" id="{6B8FA3E0-6EC9-B14F-CB42-9B16A7E0B7F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244039E-2CA5-ED19-0A5C-C88D0C38EDE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4B72966-1267-CE15-40D9-BE8B6EAF71A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8C4C2C-F1A1-13D5-D8BE-C59D99907FC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8AE211-0441-5D5F-3E60-C51B9DBC2D8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7C4987-DFBC-4153-25D4-BAC800441B7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175635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5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شخصيات الحكاية - من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ذَكَّرَ التلاميذ بموعد زيارة حديقة الحيوانات؟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C941BF-267D-7BC2-6AB2-E1B2F3A8DA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0121" y="1726870"/>
            <a:ext cx="6206775" cy="4232495"/>
          </a:xfrm>
          <a:prstGeom prst="rect">
            <a:avLst/>
          </a:prstGeom>
        </p:spPr>
      </p:pic>
      <p:pic>
        <p:nvPicPr>
          <p:cNvPr id="7" name="Image 1">
            <a:extLst>
              <a:ext uri="{FF2B5EF4-FFF2-40B4-BE49-F238E27FC236}">
                <a16:creationId xmlns:a16="http://schemas.microsoft.com/office/drawing/2014/main" id="{0BEDCAB8-6FB2-2BFC-962E-9D98C01728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2">
            <a:extLst>
              <a:ext uri="{FF2B5EF4-FFF2-40B4-BE49-F238E27FC236}">
                <a16:creationId xmlns:a16="http://schemas.microsoft.com/office/drawing/2014/main" id="{B3FAF2C5-81BE-A74B-2DAC-2961A5EA9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E337C21D-4B60-4E1D-17A8-88A74A250EB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4">
            <a:extLst>
              <a:ext uri="{FF2B5EF4-FFF2-40B4-BE49-F238E27FC236}">
                <a16:creationId xmlns:a16="http://schemas.microsoft.com/office/drawing/2014/main" id="{82D04092-EE8B-6E8A-FBFD-BE607EE9BF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9E7AA083-AA32-8EF3-1789-DB122C26B1D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4BCCD75-5D98-8F4A-7707-F2C90DA8FB3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9C3F76-396F-8F4E-723B-893D9DA8545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0F9921-5B1D-8012-30B6-61805A4FEDC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5FE524-B1DE-EA01-B5F6-3BE65C1ECB0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0B3663-3E24-FBEA-972E-BEFE243AA41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DF555-029A-DA42-AB5B-E82159F9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المعلمة هي التي ذَكَّرَتْ التلاميذ بموعد زيارة حديقة الحيوانات. 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210E83E6-392E-ACBD-DE7C-AC3469FE555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954" r="-31954"/>
          <a:stretch/>
        </p:blipFill>
        <p:spPr>
          <a:xfrm>
            <a:off x="397307" y="2160000"/>
            <a:ext cx="5400000" cy="3600000"/>
          </a:xfrm>
        </p:spPr>
      </p:pic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0A6E3F-8F90-38F0-7DE7-8631ADE18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D2A267F6-5C71-15C9-315B-42F9AED85FA6}"/>
              </a:ext>
            </a:extLst>
          </p:cNvPr>
          <p:cNvSpPr/>
          <p:nvPr/>
        </p:nvSpPr>
        <p:spPr>
          <a:xfrm>
            <a:off x="4679950" y="3291389"/>
            <a:ext cx="2736850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اَلْمُعَلِّمَةُ</a:t>
            </a:r>
            <a:endParaRPr sz="6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1D823E78-E118-366B-4C45-22BE45F6AB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AAABC583-31CA-C6EF-E746-459B97A39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78FC355B-C595-FDEC-32E5-428432497E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4">
            <a:extLst>
              <a:ext uri="{FF2B5EF4-FFF2-40B4-BE49-F238E27FC236}">
                <a16:creationId xmlns:a16="http://schemas.microsoft.com/office/drawing/2014/main" id="{2E65BBCB-C5EE-8578-813B-D36E2D22E58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5">
            <a:extLst>
              <a:ext uri="{FF2B5EF4-FFF2-40B4-BE49-F238E27FC236}">
                <a16:creationId xmlns:a16="http://schemas.microsoft.com/office/drawing/2014/main" id="{A36F2406-51E9-2DD1-2599-E9BBF8369F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DB2E853-7C28-0D89-FA53-C75852DE267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B30239-6B15-CBB6-76F7-6FBABE5412B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E366A5-57D4-6B09-CA25-E4EB5B80685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D94798-C293-4A99-A22D-A22C5ECA732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3262AB-5582-D739-0809-3216775EE1A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A149813-95AD-F840-87B7-CA542275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الذي أصيب في حادث؟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5B8CE4-1887-2EAF-8300-567C8A6962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FD5252-D4EF-3987-FF4D-C896CE33C1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7228" y="2097088"/>
            <a:ext cx="4376763" cy="3830746"/>
          </a:xfrm>
          <a:prstGeom prst="rect">
            <a:avLst/>
          </a:prstGeom>
        </p:spPr>
      </p:pic>
      <p:pic>
        <p:nvPicPr>
          <p:cNvPr id="7" name="Image 1">
            <a:extLst>
              <a:ext uri="{FF2B5EF4-FFF2-40B4-BE49-F238E27FC236}">
                <a16:creationId xmlns:a16="http://schemas.microsoft.com/office/drawing/2014/main" id="{23F9B956-0D9F-68AD-5721-09E191173B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2">
            <a:extLst>
              <a:ext uri="{FF2B5EF4-FFF2-40B4-BE49-F238E27FC236}">
                <a16:creationId xmlns:a16="http://schemas.microsoft.com/office/drawing/2014/main" id="{8C1BC9AF-5228-F70E-1238-70BB27FEB2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7C6F8DB0-FA26-51D1-58DE-DC0B12115E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4">
            <a:extLst>
              <a:ext uri="{FF2B5EF4-FFF2-40B4-BE49-F238E27FC236}">
                <a16:creationId xmlns:a16="http://schemas.microsoft.com/office/drawing/2014/main" id="{7337CD97-3583-AFEF-BFAF-CCA0D8D837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A3EC7BFE-0E5D-EB07-82D5-34B31BFB684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2720502-05A5-5FAC-D74F-F27347AFCE6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571A61-64CE-6285-1A39-1943227EE99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BAFF9C-40A6-4B64-7098-AB68B3059A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23E79F-01BB-9A29-42E1-B62FB751A41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7DA12E-6A18-6AD7-3F8F-B074C52BA3E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8" y="756000"/>
            <a:ext cx="691268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إياد هو الذي أصيب في حادث.  رددوا 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18F4D4E-3580-2A22-F030-C16108B435F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859" r="-31859"/>
          <a:stretch/>
        </p:blipFill>
        <p:spPr>
          <a:xfrm>
            <a:off x="272727" y="2097087"/>
            <a:ext cx="5627879" cy="3751919"/>
          </a:xfrm>
        </p:spPr>
      </p:pic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3BD187C2-015B-EE0D-DB0D-A3868FE1A4EF}"/>
              </a:ext>
            </a:extLst>
          </p:cNvPr>
          <p:cNvSpPr/>
          <p:nvPr/>
        </p:nvSpPr>
        <p:spPr>
          <a:xfrm>
            <a:off x="4572000" y="3306149"/>
            <a:ext cx="2211355" cy="10683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إيـــادٌ</a:t>
            </a:r>
            <a:endParaRPr sz="6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7D04667A-56B0-0C2B-DC7A-850CFEE3C0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DA632D0A-8DBF-9789-22FE-AADAAFE3EC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4AD4C2B7-5603-5DB4-5E0C-F568F516EF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4">
            <a:extLst>
              <a:ext uri="{FF2B5EF4-FFF2-40B4-BE49-F238E27FC236}">
                <a16:creationId xmlns:a16="http://schemas.microsoft.com/office/drawing/2014/main" id="{8593B460-B352-1F22-5A9E-F0C1287225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5">
            <a:extLst>
              <a:ext uri="{FF2B5EF4-FFF2-40B4-BE49-F238E27FC236}">
                <a16:creationId xmlns:a16="http://schemas.microsoft.com/office/drawing/2014/main" id="{74B1C89F-6717-78AD-9A31-27CC4B003A2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3A15E66-1577-6679-B676-9F51EA83AE6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FCDA7B-8A21-5682-916A-4B3D0D6A0D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395C64-A0ED-732E-300F-E319864DECA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E47036-7CA5-EEF7-8395-87D43852747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8B644E-4D6F-1F9A-D63C-F90AF96282E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0AD8A6C-14B8-1E44-9EE4-94E8DF8C6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49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التي اقترحت زيارة إياد؟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874FA08-0610-E0EE-E8D1-D172B4D4C2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1E1310-9B47-16BF-96F0-71699BC596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9000" y="2061321"/>
            <a:ext cx="4601381" cy="3913810"/>
          </a:xfrm>
          <a:prstGeom prst="rect">
            <a:avLst/>
          </a:prstGeom>
        </p:spPr>
      </p:pic>
      <p:pic>
        <p:nvPicPr>
          <p:cNvPr id="7" name="Image 1">
            <a:extLst>
              <a:ext uri="{FF2B5EF4-FFF2-40B4-BE49-F238E27FC236}">
                <a16:creationId xmlns:a16="http://schemas.microsoft.com/office/drawing/2014/main" id="{6284C5B9-E7C1-7FF3-ADE5-38E1B41CBE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2">
            <a:extLst>
              <a:ext uri="{FF2B5EF4-FFF2-40B4-BE49-F238E27FC236}">
                <a16:creationId xmlns:a16="http://schemas.microsoft.com/office/drawing/2014/main" id="{88B0000E-F086-4FB9-71B2-6899694964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1B375BB2-E431-3AA7-6460-A5CEB5B8302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4">
            <a:extLst>
              <a:ext uri="{FF2B5EF4-FFF2-40B4-BE49-F238E27FC236}">
                <a16:creationId xmlns:a16="http://schemas.microsoft.com/office/drawing/2014/main" id="{24C99BB6-61B0-2D24-97EF-C51928B5A7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95420401-E86E-E7FB-E50B-C6E5815FB0E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EFED03E-F067-24DB-EB9A-6D34DAD423C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ED13B9-6388-E7AF-EF22-97A90459760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D2B098-C27A-A61C-EB36-C62FF324804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9706CA-8AE4-3020-93E5-19C5B9E3C34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A5AE97-D0B8-DF74-382F-A63594A8E62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03949B-8515-9C41-A136-44D61159E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92426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فرح هي التي اقترحت تأجيل زيارة إياد. رددوا 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EE953A37-706B-581E-C80E-9DEE1C1C18E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859" r="-31859"/>
          <a:stretch/>
        </p:blipFill>
        <p:spPr>
          <a:xfrm>
            <a:off x="321106" y="2097088"/>
            <a:ext cx="5400000" cy="3743594"/>
          </a:xfrm>
        </p:spPr>
      </p:pic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019919B4-4CA1-D015-66B4-3B2B0A10A910}"/>
              </a:ext>
            </a:extLst>
          </p:cNvPr>
          <p:cNvSpPr/>
          <p:nvPr/>
        </p:nvSpPr>
        <p:spPr>
          <a:xfrm>
            <a:off x="4679950" y="3429000"/>
            <a:ext cx="2211355" cy="10683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فَرَحُ</a:t>
            </a:r>
            <a:endParaRPr sz="6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99F7F4C0-93D4-C81E-79FA-9FF15D4BEE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F346DFFE-CE10-834A-332E-E6E35E4CB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200A2B60-3E04-DE68-3934-449A0CB682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4">
            <a:extLst>
              <a:ext uri="{FF2B5EF4-FFF2-40B4-BE49-F238E27FC236}">
                <a16:creationId xmlns:a16="http://schemas.microsoft.com/office/drawing/2014/main" id="{EBBC2FBA-1F3A-165F-7C72-BEBFB83D32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5">
            <a:extLst>
              <a:ext uri="{FF2B5EF4-FFF2-40B4-BE49-F238E27FC236}">
                <a16:creationId xmlns:a16="http://schemas.microsoft.com/office/drawing/2014/main" id="{82593FDE-2EB8-B690-2E73-AFD6F55F4C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9EE61F8-42BB-B706-9092-B6315B096A3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353ADC-66C9-8AF5-4033-14D14D580F1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A11B03-2C49-1ECA-F376-4DA5C85EFBA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3E28BE-3956-1825-47F1-3FA43BA86C1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0DF1B5-6F61-1662-8532-913CCCB3D8C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8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1162E82-8EEC-EF69-93AC-E8823CC1103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B5004-71AF-9EC6-442E-F38A9B231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752998A-F8E2-4F4C-8222-52B56513E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الذي أهدى لإياد رسم أسد؟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8429711-3D02-D62B-A01C-62FFDB1A3C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5DED35-C28B-5915-F936-89A7968B01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5920" y="2097088"/>
            <a:ext cx="4554406" cy="3830746"/>
          </a:xfrm>
          <a:prstGeom prst="rect">
            <a:avLst/>
          </a:prstGeom>
        </p:spPr>
      </p:pic>
      <p:pic>
        <p:nvPicPr>
          <p:cNvPr id="7" name="Image 1">
            <a:extLst>
              <a:ext uri="{FF2B5EF4-FFF2-40B4-BE49-F238E27FC236}">
                <a16:creationId xmlns:a16="http://schemas.microsoft.com/office/drawing/2014/main" id="{45258312-EFA7-4E1B-1C11-2F4D4460E6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2">
            <a:extLst>
              <a:ext uri="{FF2B5EF4-FFF2-40B4-BE49-F238E27FC236}">
                <a16:creationId xmlns:a16="http://schemas.microsoft.com/office/drawing/2014/main" id="{2536C89C-4747-6B7D-3600-BCB344C935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7FB4711C-152F-9C05-B8E7-4ED0887E00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4">
            <a:extLst>
              <a:ext uri="{FF2B5EF4-FFF2-40B4-BE49-F238E27FC236}">
                <a16:creationId xmlns:a16="http://schemas.microsoft.com/office/drawing/2014/main" id="{0B34399B-610A-4CC2-7FF9-FE10FAE67AF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FC94A68C-96D6-70DE-21A3-4A68BD6B14E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F6279C4-E519-B9B2-7570-96FF43D360C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7631E6-DA9C-35BD-8B9C-0BB84E5C5E1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145061-A36C-4D7E-0C19-61503CF5C53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23B6AE-9200-F895-986C-340EDA32D1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AA9D134-E48E-2D9F-7E71-E70B3ED4941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298561797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5118-54B0-28C8-EF97-BC18066C9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660BA-1E83-5F49-9266-F738F3C19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8" y="756000"/>
            <a:ext cx="6909293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أنس  هو الذي أهدى لأنس رسم أسد . رددوا.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910C527-8BCF-09E0-D286-243A3016C0E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954" r="-31954"/>
          <a:stretch>
            <a:fillRect/>
          </a:stretch>
        </p:blipFill>
        <p:spPr>
          <a:xfrm>
            <a:off x="253871" y="2137588"/>
            <a:ext cx="5685368" cy="3790245"/>
          </a:xfrm>
        </p:spPr>
      </p:pic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8831F48-AB00-C78D-D9D6-79A3897730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A75171BA-1E70-82C1-5479-4D4D0C00C44B}"/>
              </a:ext>
            </a:extLst>
          </p:cNvPr>
          <p:cNvSpPr/>
          <p:nvPr/>
        </p:nvSpPr>
        <p:spPr>
          <a:xfrm>
            <a:off x="4679873" y="3429000"/>
            <a:ext cx="2663825" cy="10683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أَنَسٌ</a:t>
            </a:r>
            <a:endParaRPr sz="6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C7FD933E-3545-3A49-8ABF-32D40A6B3A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AD2CFF29-6F92-B468-9D9A-42B022D6C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97070F5A-BB7F-F9B2-BD10-CA7C39D7A7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4">
            <a:extLst>
              <a:ext uri="{FF2B5EF4-FFF2-40B4-BE49-F238E27FC236}">
                <a16:creationId xmlns:a16="http://schemas.microsoft.com/office/drawing/2014/main" id="{4CA5AFE6-BF9E-C9F9-C4F6-9BC6F8B452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5">
            <a:extLst>
              <a:ext uri="{FF2B5EF4-FFF2-40B4-BE49-F238E27FC236}">
                <a16:creationId xmlns:a16="http://schemas.microsoft.com/office/drawing/2014/main" id="{4F70103C-B8E9-5E35-936D-76F54061EC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5D10F60-C374-3C6C-C5D1-5EDB5E62A99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F67E87-C316-455A-39A5-D33B422AF2B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5C4BC0-56BC-8611-7139-08970709C92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FBBDE1-1B0C-19B4-5BDC-A57A22E6ED6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3C1504-DD23-8966-A26D-C1EC0BC91A1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66387125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BB27C-3C97-EE42-78D2-5E69A8312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F24E574-D8A3-7344-8A62-081D16D8C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84845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كان متحمسا للقاء القرد المشاغب؟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18F6DE8-2E36-2016-44CE-B477F3017F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0F2E06-61BC-FB31-BC36-0BFF6308A1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5662" y="2097088"/>
            <a:ext cx="5266272" cy="3846512"/>
          </a:xfrm>
          <a:prstGeom prst="rect">
            <a:avLst/>
          </a:prstGeom>
        </p:spPr>
      </p:pic>
      <p:pic>
        <p:nvPicPr>
          <p:cNvPr id="7" name="Image 1">
            <a:extLst>
              <a:ext uri="{FF2B5EF4-FFF2-40B4-BE49-F238E27FC236}">
                <a16:creationId xmlns:a16="http://schemas.microsoft.com/office/drawing/2014/main" id="{1DE4FCD5-6AD6-1083-E85E-F1DEDB03F8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2">
            <a:extLst>
              <a:ext uri="{FF2B5EF4-FFF2-40B4-BE49-F238E27FC236}">
                <a16:creationId xmlns:a16="http://schemas.microsoft.com/office/drawing/2014/main" id="{7C78B230-E190-7234-A3AB-48162B0DB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6F363EFF-1132-63C3-C5A8-FC29A5F664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4">
            <a:extLst>
              <a:ext uri="{FF2B5EF4-FFF2-40B4-BE49-F238E27FC236}">
                <a16:creationId xmlns:a16="http://schemas.microsoft.com/office/drawing/2014/main" id="{99395F54-D5FF-8F2F-827F-F689314DA0C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7E06CB6C-F2F4-EE21-2A02-C6A7058B7E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AC453C5-7882-8ACB-14DC-FA45AA5F742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538596-C5D1-1504-60C8-46BDCB2EE9A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13991E-50CA-5381-CEB5-158BCD69038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2F2F6C-B72B-1CF9-841E-1522D90D1A7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63CD34-A227-8417-A50A-4E6556617B4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186470472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7752-3C0C-B1BA-20A4-C319AA64A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C7ECA-1B38-F141-8D8D-24B882750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64" y="752256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ياقوت  هي التي كانت متحمسة للقاء القرد المشاغب. رددوا.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38D58A6D-9BA5-3198-9F2D-06F887C8066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2324" y="2138149"/>
            <a:ext cx="3563425" cy="3584734"/>
          </a:xfrm>
        </p:spPr>
      </p:pic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C277F3E-2EE3-0D6B-1FC5-23514BE9BC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378C21DF-6FA2-DE09-D2E0-6A613B36DC51}"/>
              </a:ext>
            </a:extLst>
          </p:cNvPr>
          <p:cNvSpPr/>
          <p:nvPr/>
        </p:nvSpPr>
        <p:spPr>
          <a:xfrm>
            <a:off x="4679951" y="3275623"/>
            <a:ext cx="2979718" cy="106835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ياقوتُ</a:t>
            </a:r>
            <a:endParaRPr sz="66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9" name="Image 1">
            <a:extLst>
              <a:ext uri="{FF2B5EF4-FFF2-40B4-BE49-F238E27FC236}">
                <a16:creationId xmlns:a16="http://schemas.microsoft.com/office/drawing/2014/main" id="{BACE2F1E-F5BC-2D92-0F94-CE47E68BAC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FF77FA91-8F1D-0F6D-800B-63468CEF8F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8E7BCB49-1C64-A7F6-EE01-9BF5C804E3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4">
            <a:extLst>
              <a:ext uri="{FF2B5EF4-FFF2-40B4-BE49-F238E27FC236}">
                <a16:creationId xmlns:a16="http://schemas.microsoft.com/office/drawing/2014/main" id="{DFBAA865-1B40-322C-2980-5178AADC38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5">
            <a:extLst>
              <a:ext uri="{FF2B5EF4-FFF2-40B4-BE49-F238E27FC236}">
                <a16:creationId xmlns:a16="http://schemas.microsoft.com/office/drawing/2014/main" id="{B97BF8EF-70CE-C74A-ACD8-359E03F6B6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87F8F50-C62D-D3AC-6ECC-52035EFB9BA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972361-4AA1-A36C-63EE-8A6FFD2DE00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B5D19E-11E1-E0BE-7D76-5EA4C77BE29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A9B53D-EBA8-DD96-5079-F971F69055A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807176-6AD4-FDCD-81C7-28264B513D8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41136585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54807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1777DBB-0095-BB48-9F4D-A9248CFE9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3" name="Image 1">
            <a:extLst>
              <a:ext uri="{FF2B5EF4-FFF2-40B4-BE49-F238E27FC236}">
                <a16:creationId xmlns:a16="http://schemas.microsoft.com/office/drawing/2014/main" id="{530C49E8-BD0D-3F07-BA79-BF1457A29A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">
            <a:extLst>
              <a:ext uri="{FF2B5EF4-FFF2-40B4-BE49-F238E27FC236}">
                <a16:creationId xmlns:a16="http://schemas.microsoft.com/office/drawing/2014/main" id="{29A851FD-087C-DFD6-7C71-F77601F7C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3">
            <a:extLst>
              <a:ext uri="{FF2B5EF4-FFF2-40B4-BE49-F238E27FC236}">
                <a16:creationId xmlns:a16="http://schemas.microsoft.com/office/drawing/2014/main" id="{DE77EB28-8F54-1483-A42F-E233EC569F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4">
            <a:extLst>
              <a:ext uri="{FF2B5EF4-FFF2-40B4-BE49-F238E27FC236}">
                <a16:creationId xmlns:a16="http://schemas.microsoft.com/office/drawing/2014/main" id="{9A28C940-4DBA-DC55-94E1-B75CE04634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5">
            <a:extLst>
              <a:ext uri="{FF2B5EF4-FFF2-40B4-BE49-F238E27FC236}">
                <a16:creationId xmlns:a16="http://schemas.microsoft.com/office/drawing/2014/main" id="{9A27F505-07B0-790C-5C7C-E090B460BFF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A0650C-A1AF-9140-9808-94262C6D36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2D25E6E-1D17-AC11-695E-1C9DFCD0700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EB5A336-996B-8BF7-603F-D8B298C2EA5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B7C1BC1-03E3-184A-1A11-E82EA98A170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27213BE-F4E6-EDEE-C04C-6C5B7D20DF4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DE8EEE9F-F70B-34F2-3C81-F9B5D06B9D8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7" t="23710" r="23160" b="23784"/>
          <a:stretch/>
        </p:blipFill>
        <p:spPr>
          <a:xfrm>
            <a:off x="6907343" y="3996482"/>
            <a:ext cx="1489844" cy="146603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5E15C3F4-AF61-B8D6-DFB2-5CD5FFA31C4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3784"/>
          <a:stretch/>
        </p:blipFill>
        <p:spPr>
          <a:xfrm>
            <a:off x="3629972" y="3996482"/>
            <a:ext cx="1483974" cy="1465200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5C936A0-60FE-1B81-1388-6CC9F38DDE6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2135"/>
          <a:stretch/>
        </p:blipFill>
        <p:spPr>
          <a:xfrm>
            <a:off x="497027" y="3996482"/>
            <a:ext cx="1438787" cy="1465200"/>
          </a:xfrm>
          <a:prstGeom prst="rect">
            <a:avLst/>
          </a:prstGeom>
        </p:spPr>
      </p:pic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A2FB7D33-F10E-9B51-ADB1-071A38ACA1AE}"/>
              </a:ext>
            </a:extLst>
          </p:cNvPr>
          <p:cNvCxnSpPr>
            <a:cxnSpLocks/>
          </p:cNvCxnSpPr>
          <p:nvPr/>
        </p:nvCxnSpPr>
        <p:spPr>
          <a:xfrm>
            <a:off x="1287119" y="3411806"/>
            <a:ext cx="6403967" cy="17194"/>
          </a:xfrm>
          <a:prstGeom prst="line">
            <a:avLst/>
          </a:prstGeom>
          <a:ln w="38100">
            <a:solidFill>
              <a:srgbClr val="424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98AFD616-87AE-C25A-9B06-9572C3421524}"/>
              </a:ext>
            </a:extLst>
          </p:cNvPr>
          <p:cNvCxnSpPr>
            <a:cxnSpLocks/>
          </p:cNvCxnSpPr>
          <p:nvPr/>
        </p:nvCxnSpPr>
        <p:spPr>
          <a:xfrm>
            <a:off x="4370656" y="2920966"/>
            <a:ext cx="0" cy="508034"/>
          </a:xfrm>
          <a:prstGeom prst="line">
            <a:avLst/>
          </a:prstGeom>
          <a:ln w="38100">
            <a:solidFill>
              <a:srgbClr val="424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e 54">
            <a:extLst>
              <a:ext uri="{FF2B5EF4-FFF2-40B4-BE49-F238E27FC236}">
                <a16:creationId xmlns:a16="http://schemas.microsoft.com/office/drawing/2014/main" id="{D4BC9A47-18BA-E428-ED4C-F481AE4BC546}"/>
              </a:ext>
            </a:extLst>
          </p:cNvPr>
          <p:cNvSpPr>
            <a:spLocks noChangeAspect="1"/>
          </p:cNvSpPr>
          <p:nvPr/>
        </p:nvSpPr>
        <p:spPr>
          <a:xfrm>
            <a:off x="3188688" y="1360939"/>
            <a:ext cx="2362138" cy="1560027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ٱلْحِكايَةِ</a:t>
            </a:r>
            <a:endParaRPr lang="fr-MA" sz="4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32950FC5-E80C-B800-F009-C067E8204FF6}"/>
              </a:ext>
            </a:extLst>
          </p:cNvPr>
          <p:cNvCxnSpPr>
            <a:cxnSpLocks/>
          </p:cNvCxnSpPr>
          <p:nvPr/>
        </p:nvCxnSpPr>
        <p:spPr>
          <a:xfrm>
            <a:off x="7691086" y="3411806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D5AEA523-7C12-833F-07D1-174CD7098EBE}"/>
              </a:ext>
            </a:extLst>
          </p:cNvPr>
          <p:cNvCxnSpPr>
            <a:cxnSpLocks/>
          </p:cNvCxnSpPr>
          <p:nvPr/>
        </p:nvCxnSpPr>
        <p:spPr>
          <a:xfrm>
            <a:off x="5975407" y="3411806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E2DBCD7C-2EA9-CFAB-D7E4-A8C7D5FECE62}"/>
              </a:ext>
            </a:extLst>
          </p:cNvPr>
          <p:cNvCxnSpPr>
            <a:cxnSpLocks/>
          </p:cNvCxnSpPr>
          <p:nvPr/>
        </p:nvCxnSpPr>
        <p:spPr>
          <a:xfrm>
            <a:off x="4369757" y="3411806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79CFF0B3-AA31-9C26-0F69-1C9714A9D7C3}"/>
              </a:ext>
            </a:extLst>
          </p:cNvPr>
          <p:cNvCxnSpPr>
            <a:cxnSpLocks/>
          </p:cNvCxnSpPr>
          <p:nvPr/>
        </p:nvCxnSpPr>
        <p:spPr>
          <a:xfrm>
            <a:off x="2779721" y="3429000"/>
            <a:ext cx="0" cy="511736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6950A496-B7CB-13E4-F18E-C28149A72C25}"/>
              </a:ext>
            </a:extLst>
          </p:cNvPr>
          <p:cNvCxnSpPr>
            <a:cxnSpLocks/>
          </p:cNvCxnSpPr>
          <p:nvPr/>
        </p:nvCxnSpPr>
        <p:spPr>
          <a:xfrm>
            <a:off x="1299713" y="3411806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59D8E012-3AF9-F70F-3440-20DF7FB5AC81}"/>
              </a:ext>
            </a:extLst>
          </p:cNvPr>
          <p:cNvSpPr/>
          <p:nvPr/>
        </p:nvSpPr>
        <p:spPr>
          <a:xfrm>
            <a:off x="7055970" y="5580547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اَلْمُعَلِّمَةُ</a:t>
            </a:r>
            <a:r>
              <a:rPr lang="ar-MA" sz="32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6E10000B-F72D-DF0F-420B-14318342AA0E}"/>
              </a:ext>
            </a:extLst>
          </p:cNvPr>
          <p:cNvSpPr/>
          <p:nvPr/>
        </p:nvSpPr>
        <p:spPr>
          <a:xfrm>
            <a:off x="5351806" y="5580033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إيـــادٌ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EEEDD637-5AF5-39E0-5D3B-EB8A3B805FAD}"/>
              </a:ext>
            </a:extLst>
          </p:cNvPr>
          <p:cNvSpPr/>
          <p:nvPr/>
        </p:nvSpPr>
        <p:spPr>
          <a:xfrm>
            <a:off x="3699147" y="5603750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فَـــرَحُ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32C86710-5B5B-331B-051C-D77FE028CD29}"/>
              </a:ext>
            </a:extLst>
          </p:cNvPr>
          <p:cNvSpPr/>
          <p:nvPr/>
        </p:nvSpPr>
        <p:spPr>
          <a:xfrm>
            <a:off x="2135735" y="5580032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أَنَــسٌ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E47A7E6A-DC49-957A-51E2-1775B46E65CA}"/>
              </a:ext>
            </a:extLst>
          </p:cNvPr>
          <p:cNvSpPr/>
          <p:nvPr/>
        </p:nvSpPr>
        <p:spPr>
          <a:xfrm>
            <a:off x="537040" y="5592041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يــــاقوتُ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0B54DA-66AF-486D-854E-A4EF9D03E3D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53"/>
          <a:stretch/>
        </p:blipFill>
        <p:spPr>
          <a:xfrm>
            <a:off x="2107627" y="3996482"/>
            <a:ext cx="1350532" cy="14652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DA8E620-B356-6977-0407-F606FA8AB85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82"/>
          <a:stretch/>
        </p:blipFill>
        <p:spPr>
          <a:xfrm>
            <a:off x="5285759" y="3996482"/>
            <a:ext cx="1449770" cy="146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E09CB-A2BB-2839-2083-4EF0D8D76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DEA3DAD-4BC3-F51F-6E1F-81F72C63E6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82"/>
          <a:stretch/>
        </p:blipFill>
        <p:spPr>
          <a:xfrm>
            <a:off x="5285759" y="3996482"/>
            <a:ext cx="1449770" cy="1465910"/>
          </a:xfrm>
          <a:prstGeom prst="rect">
            <a:avLst/>
          </a:prstGeom>
        </p:spPr>
      </p:pic>
      <p:sp>
        <p:nvSpPr>
          <p:cNvPr id="34" name="Titre 33">
            <a:extLst>
              <a:ext uri="{FF2B5EF4-FFF2-40B4-BE49-F238E27FC236}">
                <a16:creationId xmlns:a16="http://schemas.microsoft.com/office/drawing/2014/main" id="{BECBA00B-8856-7512-1FBE-AA2DBB42B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بين هذه الشخصيات؛ من الشخصية الرئيسية التي إذا حذفناها لن تقوم الحكاية؟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C65CA3-5FE1-4199-050E-F044393772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47265A-7AD9-101A-1848-E9B235A5B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CC60B5-657A-1F33-5AAF-34458DE728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193B0F-2FAC-169B-3AFF-DF191EB021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4E3283-4004-A589-33AC-E6FF8F3F62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1DE46BB-0FBC-A5F3-003E-4D4A0AEB7DB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06EACB-81EB-2C46-7E0F-111CFF5FF9D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39E8D0-D96E-1A90-9A6E-312FD36A385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351258-9644-721A-844B-0BF8A8AF6F0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28D8A9-9706-1D9A-E334-EC12FC2D123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F03301E-4CDC-194D-1334-9240EED9F16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AF38F99-BE89-7A1D-68BF-89A82FDAE75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7" t="23710" r="23160" b="23784"/>
          <a:stretch/>
        </p:blipFill>
        <p:spPr>
          <a:xfrm>
            <a:off x="6907343" y="3996482"/>
            <a:ext cx="1489844" cy="146603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0A3B3C8-7972-0488-687C-F709D2A18A4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3784"/>
          <a:stretch/>
        </p:blipFill>
        <p:spPr>
          <a:xfrm>
            <a:off x="3629972" y="3996482"/>
            <a:ext cx="1483974" cy="14652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34CB72B-4B46-57EB-51CB-4A708E104C5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2135"/>
          <a:stretch/>
        </p:blipFill>
        <p:spPr>
          <a:xfrm>
            <a:off x="497027" y="3996482"/>
            <a:ext cx="1438787" cy="1465200"/>
          </a:xfrm>
          <a:prstGeom prst="rect">
            <a:avLst/>
          </a:prstGeom>
        </p:spPr>
      </p:pic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F789332-B933-28DF-7800-34BDBBBF4710}"/>
              </a:ext>
            </a:extLst>
          </p:cNvPr>
          <p:cNvCxnSpPr>
            <a:cxnSpLocks/>
          </p:cNvCxnSpPr>
          <p:nvPr/>
        </p:nvCxnSpPr>
        <p:spPr>
          <a:xfrm>
            <a:off x="1287119" y="3411806"/>
            <a:ext cx="6403967" cy="17194"/>
          </a:xfrm>
          <a:prstGeom prst="line">
            <a:avLst/>
          </a:prstGeom>
          <a:ln w="38100">
            <a:solidFill>
              <a:srgbClr val="424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36547850-A4C8-6171-2091-2904A1602C38}"/>
              </a:ext>
            </a:extLst>
          </p:cNvPr>
          <p:cNvCxnSpPr>
            <a:cxnSpLocks/>
          </p:cNvCxnSpPr>
          <p:nvPr/>
        </p:nvCxnSpPr>
        <p:spPr>
          <a:xfrm flipH="1">
            <a:off x="4369757" y="2920966"/>
            <a:ext cx="899" cy="508034"/>
          </a:xfrm>
          <a:prstGeom prst="line">
            <a:avLst/>
          </a:prstGeom>
          <a:ln w="38100">
            <a:solidFill>
              <a:srgbClr val="424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lipse 37">
            <a:extLst>
              <a:ext uri="{FF2B5EF4-FFF2-40B4-BE49-F238E27FC236}">
                <a16:creationId xmlns:a16="http://schemas.microsoft.com/office/drawing/2014/main" id="{9BAFDD30-11A3-DB95-D70E-C465CB6382C6}"/>
              </a:ext>
            </a:extLst>
          </p:cNvPr>
          <p:cNvSpPr>
            <a:spLocks noChangeAspect="1"/>
          </p:cNvSpPr>
          <p:nvPr/>
        </p:nvSpPr>
        <p:spPr>
          <a:xfrm>
            <a:off x="3188688" y="1360939"/>
            <a:ext cx="2362138" cy="1560027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ٱلْحِكايَةِ</a:t>
            </a:r>
            <a:endParaRPr lang="fr-MA" sz="4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469350EE-BA9B-E255-B61E-FEDEBCC30449}"/>
              </a:ext>
            </a:extLst>
          </p:cNvPr>
          <p:cNvCxnSpPr>
            <a:cxnSpLocks/>
          </p:cNvCxnSpPr>
          <p:nvPr/>
        </p:nvCxnSpPr>
        <p:spPr>
          <a:xfrm>
            <a:off x="7691086" y="3411806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9B6BA385-A5C4-6A01-6851-F0C2BA9629F6}"/>
              </a:ext>
            </a:extLst>
          </p:cNvPr>
          <p:cNvCxnSpPr>
            <a:cxnSpLocks/>
          </p:cNvCxnSpPr>
          <p:nvPr/>
        </p:nvCxnSpPr>
        <p:spPr>
          <a:xfrm>
            <a:off x="5975407" y="3411806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DC5FCD87-FEAB-C64E-4559-8AA4E66999C2}"/>
              </a:ext>
            </a:extLst>
          </p:cNvPr>
          <p:cNvCxnSpPr>
            <a:cxnSpLocks/>
          </p:cNvCxnSpPr>
          <p:nvPr/>
        </p:nvCxnSpPr>
        <p:spPr>
          <a:xfrm>
            <a:off x="4369757" y="3411806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6A751EBF-473D-B215-DBEB-412CE36D402D}"/>
              </a:ext>
            </a:extLst>
          </p:cNvPr>
          <p:cNvCxnSpPr>
            <a:cxnSpLocks/>
          </p:cNvCxnSpPr>
          <p:nvPr/>
        </p:nvCxnSpPr>
        <p:spPr>
          <a:xfrm>
            <a:off x="2779721" y="3429000"/>
            <a:ext cx="0" cy="511736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8CD7E38D-CE81-A988-66ED-A3A08AB156A1}"/>
              </a:ext>
            </a:extLst>
          </p:cNvPr>
          <p:cNvCxnSpPr>
            <a:cxnSpLocks/>
          </p:cNvCxnSpPr>
          <p:nvPr/>
        </p:nvCxnSpPr>
        <p:spPr>
          <a:xfrm>
            <a:off x="1299713" y="3411806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3647D769-1F1D-3138-57A8-16E5BCB7B058}"/>
              </a:ext>
            </a:extLst>
          </p:cNvPr>
          <p:cNvSpPr/>
          <p:nvPr/>
        </p:nvSpPr>
        <p:spPr>
          <a:xfrm>
            <a:off x="7055970" y="5580547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اَلْمُعَلِّمَةُ</a:t>
            </a:r>
            <a:r>
              <a:rPr lang="ar-MA" sz="32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  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2272636A-AAA4-2CCE-DA73-C25A28350D23}"/>
              </a:ext>
            </a:extLst>
          </p:cNvPr>
          <p:cNvSpPr/>
          <p:nvPr/>
        </p:nvSpPr>
        <p:spPr>
          <a:xfrm>
            <a:off x="5351806" y="5580033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إيـــادٌ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97F6BBEA-5B37-A565-185C-5422E63CE27A}"/>
              </a:ext>
            </a:extLst>
          </p:cNvPr>
          <p:cNvSpPr/>
          <p:nvPr/>
        </p:nvSpPr>
        <p:spPr>
          <a:xfrm>
            <a:off x="3699147" y="5603750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فَـــرَحُ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FE1B4306-7381-9EFA-147E-DFAC23AAB24B}"/>
              </a:ext>
            </a:extLst>
          </p:cNvPr>
          <p:cNvSpPr/>
          <p:nvPr/>
        </p:nvSpPr>
        <p:spPr>
          <a:xfrm>
            <a:off x="2135735" y="5580032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أَنَــسٌ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C7D5804-F5D2-91C9-7030-D120BE668B32}"/>
              </a:ext>
            </a:extLst>
          </p:cNvPr>
          <p:cNvSpPr/>
          <p:nvPr/>
        </p:nvSpPr>
        <p:spPr>
          <a:xfrm>
            <a:off x="537040" y="5592041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يــــاقوتُ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22CE1980-0469-1199-49D1-D9968ABC51D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53"/>
          <a:stretch/>
        </p:blipFill>
        <p:spPr>
          <a:xfrm>
            <a:off x="2107627" y="3996482"/>
            <a:ext cx="1350532" cy="1465200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3B414213-7EA5-B2B9-FEE9-3E8D85F154D3}"/>
              </a:ext>
            </a:extLst>
          </p:cNvPr>
          <p:cNvSpPr/>
          <p:nvPr/>
        </p:nvSpPr>
        <p:spPr>
          <a:xfrm>
            <a:off x="5202625" y="4076700"/>
            <a:ext cx="1639582" cy="123070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4711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F3DE1-064A-468E-298D-5B04CAE48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1D5D487C-8F75-7828-2F77-D3934F0D9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498" y="756000"/>
            <a:ext cx="686047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سنتعرف أين وقعت أحداث الحكاية؟  أين كان الأطفال في بداية الحكاية؟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332847C-CF01-F5DC-0063-914CE6C5B6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6396" y="70193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23AD5E-9F1A-99C9-5696-B6DAF81BB0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2">
            <a:extLst>
              <a:ext uri="{FF2B5EF4-FFF2-40B4-BE49-F238E27FC236}">
                <a16:creationId xmlns:a16="http://schemas.microsoft.com/office/drawing/2014/main" id="{4648D317-E4FE-328C-5497-941616ADEB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3">
            <a:extLst>
              <a:ext uri="{FF2B5EF4-FFF2-40B4-BE49-F238E27FC236}">
                <a16:creationId xmlns:a16="http://schemas.microsoft.com/office/drawing/2014/main" id="{1765DEB7-4CB6-72CC-BEE5-F635E8C926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4">
            <a:extLst>
              <a:ext uri="{FF2B5EF4-FFF2-40B4-BE49-F238E27FC236}">
                <a16:creationId xmlns:a16="http://schemas.microsoft.com/office/drawing/2014/main" id="{ED7C027F-0B41-A1FA-6E3C-735099D450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5">
            <a:extLst>
              <a:ext uri="{FF2B5EF4-FFF2-40B4-BE49-F238E27FC236}">
                <a16:creationId xmlns:a16="http://schemas.microsoft.com/office/drawing/2014/main" id="{33F1D7F2-7931-B17D-1D3D-DAB94965097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0C9DCC7-BA03-6218-08E7-FB21282EAD8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E15173-7A42-BFAD-57B9-8BA8EB2EC4E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569568-EE7E-54EC-DA22-C0342A00DFE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7D273D-C8EC-0AA3-33C2-72186C73777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03C9C5-102F-5CBC-8C16-D33A7859D08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5DAB0E88-5E62-6ECE-09A0-70AE35887D03}"/>
              </a:ext>
            </a:extLst>
          </p:cNvPr>
          <p:cNvSpPr>
            <a:spLocks noChangeAspect="1"/>
          </p:cNvSpPr>
          <p:nvPr/>
        </p:nvSpPr>
        <p:spPr>
          <a:xfrm>
            <a:off x="3649586" y="3169023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891816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9F941-133E-1BD0-F961-F134D7179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A7D69B4-928D-7FEE-1B37-3B6FEDD54F07}"/>
              </a:ext>
            </a:extLst>
          </p:cNvPr>
          <p:cNvSpPr/>
          <p:nvPr/>
        </p:nvSpPr>
        <p:spPr>
          <a:xfrm>
            <a:off x="5553635" y="3030071"/>
            <a:ext cx="3185097" cy="1878105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اَلْقِسْمُ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E05F594-1583-81D2-A005-36D2D152C9B1}"/>
              </a:ext>
            </a:extLst>
          </p:cNvPr>
          <p:cNvGrpSpPr/>
          <p:nvPr/>
        </p:nvGrpSpPr>
        <p:grpSpPr>
          <a:xfrm>
            <a:off x="5667755" y="3169023"/>
            <a:ext cx="2091198" cy="1600200"/>
            <a:chOff x="1371178" y="630579"/>
            <a:chExt cx="7296915" cy="6149689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404E284-4FF6-DF38-18CA-A64F78743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1178" y="630579"/>
              <a:ext cx="7296915" cy="6149689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0A0254F-3CD1-E320-301A-B32397188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1414174" y="630579"/>
              <a:ext cx="3659275" cy="227383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CE0EAFE-3632-5816-C584-0E8E0AB376CB}"/>
                </a:ext>
              </a:extLst>
            </p:cNvPr>
            <p:cNvSpPr/>
            <p:nvPr/>
          </p:nvSpPr>
          <p:spPr>
            <a:xfrm>
              <a:off x="4050890" y="2359742"/>
              <a:ext cx="1022555" cy="675423"/>
            </a:xfrm>
            <a:prstGeom prst="rect">
              <a:avLst/>
            </a:prstGeom>
            <a:solidFill>
              <a:srgbClr val="7EA4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16" name="Titre 15">
            <a:extLst>
              <a:ext uri="{FF2B5EF4-FFF2-40B4-BE49-F238E27FC236}">
                <a16:creationId xmlns:a16="http://schemas.microsoft.com/office/drawing/2014/main" id="{EC5BE8F6-DA87-106A-FE47-66008A423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498" y="756000"/>
            <a:ext cx="6825747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 الأطفال في بداية الحكاية  في القسم.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B1E1D4-2E6D-025C-10C5-46A45BE1E4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0" name="Image 1">
            <a:extLst>
              <a:ext uri="{FF2B5EF4-FFF2-40B4-BE49-F238E27FC236}">
                <a16:creationId xmlns:a16="http://schemas.microsoft.com/office/drawing/2014/main" id="{6B97803F-F2B4-138A-C3C3-7C0547014A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2">
            <a:extLst>
              <a:ext uri="{FF2B5EF4-FFF2-40B4-BE49-F238E27FC236}">
                <a16:creationId xmlns:a16="http://schemas.microsoft.com/office/drawing/2014/main" id="{C2A5A280-6978-D69C-2F5C-021CA83408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">
            <a:extLst>
              <a:ext uri="{FF2B5EF4-FFF2-40B4-BE49-F238E27FC236}">
                <a16:creationId xmlns:a16="http://schemas.microsoft.com/office/drawing/2014/main" id="{06AD3112-48B3-904D-FA74-2EF6486FC9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 4">
            <a:extLst>
              <a:ext uri="{FF2B5EF4-FFF2-40B4-BE49-F238E27FC236}">
                <a16:creationId xmlns:a16="http://schemas.microsoft.com/office/drawing/2014/main" id="{5C6C9511-C3B2-6C79-1DF9-6EEF132A3B8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5">
            <a:extLst>
              <a:ext uri="{FF2B5EF4-FFF2-40B4-BE49-F238E27FC236}">
                <a16:creationId xmlns:a16="http://schemas.microsoft.com/office/drawing/2014/main" id="{3E494AAA-6853-1D65-EA26-F9B202D26C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AA50D81-40CF-7AA4-C531-9B240DEC196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F881B8-8536-0628-A692-E9898F49C92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792D4B2-749E-8A7E-F90F-3ECEFA067A6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59DA406-4E6B-BF6B-A239-DF4161C26AD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ED72C9E-4CB7-B90A-10DB-BF8BCED9176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89DD261-83E7-AABF-CD23-9FEF89722D62}"/>
              </a:ext>
            </a:extLst>
          </p:cNvPr>
          <p:cNvSpPr>
            <a:spLocks noChangeAspect="1"/>
          </p:cNvSpPr>
          <p:nvPr/>
        </p:nvSpPr>
        <p:spPr>
          <a:xfrm>
            <a:off x="3649586" y="3169023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600713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48BC7-C736-A35C-0425-C2FADCA4B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D1F6E0A7-8C20-A89F-0840-BF8392D35F2A}"/>
              </a:ext>
            </a:extLst>
          </p:cNvPr>
          <p:cNvGrpSpPr/>
          <p:nvPr/>
        </p:nvGrpSpPr>
        <p:grpSpPr>
          <a:xfrm>
            <a:off x="5858732" y="3030071"/>
            <a:ext cx="2880000" cy="1878105"/>
            <a:chOff x="5844652" y="3409406"/>
            <a:chExt cx="2880000" cy="187810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82DCF26-A952-9D87-8288-BC94DDEC8107}"/>
                </a:ext>
              </a:extLst>
            </p:cNvPr>
            <p:cNvSpPr/>
            <p:nvPr/>
          </p:nvSpPr>
          <p:spPr>
            <a:xfrm>
              <a:off x="5844652" y="3409406"/>
              <a:ext cx="2880000" cy="1878105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اَلْقِسْمُ</a:t>
              </a: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4B6C264-4AC5-BDC7-DFA2-861481270677}"/>
                </a:ext>
              </a:extLst>
            </p:cNvPr>
            <p:cNvGrpSpPr/>
            <p:nvPr/>
          </p:nvGrpSpPr>
          <p:grpSpPr>
            <a:xfrm>
              <a:off x="5989175" y="3548358"/>
              <a:ext cx="1828990" cy="1600200"/>
              <a:chOff x="2541854" y="630579"/>
              <a:chExt cx="6381980" cy="6149689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B9DA76BC-08FB-58A4-3B57-2C8E655AB1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41857" y="630579"/>
                <a:ext cx="6381977" cy="6149689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85374CD-DF9A-E47D-D532-063D34AC40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2541854" y="630579"/>
                <a:ext cx="3659275" cy="2273836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8959FBE-B728-8108-F691-917F16FCD803}"/>
                  </a:ext>
                </a:extLst>
              </p:cNvPr>
              <p:cNvSpPr/>
              <p:nvPr/>
            </p:nvSpPr>
            <p:spPr>
              <a:xfrm>
                <a:off x="4050890" y="2359742"/>
                <a:ext cx="1022555" cy="675423"/>
              </a:xfrm>
              <a:prstGeom prst="rect">
                <a:avLst/>
              </a:prstGeom>
              <a:solidFill>
                <a:srgbClr val="7EA43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sp>
        <p:nvSpPr>
          <p:cNvPr id="16" name="Titre 15">
            <a:extLst>
              <a:ext uri="{FF2B5EF4-FFF2-40B4-BE49-F238E27FC236}">
                <a16:creationId xmlns:a16="http://schemas.microsoft.com/office/drawing/2014/main" id="{F96520EB-E7A6-CB8A-F4F4-842C1455C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1" y="756000"/>
            <a:ext cx="707327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أين انتهت أحداث الحكاية؟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E7CAD5-729A-2869-EBCF-3DA782D969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1">
            <a:extLst>
              <a:ext uri="{FF2B5EF4-FFF2-40B4-BE49-F238E27FC236}">
                <a16:creationId xmlns:a16="http://schemas.microsoft.com/office/drawing/2014/main" id="{3252983A-7F8A-0B88-A546-7C0AC4C51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3F89F76A-465C-36E4-8061-9DD03B70BA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5C077461-51EA-26F7-3D91-EF070FE5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4">
            <a:extLst>
              <a:ext uri="{FF2B5EF4-FFF2-40B4-BE49-F238E27FC236}">
                <a16:creationId xmlns:a16="http://schemas.microsoft.com/office/drawing/2014/main" id="{9ADAA27F-BCDB-F0E9-98F4-F7047B3E92A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5">
            <a:extLst>
              <a:ext uri="{FF2B5EF4-FFF2-40B4-BE49-F238E27FC236}">
                <a16:creationId xmlns:a16="http://schemas.microsoft.com/office/drawing/2014/main" id="{989ADA01-50C7-A492-3827-1FAB5FE647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5AF5F75-C3DD-3345-F419-A0082153C3C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84527C-0F33-80E0-3B0F-BFAB2C1411F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403AFA-273C-6F52-BCDB-70D2088B095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CE6DC3-3139-AE00-D959-35490FE0FE4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9798D52-8FD5-5770-F800-0F1B880A966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D136438-F99A-7D10-E92C-C0605BF5912F}"/>
              </a:ext>
            </a:extLst>
          </p:cNvPr>
          <p:cNvSpPr>
            <a:spLocks noChangeAspect="1"/>
          </p:cNvSpPr>
          <p:nvPr/>
        </p:nvSpPr>
        <p:spPr>
          <a:xfrm>
            <a:off x="3649586" y="3169023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230799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4331D-D454-3706-A722-CCC6E7341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F468F2F4-C48C-5691-6D5C-A6DD19CB3DBD}"/>
              </a:ext>
            </a:extLst>
          </p:cNvPr>
          <p:cNvGrpSpPr/>
          <p:nvPr/>
        </p:nvGrpSpPr>
        <p:grpSpPr>
          <a:xfrm>
            <a:off x="5858732" y="3030071"/>
            <a:ext cx="2880000" cy="1878105"/>
            <a:chOff x="5844652" y="3409406"/>
            <a:chExt cx="2880000" cy="187810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FAE602A-8A2B-FD4E-C54F-2493CF38F444}"/>
                </a:ext>
              </a:extLst>
            </p:cNvPr>
            <p:cNvSpPr/>
            <p:nvPr/>
          </p:nvSpPr>
          <p:spPr>
            <a:xfrm>
              <a:off x="5844652" y="3409406"/>
              <a:ext cx="2880000" cy="1878105"/>
            </a:xfrm>
            <a:prstGeom prst="roundRect">
              <a:avLst/>
            </a:prstGeom>
            <a:solidFill>
              <a:srgbClr val="D6E9E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اَلْقِسْمُ</a:t>
              </a: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DCC8189-6568-6FA4-9FE4-4321B84E2D76}"/>
                </a:ext>
              </a:extLst>
            </p:cNvPr>
            <p:cNvGrpSpPr/>
            <p:nvPr/>
          </p:nvGrpSpPr>
          <p:grpSpPr>
            <a:xfrm>
              <a:off x="5989175" y="3548358"/>
              <a:ext cx="1828990" cy="1600200"/>
              <a:chOff x="2541854" y="630579"/>
              <a:chExt cx="6381980" cy="6149689"/>
            </a:xfrm>
          </p:grpSpPr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C4CA725-2B1D-1303-BB24-F58FA20408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41857" y="630579"/>
                <a:ext cx="6381977" cy="6149689"/>
              </a:xfrm>
              <a:prstGeom prst="rect">
                <a:avLst/>
              </a:prstGeom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E55EE5ED-B7B9-8E91-BBBF-2E1DB05C4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2541854" y="630579"/>
                <a:ext cx="3659275" cy="2273836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45645B0-37D2-6E1B-5C5E-2C081679648A}"/>
                  </a:ext>
                </a:extLst>
              </p:cNvPr>
              <p:cNvSpPr/>
              <p:nvPr/>
            </p:nvSpPr>
            <p:spPr>
              <a:xfrm>
                <a:off x="4050890" y="2359742"/>
                <a:ext cx="1022555" cy="675423"/>
              </a:xfrm>
              <a:prstGeom prst="rect">
                <a:avLst/>
              </a:prstGeom>
              <a:solidFill>
                <a:srgbClr val="7EA43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</p:grpSp>
      </p:grpSp>
      <p:sp>
        <p:nvSpPr>
          <p:cNvPr id="16" name="Titre 15">
            <a:extLst>
              <a:ext uri="{FF2B5EF4-FFF2-40B4-BE49-F238E27FC236}">
                <a16:creationId xmlns:a16="http://schemas.microsoft.com/office/drawing/2014/main" id="{4FF9556C-5124-B248-A792-8DF1574A7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7796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انتهت أحداث الحكاية في منزل إياد. 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183DCF-ADDE-AF24-C1C7-E67D28CE7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8BD6900-E46E-1994-1DA1-0914A04651FD}"/>
              </a:ext>
            </a:extLst>
          </p:cNvPr>
          <p:cNvSpPr/>
          <p:nvPr/>
        </p:nvSpPr>
        <p:spPr>
          <a:xfrm>
            <a:off x="432716" y="3030072"/>
            <a:ext cx="3245891" cy="1878104"/>
          </a:xfrm>
          <a:prstGeom prst="roundRect">
            <a:avLst/>
          </a:prstGeom>
          <a:solidFill>
            <a:srgbClr val="D6E9E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مَنْزِلُ إِيادٍ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C553943-A4AC-9E80-287B-FC0F7F48130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159" y="3123962"/>
            <a:ext cx="1917617" cy="1690322"/>
          </a:xfrm>
          <a:prstGeom prst="rect">
            <a:avLst/>
          </a:prstGeom>
        </p:spPr>
      </p:pic>
      <p:pic>
        <p:nvPicPr>
          <p:cNvPr id="9" name="Image 1">
            <a:extLst>
              <a:ext uri="{FF2B5EF4-FFF2-40B4-BE49-F238E27FC236}">
                <a16:creationId xmlns:a16="http://schemas.microsoft.com/office/drawing/2014/main" id="{BB2938D1-C0BE-15D0-BCDC-5E7BB26278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22CF6E3E-6B3C-AA3C-A0AE-2FC6727E80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6D01B206-4EE0-B2DD-0896-A0F6A47AEF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4">
            <a:extLst>
              <a:ext uri="{FF2B5EF4-FFF2-40B4-BE49-F238E27FC236}">
                <a16:creationId xmlns:a16="http://schemas.microsoft.com/office/drawing/2014/main" id="{B31E26A4-7D65-4763-6D43-B70EF0C19C5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5">
            <a:extLst>
              <a:ext uri="{FF2B5EF4-FFF2-40B4-BE49-F238E27FC236}">
                <a16:creationId xmlns:a16="http://schemas.microsoft.com/office/drawing/2014/main" id="{E0599BC8-3C65-CDF2-3B71-D7957B47798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5FBF932-AE63-FCE1-B928-7E927369CF1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81788D-9110-9688-D1EA-BE6197E59BF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8F4A4E-F09F-FF3B-95ED-7B19A0FE324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BBF70F-AEB4-09A3-3847-3B4774E22D1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5D6EA5-FC7B-DD37-B8C5-9E2969B2665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D0EDD4D-4326-A55B-25CE-A4E56A2478BA}"/>
              </a:ext>
            </a:extLst>
          </p:cNvPr>
          <p:cNvSpPr>
            <a:spLocks noChangeAspect="1"/>
          </p:cNvSpPr>
          <p:nvPr/>
        </p:nvSpPr>
        <p:spPr>
          <a:xfrm>
            <a:off x="3932334" y="3213441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877588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650B6-7B75-48AE-3F2F-C78C77512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8DAA16A-02F9-2B43-8287-73C70D25A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5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سنتعرف أزمنة الحكاية؛ متى ذكرت المعلمة التلاميذ بموعد الرحلة؟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B71E272-BA97-882F-C98B-8EA22E3DFA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70FA45-3EB0-A824-73CC-8F9F3C3FC0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2">
            <a:extLst>
              <a:ext uri="{FF2B5EF4-FFF2-40B4-BE49-F238E27FC236}">
                <a16:creationId xmlns:a16="http://schemas.microsoft.com/office/drawing/2014/main" id="{AB11008C-136F-A3B1-5D18-EF688B1BC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FE829C22-57DF-2B42-DA68-A5B253B31E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4">
            <a:extLst>
              <a:ext uri="{FF2B5EF4-FFF2-40B4-BE49-F238E27FC236}">
                <a16:creationId xmlns:a16="http://schemas.microsoft.com/office/drawing/2014/main" id="{B934FEE7-48B7-764F-D301-AF87A1990A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5">
            <a:extLst>
              <a:ext uri="{FF2B5EF4-FFF2-40B4-BE49-F238E27FC236}">
                <a16:creationId xmlns:a16="http://schemas.microsoft.com/office/drawing/2014/main" id="{13FB232F-DA23-C50C-C0D3-1E96C32A7ED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107F779-3A73-68C1-8ABD-267B7B18C85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E29A66-FCAE-7F37-B6FA-7ECB63391C0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C70764-08F4-BE22-8554-64AD81A3D19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382BFD-96F2-4426-3514-29CBFFAFCBE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F7D38D-4FF7-C0FE-3D82-3A1972EDDB1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E401BA8-513C-1344-1CEF-36E5B828707B}"/>
              </a:ext>
            </a:extLst>
          </p:cNvPr>
          <p:cNvSpPr>
            <a:spLocks noChangeAspect="1"/>
          </p:cNvSpPr>
          <p:nvPr/>
        </p:nvSpPr>
        <p:spPr>
          <a:xfrm>
            <a:off x="3932334" y="3213441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E895028-74FE-6978-195E-FDD3D0E432BC}"/>
              </a:ext>
            </a:extLst>
          </p:cNvPr>
          <p:cNvCxnSpPr>
            <a:cxnSpLocks/>
          </p:cNvCxnSpPr>
          <p:nvPr/>
        </p:nvCxnSpPr>
        <p:spPr>
          <a:xfrm>
            <a:off x="5645803" y="3824116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28B5A1C-B5EB-816E-DC96-69C341361E26}"/>
              </a:ext>
            </a:extLst>
          </p:cNvPr>
          <p:cNvCxnSpPr>
            <a:cxnSpLocks/>
          </p:cNvCxnSpPr>
          <p:nvPr/>
        </p:nvCxnSpPr>
        <p:spPr>
          <a:xfrm flipH="1">
            <a:off x="3399090" y="3877905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E56FCC9-72A3-D8F4-5249-A5466417200D}"/>
              </a:ext>
            </a:extLst>
          </p:cNvPr>
          <p:cNvCxnSpPr>
            <a:cxnSpLocks/>
          </p:cNvCxnSpPr>
          <p:nvPr/>
        </p:nvCxnSpPr>
        <p:spPr>
          <a:xfrm>
            <a:off x="4848405" y="4503346"/>
            <a:ext cx="0" cy="50400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76841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7EDF9-190B-B8F3-055D-77419C842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EDF2FC1-2D9A-8BDA-9612-ED0B30C9E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ذكرت المعلمة التلاميذ بالموعد  في بداية الأسبوع.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89F4DEF-DF42-5CDD-EF21-1C7D16B338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3402C1F-1A57-55BB-BC57-CCAD9FFBA50A}"/>
              </a:ext>
            </a:extLst>
          </p:cNvPr>
          <p:cNvSpPr/>
          <p:nvPr/>
        </p:nvSpPr>
        <p:spPr>
          <a:xfrm>
            <a:off x="5772344" y="2565439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بِدايَةِ ﭐلْأُسْبوعِ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B1FD6C8-A06A-8099-1F81-2CE2BECA72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2">
            <a:extLst>
              <a:ext uri="{FF2B5EF4-FFF2-40B4-BE49-F238E27FC236}">
                <a16:creationId xmlns:a16="http://schemas.microsoft.com/office/drawing/2014/main" id="{D4C2E550-B88A-0CE6-4703-6F11AFA46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D2AFD50D-FDD3-C09F-181E-47B0FD79CC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4">
            <a:extLst>
              <a:ext uri="{FF2B5EF4-FFF2-40B4-BE49-F238E27FC236}">
                <a16:creationId xmlns:a16="http://schemas.microsoft.com/office/drawing/2014/main" id="{481B1D13-A62C-DE65-EAF7-CFF0B6D5C1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5">
            <a:extLst>
              <a:ext uri="{FF2B5EF4-FFF2-40B4-BE49-F238E27FC236}">
                <a16:creationId xmlns:a16="http://schemas.microsoft.com/office/drawing/2014/main" id="{67FBDFF6-A34E-A80C-2CAA-6FCDE1ED3D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87F6BD2-C521-134D-85C1-7F14CAE270D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AA60EE0-B7ED-8E1A-D770-FBBA14F087F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39EC9A7-D0DD-2351-3CB2-98369526ADE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977654-EBDE-9D95-F288-565590719F5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22DAB6-AAE6-D639-0B7E-C4FA0F8C883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C577ACF-7D4D-5648-3095-B0EDD3EB5A3B}"/>
              </a:ext>
            </a:extLst>
          </p:cNvPr>
          <p:cNvSpPr>
            <a:spLocks noChangeAspect="1"/>
          </p:cNvSpPr>
          <p:nvPr/>
        </p:nvSpPr>
        <p:spPr>
          <a:xfrm>
            <a:off x="3595750" y="2444415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FFC98D17-773D-9B7F-173F-9C33C1EBACD5}"/>
              </a:ext>
            </a:extLst>
          </p:cNvPr>
          <p:cNvCxnSpPr>
            <a:cxnSpLocks/>
          </p:cNvCxnSpPr>
          <p:nvPr/>
        </p:nvCxnSpPr>
        <p:spPr>
          <a:xfrm>
            <a:off x="5309219" y="3055090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0BE7983-E344-8790-CF36-84B9D41314CE}"/>
              </a:ext>
            </a:extLst>
          </p:cNvPr>
          <p:cNvCxnSpPr>
            <a:cxnSpLocks/>
          </p:cNvCxnSpPr>
          <p:nvPr/>
        </p:nvCxnSpPr>
        <p:spPr>
          <a:xfrm flipH="1">
            <a:off x="3062506" y="3108879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06E478C-3F58-C7D4-D86A-9544AA170853}"/>
              </a:ext>
            </a:extLst>
          </p:cNvPr>
          <p:cNvCxnSpPr>
            <a:cxnSpLocks/>
          </p:cNvCxnSpPr>
          <p:nvPr/>
        </p:nvCxnSpPr>
        <p:spPr>
          <a:xfrm>
            <a:off x="4511821" y="3734320"/>
            <a:ext cx="0" cy="50400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06827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722EF-E6DB-0CEA-F988-E3C3B9C4D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566D92E-D4CE-FCFD-4B5C-39A2EBB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متى تعرض إياد لحادث؟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2C1144C-4FB5-78F9-8135-3D3CD1D1E2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E8343F-C2FB-7DF2-25EE-E0570156CD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2">
            <a:extLst>
              <a:ext uri="{FF2B5EF4-FFF2-40B4-BE49-F238E27FC236}">
                <a16:creationId xmlns:a16="http://schemas.microsoft.com/office/drawing/2014/main" id="{CC91E85D-4448-3CD9-E8BF-BCE030CE5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C8421B23-43F6-816F-55A0-B4B8E7DF3E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4">
            <a:extLst>
              <a:ext uri="{FF2B5EF4-FFF2-40B4-BE49-F238E27FC236}">
                <a16:creationId xmlns:a16="http://schemas.microsoft.com/office/drawing/2014/main" id="{2F016E40-928F-164C-8961-D8FDBB5319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5">
            <a:extLst>
              <a:ext uri="{FF2B5EF4-FFF2-40B4-BE49-F238E27FC236}">
                <a16:creationId xmlns:a16="http://schemas.microsoft.com/office/drawing/2014/main" id="{4E678D53-0E65-E48B-046F-0B5BD24EA9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B5C423-CD54-4260-78D1-EA48040FB3C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09F14E-AF79-C0D9-ED1F-3A2CB5804A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B189BB-1EAB-0E6A-CC0D-E937DA337E8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FC771C-4A12-FD24-D8CC-AB85A599E82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A3CE09-E566-3B1D-BE46-5C99B6B575A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99D38-3D7A-677E-E819-B8175CF44CC8}"/>
              </a:ext>
            </a:extLst>
          </p:cNvPr>
          <p:cNvSpPr/>
          <p:nvPr/>
        </p:nvSpPr>
        <p:spPr>
          <a:xfrm>
            <a:off x="5772344" y="2565439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بِدايَةِ ﭐلْأُسْبوعِ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1D98AC5-0BBE-BAF8-81D3-3BBBE64BD326}"/>
              </a:ext>
            </a:extLst>
          </p:cNvPr>
          <p:cNvSpPr>
            <a:spLocks noChangeAspect="1"/>
          </p:cNvSpPr>
          <p:nvPr/>
        </p:nvSpPr>
        <p:spPr>
          <a:xfrm>
            <a:off x="3595750" y="2444415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B402D19-306D-B81B-4299-90CE77A81F44}"/>
              </a:ext>
            </a:extLst>
          </p:cNvPr>
          <p:cNvCxnSpPr>
            <a:cxnSpLocks/>
          </p:cNvCxnSpPr>
          <p:nvPr/>
        </p:nvCxnSpPr>
        <p:spPr>
          <a:xfrm>
            <a:off x="5309219" y="3055090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8D84E0C-92BF-5C8C-D1EB-6675C6FCE773}"/>
              </a:ext>
            </a:extLst>
          </p:cNvPr>
          <p:cNvCxnSpPr>
            <a:cxnSpLocks/>
          </p:cNvCxnSpPr>
          <p:nvPr/>
        </p:nvCxnSpPr>
        <p:spPr>
          <a:xfrm flipH="1">
            <a:off x="3062506" y="3108879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CA6FDDA-904B-1415-B3FC-A67FA9B5D60E}"/>
              </a:ext>
            </a:extLst>
          </p:cNvPr>
          <p:cNvCxnSpPr>
            <a:cxnSpLocks/>
          </p:cNvCxnSpPr>
          <p:nvPr/>
        </p:nvCxnSpPr>
        <p:spPr>
          <a:xfrm>
            <a:off x="4511821" y="3734320"/>
            <a:ext cx="0" cy="50400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908614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C2313-8864-5905-2731-689E69E94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A595C90-3912-DCD2-8C69-F21762490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تعرض إياد لحادث صباح يوم الخميس. رددوا. </a:t>
            </a:r>
            <a:endParaRPr lang="fr-US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392544-DCAC-2D52-7B78-23746E12E4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FC1F04-FE2C-2368-F435-727A4D862F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906BD7C4-8A4B-C1E7-A911-4502CD83FC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582F55BF-A800-EDA5-4016-B95C6EF70B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1F233DF1-C190-124F-DEC9-76FF354EBF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5">
            <a:extLst>
              <a:ext uri="{FF2B5EF4-FFF2-40B4-BE49-F238E27FC236}">
                <a16:creationId xmlns:a16="http://schemas.microsoft.com/office/drawing/2014/main" id="{66C956C8-6EC3-607E-5DFA-E2A6525D75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75BA71-2AFA-8020-3676-79FAB56A044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B556B9-CD5F-F3FF-0462-8BEDE4B686E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BAF172-8EA8-AC50-1191-E7E87AAE13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CAA03D7-A515-0E97-A81A-38C27F25833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535004C-3038-2617-BE50-F826C389F83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9ED2E61-E67A-B999-35C6-3D0E7EE89545}"/>
              </a:ext>
            </a:extLst>
          </p:cNvPr>
          <p:cNvSpPr/>
          <p:nvPr/>
        </p:nvSpPr>
        <p:spPr>
          <a:xfrm>
            <a:off x="5772344" y="2565439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بِدايَةِ ﭐلْأُسْبوعِ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12C9A95-11C7-FB19-76D1-4BB011D39F7B}"/>
              </a:ext>
            </a:extLst>
          </p:cNvPr>
          <p:cNvSpPr>
            <a:spLocks noChangeAspect="1"/>
          </p:cNvSpPr>
          <p:nvPr/>
        </p:nvSpPr>
        <p:spPr>
          <a:xfrm>
            <a:off x="3595750" y="2444415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42976DD-013F-9781-C097-F98D86ADDB0D}"/>
              </a:ext>
            </a:extLst>
          </p:cNvPr>
          <p:cNvCxnSpPr>
            <a:cxnSpLocks/>
          </p:cNvCxnSpPr>
          <p:nvPr/>
        </p:nvCxnSpPr>
        <p:spPr>
          <a:xfrm>
            <a:off x="5309219" y="3055090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3C2C6F8-AE51-7B40-9627-9F9327699D85}"/>
              </a:ext>
            </a:extLst>
          </p:cNvPr>
          <p:cNvCxnSpPr>
            <a:cxnSpLocks/>
          </p:cNvCxnSpPr>
          <p:nvPr/>
        </p:nvCxnSpPr>
        <p:spPr>
          <a:xfrm flipH="1">
            <a:off x="3062506" y="3108879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5B6001EE-F1ED-2461-4E59-DA882F0838E6}"/>
              </a:ext>
            </a:extLst>
          </p:cNvPr>
          <p:cNvCxnSpPr>
            <a:cxnSpLocks/>
          </p:cNvCxnSpPr>
          <p:nvPr/>
        </p:nvCxnSpPr>
        <p:spPr>
          <a:xfrm>
            <a:off x="4511821" y="3734320"/>
            <a:ext cx="0" cy="50400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9798456-ED58-88D9-B4D8-C17A0A6E13AC}"/>
              </a:ext>
            </a:extLst>
          </p:cNvPr>
          <p:cNvSpPr/>
          <p:nvPr/>
        </p:nvSpPr>
        <p:spPr>
          <a:xfrm>
            <a:off x="3123274" y="4246322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صَباحَ يَوْمِ ٱلْخَميسِ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638345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6F56D-90E2-B7BC-4EF4-4CC032034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E55F60-BD55-64E4-6A9D-5E0E09D3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زار التلاميذ إيادا في بيته؟</a:t>
            </a:r>
            <a:endParaRPr lang="fr-US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92EE5A-E773-7CF9-03C5-64772E7DDE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A71ABB-298D-C50F-6CA1-8B110429F4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4A4D66FF-44F2-9E2A-513A-64C50CA31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69EEC723-3022-064F-7E35-360BDADBD6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CD282D7E-6BC7-5B4A-6437-9AA8787C34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5">
            <a:extLst>
              <a:ext uri="{FF2B5EF4-FFF2-40B4-BE49-F238E27FC236}">
                <a16:creationId xmlns:a16="http://schemas.microsoft.com/office/drawing/2014/main" id="{3A17F19C-5A1E-8C5C-1BD9-5D10F77F46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B95FFE7-AF76-E2AC-DFA1-CE145A2CBEF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6EB50C-E573-3379-7D5F-D60D2FA409B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20809A-399F-70CD-1A92-C6AAAA23651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98CA4A-D45F-D5D6-8FDD-55FB0915F6C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43058F3-A0A1-3E70-5DB9-53FCCB6AD44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7ACC729-260B-B4EC-0639-0A2252D00B79}"/>
              </a:ext>
            </a:extLst>
          </p:cNvPr>
          <p:cNvSpPr/>
          <p:nvPr/>
        </p:nvSpPr>
        <p:spPr>
          <a:xfrm>
            <a:off x="5772344" y="2565439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بِدايَةِ ﭐلْأُسْبوعِ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F4BAA85-6DFC-A78F-6151-E867D1A5A22C}"/>
              </a:ext>
            </a:extLst>
          </p:cNvPr>
          <p:cNvSpPr>
            <a:spLocks noChangeAspect="1"/>
          </p:cNvSpPr>
          <p:nvPr/>
        </p:nvSpPr>
        <p:spPr>
          <a:xfrm>
            <a:off x="3595750" y="2444415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CCF8ABC-8086-76B3-75A7-E50132353775}"/>
              </a:ext>
            </a:extLst>
          </p:cNvPr>
          <p:cNvCxnSpPr>
            <a:cxnSpLocks/>
          </p:cNvCxnSpPr>
          <p:nvPr/>
        </p:nvCxnSpPr>
        <p:spPr>
          <a:xfrm>
            <a:off x="5309219" y="3055090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A986277-610F-F9A4-4692-C788BE483DD8}"/>
              </a:ext>
            </a:extLst>
          </p:cNvPr>
          <p:cNvCxnSpPr>
            <a:cxnSpLocks/>
          </p:cNvCxnSpPr>
          <p:nvPr/>
        </p:nvCxnSpPr>
        <p:spPr>
          <a:xfrm flipH="1">
            <a:off x="3062506" y="3108879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0BA76B8-1583-7544-803C-00D1722F497E}"/>
              </a:ext>
            </a:extLst>
          </p:cNvPr>
          <p:cNvCxnSpPr>
            <a:cxnSpLocks/>
          </p:cNvCxnSpPr>
          <p:nvPr/>
        </p:nvCxnSpPr>
        <p:spPr>
          <a:xfrm>
            <a:off x="4511821" y="3734320"/>
            <a:ext cx="0" cy="50400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A581CE-31DB-4762-D482-A04F8C687DAA}"/>
              </a:ext>
            </a:extLst>
          </p:cNvPr>
          <p:cNvSpPr/>
          <p:nvPr/>
        </p:nvSpPr>
        <p:spPr>
          <a:xfrm>
            <a:off x="3123274" y="4246322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صَباحَ يَوْمِ ٱلْخَميسِ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9018362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1A742-5423-AE3D-A700-3F1507562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5A8AB79-E8BF-7B48-92EA-2EF9553A6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زار التلاميذ إيادا في بيته صباح الأحد.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C79FFA-50D8-D0FF-94E8-7C270F08FE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28E4CD9-D034-D6EE-6ED9-816D77E5D9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D021292F-AD44-F0E4-BC39-EFDEE2D0F4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3">
            <a:extLst>
              <a:ext uri="{FF2B5EF4-FFF2-40B4-BE49-F238E27FC236}">
                <a16:creationId xmlns:a16="http://schemas.microsoft.com/office/drawing/2014/main" id="{B342382B-C206-F73B-78E4-A34FF4991D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4">
            <a:extLst>
              <a:ext uri="{FF2B5EF4-FFF2-40B4-BE49-F238E27FC236}">
                <a16:creationId xmlns:a16="http://schemas.microsoft.com/office/drawing/2014/main" id="{3896C3DF-64E2-CA88-AC58-3F9FDD9E53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5">
            <a:extLst>
              <a:ext uri="{FF2B5EF4-FFF2-40B4-BE49-F238E27FC236}">
                <a16:creationId xmlns:a16="http://schemas.microsoft.com/office/drawing/2014/main" id="{760DCA8F-9C29-F45D-22AB-42EDC9015E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D55B04-EB2B-FE70-5317-2E7D7405C27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61CAC9-9720-133D-3AE2-A43759C3CD8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73504C-0383-E04B-9308-636C6D1A6D8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3945FD-12D5-AD14-6A48-DA4017898F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711552-97EE-3FBC-C9CA-732D304FA97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D6C9ADA-02B6-65E1-6CCD-311B56794694}"/>
              </a:ext>
            </a:extLst>
          </p:cNvPr>
          <p:cNvSpPr/>
          <p:nvPr/>
        </p:nvSpPr>
        <p:spPr>
          <a:xfrm>
            <a:off x="5772344" y="2565439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بِدايَةِ ﭐلْأُسْبوعِ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8590F14-3F22-DDB2-0874-33D7A16303D0}"/>
              </a:ext>
            </a:extLst>
          </p:cNvPr>
          <p:cNvSpPr>
            <a:spLocks noChangeAspect="1"/>
          </p:cNvSpPr>
          <p:nvPr/>
        </p:nvSpPr>
        <p:spPr>
          <a:xfrm>
            <a:off x="3595750" y="2444415"/>
            <a:ext cx="1747743" cy="1260000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r>
              <a: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A148C2E-9372-0924-B829-536C5F567AD3}"/>
              </a:ext>
            </a:extLst>
          </p:cNvPr>
          <p:cNvCxnSpPr>
            <a:cxnSpLocks/>
          </p:cNvCxnSpPr>
          <p:nvPr/>
        </p:nvCxnSpPr>
        <p:spPr>
          <a:xfrm>
            <a:off x="5309219" y="3055090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9EE74F-5E92-D0E3-180C-82968CFD93C3}"/>
              </a:ext>
            </a:extLst>
          </p:cNvPr>
          <p:cNvCxnSpPr>
            <a:cxnSpLocks/>
          </p:cNvCxnSpPr>
          <p:nvPr/>
        </p:nvCxnSpPr>
        <p:spPr>
          <a:xfrm flipH="1">
            <a:off x="3062506" y="3108879"/>
            <a:ext cx="504000" cy="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E049272-7034-17CC-E858-6C66024C1889}"/>
              </a:ext>
            </a:extLst>
          </p:cNvPr>
          <p:cNvCxnSpPr>
            <a:cxnSpLocks/>
          </p:cNvCxnSpPr>
          <p:nvPr/>
        </p:nvCxnSpPr>
        <p:spPr>
          <a:xfrm>
            <a:off x="4511821" y="3734320"/>
            <a:ext cx="0" cy="504000"/>
          </a:xfrm>
          <a:prstGeom prst="straightConnector1">
            <a:avLst/>
          </a:prstGeom>
          <a:ln w="38100" cap="rnd">
            <a:solidFill>
              <a:srgbClr val="424D7B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DCE78CE-1A97-EA7E-2824-7CEAAE76C002}"/>
              </a:ext>
            </a:extLst>
          </p:cNvPr>
          <p:cNvSpPr/>
          <p:nvPr/>
        </p:nvSpPr>
        <p:spPr>
          <a:xfrm>
            <a:off x="3123274" y="4246322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صَباحَ يَوْمِ ٱلْخَميسِ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613CB2A-BE49-5698-32F6-1861B4818C5D}"/>
              </a:ext>
            </a:extLst>
          </p:cNvPr>
          <p:cNvSpPr/>
          <p:nvPr/>
        </p:nvSpPr>
        <p:spPr>
          <a:xfrm>
            <a:off x="380073" y="2619227"/>
            <a:ext cx="2733455" cy="9843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صَباحَ ٱلْأَحَدِ</a:t>
            </a:r>
            <a:endParaRPr lang="fr-MA" sz="28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42144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84667-BA39-37BC-57A3-004F9FF12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30345B1-2BE9-DDD0-EA87-A1F8624D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 أحداث الحكاية.</a:t>
            </a:r>
            <a:endParaRPr lang="fr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73103CB-FCDD-4FEB-A888-266A3FE604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1527" y="1523954"/>
            <a:ext cx="6079332" cy="5035641"/>
          </a:xfrm>
          <a:prstGeom prst="rect">
            <a:avLst/>
          </a:prstGeom>
        </p:spPr>
      </p:pic>
      <p:pic>
        <p:nvPicPr>
          <p:cNvPr id="1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0E0692E-3ABE-92BA-C59F-A036CFD47E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3E428C-16AB-5446-8E85-A6012F170E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3479F614-40EB-C321-0529-6169E4670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3">
            <a:extLst>
              <a:ext uri="{FF2B5EF4-FFF2-40B4-BE49-F238E27FC236}">
                <a16:creationId xmlns:a16="http://schemas.microsoft.com/office/drawing/2014/main" id="{4B5B4DDB-DC0D-D71F-8EAB-53E723F08A9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9287255C-C8D5-4D8A-8B36-B82EBCBA87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5">
            <a:extLst>
              <a:ext uri="{FF2B5EF4-FFF2-40B4-BE49-F238E27FC236}">
                <a16:creationId xmlns:a16="http://schemas.microsoft.com/office/drawing/2014/main" id="{0FE8377B-441A-6153-B4E9-FD8AFFCD10C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99F7846-242E-7E67-67D4-969F3C272A3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7E86E1-7A46-812D-B58E-757B68818D5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2E5E03-0038-FF1C-6E2B-961F1D3364D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5E8AD2-A436-0E3C-5076-3DF71EEFA7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0524CD-C03C-8775-D9C6-C80641B42B3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57491495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9AFEE-C1C7-6416-C85E-7727D730E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80816DC-75F9-D7A6-1BE5-6F43D642A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حدث لإياد؟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4187EF6-A8E5-9EDB-6DA5-D4B0DFF6ED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4BD5F57-B98B-8C17-3BCC-CBB8E7368C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3135" y="2209800"/>
            <a:ext cx="4387857" cy="3609124"/>
          </a:xfrm>
          <a:prstGeom prst="rect">
            <a:avLst/>
          </a:prstGeom>
        </p:spPr>
      </p:pic>
      <p:pic>
        <p:nvPicPr>
          <p:cNvPr id="9" name="Image 1">
            <a:extLst>
              <a:ext uri="{FF2B5EF4-FFF2-40B4-BE49-F238E27FC236}">
                <a16:creationId xmlns:a16="http://schemas.microsoft.com/office/drawing/2014/main" id="{97C6EE44-D2D7-358A-B781-4D0E173215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818BAD2D-5C96-D628-DD24-DEBDC97B40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920961F4-EF91-419E-378B-29931A8B8E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F6E1838D-DE79-2211-B440-C4655ECDA8A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5">
            <a:extLst>
              <a:ext uri="{FF2B5EF4-FFF2-40B4-BE49-F238E27FC236}">
                <a16:creationId xmlns:a16="http://schemas.microsoft.com/office/drawing/2014/main" id="{0E2594BA-6AF2-7B6E-AC25-C18721D32A7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DC62C5-44C2-F515-9FAD-AFC1DB7D19C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7DA156-E00A-9C14-AC84-203A52AC54C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B5855F-0601-AFF8-2341-39EF36E3D4C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1C1D51-A134-817F-3E09-832F23349AE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FA5546-186B-D460-A831-567FC76AEE3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09059537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367AB-86B6-4082-D615-AAD1283EC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7BE03F8-B762-6DD1-5BD5-F07F280EE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الأصدقاء عندما تعرض إياد لحادث؟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6DCE44B-8F7A-6FDE-5D31-76208EE223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2EC4D5A-1A7C-C402-67A1-BC743D3659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7563" y="2205038"/>
            <a:ext cx="4376763" cy="3636737"/>
          </a:xfrm>
          <a:prstGeom prst="rect">
            <a:avLst/>
          </a:prstGeom>
        </p:spPr>
      </p:pic>
      <p:pic>
        <p:nvPicPr>
          <p:cNvPr id="9" name="Image 1">
            <a:extLst>
              <a:ext uri="{FF2B5EF4-FFF2-40B4-BE49-F238E27FC236}">
                <a16:creationId xmlns:a16="http://schemas.microsoft.com/office/drawing/2014/main" id="{9A6D8C7A-D026-9E72-5251-F9D6E66BBA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E299333A-AD85-ED1B-38E6-360EFB8AA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20E8D417-E025-CB17-0C31-AE622A9738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FBECCE97-9B5F-41B7-A344-077598E2E5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5">
            <a:extLst>
              <a:ext uri="{FF2B5EF4-FFF2-40B4-BE49-F238E27FC236}">
                <a16:creationId xmlns:a16="http://schemas.microsoft.com/office/drawing/2014/main" id="{3433B72A-1DE4-BEBA-531E-1497E3FE6C8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0E15C92-892F-1F59-8AA2-429D1AD3B61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06E74E-5176-C340-D384-36A3BB989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5F1A65-2A27-057A-5E73-FFE2A5E9B5A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378DD0-1FFD-A8A9-4FA3-FC16D7B2EEE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11542F-A48B-747D-D70A-5BB1D3BF527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3147972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A604E-A2E7-6E61-28A8-C8E0C249F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F2856B4-6DCB-0D63-48B5-E2FBB92A0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المعلمة في بداية الأسبوع؟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E05E8DB-61CF-F532-13C3-A3F8D34F4C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D9BFE6-C490-E287-26A9-F57C74E74C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3268" y="2331383"/>
            <a:ext cx="4376763" cy="3600000"/>
          </a:xfrm>
          <a:prstGeom prst="rect">
            <a:avLst/>
          </a:prstGeom>
        </p:spPr>
      </p:pic>
      <p:pic>
        <p:nvPicPr>
          <p:cNvPr id="11" name="Image 1">
            <a:extLst>
              <a:ext uri="{FF2B5EF4-FFF2-40B4-BE49-F238E27FC236}">
                <a16:creationId xmlns:a16="http://schemas.microsoft.com/office/drawing/2014/main" id="{49990249-8554-7059-D8B4-79790A4F01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2">
            <a:extLst>
              <a:ext uri="{FF2B5EF4-FFF2-40B4-BE49-F238E27FC236}">
                <a16:creationId xmlns:a16="http://schemas.microsoft.com/office/drawing/2014/main" id="{9D5B9555-9A95-3682-6108-F265E75DD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39941C56-2043-FF04-0F8D-38A3B8AE2F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4">
            <a:extLst>
              <a:ext uri="{FF2B5EF4-FFF2-40B4-BE49-F238E27FC236}">
                <a16:creationId xmlns:a16="http://schemas.microsoft.com/office/drawing/2014/main" id="{A9C1B6E7-6904-4BCD-A176-83E9E189A66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5">
            <a:extLst>
              <a:ext uri="{FF2B5EF4-FFF2-40B4-BE49-F238E27FC236}">
                <a16:creationId xmlns:a16="http://schemas.microsoft.com/office/drawing/2014/main" id="{9D80D231-2373-E506-923B-BCDF998D02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6150594-71CC-FF0E-5814-2B5CABAD8C4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111855-1260-93CF-1656-17CFCED8FF1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B66E1B-AA81-0EF9-4A47-5EC8611A8CE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32F97A-9CA3-57AF-D956-24FE80481D1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5C6BC2-FFF2-FF88-8363-8CD2EA54EE0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36780015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1CA13-CE3D-AE8D-61B8-ADC0D6F70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2E33A18-EBB0-C4CB-C5F8-E6EBEF4CA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فعل الأصدقاء يوم الأحد؟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E54FB3-2175-D315-2BF6-1C2F216764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A8BDD9-54BF-7D70-6551-A4C008260C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1599" y="2307102"/>
            <a:ext cx="4376763" cy="3600000"/>
          </a:xfrm>
          <a:prstGeom prst="rect">
            <a:avLst/>
          </a:prstGeom>
        </p:spPr>
      </p:pic>
      <p:pic>
        <p:nvPicPr>
          <p:cNvPr id="11" name="Image 1">
            <a:extLst>
              <a:ext uri="{FF2B5EF4-FFF2-40B4-BE49-F238E27FC236}">
                <a16:creationId xmlns:a16="http://schemas.microsoft.com/office/drawing/2014/main" id="{6573C926-E82A-05AC-5CF2-33C1F8B876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2">
            <a:extLst>
              <a:ext uri="{FF2B5EF4-FFF2-40B4-BE49-F238E27FC236}">
                <a16:creationId xmlns:a16="http://schemas.microsoft.com/office/drawing/2014/main" id="{BCEBF723-9A43-93E5-AFC2-26D272642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B050A1DD-BC56-0D73-3443-9184C03C8F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4">
            <a:extLst>
              <a:ext uri="{FF2B5EF4-FFF2-40B4-BE49-F238E27FC236}">
                <a16:creationId xmlns:a16="http://schemas.microsoft.com/office/drawing/2014/main" id="{282A7382-BEA9-32D1-98B4-6A84B8B430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5">
            <a:extLst>
              <a:ext uri="{FF2B5EF4-FFF2-40B4-BE49-F238E27FC236}">
                <a16:creationId xmlns:a16="http://schemas.microsoft.com/office/drawing/2014/main" id="{7D544618-E641-D4C9-ECBA-6A1D0CA241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CF1984C-273D-3B17-3E60-BD188789AF5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C46C81-ADE7-2F1F-6CBB-6CD35ACD1C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17AEB4-4790-E658-8266-561821D8EC9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A33A07-6518-C823-8521-9967405F2EB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BB607A-3AFF-9406-D61F-6A06ECB4510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62423456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11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BF058B8-0143-9B97-EF6E-14702A93AE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2127" y="1980000"/>
            <a:ext cx="2699746" cy="4140000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2B839842-0665-4EC3-D453-0877369730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6FEC1D4-51F5-C355-E087-5B7C893F5F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89A52583-2098-2295-F0E2-C5A4F2124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3">
            <a:extLst>
              <a:ext uri="{FF2B5EF4-FFF2-40B4-BE49-F238E27FC236}">
                <a16:creationId xmlns:a16="http://schemas.microsoft.com/office/drawing/2014/main" id="{8B01BD19-A5CC-552B-8C76-87FA84C03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4">
            <a:extLst>
              <a:ext uri="{FF2B5EF4-FFF2-40B4-BE49-F238E27FC236}">
                <a16:creationId xmlns:a16="http://schemas.microsoft.com/office/drawing/2014/main" id="{6D07513A-86C4-33F9-DEF2-F8026D4188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5">
            <a:extLst>
              <a:ext uri="{FF2B5EF4-FFF2-40B4-BE49-F238E27FC236}">
                <a16:creationId xmlns:a16="http://schemas.microsoft.com/office/drawing/2014/main" id="{358CA6B1-1891-D28C-A56D-F6F41C9762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A266725-EBEC-BB97-EB07-1A7431C0B3B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8A14D4-D169-0BE2-20ED-B926FC1548F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345FEB-E669-92B2-329F-283F074C40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A6D5A7-F436-3A50-F5C9-78677F9BBEE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692965-6D59-E2F8-34CA-676487FAC52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EEF28-9947-D749-5F37-D4582428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02AB3D6-7F7E-E9D7-77C2-00B189FA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299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ستجيبون عن أسئلة حول الحكاية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7A13D4-97BF-A1D6-32E5-DDDF0D2FB9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F9C1F3-F15F-0CC1-E717-0CD1935EFE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2127" y="1980000"/>
            <a:ext cx="2699746" cy="4140000"/>
          </a:xfrm>
          <a:prstGeom prst="rect">
            <a:avLst/>
          </a:prstGeom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B620F3-A3ED-3443-6CAE-6516E926267C}"/>
              </a:ext>
            </a:extLst>
          </p:cNvPr>
          <p:cNvSpPr/>
          <p:nvPr/>
        </p:nvSpPr>
        <p:spPr>
          <a:xfrm>
            <a:off x="3060047" y="2228133"/>
            <a:ext cx="3023906" cy="1716741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48ABF918-2AEC-79F7-087A-36D578E6B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2">
            <a:extLst>
              <a:ext uri="{FF2B5EF4-FFF2-40B4-BE49-F238E27FC236}">
                <a16:creationId xmlns:a16="http://schemas.microsoft.com/office/drawing/2014/main" id="{86372EBE-F749-FB64-D774-3F219B4CA5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C3049341-12AB-7973-9E07-40BD71EF53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4">
            <a:extLst>
              <a:ext uri="{FF2B5EF4-FFF2-40B4-BE49-F238E27FC236}">
                <a16:creationId xmlns:a16="http://schemas.microsoft.com/office/drawing/2014/main" id="{31BCB4D8-7420-85BD-DA35-F22A58B3D3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5">
            <a:extLst>
              <a:ext uri="{FF2B5EF4-FFF2-40B4-BE49-F238E27FC236}">
                <a16:creationId xmlns:a16="http://schemas.microsoft.com/office/drawing/2014/main" id="{4A74B525-2F68-A6AC-6EFC-FD33B1F03A3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0B6A5B2-DA3C-0BD7-1200-BE77568F05D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94253C-753B-E958-926F-EF705628431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F575C8-4F1D-68A9-5544-5C8138BE994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8D942C-4099-3A4C-B9CA-5ABE30C7652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17A2F1-42BD-325E-BD2E-8CD964BF9DF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50998956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59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تحت شخصيات الحكاية  - صححوا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BFDC1CF-41B0-4FF9-AA24-892E1E690D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976" y="2826005"/>
            <a:ext cx="7762047" cy="1430310"/>
          </a:xfrm>
          <a:prstGeom prst="rect">
            <a:avLst/>
          </a:prstGeom>
        </p:spPr>
      </p:pic>
      <p:pic>
        <p:nvPicPr>
          <p:cNvPr id="12" name="Espace réservé pour une image  34">
            <a:extLst>
              <a:ext uri="{FF2B5EF4-FFF2-40B4-BE49-F238E27FC236}">
                <a16:creationId xmlns:a16="http://schemas.microsoft.com/office/drawing/2014/main" id="{B5D44863-261E-4172-0D8E-CB85C08863C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6694" y="568379"/>
            <a:ext cx="1043188" cy="1043188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7D7BEC-93BD-8930-417B-6DD8DEF8BD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392522B3-9212-78BA-63C2-8D80F8DF1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3">
            <a:extLst>
              <a:ext uri="{FF2B5EF4-FFF2-40B4-BE49-F238E27FC236}">
                <a16:creationId xmlns:a16="http://schemas.microsoft.com/office/drawing/2014/main" id="{658E82CE-DA24-81FB-9349-20BA97F352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7A6B87ED-8ACF-101F-F6C7-D0FFDE81410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5">
            <a:extLst>
              <a:ext uri="{FF2B5EF4-FFF2-40B4-BE49-F238E27FC236}">
                <a16:creationId xmlns:a16="http://schemas.microsoft.com/office/drawing/2014/main" id="{31B3B7C5-2389-7ACC-288E-1671E5881AF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A1848C-9EAD-55CD-2A5B-207DEFA1B0A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CFD949-0FBE-74D6-BF8B-218E8966068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983F5A-A25D-46F0-1773-68CEBD66613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AC9E28-52EC-36F5-7D52-4A0BE325ED4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8B2C05-289D-FE75-104C-9A22F669703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B9DB-4194-0F30-C4F5-9A7E284F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935CC9D-38DB-32B9-3C0B-7FF2BBE46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79" y="756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المكان حيث أصيب إياد بالحادث. -    صححوا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76A27BB-0ABC-98A8-9A55-4ABF07FBCF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90" r="-1990"/>
          <a:stretch/>
        </p:blipFill>
        <p:spPr>
          <a:xfrm>
            <a:off x="1998986" y="2335305"/>
            <a:ext cx="5146028" cy="3236259"/>
          </a:xfrm>
          <a:prstGeom prst="rect">
            <a:avLst/>
          </a:prstGeom>
        </p:spPr>
      </p:pic>
      <p:pic>
        <p:nvPicPr>
          <p:cNvPr id="12" name="Espace réservé pour une image  34">
            <a:extLst>
              <a:ext uri="{FF2B5EF4-FFF2-40B4-BE49-F238E27FC236}">
                <a16:creationId xmlns:a16="http://schemas.microsoft.com/office/drawing/2014/main" id="{0C1B2DFD-910D-74CD-2BAD-76435D89DA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6694" y="568379"/>
            <a:ext cx="1043188" cy="1043188"/>
          </a:xfr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07E3EBB2-2773-F609-FC9A-5093E11E9F11}"/>
              </a:ext>
            </a:extLst>
          </p:cNvPr>
          <p:cNvSpPr/>
          <p:nvPr/>
        </p:nvSpPr>
        <p:spPr>
          <a:xfrm>
            <a:off x="2455604" y="3418837"/>
            <a:ext cx="304800" cy="360000"/>
          </a:xfrm>
          <a:prstGeom prst="mathMultiply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C127A0-931E-4B72-92BC-0CAD927CED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FDC4394F-65F5-F6C5-6F0A-2237AD734E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3">
            <a:extLst>
              <a:ext uri="{FF2B5EF4-FFF2-40B4-BE49-F238E27FC236}">
                <a16:creationId xmlns:a16="http://schemas.microsoft.com/office/drawing/2014/main" id="{D9EACAD2-2E86-556A-9A4E-D46E3F88FF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4">
            <a:extLst>
              <a:ext uri="{FF2B5EF4-FFF2-40B4-BE49-F238E27FC236}">
                <a16:creationId xmlns:a16="http://schemas.microsoft.com/office/drawing/2014/main" id="{988C1190-AA64-67C3-64CB-115275773B0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5">
            <a:extLst>
              <a:ext uri="{FF2B5EF4-FFF2-40B4-BE49-F238E27FC236}">
                <a16:creationId xmlns:a16="http://schemas.microsoft.com/office/drawing/2014/main" id="{37C0198F-3159-C460-2EB2-83C2710AC1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25993F-CC0C-1F5B-EF67-28713D9437E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8BA428-941D-814C-DE7A-36621B465D7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F33CF6-3C7E-B2E0-5959-20CF263A857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059D09-1485-B302-C24D-402CBE814DA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360B54-B3C9-A74E-327E-48C507DBA3D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117395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5B007-6887-7F6C-6EC6-79DF77F01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5E04CA7-BBB8-4DED-D728-03C78BCD43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90" r="-1990"/>
          <a:stretch/>
        </p:blipFill>
        <p:spPr>
          <a:xfrm>
            <a:off x="1998986" y="2335305"/>
            <a:ext cx="5146028" cy="3236259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593FBCDD-020E-313E-F827-E962AD751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 وقت زيارة أصدقاء إياد.  صححوا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Signe de multiplication 21">
            <a:extLst>
              <a:ext uri="{FF2B5EF4-FFF2-40B4-BE49-F238E27FC236}">
                <a16:creationId xmlns:a16="http://schemas.microsoft.com/office/drawing/2014/main" id="{4F68CDAA-7A0E-1E36-ABFB-486A1616FC8E}"/>
              </a:ext>
            </a:extLst>
          </p:cNvPr>
          <p:cNvSpPr/>
          <p:nvPr/>
        </p:nvSpPr>
        <p:spPr>
          <a:xfrm>
            <a:off x="2466933" y="4853189"/>
            <a:ext cx="304800" cy="360000"/>
          </a:xfrm>
          <a:prstGeom prst="mathMultiply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Espace réservé pour une image  34">
            <a:extLst>
              <a:ext uri="{FF2B5EF4-FFF2-40B4-BE49-F238E27FC236}">
                <a16:creationId xmlns:a16="http://schemas.microsoft.com/office/drawing/2014/main" id="{A1F57038-EF85-E839-3247-2BB3F22C1C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6694" y="568379"/>
            <a:ext cx="1043188" cy="1043188"/>
          </a:xfrm>
        </p:spPr>
      </p:pic>
      <p:pic>
        <p:nvPicPr>
          <p:cNvPr id="9" name="Image 1">
            <a:extLst>
              <a:ext uri="{FF2B5EF4-FFF2-40B4-BE49-F238E27FC236}">
                <a16:creationId xmlns:a16="http://schemas.microsoft.com/office/drawing/2014/main" id="{13AB0FCD-C981-8ED6-AD57-3800806644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2">
            <a:extLst>
              <a:ext uri="{FF2B5EF4-FFF2-40B4-BE49-F238E27FC236}">
                <a16:creationId xmlns:a16="http://schemas.microsoft.com/office/drawing/2014/main" id="{017F6EAC-CBAB-355D-8063-5E132D240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479E8B71-B0F3-A597-AD6F-C92422D7939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4">
            <a:extLst>
              <a:ext uri="{FF2B5EF4-FFF2-40B4-BE49-F238E27FC236}">
                <a16:creationId xmlns:a16="http://schemas.microsoft.com/office/drawing/2014/main" id="{33B1C14E-3E76-F6D6-BA25-8841B61C6D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5">
            <a:extLst>
              <a:ext uri="{FF2B5EF4-FFF2-40B4-BE49-F238E27FC236}">
                <a16:creationId xmlns:a16="http://schemas.microsoft.com/office/drawing/2014/main" id="{982D2BF5-FA53-79CA-154D-A9D0E94012C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C797E7B-BB95-0CA5-BA1E-E0E64710C61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82153D-EB9B-DD15-0F6C-04FF34F13F0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BF25EF-121C-5C27-FD60-C16D91BF41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6E1B32-D611-D393-FC66-A9CE773F441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58E1435-6329-A2B6-0C74-F30D3F7B05A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07618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A01E924-3CB0-0209-4F66-11B7D03C9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91" y="1962969"/>
            <a:ext cx="8199769" cy="454010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499" y="745840"/>
            <a:ext cx="6840000" cy="612000"/>
          </a:xfrm>
        </p:spPr>
        <p:txBody>
          <a:bodyPr>
            <a:normAutofit/>
          </a:bodyPr>
          <a:lstStyle/>
          <a:p>
            <a:pPr defTabSz="514337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– قبل أن نمر إلى النشاط الموالي استراحة النشيد  - استمعوا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8DA2F1-3083-7463-679C-AFD60835BE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">
            <a:extLst>
              <a:ext uri="{FF2B5EF4-FFF2-40B4-BE49-F238E27FC236}">
                <a16:creationId xmlns:a16="http://schemas.microsoft.com/office/drawing/2014/main" id="{4319F59A-AD0A-14A8-9203-911DBF84B5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D7AF32C5-A32E-5608-EC6A-6F6A26568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8FF1DE8C-473D-C879-9532-DBE7441FF5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4">
            <a:extLst>
              <a:ext uri="{FF2B5EF4-FFF2-40B4-BE49-F238E27FC236}">
                <a16:creationId xmlns:a16="http://schemas.microsoft.com/office/drawing/2014/main" id="{B34BF136-A913-19DB-8BDF-016514E05A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24175582-D8E8-54A9-FE3C-81F0989B552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D0643F7-4CBA-9503-F010-F19C1A6477D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FFE405-B49D-10F0-4CAB-9D9FFB2889A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EBAA44-684B-CACF-701E-98A4B47A3EC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AEF437-1420-9050-E605-56AEFBD234F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3556F8-5B6C-7987-03C0-B1DA061288F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14968427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6D5DE-1B92-F868-8E37-A67B5FA2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C99B3-EC2C-767B-B370-CD81EA20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514337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عرض فيديو النشيد.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8BCABE-7223-988F-23B9-8A095309F7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80E579-FB02-6903-1E5D-EE47301D2D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07C7B5-C202-F65B-871D-0D9AE365D7B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695432-CA25-2788-99F6-5672E64BC1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7063CDA-92FF-9DE3-B402-603E40CE236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97188C-8E72-FE18-5936-7B9BFE3C2EF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2D56EA-CD93-4740-8378-EB4817B995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D7F778-7193-E1AB-9765-AABE257E05D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785487-A9BE-0EFA-CC40-F127003C65E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5954FB-C56B-F605-0492-8CA44DABF3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8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2D0C72-4594-59AC-341D-CB91A01E3B2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5B0C9C7-64F8-208A-7228-3835BFAF1A3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FINALE - Nachid Sadiqi PART 01">
            <a:hlinkClick r:id="" action="ppaction://media"/>
            <a:extLst>
              <a:ext uri="{FF2B5EF4-FFF2-40B4-BE49-F238E27FC236}">
                <a16:creationId xmlns:a16="http://schemas.microsoft.com/office/drawing/2014/main" id="{859A7487-8CF5-2823-FED1-FE5FBB202E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92000" y="2228921"/>
            <a:ext cx="5760000" cy="32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652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7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2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D2327857-E142-438B-B1DE-6021EF4F9201}"/>
              </a:ext>
            </a:extLst>
          </p:cNvPr>
          <p:cNvSpPr txBox="1">
            <a:spLocks/>
          </p:cNvSpPr>
          <p:nvPr/>
        </p:nvSpPr>
        <p:spPr>
          <a:xfrm>
            <a:off x="637196" y="1048907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  <a:endParaRPr lang="f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9A4B9B-3032-0EA6-8911-6669B04A8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6817" y="1159454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8" name="Image 27">
            <a:extLst>
              <a:ext uri="{FF2B5EF4-FFF2-40B4-BE49-F238E27FC236}">
                <a16:creationId xmlns:a16="http://schemas.microsoft.com/office/drawing/2014/main" id="{4470AC79-347B-4884-A5D3-E2D0F033D3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F2F0AF9-217B-464D-BF3A-6E0F55DF733B}"/>
              </a:ext>
            </a:extLst>
          </p:cNvPr>
          <p:cNvSpPr txBox="1">
            <a:spLocks/>
          </p:cNvSpPr>
          <p:nvPr/>
        </p:nvSpPr>
        <p:spPr>
          <a:xfrm>
            <a:off x="2575932" y="2947235"/>
            <a:ext cx="4793265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تنمية الطلاقة </a:t>
            </a:r>
            <a:r>
              <a:rPr lang="ar-SA" sz="2400" b="1" dirty="0"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cs typeface="Microsoft Uighur" panose="02000000000000000000" pitchFamily="2" charset="-78"/>
              </a:rPr>
              <a:t> استراتيجية المفردات.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896DFE09-5D12-4D49-88B8-CB3359C589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611" y="1773285"/>
            <a:ext cx="537198" cy="6029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1E4C8F-48C2-D398-158A-FFB72E12FFA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3582" y="2105443"/>
            <a:ext cx="916256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837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/>
                <a:cs typeface="Microsoft Uighur" panose="02000000000000000000" pitchFamily="2" charset="-78"/>
              </a:rPr>
              <a:t>سنقرأ اليوم  نص حكاية«رحلة إلى عالم الحيوان». خذوا كراساتكم ص 12.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Calibri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6D8D8-4FBB-B9DB-96EE-1A557EE06D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F3EED0-73B2-4F0A-E1F2-91D01ED1D18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761" y="1980000"/>
            <a:ext cx="2674478" cy="414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464A31-7B87-96FB-E2E0-7058D3B162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842216-8A93-E692-6FAA-C7E8C54208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3B69A6-B0E5-8CEE-2D03-B044527FFC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5C62581-11E1-43A8-BEDA-0143362435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CB2FE1A-F210-ABA8-3A9C-5BFF22BD013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C59CF15-2405-A56A-A9EA-F6BACF5C8B0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502A12-E9FF-E743-ED38-6944DC008AA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BF7EC4-851A-71BE-ECB7-A7E71C0324C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95E6B8-7F0F-E6BC-FA2C-E8D453771C6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67DAF2-3BFF-2B35-4976-3B578B23185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9F8C96-9119-1701-6DAE-B0D0D96F82E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761" y="1980000"/>
            <a:ext cx="2674478" cy="4140000"/>
          </a:xfrm>
          <a:prstGeom prst="rect">
            <a:avLst/>
          </a:prstGeom>
          <a:ln>
            <a:noFill/>
          </a:ln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5188A04-2530-AC12-C900-F45134EAABAA}"/>
              </a:ext>
            </a:extLst>
          </p:cNvPr>
          <p:cNvSpPr/>
          <p:nvPr/>
        </p:nvSpPr>
        <p:spPr>
          <a:xfrm>
            <a:off x="3949021" y="2226725"/>
            <a:ext cx="1657350" cy="104662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41C5177-5072-EF46-8F64-13CA02836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C6D93B4-7A3C-AB93-F826-D157E9E780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F67CB14-68D0-D707-E586-96A94536AD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48EE41F-C5D3-E931-E7BF-CDDF3A8185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DA73904-B0D4-55BC-2F33-5BD2D9ECBA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B0604BE-EDA3-9190-C70B-8F221D64DA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CD2AFE7-5C70-7E9E-4B2D-24FA8F2564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85ACC05-B5AD-614D-C31E-4782A20C35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6BDB90-1231-EDA2-46F2-7A9C989145D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2554A9-FD23-9224-DA37-EE114C81FBE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FA8606-F646-4FA0-1A51-F71E8AF6B92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40436A7-9324-81FE-BA67-224207A1595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DBA7D6-BE62-24E3-927B-E9401926E57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761" y="1980000"/>
            <a:ext cx="2674478" cy="4140000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54D5DDA-5107-CFB5-86D4-EE4EC2D4BA1E}"/>
              </a:ext>
            </a:extLst>
          </p:cNvPr>
          <p:cNvSpPr/>
          <p:nvPr/>
        </p:nvSpPr>
        <p:spPr>
          <a:xfrm>
            <a:off x="3949021" y="2226725"/>
            <a:ext cx="1657350" cy="104662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48376AE-CBDD-5346-BBFE-FE63EE42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– تابعوا معي على كراساتكم.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CBD48E7-CF66-0808-5434-B7C254DB31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4B94837-2CD0-A527-F560-D76A49B159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C4D765-C611-8CFA-73E2-93A90A1035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EF9A0-4A2D-EF0D-6605-8883DEC0B8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304764-1B7E-C861-7DBA-EBDC8B30FEE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604392-1113-F0C8-1928-854E994D22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68A6406-D071-CBA2-8621-18E785556A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99B4EB-89F8-6B8E-D9DA-FB64EE2EEFF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62CE97-A0BC-AF19-FC48-5C923164EA8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EAAB81-DC49-DD30-779D-9D25EA48701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866C7C-9D2C-4055-1064-673C6F60829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78808F-1CDB-102F-9808-6AD8501025E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761" y="1980000"/>
            <a:ext cx="2674478" cy="4140000"/>
          </a:xfrm>
          <a:prstGeom prst="rect">
            <a:avLst/>
          </a:prstGeom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4FE1FE-0716-A38E-0E53-055653E81770}"/>
              </a:ext>
            </a:extLst>
          </p:cNvPr>
          <p:cNvSpPr/>
          <p:nvPr/>
        </p:nvSpPr>
        <p:spPr>
          <a:xfrm>
            <a:off x="4054382" y="3086393"/>
            <a:ext cx="1638301" cy="111442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C8B46-E575-42F5-D3A5-CE6A07A88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6617E3E1-D47B-4E87-B307-EF80C8C622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761" y="1980000"/>
            <a:ext cx="2674478" cy="4140000"/>
          </a:xfrm>
          <a:prstGeom prst="rect">
            <a:avLst/>
          </a:prstGeom>
          <a:ln>
            <a:noFill/>
          </a:ln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11F41F97-EE3C-777B-667E-62F5554D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C0CF746-AA90-8926-C589-1D2AFB3FBE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CEDBFD8-AA23-0E76-22C8-19015E488111}"/>
              </a:ext>
            </a:extLst>
          </p:cNvPr>
          <p:cNvSpPr/>
          <p:nvPr/>
        </p:nvSpPr>
        <p:spPr>
          <a:xfrm>
            <a:off x="4054382" y="3086393"/>
            <a:ext cx="1638301" cy="111442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0E47416-9677-1468-C64B-91B05D2F47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AE9655-CC4A-4953-A84A-066AC88DE88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005EF9E-F825-FB72-D29A-E52E9E8165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93AABC-3DEE-F48D-B775-839B5ACC33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7DF08C-1014-5F03-25FB-DBB26039128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19A0433-7615-E761-6C04-85FC97C0CB5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C7D81A-5B5B-CF3F-5C7E-2C0FC46B773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BEC2D2-35A3-0DF1-40A2-7D7A876F02E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F927A16-30D0-E90A-736A-1F1A4F66C0E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11AE1C-09C4-D25A-AC9F-2D69699C76A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968699099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E1B427-3034-F14C-96BA-C9CFB5063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الآن؛ سننشئ شبكة كلمة رحلة – سنجد كلمات ترتبط بكلمة رحلة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8096B1E-67D1-982D-0CAF-195B33ABF2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9AFB0B3-3203-A715-3E1D-C162D399B1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2F0E8F0-582E-08DB-9B0F-AC90ED4DED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701D99E-0423-BF8D-E6AF-20F42265C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FFCB95F-355B-5C2D-9A18-176BB2EC8F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6A3A156-877B-598E-D59D-FA74FD986E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1EE0E12-1470-67EC-79C1-CD997FDCD5A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5997893-B9D3-C020-AD70-EE7A0C78C88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273AEF5-5972-C716-7DD9-C4DC30F5D3D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FC2C7FF-B4D3-7D34-5898-131C25F3C3A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2F59262-EC8D-A66C-8994-1B6E67E2EAD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A5802C-5343-0600-D5D2-C311EB948B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4648" y="2396208"/>
            <a:ext cx="5797725" cy="36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3C9789-11E2-9178-5AED-D83567AE7BE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165" y="2586319"/>
            <a:ext cx="1112215" cy="6979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F95CC9-BCC2-EEDB-7FE1-9D66AFCD867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644" y="3541817"/>
            <a:ext cx="1112215" cy="6979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EFA299-3649-74AE-3E77-1E88317C6EC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742" y="5062391"/>
            <a:ext cx="1112215" cy="69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97324-AE23-013C-2B61-5C0C1061A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B357186-D588-3B17-F88A-46B5CA88A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بداية؛ أكتب الكلمة  وسط الشبكة ثم  أطرح سؤالا . إلى أين نذهب في رحلة؟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7E06C1-202F-BA6F-F186-426F5E02FA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5E7B09A-7E9E-89CD-A6B9-200CA849DB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7B201DC-E015-03B8-6F86-AD5672D8CE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5892174-6983-07EB-1C00-155FE3A25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B9B5E5B-4D9E-B719-A7F1-C957D73EF1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D81E3D2-363B-4565-994B-5E35417F71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1344D26-4734-AA65-EA18-B87C9F0882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B8179AB-B3D6-3A42-4E1B-B0B8D5E3536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E5256A-8002-D378-6232-FD6A72AAFCD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4F37CA-CAC2-390E-FDBF-E9A5B0B1030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AEDCF8A-A96C-A1BD-C1C8-593F3E44774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138BBD-1694-EE3B-0083-173847AB8F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4648" y="2396208"/>
            <a:ext cx="5797725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C2F6AB-2DDE-F7BF-2677-E8445F1593B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165" y="2586319"/>
            <a:ext cx="1112215" cy="6979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D487ED-6EFC-8FEF-CCD8-A565A751FF3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644" y="3541817"/>
            <a:ext cx="1112215" cy="6979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D43293-6559-FD49-A71B-86A47686F72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742" y="5062391"/>
            <a:ext cx="1112215" cy="69794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311DFE-81F4-9009-E377-89B9B6A4CA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6240" y="2133140"/>
            <a:ext cx="2495898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1023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36217-568C-D44E-7CD1-B986F3CD9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AED71CCE-EF14-0A48-B4A6-5E9CD8B0D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نذهب إلى الغابة. هل تعرفون أماكن أخرى؟ يسجل الأستاذ الكلمات على السبورة.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EA6EE0A-2736-357F-0504-74433DE0F6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CF5E733-D98B-05BC-8313-85685635E5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3D30A4C-38F0-2349-9BB6-8D9DE75C53A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04DE747-9AEB-2088-9D29-2E595F0F7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5512D8-3D06-E6E4-2D62-343FB23F38C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9EF74D9-9EE5-2DE0-B9C1-BE908CED338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6B3457-616A-1B66-1A90-FC2B963AA8B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070CBC-1195-600E-D27B-12AEF0729F8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CBB0CD-2822-3B48-B8F3-FE965C2E21D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7B19CA-E08B-90B9-E64A-F22715E5329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7831F3E-B350-56BB-FBD1-76A906CA52F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DE2830-77C2-BA1E-62EB-2762FE687F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4648" y="2396208"/>
            <a:ext cx="5797725" cy="36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F7C55D-BCE3-F4CF-AFE8-F9803B0EF16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644" y="3541817"/>
            <a:ext cx="1112215" cy="6979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69B7C7-9E60-EFB6-71A5-A5C154AC9E2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742" y="5062391"/>
            <a:ext cx="1112215" cy="6979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63CEF4-50D2-6F5E-80A9-BB63A50537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6240" y="2133140"/>
            <a:ext cx="2495898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42174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49E9A-471C-92B9-44E1-0A89A4103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5733B3-4C5A-2F36-9DF6-8B2A6C060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648" y="2396208"/>
            <a:ext cx="5797725" cy="3600000"/>
          </a:xfrm>
          <a:prstGeom prst="rect">
            <a:avLst/>
          </a:prstGeom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40BEABB2-B380-A0E3-7B1F-3BAF0D019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 كلمات شبكة رحلة؟ 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CC9096-A76C-7561-441E-F5D25B8AC68F}"/>
              </a:ext>
            </a:extLst>
          </p:cNvPr>
          <p:cNvSpPr txBox="1"/>
          <p:nvPr/>
        </p:nvSpPr>
        <p:spPr>
          <a:xfrm>
            <a:off x="1671627" y="3406362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قَرْيَـةٌ</a:t>
            </a:r>
            <a:endParaRPr lang="fr-FR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7B4167A-EF33-A2CA-EF66-3DD52F828519}"/>
              </a:ext>
            </a:extLst>
          </p:cNvPr>
          <p:cNvSpPr txBox="1"/>
          <p:nvPr/>
        </p:nvSpPr>
        <p:spPr>
          <a:xfrm>
            <a:off x="2812327" y="4936883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شاطِئٌ</a:t>
            </a:r>
            <a:endParaRPr lang="fr-FR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FD08A3D-CB8E-4A31-8AEA-AA95620AEF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E6112E-E4C5-9F4B-E5DB-F0C50E8852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91621B-0229-BD2D-EB6E-172FCAB8A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4B5353-9C33-BB4E-6B81-621B55530B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ADAA098-1757-C1CB-533C-F9FFD819C52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9AC7754-51C8-FFD5-A02E-F633A2A8E31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E825560-6F5F-4915-F57C-3B56A0FDED7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49064D-7BB7-EC1B-81AE-E0A317D59D0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2C1145-E717-E505-9F43-0D4FB819DB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38E1D1-4CBE-1589-646A-A36EC2D4078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F0F8DF-2A94-E019-AA28-6E298E93645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58A3A9-33FA-376B-B144-EAC0D347B5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6240" y="2133140"/>
            <a:ext cx="2495898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91494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E4C90-AD48-7475-BB7F-55D786087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ACF54-CA46-F64E-B8D7-EF62E948D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853" y="745840"/>
            <a:ext cx="6840000" cy="612000"/>
          </a:xfrm>
        </p:spPr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بنفس الطريقة سنقوم  بملْء شبكة كلمة سفر- نطرح سؤالا: إلى أين نسافر؟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B3A4528-E60A-7E8C-C004-D659E6140D6C}"/>
              </a:ext>
            </a:extLst>
          </p:cNvPr>
          <p:cNvGrpSpPr/>
          <p:nvPr/>
        </p:nvGrpSpPr>
        <p:grpSpPr>
          <a:xfrm>
            <a:off x="1535167" y="1860435"/>
            <a:ext cx="6073666" cy="4080965"/>
            <a:chOff x="1613825" y="2348579"/>
            <a:chExt cx="6073666" cy="408096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F83B02C-E92F-3F38-003D-052361501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13825" y="2348579"/>
              <a:ext cx="6073666" cy="4080965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A10A306-03D9-BF8F-D102-090533F13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1046" y="2394418"/>
              <a:ext cx="1703295" cy="1108706"/>
            </a:xfrm>
            <a:prstGeom prst="rect">
              <a:avLst/>
            </a:prstGeom>
          </p:spPr>
        </p:pic>
      </p:grpSp>
      <p:pic>
        <p:nvPicPr>
          <p:cNvPr id="19" name="Espace réservé pour une image  34">
            <a:extLst>
              <a:ext uri="{FF2B5EF4-FFF2-40B4-BE49-F238E27FC236}">
                <a16:creationId xmlns:a16="http://schemas.microsoft.com/office/drawing/2014/main" id="{55319FE0-79EA-3FB9-B7CE-97CE35F7ED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7494" y="639499"/>
            <a:ext cx="891386" cy="891386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14D0E52-700A-5122-3E93-7398F673E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82D6508-270E-8F82-EF32-1D128AEB8F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90311D5-C220-0C5E-1F47-D9E61AAC9D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EA90EC5-7118-3F37-FCD1-FF925C85AE9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5C3280D-C7FE-698B-18B7-98965C68196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3897107-DC04-48CD-832C-E38997F6A6B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5B3BB4-45F0-6AFB-C71F-783622B67CF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D273C0F-8E33-A506-127A-78E1694AB00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79D789-AA73-ACDC-B15D-71AE77C7B26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43D4A3F-5BE4-529E-4477-7057E967C6D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738748875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FA006-A24E-E552-3ABC-410DB5191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45E5DC-EEC0-130E-E460-B5B43AEB4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ـــ كل واحد يكتب إجابته ـــ يشجع الأستاذ إنجازات المتعلمين.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92415C6-1B2B-49ED-B812-F440DC91DF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35ACAE1-39CD-F5C0-EA5C-23E5F79507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A875D3-3D98-CADF-B427-B6FFE28CF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3E07910-55B8-FB75-6CB7-ECD9577F45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A246D0-3C08-6DCE-64D1-9F74998096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059A240-653A-3D01-CEE5-84E6ABCDDC6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F3453C-8364-5706-2ADF-0C42EB29F5F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F7ED33-C4CF-CCC4-CEDF-F10026A64E0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D4289F-344B-9FD1-4B91-0AC126CF100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E705A1-EB27-03B5-1915-145547D2565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9" name="Espace réservé pour une image  18">
            <a:extLst>
              <a:ext uri="{FF2B5EF4-FFF2-40B4-BE49-F238E27FC236}">
                <a16:creationId xmlns:a16="http://schemas.microsoft.com/office/drawing/2014/main" id="{77655890-F9C2-A039-F073-D72B7F596E8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5000"/>
          <a:stretch>
            <a:fillRect/>
          </a:stretch>
        </p:blipFill>
        <p:spPr>
          <a:xfrm>
            <a:off x="7715491" y="677823"/>
            <a:ext cx="1304628" cy="869752"/>
          </a:xfrm>
          <a:prstGeom prst="round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4AC7E7D-8316-EA04-BF06-81A529C209D5}"/>
              </a:ext>
            </a:extLst>
          </p:cNvPr>
          <p:cNvGrpSpPr/>
          <p:nvPr/>
        </p:nvGrpSpPr>
        <p:grpSpPr>
          <a:xfrm>
            <a:off x="1535167" y="1860435"/>
            <a:ext cx="6073666" cy="4080965"/>
            <a:chOff x="1613825" y="2348579"/>
            <a:chExt cx="6073666" cy="408096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944C0B8-47A7-8230-C5CA-1DD9C9913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13825" y="2348579"/>
              <a:ext cx="6073666" cy="408096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7B22EAA-1C66-13D9-4831-8E45EA73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1046" y="2394418"/>
              <a:ext cx="1703295" cy="11087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1192189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13 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1A06C0-5CF0-2015-6633-193EE445D6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5FAAD5-4CC5-1F43-566A-39CDA7833C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C323441-A0B3-A78B-491D-84CFBB356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7345F16-3DB6-97F1-BCF0-F29CB9A3FD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170DAD-67AC-DDC6-5414-D2AD047B08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70C68AC-C64B-C952-A66A-B709F1635BF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B84F41-3579-60F2-D0C3-7D91C03216B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DA7DFE-139B-69BB-9183-1FE5DFF04CB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B62D22-CAC8-5C70-615B-D7857B30869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00BFDD-D52A-328B-CEC8-7482C6621DB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4347DC66-CEE6-A517-56F7-D7B3F3101B7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057" y="1980000"/>
            <a:ext cx="2697887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85038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8AB85-2A0B-4E74-D8FF-0DD0A9FC7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6D68626-9467-A65E-4070-47C41A6C9187}"/>
              </a:ext>
            </a:extLst>
          </p:cNvPr>
          <p:cNvGrpSpPr/>
          <p:nvPr/>
        </p:nvGrpSpPr>
        <p:grpSpPr>
          <a:xfrm>
            <a:off x="1535167" y="1860435"/>
            <a:ext cx="6073666" cy="4080965"/>
            <a:chOff x="1613825" y="2348579"/>
            <a:chExt cx="6073666" cy="408096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FB088E8-EA37-D6BA-47F5-F515D4F3F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13825" y="2348579"/>
              <a:ext cx="6073666" cy="4080965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1627C3-E5A5-4AFB-8B9F-C846430CD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1046" y="2394418"/>
              <a:ext cx="1703295" cy="1108706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F3AC551C-5CF8-1111-2865-096EC5A43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كلمات الشبكة؟ انقلوا الكلمات.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11E3BA-7DD2-9322-F453-0D8A52A0DDD5}"/>
              </a:ext>
            </a:extLst>
          </p:cNvPr>
          <p:cNvSpPr txBox="1"/>
          <p:nvPr/>
        </p:nvSpPr>
        <p:spPr>
          <a:xfrm>
            <a:off x="1757061" y="3272720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اَلشّاطِئِ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28317A-8C69-B729-C149-C1948E5707D4}"/>
              </a:ext>
            </a:extLst>
          </p:cNvPr>
          <p:cNvSpPr txBox="1"/>
          <p:nvPr/>
        </p:nvSpPr>
        <p:spPr>
          <a:xfrm>
            <a:off x="5657134" y="3300539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اَلْبَحْرِ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E63E13F-DFBB-8C89-2C16-0FA2E68B189F}"/>
              </a:ext>
            </a:extLst>
          </p:cNvPr>
          <p:cNvSpPr txBox="1"/>
          <p:nvPr/>
        </p:nvSpPr>
        <p:spPr>
          <a:xfrm>
            <a:off x="4933821" y="4817638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اَلْمَدينَةِ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2CDBB4E-0C22-FBD2-D431-9A01542D9325}"/>
              </a:ext>
            </a:extLst>
          </p:cNvPr>
          <p:cNvSpPr txBox="1"/>
          <p:nvPr/>
        </p:nvSpPr>
        <p:spPr>
          <a:xfrm>
            <a:off x="2613311" y="4812329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اَلْجَبَلِ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FD38C73-D361-160A-0C08-4662B647D0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0B779FD-5654-B316-8F89-A04AC23C59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864D841-4C03-FABC-5A51-3DE82645D3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6186846-A30D-6011-B95C-8247D8C6A0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D3F3965-A060-664B-2282-F1F51577C3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3137545-9BBE-25AB-C122-2A95A4765E7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870CDAA-699D-E84C-AA03-7C001EF91D4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7FD498-FA6D-CED0-9DCF-DD15126DCA5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9E3E1D-F7CF-BAB9-30D5-BE9AD8F8306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0DE7CE-6F56-DE05-B6CF-4F9FECAB973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A4ACF9-76C5-7152-FCC2-695D815DC66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42F9D25-E177-9962-74A9-EBD9B54512FA}"/>
              </a:ext>
            </a:extLst>
          </p:cNvPr>
          <p:cNvSpPr txBox="1"/>
          <p:nvPr/>
        </p:nvSpPr>
        <p:spPr>
          <a:xfrm>
            <a:off x="3681991" y="1947518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اَلْقَرْيَةِ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4087755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>
            <a:extLst>
              <a:ext uri="{FF2B5EF4-FFF2-40B4-BE49-F238E27FC236}">
                <a16:creationId xmlns:a16="http://schemas.microsoft.com/office/drawing/2014/main" id="{4A33F09A-85E1-4ED4-8AE5-3C71A79837FF}"/>
              </a:ext>
            </a:extLst>
          </p:cNvPr>
          <p:cNvSpPr txBox="1">
            <a:spLocks/>
          </p:cNvSpPr>
          <p:nvPr/>
        </p:nvSpPr>
        <p:spPr>
          <a:xfrm>
            <a:off x="637196" y="1037758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endParaRPr lang="f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CE3771-8166-400B-2992-9682606D3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7418" y="115945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8" name="Image 27">
            <a:extLst>
              <a:ext uri="{FF2B5EF4-FFF2-40B4-BE49-F238E27FC236}">
                <a16:creationId xmlns:a16="http://schemas.microsoft.com/office/drawing/2014/main" id="{C142637A-960A-8BED-6F73-930C2C5E2F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F61C5BF-2C88-42C2-A88F-DBE51FCB5799}"/>
              </a:ext>
            </a:extLst>
          </p:cNvPr>
          <p:cNvSpPr txBox="1">
            <a:spLocks/>
          </p:cNvSpPr>
          <p:nvPr/>
        </p:nvSpPr>
        <p:spPr>
          <a:xfrm>
            <a:off x="461413" y="2651919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نقل ــــ تصفية الصعوبات: ض ــــ د ــــ ذ.  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FC39D1B9-FFC5-45CC-A1D7-71B494BF56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314" y="1830629"/>
            <a:ext cx="524397" cy="6033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049111-F690-4E99-BC7F-EBB07592C6C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7531" y="2239373"/>
            <a:ext cx="902258" cy="69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717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2DF25DB-36DD-DA15-F41D-552014191D33}"/>
              </a:ext>
            </a:extLst>
          </p:cNvPr>
          <p:cNvSpPr txBox="1"/>
          <p:nvPr/>
        </p:nvSpPr>
        <p:spPr>
          <a:xfrm>
            <a:off x="3205316" y="1386348"/>
            <a:ext cx="2703871" cy="462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8CA3ABE-4BAE-4B44-B94B-4E080FA55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النقل بخط جميل – من يقرأ هذه الجملة؟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912D2D-2A18-CE40-73A9-B7748996DA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9E2973-E384-940A-9489-80B676C2A3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EA9540-3D60-7788-3199-E9E561118A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7C539E-85F8-846D-5F67-854315B6D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9563B4-BD4A-517E-A1CE-236D1BAD22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7DFE2B-82FF-5B23-0864-9F76DBEB26E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63B965-1E10-C3DC-0301-6EA516B4117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A72A7F-B7E4-CA0A-34E9-4CD8CB64F47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1E4BE-0159-B45E-4F45-E33BD6AA752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295A79-C9BC-5E55-C135-AF162363891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4A6D28-5D9E-4CD9-B8EF-78D1C036827C}"/>
              </a:ext>
            </a:extLst>
          </p:cNvPr>
          <p:cNvSpPr/>
          <p:nvPr/>
        </p:nvSpPr>
        <p:spPr>
          <a:xfrm>
            <a:off x="507335" y="3054378"/>
            <a:ext cx="8086249" cy="1658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تَعَرَّ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ٱلتِّلْميــــ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ذُ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إِيا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دٌ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لِحا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ثٍ.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1664C95-860F-4B40-4C64-BC19D2DB7B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86385-4891-A740-959B-AA2A05454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173" y="74584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أنقل هذه الجملة على السبورة الجانبية : أقرأ الكلمة ثم أكتبها دفعة واحدة.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D2E9F0-3B21-1A22-BA42-16EFE97073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769C50-9F95-8B5B-94E2-4FBF9FA650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117A5E-A6B8-6725-1830-0B7D78B31B2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2F0A07-E75E-53B6-2627-C782C76D23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9983BF2-240E-7C92-D6ED-F01EFA1E0A3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1E1FB29-B72D-4142-B76C-68ABD549D56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CC0528-82F0-CE98-15C2-802AE160CC95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4A1883-C834-2F5D-32B1-53868B00213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C1AE86-6198-AC54-7E23-6268C4D2396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51A29F-6F7C-4744-A335-AAE8C7D3AA7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073FE21-F037-1978-438D-87E5165C6D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0A07B8-9BE1-47E9-0CEF-0B63CF4CD0F0}"/>
              </a:ext>
            </a:extLst>
          </p:cNvPr>
          <p:cNvSpPr/>
          <p:nvPr/>
        </p:nvSpPr>
        <p:spPr>
          <a:xfrm>
            <a:off x="507335" y="3054378"/>
            <a:ext cx="8086249" cy="1658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تَعَرَّ</a:t>
            </a:r>
            <a:r>
              <a:rPr lang="ar-SA" sz="66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</a:t>
            </a:r>
            <a:r>
              <a:rPr lang="ar-S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ٱلتِّلْميــــ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ذُ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إِيا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دٌ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لِحا</a:t>
            </a:r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دِ</a:t>
            </a: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ثٍ.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E2CF85A-B249-3EC3-C43E-E670ACF619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2335" y="3101826"/>
            <a:ext cx="7659329" cy="12587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B830857-9EA3-767D-6D52-A14035777A2A}"/>
              </a:ext>
            </a:extLst>
          </p:cNvPr>
          <p:cNvSpPr/>
          <p:nvPr/>
        </p:nvSpPr>
        <p:spPr>
          <a:xfrm>
            <a:off x="215071" y="2949554"/>
            <a:ext cx="7659328" cy="156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تَعَرَّ</a:t>
            </a:r>
            <a:r>
              <a:rPr lang="ar-S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</a:t>
            </a:r>
            <a:r>
              <a:rPr lang="ar-S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ٱلتِّلْميــــ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ذُ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إِيا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دٌ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لِحا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ثٍ.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9848E45-461A-3840-9B2E-EEA3D5A0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وانقلوا الجملة بخط جميل.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34">
            <a:extLst>
              <a:ext uri="{FF2B5EF4-FFF2-40B4-BE49-F238E27FC236}">
                <a16:creationId xmlns:a16="http://schemas.microsoft.com/office/drawing/2014/main" id="{86C59502-7B8B-4F4F-A768-C44C527FF5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7654" y="649659"/>
            <a:ext cx="860906" cy="860906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F9461F-3854-AC52-72C2-866E3E1DF7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EF8D64-9AF4-B3FA-AC29-A5C9A0D31F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51C6BD4-4891-4405-BB94-0DABF3ABAF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9897E5-8A33-8295-7CB2-CA16B50EB4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58944E1-B4D2-3464-B551-010018893F5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9A12150-4E39-1A54-315D-ECE0B6C38F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91B1A5-F94B-F299-7142-37C59050CCC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E91288-0251-6DF9-B3BF-10807C4CCEC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1D2539-8D77-F14D-7F73-62FEB5A80C0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83A5FC-E6FC-81CA-B331-E0ED7565DB6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970849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5901B-C703-415E-DC0D-67E684C06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1328" y="108139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7">
            <a:extLst>
              <a:ext uri="{FF2B5EF4-FFF2-40B4-BE49-F238E27FC236}">
                <a16:creationId xmlns:a16="http://schemas.microsoft.com/office/drawing/2014/main" id="{8592288D-B388-2B3F-C3DE-198F78269E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8D109C37-7CFB-27F5-4EF6-0C44722EBE05}"/>
              </a:ext>
            </a:extLst>
          </p:cNvPr>
          <p:cNvSpPr txBox="1">
            <a:spLocks/>
          </p:cNvSpPr>
          <p:nvPr/>
        </p:nvSpPr>
        <p:spPr>
          <a:xfrm>
            <a:off x="1264300" y="2808003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المنزلية. </a:t>
            </a:r>
          </a:p>
        </p:txBody>
      </p:sp>
    </p:spTree>
    <p:extLst>
      <p:ext uri="{BB962C8B-B14F-4D97-AF65-F5344CB8AC3E}">
        <p14:creationId xmlns:p14="http://schemas.microsoft.com/office/powerpoint/2010/main" val="2791938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D765-B037-AA21-5532-138C23F7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08707-502D-A4C9-916A-BB8E9CE0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عناصر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8AD6C0-6800-13F2-991C-6E4F4E71C4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414493-7594-AC08-B062-A0628EA75B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16A6F4-6EB2-44FC-336B-0835EF7F2D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70971-429D-C370-C7C2-A8F7ACB434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6C46A55-4BB2-A95C-8C91-6CBACA3002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3E2271-D4E9-7F15-41E3-264A6CB682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A0E219-1DE1-9046-2D52-BE6E13AB5F08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465AAD-581A-DBD3-6FCA-EF5FEBB1BC9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03BD60-44C6-AE7D-1EB3-190F73D8973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257639-1E75-16E9-ABC6-FF6B113D537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468EEEA-C6F6-9254-180A-E27F5F7B826C}"/>
              </a:ext>
            </a:extLst>
          </p:cNvPr>
          <p:cNvSpPr/>
          <p:nvPr/>
        </p:nvSpPr>
        <p:spPr>
          <a:xfrm>
            <a:off x="4602265" y="3246125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7689EA4-5B05-4A77-3E4D-710F57D0F144}"/>
              </a:ext>
            </a:extLst>
          </p:cNvPr>
          <p:cNvSpPr/>
          <p:nvPr/>
        </p:nvSpPr>
        <p:spPr>
          <a:xfrm>
            <a:off x="6286970" y="3278996"/>
            <a:ext cx="2035896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اَلشَّخْصِياتُ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E1AB0DA-7A1C-8D20-445C-F39294E2C48C}"/>
              </a:ext>
            </a:extLst>
          </p:cNvPr>
          <p:cNvSpPr/>
          <p:nvPr/>
        </p:nvSpPr>
        <p:spPr>
          <a:xfrm>
            <a:off x="2917560" y="3311867"/>
            <a:ext cx="1325855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3203732-1C6F-72EF-1A5F-AEABB54137E0}"/>
              </a:ext>
            </a:extLst>
          </p:cNvPr>
          <p:cNvSpPr/>
          <p:nvPr/>
        </p:nvSpPr>
        <p:spPr>
          <a:xfrm>
            <a:off x="917111" y="3344738"/>
            <a:ext cx="1641599" cy="1116414"/>
          </a:xfrm>
          <a:prstGeom prst="ellipse">
            <a:avLst/>
          </a:prstGeom>
          <a:solidFill>
            <a:srgbClr val="106585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اَلْأَحْداثُ 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</a:endParaRPr>
          </a:p>
        </p:txBody>
      </p:sp>
      <p:pic>
        <p:nvPicPr>
          <p:cNvPr id="4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C89775-FFB0-1FBB-DD93-0CD421990F5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55980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A44748-436A-FD42-8200-657E8D4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نملأ شبكة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0746E45-9CCB-65BE-87D2-6B8F3074EB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E32ED1D-C326-0574-290C-E9FD35807B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D5BB0DD-99DA-70EE-B0AB-3828321170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7CFD965-AB36-387C-C584-C1FA3AF6A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5942DF4-75F5-7C48-2BAA-C25258C5DF9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A31B456-E5B6-B5D1-3323-004A24323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1B0981D-D176-5680-5ED4-1513C034EB1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02BEE4-C79E-8AAD-612D-0E9D856F0F82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4892EC-C791-1118-CB89-3123E4C118F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205A4CC-CA0E-99EB-CF8F-217A838905D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8FFCB0-D3A9-ABFF-C1A0-25178694B87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70FD6B47-E0F4-FBDE-71E6-0B19E0953F47}"/>
              </a:ext>
            </a:extLst>
          </p:cNvPr>
          <p:cNvGrpSpPr/>
          <p:nvPr/>
        </p:nvGrpSpPr>
        <p:grpSpPr>
          <a:xfrm>
            <a:off x="1535167" y="1860435"/>
            <a:ext cx="6073666" cy="4080965"/>
            <a:chOff x="1613825" y="2348579"/>
            <a:chExt cx="6073666" cy="4080965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7A1CE42-F770-CBF7-1854-909E02BA3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13825" y="2348579"/>
              <a:ext cx="6073666" cy="4080965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BCFDBCD0-E792-FB21-CF30-2FC392963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1046" y="2394418"/>
              <a:ext cx="1703295" cy="1108706"/>
            </a:xfrm>
            <a:prstGeom prst="rect">
              <a:avLst/>
            </a:prstGeom>
          </p:spPr>
        </p:pic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B58A3154-C774-97A9-3F2B-7EA2B7FE6EB9}"/>
              </a:ext>
            </a:extLst>
          </p:cNvPr>
          <p:cNvSpPr txBox="1"/>
          <p:nvPr/>
        </p:nvSpPr>
        <p:spPr>
          <a:xfrm>
            <a:off x="1757061" y="3272720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اَلشّاطِئِ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9A0F6BE-C013-CC3B-6380-AC23A897ED41}"/>
              </a:ext>
            </a:extLst>
          </p:cNvPr>
          <p:cNvSpPr txBox="1"/>
          <p:nvPr/>
        </p:nvSpPr>
        <p:spPr>
          <a:xfrm>
            <a:off x="5657134" y="3300539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اَلْبَحْرِ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E365A38-3F1E-205A-7143-9778C4DC9570}"/>
              </a:ext>
            </a:extLst>
          </p:cNvPr>
          <p:cNvSpPr txBox="1"/>
          <p:nvPr/>
        </p:nvSpPr>
        <p:spPr>
          <a:xfrm>
            <a:off x="4933821" y="4817638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اَلْمَدينَةِ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957B8CE-F4A6-CCB5-58D4-2B3106D08A2B}"/>
              </a:ext>
            </a:extLst>
          </p:cNvPr>
          <p:cNvSpPr txBox="1"/>
          <p:nvPr/>
        </p:nvSpPr>
        <p:spPr>
          <a:xfrm>
            <a:off x="2613311" y="4812329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اَلْجَبَلِ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CBCB6BC-61C8-A2F3-5C49-F91B65C96715}"/>
              </a:ext>
            </a:extLst>
          </p:cNvPr>
          <p:cNvSpPr txBox="1"/>
          <p:nvPr/>
        </p:nvSpPr>
        <p:spPr>
          <a:xfrm>
            <a:off x="3681991" y="1947518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اَلْقَرْيَةِ</a:t>
            </a:r>
            <a:endParaRPr lang="fr-FR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CC121B6-5951-153D-3E0E-9294163D2C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690" y="1913965"/>
            <a:ext cx="5658147" cy="41148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9082B167-112B-9A49-836F-B59FE8D0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 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املؤوا شبكة كلمة: حديقة الحيوان 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EF27EE78-DB61-7C01-916A-8A4CCC5889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17A58B-27D9-0032-2139-781B3DBB99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4E93DFC-464A-BC08-051E-77A81BA97D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E81325F-391F-FBDE-938C-2A651D0F6A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B9E4C4-493C-E3C7-B800-641EA41386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1B5AE7-4AF2-3D46-73A4-8EDDFD1017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937E87-74A0-48B8-D2E2-21BB5A1CE0B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3304B4-1651-D8AA-8894-C08302B4D36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ACC4B1-F336-1DB7-6150-102656E81BB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30F664-3E15-2D8C-76C6-1B96223B928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6EF791-2A07-ABBD-F2B7-C938BB1BDB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705972542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16320</TotalTime>
  <Words>1860</Words>
  <Application>Microsoft Office PowerPoint</Application>
  <PresentationFormat>Affichage à l'écran (4:3)</PresentationFormat>
  <Paragraphs>586</Paragraphs>
  <Slides>85</Slides>
  <Notes>4</Notes>
  <HiddenSlides>0</HiddenSlides>
  <MMClips>8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85</vt:i4>
      </vt:variant>
    </vt:vector>
  </HeadingPairs>
  <TitlesOfParts>
    <vt:vector size="102" baseType="lpstr">
      <vt:lpstr>Roboto</vt:lpstr>
      <vt:lpstr>Dosis ExtraBold</vt:lpstr>
      <vt:lpstr>Modern Love</vt:lpstr>
      <vt:lpstr>Calibri</vt:lpstr>
      <vt:lpstr>Dosis SemiBold</vt:lpstr>
      <vt:lpstr>Wingdings</vt:lpstr>
      <vt:lpstr>Microsoft Uighur</vt:lpstr>
      <vt:lpstr>Dosis Medium</vt:lpstr>
      <vt:lpstr>Dosis</vt:lpstr>
      <vt:lpstr>Microsoft Himalaya</vt:lpstr>
      <vt:lpstr>Arial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3_Env-Enseignant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مرحبا بكم ، سنبدأ  حصة اللغة العربية.</vt:lpstr>
      <vt:lpstr>قبل أن نبدأ حصة اليوم نتذكر شروط  نجمة التميز. سيفوز ثلاثة منكم بالنجمة.</vt:lpstr>
      <vt:lpstr> ضعوا اللوحة والكراسة في القمطر.</vt:lpstr>
      <vt:lpstr>النشاط الاعتيادي</vt:lpstr>
      <vt:lpstr>انتبهوا جيدا كيف سأقرأ النصَّ.  </vt:lpstr>
      <vt:lpstr>استعدوا للقراءة؛ أمامكم  دقيقة  من أجل قراءة صامتة للفقرة.</vt:lpstr>
      <vt:lpstr>التلميذ ....... قم إلى السبورة للقراءة . يسجل الأستاذ على سجل الطلاقة.</vt:lpstr>
      <vt:lpstr>خذوا ألواحكم سأملي عليكم كلمات.</vt:lpstr>
      <vt:lpstr>سأقرأ الكلمات . من يقرأ ؟</vt:lpstr>
      <vt:lpstr>انظروا إلى الكلمة جيدا. </vt:lpstr>
      <vt:lpstr>اكتبوا.  ينطق الأستاذ الكلمة.</vt:lpstr>
      <vt:lpstr>صححوا.</vt:lpstr>
      <vt:lpstr>انظروا إلى الكلمة جيدا. </vt:lpstr>
      <vt:lpstr>اكتبوا. ينطق الأستاذ الكلمة.</vt:lpstr>
      <vt:lpstr>صححوا.</vt:lpstr>
      <vt:lpstr>انظروا إلى الكلمة جيدا. </vt:lpstr>
      <vt:lpstr>اكتبوا.  ينطق الأستاذ الكلمة.</vt:lpstr>
      <vt:lpstr>صححوا.</vt:lpstr>
      <vt:lpstr>Présentation PowerPoint</vt:lpstr>
      <vt:lpstr> من يذكرنا بعنوان حكايتنا لهذا الأسبوع؟</vt:lpstr>
      <vt:lpstr>سنتعرف اليوم عناصر الحكاية. استعدوا للاستماع.</vt:lpstr>
      <vt:lpstr>عرض فيديو الحكاية. </vt:lpstr>
      <vt:lpstr>نستخرج شخصيات الحكاية - من  ذَكَّرَ التلاميذ بموعد زيارة حديقة الحيوانات؟</vt:lpstr>
      <vt:lpstr> المعلمة هي التي ذَكَّرَتْ التلاميذ بموعد زيارة حديقة الحيوانات.  رددوا.</vt:lpstr>
      <vt:lpstr>من  الذي أصيب في حادث؟</vt:lpstr>
      <vt:lpstr> إياد هو الذي أصيب في حادث.  رددوا . </vt:lpstr>
      <vt:lpstr>من التي اقترحت زيارة إياد؟</vt:lpstr>
      <vt:lpstr> فرح هي التي اقترحت تأجيل زيارة إياد. رددوا .</vt:lpstr>
      <vt:lpstr>من الذي أهدى لإياد رسم أسد؟</vt:lpstr>
      <vt:lpstr> أنس  هو الذي أهدى لأنس رسم أسد . رددوا. </vt:lpstr>
      <vt:lpstr>من كان متحمسا للقاء القرد المشاغب؟  </vt:lpstr>
      <vt:lpstr> ياقوت  هي التي كانت متحمسة للقاء القرد المشاغب. رددوا. </vt:lpstr>
      <vt:lpstr>استخرجنا شخصيات الحكاية.  من الشخصيات الأخرى التي لم نذكرها؟ </vt:lpstr>
      <vt:lpstr>من بين هذه الشخصيات؛ من الشخصية الرئيسية التي إذا حذفناها لن تقوم الحكاية؟</vt:lpstr>
      <vt:lpstr> سنتعرف أين وقعت أحداث الحكاية؟  أين كان الأطفال في بداية الحكاية؟ </vt:lpstr>
      <vt:lpstr>كان الأطفال في بداية الحكاية  في القسم. رددوا.</vt:lpstr>
      <vt:lpstr>أين انتهت أحداث الحكاية؟ </vt:lpstr>
      <vt:lpstr>انتهت أحداث الحكاية في منزل إياد.  رددوا.  </vt:lpstr>
      <vt:lpstr>والآن سنتعرف أزمنة الحكاية؛ متى ذكرت المعلمة التلاميذ بموعد الرحلة؟</vt:lpstr>
      <vt:lpstr>ذكرت المعلمة التلاميذ بالموعد  في بداية الأسبوع. رددوا.</vt:lpstr>
      <vt:lpstr>متى تعرض إياد لحادث؟</vt:lpstr>
      <vt:lpstr>تعرض إياد لحادث صباح يوم الخميس. رددوا. </vt:lpstr>
      <vt:lpstr>متى زار التلاميذ إيادا في بيته؟</vt:lpstr>
      <vt:lpstr>زار التلاميذ إيادا في بيته صباح الأحد. رددوا.</vt:lpstr>
      <vt:lpstr>والآن لنتذكر بعض أحداث الحكاية.</vt:lpstr>
      <vt:lpstr>ماذا حدث لإياد؟</vt:lpstr>
      <vt:lpstr>ماذا فعل الأصدقاء عندما تعرض إياد لحادث؟</vt:lpstr>
      <vt:lpstr>ماذا فعلت المعلمة في بداية الأسبوع؟ </vt:lpstr>
      <vt:lpstr> ماذا فعل الأصدقاء يوم الأحد؟ </vt:lpstr>
      <vt:lpstr> خذوا كراساتكم ص 11</vt:lpstr>
      <vt:lpstr>  ستجيبون عن أسئلة حول الحكاية</vt:lpstr>
      <vt:lpstr>ضعوا علامة تحت شخصيات الحكاية  - صححوا </vt:lpstr>
      <vt:lpstr>ضعوا علامة أمام المكان حيث أصيب إياد بالحادث. -    صححوا </vt:lpstr>
      <vt:lpstr>ضعوا علامة أمام  وقت زيارة أصدقاء إياد.  صححوا  </vt:lpstr>
      <vt:lpstr>أحسنتم يا أبطال – قبل أن نمر إلى النشاط الموالي استراحة النشيد  - استمعوا </vt:lpstr>
      <vt:lpstr>عرض فيديو النشيد. </vt:lpstr>
      <vt:lpstr>Présentation PowerPoint</vt:lpstr>
      <vt:lpstr>سنقرأ اليوم  نص حكاية«رحلة إلى عالم الحيوان». خذوا كراساتكم ص 12.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سأقرأ الآن؛ الفقرة الثانية – تابعوا معي على كراساتكم. </vt:lpstr>
      <vt:lpstr>من يقرأ مثل قراءتي؟ </vt:lpstr>
      <vt:lpstr>الآن؛ سننشئ شبكة كلمة رحلة – سنجد كلمات ترتبط بكلمة رحلة. </vt:lpstr>
      <vt:lpstr>بداية؛ أكتب الكلمة  وسط الشبكة ثم  أطرح سؤالا . إلى أين نذهب في رحلة؟ </vt:lpstr>
      <vt:lpstr>نذهب إلى الغابة. هل تعرفون أماكن أخرى؟ يسجل الأستاذ الكلمات على السبورة. </vt:lpstr>
      <vt:lpstr>من يقرأ كلمات شبكة رحلة؟  </vt:lpstr>
      <vt:lpstr> بنفس الطريقة سنقوم  بملْء شبكة كلمة سفر- نطرح سؤالا: إلى أين نسافر؟  </vt:lpstr>
      <vt:lpstr>خذوا ألواحكم ـــ كل واحد يكتب إجابته ـــ يشجع الأستاذ إنجازات المتعلمين. </vt:lpstr>
      <vt:lpstr>خذوا كراساتكم ص 13 .</vt:lpstr>
      <vt:lpstr>من يقرأ كلمات الشبكة؟ انقلوا الكلمات. </vt:lpstr>
      <vt:lpstr>Présentation PowerPoint</vt:lpstr>
      <vt:lpstr>الآن ستتدربون على النقل بخط جميل – من يقرأ هذه الجملة؟ </vt:lpstr>
      <vt:lpstr>لاحظوا كيف أنقل هذه الجملة على السبورة الجانبية : أقرأ الكلمة ثم أكتبها دفعة واحدة. </vt:lpstr>
      <vt:lpstr>خذوا دفاتر القسم  وانقلوا الجملة بخط جميل.</vt:lpstr>
      <vt:lpstr>Présentation PowerPoint</vt:lpstr>
      <vt:lpstr>استخرجنا عناصر الحكاية. </vt:lpstr>
      <vt:lpstr>تعلمنا كيف نملأ شبكة الكلمة.</vt:lpstr>
      <vt:lpstr>على كراساتكم .  املؤوا شبكة كلمة: حديقة الحيوان 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digital 002</dc:creator>
  <cp:lastModifiedBy>Fatima Ait Addi</cp:lastModifiedBy>
  <cp:revision>29</cp:revision>
  <dcterms:created xsi:type="dcterms:W3CDTF">2023-09-20T21:35:22Z</dcterms:created>
  <dcterms:modified xsi:type="dcterms:W3CDTF">2026-10-21T23:50:02Z</dcterms:modified>
</cp:coreProperties>
</file>