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ppt/notesSlides/notesSlide157.xml" ContentType="application/vnd.openxmlformats-officedocument.presentationml.notesSlide+xml"/>
  <Override PartName="/ppt/notesSlides/notesSlide158.xml" ContentType="application/vnd.openxmlformats-officedocument.presentationml.notesSlide+xml"/>
  <Override PartName="/ppt/notesSlides/notesSlide159.xml" ContentType="application/vnd.openxmlformats-officedocument.presentationml.notesSlide+xml"/>
  <Override PartName="/ppt/notesSlides/notesSlide16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4" r:id="rId2"/>
    <p:sldMasterId id="2147483670" r:id="rId3"/>
    <p:sldMasterId id="2147483679" r:id="rId4"/>
    <p:sldMasterId id="2147483700" r:id="rId5"/>
  </p:sldMasterIdLst>
  <p:notesMasterIdLst>
    <p:notesMasterId r:id="rId167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417" r:id="rId22"/>
    <p:sldId id="418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2147483645" r:id="rId91"/>
    <p:sldId id="342" r:id="rId92"/>
    <p:sldId id="343" r:id="rId93"/>
    <p:sldId id="344" r:id="rId94"/>
    <p:sldId id="345" r:id="rId95"/>
    <p:sldId id="346" r:id="rId96"/>
    <p:sldId id="347" r:id="rId97"/>
    <p:sldId id="348" r:id="rId98"/>
    <p:sldId id="349" r:id="rId99"/>
    <p:sldId id="350" r:id="rId100"/>
    <p:sldId id="351" r:id="rId101"/>
    <p:sldId id="352" r:id="rId102"/>
    <p:sldId id="353" r:id="rId103"/>
    <p:sldId id="354" r:id="rId104"/>
    <p:sldId id="355" r:id="rId105"/>
    <p:sldId id="356" r:id="rId106"/>
    <p:sldId id="357" r:id="rId107"/>
    <p:sldId id="358" r:id="rId108"/>
    <p:sldId id="359" r:id="rId109"/>
    <p:sldId id="360" r:id="rId110"/>
    <p:sldId id="361" r:id="rId111"/>
    <p:sldId id="362" r:id="rId112"/>
    <p:sldId id="363" r:id="rId113"/>
    <p:sldId id="364" r:id="rId114"/>
    <p:sldId id="365" r:id="rId115"/>
    <p:sldId id="366" r:id="rId116"/>
    <p:sldId id="367" r:id="rId117"/>
    <p:sldId id="368" r:id="rId118"/>
    <p:sldId id="369" r:id="rId119"/>
    <p:sldId id="370" r:id="rId120"/>
    <p:sldId id="371" r:id="rId121"/>
    <p:sldId id="372" r:id="rId122"/>
    <p:sldId id="373" r:id="rId123"/>
    <p:sldId id="374" r:id="rId124"/>
    <p:sldId id="375" r:id="rId125"/>
    <p:sldId id="376" r:id="rId126"/>
    <p:sldId id="377" r:id="rId127"/>
    <p:sldId id="378" r:id="rId128"/>
    <p:sldId id="379" r:id="rId129"/>
    <p:sldId id="380" r:id="rId130"/>
    <p:sldId id="381" r:id="rId131"/>
    <p:sldId id="382" r:id="rId132"/>
    <p:sldId id="383" r:id="rId133"/>
    <p:sldId id="384" r:id="rId134"/>
    <p:sldId id="385" r:id="rId135"/>
    <p:sldId id="386" r:id="rId136"/>
    <p:sldId id="387" r:id="rId137"/>
    <p:sldId id="388" r:id="rId138"/>
    <p:sldId id="389" r:id="rId139"/>
    <p:sldId id="390" r:id="rId140"/>
    <p:sldId id="391" r:id="rId141"/>
    <p:sldId id="392" r:id="rId142"/>
    <p:sldId id="393" r:id="rId143"/>
    <p:sldId id="394" r:id="rId144"/>
    <p:sldId id="395" r:id="rId145"/>
    <p:sldId id="396" r:id="rId146"/>
    <p:sldId id="397" r:id="rId147"/>
    <p:sldId id="398" r:id="rId148"/>
    <p:sldId id="399" r:id="rId149"/>
    <p:sldId id="400" r:id="rId150"/>
    <p:sldId id="401" r:id="rId151"/>
    <p:sldId id="402" r:id="rId152"/>
    <p:sldId id="403" r:id="rId153"/>
    <p:sldId id="404" r:id="rId154"/>
    <p:sldId id="405" r:id="rId155"/>
    <p:sldId id="406" r:id="rId156"/>
    <p:sldId id="407" r:id="rId157"/>
    <p:sldId id="408" r:id="rId158"/>
    <p:sldId id="409" r:id="rId159"/>
    <p:sldId id="410" r:id="rId160"/>
    <p:sldId id="411" r:id="rId161"/>
    <p:sldId id="412" r:id="rId162"/>
    <p:sldId id="413" r:id="rId163"/>
    <p:sldId id="414" r:id="rId164"/>
    <p:sldId id="415" r:id="rId165"/>
    <p:sldId id="416" r:id="rId166"/>
  </p:sldIdLst>
  <p:sldSz cx="12192000" cy="6858000"/>
  <p:notesSz cx="9947275" cy="6858000"/>
  <p:embeddedFontLst>
    <p:embeddedFont>
      <p:font typeface="Architects Daughter" panose="020B0604020202020204" charset="0"/>
      <p:regular r:id="rId168"/>
    </p:embeddedFont>
    <p:embeddedFont>
      <p:font typeface="Dosis" pitchFamily="2" charset="0"/>
      <p:regular r:id="rId169"/>
      <p:bold r:id="rId170"/>
    </p:embeddedFont>
    <p:embeddedFont>
      <p:font typeface="Poppins ExtraBold" panose="00000900000000000000" pitchFamily="2" charset="0"/>
      <p:bold r:id="rId171"/>
      <p:boldItalic r:id="rId172"/>
    </p:embeddedFont>
    <p:embeddedFont>
      <p:font typeface="Simplified Arabic" panose="02020603050405020304" pitchFamily="18" charset="-78"/>
      <p:regular r:id="rId173"/>
      <p:bold r:id="rId17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76" roundtripDataSignature="AMtx7mieQShJQSwIwNg7CWrCZjNFJCrt0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417F63B-D681-4109-94C0-22DB042247BC}">
  <a:tblStyle styleId="{6417F63B-D681-4109-94C0-22DB042247BC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FEB"/>
          </a:solidFill>
        </a:fill>
      </a:tcStyle>
    </a:wholeTbl>
    <a:band1H>
      <a:tcTxStyle/>
      <a:tcStyle>
        <a:tcBdr/>
        <a:fill>
          <a:solidFill>
            <a:srgbClr val="CBDDD5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BDDD5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CBEE35A-801D-4DDD-8BB8-00A6175C00D9}" styleName="Table_1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9EC"/>
          </a:solidFill>
        </a:fill>
      </a:tcStyle>
    </a:wholeTbl>
    <a:band1H>
      <a:tcTxStyle/>
      <a:tcStyle>
        <a:tcBdr/>
        <a:fill>
          <a:solidFill>
            <a:srgbClr val="CAD1D8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D1D8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ptos"/>
          <a:ea typeface="Aptos"/>
          <a:cs typeface="Aptos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ptos"/>
          <a:ea typeface="Aptos"/>
          <a:cs typeface="Aptos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CC80C07-5CD2-4154-9EE6-13B23265CEAC}" styleName="Table_2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w="127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2">
              <a:alpha val="2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>
          <a:bottom>
            <a:ln w="254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1542A0A-E59A-4C93-96F2-21C134193E17}" styleName="Table_3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F2F6"/>
          </a:solidFill>
        </a:fill>
      </a:tcStyle>
    </a:wholeTbl>
    <a:band1H>
      <a:tcTxStyle/>
      <a:tcStyle>
        <a:tcBdr/>
        <a:fill>
          <a:solidFill>
            <a:srgbClr val="CCE3ED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CE3ED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3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3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DE54797-AD3D-4E2B-AD28-0BC01DFBEBD1}" styleName="Table_4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CEFE7"/>
          </a:solidFill>
        </a:fill>
      </a:tcStyle>
    </a:wholeTbl>
    <a:band1H>
      <a:tcTxStyle/>
      <a:tcStyle>
        <a:tcBdr/>
        <a:fill>
          <a:solidFill>
            <a:srgbClr val="FADECB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ADECB"/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254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CEFE7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/>
        <a:fill>
          <a:solidFill>
            <a:srgbClr val="FCEFE7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B112D97-49D7-44DC-A576-9BB7EAF0BAAC}" styleName="Table_5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F2F6"/>
          </a:solidFill>
        </a:fill>
      </a:tcStyle>
    </a:wholeTbl>
    <a:band1H>
      <a:tcTxStyle/>
      <a:tcStyle>
        <a:tcBdr/>
        <a:fill>
          <a:solidFill>
            <a:srgbClr val="CCE3ED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CE3ED"/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254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E7F2F6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/>
        <a:fill>
          <a:solidFill>
            <a:srgbClr val="E7F2F6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628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117" Type="http://schemas.openxmlformats.org/officeDocument/2006/relationships/slide" Target="slides/slide112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112" Type="http://schemas.openxmlformats.org/officeDocument/2006/relationships/slide" Target="slides/slide107.xml"/><Relationship Id="rId133" Type="http://schemas.openxmlformats.org/officeDocument/2006/relationships/slide" Target="slides/slide128.xml"/><Relationship Id="rId138" Type="http://schemas.openxmlformats.org/officeDocument/2006/relationships/slide" Target="slides/slide133.xml"/><Relationship Id="rId154" Type="http://schemas.openxmlformats.org/officeDocument/2006/relationships/slide" Target="slides/slide149.xml"/><Relationship Id="rId159" Type="http://schemas.openxmlformats.org/officeDocument/2006/relationships/slide" Target="slides/slide154.xml"/><Relationship Id="rId170" Type="http://schemas.openxmlformats.org/officeDocument/2006/relationships/font" Target="fonts/font3.fntdata"/><Relationship Id="rId16" Type="http://schemas.openxmlformats.org/officeDocument/2006/relationships/slide" Target="slides/slide11.xml"/><Relationship Id="rId107" Type="http://schemas.openxmlformats.org/officeDocument/2006/relationships/slide" Target="slides/slide102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102" Type="http://schemas.openxmlformats.org/officeDocument/2006/relationships/slide" Target="slides/slide97.xml"/><Relationship Id="rId123" Type="http://schemas.openxmlformats.org/officeDocument/2006/relationships/slide" Target="slides/slide118.xml"/><Relationship Id="rId128" Type="http://schemas.openxmlformats.org/officeDocument/2006/relationships/slide" Target="slides/slide123.xml"/><Relationship Id="rId144" Type="http://schemas.openxmlformats.org/officeDocument/2006/relationships/slide" Target="slides/slide139.xml"/><Relationship Id="rId149" Type="http://schemas.openxmlformats.org/officeDocument/2006/relationships/slide" Target="slides/slide144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5.xml"/><Relationship Id="rId95" Type="http://schemas.openxmlformats.org/officeDocument/2006/relationships/slide" Target="slides/slide90.xml"/><Relationship Id="rId160" Type="http://schemas.openxmlformats.org/officeDocument/2006/relationships/slide" Target="slides/slide155.xml"/><Relationship Id="rId165" Type="http://schemas.openxmlformats.org/officeDocument/2006/relationships/slide" Target="slides/slide160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113" Type="http://schemas.openxmlformats.org/officeDocument/2006/relationships/slide" Target="slides/slide108.xml"/><Relationship Id="rId118" Type="http://schemas.openxmlformats.org/officeDocument/2006/relationships/slide" Target="slides/slide113.xml"/><Relationship Id="rId134" Type="http://schemas.openxmlformats.org/officeDocument/2006/relationships/slide" Target="slides/slide129.xml"/><Relationship Id="rId139" Type="http://schemas.openxmlformats.org/officeDocument/2006/relationships/slide" Target="slides/slide134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150" Type="http://schemas.openxmlformats.org/officeDocument/2006/relationships/slide" Target="slides/slide145.xml"/><Relationship Id="rId155" Type="http://schemas.openxmlformats.org/officeDocument/2006/relationships/slide" Target="slides/slide150.xml"/><Relationship Id="rId171" Type="http://schemas.openxmlformats.org/officeDocument/2006/relationships/font" Target="fonts/font4.fntdata"/><Relationship Id="rId176" Type="http://customschemas.google.com/relationships/presentationmetadata" Target="metadata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59" Type="http://schemas.openxmlformats.org/officeDocument/2006/relationships/slide" Target="slides/slide54.xml"/><Relationship Id="rId103" Type="http://schemas.openxmlformats.org/officeDocument/2006/relationships/slide" Target="slides/slide98.xml"/><Relationship Id="rId108" Type="http://schemas.openxmlformats.org/officeDocument/2006/relationships/slide" Target="slides/slide103.xml"/><Relationship Id="rId124" Type="http://schemas.openxmlformats.org/officeDocument/2006/relationships/slide" Target="slides/slide119.xml"/><Relationship Id="rId129" Type="http://schemas.openxmlformats.org/officeDocument/2006/relationships/slide" Target="slides/slide124.xml"/><Relationship Id="rId54" Type="http://schemas.openxmlformats.org/officeDocument/2006/relationships/slide" Target="slides/slide49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91" Type="http://schemas.openxmlformats.org/officeDocument/2006/relationships/slide" Target="slides/slide86.xml"/><Relationship Id="rId96" Type="http://schemas.openxmlformats.org/officeDocument/2006/relationships/slide" Target="slides/slide91.xml"/><Relationship Id="rId140" Type="http://schemas.openxmlformats.org/officeDocument/2006/relationships/slide" Target="slides/slide135.xml"/><Relationship Id="rId145" Type="http://schemas.openxmlformats.org/officeDocument/2006/relationships/slide" Target="slides/slide140.xml"/><Relationship Id="rId161" Type="http://schemas.openxmlformats.org/officeDocument/2006/relationships/slide" Target="slides/slide156.xml"/><Relationship Id="rId166" Type="http://schemas.openxmlformats.org/officeDocument/2006/relationships/slide" Target="slides/slide1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49" Type="http://schemas.openxmlformats.org/officeDocument/2006/relationships/slide" Target="slides/slide44.xml"/><Relationship Id="rId114" Type="http://schemas.openxmlformats.org/officeDocument/2006/relationships/slide" Target="slides/slide109.xml"/><Relationship Id="rId119" Type="http://schemas.openxmlformats.org/officeDocument/2006/relationships/slide" Target="slides/slide114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slide" Target="slides/slide96.xml"/><Relationship Id="rId122" Type="http://schemas.openxmlformats.org/officeDocument/2006/relationships/slide" Target="slides/slide117.xml"/><Relationship Id="rId130" Type="http://schemas.openxmlformats.org/officeDocument/2006/relationships/slide" Target="slides/slide125.xml"/><Relationship Id="rId135" Type="http://schemas.openxmlformats.org/officeDocument/2006/relationships/slide" Target="slides/slide130.xml"/><Relationship Id="rId143" Type="http://schemas.openxmlformats.org/officeDocument/2006/relationships/slide" Target="slides/slide138.xml"/><Relationship Id="rId148" Type="http://schemas.openxmlformats.org/officeDocument/2006/relationships/slide" Target="slides/slide143.xml"/><Relationship Id="rId151" Type="http://schemas.openxmlformats.org/officeDocument/2006/relationships/slide" Target="slides/slide146.xml"/><Relationship Id="rId156" Type="http://schemas.openxmlformats.org/officeDocument/2006/relationships/slide" Target="slides/slide151.xml"/><Relationship Id="rId164" Type="http://schemas.openxmlformats.org/officeDocument/2006/relationships/slide" Target="slides/slide159.xml"/><Relationship Id="rId169" Type="http://schemas.openxmlformats.org/officeDocument/2006/relationships/font" Target="fonts/font2.fntdata"/><Relationship Id="rId177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72" Type="http://schemas.openxmlformats.org/officeDocument/2006/relationships/font" Target="fonts/font5.fntdata"/><Relationship Id="rId180" Type="http://schemas.openxmlformats.org/officeDocument/2006/relationships/tableStyles" Target="tableStyles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109" Type="http://schemas.openxmlformats.org/officeDocument/2006/relationships/slide" Target="slides/slide10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04" Type="http://schemas.openxmlformats.org/officeDocument/2006/relationships/slide" Target="slides/slide99.xml"/><Relationship Id="rId120" Type="http://schemas.openxmlformats.org/officeDocument/2006/relationships/slide" Target="slides/slide115.xml"/><Relationship Id="rId125" Type="http://schemas.openxmlformats.org/officeDocument/2006/relationships/slide" Target="slides/slide120.xml"/><Relationship Id="rId141" Type="http://schemas.openxmlformats.org/officeDocument/2006/relationships/slide" Target="slides/slide136.xml"/><Relationship Id="rId146" Type="http://schemas.openxmlformats.org/officeDocument/2006/relationships/slide" Target="slides/slide141.xml"/><Relationship Id="rId167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162" Type="http://schemas.openxmlformats.org/officeDocument/2006/relationships/slide" Target="slides/slide15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110" Type="http://schemas.openxmlformats.org/officeDocument/2006/relationships/slide" Target="slides/slide105.xml"/><Relationship Id="rId115" Type="http://schemas.openxmlformats.org/officeDocument/2006/relationships/slide" Target="slides/slide110.xml"/><Relationship Id="rId131" Type="http://schemas.openxmlformats.org/officeDocument/2006/relationships/slide" Target="slides/slide126.xml"/><Relationship Id="rId136" Type="http://schemas.openxmlformats.org/officeDocument/2006/relationships/slide" Target="slides/slide131.xml"/><Relationship Id="rId157" Type="http://schemas.openxmlformats.org/officeDocument/2006/relationships/slide" Target="slides/slide152.xml"/><Relationship Id="rId178" Type="http://schemas.openxmlformats.org/officeDocument/2006/relationships/viewProps" Target="viewProps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52" Type="http://schemas.openxmlformats.org/officeDocument/2006/relationships/slide" Target="slides/slide147.xml"/><Relationship Id="rId173" Type="http://schemas.openxmlformats.org/officeDocument/2006/relationships/font" Target="fonts/font6.fntdata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105" Type="http://schemas.openxmlformats.org/officeDocument/2006/relationships/slide" Target="slides/slide100.xml"/><Relationship Id="rId126" Type="http://schemas.openxmlformats.org/officeDocument/2006/relationships/slide" Target="slides/slide121.xml"/><Relationship Id="rId147" Type="http://schemas.openxmlformats.org/officeDocument/2006/relationships/slide" Target="slides/slide142.xml"/><Relationship Id="rId168" Type="http://schemas.openxmlformats.org/officeDocument/2006/relationships/font" Target="fonts/font1.fntdata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121" Type="http://schemas.openxmlformats.org/officeDocument/2006/relationships/slide" Target="slides/slide116.xml"/><Relationship Id="rId142" Type="http://schemas.openxmlformats.org/officeDocument/2006/relationships/slide" Target="slides/slide137.xml"/><Relationship Id="rId163" Type="http://schemas.openxmlformats.org/officeDocument/2006/relationships/slide" Target="slides/slide158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0.xml"/><Relationship Id="rId46" Type="http://schemas.openxmlformats.org/officeDocument/2006/relationships/slide" Target="slides/slide41.xml"/><Relationship Id="rId67" Type="http://schemas.openxmlformats.org/officeDocument/2006/relationships/slide" Target="slides/slide62.xml"/><Relationship Id="rId116" Type="http://schemas.openxmlformats.org/officeDocument/2006/relationships/slide" Target="slides/slide111.xml"/><Relationship Id="rId137" Type="http://schemas.openxmlformats.org/officeDocument/2006/relationships/slide" Target="slides/slide132.xml"/><Relationship Id="rId158" Type="http://schemas.openxmlformats.org/officeDocument/2006/relationships/slide" Target="slides/slide153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62" Type="http://schemas.openxmlformats.org/officeDocument/2006/relationships/slide" Target="slides/slide57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111" Type="http://schemas.openxmlformats.org/officeDocument/2006/relationships/slide" Target="slides/slide106.xml"/><Relationship Id="rId132" Type="http://schemas.openxmlformats.org/officeDocument/2006/relationships/slide" Target="slides/slide127.xml"/><Relationship Id="rId153" Type="http://schemas.openxmlformats.org/officeDocument/2006/relationships/slide" Target="slides/slide148.xml"/><Relationship Id="rId174" Type="http://schemas.openxmlformats.org/officeDocument/2006/relationships/font" Target="fonts/font7.fntdata"/><Relationship Id="rId179" Type="http://schemas.openxmlformats.org/officeDocument/2006/relationships/theme" Target="theme/theme1.xml"/><Relationship Id="rId15" Type="http://schemas.openxmlformats.org/officeDocument/2006/relationships/slide" Target="slides/slide10.xml"/><Relationship Id="rId36" Type="http://schemas.openxmlformats.org/officeDocument/2006/relationships/slide" Target="slides/slide31.xml"/><Relationship Id="rId57" Type="http://schemas.openxmlformats.org/officeDocument/2006/relationships/slide" Target="slides/slide52.xml"/><Relationship Id="rId106" Type="http://schemas.openxmlformats.org/officeDocument/2006/relationships/slide" Target="slides/slide101.xml"/><Relationship Id="rId127" Type="http://schemas.openxmlformats.org/officeDocument/2006/relationships/slide" Target="slides/slide12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4310486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634487" y="1"/>
            <a:ext cx="4310486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  <p:extLst>
    <p:ext uri="{620B2872-D7B9-4A21-9093-7833F8D536E1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133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1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1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1" name="Google Shape;32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587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22" name="Google Shape;322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10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0" name="Google Shape;1810;p101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1" name="Google Shape;1811;p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" name="Google Shape;1822;p102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3" name="Google Shape;1823;p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" name="Google Shape;1832;p103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3" name="Google Shape;1833;p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1" name="Google Shape;1841;p104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2" name="Google Shape;1842;p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2" name="Google Shape;1852;p105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3" name="Google Shape;1853;p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1" name="Google Shape;1861;p106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2" name="Google Shape;1862;p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" name="Google Shape;1873;p107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4" name="Google Shape;1874;p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1" name="Google Shape;1881;p108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2" name="Google Shape;1882;p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8" name="Google Shape;1898;p109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9" name="Google Shape;1899;p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1" name="Google Shape;1911;p110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2" name="Google Shape;1912;p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1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4" name="Google Shape;1924;p111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5" name="Google Shape;1925;p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4" name="Google Shape;1934;p113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5" name="Google Shape;1935;p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2" name="Google Shape;1942;p114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3" name="Google Shape;1943;p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9" name="Google Shape;1959;p115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0" name="Google Shape;1960;p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0" name="Google Shape;1970;p116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1" name="Google Shape;1971;p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2" name="Google Shape;1982;p117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3" name="Google Shape;1983;p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2" name="Google Shape;1992;p118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3" name="Google Shape;1993;p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0" name="Google Shape;2010;p119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1" name="Google Shape;2011;p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2" name="Google Shape;2022;p120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3" name="Google Shape;2023;p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2" name="Google Shape;2032;p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3" name="Google Shape;2033;p121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4" name="Google Shape;2034;p121:notes"/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120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12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3" name="Google Shape;2063;p122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4" name="Google Shape;2064;p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4" name="Google Shape;2074;p123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5" name="Google Shape;2075;p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2" name="Google Shape;2082;p124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083" name="Google Shape;2083;p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9" name="Google Shape;2089;p125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090" name="Google Shape;2090;p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7" name="Google Shape;2097;p126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098" name="Google Shape;2098;p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0" name="Google Shape;2110;p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1" name="Google Shape;2111;p127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2" name="Google Shape;2112;p127:notes"/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126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Google Shape;2117;p128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8" name="Google Shape;2118;p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6" name="Google Shape;2126;p129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7" name="Google Shape;2127;p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5" name="Google Shape;2135;p130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6" name="Google Shape;2136;p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3" name="Google Shape;2153;p131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4" name="Google Shape;2154;p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3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5" name="Google Shape;2175;p132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6" name="Google Shape;2176;p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" name="Google Shape;2201;p133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2" name="Google Shape;2202;p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1" name="Google Shape;2221;p134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2" name="Google Shape;2222;p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4" name="Google Shape;2244;p135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5" name="Google Shape;2245;p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" name="Google Shape;2254;p136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5" name="Google Shape;2255;p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6" name="Google Shape;2266;p137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7" name="Google Shape;2267;p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" name="Google Shape;2283;p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84" name="Google Shape;2284;p138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5" name="Google Shape;2285;p138:notes"/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137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6" name="Google Shape;2306;p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07" name="Google Shape;2307;p139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8" name="Google Shape;2308;p139:notes"/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138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8" name="Google Shape;2328;p140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9" name="Google Shape;2329;p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" name="Google Shape;2344;p141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5" name="Google Shape;2345;p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14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8" name="Google Shape;2368;p142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9" name="Google Shape;2369;p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0" name="Google Shape;2380;p143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1" name="Google Shape;2381;p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9" name="Google Shape;2389;p144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0" name="Google Shape;2390;p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p145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8" name="Google Shape;2398;p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9" name="Google Shape;2419;p146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0" name="Google Shape;2420;p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7" name="Google Shape;2427;p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8" name="Google Shape;2428;p147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9" name="Google Shape;2429;p147:notes"/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146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0" name="Google Shape;2450;p148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1" name="Google Shape;2451;p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" name="Google Shape;2458;p149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9" name="Google Shape;2459;p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8" name="Google Shape;2468;p150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9" name="Google Shape;2469;p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6" name="Google Shape;2476;p151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7" name="Google Shape;2477;p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5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9" name="Google Shape;2489;p152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0" name="Google Shape;2490;p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1" name="Google Shape;2501;p153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2" name="Google Shape;2502;p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0" name="Google Shape;2520;p154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1" name="Google Shape;2521;p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1" name="Google Shape;2541;p155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2" name="Google Shape;2542;p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3" name="Google Shape;2553;p156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4" name="Google Shape;2554;p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4" name="Google Shape;2564;p157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5" name="Google Shape;2565;p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2" name="Google Shape;2582;p158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3" name="Google Shape;2583;p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3" name="Google Shape;2593;p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4" name="Google Shape;2594;p159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5" name="Google Shape;2595;p159:notes"/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158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4" name="Google Shape;2604;p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05" name="Google Shape;2605;p160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6" name="Google Shape;2606;p160:notes"/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159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7" name="Google Shape;2617;p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18" name="Google Shape;2618;p161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9" name="Google Shape;2619;p161:notes"/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160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16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8" name="Google Shape;2628;p162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9" name="Google Shape;2629;p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>
          <a:extLst>
            <a:ext uri="{FF2B5EF4-FFF2-40B4-BE49-F238E27FC236}">
              <a16:creationId xmlns:a16="http://schemas.microsoft.com/office/drawing/2014/main" id="{04538ECE-7553-0689-C99D-B66C553AC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16:notes">
            <a:extLst>
              <a:ext uri="{FF2B5EF4-FFF2-40B4-BE49-F238E27FC236}">
                <a16:creationId xmlns:a16="http://schemas.microsoft.com/office/drawing/2014/main" id="{E9BF4F91-7922-7169-3271-F2B2961D646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16:notes">
            <a:extLst>
              <a:ext uri="{FF2B5EF4-FFF2-40B4-BE49-F238E27FC236}">
                <a16:creationId xmlns:a16="http://schemas.microsoft.com/office/drawing/2014/main" id="{D84AACA6-0144-5078-49B1-BE5615A4F89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717569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>
          <a:extLst>
            <a:ext uri="{FF2B5EF4-FFF2-40B4-BE49-F238E27FC236}">
              <a16:creationId xmlns:a16="http://schemas.microsoft.com/office/drawing/2014/main" id="{8C2D848A-F469-DD97-4FA0-C3F68C6BB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16:notes">
            <a:extLst>
              <a:ext uri="{FF2B5EF4-FFF2-40B4-BE49-F238E27FC236}">
                <a16:creationId xmlns:a16="http://schemas.microsoft.com/office/drawing/2014/main" id="{11303923-5344-E735-FD5F-3D7DE01F42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16:notes">
            <a:extLst>
              <a:ext uri="{FF2B5EF4-FFF2-40B4-BE49-F238E27FC236}">
                <a16:creationId xmlns:a16="http://schemas.microsoft.com/office/drawing/2014/main" id="{6617820B-6C60-E603-4846-979AA6D9AE2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771471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19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9" name="Google Shape;349;p2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2:notes"/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20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21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1" name="Google Shape;671;p22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22:notes"/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5" name="Google Shape;695;p23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696;p23:notes"/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24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25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4" name="Google Shape;754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26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27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9" name="Google Shape;809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p28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" name="Google Shape;82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29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30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9" name="Google Shape;839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31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9" name="Google Shape;869;p32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0" name="Google Shape;870;p32:notes"/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32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33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8" name="Google Shape;898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34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p35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3" name="Google Shape;923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36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1" name="Google Shape;931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37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2" name="Google Shape;952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38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" name="Google Shape;966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39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8" name="Google Shape;978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40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41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p42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43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p44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" name="Google Shape;1049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0" name="Google Shape;1060;p45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1" name="Google Shape;1061;p45:notes"/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45</a:t>
            </a:fld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2" name="Google Shape;1072;p46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3" name="Google Shape;1073;p46:notes"/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46</a:t>
            </a:fld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47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7" name="Google Shape;1097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Google Shape;1107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8" name="Google Shape;1108;p48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9" name="Google Shape;1109;p48:notes"/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48</a:t>
            </a:fld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Google Shape;1117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8" name="Google Shape;1118;p49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9" name="Google Shape;1119;p49:notes"/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49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5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4" name="Google Shape;1134;p50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5" name="Google Shape;1135;p50:notes"/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50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4" name="Google Shape;1144;p51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5" name="Google Shape;1145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Google Shape;1156;p52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7" name="Google Shape;1157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53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8" name="Google Shape;1168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54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5" name="Google Shape;1185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55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9" name="Google Shape;1199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" name="Google Shape;1212;p56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3" name="Google Shape;1213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57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0" name="Google Shape;1230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Google Shape;1241;p58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2" name="Google Shape;1242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4" name="Google Shape;1254;p59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5" name="Google Shape;1255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6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Google Shape;1262;p60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3" name="Google Shape;1263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p61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0" name="Google Shape;1280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Google Shape;1287;p62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8" name="Google Shape;1288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2" name="Google Shape;1302;p63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3" name="Google Shape;1303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Google Shape;1310;p64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1" name="Google Shape;1311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p65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5" name="Google Shape;1325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" name="Google Shape;1333;p66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4" name="Google Shape;1334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0" name="Google Shape;1350;p67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1" name="Google Shape;1351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" name="Google Shape;1362;p68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3" name="Google Shape;1363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7" name="Google Shape;1377;p69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8" name="Google Shape;1378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7" name="Google Shape;397;p7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7:notes"/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7</a:t>
            </a:fld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p70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6" name="Google Shape;1386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0" name="Google Shape;1400;p71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1" name="Google Shape;1401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72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9" name="Google Shape;1409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" name="Google Shape;1423;p73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4" name="Google Shape;1424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6" name="Google Shape;1436;p74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7" name="Google Shape;1437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8" name="Google Shape;1448;p75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9" name="Google Shape;1449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7" name="Google Shape;1457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8" name="Google Shape;1458;p76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9" name="Google Shape;1459;p76:notes"/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76</a:t>
            </a:fld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" name="Google Shape;1469;p77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0" name="Google Shape;1470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1" name="Google Shape;1481;p78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2" name="Google Shape;1482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2" name="Google Shape;1492;p79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3" name="Google Shape;1493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7" name="Google Shape;427;p8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8:notes"/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8</a:t>
            </a:fld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" name="Google Shape;1505;p80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6" name="Google Shape;1506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" name="Google Shape;1515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6" name="Google Shape;1516;p81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7" name="Google Shape;1517;p81:notes"/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81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7" name="Google Shape;1527;p8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528" name="Google Shape;1528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p8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537" name="Google Shape;1537;p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2" name="Google Shape;1552;p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3" name="Google Shape;1553;p84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4" name="Google Shape;1554;p84:notes"/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84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3" name="Google Shape;1563;p85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4" name="Google Shape;1564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" name="Google Shape;1577;p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78" name="Google Shape;1578;p87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9" name="Google Shape;1579;p87:notes"/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87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" name="Google Shape;1607;p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8" name="Google Shape;1608;p88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9" name="Google Shape;1609;p88:notes"/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88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1" name="Google Shape;1641;p89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2" name="Google Shape;1642;p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5" name="Google Shape;1655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6" name="Google Shape;1656;p90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7" name="Google Shape;1657;p90:notes"/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90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9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2" name="Google Shape;1672;p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3" name="Google Shape;1673;p91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4" name="Google Shape;1674;p91:notes"/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91</a:t>
            </a:fld>
            <a:endParaRPr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2" name="Google Shape;1682;p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3" name="Google Shape;1683;p92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4" name="Google Shape;1684;p92:notes"/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92</a:t>
            </a:fld>
            <a:endParaRPr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" name="Google Shape;1698;p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9" name="Google Shape;1699;p93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0" name="Google Shape;1700;p93:notes"/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93</a:t>
            </a:fld>
            <a:endParaRPr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7" name="Google Shape;1717;p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8" name="Google Shape;1718;p94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9" name="Google Shape;1719;p94:notes"/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94</a:t>
            </a:fld>
            <a:endParaRPr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9" name="Google Shape;1729;p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0" name="Google Shape;1730;p95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1" name="Google Shape;1731;p95:notes"/>
          <p:cNvSpPr txBox="1">
            <a:spLocks noGrp="1"/>
          </p:cNvSpPr>
          <p:nvPr>
            <p:ph type="sldNum" idx="12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95</a:t>
            </a:fld>
            <a:endParaRPr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8" name="Google Shape;1738;p96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9" name="Google Shape;1739;p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0" name="Google Shape;1750;p97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1" name="Google Shape;1751;p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0" name="Google Shape;1760;p98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1" name="Google Shape;1761;p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8" name="Google Shape;1778;p99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9" name="Google Shape;1779;p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" name="Google Shape;1792;p100:notes"/>
          <p:cNvSpPr txBox="1">
            <a:spLocks noGrp="1"/>
          </p:cNvSpPr>
          <p:nvPr>
            <p:ph type="body" idx="1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3" name="Google Shape;1793;p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6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able of contents">
  <p:cSld name="1_Table of contents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4"/>
          <p:cNvSpPr/>
          <p:nvPr/>
        </p:nvSpPr>
        <p:spPr>
          <a:xfrm>
            <a:off x="0" y="-1443"/>
            <a:ext cx="12191999" cy="1081202"/>
          </a:xfrm>
          <a:prstGeom prst="roundRect">
            <a:avLst>
              <a:gd name="adj" fmla="val 0"/>
            </a:avLst>
          </a:prstGeom>
          <a:solidFill>
            <a:srgbClr val="EAEAEA">
              <a:alpha val="6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204"/>
          <p:cNvSpPr>
            <a:spLocks noGrp="1"/>
          </p:cNvSpPr>
          <p:nvPr>
            <p:ph type="body" idx="1"/>
          </p:nvPr>
        </p:nvSpPr>
        <p:spPr>
          <a:xfrm>
            <a:off x="776852" y="648997"/>
            <a:ext cx="11145737" cy="331546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1400" b="0" i="1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Google Shape;64;p204"/>
          <p:cNvSpPr>
            <a:spLocks noGrp="1"/>
          </p:cNvSpPr>
          <p:nvPr>
            <p:ph type="body" idx="2"/>
          </p:nvPr>
        </p:nvSpPr>
        <p:spPr>
          <a:xfrm>
            <a:off x="776852" y="67397"/>
            <a:ext cx="11122186" cy="473204"/>
          </a:xfrm>
          <a:prstGeom prst="roundRect">
            <a:avLst>
              <a:gd name="adj" fmla="val 9546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000" b="1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65" name="Google Shape;65;p204" descr="Image générée"/>
          <p:cNvPicPr preferRelativeResize="0"/>
          <p:nvPr/>
        </p:nvPicPr>
        <p:blipFill rotWithShape="1">
          <a:blip r:embed="rId2">
            <a:alphaModFix/>
          </a:blip>
          <a:srcRect l="6888" t="26126" r="75639" b="63332"/>
          <a:stretch/>
        </p:blipFill>
        <p:spPr>
          <a:xfrm>
            <a:off x="197132" y="129968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>
  <p:cSld name="Vide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05"/>
          <p:cNvSpPr txBox="1">
            <a:spLocks noGrp="1"/>
          </p:cNvSpPr>
          <p:nvPr>
            <p:ph type="dt" idx="10"/>
          </p:nvPr>
        </p:nvSpPr>
        <p:spPr>
          <a:xfrm>
            <a:off x="838200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205"/>
          <p:cNvSpPr txBox="1">
            <a:spLocks noGrp="1"/>
          </p:cNvSpPr>
          <p:nvPr>
            <p:ph type="ftr" idx="11"/>
          </p:nvPr>
        </p:nvSpPr>
        <p:spPr>
          <a:xfrm>
            <a:off x="4038599" y="6356347"/>
            <a:ext cx="4114799" cy="365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205"/>
          <p:cNvSpPr txBox="1">
            <a:spLocks noGrp="1"/>
          </p:cNvSpPr>
          <p:nvPr>
            <p:ph type="sldNum" idx="12"/>
          </p:nvPr>
        </p:nvSpPr>
        <p:spPr>
          <a:xfrm>
            <a:off x="8610599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70" name="Google Shape;70;p20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205"/>
          <p:cNvSpPr/>
          <p:nvPr/>
        </p:nvSpPr>
        <p:spPr>
          <a:xfrm>
            <a:off x="0" y="-1443"/>
            <a:ext cx="12191999" cy="1081202"/>
          </a:xfrm>
          <a:prstGeom prst="roundRect">
            <a:avLst>
              <a:gd name="adj" fmla="val 0"/>
            </a:avLst>
          </a:prstGeom>
          <a:solidFill>
            <a:srgbClr val="EAEAEA">
              <a:alpha val="6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205"/>
          <p:cNvSpPr>
            <a:spLocks noGrp="1"/>
          </p:cNvSpPr>
          <p:nvPr>
            <p:ph type="body" idx="1"/>
          </p:nvPr>
        </p:nvSpPr>
        <p:spPr>
          <a:xfrm>
            <a:off x="776852" y="648997"/>
            <a:ext cx="11145737" cy="331546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1400" b="0" i="1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Google Shape;73;p205"/>
          <p:cNvSpPr>
            <a:spLocks noGrp="1"/>
          </p:cNvSpPr>
          <p:nvPr>
            <p:ph type="body" idx="2"/>
          </p:nvPr>
        </p:nvSpPr>
        <p:spPr>
          <a:xfrm>
            <a:off x="776852" y="67397"/>
            <a:ext cx="11122186" cy="473204"/>
          </a:xfrm>
          <a:prstGeom prst="roundRect">
            <a:avLst>
              <a:gd name="adj" fmla="val 9546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000" b="1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74" name="Google Shape;74;p205" descr="Image générée"/>
          <p:cNvPicPr preferRelativeResize="0"/>
          <p:nvPr/>
        </p:nvPicPr>
        <p:blipFill rotWithShape="1">
          <a:blip r:embed="rId2">
            <a:alphaModFix/>
          </a:blip>
          <a:srcRect l="6888" t="26126" r="75639" b="63332"/>
          <a:stretch/>
        </p:blipFill>
        <p:spPr>
          <a:xfrm>
            <a:off x="197132" y="129968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06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7" name="Google Shape;77;p206"/>
          <p:cNvSpPr txBox="1">
            <a:spLocks noGrp="1"/>
          </p:cNvSpPr>
          <p:nvPr>
            <p:ph type="subTitle" idx="1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" name="Google Shape;78;p206"/>
          <p:cNvSpPr txBox="1">
            <a:spLocks noGrp="1"/>
          </p:cNvSpPr>
          <p:nvPr>
            <p:ph type="subTitle" idx="2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p206"/>
          <p:cNvSpPr txBox="1">
            <a:spLocks noGrp="1"/>
          </p:cNvSpPr>
          <p:nvPr>
            <p:ph type="title" idx="3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Google Shape;80;p206"/>
          <p:cNvSpPr txBox="1">
            <a:spLocks noGrp="1"/>
          </p:cNvSpPr>
          <p:nvPr>
            <p:ph type="subTitle" idx="4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" name="Google Shape;81;p206"/>
          <p:cNvSpPr txBox="1">
            <a:spLocks noGrp="1"/>
          </p:cNvSpPr>
          <p:nvPr>
            <p:ph type="subTitle" idx="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Google Shape;82;p206"/>
          <p:cNvSpPr txBox="1">
            <a:spLocks noGrp="1"/>
          </p:cNvSpPr>
          <p:nvPr>
            <p:ph type="title" idx="6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3" name="Google Shape;83;p206"/>
          <p:cNvSpPr txBox="1">
            <a:spLocks noGrp="1"/>
          </p:cNvSpPr>
          <p:nvPr>
            <p:ph type="title" idx="7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4" name="Google Shape;84;p206"/>
          <p:cNvSpPr txBox="1">
            <a:spLocks noGrp="1"/>
          </p:cNvSpPr>
          <p:nvPr>
            <p:ph type="title" idx="8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5" name="Google Shape;85;p206"/>
          <p:cNvSpPr txBox="1">
            <a:spLocks noGrp="1"/>
          </p:cNvSpPr>
          <p:nvPr>
            <p:ph type="title" idx="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6" name="Google Shape;86;p206"/>
          <p:cNvSpPr txBox="1">
            <a:spLocks noGrp="1"/>
          </p:cNvSpPr>
          <p:nvPr>
            <p:ph type="title" idx="13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7" name="Google Shape;87;p206"/>
          <p:cNvSpPr txBox="1">
            <a:spLocks noGrp="1"/>
          </p:cNvSpPr>
          <p:nvPr>
            <p:ph type="title" idx="14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8" name="Google Shape;88;p206"/>
          <p:cNvSpPr txBox="1">
            <a:spLocks noGrp="1"/>
          </p:cNvSpPr>
          <p:nvPr>
            <p:ph type="title" idx="15"/>
          </p:nvPr>
        </p:nvSpPr>
        <p:spPr>
          <a:xfrm>
            <a:off x="959997" y="593373"/>
            <a:ext cx="10272003" cy="4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7"/>
          <p:cNvSpPr/>
          <p:nvPr/>
        </p:nvSpPr>
        <p:spPr>
          <a:xfrm>
            <a:off x="0" y="-1443"/>
            <a:ext cx="12191999" cy="1081202"/>
          </a:xfrm>
          <a:prstGeom prst="roundRect">
            <a:avLst>
              <a:gd name="adj" fmla="val 0"/>
            </a:avLst>
          </a:prstGeom>
          <a:solidFill>
            <a:srgbClr val="EAEAEA">
              <a:alpha val="6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207"/>
          <p:cNvSpPr>
            <a:spLocks noGrp="1"/>
          </p:cNvSpPr>
          <p:nvPr>
            <p:ph type="body" idx="1"/>
          </p:nvPr>
        </p:nvSpPr>
        <p:spPr>
          <a:xfrm>
            <a:off x="776852" y="648997"/>
            <a:ext cx="11145737" cy="331546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1400" b="0" i="1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Google Shape;92;p207"/>
          <p:cNvSpPr>
            <a:spLocks noGrp="1"/>
          </p:cNvSpPr>
          <p:nvPr>
            <p:ph type="body" idx="2"/>
          </p:nvPr>
        </p:nvSpPr>
        <p:spPr>
          <a:xfrm>
            <a:off x="776852" y="67397"/>
            <a:ext cx="11122186" cy="473204"/>
          </a:xfrm>
          <a:prstGeom prst="roundRect">
            <a:avLst>
              <a:gd name="adj" fmla="val 9546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000" b="1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93" name="Google Shape;93;p207" descr="Image générée"/>
          <p:cNvPicPr preferRelativeResize="0"/>
          <p:nvPr/>
        </p:nvPicPr>
        <p:blipFill rotWithShape="1">
          <a:blip r:embed="rId2">
            <a:alphaModFix/>
          </a:blip>
          <a:srcRect l="6888" t="26126" r="75639" b="63332"/>
          <a:stretch/>
        </p:blipFill>
        <p:spPr>
          <a:xfrm>
            <a:off x="197132" y="129968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position personnalisée">
  <p:cSld name="Disposition personnalisée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8"/>
          <p:cNvSpPr txBox="1">
            <a:spLocks noGrp="1"/>
          </p:cNvSpPr>
          <p:nvPr>
            <p:ph type="dt" idx="10"/>
          </p:nvPr>
        </p:nvSpPr>
        <p:spPr>
          <a:xfrm>
            <a:off x="838200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6" name="Google Shape;96;p208"/>
          <p:cNvSpPr txBox="1">
            <a:spLocks noGrp="1"/>
          </p:cNvSpPr>
          <p:nvPr>
            <p:ph type="ftr" idx="11"/>
          </p:nvPr>
        </p:nvSpPr>
        <p:spPr>
          <a:xfrm>
            <a:off x="4038599" y="6356347"/>
            <a:ext cx="4114799" cy="365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7" name="Google Shape;97;p208"/>
          <p:cNvSpPr txBox="1">
            <a:spLocks noGrp="1"/>
          </p:cNvSpPr>
          <p:nvPr>
            <p:ph type="sldNum" idx="12"/>
          </p:nvPr>
        </p:nvSpPr>
        <p:spPr>
          <a:xfrm>
            <a:off x="8610599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98" name="Google Shape;98;p208"/>
          <p:cNvSpPr/>
          <p:nvPr/>
        </p:nvSpPr>
        <p:spPr>
          <a:xfrm>
            <a:off x="1360419" y="832897"/>
            <a:ext cx="9431596" cy="5153204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spcFirstLastPara="1" wrap="square" lIns="91425" tIns="45675" rIns="91425" bIns="456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208"/>
          <p:cNvSpPr/>
          <p:nvPr/>
        </p:nvSpPr>
        <p:spPr>
          <a:xfrm>
            <a:off x="1504651" y="958596"/>
            <a:ext cx="9143195" cy="4902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705"/>
              </a:srgbClr>
            </a:outerShdw>
          </a:effectLst>
        </p:spPr>
        <p:txBody>
          <a:bodyPr spcFirstLastPara="1" wrap="square" lIns="91425" tIns="45675" rIns="91425" bIns="456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208"/>
          <p:cNvSpPr txBox="1">
            <a:spLocks noGrp="1"/>
          </p:cNvSpPr>
          <p:nvPr>
            <p:ph type="title"/>
          </p:nvPr>
        </p:nvSpPr>
        <p:spPr>
          <a:xfrm>
            <a:off x="1921568" y="2311676"/>
            <a:ext cx="7772400" cy="223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5467"/>
              <a:buFont typeface="Calibri"/>
              <a:buNone/>
              <a:defRPr sz="5467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1" name="Google Shape;101;p208"/>
          <p:cNvSpPr/>
          <p:nvPr/>
        </p:nvSpPr>
        <p:spPr>
          <a:xfrm>
            <a:off x="1773167" y="5360165"/>
            <a:ext cx="8610795" cy="10720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675" rIns="91425" bIns="456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" name="Google Shape;102;p20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82132" y="1391339"/>
            <a:ext cx="920435" cy="9204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position personnalisée">
  <p:cSld name="1_Disposition personnalisée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9"/>
          <p:cNvSpPr txBox="1">
            <a:spLocks noGrp="1"/>
          </p:cNvSpPr>
          <p:nvPr>
            <p:ph type="dt" idx="10"/>
          </p:nvPr>
        </p:nvSpPr>
        <p:spPr>
          <a:xfrm>
            <a:off x="838200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5" name="Google Shape;105;p209"/>
          <p:cNvSpPr txBox="1">
            <a:spLocks noGrp="1"/>
          </p:cNvSpPr>
          <p:nvPr>
            <p:ph type="ftr" idx="11"/>
          </p:nvPr>
        </p:nvSpPr>
        <p:spPr>
          <a:xfrm>
            <a:off x="4038599" y="6356347"/>
            <a:ext cx="4114799" cy="365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6" name="Google Shape;106;p209"/>
          <p:cNvSpPr txBox="1">
            <a:spLocks noGrp="1"/>
          </p:cNvSpPr>
          <p:nvPr>
            <p:ph type="sldNum" idx="12"/>
          </p:nvPr>
        </p:nvSpPr>
        <p:spPr>
          <a:xfrm>
            <a:off x="8610599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107" name="Google Shape;107;p209"/>
          <p:cNvSpPr/>
          <p:nvPr/>
        </p:nvSpPr>
        <p:spPr>
          <a:xfrm>
            <a:off x="1360419" y="832897"/>
            <a:ext cx="9431596" cy="5153204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spcFirstLastPara="1" wrap="square" lIns="91425" tIns="45675" rIns="91425" bIns="456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209"/>
          <p:cNvSpPr/>
          <p:nvPr/>
        </p:nvSpPr>
        <p:spPr>
          <a:xfrm>
            <a:off x="1504651" y="958596"/>
            <a:ext cx="9143195" cy="4902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3921"/>
              </a:srgbClr>
            </a:outerShdw>
          </a:effectLst>
        </p:spPr>
        <p:txBody>
          <a:bodyPr spcFirstLastPara="1" wrap="square" lIns="91425" tIns="45675" rIns="91425" bIns="456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209"/>
          <p:cNvSpPr txBox="1">
            <a:spLocks noGrp="1"/>
          </p:cNvSpPr>
          <p:nvPr>
            <p:ph type="title"/>
          </p:nvPr>
        </p:nvSpPr>
        <p:spPr>
          <a:xfrm>
            <a:off x="1921568" y="2311676"/>
            <a:ext cx="7772400" cy="223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5467"/>
              <a:buFont typeface="Calibri"/>
              <a:buNone/>
              <a:defRPr sz="5467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0" name="Google Shape;110;p209"/>
          <p:cNvSpPr/>
          <p:nvPr/>
        </p:nvSpPr>
        <p:spPr>
          <a:xfrm>
            <a:off x="1773167" y="5360165"/>
            <a:ext cx="8610795" cy="10720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675" rIns="91425" bIns="456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20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82132" y="1391339"/>
            <a:ext cx="920435" cy="9204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0"/>
          <p:cNvSpPr/>
          <p:nvPr/>
        </p:nvSpPr>
        <p:spPr>
          <a:xfrm>
            <a:off x="0" y="-1443"/>
            <a:ext cx="12191999" cy="1081202"/>
          </a:xfrm>
          <a:prstGeom prst="roundRect">
            <a:avLst>
              <a:gd name="adj" fmla="val 0"/>
            </a:avLst>
          </a:prstGeom>
          <a:solidFill>
            <a:srgbClr val="EAEAEA">
              <a:alpha val="6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210"/>
          <p:cNvSpPr>
            <a:spLocks noGrp="1"/>
          </p:cNvSpPr>
          <p:nvPr>
            <p:ph type="body" idx="1"/>
          </p:nvPr>
        </p:nvSpPr>
        <p:spPr>
          <a:xfrm>
            <a:off x="776852" y="648997"/>
            <a:ext cx="11145737" cy="331546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1400" b="0" i="1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5" name="Google Shape;115;p210"/>
          <p:cNvSpPr>
            <a:spLocks noGrp="1"/>
          </p:cNvSpPr>
          <p:nvPr>
            <p:ph type="body" idx="2"/>
          </p:nvPr>
        </p:nvSpPr>
        <p:spPr>
          <a:xfrm>
            <a:off x="776852" y="67397"/>
            <a:ext cx="11122186" cy="473204"/>
          </a:xfrm>
          <a:prstGeom prst="roundRect">
            <a:avLst>
              <a:gd name="adj" fmla="val 9546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000" b="1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16" name="Google Shape;116;p210" descr="Image générée"/>
          <p:cNvPicPr preferRelativeResize="0"/>
          <p:nvPr/>
        </p:nvPicPr>
        <p:blipFill rotWithShape="1">
          <a:blip r:embed="rId2">
            <a:alphaModFix/>
          </a:blip>
          <a:srcRect l="6888" t="26126" r="75639" b="63332"/>
          <a:stretch/>
        </p:blipFill>
        <p:spPr>
          <a:xfrm>
            <a:off x="197132" y="129968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1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675" rIns="91425" bIns="456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211"/>
          <p:cNvSpPr txBox="1"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70AD47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719975" tIns="360000" rIns="719975" bIns="36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211"/>
          <p:cNvSpPr txBox="1"/>
          <p:nvPr/>
        </p:nvSpPr>
        <p:spPr>
          <a:xfrm>
            <a:off x="0" y="0"/>
            <a:ext cx="12192000" cy="101599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675" rIns="91425" bIns="456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211"/>
          <p:cNvSpPr txBox="1">
            <a:spLocks noGrp="1"/>
          </p:cNvSpPr>
          <p:nvPr>
            <p:ph type="body" idx="1"/>
          </p:nvPr>
        </p:nvSpPr>
        <p:spPr>
          <a:xfrm>
            <a:off x="3715207" y="81029"/>
            <a:ext cx="4757599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457200" algn="r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•"/>
              <a:defRPr sz="4800" b="1" i="0" u="none" strike="noStrike" cap="none">
                <a:solidFill>
                  <a:srgbClr val="000000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2" name="Google Shape;122;p211"/>
          <p:cNvSpPr txBox="1">
            <a:spLocks noGrp="1"/>
          </p:cNvSpPr>
          <p:nvPr>
            <p:ph type="body" idx="2"/>
          </p:nvPr>
        </p:nvSpPr>
        <p:spPr>
          <a:xfrm>
            <a:off x="671328" y="1678667"/>
            <a:ext cx="10845600" cy="528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374650" algn="r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•"/>
              <a:defRPr sz="3067" b="0" i="0" u="none" strike="noStrike" cap="none">
                <a:solidFill>
                  <a:srgbClr val="000000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2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675" rIns="91425" bIns="456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212"/>
          <p:cNvSpPr txBox="1"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70AD47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719975" tIns="360000" rIns="719975" bIns="36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212"/>
          <p:cNvSpPr txBox="1"/>
          <p:nvPr/>
        </p:nvSpPr>
        <p:spPr>
          <a:xfrm>
            <a:off x="0" y="0"/>
            <a:ext cx="12192000" cy="101599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675" rIns="91425" bIns="456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212"/>
          <p:cNvSpPr txBox="1">
            <a:spLocks noGrp="1"/>
          </p:cNvSpPr>
          <p:nvPr>
            <p:ph type="body" idx="1"/>
          </p:nvPr>
        </p:nvSpPr>
        <p:spPr>
          <a:xfrm>
            <a:off x="3715207" y="81028"/>
            <a:ext cx="4757599" cy="707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4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8" name="Google Shape;128;p212"/>
          <p:cNvSpPr txBox="1">
            <a:spLocks noGrp="1"/>
          </p:cNvSpPr>
          <p:nvPr>
            <p:ph type="body" idx="2"/>
          </p:nvPr>
        </p:nvSpPr>
        <p:spPr>
          <a:xfrm>
            <a:off x="671328" y="1678668"/>
            <a:ext cx="10845600" cy="480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isposition personnalisée">
  <p:cSld name="2_Disposition personnalisée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3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1" name="Google Shape;131;p213"/>
          <p:cNvSpPr txBox="1">
            <a:spLocks noGrp="1"/>
          </p:cNvSpPr>
          <p:nvPr>
            <p:ph type="dt" idx="10"/>
          </p:nvPr>
        </p:nvSpPr>
        <p:spPr>
          <a:xfrm>
            <a:off x="838200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2" name="Google Shape;132;p213"/>
          <p:cNvSpPr txBox="1">
            <a:spLocks noGrp="1"/>
          </p:cNvSpPr>
          <p:nvPr>
            <p:ph type="ftr" idx="11"/>
          </p:nvPr>
        </p:nvSpPr>
        <p:spPr>
          <a:xfrm>
            <a:off x="4038599" y="6356347"/>
            <a:ext cx="4114799" cy="365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3" name="Google Shape;133;p213"/>
          <p:cNvSpPr txBox="1">
            <a:spLocks noGrp="1"/>
          </p:cNvSpPr>
          <p:nvPr>
            <p:ph type="sldNum" idx="12"/>
          </p:nvPr>
        </p:nvSpPr>
        <p:spPr>
          <a:xfrm>
            <a:off x="8610599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14"/>
          <p:cNvSpPr txBox="1">
            <a:spLocks noGrp="1"/>
          </p:cNvSpPr>
          <p:nvPr>
            <p:ph type="dt" idx="10"/>
          </p:nvPr>
        </p:nvSpPr>
        <p:spPr>
          <a:xfrm>
            <a:off x="838200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6" name="Google Shape;136;p214"/>
          <p:cNvSpPr txBox="1">
            <a:spLocks noGrp="1"/>
          </p:cNvSpPr>
          <p:nvPr>
            <p:ph type="ftr" idx="11"/>
          </p:nvPr>
        </p:nvSpPr>
        <p:spPr>
          <a:xfrm>
            <a:off x="4038599" y="6356347"/>
            <a:ext cx="4114799" cy="365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7" name="Google Shape;137;p214"/>
          <p:cNvSpPr txBox="1">
            <a:spLocks noGrp="1"/>
          </p:cNvSpPr>
          <p:nvPr>
            <p:ph type="sldNum" idx="12"/>
          </p:nvPr>
        </p:nvSpPr>
        <p:spPr>
          <a:xfrm>
            <a:off x="8610599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138" name="Google Shape;138;p214"/>
          <p:cNvSpPr/>
          <p:nvPr/>
        </p:nvSpPr>
        <p:spPr>
          <a:xfrm>
            <a:off x="1360419" y="832897"/>
            <a:ext cx="9431596" cy="5153204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spcFirstLastPara="1" wrap="square" lIns="91425" tIns="45675" rIns="91425" bIns="456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214"/>
          <p:cNvSpPr/>
          <p:nvPr/>
        </p:nvSpPr>
        <p:spPr>
          <a:xfrm>
            <a:off x="1504651" y="958596"/>
            <a:ext cx="9143195" cy="4902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705"/>
              </a:srgbClr>
            </a:outerShdw>
          </a:effectLst>
        </p:spPr>
        <p:txBody>
          <a:bodyPr spcFirstLastPara="1" wrap="square" lIns="91425" tIns="45675" rIns="91425" bIns="456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214"/>
          <p:cNvSpPr txBox="1">
            <a:spLocks noGrp="1"/>
          </p:cNvSpPr>
          <p:nvPr>
            <p:ph type="title"/>
          </p:nvPr>
        </p:nvSpPr>
        <p:spPr>
          <a:xfrm>
            <a:off x="1921568" y="2311676"/>
            <a:ext cx="7772400" cy="223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5467"/>
              <a:buFont typeface="Calibri"/>
              <a:buNone/>
              <a:defRPr sz="5467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1" name="Google Shape;141;p214"/>
          <p:cNvSpPr/>
          <p:nvPr/>
        </p:nvSpPr>
        <p:spPr>
          <a:xfrm>
            <a:off x="1773167" y="5360165"/>
            <a:ext cx="8610795" cy="10720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675" rIns="91425" bIns="456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p2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82132" y="1391339"/>
            <a:ext cx="920435" cy="9204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168"/>
          <p:cNvGrpSpPr/>
          <p:nvPr/>
        </p:nvGrpSpPr>
        <p:grpSpPr>
          <a:xfrm>
            <a:off x="0" y="0"/>
            <a:ext cx="12191999" cy="6858000"/>
            <a:chOff x="304800" y="56748"/>
            <a:chExt cx="13404272" cy="10230254"/>
          </a:xfrm>
        </p:grpSpPr>
        <p:sp>
          <p:nvSpPr>
            <p:cNvPr id="151" name="Google Shape;151;p168"/>
            <p:cNvSpPr/>
            <p:nvPr/>
          </p:nvSpPr>
          <p:spPr>
            <a:xfrm>
              <a:off x="304801" y="56748"/>
              <a:ext cx="13404271" cy="1023025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2" name="Google Shape;152;p168"/>
            <p:cNvSpPr/>
            <p:nvPr/>
          </p:nvSpPr>
          <p:spPr>
            <a:xfrm>
              <a:off x="304800" y="56748"/>
              <a:ext cx="13404272" cy="1557362"/>
            </a:xfrm>
            <a:prstGeom prst="round2SameRect">
              <a:avLst>
                <a:gd name="adj1" fmla="val 14489"/>
                <a:gd name="adj2" fmla="val 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72"/>
          <p:cNvSpPr txBox="1">
            <a:spLocks noGrp="1"/>
          </p:cNvSpPr>
          <p:nvPr>
            <p:ph type="title"/>
          </p:nvPr>
        </p:nvSpPr>
        <p:spPr>
          <a:xfrm>
            <a:off x="2621734" y="2174784"/>
            <a:ext cx="3074000" cy="6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Calibri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55" name="Google Shape;155;p172"/>
          <p:cNvSpPr txBox="1">
            <a:spLocks noGrp="1"/>
          </p:cNvSpPr>
          <p:nvPr>
            <p:ph type="subTitle" idx="1"/>
          </p:nvPr>
        </p:nvSpPr>
        <p:spPr>
          <a:xfrm>
            <a:off x="2621738" y="2838925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172"/>
          <p:cNvSpPr txBox="1">
            <a:spLocks noGrp="1"/>
          </p:cNvSpPr>
          <p:nvPr>
            <p:ph type="subTitle" idx="2"/>
          </p:nvPr>
        </p:nvSpPr>
        <p:spPr>
          <a:xfrm flipH="1">
            <a:off x="8020253" y="2838925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172"/>
          <p:cNvSpPr txBox="1">
            <a:spLocks noGrp="1"/>
          </p:cNvSpPr>
          <p:nvPr>
            <p:ph type="title" idx="3"/>
          </p:nvPr>
        </p:nvSpPr>
        <p:spPr>
          <a:xfrm>
            <a:off x="2621766" y="4184033"/>
            <a:ext cx="30740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Calibri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58" name="Google Shape;158;p172"/>
          <p:cNvSpPr txBox="1">
            <a:spLocks noGrp="1"/>
          </p:cNvSpPr>
          <p:nvPr>
            <p:ph type="subTitle" idx="4"/>
          </p:nvPr>
        </p:nvSpPr>
        <p:spPr>
          <a:xfrm>
            <a:off x="2621738" y="4835433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172"/>
          <p:cNvSpPr txBox="1">
            <a:spLocks noGrp="1"/>
          </p:cNvSpPr>
          <p:nvPr>
            <p:ph type="subTitle" idx="5"/>
          </p:nvPr>
        </p:nvSpPr>
        <p:spPr>
          <a:xfrm flipH="1">
            <a:off x="8020253" y="4835433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172"/>
          <p:cNvSpPr txBox="1">
            <a:spLocks noGrp="1"/>
          </p:cNvSpPr>
          <p:nvPr>
            <p:ph type="title" idx="6"/>
          </p:nvPr>
        </p:nvSpPr>
        <p:spPr>
          <a:xfrm>
            <a:off x="1097753" y="24205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sp>
        <p:nvSpPr>
          <p:cNvPr id="161" name="Google Shape;161;p172"/>
          <p:cNvSpPr txBox="1">
            <a:spLocks noGrp="1"/>
          </p:cNvSpPr>
          <p:nvPr>
            <p:ph type="title" idx="7"/>
          </p:nvPr>
        </p:nvSpPr>
        <p:spPr>
          <a:xfrm>
            <a:off x="1097753" y="44654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sp>
        <p:nvSpPr>
          <p:cNvPr id="162" name="Google Shape;162;p172"/>
          <p:cNvSpPr txBox="1">
            <a:spLocks noGrp="1"/>
          </p:cNvSpPr>
          <p:nvPr>
            <p:ph type="title" idx="8"/>
          </p:nvPr>
        </p:nvSpPr>
        <p:spPr>
          <a:xfrm flipH="1">
            <a:off x="6496261" y="24205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sp>
        <p:nvSpPr>
          <p:cNvPr id="163" name="Google Shape;163;p172"/>
          <p:cNvSpPr txBox="1">
            <a:spLocks noGrp="1"/>
          </p:cNvSpPr>
          <p:nvPr>
            <p:ph type="title" idx="9"/>
          </p:nvPr>
        </p:nvSpPr>
        <p:spPr>
          <a:xfrm flipH="1">
            <a:off x="6496261" y="44654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sp>
        <p:nvSpPr>
          <p:cNvPr id="164" name="Google Shape;164;p172"/>
          <p:cNvSpPr txBox="1">
            <a:spLocks noGrp="1"/>
          </p:cNvSpPr>
          <p:nvPr>
            <p:ph type="title" idx="13"/>
          </p:nvPr>
        </p:nvSpPr>
        <p:spPr>
          <a:xfrm>
            <a:off x="8020268" y="2174784"/>
            <a:ext cx="3074000" cy="6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Calibri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65" name="Google Shape;165;p172"/>
          <p:cNvSpPr txBox="1">
            <a:spLocks noGrp="1"/>
          </p:cNvSpPr>
          <p:nvPr>
            <p:ph type="title" idx="14"/>
          </p:nvPr>
        </p:nvSpPr>
        <p:spPr>
          <a:xfrm>
            <a:off x="8020300" y="4184033"/>
            <a:ext cx="30740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Calibri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66" name="Google Shape;166;p172"/>
          <p:cNvSpPr txBox="1">
            <a:spLocks noGrp="1"/>
          </p:cNvSpPr>
          <p:nvPr>
            <p:ph type="title" idx="15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30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 2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50;p168">
            <a:extLst>
              <a:ext uri="{FF2B5EF4-FFF2-40B4-BE49-F238E27FC236}">
                <a16:creationId xmlns:a16="http://schemas.microsoft.com/office/drawing/2014/main" id="{6E23AB4E-DD00-1BB7-F1BA-1EF108533A7A}"/>
              </a:ext>
            </a:extLst>
          </p:cNvPr>
          <p:cNvGrpSpPr/>
          <p:nvPr userDrawn="1"/>
        </p:nvGrpSpPr>
        <p:grpSpPr>
          <a:xfrm>
            <a:off x="0" y="0"/>
            <a:ext cx="12191999" cy="6858000"/>
            <a:chOff x="304800" y="56748"/>
            <a:chExt cx="13404272" cy="10230254"/>
          </a:xfrm>
        </p:grpSpPr>
        <p:sp>
          <p:nvSpPr>
            <p:cNvPr id="3" name="Google Shape;151;p168">
              <a:extLst>
                <a:ext uri="{FF2B5EF4-FFF2-40B4-BE49-F238E27FC236}">
                  <a16:creationId xmlns:a16="http://schemas.microsoft.com/office/drawing/2014/main" id="{C0A803C7-14F1-53B6-B49E-A25554333EBE}"/>
                </a:ext>
              </a:extLst>
            </p:cNvPr>
            <p:cNvSpPr/>
            <p:nvPr/>
          </p:nvSpPr>
          <p:spPr>
            <a:xfrm>
              <a:off x="304801" y="56748"/>
              <a:ext cx="13404271" cy="1023025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" name="Google Shape;152;p168">
              <a:extLst>
                <a:ext uri="{FF2B5EF4-FFF2-40B4-BE49-F238E27FC236}">
                  <a16:creationId xmlns:a16="http://schemas.microsoft.com/office/drawing/2014/main" id="{7FC0EC3B-66B6-86E2-3778-F47FFC479D60}"/>
                </a:ext>
              </a:extLst>
            </p:cNvPr>
            <p:cNvSpPr/>
            <p:nvPr/>
          </p:nvSpPr>
          <p:spPr>
            <a:xfrm>
              <a:off x="304800" y="56748"/>
              <a:ext cx="13404272" cy="1557362"/>
            </a:xfrm>
            <a:prstGeom prst="round2SameRect">
              <a:avLst>
                <a:gd name="adj1" fmla="val 14489"/>
                <a:gd name="adj2" fmla="val 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8" name="Google Shape;168;p177"/>
          <p:cNvSpPr/>
          <p:nvPr/>
        </p:nvSpPr>
        <p:spPr>
          <a:xfrm>
            <a:off x="0" y="-1443"/>
            <a:ext cx="12191999" cy="1090417"/>
          </a:xfrm>
          <a:prstGeom prst="roundRect">
            <a:avLst>
              <a:gd name="adj" fmla="val 0"/>
            </a:avLst>
          </a:prstGeom>
          <a:solidFill>
            <a:srgbClr val="EAEAEA">
              <a:alpha val="6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77"/>
          <p:cNvSpPr>
            <a:spLocks noGrp="1"/>
          </p:cNvSpPr>
          <p:nvPr>
            <p:ph type="body" idx="1"/>
          </p:nvPr>
        </p:nvSpPr>
        <p:spPr>
          <a:xfrm>
            <a:off x="776852" y="648997"/>
            <a:ext cx="11145737" cy="331546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1600"/>
              <a:buNone/>
              <a:defRPr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0" name="Google Shape;170;p177"/>
          <p:cNvSpPr>
            <a:spLocks noGrp="1"/>
          </p:cNvSpPr>
          <p:nvPr>
            <p:ph type="body" idx="2"/>
          </p:nvPr>
        </p:nvSpPr>
        <p:spPr>
          <a:xfrm>
            <a:off x="776852" y="67397"/>
            <a:ext cx="11122186" cy="473204"/>
          </a:xfrm>
          <a:prstGeom prst="roundRect">
            <a:avLst>
              <a:gd name="adj" fmla="val 9546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2000"/>
              <a:buNone/>
              <a:defRPr sz="2000" b="1" i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71" name="Google Shape;171;p177" descr="Image générée"/>
          <p:cNvPicPr preferRelativeResize="0"/>
          <p:nvPr/>
        </p:nvPicPr>
        <p:blipFill rotWithShape="1">
          <a:blip r:embed="rId2">
            <a:alphaModFix/>
          </a:blip>
          <a:srcRect l="6888" t="26126" r="75639" b="63332"/>
          <a:stretch/>
        </p:blipFill>
        <p:spPr>
          <a:xfrm>
            <a:off x="197132" y="129968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8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18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18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position personnalisée">
  <p:cSld name="Disposition personnalisée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82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lt1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666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8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18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18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181" name="Google Shape;181;p182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82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82"/>
          <p:cNvSpPr txBox="1">
            <a:spLocks noGrp="1"/>
          </p:cNvSpPr>
          <p:nvPr>
            <p:ph type="title"/>
          </p:nvPr>
        </p:nvSpPr>
        <p:spPr>
          <a:xfrm>
            <a:off x="1921565" y="2311678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sz="5400" b="1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182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" name="Google Shape;185;p18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82128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position personnalisée">
  <p:cSld name="Disposition personnalisée 2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83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lt1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666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8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18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18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191" name="Google Shape;191;p183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83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83"/>
          <p:cNvSpPr txBox="1">
            <a:spLocks noGrp="1"/>
          </p:cNvSpPr>
          <p:nvPr>
            <p:ph type="title"/>
          </p:nvPr>
        </p:nvSpPr>
        <p:spPr>
          <a:xfrm>
            <a:off x="2209800" y="2644482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sz="5400" b="1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183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5" name="Google Shape;195;p18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82128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84"/>
          <p:cNvSpPr/>
          <p:nvPr/>
        </p:nvSpPr>
        <p:spPr>
          <a:xfrm>
            <a:off x="0" y="-1443"/>
            <a:ext cx="12191999" cy="1081202"/>
          </a:xfrm>
          <a:prstGeom prst="roundRect">
            <a:avLst>
              <a:gd name="adj" fmla="val 0"/>
            </a:avLst>
          </a:prstGeom>
          <a:solidFill>
            <a:srgbClr val="EAEAEA">
              <a:alpha val="6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184"/>
          <p:cNvSpPr>
            <a:spLocks noGrp="1"/>
          </p:cNvSpPr>
          <p:nvPr>
            <p:ph type="body" idx="1"/>
          </p:nvPr>
        </p:nvSpPr>
        <p:spPr>
          <a:xfrm>
            <a:off x="776852" y="648997"/>
            <a:ext cx="11145737" cy="331546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  <a:defRPr sz="1400" i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9" name="Google Shape;199;p184"/>
          <p:cNvSpPr>
            <a:spLocks noGrp="1"/>
          </p:cNvSpPr>
          <p:nvPr>
            <p:ph type="body" idx="2"/>
          </p:nvPr>
        </p:nvSpPr>
        <p:spPr>
          <a:xfrm>
            <a:off x="776852" y="67397"/>
            <a:ext cx="11122186" cy="473204"/>
          </a:xfrm>
          <a:prstGeom prst="roundRect">
            <a:avLst>
              <a:gd name="adj" fmla="val 9546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sz="2000" b="1" i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00" name="Google Shape;200;p184" descr="Image générée"/>
          <p:cNvPicPr preferRelativeResize="0"/>
          <p:nvPr/>
        </p:nvPicPr>
        <p:blipFill rotWithShape="1">
          <a:blip r:embed="rId2">
            <a:alphaModFix/>
          </a:blip>
          <a:srcRect l="6888" t="26126" r="75639" b="63332"/>
          <a:stretch/>
        </p:blipFill>
        <p:spPr>
          <a:xfrm>
            <a:off x="197132" y="129968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position personnalisée">
  <p:cSld name="1_Disposition personnalisée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8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18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18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18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71"/>
          <p:cNvSpPr txBox="1">
            <a:spLocks noGrp="1"/>
          </p:cNvSpPr>
          <p:nvPr>
            <p:ph type="dt" idx="10"/>
          </p:nvPr>
        </p:nvSpPr>
        <p:spPr>
          <a:xfrm>
            <a:off x="838200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9" name="Google Shape;209;p171"/>
          <p:cNvSpPr txBox="1">
            <a:spLocks noGrp="1"/>
          </p:cNvSpPr>
          <p:nvPr>
            <p:ph type="ftr" idx="11"/>
          </p:nvPr>
        </p:nvSpPr>
        <p:spPr>
          <a:xfrm>
            <a:off x="4038599" y="6356347"/>
            <a:ext cx="4114799" cy="365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0" name="Google Shape;210;p171"/>
          <p:cNvSpPr txBox="1">
            <a:spLocks noGrp="1"/>
          </p:cNvSpPr>
          <p:nvPr>
            <p:ph type="sldNum" idx="12"/>
          </p:nvPr>
        </p:nvSpPr>
        <p:spPr>
          <a:xfrm>
            <a:off x="8610599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74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74"/>
          <p:cNvSpPr txBox="1">
            <a:spLocks noGrp="1"/>
          </p:cNvSpPr>
          <p:nvPr>
            <p:ph type="subTitle" idx="1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174"/>
          <p:cNvSpPr txBox="1">
            <a:spLocks noGrp="1"/>
          </p:cNvSpPr>
          <p:nvPr>
            <p:ph type="subTitle" idx="2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174"/>
          <p:cNvSpPr txBox="1">
            <a:spLocks noGrp="1"/>
          </p:cNvSpPr>
          <p:nvPr>
            <p:ph type="title" idx="3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74"/>
          <p:cNvSpPr txBox="1">
            <a:spLocks noGrp="1"/>
          </p:cNvSpPr>
          <p:nvPr>
            <p:ph type="subTitle" idx="4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174"/>
          <p:cNvSpPr txBox="1">
            <a:spLocks noGrp="1"/>
          </p:cNvSpPr>
          <p:nvPr>
            <p:ph type="subTitle" idx="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174"/>
          <p:cNvSpPr txBox="1">
            <a:spLocks noGrp="1"/>
          </p:cNvSpPr>
          <p:nvPr>
            <p:ph type="title" idx="6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74"/>
          <p:cNvSpPr txBox="1">
            <a:spLocks noGrp="1"/>
          </p:cNvSpPr>
          <p:nvPr>
            <p:ph type="title" idx="7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74"/>
          <p:cNvSpPr txBox="1">
            <a:spLocks noGrp="1"/>
          </p:cNvSpPr>
          <p:nvPr>
            <p:ph type="title" idx="8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74"/>
          <p:cNvSpPr txBox="1">
            <a:spLocks noGrp="1"/>
          </p:cNvSpPr>
          <p:nvPr>
            <p:ph type="title" idx="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74"/>
          <p:cNvSpPr txBox="1">
            <a:spLocks noGrp="1"/>
          </p:cNvSpPr>
          <p:nvPr>
            <p:ph type="title" idx="13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74"/>
          <p:cNvSpPr txBox="1">
            <a:spLocks noGrp="1"/>
          </p:cNvSpPr>
          <p:nvPr>
            <p:ph type="title" idx="14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74"/>
          <p:cNvSpPr txBox="1">
            <a:spLocks noGrp="1"/>
          </p:cNvSpPr>
          <p:nvPr>
            <p:ph type="title" idx="15"/>
          </p:nvPr>
        </p:nvSpPr>
        <p:spPr>
          <a:xfrm>
            <a:off x="1097755" y="294285"/>
            <a:ext cx="10272003" cy="530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81"/>
          <p:cNvSpPr/>
          <p:nvPr/>
        </p:nvSpPr>
        <p:spPr>
          <a:xfrm>
            <a:off x="61795" y="41529"/>
            <a:ext cx="12108816" cy="826623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13" name="Google Shape;213;p18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 cap="flat" cmpd="sng">
            <a:solidFill>
              <a:srgbClr val="A98FC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4" name="Google Shape;214;p181" descr="Image générée"/>
          <p:cNvPicPr preferRelativeResize="0"/>
          <p:nvPr/>
        </p:nvPicPr>
        <p:blipFill rotWithShape="1">
          <a:blip r:embed="rId2">
            <a:alphaModFix/>
          </a:blip>
          <a:srcRect l="3539" t="24327" r="75793" b="61971"/>
          <a:stretch/>
        </p:blipFill>
        <p:spPr>
          <a:xfrm>
            <a:off x="1" y="0"/>
            <a:ext cx="482668" cy="4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cript">
  <p:cSld name="1_script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86"/>
          <p:cNvSpPr/>
          <p:nvPr/>
        </p:nvSpPr>
        <p:spPr>
          <a:xfrm>
            <a:off x="0" y="-1443"/>
            <a:ext cx="12191999" cy="1081202"/>
          </a:xfrm>
          <a:prstGeom prst="roundRect">
            <a:avLst>
              <a:gd name="adj" fmla="val 0"/>
            </a:avLst>
          </a:prstGeom>
          <a:solidFill>
            <a:srgbClr val="EAEAEA">
              <a:alpha val="6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86"/>
          <p:cNvSpPr>
            <a:spLocks noGrp="1"/>
          </p:cNvSpPr>
          <p:nvPr>
            <p:ph type="body" idx="1"/>
          </p:nvPr>
        </p:nvSpPr>
        <p:spPr>
          <a:xfrm>
            <a:off x="776852" y="648997"/>
            <a:ext cx="11145737" cy="331546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400" b="0" i="1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8" name="Google Shape;218;p186"/>
          <p:cNvSpPr>
            <a:spLocks noGrp="1"/>
          </p:cNvSpPr>
          <p:nvPr>
            <p:ph type="body" idx="2"/>
          </p:nvPr>
        </p:nvSpPr>
        <p:spPr>
          <a:xfrm>
            <a:off x="776852" y="67397"/>
            <a:ext cx="11122186" cy="473204"/>
          </a:xfrm>
          <a:prstGeom prst="roundRect">
            <a:avLst>
              <a:gd name="adj" fmla="val 9546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9" name="Google Shape;219;p186"/>
          <p:cNvSpPr/>
          <p:nvPr/>
        </p:nvSpPr>
        <p:spPr>
          <a:xfrm>
            <a:off x="34507" y="0"/>
            <a:ext cx="12122983" cy="6858000"/>
          </a:xfrm>
          <a:prstGeom prst="rect">
            <a:avLst/>
          </a:prstGeom>
          <a:noFill/>
          <a:ln w="76200" cap="flat" cmpd="sng">
            <a:solidFill>
              <a:srgbClr val="8BC14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0" name="Google Shape;220;p186" descr="Image générée"/>
          <p:cNvPicPr preferRelativeResize="0"/>
          <p:nvPr/>
        </p:nvPicPr>
        <p:blipFill rotWithShape="1">
          <a:blip r:embed="rId2">
            <a:alphaModFix/>
          </a:blip>
          <a:srcRect l="6888" t="26126" r="75639" b="63332"/>
          <a:stretch/>
        </p:blipFill>
        <p:spPr>
          <a:xfrm>
            <a:off x="197132" y="129968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87"/>
          <p:cNvSpPr txBox="1">
            <a:spLocks noGrp="1"/>
          </p:cNvSpPr>
          <p:nvPr>
            <p:ph type="ctrTitle"/>
          </p:nvPr>
        </p:nvSpPr>
        <p:spPr>
          <a:xfrm>
            <a:off x="1524000" y="1122359"/>
            <a:ext cx="9144000" cy="2387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23" name="Google Shape;223;p187"/>
          <p:cNvSpPr txBox="1">
            <a:spLocks noGrp="1"/>
          </p:cNvSpPr>
          <p:nvPr>
            <p:ph type="subTitle" idx="1"/>
          </p:nvPr>
        </p:nvSpPr>
        <p:spPr>
          <a:xfrm>
            <a:off x="1524000" y="3602041"/>
            <a:ext cx="9144000" cy="1655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4" name="Google Shape;224;p187"/>
          <p:cNvSpPr txBox="1">
            <a:spLocks noGrp="1"/>
          </p:cNvSpPr>
          <p:nvPr>
            <p:ph type="dt" idx="10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5" name="Google Shape;225;p187"/>
          <p:cNvSpPr txBox="1">
            <a:spLocks noGrp="1"/>
          </p:cNvSpPr>
          <p:nvPr>
            <p:ph type="ftr" idx="11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6" name="Google Shape;226;p187"/>
          <p:cNvSpPr txBox="1">
            <a:spLocks noGrp="1"/>
          </p:cNvSpPr>
          <p:nvPr>
            <p:ph type="sldNum" idx="12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8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defRPr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29" name="Google Shape;229;p188"/>
          <p:cNvSpPr txBox="1">
            <a:spLocks noGrp="1"/>
          </p:cNvSpPr>
          <p:nvPr>
            <p:ph type="body" idx="1"/>
          </p:nvPr>
        </p:nvSpPr>
        <p:spPr>
          <a:xfrm>
            <a:off x="838200" y="1825629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65645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3733"/>
              <a:buFont typeface="Arial"/>
              <a:buChar char="•"/>
              <a:defRPr sz="37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0" name="Google Shape;230;p188"/>
          <p:cNvSpPr txBox="1">
            <a:spLocks noGrp="1"/>
          </p:cNvSpPr>
          <p:nvPr>
            <p:ph type="dt" idx="10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1" name="Google Shape;231;p188"/>
          <p:cNvSpPr txBox="1">
            <a:spLocks noGrp="1"/>
          </p:cNvSpPr>
          <p:nvPr>
            <p:ph type="ftr" idx="11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2" name="Google Shape;232;p188"/>
          <p:cNvSpPr txBox="1">
            <a:spLocks noGrp="1"/>
          </p:cNvSpPr>
          <p:nvPr>
            <p:ph type="sldNum" idx="12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89"/>
          <p:cNvSpPr txBox="1">
            <a:spLocks noGrp="1"/>
          </p:cNvSpPr>
          <p:nvPr>
            <p:ph type="title"/>
          </p:nvPr>
        </p:nvSpPr>
        <p:spPr>
          <a:xfrm>
            <a:off x="831847" y="1709733"/>
            <a:ext cx="10515600" cy="2852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5" name="Google Shape;235;p189"/>
          <p:cNvSpPr txBox="1">
            <a:spLocks noGrp="1"/>
          </p:cNvSpPr>
          <p:nvPr>
            <p:ph type="body" idx="1"/>
          </p:nvPr>
        </p:nvSpPr>
        <p:spPr>
          <a:xfrm>
            <a:off x="831847" y="4589459"/>
            <a:ext cx="10515600" cy="1500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89898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6" name="Google Shape;236;p189"/>
          <p:cNvSpPr txBox="1">
            <a:spLocks noGrp="1"/>
          </p:cNvSpPr>
          <p:nvPr>
            <p:ph type="dt" idx="10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7" name="Google Shape;237;p189"/>
          <p:cNvSpPr txBox="1">
            <a:spLocks noGrp="1"/>
          </p:cNvSpPr>
          <p:nvPr>
            <p:ph type="ftr" idx="11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8" name="Google Shape;238;p189"/>
          <p:cNvSpPr txBox="1">
            <a:spLocks noGrp="1"/>
          </p:cNvSpPr>
          <p:nvPr>
            <p:ph type="sldNum" idx="12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9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67"/>
              <a:buFont typeface="Calibri"/>
              <a:buNone/>
              <a:defRPr sz="58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41" name="Google Shape;241;p190"/>
          <p:cNvSpPr txBox="1">
            <a:spLocks noGrp="1"/>
          </p:cNvSpPr>
          <p:nvPr>
            <p:ph type="body" idx="1"/>
          </p:nvPr>
        </p:nvSpPr>
        <p:spPr>
          <a:xfrm>
            <a:off x="838200" y="1825629"/>
            <a:ext cx="5181600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65645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3733"/>
              <a:buFont typeface="Arial"/>
              <a:buChar char="•"/>
              <a:defRPr sz="37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2" name="Google Shape;242;p190"/>
          <p:cNvSpPr txBox="1">
            <a:spLocks noGrp="1"/>
          </p:cNvSpPr>
          <p:nvPr>
            <p:ph type="body" idx="2"/>
          </p:nvPr>
        </p:nvSpPr>
        <p:spPr>
          <a:xfrm>
            <a:off x="6172199" y="1825629"/>
            <a:ext cx="5181600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65645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3733"/>
              <a:buFont typeface="Arial"/>
              <a:buChar char="•"/>
              <a:defRPr sz="37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3" name="Google Shape;243;p190"/>
          <p:cNvSpPr txBox="1">
            <a:spLocks noGrp="1"/>
          </p:cNvSpPr>
          <p:nvPr>
            <p:ph type="dt" idx="10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4" name="Google Shape;244;p190"/>
          <p:cNvSpPr txBox="1">
            <a:spLocks noGrp="1"/>
          </p:cNvSpPr>
          <p:nvPr>
            <p:ph type="ftr" idx="11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5" name="Google Shape;245;p190"/>
          <p:cNvSpPr txBox="1">
            <a:spLocks noGrp="1"/>
          </p:cNvSpPr>
          <p:nvPr>
            <p:ph type="sldNum" idx="12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91"/>
          <p:cNvSpPr txBox="1">
            <a:spLocks noGrp="1"/>
          </p:cNvSpPr>
          <p:nvPr>
            <p:ph type="title"/>
          </p:nvPr>
        </p:nvSpPr>
        <p:spPr>
          <a:xfrm>
            <a:off x="839784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67"/>
              <a:buFont typeface="Calibri"/>
              <a:buNone/>
              <a:defRPr sz="58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48" name="Google Shape;248;p191"/>
          <p:cNvSpPr txBox="1">
            <a:spLocks noGrp="1"/>
          </p:cNvSpPr>
          <p:nvPr>
            <p:ph type="body" idx="1"/>
          </p:nvPr>
        </p:nvSpPr>
        <p:spPr>
          <a:xfrm>
            <a:off x="839785" y="1681167"/>
            <a:ext cx="5157788" cy="823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9" name="Google Shape;249;p191"/>
          <p:cNvSpPr txBox="1">
            <a:spLocks noGrp="1"/>
          </p:cNvSpPr>
          <p:nvPr>
            <p:ph type="body" idx="2"/>
          </p:nvPr>
        </p:nvSpPr>
        <p:spPr>
          <a:xfrm>
            <a:off x="839785" y="2505077"/>
            <a:ext cx="5157788" cy="368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65645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3733"/>
              <a:buFont typeface="Arial"/>
              <a:buChar char="•"/>
              <a:defRPr sz="37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0" name="Google Shape;250;p191"/>
          <p:cNvSpPr txBox="1">
            <a:spLocks noGrp="1"/>
          </p:cNvSpPr>
          <p:nvPr>
            <p:ph type="body" idx="3"/>
          </p:nvPr>
        </p:nvSpPr>
        <p:spPr>
          <a:xfrm>
            <a:off x="6172199" y="1681167"/>
            <a:ext cx="5183184" cy="823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1" name="Google Shape;251;p191"/>
          <p:cNvSpPr txBox="1">
            <a:spLocks noGrp="1"/>
          </p:cNvSpPr>
          <p:nvPr>
            <p:ph type="body" idx="4"/>
          </p:nvPr>
        </p:nvSpPr>
        <p:spPr>
          <a:xfrm>
            <a:off x="6172199" y="2505077"/>
            <a:ext cx="5183184" cy="368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65645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3733"/>
              <a:buFont typeface="Arial"/>
              <a:buChar char="•"/>
              <a:defRPr sz="37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2" name="Google Shape;252;p191"/>
          <p:cNvSpPr txBox="1">
            <a:spLocks noGrp="1"/>
          </p:cNvSpPr>
          <p:nvPr>
            <p:ph type="dt" idx="10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3" name="Google Shape;253;p191"/>
          <p:cNvSpPr txBox="1">
            <a:spLocks noGrp="1"/>
          </p:cNvSpPr>
          <p:nvPr>
            <p:ph type="ftr" idx="11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4" name="Google Shape;254;p191"/>
          <p:cNvSpPr txBox="1">
            <a:spLocks noGrp="1"/>
          </p:cNvSpPr>
          <p:nvPr>
            <p:ph type="sldNum" idx="12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9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67"/>
              <a:buFont typeface="Calibri"/>
              <a:buNone/>
              <a:defRPr sz="58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7" name="Google Shape;257;p192"/>
          <p:cNvSpPr txBox="1">
            <a:spLocks noGrp="1"/>
          </p:cNvSpPr>
          <p:nvPr>
            <p:ph type="dt" idx="10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8" name="Google Shape;258;p192"/>
          <p:cNvSpPr txBox="1">
            <a:spLocks noGrp="1"/>
          </p:cNvSpPr>
          <p:nvPr>
            <p:ph type="ftr" idx="11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9" name="Google Shape;259;p192"/>
          <p:cNvSpPr txBox="1">
            <a:spLocks noGrp="1"/>
          </p:cNvSpPr>
          <p:nvPr>
            <p:ph type="sldNum" idx="12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>
  <p:cSld name="Vide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93"/>
          <p:cNvSpPr txBox="1">
            <a:spLocks noGrp="1"/>
          </p:cNvSpPr>
          <p:nvPr>
            <p:ph type="dt" idx="10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2" name="Google Shape;262;p193"/>
          <p:cNvSpPr txBox="1">
            <a:spLocks noGrp="1"/>
          </p:cNvSpPr>
          <p:nvPr>
            <p:ph type="ftr" idx="11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3" name="Google Shape;263;p193"/>
          <p:cNvSpPr txBox="1">
            <a:spLocks noGrp="1"/>
          </p:cNvSpPr>
          <p:nvPr>
            <p:ph type="sldNum" idx="12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94"/>
          <p:cNvSpPr txBox="1">
            <a:spLocks noGrp="1"/>
          </p:cNvSpPr>
          <p:nvPr>
            <p:ph type="title"/>
          </p:nvPr>
        </p:nvSpPr>
        <p:spPr>
          <a:xfrm>
            <a:off x="839785" y="457200"/>
            <a:ext cx="3932236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66" name="Google Shape;266;p194"/>
          <p:cNvSpPr txBox="1">
            <a:spLocks noGrp="1"/>
          </p:cNvSpPr>
          <p:nvPr>
            <p:ph type="body" idx="1"/>
          </p:nvPr>
        </p:nvSpPr>
        <p:spPr>
          <a:xfrm>
            <a:off x="5183185" y="987430"/>
            <a:ext cx="6172199" cy="4873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7" name="Google Shape;267;p194"/>
          <p:cNvSpPr txBox="1">
            <a:spLocks noGrp="1"/>
          </p:cNvSpPr>
          <p:nvPr>
            <p:ph type="body" idx="2"/>
          </p:nvPr>
        </p:nvSpPr>
        <p:spPr>
          <a:xfrm>
            <a:off x="839785" y="2057400"/>
            <a:ext cx="3932236" cy="3811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8" name="Google Shape;268;p194"/>
          <p:cNvSpPr txBox="1">
            <a:spLocks noGrp="1"/>
          </p:cNvSpPr>
          <p:nvPr>
            <p:ph type="dt" idx="10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9" name="Google Shape;269;p194"/>
          <p:cNvSpPr txBox="1">
            <a:spLocks noGrp="1"/>
          </p:cNvSpPr>
          <p:nvPr>
            <p:ph type="ftr" idx="11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0" name="Google Shape;270;p194"/>
          <p:cNvSpPr txBox="1">
            <a:spLocks noGrp="1"/>
          </p:cNvSpPr>
          <p:nvPr>
            <p:ph type="sldNum" idx="12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75"/>
          <p:cNvSpPr/>
          <p:nvPr/>
        </p:nvSpPr>
        <p:spPr>
          <a:xfrm>
            <a:off x="0" y="-1443"/>
            <a:ext cx="12191999" cy="1081202"/>
          </a:xfrm>
          <a:prstGeom prst="roundRect">
            <a:avLst>
              <a:gd name="adj" fmla="val 0"/>
            </a:avLst>
          </a:prstGeom>
          <a:solidFill>
            <a:srgbClr val="EAEAEA">
              <a:alpha val="6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175"/>
          <p:cNvSpPr>
            <a:spLocks noGrp="1"/>
          </p:cNvSpPr>
          <p:nvPr>
            <p:ph type="body" idx="1"/>
          </p:nvPr>
        </p:nvSpPr>
        <p:spPr>
          <a:xfrm>
            <a:off x="776852" y="648997"/>
            <a:ext cx="11145737" cy="331546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sz="14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175"/>
          <p:cNvSpPr>
            <a:spLocks noGrp="1"/>
          </p:cNvSpPr>
          <p:nvPr>
            <p:ph type="body" idx="2"/>
          </p:nvPr>
        </p:nvSpPr>
        <p:spPr>
          <a:xfrm>
            <a:off x="776852" y="67397"/>
            <a:ext cx="11122186" cy="473204"/>
          </a:xfrm>
          <a:prstGeom prst="roundRect">
            <a:avLst>
              <a:gd name="adj" fmla="val 9546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38" name="Google Shape;38;p175" descr="Image générée"/>
          <p:cNvPicPr preferRelativeResize="0"/>
          <p:nvPr/>
        </p:nvPicPr>
        <p:blipFill rotWithShape="1">
          <a:blip r:embed="rId2">
            <a:alphaModFix/>
          </a:blip>
          <a:srcRect l="6888" t="26126" r="75639" b="63332"/>
          <a:stretch/>
        </p:blipFill>
        <p:spPr>
          <a:xfrm>
            <a:off x="197132" y="129968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95"/>
          <p:cNvSpPr txBox="1">
            <a:spLocks noGrp="1"/>
          </p:cNvSpPr>
          <p:nvPr>
            <p:ph type="title"/>
          </p:nvPr>
        </p:nvSpPr>
        <p:spPr>
          <a:xfrm>
            <a:off x="839785" y="457200"/>
            <a:ext cx="3932236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3" name="Google Shape;273;p195"/>
          <p:cNvSpPr>
            <a:spLocks noGrp="1"/>
          </p:cNvSpPr>
          <p:nvPr>
            <p:ph type="pic" idx="2"/>
          </p:nvPr>
        </p:nvSpPr>
        <p:spPr>
          <a:xfrm>
            <a:off x="5183185" y="987430"/>
            <a:ext cx="6172199" cy="4873629"/>
          </a:xfrm>
          <a:prstGeom prst="rect">
            <a:avLst/>
          </a:prstGeom>
          <a:noFill/>
          <a:ln>
            <a:noFill/>
          </a:ln>
        </p:spPr>
      </p:sp>
      <p:sp>
        <p:nvSpPr>
          <p:cNvPr id="274" name="Google Shape;274;p195"/>
          <p:cNvSpPr txBox="1">
            <a:spLocks noGrp="1"/>
          </p:cNvSpPr>
          <p:nvPr>
            <p:ph type="body" idx="1"/>
          </p:nvPr>
        </p:nvSpPr>
        <p:spPr>
          <a:xfrm>
            <a:off x="839785" y="2057400"/>
            <a:ext cx="3932236" cy="3811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5" name="Google Shape;275;p195"/>
          <p:cNvSpPr txBox="1">
            <a:spLocks noGrp="1"/>
          </p:cNvSpPr>
          <p:nvPr>
            <p:ph type="dt" idx="10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6" name="Google Shape;276;p195"/>
          <p:cNvSpPr txBox="1">
            <a:spLocks noGrp="1"/>
          </p:cNvSpPr>
          <p:nvPr>
            <p:ph type="ftr" idx="11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7" name="Google Shape;277;p195"/>
          <p:cNvSpPr txBox="1">
            <a:spLocks noGrp="1"/>
          </p:cNvSpPr>
          <p:nvPr>
            <p:ph type="sldNum" idx="12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9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67"/>
              <a:buFont typeface="Calibri"/>
              <a:buNone/>
              <a:defRPr sz="58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80" name="Google Shape;280;p196"/>
          <p:cNvSpPr txBox="1">
            <a:spLocks noGrp="1"/>
          </p:cNvSpPr>
          <p:nvPr>
            <p:ph type="body" idx="1"/>
          </p:nvPr>
        </p:nvSpPr>
        <p:spPr>
          <a:xfrm rot="5400000">
            <a:off x="3920332" y="-1256503"/>
            <a:ext cx="4351336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65645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3733"/>
              <a:buFont typeface="Arial"/>
              <a:buChar char="•"/>
              <a:defRPr sz="37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1" name="Google Shape;281;p196"/>
          <p:cNvSpPr txBox="1">
            <a:spLocks noGrp="1"/>
          </p:cNvSpPr>
          <p:nvPr>
            <p:ph type="dt" idx="10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2" name="Google Shape;282;p196"/>
          <p:cNvSpPr txBox="1">
            <a:spLocks noGrp="1"/>
          </p:cNvSpPr>
          <p:nvPr>
            <p:ph type="ftr" idx="11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3" name="Google Shape;283;p196"/>
          <p:cNvSpPr txBox="1">
            <a:spLocks noGrp="1"/>
          </p:cNvSpPr>
          <p:nvPr>
            <p:ph type="sldNum" idx="12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97"/>
          <p:cNvSpPr txBox="1">
            <a:spLocks noGrp="1"/>
          </p:cNvSpPr>
          <p:nvPr>
            <p:ph type="title"/>
          </p:nvPr>
        </p:nvSpPr>
        <p:spPr>
          <a:xfrm rot="5400000">
            <a:off x="7133430" y="1956596"/>
            <a:ext cx="5811840" cy="2628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67"/>
              <a:buFont typeface="Calibri"/>
              <a:buNone/>
              <a:defRPr sz="58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86" name="Google Shape;286;p19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5"/>
            <a:ext cx="581184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65645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000000"/>
              </a:buClr>
              <a:buSzPts val="3733"/>
              <a:buFont typeface="Arial"/>
              <a:buChar char="•"/>
              <a:defRPr sz="37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7" name="Google Shape;287;p197"/>
          <p:cNvSpPr txBox="1">
            <a:spLocks noGrp="1"/>
          </p:cNvSpPr>
          <p:nvPr>
            <p:ph type="dt" idx="10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8" name="Google Shape;288;p197"/>
          <p:cNvSpPr txBox="1">
            <a:spLocks noGrp="1"/>
          </p:cNvSpPr>
          <p:nvPr>
            <p:ph type="ftr" idx="11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9" name="Google Shape;289;p197"/>
          <p:cNvSpPr txBox="1">
            <a:spLocks noGrp="1"/>
          </p:cNvSpPr>
          <p:nvPr>
            <p:ph type="sldNum" idx="12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98"/>
          <p:cNvSpPr/>
          <p:nvPr/>
        </p:nvSpPr>
        <p:spPr>
          <a:xfrm>
            <a:off x="0" y="-1443"/>
            <a:ext cx="12191999" cy="1081202"/>
          </a:xfrm>
          <a:prstGeom prst="roundRect">
            <a:avLst>
              <a:gd name="adj" fmla="val 0"/>
            </a:avLst>
          </a:prstGeom>
          <a:solidFill>
            <a:srgbClr val="EAEAEA">
              <a:alpha val="6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198"/>
          <p:cNvSpPr>
            <a:spLocks noGrp="1"/>
          </p:cNvSpPr>
          <p:nvPr>
            <p:ph type="body" idx="1"/>
          </p:nvPr>
        </p:nvSpPr>
        <p:spPr>
          <a:xfrm>
            <a:off x="776852" y="648997"/>
            <a:ext cx="11145737" cy="331546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400" b="0" i="1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3" name="Google Shape;293;p198"/>
          <p:cNvSpPr>
            <a:spLocks noGrp="1"/>
          </p:cNvSpPr>
          <p:nvPr>
            <p:ph type="body" idx="2"/>
          </p:nvPr>
        </p:nvSpPr>
        <p:spPr>
          <a:xfrm>
            <a:off x="776852" y="67397"/>
            <a:ext cx="11122186" cy="473204"/>
          </a:xfrm>
          <a:prstGeom prst="roundRect">
            <a:avLst>
              <a:gd name="adj" fmla="val 9546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4" name="Google Shape;294;p19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 cap="flat" cmpd="sng">
            <a:solidFill>
              <a:srgbClr val="A98FC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99"/>
          <p:cNvSpPr/>
          <p:nvPr/>
        </p:nvSpPr>
        <p:spPr>
          <a:xfrm>
            <a:off x="0" y="-1443"/>
            <a:ext cx="12191999" cy="1081202"/>
          </a:xfrm>
          <a:prstGeom prst="roundRect">
            <a:avLst>
              <a:gd name="adj" fmla="val 0"/>
            </a:avLst>
          </a:prstGeom>
          <a:solidFill>
            <a:srgbClr val="EAEAEA">
              <a:alpha val="6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199"/>
          <p:cNvSpPr>
            <a:spLocks noGrp="1"/>
          </p:cNvSpPr>
          <p:nvPr>
            <p:ph type="body" idx="1"/>
          </p:nvPr>
        </p:nvSpPr>
        <p:spPr>
          <a:xfrm>
            <a:off x="776852" y="648997"/>
            <a:ext cx="11145737" cy="331546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400" b="0" i="1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8" name="Google Shape;298;p199"/>
          <p:cNvSpPr>
            <a:spLocks noGrp="1"/>
          </p:cNvSpPr>
          <p:nvPr>
            <p:ph type="body" idx="2"/>
          </p:nvPr>
        </p:nvSpPr>
        <p:spPr>
          <a:xfrm>
            <a:off x="776852" y="67397"/>
            <a:ext cx="11122186" cy="473204"/>
          </a:xfrm>
          <a:prstGeom prst="roundRect">
            <a:avLst>
              <a:gd name="adj" fmla="val 9546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299" name="Google Shape;299;p199" descr="Image générée"/>
          <p:cNvPicPr preferRelativeResize="0"/>
          <p:nvPr/>
        </p:nvPicPr>
        <p:blipFill rotWithShape="1">
          <a:blip r:embed="rId2">
            <a:alphaModFix/>
          </a:blip>
          <a:srcRect l="6888" t="26126" r="75639" b="63332"/>
          <a:stretch/>
        </p:blipFill>
        <p:spPr>
          <a:xfrm>
            <a:off x="197132" y="129968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00"/>
          <p:cNvSpPr txBox="1">
            <a:spLocks noGrp="1"/>
          </p:cNvSpPr>
          <p:nvPr>
            <p:ph type="title"/>
          </p:nvPr>
        </p:nvSpPr>
        <p:spPr>
          <a:xfrm>
            <a:off x="1015448" y="195950"/>
            <a:ext cx="10161105" cy="470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2000"/>
              <a:buFont typeface="Calibri"/>
              <a:buNone/>
              <a:defRPr sz="2000" b="1" i="0" u="none" strike="noStrike" cap="non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2" name="Google Shape;302;p200"/>
          <p:cNvSpPr txBox="1">
            <a:spLocks noGrp="1"/>
          </p:cNvSpPr>
          <p:nvPr>
            <p:ph type="body" idx="1"/>
          </p:nvPr>
        </p:nvSpPr>
        <p:spPr>
          <a:xfrm>
            <a:off x="996952" y="685690"/>
            <a:ext cx="10179600" cy="292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AFABAB"/>
              </a:buClr>
              <a:buSzPts val="1400"/>
              <a:buFont typeface="Arial"/>
              <a:buNone/>
              <a:defRPr sz="1400" b="0" i="1" u="none" strike="noStrike" cap="non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303" name="Google Shape;303;p200" descr="Image générée"/>
          <p:cNvPicPr preferRelativeResize="0"/>
          <p:nvPr/>
        </p:nvPicPr>
        <p:blipFill rotWithShape="1">
          <a:blip r:embed="rId2">
            <a:alphaModFix/>
          </a:blip>
          <a:srcRect l="6888" t="26126" r="75639" b="63332"/>
          <a:stretch/>
        </p:blipFill>
        <p:spPr>
          <a:xfrm>
            <a:off x="197132" y="129968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01"/>
          <p:cNvSpPr/>
          <p:nvPr/>
        </p:nvSpPr>
        <p:spPr>
          <a:xfrm>
            <a:off x="0" y="-1443"/>
            <a:ext cx="12191999" cy="1081202"/>
          </a:xfrm>
          <a:prstGeom prst="roundRect">
            <a:avLst>
              <a:gd name="adj" fmla="val 0"/>
            </a:avLst>
          </a:prstGeom>
          <a:solidFill>
            <a:srgbClr val="EAEAEA">
              <a:alpha val="6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201"/>
          <p:cNvSpPr>
            <a:spLocks noGrp="1"/>
          </p:cNvSpPr>
          <p:nvPr>
            <p:ph type="body" idx="1"/>
          </p:nvPr>
        </p:nvSpPr>
        <p:spPr>
          <a:xfrm>
            <a:off x="776852" y="648997"/>
            <a:ext cx="11145737" cy="331546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400" b="0" i="1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7" name="Google Shape;307;p201"/>
          <p:cNvSpPr>
            <a:spLocks noGrp="1"/>
          </p:cNvSpPr>
          <p:nvPr>
            <p:ph type="body" idx="2"/>
          </p:nvPr>
        </p:nvSpPr>
        <p:spPr>
          <a:xfrm>
            <a:off x="776852" y="67397"/>
            <a:ext cx="11122186" cy="473204"/>
          </a:xfrm>
          <a:prstGeom prst="roundRect">
            <a:avLst>
              <a:gd name="adj" fmla="val 9546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308" name="Google Shape;308;p201" descr="Image générée"/>
          <p:cNvPicPr preferRelativeResize="0"/>
          <p:nvPr/>
        </p:nvPicPr>
        <p:blipFill rotWithShape="1">
          <a:blip r:embed="rId2">
            <a:alphaModFix/>
          </a:blip>
          <a:srcRect l="6888" t="26126" r="75639" b="63332"/>
          <a:stretch/>
        </p:blipFill>
        <p:spPr>
          <a:xfrm>
            <a:off x="197132" y="129968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02"/>
          <p:cNvSpPr/>
          <p:nvPr/>
        </p:nvSpPr>
        <p:spPr>
          <a:xfrm>
            <a:off x="0" y="-1443"/>
            <a:ext cx="12191999" cy="1081202"/>
          </a:xfrm>
          <a:prstGeom prst="roundRect">
            <a:avLst>
              <a:gd name="adj" fmla="val 0"/>
            </a:avLst>
          </a:prstGeom>
          <a:solidFill>
            <a:srgbClr val="EAEAEA">
              <a:alpha val="6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202"/>
          <p:cNvSpPr>
            <a:spLocks noGrp="1"/>
          </p:cNvSpPr>
          <p:nvPr>
            <p:ph type="body" idx="1"/>
          </p:nvPr>
        </p:nvSpPr>
        <p:spPr>
          <a:xfrm>
            <a:off x="776852" y="648997"/>
            <a:ext cx="11145737" cy="331546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400" b="0" i="1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2" name="Google Shape;312;p202"/>
          <p:cNvSpPr>
            <a:spLocks noGrp="1"/>
          </p:cNvSpPr>
          <p:nvPr>
            <p:ph type="body" idx="2"/>
          </p:nvPr>
        </p:nvSpPr>
        <p:spPr>
          <a:xfrm>
            <a:off x="776852" y="67397"/>
            <a:ext cx="11122186" cy="473204"/>
          </a:xfrm>
          <a:prstGeom prst="roundRect">
            <a:avLst>
              <a:gd name="adj" fmla="val 9546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313" name="Google Shape;313;p202" descr="Image générée"/>
          <p:cNvPicPr preferRelativeResize="0"/>
          <p:nvPr/>
        </p:nvPicPr>
        <p:blipFill rotWithShape="1">
          <a:blip r:embed="rId2">
            <a:alphaModFix/>
          </a:blip>
          <a:srcRect l="6888" t="26126" r="75639" b="63332"/>
          <a:stretch/>
        </p:blipFill>
        <p:spPr>
          <a:xfrm>
            <a:off x="197132" y="129968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e de titre">
  <p:cSld name="1_Diapositive de titre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03"/>
          <p:cNvSpPr/>
          <p:nvPr/>
        </p:nvSpPr>
        <p:spPr>
          <a:xfrm>
            <a:off x="0" y="-1443"/>
            <a:ext cx="12191999" cy="1081202"/>
          </a:xfrm>
          <a:prstGeom prst="roundRect">
            <a:avLst>
              <a:gd name="adj" fmla="val 0"/>
            </a:avLst>
          </a:prstGeom>
          <a:solidFill>
            <a:srgbClr val="EAEAEA">
              <a:alpha val="6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203"/>
          <p:cNvSpPr>
            <a:spLocks noGrp="1"/>
          </p:cNvSpPr>
          <p:nvPr>
            <p:ph type="body" idx="1"/>
          </p:nvPr>
        </p:nvSpPr>
        <p:spPr>
          <a:xfrm>
            <a:off x="776852" y="648997"/>
            <a:ext cx="11145737" cy="331546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400" b="0" i="1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7" name="Google Shape;317;p203"/>
          <p:cNvSpPr>
            <a:spLocks noGrp="1"/>
          </p:cNvSpPr>
          <p:nvPr>
            <p:ph type="body" idx="2"/>
          </p:nvPr>
        </p:nvSpPr>
        <p:spPr>
          <a:xfrm>
            <a:off x="776852" y="67397"/>
            <a:ext cx="11122186" cy="473204"/>
          </a:xfrm>
          <a:prstGeom prst="roundRect">
            <a:avLst>
              <a:gd name="adj" fmla="val 9546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318" name="Google Shape;318;p203" descr="Image générée"/>
          <p:cNvPicPr preferRelativeResize="0"/>
          <p:nvPr/>
        </p:nvPicPr>
        <p:blipFill rotWithShape="1">
          <a:blip r:embed="rId2">
            <a:alphaModFix/>
          </a:blip>
          <a:srcRect l="6888" t="26126" r="75639" b="63332"/>
          <a:stretch/>
        </p:blipFill>
        <p:spPr>
          <a:xfrm>
            <a:off x="197132" y="129968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1999" cy="6858000"/>
            <a:chOff x="304800" y="56748"/>
            <a:chExt cx="13404272" cy="10230254"/>
          </a:xfrm>
        </p:grpSpPr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56748"/>
              <a:ext cx="13404271" cy="1023025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0" y="56748"/>
              <a:ext cx="13404272" cy="1557362"/>
            </a:xfrm>
            <a:prstGeom prst="round2SameRect">
              <a:avLst>
                <a:gd name="adj1" fmla="val 14489"/>
                <a:gd name="adj2" fmla="val 0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2000" b="1" dirty="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</p:grpSp>
      <p:pic>
        <p:nvPicPr>
          <p:cNvPr id="2" name="Picture 3" descr="Image générée">
            <a:extLst>
              <a:ext uri="{FF2B5EF4-FFF2-40B4-BE49-F238E27FC236}">
                <a16:creationId xmlns:a16="http://schemas.microsoft.com/office/drawing/2014/main" id="{D1844733-A3E8-9200-498B-93866ED72E8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1" t="24595" r="75621" b="62243"/>
          <a:stretch>
            <a:fillRect/>
          </a:stretch>
        </p:blipFill>
        <p:spPr bwMode="auto">
          <a:xfrm>
            <a:off x="336000" y="56247"/>
            <a:ext cx="539942" cy="57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930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76"/>
          <p:cNvSpPr/>
          <p:nvPr/>
        </p:nvSpPr>
        <p:spPr>
          <a:xfrm>
            <a:off x="0" y="-1443"/>
            <a:ext cx="12191999" cy="1081202"/>
          </a:xfrm>
          <a:prstGeom prst="roundRect">
            <a:avLst>
              <a:gd name="adj" fmla="val 0"/>
            </a:avLst>
          </a:prstGeom>
          <a:solidFill>
            <a:srgbClr val="EAEAEA">
              <a:alpha val="6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176"/>
          <p:cNvSpPr>
            <a:spLocks noGrp="1"/>
          </p:cNvSpPr>
          <p:nvPr>
            <p:ph type="body" idx="1"/>
          </p:nvPr>
        </p:nvSpPr>
        <p:spPr>
          <a:xfrm>
            <a:off x="776852" y="648997"/>
            <a:ext cx="11145737" cy="331546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  <a:defRPr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p176"/>
          <p:cNvSpPr>
            <a:spLocks noGrp="1"/>
          </p:cNvSpPr>
          <p:nvPr>
            <p:ph type="body" idx="2"/>
          </p:nvPr>
        </p:nvSpPr>
        <p:spPr>
          <a:xfrm>
            <a:off x="776852" y="67397"/>
            <a:ext cx="11122186" cy="473204"/>
          </a:xfrm>
          <a:prstGeom prst="roundRect">
            <a:avLst>
              <a:gd name="adj" fmla="val 9546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43" name="Google Shape;43;p176" descr="Image générée"/>
          <p:cNvPicPr preferRelativeResize="0"/>
          <p:nvPr/>
        </p:nvPicPr>
        <p:blipFill rotWithShape="1">
          <a:blip r:embed="rId2">
            <a:alphaModFix/>
          </a:blip>
          <a:srcRect l="6888" t="26126" r="75639" b="63332"/>
          <a:stretch/>
        </p:blipFill>
        <p:spPr>
          <a:xfrm>
            <a:off x="197132" y="129968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565" y="2311678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128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26453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9959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644482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128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527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23;p69">
            <a:extLst>
              <a:ext uri="{FF2B5EF4-FFF2-40B4-BE49-F238E27FC236}">
                <a16:creationId xmlns:a16="http://schemas.microsoft.com/office/drawing/2014/main" id="{A60DDC38-5D56-2434-9E64-2CD8A6B98098}"/>
              </a:ext>
            </a:extLst>
          </p:cNvPr>
          <p:cNvSpPr/>
          <p:nvPr userDrawn="1"/>
        </p:nvSpPr>
        <p:spPr>
          <a:xfrm>
            <a:off x="0" y="0"/>
            <a:ext cx="12192000" cy="6939000"/>
          </a:xfrm>
          <a:custGeom>
            <a:avLst>
              <a:gd name="f0" fmla="val 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121917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33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5018F83-7832-432F-B93D-61316B99890B}"/>
              </a:ext>
            </a:extLst>
          </p:cNvPr>
          <p:cNvSpPr/>
          <p:nvPr userDrawn="1"/>
        </p:nvSpPr>
        <p:spPr>
          <a:xfrm>
            <a:off x="0" y="-1443"/>
            <a:ext cx="12191999" cy="1090417"/>
          </a:xfrm>
          <a:prstGeom prst="roundRect">
            <a:avLst>
              <a:gd name="adj" fmla="val 0"/>
            </a:avLst>
          </a:prstGeom>
          <a:solidFill>
            <a:srgbClr val="EAEAEA">
              <a:alpha val="64706"/>
            </a:srgbClr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fr-FR" sz="2489" dirty="0">
              <a:solidFill>
                <a:schemeClr val="bg2">
                  <a:lumMod val="75000"/>
                </a:schemeClr>
              </a:solidFill>
              <a:latin typeface="Calibri (En-têtes)"/>
            </a:endParaRPr>
          </a:p>
        </p:txBody>
      </p:sp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7FB188E4-56D9-C343-4C9C-7E143CF16B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6852" y="648997"/>
            <a:ext cx="11145737" cy="331546"/>
          </a:xfrm>
          <a:prstGeom prst="roundRect">
            <a:avLst>
              <a:gd name="adj" fmla="val 0"/>
            </a:avLst>
          </a:prstGeom>
          <a:noFill/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186262" indent="0" algn="l">
              <a:buNone/>
              <a:defRPr lang="fr-FR" sz="1400" i="1" dirty="0">
                <a:solidFill>
                  <a:schemeClr val="bg1">
                    <a:lumMod val="50000"/>
                  </a:schemeClr>
                </a:solidFill>
                <a:latin typeface="Calibri (En-têtes)"/>
                <a:ea typeface="+mn-ea"/>
                <a:cs typeface="+mn-cs"/>
                <a:sym typeface="Arial"/>
              </a:defRPr>
            </a:lvl1pPr>
          </a:lstStyle>
          <a:p>
            <a:pPr lvl="0" algn="ctr">
              <a:buClr>
                <a:srgbClr val="000000"/>
              </a:buClr>
              <a:buFont typeface="Arial"/>
            </a:pPr>
            <a:endParaRPr lang="fr-FR" dirty="0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6D55B906-78AA-4937-8A52-DF020D1828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6852" y="67397"/>
            <a:ext cx="11122186" cy="473204"/>
          </a:xfrm>
          <a:prstGeom prst="roundRect">
            <a:avLst>
              <a:gd name="adj" fmla="val 9546"/>
            </a:avLst>
          </a:prstGeom>
          <a:noFill/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186262" indent="0" algn="l">
              <a:buNone/>
              <a:defRPr lang="fr-FR" sz="2000" b="1" i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(En-têtes)"/>
                <a:ea typeface="+mn-ea"/>
                <a:cs typeface="+mn-cs"/>
                <a:sym typeface="Arial"/>
              </a:defRPr>
            </a:lvl1pPr>
          </a:lstStyle>
          <a:p>
            <a:pPr lvl="0" algn="ctr">
              <a:buClr>
                <a:srgbClr val="000000"/>
              </a:buClr>
              <a:buFont typeface="Arial"/>
            </a:pPr>
            <a:endParaRPr lang="fr-FR" dirty="0"/>
          </a:p>
        </p:txBody>
      </p:sp>
      <p:pic>
        <p:nvPicPr>
          <p:cNvPr id="6" name="Picture 3" descr="Image générée">
            <a:extLst>
              <a:ext uri="{FF2B5EF4-FFF2-40B4-BE49-F238E27FC236}">
                <a16:creationId xmlns:a16="http://schemas.microsoft.com/office/drawing/2014/main" id="{9C58F331-D004-43D9-093B-21922E58991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8" t="26126" r="75639" b="63332"/>
          <a:stretch>
            <a:fillRect/>
          </a:stretch>
        </p:blipFill>
        <p:spPr bwMode="auto">
          <a:xfrm>
            <a:off x="197132" y="129968"/>
            <a:ext cx="573518" cy="519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4583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23;p69">
            <a:extLst>
              <a:ext uri="{FF2B5EF4-FFF2-40B4-BE49-F238E27FC236}">
                <a16:creationId xmlns:a16="http://schemas.microsoft.com/office/drawing/2014/main" id="{A17293F0-7B94-C00E-B36D-2E459B3B5985}"/>
              </a:ext>
            </a:extLst>
          </p:cNvPr>
          <p:cNvSpPr/>
          <p:nvPr userDrawn="1"/>
        </p:nvSpPr>
        <p:spPr>
          <a:xfrm>
            <a:off x="0" y="0"/>
            <a:ext cx="12192000" cy="6939000"/>
          </a:xfrm>
          <a:custGeom>
            <a:avLst>
              <a:gd name="f0" fmla="val 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121917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33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A7D6AF2-C4B7-EDBB-AF96-AFF1E338617E}"/>
              </a:ext>
            </a:extLst>
          </p:cNvPr>
          <p:cNvSpPr/>
          <p:nvPr userDrawn="1"/>
        </p:nvSpPr>
        <p:spPr>
          <a:xfrm>
            <a:off x="0" y="-1443"/>
            <a:ext cx="12191999" cy="1081202"/>
          </a:xfrm>
          <a:prstGeom prst="roundRect">
            <a:avLst>
              <a:gd name="adj" fmla="val 0"/>
            </a:avLst>
          </a:prstGeom>
          <a:solidFill>
            <a:srgbClr val="EAEAEA">
              <a:alpha val="64706"/>
            </a:srgbClr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fr-FR" sz="2489" dirty="0">
              <a:solidFill>
                <a:schemeClr val="bg2">
                  <a:lumMod val="75000"/>
                </a:schemeClr>
              </a:solidFill>
              <a:latin typeface="Calibri (En-têtes)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8E2E3943-E5C5-D52C-A9F9-0755F88326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6852" y="648997"/>
            <a:ext cx="11145737" cy="331546"/>
          </a:xfrm>
          <a:prstGeom prst="roundRect">
            <a:avLst>
              <a:gd name="adj" fmla="val 0"/>
            </a:avLst>
          </a:prstGeom>
          <a:noFill/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186262" indent="0" algn="l">
              <a:buNone/>
              <a:defRPr lang="fr-FR" sz="1400" i="1" dirty="0">
                <a:solidFill>
                  <a:schemeClr val="bg1">
                    <a:lumMod val="50000"/>
                  </a:schemeClr>
                </a:solidFill>
                <a:latin typeface="Calibri (En-têtes)"/>
                <a:ea typeface="+mn-ea"/>
                <a:cs typeface="+mn-cs"/>
                <a:sym typeface="Arial"/>
              </a:defRPr>
            </a:lvl1pPr>
          </a:lstStyle>
          <a:p>
            <a:pPr lvl="0" algn="ctr">
              <a:buClr>
                <a:srgbClr val="000000"/>
              </a:buClr>
              <a:buFont typeface="Arial"/>
            </a:pPr>
            <a:endParaRPr lang="fr-FR" dirty="0"/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760A985C-4E68-D893-3421-90ABBDBB6C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6852" y="67397"/>
            <a:ext cx="11122186" cy="473204"/>
          </a:xfrm>
          <a:prstGeom prst="roundRect">
            <a:avLst>
              <a:gd name="adj" fmla="val 9546"/>
            </a:avLst>
          </a:prstGeom>
          <a:noFill/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186262" indent="0" algn="l">
              <a:buNone/>
              <a:defRPr lang="fr-FR" sz="2000" b="1" i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(En-têtes)"/>
                <a:ea typeface="+mn-ea"/>
                <a:cs typeface="+mn-cs"/>
                <a:sym typeface="Arial"/>
              </a:defRPr>
            </a:lvl1pPr>
          </a:lstStyle>
          <a:p>
            <a:pPr lvl="0" algn="ctr">
              <a:buClr>
                <a:srgbClr val="000000"/>
              </a:buClr>
              <a:buFont typeface="Arial"/>
            </a:pPr>
            <a:endParaRPr lang="fr-FR" dirty="0"/>
          </a:p>
        </p:txBody>
      </p:sp>
      <p:pic>
        <p:nvPicPr>
          <p:cNvPr id="7" name="Picture 3" descr="Image générée">
            <a:extLst>
              <a:ext uri="{FF2B5EF4-FFF2-40B4-BE49-F238E27FC236}">
                <a16:creationId xmlns:a16="http://schemas.microsoft.com/office/drawing/2014/main" id="{C77CE057-DCCE-CE14-15C8-FE91ACEC061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8" t="26126" r="75639" b="63332"/>
          <a:stretch>
            <a:fillRect/>
          </a:stretch>
        </p:blipFill>
        <p:spPr bwMode="auto">
          <a:xfrm>
            <a:off x="197132" y="129968"/>
            <a:ext cx="573518" cy="519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87119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56797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2621734" y="2174784"/>
            <a:ext cx="3074000" cy="6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fr-FR" dirty="0"/>
              <a:t>Modifiez le style du titre</a:t>
            </a:r>
            <a:endParaRPr dirty="0"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2621738" y="2838925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8020253" y="2838925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2621766" y="4184033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2621738" y="48354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8020253" y="48354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1097753" y="2420596"/>
            <a:ext cx="1524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1097753" y="4465496"/>
            <a:ext cx="1524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6496261" y="2420596"/>
            <a:ext cx="1524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6496261" y="4465496"/>
            <a:ext cx="1524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8020268" y="2174784"/>
            <a:ext cx="3074000" cy="6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8020300" y="4184033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756703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 b="0" i="0">
                <a:solidFill>
                  <a:srgbClr val="001F5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189" lvl="0" indent="-3174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733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7" lvl="1" indent="-29844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566" lvl="2" indent="-29844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754" lvl="3" indent="-29844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5943" lvl="4" indent="-29844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131" lvl="5" indent="-29844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320" lvl="6" indent="-29844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509" lvl="7" indent="-29844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697" lvl="8" indent="-29844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22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22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22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MA" smtClean="0"/>
              <a:pPr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07107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66"/>
          <p:cNvSpPr/>
          <p:nvPr/>
        </p:nvSpPr>
        <p:spPr>
          <a:xfrm>
            <a:off x="0" y="-1443"/>
            <a:ext cx="12191999" cy="1081202"/>
          </a:xfrm>
          <a:prstGeom prst="roundRect">
            <a:avLst>
              <a:gd name="adj" fmla="val 0"/>
            </a:avLst>
          </a:prstGeom>
          <a:solidFill>
            <a:srgbClr val="EAEAEA">
              <a:alpha val="6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 b="0" i="0" u="none" strike="noStrike" cap="none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166"/>
          <p:cNvSpPr>
            <a:spLocks noGrp="1"/>
          </p:cNvSpPr>
          <p:nvPr>
            <p:ph type="body" idx="1"/>
          </p:nvPr>
        </p:nvSpPr>
        <p:spPr>
          <a:xfrm>
            <a:off x="776852" y="648997"/>
            <a:ext cx="11145737" cy="331546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1400" b="0" i="1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Google Shape;48;p166"/>
          <p:cNvSpPr>
            <a:spLocks noGrp="1"/>
          </p:cNvSpPr>
          <p:nvPr>
            <p:ph type="body" idx="2"/>
          </p:nvPr>
        </p:nvSpPr>
        <p:spPr>
          <a:xfrm>
            <a:off x="776852" y="67397"/>
            <a:ext cx="11122186" cy="473204"/>
          </a:xfrm>
          <a:prstGeom prst="roundRect">
            <a:avLst>
              <a:gd name="adj" fmla="val 9546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000" b="1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6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F5F"/>
              </a:buClr>
              <a:buSzPts val="2100"/>
              <a:buFont typeface="Arial"/>
              <a:buNone/>
              <a:defRPr sz="2000" b="0" i="0" u="none" strike="noStrike" cap="none">
                <a:solidFill>
                  <a:srgbClr val="001F5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1" name="Google Shape;51;p169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7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69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69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p169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Slide">
  <p:cSld name="7_Title Slid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79"/>
          <p:cNvSpPr/>
          <p:nvPr/>
        </p:nvSpPr>
        <p:spPr>
          <a:xfrm>
            <a:off x="0" y="-1443"/>
            <a:ext cx="12191999" cy="1081202"/>
          </a:xfrm>
          <a:prstGeom prst="roundRect">
            <a:avLst>
              <a:gd name="adj" fmla="val 0"/>
            </a:avLst>
          </a:prstGeom>
          <a:solidFill>
            <a:srgbClr val="EAEAEA">
              <a:alpha val="6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179"/>
          <p:cNvSpPr>
            <a:spLocks noGrp="1"/>
          </p:cNvSpPr>
          <p:nvPr>
            <p:ph type="body" idx="1"/>
          </p:nvPr>
        </p:nvSpPr>
        <p:spPr>
          <a:xfrm>
            <a:off x="776852" y="648997"/>
            <a:ext cx="11145737" cy="331546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1400" b="0" i="1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Google Shape;59;p179"/>
          <p:cNvSpPr>
            <a:spLocks noGrp="1"/>
          </p:cNvSpPr>
          <p:nvPr>
            <p:ph type="body" idx="2"/>
          </p:nvPr>
        </p:nvSpPr>
        <p:spPr>
          <a:xfrm>
            <a:off x="776852" y="67397"/>
            <a:ext cx="11122186" cy="473204"/>
          </a:xfrm>
          <a:prstGeom prst="roundRect">
            <a:avLst>
              <a:gd name="adj" fmla="val 9546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000" b="1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60" name="Google Shape;60;p179" descr="Image générée"/>
          <p:cNvPicPr preferRelativeResize="0"/>
          <p:nvPr/>
        </p:nvPicPr>
        <p:blipFill rotWithShape="1">
          <a:blip r:embed="rId2">
            <a:alphaModFix/>
          </a:blip>
          <a:srcRect l="6888" t="26126" r="75639" b="63332"/>
          <a:stretch/>
        </p:blipFill>
        <p:spPr>
          <a:xfrm>
            <a:off x="197132" y="129968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5" Type="http://schemas.openxmlformats.org/officeDocument/2006/relationships/slideLayout" Target="../slideLayouts/slideLayout53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63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5" name="Google Shape;145;p16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6" name="Google Shape;146;p1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7" name="Google Shape;147;p1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Google Shape;148;p1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98" r:id="rId19"/>
    <p:sldLayoutId id="2147483699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4216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>
              <a:lumMod val="6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600" kern="1200">
          <a:solidFill>
            <a:schemeClr val="bg1">
              <a:lumMod val="75000"/>
            </a:schemeClr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bg1">
              <a:lumMod val="75000"/>
            </a:schemeClr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bg1">
              <a:lumMod val="75000"/>
            </a:schemeClr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bg1">
              <a:lumMod val="75000"/>
            </a:schemeClr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bg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3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9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7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8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8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3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3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23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3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48.png"/><Relationship Id="rId4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48.png"/><Relationship Id="rId4" Type="http://schemas.openxmlformats.org/officeDocument/2006/relationships/image" Target="../media/image49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0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23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23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8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29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7.png"/><Relationship Id="rId4" Type="http://schemas.openxmlformats.org/officeDocument/2006/relationships/image" Target="../media/image51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1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29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2.png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29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44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30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30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30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24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24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23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7.png"/><Relationship Id="rId4" Type="http://schemas.openxmlformats.org/officeDocument/2006/relationships/image" Target="../media/image5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23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23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23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23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7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24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23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23.xml"/></Relationships>
</file>

<file path=ppt/slides/_rels/slide1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17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24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23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23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23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23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23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23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60.pn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24.xml"/></Relationships>
</file>

<file path=ppt/slides/_rels/slide1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5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5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62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5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3.xml"/><Relationship Id="rId1" Type="http://schemas.openxmlformats.org/officeDocument/2006/relationships/slideLayout" Target="../slideLayouts/slideLayout24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66.png"/><Relationship Id="rId4" Type="http://schemas.openxmlformats.org/officeDocument/2006/relationships/image" Target="../media/image17.pn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55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7.png"/><Relationship Id="rId4" Type="http://schemas.openxmlformats.org/officeDocument/2006/relationships/image" Target="../media/image35.png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6.xml"/><Relationship Id="rId1" Type="http://schemas.openxmlformats.org/officeDocument/2006/relationships/slideLayout" Target="../slideLayouts/slideLayout21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7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67.png"/><Relationship Id="rId4" Type="http://schemas.openxmlformats.org/officeDocument/2006/relationships/image" Target="../media/image35.png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58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9.xml"/><Relationship Id="rId1" Type="http://schemas.openxmlformats.org/officeDocument/2006/relationships/slideLayout" Target="../slideLayouts/slideLayout23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60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7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7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5.png"/><Relationship Id="rId4" Type="http://schemas.openxmlformats.org/officeDocument/2006/relationships/image" Target="../media/image1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7.png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5.png"/><Relationship Id="rId4" Type="http://schemas.openxmlformats.org/officeDocument/2006/relationships/image" Target="../media/image1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9.png"/><Relationship Id="rId4" Type="http://schemas.openxmlformats.org/officeDocument/2006/relationships/image" Target="../media/image1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5.png"/><Relationship Id="rId4" Type="http://schemas.openxmlformats.org/officeDocument/2006/relationships/image" Target="../media/image16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7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7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6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3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7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4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2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3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4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3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4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3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7.pn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3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3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4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3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6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7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3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3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9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3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3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Google Shape;324;p1" descr="الصفحة الرئيسية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18735" y="239861"/>
            <a:ext cx="5554529" cy="946371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1"/>
          <p:cNvSpPr txBox="1"/>
          <p:nvPr/>
        </p:nvSpPr>
        <p:spPr>
          <a:xfrm>
            <a:off x="3233406" y="1448364"/>
            <a:ext cx="599147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fr-FR" sz="54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Mathématiques</a:t>
            </a:r>
            <a:endParaRPr sz="6000" b="1" i="0" u="none" strike="noStrike" cap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1"/>
          <p:cNvSpPr txBox="1"/>
          <p:nvPr/>
        </p:nvSpPr>
        <p:spPr>
          <a:xfrm>
            <a:off x="992969" y="5893300"/>
            <a:ext cx="1554869" cy="395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Tâches</a:t>
            </a: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1"/>
          <p:cNvSpPr/>
          <p:nvPr/>
        </p:nvSpPr>
        <p:spPr>
          <a:xfrm>
            <a:off x="2006941" y="5553034"/>
            <a:ext cx="68078" cy="9360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1"/>
          <p:cNvSpPr/>
          <p:nvPr/>
        </p:nvSpPr>
        <p:spPr>
          <a:xfrm>
            <a:off x="845611" y="4356629"/>
            <a:ext cx="7112922" cy="995844"/>
          </a:xfrm>
          <a:prstGeom prst="roundRect">
            <a:avLst>
              <a:gd name="adj" fmla="val 8616"/>
            </a:avLst>
          </a:prstGeom>
          <a:solidFill>
            <a:srgbClr val="106585"/>
          </a:solidFill>
          <a:ln w="12700" cap="flat" cmpd="sng">
            <a:solidFill>
              <a:srgbClr val="D5DBE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1"/>
          <p:cNvSpPr txBox="1"/>
          <p:nvPr/>
        </p:nvSpPr>
        <p:spPr>
          <a:xfrm>
            <a:off x="1020225" y="4674450"/>
            <a:ext cx="1858897" cy="395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Unités </a:t>
            </a:r>
            <a:r>
              <a:rPr lang="fr-FR" sz="24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 et 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1"/>
          <p:cNvSpPr/>
          <p:nvPr/>
        </p:nvSpPr>
        <p:spPr>
          <a:xfrm>
            <a:off x="2640486" y="3496019"/>
            <a:ext cx="60878" cy="451007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1" name="Google Shape;331;p1"/>
          <p:cNvGrpSpPr/>
          <p:nvPr/>
        </p:nvGrpSpPr>
        <p:grpSpPr>
          <a:xfrm>
            <a:off x="9329919" y="1937915"/>
            <a:ext cx="2088474" cy="1622561"/>
            <a:chOff x="9929471" y="1559650"/>
            <a:chExt cx="2088474" cy="1428584"/>
          </a:xfrm>
        </p:grpSpPr>
        <p:pic>
          <p:nvPicPr>
            <p:cNvPr id="332" name="Google Shape;332;p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929471" y="1559650"/>
              <a:ext cx="2088474" cy="14285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3" name="Google Shape;333;p1"/>
            <p:cNvSpPr txBox="1"/>
            <p:nvPr/>
          </p:nvSpPr>
          <p:spPr>
            <a:xfrm>
              <a:off x="10146451" y="1850294"/>
              <a:ext cx="1704326" cy="3594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2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fr-FR" sz="24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Niveau</a:t>
              </a:r>
              <a:r>
                <a:rPr lang="fr-FR" sz="1800" b="1" i="0" u="none" strike="noStrike" cap="non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    </a:t>
              </a:r>
              <a:r>
                <a:rPr lang="fr-FR" sz="1400" b="1" i="0" u="none" strike="noStrike" cap="non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            </a:t>
              </a:r>
              <a:r>
                <a:rPr lang="fr-FR" sz="1800" b="1" i="0" u="none" strike="noStrike" cap="non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            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1"/>
            <p:cNvSpPr txBox="1"/>
            <p:nvPr/>
          </p:nvSpPr>
          <p:spPr>
            <a:xfrm>
              <a:off x="10136206" y="2280911"/>
              <a:ext cx="157620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fr-FR" sz="2800" b="1" i="0" u="none" strike="noStrike" cap="none">
                  <a:solidFill>
                    <a:srgbClr val="FCBF18"/>
                  </a:solidFill>
                  <a:latin typeface="Dosis"/>
                  <a:ea typeface="Dosis"/>
                  <a:cs typeface="Dosis"/>
                  <a:sym typeface="Dosis"/>
                </a:rPr>
                <a:t>1AC</a:t>
              </a:r>
              <a:endParaRPr sz="2800" b="1" i="0" u="none" strike="noStrike" cap="none">
                <a:solidFill>
                  <a:srgbClr val="FCBF18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35" name="Google Shape;335;p1"/>
          <p:cNvSpPr/>
          <p:nvPr/>
        </p:nvSpPr>
        <p:spPr>
          <a:xfrm>
            <a:off x="2840489" y="4561377"/>
            <a:ext cx="60878" cy="6480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1"/>
          <p:cNvSpPr txBox="1"/>
          <p:nvPr/>
        </p:nvSpPr>
        <p:spPr>
          <a:xfrm>
            <a:off x="3160821" y="4449949"/>
            <a:ext cx="5024646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1- Longueurs et ses conversions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2- Masses et ses conversions </a:t>
            </a:r>
            <a:endParaRPr sz="2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1"/>
          <p:cNvSpPr/>
          <p:nvPr/>
        </p:nvSpPr>
        <p:spPr>
          <a:xfrm>
            <a:off x="845611" y="3428100"/>
            <a:ext cx="7112922" cy="650519"/>
          </a:xfrm>
          <a:prstGeom prst="roundRect">
            <a:avLst>
              <a:gd name="adj" fmla="val 8616"/>
            </a:avLst>
          </a:prstGeom>
          <a:solidFill>
            <a:srgbClr val="55A8BE"/>
          </a:solidFill>
          <a:ln w="12700" cap="flat" cmpd="sng">
            <a:solidFill>
              <a:srgbClr val="D5DBE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1"/>
          <p:cNvSpPr txBox="1"/>
          <p:nvPr/>
        </p:nvSpPr>
        <p:spPr>
          <a:xfrm>
            <a:off x="1110340" y="3548375"/>
            <a:ext cx="1598187" cy="395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Domaine </a:t>
            </a: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1"/>
          <p:cNvSpPr/>
          <p:nvPr/>
        </p:nvSpPr>
        <p:spPr>
          <a:xfrm>
            <a:off x="2832891" y="3539745"/>
            <a:ext cx="60878" cy="451007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1"/>
          <p:cNvSpPr txBox="1"/>
          <p:nvPr/>
        </p:nvSpPr>
        <p:spPr>
          <a:xfrm>
            <a:off x="3367656" y="3536773"/>
            <a:ext cx="48290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4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Grandeurs et mesures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1" name="Google Shape;341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788022" y="3796748"/>
            <a:ext cx="3172268" cy="2033028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1"/>
          <p:cNvSpPr/>
          <p:nvPr/>
        </p:nvSpPr>
        <p:spPr>
          <a:xfrm>
            <a:off x="879558" y="5626701"/>
            <a:ext cx="7112922" cy="640385"/>
          </a:xfrm>
          <a:prstGeom prst="roundRect">
            <a:avLst>
              <a:gd name="adj" fmla="val 8616"/>
            </a:avLst>
          </a:prstGeom>
          <a:solidFill>
            <a:srgbClr val="93DCF8"/>
          </a:solidFill>
          <a:ln w="12700" cap="flat" cmpd="sng">
            <a:solidFill>
              <a:srgbClr val="D5DBE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1"/>
          <p:cNvSpPr txBox="1"/>
          <p:nvPr/>
        </p:nvSpPr>
        <p:spPr>
          <a:xfrm>
            <a:off x="3231378" y="5753549"/>
            <a:ext cx="502464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4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 et 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1"/>
          <p:cNvSpPr txBox="1"/>
          <p:nvPr/>
        </p:nvSpPr>
        <p:spPr>
          <a:xfrm>
            <a:off x="1145205" y="5749306"/>
            <a:ext cx="1447630" cy="395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Séances</a:t>
            </a: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1"/>
          <p:cNvSpPr/>
          <p:nvPr/>
        </p:nvSpPr>
        <p:spPr>
          <a:xfrm>
            <a:off x="2865083" y="5753549"/>
            <a:ext cx="60878" cy="451007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1"/>
          <p:cNvSpPr/>
          <p:nvPr/>
        </p:nvSpPr>
        <p:spPr>
          <a:xfrm>
            <a:off x="3538701" y="2388034"/>
            <a:ext cx="4410000" cy="478338"/>
          </a:xfrm>
          <a:prstGeom prst="rect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>
                <a:solidFill>
                  <a:srgbClr val="784E9F"/>
                </a:solidFill>
                <a:latin typeface="Calibri"/>
                <a:ea typeface="Calibri"/>
                <a:cs typeface="Calibri"/>
                <a:sym typeface="Calibri"/>
              </a:rPr>
              <a:t>Période de remédiation</a:t>
            </a:r>
            <a:endParaRPr sz="2400" b="1" i="0" u="none" strike="noStrike" cap="none">
              <a:solidFill>
                <a:srgbClr val="784E9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10"/>
          <p:cNvSpPr/>
          <p:nvPr/>
        </p:nvSpPr>
        <p:spPr>
          <a:xfrm>
            <a:off x="835469" y="1158825"/>
            <a:ext cx="10355945" cy="49128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spcFirstLastPara="1" wrap="square" lIns="91425" tIns="45675" rIns="91425" bIns="45675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10"/>
          <p:cNvSpPr/>
          <p:nvPr/>
        </p:nvSpPr>
        <p:spPr>
          <a:xfrm>
            <a:off x="707025" y="87092"/>
            <a:ext cx="6224235" cy="602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Contrat de la classe</a:t>
            </a: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5" name="Google Shape;475;p10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7003" y="1539000"/>
            <a:ext cx="702636" cy="702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0587" y="2596442"/>
            <a:ext cx="699052" cy="699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Google Shape;477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66716" y="3717058"/>
            <a:ext cx="636507" cy="636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23481" y="4789743"/>
            <a:ext cx="605088" cy="605088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p10"/>
          <p:cNvSpPr txBox="1"/>
          <p:nvPr/>
        </p:nvSpPr>
        <p:spPr>
          <a:xfrm>
            <a:off x="1794291" y="1663798"/>
            <a:ext cx="9106684" cy="400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participe activement. Je lève la main pour participer</a:t>
            </a:r>
            <a:endParaRPr sz="14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10"/>
          <p:cNvSpPr txBox="1"/>
          <p:nvPr/>
        </p:nvSpPr>
        <p:spPr>
          <a:xfrm>
            <a:off x="1794291" y="2558578"/>
            <a:ext cx="9354323" cy="707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l’enseignant parle</a:t>
            </a:r>
            <a:endParaRPr sz="14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d’autres camarades répondent à l’enseignant</a:t>
            </a:r>
            <a:endParaRPr sz="14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10"/>
          <p:cNvSpPr txBox="1"/>
          <p:nvPr/>
        </p:nvSpPr>
        <p:spPr>
          <a:xfrm>
            <a:off x="1831678" y="3835282"/>
            <a:ext cx="9106684" cy="400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Si quelque chose n’est pas clair, je pose des questions</a:t>
            </a:r>
            <a:endParaRPr sz="14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10"/>
          <p:cNvSpPr txBox="1"/>
          <p:nvPr/>
        </p:nvSpPr>
        <p:spPr>
          <a:xfrm>
            <a:off x="1831678" y="4892258"/>
            <a:ext cx="9106684" cy="400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fais mes devoirs en classe et à la maison avec sérieux</a:t>
            </a:r>
            <a:endParaRPr sz="14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3" name="Google Shape;483;p1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291" y="96417"/>
            <a:ext cx="602723" cy="602723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Google Shape;484;p10"/>
          <p:cNvSpPr txBox="1"/>
          <p:nvPr/>
        </p:nvSpPr>
        <p:spPr>
          <a:xfrm>
            <a:off x="707754" y="714159"/>
            <a:ext cx="9491773" cy="2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41891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Expliciter le contrat de la classe en expliquant la signification de chaque icône.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5" name="Google Shape;1795;p100"/>
          <p:cNvSpPr/>
          <p:nvPr/>
        </p:nvSpPr>
        <p:spPr>
          <a:xfrm>
            <a:off x="2675962" y="4629723"/>
            <a:ext cx="5400060" cy="1015663"/>
          </a:xfrm>
          <a:prstGeom prst="roundRect">
            <a:avLst>
              <a:gd name="adj" fmla="val 15689"/>
            </a:avLst>
          </a:prstGeom>
          <a:solidFill>
            <a:srgbClr val="E6F2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6" name="Google Shape;1796;p100"/>
          <p:cNvSpPr txBox="1"/>
          <p:nvPr/>
        </p:nvSpPr>
        <p:spPr>
          <a:xfrm>
            <a:off x="935515" y="176521"/>
            <a:ext cx="9810000" cy="498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Ensuite, je compare les deux longueurs exprimées avec la même unité. </a:t>
            </a:r>
            <a:endParaRPr sz="20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7" name="Google Shape;1797;p100"/>
          <p:cNvSpPr txBox="1"/>
          <p:nvPr/>
        </p:nvSpPr>
        <p:spPr>
          <a:xfrm>
            <a:off x="956045" y="734840"/>
            <a:ext cx="9201074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Souligner que si les mesures sont dans la même unité, la comparaison est directe</a:t>
            </a:r>
            <a:endParaRPr/>
          </a:p>
        </p:txBody>
      </p:sp>
      <p:sp>
        <p:nvSpPr>
          <p:cNvPr id="1798" name="Google Shape;1798;p100"/>
          <p:cNvSpPr/>
          <p:nvPr/>
        </p:nvSpPr>
        <p:spPr>
          <a:xfrm>
            <a:off x="47452" y="8820"/>
            <a:ext cx="12192000" cy="684036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99" name="Google Shape;1799;p1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0" name="Google Shape;1800;p100"/>
          <p:cNvSpPr txBox="1"/>
          <p:nvPr/>
        </p:nvSpPr>
        <p:spPr>
          <a:xfrm>
            <a:off x="4455180" y="2173771"/>
            <a:ext cx="1413573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60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&lt;</a:t>
            </a:r>
            <a:endParaRPr sz="16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1" name="Google Shape;1801;p100"/>
          <p:cNvSpPr/>
          <p:nvPr/>
        </p:nvSpPr>
        <p:spPr>
          <a:xfrm>
            <a:off x="3248452" y="3281282"/>
            <a:ext cx="720008" cy="1141161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0C413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2" name="Google Shape;1802;p100"/>
          <p:cNvSpPr txBox="1"/>
          <p:nvPr/>
        </p:nvSpPr>
        <p:spPr>
          <a:xfrm>
            <a:off x="2675962" y="2236697"/>
            <a:ext cx="1933754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200 </a:t>
            </a:r>
            <a:r>
              <a:rPr lang="fr-FR" sz="4400" b="1" i="0" u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endParaRPr sz="28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3" name="Google Shape;1803;p100"/>
          <p:cNvSpPr txBox="1"/>
          <p:nvPr/>
        </p:nvSpPr>
        <p:spPr>
          <a:xfrm>
            <a:off x="5478869" y="2236697"/>
            <a:ext cx="2597153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250   </a:t>
            </a:r>
            <a:r>
              <a:rPr lang="fr-FR" sz="4400" b="1" i="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lang="fr-FR" sz="44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4" name="Google Shape;1804;p100"/>
          <p:cNvSpPr txBox="1"/>
          <p:nvPr/>
        </p:nvSpPr>
        <p:spPr>
          <a:xfrm>
            <a:off x="4426042" y="2559863"/>
            <a:ext cx="141357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. . . . . . ... . . . . </a:t>
            </a:r>
            <a:endParaRPr sz="3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5" name="Google Shape;1805;p100"/>
          <p:cNvSpPr txBox="1"/>
          <p:nvPr/>
        </p:nvSpPr>
        <p:spPr>
          <a:xfrm>
            <a:off x="2934774" y="4752834"/>
            <a:ext cx="141613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</a:t>
            </a:r>
            <a:r>
              <a:rPr lang="fr-FR" sz="4400" b="1" i="0" u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 sz="28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6" name="Google Shape;1806;p100"/>
          <p:cNvSpPr txBox="1"/>
          <p:nvPr/>
        </p:nvSpPr>
        <p:spPr>
          <a:xfrm>
            <a:off x="5478869" y="4752834"/>
            <a:ext cx="2597153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250   </a:t>
            </a:r>
            <a:r>
              <a:rPr lang="fr-FR" sz="4400" b="1" i="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lang="fr-FR" sz="44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7" name="Google Shape;1807;p100"/>
          <p:cNvSpPr txBox="1"/>
          <p:nvPr/>
        </p:nvSpPr>
        <p:spPr>
          <a:xfrm>
            <a:off x="4257128" y="4999055"/>
            <a:ext cx="141357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. . . . . . ... . . . . </a:t>
            </a:r>
            <a:endParaRPr sz="3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8" name="Google Shape;1808;p100"/>
          <p:cNvSpPr txBox="1"/>
          <p:nvPr/>
        </p:nvSpPr>
        <p:spPr>
          <a:xfrm>
            <a:off x="4455180" y="4629723"/>
            <a:ext cx="1413573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60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&lt;</a:t>
            </a:r>
            <a:endParaRPr sz="16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3" name="Google Shape;1813;p101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814" name="Google Shape;1814;p101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54AFE9"/>
            </a:solidFill>
            <a:ln w="9525" cap="flat" cmpd="sng">
              <a:solidFill>
                <a:srgbClr val="54AFE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5" name="Google Shape;1815;p101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4AFE9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16" name="Google Shape;1816;p101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54AFE9"/>
          </a:solidFill>
          <a:ln w="9525" cap="flat" cmpd="sng">
            <a:solidFill>
              <a:srgbClr val="54AFE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7" name="Google Shape;1817;p10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54AFE9"/>
          </a:solidFill>
          <a:ln w="25400" cap="flat" cmpd="sng">
            <a:solidFill>
              <a:srgbClr val="54AFE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8" name="Google Shape;1818;p101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w="9525" cap="flat" cmpd="sng">
            <a:solidFill>
              <a:srgbClr val="54AFE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PGC</a:t>
            </a:r>
            <a:endParaRPr/>
          </a:p>
        </p:txBody>
      </p:sp>
      <p:sp>
        <p:nvSpPr>
          <p:cNvPr id="1819" name="Google Shape;1819;p101"/>
          <p:cNvSpPr txBox="1"/>
          <p:nvPr/>
        </p:nvSpPr>
        <p:spPr>
          <a:xfrm>
            <a:off x="5147893" y="2280491"/>
            <a:ext cx="5746728" cy="250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4AFE9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Pratique guidée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4AFE9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collective </a:t>
            </a:r>
            <a:endParaRPr sz="4800" b="1" i="0" u="none" strike="noStrike" cap="none">
              <a:solidFill>
                <a:srgbClr val="54AFE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4AFE9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sz="4800" b="1" i="0" u="none" strike="noStrike" cap="none">
              <a:solidFill>
                <a:srgbClr val="54AFE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0" name="Google Shape;1820;p1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897" y="1388376"/>
            <a:ext cx="4081248" cy="40812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5" name="Google Shape;1825;p102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6" name="Google Shape;1826;p102"/>
          <p:cNvPicPr preferRelativeResize="0"/>
          <p:nvPr/>
        </p:nvPicPr>
        <p:blipFill rotWithShape="1">
          <a:blip r:embed="rId3">
            <a:alphaModFix/>
          </a:blip>
          <a:srcRect l="5770" t="24743" r="3910" b="11166"/>
          <a:stretch/>
        </p:blipFill>
        <p:spPr>
          <a:xfrm>
            <a:off x="552039" y="2995546"/>
            <a:ext cx="11087921" cy="2098454"/>
          </a:xfrm>
          <a:prstGeom prst="rect">
            <a:avLst/>
          </a:prstGeom>
          <a:noFill/>
          <a:ln>
            <a:noFill/>
          </a:ln>
        </p:spPr>
      </p:pic>
      <p:sp>
        <p:nvSpPr>
          <p:cNvPr id="1827" name="Google Shape;1827;p102"/>
          <p:cNvSpPr/>
          <p:nvPr/>
        </p:nvSpPr>
        <p:spPr>
          <a:xfrm>
            <a:off x="695940" y="1548815"/>
            <a:ext cx="8121130" cy="617934"/>
          </a:xfrm>
          <a:prstGeom prst="roundRect">
            <a:avLst>
              <a:gd name="adj" fmla="val 4390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Comparer les longueurs suivantes avec les signes : &lt; , &gt; ou =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8" name="Google Shape;1828;p102"/>
          <p:cNvSpPr txBox="1"/>
          <p:nvPr/>
        </p:nvSpPr>
        <p:spPr>
          <a:xfrm>
            <a:off x="927179" y="162085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Maintenant, faisons ensemble une tâche similaire à celle que j’ai présenté . </a:t>
            </a:r>
            <a:endParaRPr/>
          </a:p>
        </p:txBody>
      </p:sp>
      <p:sp>
        <p:nvSpPr>
          <p:cNvPr id="1829" name="Google Shape;1829;p102"/>
          <p:cNvSpPr txBox="1"/>
          <p:nvPr/>
        </p:nvSpPr>
        <p:spPr>
          <a:xfrm>
            <a:off x="865194" y="711848"/>
            <a:ext cx="10264664" cy="430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Expliciter la consigne aux élèves. </a:t>
            </a:r>
            <a:endParaRPr/>
          </a:p>
        </p:txBody>
      </p:sp>
      <p:pic>
        <p:nvPicPr>
          <p:cNvPr id="1830" name="Google Shape;1830;p10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5" name="Google Shape;1835;p103"/>
          <p:cNvSpPr txBox="1"/>
          <p:nvPr/>
        </p:nvSpPr>
        <p:spPr>
          <a:xfrm>
            <a:off x="863424" y="660179"/>
            <a:ext cx="9607374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à3 élèves au hasard. Ne pas choisir les mêmes.</a:t>
            </a:r>
            <a:endParaRPr/>
          </a:p>
        </p:txBody>
      </p:sp>
      <p:sp>
        <p:nvSpPr>
          <p:cNvPr id="1836" name="Google Shape;1836;p103"/>
          <p:cNvSpPr txBox="1"/>
          <p:nvPr/>
        </p:nvSpPr>
        <p:spPr>
          <a:xfrm>
            <a:off x="838565" y="90203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On va commencer par le premier exemple. Qui peut me rappeler la première étape ? </a:t>
            </a:r>
            <a:endParaRPr sz="20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37" name="Google Shape;1837;p103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3921" y="372741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8" name="Google Shape;1838;p10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9" name="Google Shape;1839;p103"/>
          <p:cNvPicPr preferRelativeResize="0"/>
          <p:nvPr/>
        </p:nvPicPr>
        <p:blipFill rotWithShape="1">
          <a:blip r:embed="rId4">
            <a:alphaModFix/>
          </a:blip>
          <a:srcRect l="5770" t="24743" r="3910" b="32528"/>
          <a:stretch/>
        </p:blipFill>
        <p:spPr>
          <a:xfrm>
            <a:off x="552039" y="2589074"/>
            <a:ext cx="11087921" cy="13500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" name="Google Shape;1844;p104"/>
          <p:cNvSpPr txBox="1"/>
          <p:nvPr/>
        </p:nvSpPr>
        <p:spPr>
          <a:xfrm>
            <a:off x="1011000" y="142713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Bravo! On </a:t>
            </a:r>
            <a:r>
              <a:rPr lang="fr-FR" sz="20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identifie l’unité la plus petite :</a:t>
            </a: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le m </a:t>
            </a:r>
            <a:r>
              <a:rPr lang="fr-FR" sz="20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 b="1" i="0" u="none" strike="noStrike" cap="non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5" name="Google Shape;1845;p104"/>
          <p:cNvSpPr txBox="1"/>
          <p:nvPr/>
        </p:nvSpPr>
        <p:spPr>
          <a:xfrm>
            <a:off x="1011000" y="698687"/>
            <a:ext cx="9201074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Rappeler comment on trouve l’unité la plus petites entre deux unités différentes . </a:t>
            </a:r>
            <a:endParaRPr/>
          </a:p>
        </p:txBody>
      </p:sp>
      <p:sp>
        <p:nvSpPr>
          <p:cNvPr id="1846" name="Google Shape;1846;p104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47" name="Google Shape;1847;p1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71700" y="545729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8" name="Google Shape;1848;p104"/>
          <p:cNvPicPr preferRelativeResize="0"/>
          <p:nvPr/>
        </p:nvPicPr>
        <p:blipFill rotWithShape="1">
          <a:blip r:embed="rId4">
            <a:alphaModFix/>
          </a:blip>
          <a:srcRect l="5770" t="24743" r="3910" b="32528"/>
          <a:stretch/>
        </p:blipFill>
        <p:spPr>
          <a:xfrm>
            <a:off x="552039" y="2589074"/>
            <a:ext cx="11087921" cy="1350015"/>
          </a:xfrm>
          <a:prstGeom prst="rect">
            <a:avLst/>
          </a:prstGeom>
          <a:noFill/>
          <a:ln>
            <a:noFill/>
          </a:ln>
        </p:spPr>
      </p:pic>
      <p:sp>
        <p:nvSpPr>
          <p:cNvPr id="1849" name="Google Shape;1849;p104"/>
          <p:cNvSpPr txBox="1"/>
          <p:nvPr/>
        </p:nvSpPr>
        <p:spPr>
          <a:xfrm>
            <a:off x="7514263" y="1469938"/>
            <a:ext cx="145771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99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FF9999"/>
                </a:solidFill>
                <a:latin typeface="Calibri"/>
                <a:ea typeface="Calibri"/>
                <a:cs typeface="Calibri"/>
                <a:sym typeface="Calibri"/>
              </a:rPr>
              <a:t>L’unité la plus petite</a:t>
            </a:r>
            <a:endParaRPr/>
          </a:p>
        </p:txBody>
      </p:sp>
      <p:sp>
        <p:nvSpPr>
          <p:cNvPr id="1850" name="Google Shape;1850;p104"/>
          <p:cNvSpPr/>
          <p:nvPr/>
        </p:nvSpPr>
        <p:spPr>
          <a:xfrm>
            <a:off x="8108118" y="2231873"/>
            <a:ext cx="270003" cy="4680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99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5" name="Google Shape;1855;p105"/>
          <p:cNvSpPr txBox="1"/>
          <p:nvPr/>
        </p:nvSpPr>
        <p:spPr>
          <a:xfrm>
            <a:off x="831000" y="1608852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endParaRPr sz="2000" b="1" i="0" u="none" strike="noStrike" cap="non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6" name="Google Shape;1856;p105"/>
          <p:cNvSpPr txBox="1"/>
          <p:nvPr/>
        </p:nvSpPr>
        <p:spPr>
          <a:xfrm>
            <a:off x="1063538" y="723840"/>
            <a:ext cx="5060829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</a:t>
            </a: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2 à 3 </a:t>
            </a:r>
            <a:r>
              <a:rPr lang="fr-FR" sz="160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élèves, lui demander de verbaliser sa réponse </a:t>
            </a:r>
            <a:endParaRPr/>
          </a:p>
        </p:txBody>
      </p:sp>
      <p:sp>
        <p:nvSpPr>
          <p:cNvPr id="1857" name="Google Shape;1857;p105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58" name="Google Shape;1858;p105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36000" y="2169000"/>
            <a:ext cx="2520000" cy="25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9" name="Google Shape;1859;p105"/>
          <p:cNvSpPr txBox="1"/>
          <p:nvPr/>
        </p:nvSpPr>
        <p:spPr>
          <a:xfrm>
            <a:off x="1063538" y="153864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Que doit-on faire ensuite ?  </a:t>
            </a:r>
            <a:endParaRPr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4" name="Google Shape;1864;p106"/>
          <p:cNvSpPr txBox="1"/>
          <p:nvPr/>
        </p:nvSpPr>
        <p:spPr>
          <a:xfrm>
            <a:off x="1010999" y="219785"/>
            <a:ext cx="1039500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Ensuite, on convertit 45 dam en m : 45 dam = …… m  </a:t>
            </a:r>
            <a:endParaRPr sz="20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5" name="Google Shape;1865;p106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66" name="Google Shape;1866;p10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98714" y="444560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7" name="Google Shape;1867;p106"/>
          <p:cNvSpPr txBox="1"/>
          <p:nvPr/>
        </p:nvSpPr>
        <p:spPr>
          <a:xfrm>
            <a:off x="1063538" y="723840"/>
            <a:ext cx="5060829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Rappeler la méthode de conversion </a:t>
            </a:r>
            <a:endParaRPr sz="1600" i="1" u="none" strike="noStrike" cap="non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868" name="Google Shape;1868;p106"/>
          <p:cNvGraphicFramePr/>
          <p:nvPr/>
        </p:nvGraphicFramePr>
        <p:xfrm>
          <a:off x="3103499" y="2695882"/>
          <a:ext cx="5985000" cy="1180975"/>
        </p:xfrm>
        <a:graphic>
          <a:graphicData uri="http://schemas.openxmlformats.org/drawingml/2006/table">
            <a:tbl>
              <a:tblPr firstRow="1" bandRow="1">
                <a:noFill/>
                <a:tableStyleId>{0B112D97-49D7-44DC-A576-9BB7EAF0BAAC}</a:tableStyleId>
              </a:tblPr>
              <a:tblGrid>
                <a:gridCol w="85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5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5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5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5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5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7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strike="noStrike" cap="none"/>
                        <a:t>km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strike="noStrike" cap="none"/>
                        <a:t>hm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strike="noStrike" cap="none"/>
                        <a:t>dam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strike="noStrike" cap="none">
                          <a:solidFill>
                            <a:schemeClr val="dk1"/>
                          </a:solidFill>
                        </a:rPr>
                        <a:t>m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strike="noStrike" cap="none"/>
                        <a:t>dm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strike="noStrike" cap="none">
                          <a:solidFill>
                            <a:srgbClr val="FF0000"/>
                          </a:solidFill>
                        </a:rPr>
                        <a:t>cm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strike="noStrike" cap="none"/>
                        <a:t>mm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3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 b="1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b="1" u="none" strike="noStrike" cap="none"/>
                        <a:t>4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b="1" u="none" strike="noStrike" cap="none"/>
                        <a:t>5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b="1" u="none" strike="noStrike" cap="none">
                          <a:solidFill>
                            <a:srgbClr val="FF0000"/>
                          </a:solidFill>
                        </a:rPr>
                        <a:t>0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 b="1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69" name="Google Shape;1869;p106"/>
          <p:cNvSpPr txBox="1"/>
          <p:nvPr/>
        </p:nvSpPr>
        <p:spPr>
          <a:xfrm>
            <a:off x="3665973" y="1489546"/>
            <a:ext cx="4750465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45 </a:t>
            </a:r>
            <a:r>
              <a:rPr lang="fr-FR" sz="4400" b="1" i="0" u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dam = </a:t>
            </a:r>
            <a:r>
              <a:rPr lang="fr-FR" sz="44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…..</a:t>
            </a:r>
            <a:r>
              <a:rPr lang="fr-FR" sz="4400" b="1" i="0" u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4400" b="1" i="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m</a:t>
            </a:r>
            <a:endParaRPr sz="28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0" name="Google Shape;1870;p106"/>
          <p:cNvSpPr/>
          <p:nvPr/>
        </p:nvSpPr>
        <p:spPr>
          <a:xfrm>
            <a:off x="5668499" y="4166547"/>
            <a:ext cx="855000" cy="1260014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0C413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1" name="Google Shape;1871;p106"/>
          <p:cNvSpPr txBox="1"/>
          <p:nvPr/>
        </p:nvSpPr>
        <p:spPr>
          <a:xfrm>
            <a:off x="3935977" y="5499473"/>
            <a:ext cx="4410048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45 </a:t>
            </a:r>
            <a:r>
              <a:rPr lang="fr-FR" sz="44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dam = </a:t>
            </a:r>
            <a:r>
              <a:rPr lang="fr-FR" sz="4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450</a:t>
            </a:r>
            <a:r>
              <a:rPr lang="fr-FR" sz="44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4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 sz="28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6" name="Google Shape;1876;p107"/>
          <p:cNvSpPr txBox="1"/>
          <p:nvPr/>
        </p:nvSpPr>
        <p:spPr>
          <a:xfrm>
            <a:off x="1081787" y="712492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 . Pas toujours les mêmes </a:t>
            </a:r>
            <a:endParaRPr/>
          </a:p>
        </p:txBody>
      </p:sp>
      <p:sp>
        <p:nvSpPr>
          <p:cNvPr id="1877" name="Google Shape;1877;p107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78" name="Google Shape;1878;p107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36000" y="2169000"/>
            <a:ext cx="2520000" cy="25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9" name="Google Shape;1879;p107"/>
          <p:cNvSpPr txBox="1"/>
          <p:nvPr/>
        </p:nvSpPr>
        <p:spPr>
          <a:xfrm>
            <a:off x="1081787" y="178603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 que les longueurs sont dans la même unité, que doit-on faire ? </a:t>
            </a:r>
            <a:endParaRPr sz="2000" b="1" i="0" u="none" strike="noStrike" cap="non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" name="Google Shape;1884;p108"/>
          <p:cNvSpPr txBox="1"/>
          <p:nvPr/>
        </p:nvSpPr>
        <p:spPr>
          <a:xfrm>
            <a:off x="695940" y="98963"/>
            <a:ext cx="11385070" cy="552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100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On compare alors les deux longueurs exprimées avec la même unité. Puis on écrit le resultat de la comparaison </a:t>
            </a:r>
            <a:endParaRPr sz="20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5" name="Google Shape;1885;p108"/>
          <p:cNvSpPr txBox="1"/>
          <p:nvPr/>
        </p:nvSpPr>
        <p:spPr>
          <a:xfrm>
            <a:off x="973802" y="695489"/>
            <a:ext cx="9201074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Rappeler qu’il faut respecter les étapes de conversion.  </a:t>
            </a:r>
            <a:endParaRPr/>
          </a:p>
        </p:txBody>
      </p:sp>
      <p:sp>
        <p:nvSpPr>
          <p:cNvPr id="1886" name="Google Shape;1886;p108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87" name="Google Shape;1887;p10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72206" y="53699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8" name="Google Shape;1888;p108"/>
          <p:cNvSpPr txBox="1"/>
          <p:nvPr/>
        </p:nvSpPr>
        <p:spPr>
          <a:xfrm>
            <a:off x="3418474" y="2022665"/>
            <a:ext cx="181684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</a:pPr>
            <a:r>
              <a:rPr lang="fr-FR" sz="4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450 </a:t>
            </a:r>
            <a:r>
              <a:rPr lang="fr-FR" sz="4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 sz="40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9" name="Google Shape;1889;p108"/>
          <p:cNvSpPr txBox="1"/>
          <p:nvPr/>
        </p:nvSpPr>
        <p:spPr>
          <a:xfrm>
            <a:off x="6762087" y="2022665"/>
            <a:ext cx="165747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</a:pPr>
            <a:r>
              <a:rPr lang="fr-FR" sz="4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56   </a:t>
            </a:r>
            <a:r>
              <a:rPr lang="fr-FR" sz="4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fr-FR" sz="4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40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0" name="Google Shape;1890;p108"/>
          <p:cNvSpPr txBox="1"/>
          <p:nvPr/>
        </p:nvSpPr>
        <p:spPr>
          <a:xfrm>
            <a:off x="5352457" y="2238109"/>
            <a:ext cx="141357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fr-FR" sz="1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. . . . . . ... . . . . </a:t>
            </a:r>
            <a:endParaRPr sz="36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1" name="Google Shape;1891;p108"/>
          <p:cNvSpPr/>
          <p:nvPr/>
        </p:nvSpPr>
        <p:spPr>
          <a:xfrm>
            <a:off x="5586743" y="2074576"/>
            <a:ext cx="945000" cy="60406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6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&gt;</a:t>
            </a:r>
            <a:endParaRPr/>
          </a:p>
        </p:txBody>
      </p:sp>
      <p:sp>
        <p:nvSpPr>
          <p:cNvPr id="1892" name="Google Shape;1892;p108"/>
          <p:cNvSpPr txBox="1"/>
          <p:nvPr/>
        </p:nvSpPr>
        <p:spPr>
          <a:xfrm>
            <a:off x="750164" y="3427002"/>
            <a:ext cx="4607113" cy="712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Le résultat de la comparaison : </a:t>
            </a:r>
            <a:endParaRPr/>
          </a:p>
        </p:txBody>
      </p:sp>
      <p:sp>
        <p:nvSpPr>
          <p:cNvPr id="1893" name="Google Shape;1893;p108"/>
          <p:cNvSpPr txBox="1"/>
          <p:nvPr/>
        </p:nvSpPr>
        <p:spPr>
          <a:xfrm>
            <a:off x="3418474" y="4836402"/>
            <a:ext cx="181684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</a:pPr>
            <a:r>
              <a:rPr lang="fr-FR" sz="4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45 </a:t>
            </a:r>
            <a:r>
              <a:rPr lang="fr-FR" sz="40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dam</a:t>
            </a:r>
            <a:endParaRPr sz="4000" b="1" i="0" u="none" strike="noStrike" cap="non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4" name="Google Shape;1894;p108"/>
          <p:cNvSpPr txBox="1"/>
          <p:nvPr/>
        </p:nvSpPr>
        <p:spPr>
          <a:xfrm>
            <a:off x="6762087" y="4913642"/>
            <a:ext cx="165747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</a:pPr>
            <a:r>
              <a:rPr lang="fr-FR" sz="4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56   </a:t>
            </a:r>
            <a:r>
              <a:rPr lang="fr-FR" sz="4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fr-FR" sz="4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40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5" name="Google Shape;1895;p108"/>
          <p:cNvSpPr txBox="1"/>
          <p:nvPr/>
        </p:nvSpPr>
        <p:spPr>
          <a:xfrm>
            <a:off x="5352457" y="5129087"/>
            <a:ext cx="141357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fr-FR" sz="1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. . . . . . ... . . . . </a:t>
            </a:r>
            <a:endParaRPr sz="36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6" name="Google Shape;1896;p108"/>
          <p:cNvSpPr/>
          <p:nvPr/>
        </p:nvSpPr>
        <p:spPr>
          <a:xfrm>
            <a:off x="5586743" y="4965553"/>
            <a:ext cx="945000" cy="60406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6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&gt;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1" name="Google Shape;1901;p109"/>
          <p:cNvSpPr txBox="1"/>
          <p:nvPr/>
        </p:nvSpPr>
        <p:spPr>
          <a:xfrm>
            <a:off x="831000" y="1608852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endParaRPr sz="2000" b="1" i="0" u="none" strike="noStrike" cap="non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2" name="Google Shape;1902;p109"/>
          <p:cNvSpPr txBox="1"/>
          <p:nvPr/>
        </p:nvSpPr>
        <p:spPr>
          <a:xfrm>
            <a:off x="863424" y="732178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Lire la consigne et l’expliquer si nécessaire.</a:t>
            </a: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903" name="Google Shape;1903;p109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4" name="Google Shape;1904;p109"/>
          <p:cNvSpPr txBox="1"/>
          <p:nvPr/>
        </p:nvSpPr>
        <p:spPr>
          <a:xfrm>
            <a:off x="906297" y="142516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Maintenant </a:t>
            </a:r>
            <a:r>
              <a:rPr lang="fr-FR" sz="2000" b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effectuons </a:t>
            </a:r>
            <a:r>
              <a:rPr lang="fr-FR" sz="2000" b="1" i="0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le 2</a:t>
            </a:r>
            <a:r>
              <a:rPr lang="fr-FR" sz="2000" b="1" i="0" u="none" strike="noStrike" cap="none" baseline="300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eme </a:t>
            </a:r>
            <a:r>
              <a:rPr lang="fr-FR" sz="2000" b="1" i="0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exemple. </a:t>
            </a:r>
            <a:r>
              <a:rPr lang="fr-FR" sz="2000" b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Qui doit-on faire ? </a:t>
            </a:r>
            <a:endParaRPr sz="2000" b="1" i="0" u="none" strike="noStrike" cap="non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05" name="Google Shape;1905;p109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3921" y="372741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6" name="Google Shape;1906;p109"/>
          <p:cNvSpPr/>
          <p:nvPr/>
        </p:nvSpPr>
        <p:spPr>
          <a:xfrm>
            <a:off x="245936" y="1638957"/>
            <a:ext cx="8121130" cy="617934"/>
          </a:xfrm>
          <a:prstGeom prst="roundRect">
            <a:avLst>
              <a:gd name="adj" fmla="val 1174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Comparer les longueurs suivantes avec les signes : &lt; , &gt; ou =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07" name="Google Shape;1907;p109"/>
          <p:cNvGrpSpPr/>
          <p:nvPr/>
        </p:nvGrpSpPr>
        <p:grpSpPr>
          <a:xfrm>
            <a:off x="245936" y="2635990"/>
            <a:ext cx="11700130" cy="1233860"/>
            <a:chOff x="245936" y="2635990"/>
            <a:chExt cx="11700130" cy="1233860"/>
          </a:xfrm>
        </p:grpSpPr>
        <p:pic>
          <p:nvPicPr>
            <p:cNvPr id="1908" name="Google Shape;1908;p109"/>
            <p:cNvPicPr preferRelativeResize="0"/>
            <p:nvPr/>
          </p:nvPicPr>
          <p:blipFill rotWithShape="1">
            <a:blip r:embed="rId4">
              <a:alphaModFix/>
            </a:blip>
            <a:srcRect t="69281"/>
            <a:stretch/>
          </p:blipFill>
          <p:spPr>
            <a:xfrm>
              <a:off x="245936" y="3194850"/>
              <a:ext cx="11700130" cy="675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09" name="Google Shape;1909;p109"/>
            <p:cNvPicPr preferRelativeResize="0"/>
            <p:nvPr/>
          </p:nvPicPr>
          <p:blipFill rotWithShape="1">
            <a:blip r:embed="rId5">
              <a:alphaModFix/>
            </a:blip>
            <a:srcRect l="41638" t="27467" r="3910" b="52104"/>
            <a:stretch/>
          </p:blipFill>
          <p:spPr>
            <a:xfrm>
              <a:off x="4925987" y="2635990"/>
              <a:ext cx="6974947" cy="645488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11"/>
          <p:cNvSpPr>
            <a:spLocks noGrp="1"/>
          </p:cNvSpPr>
          <p:nvPr>
            <p:ph type="body" idx="2"/>
          </p:nvPr>
        </p:nvSpPr>
        <p:spPr>
          <a:xfrm>
            <a:off x="1074834" y="98963"/>
            <a:ext cx="10272212" cy="600299"/>
          </a:xfrm>
          <a:prstGeom prst="roundRect">
            <a:avLst>
              <a:gd name="adj" fmla="val 9546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000"/>
              <a:buNone/>
            </a:pPr>
            <a:r>
              <a:rPr lang="fr-FR">
                <a:solidFill>
                  <a:srgbClr val="BFBFBF"/>
                </a:solidFill>
              </a:rPr>
              <a:t>Voici quelques instruments de mesure : Selon vous, que mesurent-ils ?</a:t>
            </a:r>
            <a:endParaRPr b="1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11"/>
          <p:cNvSpPr>
            <a:spLocks noGrp="1"/>
          </p:cNvSpPr>
          <p:nvPr>
            <p:ph type="body" idx="1"/>
          </p:nvPr>
        </p:nvSpPr>
        <p:spPr>
          <a:xfrm>
            <a:off x="1073154" y="548968"/>
            <a:ext cx="9946125" cy="44857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None/>
            </a:pPr>
            <a:r>
              <a:rPr lang="fr-FR" sz="1600">
                <a:solidFill>
                  <a:srgbClr val="BFBFBF"/>
                </a:solidFill>
              </a:rPr>
              <a:t>Inviter plusieurs élèves à répondre. Reformuler et guider si nécessaire.</a:t>
            </a:r>
            <a:endParaRPr/>
          </a:p>
        </p:txBody>
      </p:sp>
      <p:sp>
        <p:nvSpPr>
          <p:cNvPr id="491" name="Google Shape;491;p11"/>
          <p:cNvSpPr/>
          <p:nvPr/>
        </p:nvSpPr>
        <p:spPr>
          <a:xfrm>
            <a:off x="66000" y="54000"/>
            <a:ext cx="12060000" cy="6750000"/>
          </a:xfrm>
          <a:prstGeom prst="rect">
            <a:avLst/>
          </a:prstGeom>
          <a:noFill/>
          <a:ln w="127000" cap="flat" cmpd="sng">
            <a:solidFill>
              <a:srgbClr val="0F9E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2" name="Google Shape;492;p11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9525" y="368404"/>
            <a:ext cx="702643" cy="70264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Google Shape;493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9711" y="3066056"/>
            <a:ext cx="4906290" cy="2240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p11" descr="http://www.bricodepot.fr/images/page_prod_big/45000/45120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87097" y="3177818"/>
            <a:ext cx="4155192" cy="2333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" name="Google Shape;495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55964" y="1766059"/>
            <a:ext cx="5838825" cy="72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" name="Google Shape;1914;p110"/>
          <p:cNvSpPr txBox="1"/>
          <p:nvPr/>
        </p:nvSpPr>
        <p:spPr>
          <a:xfrm>
            <a:off x="1011000" y="221145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Bravo! On identifie l’unité la plus petite : le dm  </a:t>
            </a:r>
            <a:endParaRPr sz="2000" b="1" i="0" u="none" strike="noStrike" cap="non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5" name="Google Shape;1915;p110"/>
          <p:cNvSpPr txBox="1"/>
          <p:nvPr/>
        </p:nvSpPr>
        <p:spPr>
          <a:xfrm>
            <a:off x="1011000" y="698687"/>
            <a:ext cx="9201074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Rappeler comment on trouve l’unité la plus petites entre deux unités différentes . </a:t>
            </a:r>
            <a:endParaRPr/>
          </a:p>
        </p:txBody>
      </p:sp>
      <p:sp>
        <p:nvSpPr>
          <p:cNvPr id="1916" name="Google Shape;1916;p110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17" name="Google Shape;1917;p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8" name="Google Shape;1918;p110"/>
          <p:cNvSpPr txBox="1"/>
          <p:nvPr/>
        </p:nvSpPr>
        <p:spPr>
          <a:xfrm>
            <a:off x="8627817" y="1440390"/>
            <a:ext cx="145771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99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FF9999"/>
                </a:solidFill>
                <a:latin typeface="Calibri"/>
                <a:ea typeface="Calibri"/>
                <a:cs typeface="Calibri"/>
                <a:sym typeface="Calibri"/>
              </a:rPr>
              <a:t>L’unité la plus petite</a:t>
            </a:r>
            <a:endParaRPr/>
          </a:p>
        </p:txBody>
      </p:sp>
      <p:grpSp>
        <p:nvGrpSpPr>
          <p:cNvPr id="1919" name="Google Shape;1919;p110"/>
          <p:cNvGrpSpPr/>
          <p:nvPr/>
        </p:nvGrpSpPr>
        <p:grpSpPr>
          <a:xfrm>
            <a:off x="245936" y="2635990"/>
            <a:ext cx="11700130" cy="1233860"/>
            <a:chOff x="245936" y="2635990"/>
            <a:chExt cx="11700130" cy="1233860"/>
          </a:xfrm>
        </p:grpSpPr>
        <p:pic>
          <p:nvPicPr>
            <p:cNvPr id="1920" name="Google Shape;1920;p110"/>
            <p:cNvPicPr preferRelativeResize="0"/>
            <p:nvPr/>
          </p:nvPicPr>
          <p:blipFill rotWithShape="1">
            <a:blip r:embed="rId4">
              <a:alphaModFix/>
            </a:blip>
            <a:srcRect t="69281"/>
            <a:stretch/>
          </p:blipFill>
          <p:spPr>
            <a:xfrm>
              <a:off x="245936" y="3194850"/>
              <a:ext cx="11700130" cy="675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21" name="Google Shape;1921;p110"/>
            <p:cNvPicPr preferRelativeResize="0"/>
            <p:nvPr/>
          </p:nvPicPr>
          <p:blipFill rotWithShape="1">
            <a:blip r:embed="rId5">
              <a:alphaModFix/>
            </a:blip>
            <a:srcRect l="41638" t="27467" r="3910" b="52104"/>
            <a:stretch/>
          </p:blipFill>
          <p:spPr>
            <a:xfrm>
              <a:off x="4925987" y="2635990"/>
              <a:ext cx="6974947" cy="6454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22" name="Google Shape;1922;p110"/>
          <p:cNvSpPr/>
          <p:nvPr/>
        </p:nvSpPr>
        <p:spPr>
          <a:xfrm>
            <a:off x="9221672" y="2212766"/>
            <a:ext cx="270003" cy="4320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99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7" name="Google Shape;1927;p111"/>
          <p:cNvSpPr txBox="1"/>
          <p:nvPr/>
        </p:nvSpPr>
        <p:spPr>
          <a:xfrm>
            <a:off x="831000" y="1608852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endParaRPr sz="2000" b="1" i="0" u="none" strike="noStrike" cap="non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8" name="Google Shape;1928;p111"/>
          <p:cNvSpPr txBox="1"/>
          <p:nvPr/>
        </p:nvSpPr>
        <p:spPr>
          <a:xfrm>
            <a:off x="1063538" y="723840"/>
            <a:ext cx="5060829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élèves, lui demander de verbaliser sa réponse </a:t>
            </a:r>
            <a:endParaRPr/>
          </a:p>
        </p:txBody>
      </p:sp>
      <p:sp>
        <p:nvSpPr>
          <p:cNvPr id="1929" name="Google Shape;1929;p111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30" name="Google Shape;1930;p111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36000" y="2169000"/>
            <a:ext cx="2520000" cy="25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1" name="Google Shape;1931;p111"/>
          <p:cNvSpPr txBox="1"/>
          <p:nvPr/>
        </p:nvSpPr>
        <p:spPr>
          <a:xfrm>
            <a:off x="1063538" y="153864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Que doit-on faire ensuite ?  </a:t>
            </a:r>
            <a:endParaRPr/>
          </a:p>
        </p:txBody>
      </p:sp>
      <p:pic>
        <p:nvPicPr>
          <p:cNvPr id="1932" name="Google Shape;1932;p1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7" name="Google Shape;1937;p113"/>
          <p:cNvSpPr txBox="1"/>
          <p:nvPr/>
        </p:nvSpPr>
        <p:spPr>
          <a:xfrm>
            <a:off x="1081787" y="712492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 . Pas toujours les mêmes </a:t>
            </a:r>
            <a:endParaRPr/>
          </a:p>
        </p:txBody>
      </p:sp>
      <p:sp>
        <p:nvSpPr>
          <p:cNvPr id="1938" name="Google Shape;1938;p113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39" name="Google Shape;1939;p113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36000" y="2169000"/>
            <a:ext cx="2520000" cy="25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40" name="Google Shape;1940;p113"/>
          <p:cNvSpPr txBox="1"/>
          <p:nvPr/>
        </p:nvSpPr>
        <p:spPr>
          <a:xfrm>
            <a:off x="1081787" y="178603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 que les longueurs sont dans la même unité, que doit-on faire ? </a:t>
            </a:r>
            <a:endParaRPr sz="2000" b="1" i="0" u="none" strike="noStrike" cap="non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" name="Google Shape;1945;p114"/>
          <p:cNvSpPr txBox="1"/>
          <p:nvPr/>
        </p:nvSpPr>
        <p:spPr>
          <a:xfrm>
            <a:off x="1011000" y="142713"/>
            <a:ext cx="9487100" cy="552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100000"/>
              <a:buFont typeface="Calibri"/>
              <a:buNone/>
            </a:pPr>
            <a:r>
              <a:rPr lang="fr-FR" sz="20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On compare alors les deux longueurs exprimées avec la même unité. Puis on écrit le resultat de la comparaison </a:t>
            </a:r>
            <a:endParaRPr sz="2000" b="1" i="0" u="none" strike="noStrike" cap="non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6" name="Google Shape;1946;p114"/>
          <p:cNvSpPr txBox="1"/>
          <p:nvPr/>
        </p:nvSpPr>
        <p:spPr>
          <a:xfrm>
            <a:off x="973802" y="695489"/>
            <a:ext cx="9201074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Rappeler qu’il faut respecter les étapes de conversion.  </a:t>
            </a:r>
            <a:endParaRPr/>
          </a:p>
        </p:txBody>
      </p:sp>
      <p:sp>
        <p:nvSpPr>
          <p:cNvPr id="1947" name="Google Shape;1947;p114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48" name="Google Shape;1948;p1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49" name="Google Shape;1949;p114"/>
          <p:cNvSpPr txBox="1"/>
          <p:nvPr/>
        </p:nvSpPr>
        <p:spPr>
          <a:xfrm>
            <a:off x="3125967" y="2022665"/>
            <a:ext cx="2109347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</a:pPr>
            <a:r>
              <a:rPr lang="fr-FR" sz="4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7234 </a:t>
            </a:r>
            <a:r>
              <a:rPr lang="fr-FR" sz="4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endParaRPr sz="40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0" name="Google Shape;1950;p114"/>
          <p:cNvSpPr txBox="1"/>
          <p:nvPr/>
        </p:nvSpPr>
        <p:spPr>
          <a:xfrm>
            <a:off x="6762086" y="2022665"/>
            <a:ext cx="275395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70 000</a:t>
            </a:r>
            <a:r>
              <a:rPr lang="fr-FR" sz="4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4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dm</a:t>
            </a:r>
            <a:endParaRPr sz="40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1" name="Google Shape;1951;p114"/>
          <p:cNvSpPr txBox="1"/>
          <p:nvPr/>
        </p:nvSpPr>
        <p:spPr>
          <a:xfrm>
            <a:off x="5352457" y="2238109"/>
            <a:ext cx="141357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fr-FR" sz="1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. . . . . . ... . . . . </a:t>
            </a:r>
            <a:endParaRPr sz="36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2" name="Google Shape;1952;p114"/>
          <p:cNvSpPr/>
          <p:nvPr/>
        </p:nvSpPr>
        <p:spPr>
          <a:xfrm>
            <a:off x="5586743" y="2074576"/>
            <a:ext cx="945000" cy="60406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Calibri"/>
              <a:buNone/>
            </a:pPr>
            <a:r>
              <a:rPr lang="fr-FR" sz="6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&lt;</a:t>
            </a:r>
            <a:endParaRPr/>
          </a:p>
        </p:txBody>
      </p:sp>
      <p:sp>
        <p:nvSpPr>
          <p:cNvPr id="1953" name="Google Shape;1953;p114"/>
          <p:cNvSpPr txBox="1"/>
          <p:nvPr/>
        </p:nvSpPr>
        <p:spPr>
          <a:xfrm>
            <a:off x="245935" y="3509640"/>
            <a:ext cx="4607113" cy="712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Le résultat de la comparaison : </a:t>
            </a:r>
            <a:endParaRPr/>
          </a:p>
        </p:txBody>
      </p:sp>
      <p:sp>
        <p:nvSpPr>
          <p:cNvPr id="1954" name="Google Shape;1954;p114"/>
          <p:cNvSpPr txBox="1"/>
          <p:nvPr/>
        </p:nvSpPr>
        <p:spPr>
          <a:xfrm>
            <a:off x="3105500" y="4759161"/>
            <a:ext cx="237935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7234 </a:t>
            </a:r>
            <a:r>
              <a:rPr lang="fr-FR" sz="4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endParaRPr sz="40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5" name="Google Shape;1955;p114"/>
          <p:cNvSpPr txBox="1"/>
          <p:nvPr/>
        </p:nvSpPr>
        <p:spPr>
          <a:xfrm>
            <a:off x="7446015" y="4709991"/>
            <a:ext cx="165747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</a:pPr>
            <a:r>
              <a:rPr lang="fr-FR" sz="4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   </a:t>
            </a:r>
            <a:r>
              <a:rPr lang="fr-FR" sz="40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km</a:t>
            </a:r>
            <a:r>
              <a:rPr lang="fr-FR" sz="4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40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6" name="Google Shape;1956;p114"/>
          <p:cNvSpPr txBox="1"/>
          <p:nvPr/>
        </p:nvSpPr>
        <p:spPr>
          <a:xfrm>
            <a:off x="5601993" y="4974605"/>
            <a:ext cx="141357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fr-FR" sz="1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. . . . . . ... . . . . </a:t>
            </a:r>
            <a:endParaRPr sz="36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7" name="Google Shape;1957;p114"/>
          <p:cNvSpPr/>
          <p:nvPr/>
        </p:nvSpPr>
        <p:spPr>
          <a:xfrm>
            <a:off x="5836279" y="4811072"/>
            <a:ext cx="945000" cy="60406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Calibri"/>
              <a:buNone/>
            </a:pPr>
            <a:r>
              <a:rPr lang="fr-FR" sz="6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&lt;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2" name="Google Shape;1962;p115"/>
          <p:cNvSpPr txBox="1"/>
          <p:nvPr/>
        </p:nvSpPr>
        <p:spPr>
          <a:xfrm>
            <a:off x="1011000" y="142713"/>
            <a:ext cx="9487100" cy="552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la réponse à la tâche:</a:t>
            </a:r>
            <a:endParaRPr sz="2000" b="1" i="0" u="none" strike="noStrike" cap="non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3" name="Google Shape;1963;p115"/>
          <p:cNvSpPr txBox="1"/>
          <p:nvPr/>
        </p:nvSpPr>
        <p:spPr>
          <a:xfrm>
            <a:off x="973802" y="695489"/>
            <a:ext cx="9201074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d’écrire les réponses dans le livret, page 92, exercice 2</a:t>
            </a: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.  </a:t>
            </a:r>
            <a:endParaRPr/>
          </a:p>
        </p:txBody>
      </p:sp>
      <p:sp>
        <p:nvSpPr>
          <p:cNvPr id="1964" name="Google Shape;1964;p115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65" name="Google Shape;1965;p1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6" name="Google Shape;1966;p115"/>
          <p:cNvPicPr preferRelativeResize="0"/>
          <p:nvPr/>
        </p:nvPicPr>
        <p:blipFill rotWithShape="1">
          <a:blip r:embed="rId4">
            <a:alphaModFix/>
          </a:blip>
          <a:srcRect l="5770" t="24743" r="3910" b="11166"/>
          <a:stretch/>
        </p:blipFill>
        <p:spPr>
          <a:xfrm>
            <a:off x="640175" y="2766286"/>
            <a:ext cx="11087921" cy="2098454"/>
          </a:xfrm>
          <a:prstGeom prst="rect">
            <a:avLst/>
          </a:prstGeom>
          <a:noFill/>
          <a:ln>
            <a:noFill/>
          </a:ln>
        </p:spPr>
      </p:pic>
      <p:sp>
        <p:nvSpPr>
          <p:cNvPr id="1967" name="Google Shape;1967;p115"/>
          <p:cNvSpPr/>
          <p:nvPr/>
        </p:nvSpPr>
        <p:spPr>
          <a:xfrm>
            <a:off x="2405959" y="4176002"/>
            <a:ext cx="945000" cy="60406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Calibri"/>
              <a:buNone/>
            </a:pPr>
            <a:r>
              <a:rPr lang="fr-FR" sz="6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&lt;</a:t>
            </a:r>
            <a:endParaRPr/>
          </a:p>
        </p:txBody>
      </p:sp>
      <p:sp>
        <p:nvSpPr>
          <p:cNvPr id="1968" name="Google Shape;1968;p115"/>
          <p:cNvSpPr/>
          <p:nvPr/>
        </p:nvSpPr>
        <p:spPr>
          <a:xfrm>
            <a:off x="2405959" y="3487264"/>
            <a:ext cx="945000" cy="60406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Calibri"/>
              <a:buNone/>
            </a:pPr>
            <a:r>
              <a:rPr lang="fr-FR" sz="6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&gt;</a:t>
            </a:r>
            <a:endParaRPr sz="60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3" name="Google Shape;1973;p116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974" name="Google Shape;1974;p116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0070C0"/>
            </a:solidFill>
            <a:ln w="9525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5" name="Google Shape;1975;p116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76" name="Google Shape;1976;p116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0070C0"/>
          </a:solidFill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7" name="Google Shape;1977;p116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0070C0"/>
          </a:solidFill>
          <a:ln w="254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8" name="Google Shape;1978;p116"/>
          <p:cNvSpPr/>
          <p:nvPr/>
        </p:nvSpPr>
        <p:spPr>
          <a:xfrm>
            <a:off x="4492535" y="1744029"/>
            <a:ext cx="1052999" cy="492443"/>
          </a:xfrm>
          <a:prstGeom prst="rect">
            <a:avLst/>
          </a:prstGeom>
          <a:noFill/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PGB</a:t>
            </a:r>
            <a:endParaRPr/>
          </a:p>
        </p:txBody>
      </p:sp>
      <p:sp>
        <p:nvSpPr>
          <p:cNvPr id="1979" name="Google Shape;1979;p116"/>
          <p:cNvSpPr txBox="1"/>
          <p:nvPr/>
        </p:nvSpPr>
        <p:spPr>
          <a:xfrm>
            <a:off x="5065761" y="2276866"/>
            <a:ext cx="5869201" cy="250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Pratique guidée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r-FR" sz="48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en binôme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r-FR" sz="48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sz="4800" b="1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80" name="Google Shape;1980;p1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0475" y="1292636"/>
            <a:ext cx="3772584" cy="37725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5" name="Google Shape;1985;p117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w="762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86" name="Google Shape;1986;p1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5418" y="684000"/>
            <a:ext cx="324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7" name="Google Shape;1987;p1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418" y="2530074"/>
            <a:ext cx="11070123" cy="2250253"/>
          </a:xfrm>
          <a:prstGeom prst="rect">
            <a:avLst/>
          </a:prstGeom>
          <a:noFill/>
          <a:ln>
            <a:noFill/>
          </a:ln>
        </p:spPr>
      </p:pic>
      <p:sp>
        <p:nvSpPr>
          <p:cNvPr id="1988" name="Google Shape;1988;p117"/>
          <p:cNvSpPr txBox="1"/>
          <p:nvPr/>
        </p:nvSpPr>
        <p:spPr>
          <a:xfrm>
            <a:off x="858570" y="827429"/>
            <a:ext cx="9958353" cy="30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A ne pas oublier de fournir de l’aide aux élèves en difficulté.</a:t>
            </a:r>
            <a:endParaRPr sz="1600" i="1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endParaRPr sz="1600" b="0" i="1" u="none" strike="noStrike" cap="non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9" name="Google Shape;1989;p117"/>
          <p:cNvSpPr txBox="1"/>
          <p:nvPr/>
        </p:nvSpPr>
        <p:spPr>
          <a:xfrm>
            <a:off x="858570" y="17640"/>
            <a:ext cx="10997430" cy="8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À présent, prenez vos livrets, page 92 , et faites l’exercice 3 « Je m’entraîne en binôme » individuellement. Puis, échangez et comparez vos réponses avec votre binôme. </a:t>
            </a:r>
            <a:endParaRPr sz="2000" b="1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90" name="Google Shape;1990;p1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455512" y="619725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5" name="Google Shape;1995;p118"/>
          <p:cNvSpPr txBox="1"/>
          <p:nvPr/>
        </p:nvSpPr>
        <p:spPr>
          <a:xfrm>
            <a:off x="1081787" y="712492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Après la correction, demander aux élèves de recopier le résultat sur leurs livrets </a:t>
            </a:r>
            <a:endParaRPr/>
          </a:p>
        </p:txBody>
      </p:sp>
      <p:sp>
        <p:nvSpPr>
          <p:cNvPr id="1996" name="Google Shape;1996;p118"/>
          <p:cNvSpPr txBox="1"/>
          <p:nvPr/>
        </p:nvSpPr>
        <p:spPr>
          <a:xfrm>
            <a:off x="906297" y="142515"/>
            <a:ext cx="10274703" cy="584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la correction: </a:t>
            </a:r>
            <a:endParaRPr sz="2000" b="1" i="0" u="none" strike="noStrike" cap="non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97" name="Google Shape;1997;p118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78037" y="554000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98" name="Google Shape;1998;p118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w="762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99" name="Google Shape;1999;p118"/>
          <p:cNvPicPr preferRelativeResize="0"/>
          <p:nvPr/>
        </p:nvPicPr>
        <p:blipFill rotWithShape="1">
          <a:blip r:embed="rId4">
            <a:alphaModFix/>
          </a:blip>
          <a:srcRect t="23899"/>
          <a:stretch/>
        </p:blipFill>
        <p:spPr>
          <a:xfrm>
            <a:off x="695940" y="2233044"/>
            <a:ext cx="11070123" cy="1712472"/>
          </a:xfrm>
          <a:prstGeom prst="rect">
            <a:avLst/>
          </a:prstGeom>
          <a:noFill/>
          <a:ln>
            <a:noFill/>
          </a:ln>
        </p:spPr>
      </p:pic>
      <p:sp>
        <p:nvSpPr>
          <p:cNvPr id="2000" name="Google Shape;2000;p118"/>
          <p:cNvSpPr txBox="1"/>
          <p:nvPr/>
        </p:nvSpPr>
        <p:spPr>
          <a:xfrm>
            <a:off x="2315958" y="2659559"/>
            <a:ext cx="94500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 b="1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 =</a:t>
            </a:r>
            <a:endParaRPr/>
          </a:p>
        </p:txBody>
      </p:sp>
      <p:sp>
        <p:nvSpPr>
          <p:cNvPr id="2001" name="Google Shape;2001;p118"/>
          <p:cNvSpPr txBox="1"/>
          <p:nvPr/>
        </p:nvSpPr>
        <p:spPr>
          <a:xfrm>
            <a:off x="2315958" y="3248998"/>
            <a:ext cx="94500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 b="1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&lt;</a:t>
            </a:r>
            <a:endParaRPr/>
          </a:p>
        </p:txBody>
      </p:sp>
      <p:sp>
        <p:nvSpPr>
          <p:cNvPr id="2002" name="Google Shape;2002;p118"/>
          <p:cNvSpPr txBox="1"/>
          <p:nvPr/>
        </p:nvSpPr>
        <p:spPr>
          <a:xfrm>
            <a:off x="7343431" y="2777712"/>
            <a:ext cx="34015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2003" name="Google Shape;2003;p118"/>
          <p:cNvSpPr txBox="1"/>
          <p:nvPr/>
        </p:nvSpPr>
        <p:spPr>
          <a:xfrm>
            <a:off x="8249732" y="2777711"/>
            <a:ext cx="34015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2004" name="Google Shape;2004;p118"/>
          <p:cNvSpPr txBox="1"/>
          <p:nvPr/>
        </p:nvSpPr>
        <p:spPr>
          <a:xfrm>
            <a:off x="9156034" y="2787251"/>
            <a:ext cx="34015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/>
          </a:p>
        </p:txBody>
      </p:sp>
      <p:sp>
        <p:nvSpPr>
          <p:cNvPr id="2005" name="Google Shape;2005;p118"/>
          <p:cNvSpPr txBox="1"/>
          <p:nvPr/>
        </p:nvSpPr>
        <p:spPr>
          <a:xfrm>
            <a:off x="8249733" y="3330522"/>
            <a:ext cx="34015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2006" name="Google Shape;2006;p118"/>
          <p:cNvSpPr txBox="1"/>
          <p:nvPr/>
        </p:nvSpPr>
        <p:spPr>
          <a:xfrm>
            <a:off x="9156034" y="3330521"/>
            <a:ext cx="34015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2007" name="Google Shape;2007;p118"/>
          <p:cNvSpPr txBox="1"/>
          <p:nvPr/>
        </p:nvSpPr>
        <p:spPr>
          <a:xfrm>
            <a:off x="10062336" y="3340061"/>
            <a:ext cx="34015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/>
          </a:p>
        </p:txBody>
      </p:sp>
      <p:sp>
        <p:nvSpPr>
          <p:cNvPr id="2008" name="Google Shape;2008;p118"/>
          <p:cNvSpPr txBox="1"/>
          <p:nvPr/>
        </p:nvSpPr>
        <p:spPr>
          <a:xfrm>
            <a:off x="10993763" y="3338999"/>
            <a:ext cx="34015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3" name="Google Shape;2013;p119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014" name="Google Shape;2014;p119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8BC145"/>
            </a:solidFill>
            <a:ln w="9525" cap="flat" cmpd="sng">
              <a:solidFill>
                <a:srgbClr val="8BC14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5" name="Google Shape;2015;p1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8BC145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16" name="Google Shape;2016;p119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8BC145"/>
          </a:solidFill>
          <a:ln w="9525" cap="flat" cmpd="sng">
            <a:solidFill>
              <a:srgbClr val="8BC1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7" name="Google Shape;2017;p119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8BC145"/>
          </a:solidFill>
          <a:ln w="25400" cap="flat" cmpd="sng">
            <a:solidFill>
              <a:srgbClr val="8BC1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8" name="Google Shape;2018;p119"/>
          <p:cNvSpPr/>
          <p:nvPr/>
        </p:nvSpPr>
        <p:spPr>
          <a:xfrm>
            <a:off x="4492535" y="1744029"/>
            <a:ext cx="1052999" cy="492443"/>
          </a:xfrm>
          <a:prstGeom prst="rect">
            <a:avLst/>
          </a:prstGeom>
          <a:noFill/>
          <a:ln w="9525" cap="flat" cmpd="sng">
            <a:solidFill>
              <a:srgbClr val="8BC1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PA</a:t>
            </a:r>
            <a:endParaRPr/>
          </a:p>
        </p:txBody>
      </p:sp>
      <p:sp>
        <p:nvSpPr>
          <p:cNvPr id="2019" name="Google Shape;2019;p119"/>
          <p:cNvSpPr txBox="1"/>
          <p:nvPr/>
        </p:nvSpPr>
        <p:spPr>
          <a:xfrm>
            <a:off x="5118002" y="2385891"/>
            <a:ext cx="5869201" cy="1586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b="1" i="0" u="none" strike="noStrike" cap="none">
                <a:solidFill>
                  <a:srgbClr val="8BC145"/>
                </a:solidFill>
                <a:latin typeface="Arial"/>
                <a:ea typeface="Arial"/>
                <a:cs typeface="Arial"/>
                <a:sym typeface="Arial"/>
              </a:rPr>
              <a:t>Pratique autonome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r-FR" sz="4800" b="1" i="0" u="none" strike="noStrike" cap="none">
                <a:solidFill>
                  <a:srgbClr val="8BC145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sz="4800" b="1">
              <a:solidFill>
                <a:srgbClr val="8BC1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20" name="Google Shape;2020;p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7342" y="1043045"/>
            <a:ext cx="4102799" cy="4102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5" name="Google Shape;2025;p120"/>
          <p:cNvSpPr txBox="1"/>
          <p:nvPr/>
        </p:nvSpPr>
        <p:spPr>
          <a:xfrm>
            <a:off x="893664" y="177550"/>
            <a:ext cx="11275665" cy="403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Maintenant, vous allez travailler . Faites l’exercice 3 de la page</a:t>
            </a:r>
            <a:endParaRPr/>
          </a:p>
        </p:txBody>
      </p:sp>
      <p:sp>
        <p:nvSpPr>
          <p:cNvPr id="2026" name="Google Shape;2026;p120"/>
          <p:cNvSpPr txBox="1"/>
          <p:nvPr/>
        </p:nvSpPr>
        <p:spPr>
          <a:xfrm>
            <a:off x="893664" y="685957"/>
            <a:ext cx="10872399" cy="403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A ne pas oublier de fournir de l’aide aux élèves en difficulté. Orienter les elves avancées a faire le défi 3 de la page 94.</a:t>
            </a:r>
            <a:endParaRPr sz="1600" b="0" i="1" u="none" strike="noStrike" cap="non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7" name="Google Shape;2027;p120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noFill/>
          <a:ln w="127000" cap="flat" cmpd="sng">
            <a:solidFill>
              <a:srgbClr val="8BC1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28" name="Google Shape;2028;p1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5946" y="2384675"/>
            <a:ext cx="9855271" cy="3041400"/>
          </a:xfrm>
          <a:prstGeom prst="rect">
            <a:avLst/>
          </a:prstGeom>
          <a:noFill/>
          <a:ln>
            <a:noFill/>
          </a:ln>
        </p:spPr>
      </p:pic>
      <p:sp>
        <p:nvSpPr>
          <p:cNvPr id="2029" name="Google Shape;2029;p120"/>
          <p:cNvSpPr/>
          <p:nvPr/>
        </p:nvSpPr>
        <p:spPr>
          <a:xfrm>
            <a:off x="2181000" y="1444335"/>
            <a:ext cx="7830000" cy="510778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Comparer les longueurs suivantes avec les signes : &lt;, &gt; ou = 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30" name="Google Shape;2030;p1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55512" y="619725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12"/>
          <p:cNvSpPr>
            <a:spLocks noGrp="1"/>
          </p:cNvSpPr>
          <p:nvPr>
            <p:ph type="body" idx="2"/>
          </p:nvPr>
        </p:nvSpPr>
        <p:spPr>
          <a:xfrm>
            <a:off x="1074834" y="149639"/>
            <a:ext cx="10272212" cy="600299"/>
          </a:xfrm>
          <a:prstGeom prst="roundRect">
            <a:avLst>
              <a:gd name="adj" fmla="val 9546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000"/>
              <a:buNone/>
            </a:pPr>
            <a:r>
              <a:rPr lang="fr-FR">
                <a:solidFill>
                  <a:srgbClr val="BFBFBF"/>
                </a:solidFill>
              </a:rPr>
              <a:t>Bravo ! Ce sont des instruments de mesure de la longueur.</a:t>
            </a:r>
            <a:endParaRPr b="1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12"/>
          <p:cNvSpPr>
            <a:spLocks noGrp="1"/>
          </p:cNvSpPr>
          <p:nvPr>
            <p:ph type="body" idx="1"/>
          </p:nvPr>
        </p:nvSpPr>
        <p:spPr>
          <a:xfrm>
            <a:off x="966000" y="640422"/>
            <a:ext cx="9946125" cy="44857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92075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None/>
            </a:pPr>
            <a:r>
              <a:rPr lang="fr-FR" sz="1600">
                <a:solidFill>
                  <a:srgbClr val="BFBFBF"/>
                </a:solidFill>
              </a:rPr>
              <a:t>Écrire dans le tableau le nom  de chaque instrument</a:t>
            </a:r>
            <a:endParaRPr/>
          </a:p>
        </p:txBody>
      </p:sp>
      <p:sp>
        <p:nvSpPr>
          <p:cNvPr id="502" name="Google Shape;502;p12"/>
          <p:cNvSpPr/>
          <p:nvPr/>
        </p:nvSpPr>
        <p:spPr>
          <a:xfrm>
            <a:off x="66000" y="54000"/>
            <a:ext cx="12060000" cy="6750000"/>
          </a:xfrm>
          <a:prstGeom prst="rect">
            <a:avLst/>
          </a:prstGeom>
          <a:noFill/>
          <a:ln w="127000" cap="flat" cmpd="sng">
            <a:solidFill>
              <a:srgbClr val="0F9E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3" name="Google Shape;503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3439" y="3053778"/>
            <a:ext cx="5491157" cy="2507326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p12"/>
          <p:cNvSpPr txBox="1"/>
          <p:nvPr/>
        </p:nvSpPr>
        <p:spPr>
          <a:xfrm>
            <a:off x="4655984" y="2159339"/>
            <a:ext cx="22500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Règle </a:t>
            </a:r>
            <a:endParaRPr/>
          </a:p>
        </p:txBody>
      </p:sp>
      <p:sp>
        <p:nvSpPr>
          <p:cNvPr id="505" name="Google Shape;505;p12"/>
          <p:cNvSpPr txBox="1"/>
          <p:nvPr/>
        </p:nvSpPr>
        <p:spPr>
          <a:xfrm>
            <a:off x="4911496" y="5750701"/>
            <a:ext cx="266950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Mètre-ruban </a:t>
            </a:r>
            <a:endParaRPr/>
          </a:p>
        </p:txBody>
      </p:sp>
      <p:pic>
        <p:nvPicPr>
          <p:cNvPr id="506" name="Google Shape;506;p12" descr="http://www.bricodepot.fr/images/page_prod_big/45000/45120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01000" y="3271384"/>
            <a:ext cx="4155192" cy="2333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15183" y="1368397"/>
            <a:ext cx="5838825" cy="72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Google Shape;508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307643" y="504603"/>
            <a:ext cx="711291" cy="7112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6" name="Google Shape;2036;p121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3921" y="372741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7" name="Google Shape;2037;p121"/>
          <p:cNvSpPr txBox="1"/>
          <p:nvPr/>
        </p:nvSpPr>
        <p:spPr>
          <a:xfrm>
            <a:off x="893664" y="177550"/>
            <a:ext cx="11275665" cy="403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Voici les réponses.</a:t>
            </a:r>
            <a:endParaRPr/>
          </a:p>
        </p:txBody>
      </p:sp>
      <p:sp>
        <p:nvSpPr>
          <p:cNvPr id="2038" name="Google Shape;2038;p121"/>
          <p:cNvSpPr txBox="1"/>
          <p:nvPr/>
        </p:nvSpPr>
        <p:spPr>
          <a:xfrm>
            <a:off x="863424" y="595957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</a:t>
            </a: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corriger l’exercice dans le livret</a:t>
            </a: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039" name="Google Shape;2039;p121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noFill/>
          <a:ln w="127000" cap="flat" cmpd="sng">
            <a:solidFill>
              <a:srgbClr val="8BC1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40" name="Google Shape;2040;p121"/>
          <p:cNvPicPr preferRelativeResize="0"/>
          <p:nvPr/>
        </p:nvPicPr>
        <p:blipFill rotWithShape="1">
          <a:blip r:embed="rId4">
            <a:alphaModFix/>
          </a:blip>
          <a:srcRect t="24511"/>
          <a:stretch/>
        </p:blipFill>
        <p:spPr>
          <a:xfrm>
            <a:off x="233465" y="2361638"/>
            <a:ext cx="9855271" cy="229593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041" name="Google Shape;2041;p121"/>
          <p:cNvGraphicFramePr/>
          <p:nvPr/>
        </p:nvGraphicFramePr>
        <p:xfrm>
          <a:off x="5984493" y="2807407"/>
          <a:ext cx="750750" cy="621600"/>
        </p:xfrm>
        <a:graphic>
          <a:graphicData uri="http://schemas.openxmlformats.org/drawingml/2006/table">
            <a:tbl>
              <a:tblPr firstRow="1" bandRow="1">
                <a:noFill/>
                <a:tableStyleId>{2CBEE35A-801D-4DDD-8BB8-00A6175C00D9}</a:tableStyleId>
              </a:tblPr>
              <a:tblGrid>
                <a:gridCol w="75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u="none" strike="noStrike" cap="none">
                          <a:solidFill>
                            <a:srgbClr val="00B050"/>
                          </a:solidFill>
                        </a:rPr>
                        <a:t>3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42" name="Google Shape;2042;p121"/>
          <p:cNvGraphicFramePr/>
          <p:nvPr/>
        </p:nvGraphicFramePr>
        <p:xfrm>
          <a:off x="4928475" y="2807407"/>
          <a:ext cx="750750" cy="621600"/>
        </p:xfrm>
        <a:graphic>
          <a:graphicData uri="http://schemas.openxmlformats.org/drawingml/2006/table">
            <a:tbl>
              <a:tblPr firstRow="1" bandRow="1">
                <a:noFill/>
                <a:tableStyleId>{2CBEE35A-801D-4DDD-8BB8-00A6175C00D9}</a:tableStyleId>
              </a:tblPr>
              <a:tblGrid>
                <a:gridCol w="75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u="none" strike="noStrike" cap="none">
                          <a:solidFill>
                            <a:srgbClr val="00B050"/>
                          </a:solidFill>
                        </a:rPr>
                        <a:t>5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43" name="Google Shape;2043;p121"/>
          <p:cNvGraphicFramePr/>
          <p:nvPr/>
        </p:nvGraphicFramePr>
        <p:xfrm>
          <a:off x="8147584" y="3972598"/>
          <a:ext cx="750750" cy="621600"/>
        </p:xfrm>
        <a:graphic>
          <a:graphicData uri="http://schemas.openxmlformats.org/drawingml/2006/table">
            <a:tbl>
              <a:tblPr firstRow="1" bandRow="1">
                <a:noFill/>
                <a:tableStyleId>{2CBEE35A-801D-4DDD-8BB8-00A6175C00D9}</a:tableStyleId>
              </a:tblPr>
              <a:tblGrid>
                <a:gridCol w="75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u="none" strike="noStrike" cap="none">
                          <a:solidFill>
                            <a:srgbClr val="00B050"/>
                          </a:solidFill>
                        </a:rPr>
                        <a:t>8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44" name="Google Shape;2044;p121"/>
          <p:cNvGraphicFramePr/>
          <p:nvPr/>
        </p:nvGraphicFramePr>
        <p:xfrm>
          <a:off x="9200312" y="3356718"/>
          <a:ext cx="750750" cy="621600"/>
        </p:xfrm>
        <a:graphic>
          <a:graphicData uri="http://schemas.openxmlformats.org/drawingml/2006/table">
            <a:tbl>
              <a:tblPr firstRow="1" bandRow="1">
                <a:noFill/>
                <a:tableStyleId>{2CBEE35A-801D-4DDD-8BB8-00A6175C00D9}</a:tableStyleId>
              </a:tblPr>
              <a:tblGrid>
                <a:gridCol w="75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u="none" strike="noStrike" cap="none">
                          <a:solidFill>
                            <a:srgbClr val="00B050"/>
                          </a:solidFill>
                        </a:rPr>
                        <a:t>2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45" name="Google Shape;2045;p121"/>
          <p:cNvGraphicFramePr/>
          <p:nvPr/>
        </p:nvGraphicFramePr>
        <p:xfrm>
          <a:off x="8111604" y="3356718"/>
          <a:ext cx="750750" cy="621600"/>
        </p:xfrm>
        <a:graphic>
          <a:graphicData uri="http://schemas.openxmlformats.org/drawingml/2006/table">
            <a:tbl>
              <a:tblPr firstRow="1" bandRow="1">
                <a:noFill/>
                <a:tableStyleId>{2CBEE35A-801D-4DDD-8BB8-00A6175C00D9}</a:tableStyleId>
              </a:tblPr>
              <a:tblGrid>
                <a:gridCol w="75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u="none" strike="noStrike" cap="none">
                          <a:solidFill>
                            <a:srgbClr val="00B050"/>
                          </a:solidFill>
                        </a:rPr>
                        <a:t>2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46" name="Google Shape;2046;p121"/>
          <p:cNvGraphicFramePr/>
          <p:nvPr/>
        </p:nvGraphicFramePr>
        <p:xfrm>
          <a:off x="6939023" y="3356718"/>
          <a:ext cx="750750" cy="621600"/>
        </p:xfrm>
        <a:graphic>
          <a:graphicData uri="http://schemas.openxmlformats.org/drawingml/2006/table">
            <a:tbl>
              <a:tblPr firstRow="1" bandRow="1">
                <a:noFill/>
                <a:tableStyleId>{2CBEE35A-801D-4DDD-8BB8-00A6175C00D9}</a:tableStyleId>
              </a:tblPr>
              <a:tblGrid>
                <a:gridCol w="75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u="none" strike="noStrike" cap="none">
                          <a:solidFill>
                            <a:srgbClr val="00B050"/>
                          </a:solidFill>
                        </a:rPr>
                        <a:t>4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47" name="Google Shape;2047;p121"/>
          <p:cNvGraphicFramePr/>
          <p:nvPr/>
        </p:nvGraphicFramePr>
        <p:xfrm>
          <a:off x="9164332" y="3993978"/>
          <a:ext cx="750750" cy="621600"/>
        </p:xfrm>
        <a:graphic>
          <a:graphicData uri="http://schemas.openxmlformats.org/drawingml/2006/table">
            <a:tbl>
              <a:tblPr firstRow="1" bandRow="1">
                <a:noFill/>
                <a:tableStyleId>{2CBEE35A-801D-4DDD-8BB8-00A6175C00D9}</a:tableStyleId>
              </a:tblPr>
              <a:tblGrid>
                <a:gridCol w="75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u="none" strike="noStrike" cap="none">
                          <a:solidFill>
                            <a:srgbClr val="00B0F0"/>
                          </a:solidFill>
                        </a:rPr>
                        <a:t>0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48" name="Google Shape;2048;p121"/>
          <p:cNvGraphicFramePr/>
          <p:nvPr/>
        </p:nvGraphicFramePr>
        <p:xfrm>
          <a:off x="7119360" y="2824627"/>
          <a:ext cx="750750" cy="621600"/>
        </p:xfrm>
        <a:graphic>
          <a:graphicData uri="http://schemas.openxmlformats.org/drawingml/2006/table">
            <a:tbl>
              <a:tblPr firstRow="1" bandRow="1">
                <a:noFill/>
                <a:tableStyleId>{2CBEE35A-801D-4DDD-8BB8-00A6175C00D9}</a:tableStyleId>
              </a:tblPr>
              <a:tblGrid>
                <a:gridCol w="75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u="none" strike="noStrike" cap="none">
                          <a:solidFill>
                            <a:srgbClr val="00B0F0"/>
                          </a:solidFill>
                        </a:rPr>
                        <a:t>0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49" name="Google Shape;2049;p121"/>
          <p:cNvGraphicFramePr/>
          <p:nvPr/>
        </p:nvGraphicFramePr>
        <p:xfrm>
          <a:off x="8166000" y="2820554"/>
          <a:ext cx="750750" cy="621600"/>
        </p:xfrm>
        <a:graphic>
          <a:graphicData uri="http://schemas.openxmlformats.org/drawingml/2006/table">
            <a:tbl>
              <a:tblPr firstRow="1" bandRow="1">
                <a:noFill/>
                <a:tableStyleId>{2CBEE35A-801D-4DDD-8BB8-00A6175C00D9}</a:tableStyleId>
              </a:tblPr>
              <a:tblGrid>
                <a:gridCol w="75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u="none" strike="noStrike" cap="none">
                          <a:solidFill>
                            <a:srgbClr val="00B0F0"/>
                          </a:solidFill>
                        </a:rPr>
                        <a:t>0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50" name="Google Shape;2050;p121"/>
          <p:cNvGraphicFramePr/>
          <p:nvPr/>
        </p:nvGraphicFramePr>
        <p:xfrm>
          <a:off x="9188864" y="2820554"/>
          <a:ext cx="750750" cy="621600"/>
        </p:xfrm>
        <a:graphic>
          <a:graphicData uri="http://schemas.openxmlformats.org/drawingml/2006/table">
            <a:tbl>
              <a:tblPr firstRow="1" bandRow="1">
                <a:noFill/>
                <a:tableStyleId>{2CBEE35A-801D-4DDD-8BB8-00A6175C00D9}</a:tableStyleId>
              </a:tblPr>
              <a:tblGrid>
                <a:gridCol w="75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u="none" strike="noStrike" cap="none">
                          <a:solidFill>
                            <a:srgbClr val="00B0F0"/>
                          </a:solidFill>
                        </a:rPr>
                        <a:t>0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051" name="Google Shape;2051;p121"/>
          <p:cNvSpPr txBox="1"/>
          <p:nvPr/>
        </p:nvSpPr>
        <p:spPr>
          <a:xfrm>
            <a:off x="8716543" y="1326079"/>
            <a:ext cx="1589953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99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FF9999"/>
                </a:solidFill>
                <a:latin typeface="Calibri"/>
                <a:ea typeface="Calibri"/>
                <a:cs typeface="Calibri"/>
                <a:sym typeface="Calibri"/>
              </a:rPr>
              <a:t>L’unité la plus petite</a:t>
            </a:r>
            <a:endParaRPr/>
          </a:p>
        </p:txBody>
      </p:sp>
      <p:sp>
        <p:nvSpPr>
          <p:cNvPr id="2052" name="Google Shape;2052;p121"/>
          <p:cNvSpPr/>
          <p:nvPr/>
        </p:nvSpPr>
        <p:spPr>
          <a:xfrm>
            <a:off x="9394440" y="2033965"/>
            <a:ext cx="315000" cy="403016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0C413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053" name="Google Shape;2053;p121"/>
          <p:cNvGraphicFramePr/>
          <p:nvPr/>
        </p:nvGraphicFramePr>
        <p:xfrm>
          <a:off x="6076082" y="3356718"/>
          <a:ext cx="750750" cy="621600"/>
        </p:xfrm>
        <a:graphic>
          <a:graphicData uri="http://schemas.openxmlformats.org/drawingml/2006/table">
            <a:tbl>
              <a:tblPr firstRow="1" bandRow="1">
                <a:noFill/>
                <a:tableStyleId>{2CBEE35A-801D-4DDD-8BB8-00A6175C00D9}</a:tableStyleId>
              </a:tblPr>
              <a:tblGrid>
                <a:gridCol w="75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u="none" strike="noStrike" cap="none">
                          <a:solidFill>
                            <a:srgbClr val="00B050"/>
                          </a:solidFill>
                        </a:rPr>
                        <a:t>2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54" name="Google Shape;2054;p121"/>
          <p:cNvGraphicFramePr/>
          <p:nvPr/>
        </p:nvGraphicFramePr>
        <p:xfrm>
          <a:off x="4974269" y="3356718"/>
          <a:ext cx="750750" cy="621600"/>
        </p:xfrm>
        <a:graphic>
          <a:graphicData uri="http://schemas.openxmlformats.org/drawingml/2006/table">
            <a:tbl>
              <a:tblPr firstRow="1" bandRow="1">
                <a:noFill/>
                <a:tableStyleId>{2CBEE35A-801D-4DDD-8BB8-00A6175C00D9}</a:tableStyleId>
              </a:tblPr>
              <a:tblGrid>
                <a:gridCol w="75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u="none" strike="noStrike" cap="none">
                          <a:solidFill>
                            <a:srgbClr val="00B050"/>
                          </a:solidFill>
                        </a:rPr>
                        <a:t>5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55" name="Google Shape;2055;p121"/>
          <p:cNvGraphicFramePr/>
          <p:nvPr/>
        </p:nvGraphicFramePr>
        <p:xfrm>
          <a:off x="7083530" y="3983655"/>
          <a:ext cx="750750" cy="621600"/>
        </p:xfrm>
        <a:graphic>
          <a:graphicData uri="http://schemas.openxmlformats.org/drawingml/2006/table">
            <a:tbl>
              <a:tblPr firstRow="1" bandRow="1">
                <a:noFill/>
                <a:tableStyleId>{2CBEE35A-801D-4DDD-8BB8-00A6175C00D9}</a:tableStyleId>
              </a:tblPr>
              <a:tblGrid>
                <a:gridCol w="75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u="none" strike="noStrike" cap="none">
                          <a:solidFill>
                            <a:srgbClr val="00B050"/>
                          </a:solidFill>
                        </a:rPr>
                        <a:t>4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56" name="Google Shape;2056;p121"/>
          <p:cNvGraphicFramePr/>
          <p:nvPr/>
        </p:nvGraphicFramePr>
        <p:xfrm>
          <a:off x="6116020" y="3983655"/>
          <a:ext cx="750750" cy="621600"/>
        </p:xfrm>
        <a:graphic>
          <a:graphicData uri="http://schemas.openxmlformats.org/drawingml/2006/table">
            <a:tbl>
              <a:tblPr firstRow="1" bandRow="1">
                <a:noFill/>
                <a:tableStyleId>{2CBEE35A-801D-4DDD-8BB8-00A6175C00D9}</a:tableStyleId>
              </a:tblPr>
              <a:tblGrid>
                <a:gridCol w="75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u="none" strike="noStrike" cap="none">
                          <a:solidFill>
                            <a:srgbClr val="00B050"/>
                          </a:solidFill>
                        </a:rPr>
                        <a:t>5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057" name="Google Shape;2057;p121"/>
          <p:cNvSpPr txBox="1"/>
          <p:nvPr/>
        </p:nvSpPr>
        <p:spPr>
          <a:xfrm>
            <a:off x="4657673" y="4873065"/>
            <a:ext cx="9450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7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&gt;</a:t>
            </a:r>
            <a:endParaRPr/>
          </a:p>
        </p:txBody>
      </p:sp>
      <p:sp>
        <p:nvSpPr>
          <p:cNvPr id="2058" name="Google Shape;2058;p121"/>
          <p:cNvSpPr txBox="1"/>
          <p:nvPr/>
        </p:nvSpPr>
        <p:spPr>
          <a:xfrm>
            <a:off x="7566574" y="4873065"/>
            <a:ext cx="9450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7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&gt;</a:t>
            </a:r>
            <a:endParaRPr/>
          </a:p>
        </p:txBody>
      </p:sp>
      <p:sp>
        <p:nvSpPr>
          <p:cNvPr id="2059" name="Google Shape;2059;p121"/>
          <p:cNvSpPr/>
          <p:nvPr/>
        </p:nvSpPr>
        <p:spPr>
          <a:xfrm>
            <a:off x="2620236" y="5210071"/>
            <a:ext cx="1754729" cy="526316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53 </a:t>
            </a:r>
            <a:r>
              <a:rPr lang="fr-FR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</p:txBody>
      </p:sp>
      <p:sp>
        <p:nvSpPr>
          <p:cNvPr id="2060" name="Google Shape;2060;p121"/>
          <p:cNvSpPr/>
          <p:nvPr/>
        </p:nvSpPr>
        <p:spPr>
          <a:xfrm>
            <a:off x="5771652" y="5210071"/>
            <a:ext cx="1754729" cy="526316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52 422 </a:t>
            </a:r>
            <a:r>
              <a:rPr lang="fr-FR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mm</a:t>
            </a:r>
            <a:endParaRPr/>
          </a:p>
        </p:txBody>
      </p:sp>
      <p:sp>
        <p:nvSpPr>
          <p:cNvPr id="2061" name="Google Shape;2061;p121"/>
          <p:cNvSpPr/>
          <p:nvPr/>
        </p:nvSpPr>
        <p:spPr>
          <a:xfrm>
            <a:off x="8551767" y="5210071"/>
            <a:ext cx="1754729" cy="526316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5 48   </a:t>
            </a:r>
            <a:r>
              <a:rPr lang="fr-FR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endParaRPr/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6" name="Google Shape;2066;p122"/>
          <p:cNvGrpSpPr/>
          <p:nvPr/>
        </p:nvGrpSpPr>
        <p:grpSpPr>
          <a:xfrm>
            <a:off x="2753807" y="1378736"/>
            <a:ext cx="6054377" cy="3711725"/>
            <a:chOff x="1715066" y="1103461"/>
            <a:chExt cx="5717724" cy="3124203"/>
          </a:xfrm>
        </p:grpSpPr>
        <p:sp>
          <p:nvSpPr>
            <p:cNvPr id="2067" name="Google Shape;2067;p122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A98FC3"/>
            </a:solidFill>
            <a:ln w="9525" cap="flat" cmpd="sng">
              <a:solidFill>
                <a:srgbClr val="A98FC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8" name="Google Shape;2068;p122"/>
            <p:cNvSpPr/>
            <p:nvPr/>
          </p:nvSpPr>
          <p:spPr>
            <a:xfrm>
              <a:off x="1802504" y="1179662"/>
              <a:ext cx="5542845" cy="2971799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A98FC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69" name="Google Shape;2069;p122"/>
          <p:cNvSpPr/>
          <p:nvPr/>
        </p:nvSpPr>
        <p:spPr>
          <a:xfrm>
            <a:off x="2962589" y="4748921"/>
            <a:ext cx="5527345" cy="77087"/>
          </a:xfrm>
          <a:prstGeom prst="rect">
            <a:avLst/>
          </a:prstGeom>
          <a:solidFill>
            <a:srgbClr val="A98FC3"/>
          </a:solidFill>
          <a:ln w="9525" cap="flat" cmpd="sng">
            <a:solidFill>
              <a:srgbClr val="A98F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0" name="Google Shape;2070;p122"/>
          <p:cNvSpPr/>
          <p:nvPr/>
        </p:nvSpPr>
        <p:spPr>
          <a:xfrm>
            <a:off x="2210321" y="1656384"/>
            <a:ext cx="1156184" cy="512421"/>
          </a:xfrm>
          <a:prstGeom prst="rect">
            <a:avLst/>
          </a:prstGeom>
          <a:solidFill>
            <a:srgbClr val="A98FC3"/>
          </a:solidFill>
          <a:ln w="25400" cap="flat" cmpd="sng">
            <a:solidFill>
              <a:srgbClr val="A98F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1" name="Google Shape;2071;p122"/>
          <p:cNvSpPr/>
          <p:nvPr/>
        </p:nvSpPr>
        <p:spPr>
          <a:xfrm>
            <a:off x="2313507" y="1663461"/>
            <a:ext cx="1052999" cy="492443"/>
          </a:xfrm>
          <a:prstGeom prst="rect">
            <a:avLst/>
          </a:prstGeom>
          <a:noFill/>
          <a:ln w="9525" cap="flat" cmpd="sng">
            <a:solidFill>
              <a:srgbClr val="A98F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/>
          </a:p>
        </p:txBody>
      </p:sp>
      <p:sp>
        <p:nvSpPr>
          <p:cNvPr id="2072" name="Google Shape;2072;p122"/>
          <p:cNvSpPr txBox="1"/>
          <p:nvPr/>
        </p:nvSpPr>
        <p:spPr>
          <a:xfrm>
            <a:off x="2886733" y="2026628"/>
            <a:ext cx="5869201" cy="2600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A98FC3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Clôture de la </a:t>
            </a:r>
            <a:endParaRPr/>
          </a:p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A98FC3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tâche 3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98FC3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(2 min)</a:t>
            </a:r>
            <a:endParaRPr sz="4800" b="1" i="0" u="none" strike="noStrike" cap="none">
              <a:solidFill>
                <a:srgbClr val="A98FC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7" name="Google Shape;2077;p1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48855" y="1901086"/>
            <a:ext cx="3711573" cy="3711573"/>
          </a:xfrm>
          <a:prstGeom prst="rect">
            <a:avLst/>
          </a:prstGeom>
          <a:noFill/>
          <a:ln>
            <a:noFill/>
          </a:ln>
        </p:spPr>
      </p:pic>
      <p:sp>
        <p:nvSpPr>
          <p:cNvPr id="2078" name="Google Shape;2078;p123"/>
          <p:cNvSpPr txBox="1">
            <a:spLocks noGrp="1"/>
          </p:cNvSpPr>
          <p:nvPr>
            <p:ph type="title"/>
          </p:nvPr>
        </p:nvSpPr>
        <p:spPr>
          <a:xfrm>
            <a:off x="411574" y="90695"/>
            <a:ext cx="10161105" cy="470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189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 b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C’est la fin de notre séance. Qui peut me rappeler ce qu'on a appris?</a:t>
            </a:r>
            <a:endParaRPr sz="1867" b="1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79" name="Google Shape;2079;p123" descr="Lever la main - Icônes mains et gestes gratuite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97247" y="349007"/>
            <a:ext cx="591676" cy="590400"/>
          </a:xfrm>
          <a:prstGeom prst="rect">
            <a:avLst/>
          </a:prstGeom>
          <a:noFill/>
          <a:ln>
            <a:noFill/>
          </a:ln>
        </p:spPr>
      </p:pic>
      <p:sp>
        <p:nvSpPr>
          <p:cNvPr id="2080" name="Google Shape;2080;p123"/>
          <p:cNvSpPr txBox="1"/>
          <p:nvPr/>
        </p:nvSpPr>
        <p:spPr>
          <a:xfrm>
            <a:off x="910125" y="349007"/>
            <a:ext cx="10882960" cy="421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867"/>
              <a:buFont typeface="Arial"/>
              <a:buNone/>
            </a:pPr>
            <a:r>
              <a:rPr lang="fr-FR" sz="1867" i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Choisir au hasard 2 ou 3 élèves pour répondre.</a:t>
            </a:r>
            <a:endParaRPr sz="1867" i="1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5" name="Google Shape;2085;p124"/>
          <p:cNvSpPr txBox="1"/>
          <p:nvPr/>
        </p:nvSpPr>
        <p:spPr>
          <a:xfrm>
            <a:off x="977308" y="121553"/>
            <a:ext cx="10594761" cy="627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 sz="1867" b="1" i="0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Très bien, nous avons appris durant cette séance à :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endParaRPr sz="1867" b="1" i="0" u="none" strike="noStrike" cap="non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6" name="Google Shape;2086;p124"/>
          <p:cNvSpPr txBox="1"/>
          <p:nvPr/>
        </p:nvSpPr>
        <p:spPr>
          <a:xfrm>
            <a:off x="2066900" y="2905997"/>
            <a:ext cx="8709152" cy="1077218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Comparer des longueurs ayant des unités de mesure différentes. 	</a:t>
            </a:r>
            <a:endParaRPr/>
          </a:p>
        </p:txBody>
      </p:sp>
      <p:pic>
        <p:nvPicPr>
          <p:cNvPr id="2087" name="Google Shape;2087;p1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57820" y="435296"/>
            <a:ext cx="591005" cy="5910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2" name="Google Shape;2092;p125"/>
          <p:cNvSpPr txBox="1"/>
          <p:nvPr/>
        </p:nvSpPr>
        <p:spPr>
          <a:xfrm>
            <a:off x="977308" y="121553"/>
            <a:ext cx="10594761" cy="627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 sz="1867" b="1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Alors, qui peut me rappeler comment on a fait pour réaliser cette tâche?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endParaRPr sz="1867" b="1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93" name="Google Shape;2093;p125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76583" y="453841"/>
            <a:ext cx="591676" cy="59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4" name="Google Shape;2094;p125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78234" y="2837136"/>
            <a:ext cx="1635532" cy="16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5" name="Google Shape;2095;p125"/>
          <p:cNvSpPr txBox="1"/>
          <p:nvPr/>
        </p:nvSpPr>
        <p:spPr>
          <a:xfrm>
            <a:off x="910125" y="349007"/>
            <a:ext cx="10882960" cy="421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867"/>
              <a:buFont typeface="Arial"/>
              <a:buNone/>
            </a:pPr>
            <a:r>
              <a:rPr lang="fr-FR" sz="1867" i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Choisir au hasard 2 ou 3 élèves pour répondre.</a:t>
            </a:r>
            <a:endParaRPr sz="1867" i="1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0" name="Google Shape;2100;p126"/>
          <p:cNvSpPr txBox="1"/>
          <p:nvPr/>
        </p:nvSpPr>
        <p:spPr>
          <a:xfrm>
            <a:off x="977308" y="121553"/>
            <a:ext cx="10594761" cy="627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 sz="1867" b="1" i="0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Bravo! Les étapes sont: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endParaRPr sz="1867" b="1" i="0" u="none" strike="noStrike" cap="non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01" name="Google Shape;2101;p126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76583" y="453841"/>
            <a:ext cx="591676" cy="590400"/>
          </a:xfrm>
          <a:prstGeom prst="rect">
            <a:avLst/>
          </a:prstGeom>
          <a:noFill/>
          <a:ln>
            <a:noFill/>
          </a:ln>
        </p:spPr>
      </p:pic>
      <p:sp>
        <p:nvSpPr>
          <p:cNvPr id="2102" name="Google Shape;2102;p126"/>
          <p:cNvSpPr txBox="1"/>
          <p:nvPr/>
        </p:nvSpPr>
        <p:spPr>
          <a:xfrm>
            <a:off x="910125" y="349007"/>
            <a:ext cx="10882960" cy="421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67"/>
              <a:buFont typeface="Arial"/>
              <a:buNone/>
            </a:pPr>
            <a:endParaRPr sz="1867" i="1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3" name="Google Shape;2103;p126"/>
          <p:cNvSpPr/>
          <p:nvPr/>
        </p:nvSpPr>
        <p:spPr>
          <a:xfrm>
            <a:off x="3290253" y="4234785"/>
            <a:ext cx="468000" cy="468000"/>
          </a:xfrm>
          <a:prstGeom prst="ellipse">
            <a:avLst/>
          </a:prstGeom>
          <a:noFill/>
          <a:ln w="28575" cap="flat" cmpd="sng">
            <a:solidFill>
              <a:srgbClr val="0F465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4" name="Google Shape;2104;p126"/>
          <p:cNvSpPr txBox="1"/>
          <p:nvPr/>
        </p:nvSpPr>
        <p:spPr>
          <a:xfrm>
            <a:off x="4025977" y="4239009"/>
            <a:ext cx="4500050" cy="461665"/>
          </a:xfrm>
          <a:prstGeom prst="rect">
            <a:avLst/>
          </a:prstGeom>
          <a:solidFill>
            <a:srgbClr val="C0E4F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Comparer les deux longueurs.</a:t>
            </a:r>
            <a:endParaRPr/>
          </a:p>
        </p:txBody>
      </p:sp>
      <p:sp>
        <p:nvSpPr>
          <p:cNvPr id="2105" name="Google Shape;2105;p126"/>
          <p:cNvSpPr/>
          <p:nvPr/>
        </p:nvSpPr>
        <p:spPr>
          <a:xfrm>
            <a:off x="3311276" y="3092661"/>
            <a:ext cx="468000" cy="468000"/>
          </a:xfrm>
          <a:prstGeom prst="ellipse">
            <a:avLst/>
          </a:prstGeom>
          <a:noFill/>
          <a:ln w="28575" cap="flat" cmpd="sng">
            <a:solidFill>
              <a:srgbClr val="0F465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6" name="Google Shape;2106;p126"/>
          <p:cNvSpPr txBox="1"/>
          <p:nvPr/>
        </p:nvSpPr>
        <p:spPr>
          <a:xfrm>
            <a:off x="4025977" y="3096885"/>
            <a:ext cx="4500050" cy="461665"/>
          </a:xfrm>
          <a:prstGeom prst="rect">
            <a:avLst/>
          </a:prstGeom>
          <a:solidFill>
            <a:srgbClr val="C0E4F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Convertir en unité la plus petite.</a:t>
            </a:r>
            <a:endParaRPr/>
          </a:p>
        </p:txBody>
      </p:sp>
      <p:sp>
        <p:nvSpPr>
          <p:cNvPr id="2107" name="Google Shape;2107;p126"/>
          <p:cNvSpPr/>
          <p:nvPr/>
        </p:nvSpPr>
        <p:spPr>
          <a:xfrm>
            <a:off x="3290256" y="2038844"/>
            <a:ext cx="468000" cy="468000"/>
          </a:xfrm>
          <a:prstGeom prst="ellipse">
            <a:avLst/>
          </a:prstGeom>
          <a:noFill/>
          <a:ln w="28575" cap="flat" cmpd="sng">
            <a:solidFill>
              <a:srgbClr val="0F465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8" name="Google Shape;2108;p126"/>
          <p:cNvSpPr txBox="1"/>
          <p:nvPr/>
        </p:nvSpPr>
        <p:spPr>
          <a:xfrm>
            <a:off x="4025977" y="2043068"/>
            <a:ext cx="4500050" cy="461665"/>
          </a:xfrm>
          <a:prstGeom prst="rect">
            <a:avLst/>
          </a:prstGeom>
          <a:solidFill>
            <a:srgbClr val="C0E4F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Identifier l’unité la plus petite.</a:t>
            </a:r>
            <a:endParaRPr/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4" name="Google Shape;2114;p127"/>
          <p:cNvSpPr/>
          <p:nvPr/>
        </p:nvSpPr>
        <p:spPr>
          <a:xfrm>
            <a:off x="2945965" y="3088957"/>
            <a:ext cx="6974245" cy="680085"/>
          </a:xfrm>
          <a:prstGeom prst="roundRect">
            <a:avLst>
              <a:gd name="adj" fmla="val 40469"/>
            </a:avLst>
          </a:prstGeom>
          <a:solidFill>
            <a:srgbClr val="FFCC00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Unité 2 : la masse et ses conversions </a:t>
            </a:r>
            <a:endParaRPr/>
          </a:p>
        </p:txBody>
      </p:sp>
      <p:sp>
        <p:nvSpPr>
          <p:cNvPr id="2115" name="Google Shape;2115;p127"/>
          <p:cNvSpPr txBox="1"/>
          <p:nvPr/>
        </p:nvSpPr>
        <p:spPr>
          <a:xfrm>
            <a:off x="4160978" y="3769042"/>
            <a:ext cx="387004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Tâche 1 (ordre de grandeurs)</a:t>
            </a:r>
            <a:endParaRPr/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0" name="Google Shape;2120;p128"/>
          <p:cNvGrpSpPr/>
          <p:nvPr/>
        </p:nvGrpSpPr>
        <p:grpSpPr>
          <a:xfrm>
            <a:off x="3067372" y="1333712"/>
            <a:ext cx="6054377" cy="3711725"/>
            <a:chOff x="1715066" y="1103461"/>
            <a:chExt cx="5717724" cy="3124203"/>
          </a:xfrm>
        </p:grpSpPr>
        <p:sp>
          <p:nvSpPr>
            <p:cNvPr id="2121" name="Google Shape;2121;p12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54AFE9"/>
            </a:solidFill>
            <a:ln w="9525" cap="flat" cmpd="sng">
              <a:solidFill>
                <a:srgbClr val="54AFE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2" name="Google Shape;2122;p128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4AFE9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23" name="Google Shape;2123;p128"/>
          <p:cNvSpPr/>
          <p:nvPr/>
        </p:nvSpPr>
        <p:spPr>
          <a:xfrm>
            <a:off x="3332327" y="4703897"/>
            <a:ext cx="5527345" cy="77087"/>
          </a:xfrm>
          <a:prstGeom prst="rect">
            <a:avLst/>
          </a:prstGeom>
          <a:solidFill>
            <a:srgbClr val="54AFE9"/>
          </a:solidFill>
          <a:ln w="9525" cap="flat" cmpd="sng">
            <a:solidFill>
              <a:srgbClr val="54AFE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4" name="Google Shape;2124;p128"/>
          <p:cNvSpPr txBox="1"/>
          <p:nvPr/>
        </p:nvSpPr>
        <p:spPr>
          <a:xfrm>
            <a:off x="3582558" y="2247856"/>
            <a:ext cx="5026883" cy="1632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54AFE9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Ouverture  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4AFE9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( 3 min)</a:t>
            </a:r>
            <a:endParaRPr sz="4800" b="1" i="0" u="none" strike="noStrike" cap="none">
              <a:solidFill>
                <a:srgbClr val="54AFE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" name="Google Shape;2129;p129"/>
          <p:cNvSpPr txBox="1">
            <a:spLocks noGrp="1"/>
          </p:cNvSpPr>
          <p:nvPr>
            <p:ph type="body" idx="1"/>
          </p:nvPr>
        </p:nvSpPr>
        <p:spPr>
          <a:xfrm>
            <a:off x="651000" y="654329"/>
            <a:ext cx="11040061" cy="344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186262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C0C0"/>
              </a:buClr>
              <a:buSzPts val="1600"/>
              <a:buNone/>
            </a:pPr>
            <a:r>
              <a:rPr lang="fr-FR" sz="1600">
                <a:solidFill>
                  <a:srgbClr val="C0C0C0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hasard. Ne choisissez pas toujours les mêmes.</a:t>
            </a:r>
            <a:endParaRPr/>
          </a:p>
        </p:txBody>
      </p:sp>
      <p:sp>
        <p:nvSpPr>
          <p:cNvPr id="2130" name="Google Shape;2130;p129"/>
          <p:cNvSpPr>
            <a:spLocks noGrp="1"/>
          </p:cNvSpPr>
          <p:nvPr>
            <p:ph type="body" idx="2"/>
          </p:nvPr>
        </p:nvSpPr>
        <p:spPr>
          <a:xfrm>
            <a:off x="831000" y="26218"/>
            <a:ext cx="10273613" cy="70264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None/>
            </a:pPr>
            <a:r>
              <a:rPr lang="fr-FR"/>
              <a:t>Pour exprimer une masse, on utilise différentes unités. </a:t>
            </a:r>
            <a:endParaRPr/>
          </a:p>
        </p:txBody>
      </p:sp>
      <p:pic>
        <p:nvPicPr>
          <p:cNvPr id="2131" name="Google Shape;2131;p129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56000" y="2555027"/>
            <a:ext cx="2880000" cy="28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32" name="Google Shape;2132;p129"/>
          <p:cNvSpPr txBox="1"/>
          <p:nvPr/>
        </p:nvSpPr>
        <p:spPr>
          <a:xfrm>
            <a:off x="966000" y="1756306"/>
            <a:ext cx="997122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Qui peut me citer les unités  de mesure de masse ?</a:t>
            </a:r>
            <a:endParaRPr/>
          </a:p>
        </p:txBody>
      </p:sp>
      <p:sp>
        <p:nvSpPr>
          <p:cNvPr id="2133" name="Google Shape;2133;p129"/>
          <p:cNvSpPr/>
          <p:nvPr/>
        </p:nvSpPr>
        <p:spPr>
          <a:xfrm>
            <a:off x="66000" y="54000"/>
            <a:ext cx="12060000" cy="6750000"/>
          </a:xfrm>
          <a:prstGeom prst="rect">
            <a:avLst/>
          </a:prstGeom>
          <a:noFill/>
          <a:ln w="127000" cap="flat" cmpd="sng">
            <a:solidFill>
              <a:srgbClr val="0F9E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8" name="Google Shape;2138;p130"/>
          <p:cNvSpPr>
            <a:spLocks noGrp="1"/>
          </p:cNvSpPr>
          <p:nvPr>
            <p:ph type="body" idx="2"/>
          </p:nvPr>
        </p:nvSpPr>
        <p:spPr>
          <a:xfrm>
            <a:off x="833167" y="69979"/>
            <a:ext cx="10525665" cy="699047"/>
          </a:xfrm>
          <a:prstGeom prst="roundRect">
            <a:avLst>
              <a:gd name="adj" fmla="val 12684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Exact ! voici les unités de masse : </a:t>
            </a:r>
            <a:endParaRPr/>
          </a:p>
        </p:txBody>
      </p:sp>
      <p:pic>
        <p:nvPicPr>
          <p:cNvPr id="2139" name="Google Shape;2139;p130" descr="Une image contenant Visage humain, croquis, dessin, art&#10;&#10;Le contenu généré par l’IA peut être incorrect."/>
          <p:cNvPicPr preferRelativeResize="0"/>
          <p:nvPr/>
        </p:nvPicPr>
        <p:blipFill rotWithShape="1">
          <a:blip r:embed="rId3">
            <a:alphaModFix/>
          </a:blip>
          <a:srcRect l="21940" t="28332" r="25160" b="41337"/>
          <a:stretch/>
        </p:blipFill>
        <p:spPr>
          <a:xfrm>
            <a:off x="8379597" y="5477728"/>
            <a:ext cx="1096350" cy="991731"/>
          </a:xfrm>
          <a:prstGeom prst="rect">
            <a:avLst/>
          </a:prstGeom>
          <a:noFill/>
          <a:ln>
            <a:noFill/>
          </a:ln>
        </p:spPr>
      </p:pic>
      <p:sp>
        <p:nvSpPr>
          <p:cNvPr id="2140" name="Google Shape;2140;p130"/>
          <p:cNvSpPr txBox="1"/>
          <p:nvPr/>
        </p:nvSpPr>
        <p:spPr>
          <a:xfrm>
            <a:off x="884357" y="729000"/>
            <a:ext cx="8226643" cy="296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ct val="100000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Demander de rappeler l’unité principale.   </a:t>
            </a:r>
            <a:endParaRPr/>
          </a:p>
        </p:txBody>
      </p:sp>
      <p:sp>
        <p:nvSpPr>
          <p:cNvPr id="2141" name="Google Shape;2141;p130"/>
          <p:cNvSpPr/>
          <p:nvPr/>
        </p:nvSpPr>
        <p:spPr>
          <a:xfrm>
            <a:off x="833167" y="5344590"/>
            <a:ext cx="7546430" cy="624423"/>
          </a:xfrm>
          <a:custGeom>
            <a:avLst/>
            <a:gdLst/>
            <a:ahLst/>
            <a:cxnLst/>
            <a:rect l="l" t="t" r="r" b="b"/>
            <a:pathLst>
              <a:path w="7546430" h="624423" fill="none" extrusionOk="0">
                <a:moveTo>
                  <a:pt x="0" y="174801"/>
                </a:moveTo>
                <a:cubicBezTo>
                  <a:pt x="-629" y="64558"/>
                  <a:pt x="82641" y="17378"/>
                  <a:pt x="174801" y="0"/>
                </a:cubicBezTo>
                <a:cubicBezTo>
                  <a:pt x="344357" y="-9654"/>
                  <a:pt x="492714" y="26164"/>
                  <a:pt x="630600" y="0"/>
                </a:cubicBezTo>
                <a:cubicBezTo>
                  <a:pt x="768486" y="-26164"/>
                  <a:pt x="1089666" y="41538"/>
                  <a:pt x="1374272" y="0"/>
                </a:cubicBezTo>
                <a:cubicBezTo>
                  <a:pt x="1658878" y="-41538"/>
                  <a:pt x="1908716" y="25843"/>
                  <a:pt x="2045976" y="0"/>
                </a:cubicBezTo>
                <a:cubicBezTo>
                  <a:pt x="2183236" y="-25843"/>
                  <a:pt x="2481074" y="10185"/>
                  <a:pt x="2789649" y="0"/>
                </a:cubicBezTo>
                <a:cubicBezTo>
                  <a:pt x="3098224" y="-10185"/>
                  <a:pt x="3096334" y="24296"/>
                  <a:pt x="3173479" y="0"/>
                </a:cubicBezTo>
                <a:cubicBezTo>
                  <a:pt x="3250624" y="-24296"/>
                  <a:pt x="3516575" y="39818"/>
                  <a:pt x="3629278" y="0"/>
                </a:cubicBezTo>
                <a:cubicBezTo>
                  <a:pt x="3741981" y="-39818"/>
                  <a:pt x="3977223" y="14421"/>
                  <a:pt x="4229014" y="0"/>
                </a:cubicBezTo>
                <a:cubicBezTo>
                  <a:pt x="4480805" y="-14421"/>
                  <a:pt x="4633145" y="9885"/>
                  <a:pt x="4756781" y="0"/>
                </a:cubicBezTo>
                <a:cubicBezTo>
                  <a:pt x="4880417" y="-9885"/>
                  <a:pt x="5131901" y="25239"/>
                  <a:pt x="5428485" y="0"/>
                </a:cubicBezTo>
                <a:cubicBezTo>
                  <a:pt x="5725069" y="-25239"/>
                  <a:pt x="5745643" y="54235"/>
                  <a:pt x="6028221" y="0"/>
                </a:cubicBezTo>
                <a:cubicBezTo>
                  <a:pt x="6310799" y="-54235"/>
                  <a:pt x="6389260" y="12915"/>
                  <a:pt x="6555988" y="0"/>
                </a:cubicBezTo>
                <a:cubicBezTo>
                  <a:pt x="6722716" y="-12915"/>
                  <a:pt x="6998959" y="80507"/>
                  <a:pt x="7371629" y="0"/>
                </a:cubicBezTo>
                <a:cubicBezTo>
                  <a:pt x="7469042" y="-5610"/>
                  <a:pt x="7539172" y="80507"/>
                  <a:pt x="7546430" y="174801"/>
                </a:cubicBezTo>
                <a:cubicBezTo>
                  <a:pt x="7568599" y="283902"/>
                  <a:pt x="7543365" y="324159"/>
                  <a:pt x="7546430" y="449622"/>
                </a:cubicBezTo>
                <a:cubicBezTo>
                  <a:pt x="7558950" y="569454"/>
                  <a:pt x="7469212" y="618392"/>
                  <a:pt x="7371629" y="624423"/>
                </a:cubicBezTo>
                <a:cubicBezTo>
                  <a:pt x="7128618" y="645301"/>
                  <a:pt x="6898566" y="571280"/>
                  <a:pt x="6771893" y="624423"/>
                </a:cubicBezTo>
                <a:cubicBezTo>
                  <a:pt x="6645220" y="677566"/>
                  <a:pt x="6239607" y="591827"/>
                  <a:pt x="6100189" y="624423"/>
                </a:cubicBezTo>
                <a:cubicBezTo>
                  <a:pt x="5960771" y="657019"/>
                  <a:pt x="5736485" y="610929"/>
                  <a:pt x="5572422" y="624423"/>
                </a:cubicBezTo>
                <a:cubicBezTo>
                  <a:pt x="5408359" y="637917"/>
                  <a:pt x="5176971" y="547590"/>
                  <a:pt x="4900718" y="624423"/>
                </a:cubicBezTo>
                <a:cubicBezTo>
                  <a:pt x="4624465" y="701256"/>
                  <a:pt x="4342400" y="566250"/>
                  <a:pt x="4157046" y="624423"/>
                </a:cubicBezTo>
                <a:cubicBezTo>
                  <a:pt x="3971692" y="682596"/>
                  <a:pt x="3697934" y="619015"/>
                  <a:pt x="3557310" y="624423"/>
                </a:cubicBezTo>
                <a:cubicBezTo>
                  <a:pt x="3416686" y="629831"/>
                  <a:pt x="3171656" y="615963"/>
                  <a:pt x="2957574" y="624423"/>
                </a:cubicBezTo>
                <a:cubicBezTo>
                  <a:pt x="2743492" y="632883"/>
                  <a:pt x="2625619" y="624000"/>
                  <a:pt x="2429807" y="624423"/>
                </a:cubicBezTo>
                <a:cubicBezTo>
                  <a:pt x="2233995" y="624846"/>
                  <a:pt x="1958262" y="567830"/>
                  <a:pt x="1758103" y="624423"/>
                </a:cubicBezTo>
                <a:cubicBezTo>
                  <a:pt x="1557944" y="681016"/>
                  <a:pt x="1293785" y="569570"/>
                  <a:pt x="1086399" y="624423"/>
                </a:cubicBezTo>
                <a:cubicBezTo>
                  <a:pt x="879013" y="679276"/>
                  <a:pt x="574400" y="565787"/>
                  <a:pt x="174801" y="624423"/>
                </a:cubicBezTo>
                <a:cubicBezTo>
                  <a:pt x="70022" y="626312"/>
                  <a:pt x="-7316" y="530455"/>
                  <a:pt x="0" y="449622"/>
                </a:cubicBezTo>
                <a:cubicBezTo>
                  <a:pt x="-23408" y="329073"/>
                  <a:pt x="9821" y="277321"/>
                  <a:pt x="0" y="174801"/>
                </a:cubicBezTo>
                <a:close/>
              </a:path>
              <a:path w="7546430" h="624423" extrusionOk="0">
                <a:moveTo>
                  <a:pt x="0" y="174801"/>
                </a:moveTo>
                <a:cubicBezTo>
                  <a:pt x="-12331" y="53075"/>
                  <a:pt x="69342" y="4672"/>
                  <a:pt x="174801" y="0"/>
                </a:cubicBezTo>
                <a:cubicBezTo>
                  <a:pt x="349777" y="-25712"/>
                  <a:pt x="372588" y="45748"/>
                  <a:pt x="558632" y="0"/>
                </a:cubicBezTo>
                <a:cubicBezTo>
                  <a:pt x="744676" y="-45748"/>
                  <a:pt x="751238" y="18390"/>
                  <a:pt x="942463" y="0"/>
                </a:cubicBezTo>
                <a:cubicBezTo>
                  <a:pt x="1133688" y="-18390"/>
                  <a:pt x="1186180" y="3823"/>
                  <a:pt x="1398262" y="0"/>
                </a:cubicBezTo>
                <a:cubicBezTo>
                  <a:pt x="1610344" y="-3823"/>
                  <a:pt x="1866878" y="5109"/>
                  <a:pt x="1997997" y="0"/>
                </a:cubicBezTo>
                <a:cubicBezTo>
                  <a:pt x="2129116" y="-5109"/>
                  <a:pt x="2229528" y="11760"/>
                  <a:pt x="2381828" y="0"/>
                </a:cubicBezTo>
                <a:cubicBezTo>
                  <a:pt x="2534128" y="-11760"/>
                  <a:pt x="2667816" y="10875"/>
                  <a:pt x="2837627" y="0"/>
                </a:cubicBezTo>
                <a:cubicBezTo>
                  <a:pt x="3007438" y="-10875"/>
                  <a:pt x="3240965" y="22142"/>
                  <a:pt x="3581300" y="0"/>
                </a:cubicBezTo>
                <a:cubicBezTo>
                  <a:pt x="3921635" y="-22142"/>
                  <a:pt x="4081269" y="22740"/>
                  <a:pt x="4253004" y="0"/>
                </a:cubicBezTo>
                <a:cubicBezTo>
                  <a:pt x="4424739" y="-22740"/>
                  <a:pt x="4732573" y="22597"/>
                  <a:pt x="4852739" y="0"/>
                </a:cubicBezTo>
                <a:cubicBezTo>
                  <a:pt x="4972906" y="-22597"/>
                  <a:pt x="5199425" y="29269"/>
                  <a:pt x="5308538" y="0"/>
                </a:cubicBezTo>
                <a:cubicBezTo>
                  <a:pt x="5417651" y="-29269"/>
                  <a:pt x="5833511" y="2931"/>
                  <a:pt x="5980242" y="0"/>
                </a:cubicBezTo>
                <a:cubicBezTo>
                  <a:pt x="6126973" y="-2931"/>
                  <a:pt x="6400909" y="66081"/>
                  <a:pt x="6579978" y="0"/>
                </a:cubicBezTo>
                <a:cubicBezTo>
                  <a:pt x="6759047" y="-66081"/>
                  <a:pt x="7032531" y="2423"/>
                  <a:pt x="7371629" y="0"/>
                </a:cubicBezTo>
                <a:cubicBezTo>
                  <a:pt x="7478268" y="-1984"/>
                  <a:pt x="7548153" y="62318"/>
                  <a:pt x="7546430" y="174801"/>
                </a:cubicBezTo>
                <a:cubicBezTo>
                  <a:pt x="7571950" y="303737"/>
                  <a:pt x="7539536" y="384937"/>
                  <a:pt x="7546430" y="449622"/>
                </a:cubicBezTo>
                <a:cubicBezTo>
                  <a:pt x="7570665" y="551766"/>
                  <a:pt x="7483504" y="647404"/>
                  <a:pt x="7371629" y="624423"/>
                </a:cubicBezTo>
                <a:cubicBezTo>
                  <a:pt x="7132509" y="687883"/>
                  <a:pt x="6948991" y="581023"/>
                  <a:pt x="6627957" y="624423"/>
                </a:cubicBezTo>
                <a:cubicBezTo>
                  <a:pt x="6306923" y="667823"/>
                  <a:pt x="6109897" y="552840"/>
                  <a:pt x="5884285" y="624423"/>
                </a:cubicBezTo>
                <a:cubicBezTo>
                  <a:pt x="5658673" y="696006"/>
                  <a:pt x="5423723" y="591650"/>
                  <a:pt x="5284549" y="624423"/>
                </a:cubicBezTo>
                <a:cubicBezTo>
                  <a:pt x="5145375" y="657196"/>
                  <a:pt x="4973140" y="576499"/>
                  <a:pt x="4684813" y="624423"/>
                </a:cubicBezTo>
                <a:cubicBezTo>
                  <a:pt x="4396486" y="672347"/>
                  <a:pt x="4277385" y="573758"/>
                  <a:pt x="4157046" y="624423"/>
                </a:cubicBezTo>
                <a:cubicBezTo>
                  <a:pt x="4036707" y="675088"/>
                  <a:pt x="3591171" y="581710"/>
                  <a:pt x="3413374" y="624423"/>
                </a:cubicBezTo>
                <a:cubicBezTo>
                  <a:pt x="3235577" y="667136"/>
                  <a:pt x="2951926" y="619611"/>
                  <a:pt x="2741670" y="624423"/>
                </a:cubicBezTo>
                <a:cubicBezTo>
                  <a:pt x="2531414" y="629235"/>
                  <a:pt x="2450040" y="571558"/>
                  <a:pt x="2285871" y="624423"/>
                </a:cubicBezTo>
                <a:cubicBezTo>
                  <a:pt x="2121702" y="677288"/>
                  <a:pt x="1911681" y="575787"/>
                  <a:pt x="1614167" y="624423"/>
                </a:cubicBezTo>
                <a:cubicBezTo>
                  <a:pt x="1316653" y="673059"/>
                  <a:pt x="1184816" y="599058"/>
                  <a:pt x="942463" y="624423"/>
                </a:cubicBezTo>
                <a:cubicBezTo>
                  <a:pt x="700110" y="649788"/>
                  <a:pt x="333829" y="557867"/>
                  <a:pt x="174801" y="624423"/>
                </a:cubicBezTo>
                <a:cubicBezTo>
                  <a:pt x="104469" y="620634"/>
                  <a:pt x="11734" y="569204"/>
                  <a:pt x="0" y="449622"/>
                </a:cubicBezTo>
                <a:cubicBezTo>
                  <a:pt x="-32548" y="380783"/>
                  <a:pt x="11208" y="299130"/>
                  <a:pt x="0" y="174801"/>
                </a:cubicBezTo>
                <a:close/>
              </a:path>
            </a:pathLst>
          </a:custGeom>
          <a:solidFill>
            <a:srgbClr val="FCEAD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L’unité principale de la masse est </a:t>
            </a:r>
            <a:r>
              <a:rPr lang="fr-FR" sz="2400" b="1" i="0" u="none" strike="noStrike" cap="none">
                <a:solidFill>
                  <a:srgbClr val="0099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fr-FR" sz="2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gramme</a:t>
            </a:r>
            <a:r>
              <a:rPr lang="fr-FR" sz="2400" b="1" i="0" u="none" strike="noStrike" cap="none">
                <a:solidFill>
                  <a:srgbClr val="0099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400" b="1" i="0" u="none" strike="noStrike" cap="none">
              <a:solidFill>
                <a:srgbClr val="009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2" name="Google Shape;2142;p130"/>
          <p:cNvSpPr/>
          <p:nvPr/>
        </p:nvSpPr>
        <p:spPr>
          <a:xfrm>
            <a:off x="4869558" y="2464953"/>
            <a:ext cx="2412000" cy="720000"/>
          </a:xfrm>
          <a:custGeom>
            <a:avLst/>
            <a:gdLst/>
            <a:ahLst/>
            <a:cxnLst/>
            <a:rect l="l" t="t" r="r" b="b"/>
            <a:pathLst>
              <a:path w="2412000" h="720000" fill="none" extrusionOk="0">
                <a:moveTo>
                  <a:pt x="0" y="120002"/>
                </a:moveTo>
                <a:cubicBezTo>
                  <a:pt x="265" y="51641"/>
                  <a:pt x="63145" y="7631"/>
                  <a:pt x="120002" y="0"/>
                </a:cubicBezTo>
                <a:cubicBezTo>
                  <a:pt x="292279" y="-33638"/>
                  <a:pt x="383549" y="10425"/>
                  <a:pt x="597841" y="0"/>
                </a:cubicBezTo>
                <a:cubicBezTo>
                  <a:pt x="812133" y="-10425"/>
                  <a:pt x="1030351" y="15609"/>
                  <a:pt x="1162560" y="0"/>
                </a:cubicBezTo>
                <a:cubicBezTo>
                  <a:pt x="1294769" y="-15609"/>
                  <a:pt x="1596887" y="7417"/>
                  <a:pt x="1748999" y="0"/>
                </a:cubicBezTo>
                <a:cubicBezTo>
                  <a:pt x="1901111" y="-7417"/>
                  <a:pt x="2137354" y="8475"/>
                  <a:pt x="2291998" y="0"/>
                </a:cubicBezTo>
                <a:cubicBezTo>
                  <a:pt x="2358104" y="11508"/>
                  <a:pt x="2426459" y="47488"/>
                  <a:pt x="2412000" y="120002"/>
                </a:cubicBezTo>
                <a:cubicBezTo>
                  <a:pt x="2451907" y="295352"/>
                  <a:pt x="2389151" y="378508"/>
                  <a:pt x="2412000" y="599998"/>
                </a:cubicBezTo>
                <a:cubicBezTo>
                  <a:pt x="2398730" y="662719"/>
                  <a:pt x="2351169" y="716544"/>
                  <a:pt x="2291998" y="720000"/>
                </a:cubicBezTo>
                <a:cubicBezTo>
                  <a:pt x="2048597" y="750953"/>
                  <a:pt x="2005881" y="664223"/>
                  <a:pt x="1770719" y="720000"/>
                </a:cubicBezTo>
                <a:cubicBezTo>
                  <a:pt x="1535557" y="775777"/>
                  <a:pt x="1471952" y="697651"/>
                  <a:pt x="1184280" y="720000"/>
                </a:cubicBezTo>
                <a:cubicBezTo>
                  <a:pt x="896608" y="742349"/>
                  <a:pt x="919640" y="668437"/>
                  <a:pt x="684721" y="720000"/>
                </a:cubicBezTo>
                <a:cubicBezTo>
                  <a:pt x="449802" y="771563"/>
                  <a:pt x="233379" y="671185"/>
                  <a:pt x="120002" y="720000"/>
                </a:cubicBezTo>
                <a:cubicBezTo>
                  <a:pt x="61287" y="708720"/>
                  <a:pt x="3349" y="665930"/>
                  <a:pt x="0" y="599998"/>
                </a:cubicBezTo>
                <a:cubicBezTo>
                  <a:pt x="-43408" y="478485"/>
                  <a:pt x="10025" y="322717"/>
                  <a:pt x="0" y="120002"/>
                </a:cubicBezTo>
                <a:close/>
              </a:path>
              <a:path w="2412000" h="720000" extrusionOk="0">
                <a:moveTo>
                  <a:pt x="0" y="120002"/>
                </a:moveTo>
                <a:cubicBezTo>
                  <a:pt x="6318" y="48128"/>
                  <a:pt x="61420" y="9357"/>
                  <a:pt x="120002" y="0"/>
                </a:cubicBezTo>
                <a:cubicBezTo>
                  <a:pt x="260265" y="-46401"/>
                  <a:pt x="491740" y="56899"/>
                  <a:pt x="597841" y="0"/>
                </a:cubicBezTo>
                <a:cubicBezTo>
                  <a:pt x="703942" y="-56899"/>
                  <a:pt x="1016514" y="63058"/>
                  <a:pt x="1184280" y="0"/>
                </a:cubicBezTo>
                <a:cubicBezTo>
                  <a:pt x="1352046" y="-63058"/>
                  <a:pt x="1597432" y="24987"/>
                  <a:pt x="1705559" y="0"/>
                </a:cubicBezTo>
                <a:cubicBezTo>
                  <a:pt x="1813686" y="-24987"/>
                  <a:pt x="2018453" y="25622"/>
                  <a:pt x="2291998" y="0"/>
                </a:cubicBezTo>
                <a:cubicBezTo>
                  <a:pt x="2356808" y="632"/>
                  <a:pt x="2398918" y="48272"/>
                  <a:pt x="2412000" y="120002"/>
                </a:cubicBezTo>
                <a:cubicBezTo>
                  <a:pt x="2432440" y="247030"/>
                  <a:pt x="2380090" y="376328"/>
                  <a:pt x="2412000" y="599998"/>
                </a:cubicBezTo>
                <a:cubicBezTo>
                  <a:pt x="2412352" y="668459"/>
                  <a:pt x="2363321" y="710278"/>
                  <a:pt x="2291998" y="720000"/>
                </a:cubicBezTo>
                <a:cubicBezTo>
                  <a:pt x="2006247" y="777253"/>
                  <a:pt x="1899314" y="708245"/>
                  <a:pt x="1705559" y="720000"/>
                </a:cubicBezTo>
                <a:cubicBezTo>
                  <a:pt x="1511804" y="731755"/>
                  <a:pt x="1394814" y="710559"/>
                  <a:pt x="1119120" y="720000"/>
                </a:cubicBezTo>
                <a:cubicBezTo>
                  <a:pt x="843426" y="729441"/>
                  <a:pt x="543424" y="710489"/>
                  <a:pt x="120002" y="720000"/>
                </a:cubicBezTo>
                <a:cubicBezTo>
                  <a:pt x="55314" y="721877"/>
                  <a:pt x="2322" y="664220"/>
                  <a:pt x="0" y="599998"/>
                </a:cubicBezTo>
                <a:cubicBezTo>
                  <a:pt x="-29577" y="387774"/>
                  <a:pt x="30005" y="231844"/>
                  <a:pt x="0" y="120002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tile tx="0" ty="0" sx="100000" sy="100000" flip="none" algn="tl"/>
          </a:blip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kilogramme (kg)</a:t>
            </a:r>
            <a:endParaRPr/>
          </a:p>
        </p:txBody>
      </p:sp>
      <p:sp>
        <p:nvSpPr>
          <p:cNvPr id="2143" name="Google Shape;2143;p130"/>
          <p:cNvSpPr/>
          <p:nvPr/>
        </p:nvSpPr>
        <p:spPr>
          <a:xfrm>
            <a:off x="605939" y="2421857"/>
            <a:ext cx="2412000" cy="720000"/>
          </a:xfrm>
          <a:custGeom>
            <a:avLst/>
            <a:gdLst/>
            <a:ahLst/>
            <a:cxnLst/>
            <a:rect l="l" t="t" r="r" b="b"/>
            <a:pathLst>
              <a:path w="2412000" h="720000" fill="none" extrusionOk="0">
                <a:moveTo>
                  <a:pt x="0" y="120002"/>
                </a:moveTo>
                <a:cubicBezTo>
                  <a:pt x="-3095" y="54503"/>
                  <a:pt x="50240" y="5592"/>
                  <a:pt x="120002" y="0"/>
                </a:cubicBezTo>
                <a:cubicBezTo>
                  <a:pt x="312792" y="-44103"/>
                  <a:pt x="397067" y="20243"/>
                  <a:pt x="597841" y="0"/>
                </a:cubicBezTo>
                <a:cubicBezTo>
                  <a:pt x="798615" y="-20243"/>
                  <a:pt x="1012126" y="17454"/>
                  <a:pt x="1140840" y="0"/>
                </a:cubicBezTo>
                <a:cubicBezTo>
                  <a:pt x="1269554" y="-17454"/>
                  <a:pt x="1461807" y="39820"/>
                  <a:pt x="1662119" y="0"/>
                </a:cubicBezTo>
                <a:cubicBezTo>
                  <a:pt x="1862431" y="-39820"/>
                  <a:pt x="2150817" y="48364"/>
                  <a:pt x="2291998" y="0"/>
                </a:cubicBezTo>
                <a:cubicBezTo>
                  <a:pt x="2358408" y="5414"/>
                  <a:pt x="2411195" y="64038"/>
                  <a:pt x="2412000" y="120002"/>
                </a:cubicBezTo>
                <a:cubicBezTo>
                  <a:pt x="2424507" y="273012"/>
                  <a:pt x="2376522" y="440772"/>
                  <a:pt x="2412000" y="599998"/>
                </a:cubicBezTo>
                <a:cubicBezTo>
                  <a:pt x="2410757" y="662376"/>
                  <a:pt x="2360131" y="734815"/>
                  <a:pt x="2291998" y="720000"/>
                </a:cubicBezTo>
                <a:cubicBezTo>
                  <a:pt x="2133295" y="755754"/>
                  <a:pt x="1959795" y="690495"/>
                  <a:pt x="1814159" y="720000"/>
                </a:cubicBezTo>
                <a:cubicBezTo>
                  <a:pt x="1668523" y="749505"/>
                  <a:pt x="1447987" y="709346"/>
                  <a:pt x="1292880" y="720000"/>
                </a:cubicBezTo>
                <a:cubicBezTo>
                  <a:pt x="1137773" y="730654"/>
                  <a:pt x="979881" y="689634"/>
                  <a:pt x="815041" y="720000"/>
                </a:cubicBezTo>
                <a:cubicBezTo>
                  <a:pt x="650201" y="750366"/>
                  <a:pt x="267662" y="715236"/>
                  <a:pt x="120002" y="720000"/>
                </a:cubicBezTo>
                <a:cubicBezTo>
                  <a:pt x="64262" y="722773"/>
                  <a:pt x="-6765" y="675043"/>
                  <a:pt x="0" y="599998"/>
                </a:cubicBezTo>
                <a:cubicBezTo>
                  <a:pt x="-51569" y="396143"/>
                  <a:pt x="53265" y="237629"/>
                  <a:pt x="0" y="120002"/>
                </a:cubicBezTo>
                <a:close/>
              </a:path>
              <a:path w="2412000" h="720000" extrusionOk="0">
                <a:moveTo>
                  <a:pt x="0" y="120002"/>
                </a:moveTo>
                <a:cubicBezTo>
                  <a:pt x="-9984" y="70593"/>
                  <a:pt x="66498" y="-1299"/>
                  <a:pt x="120002" y="0"/>
                </a:cubicBezTo>
                <a:cubicBezTo>
                  <a:pt x="344500" y="-19533"/>
                  <a:pt x="508684" y="13809"/>
                  <a:pt x="684721" y="0"/>
                </a:cubicBezTo>
                <a:cubicBezTo>
                  <a:pt x="860758" y="-13809"/>
                  <a:pt x="1011638" y="4751"/>
                  <a:pt x="1184280" y="0"/>
                </a:cubicBezTo>
                <a:cubicBezTo>
                  <a:pt x="1356922" y="-4751"/>
                  <a:pt x="1498702" y="30458"/>
                  <a:pt x="1770719" y="0"/>
                </a:cubicBezTo>
                <a:cubicBezTo>
                  <a:pt x="2042736" y="-30458"/>
                  <a:pt x="2179650" y="9573"/>
                  <a:pt x="2291998" y="0"/>
                </a:cubicBezTo>
                <a:cubicBezTo>
                  <a:pt x="2353836" y="-2168"/>
                  <a:pt x="2418615" y="51642"/>
                  <a:pt x="2412000" y="120002"/>
                </a:cubicBezTo>
                <a:cubicBezTo>
                  <a:pt x="2452716" y="351183"/>
                  <a:pt x="2376426" y="500491"/>
                  <a:pt x="2412000" y="599998"/>
                </a:cubicBezTo>
                <a:cubicBezTo>
                  <a:pt x="2423821" y="656011"/>
                  <a:pt x="2352896" y="708732"/>
                  <a:pt x="2291998" y="720000"/>
                </a:cubicBezTo>
                <a:cubicBezTo>
                  <a:pt x="2099333" y="755916"/>
                  <a:pt x="1980443" y="719337"/>
                  <a:pt x="1748999" y="720000"/>
                </a:cubicBezTo>
                <a:cubicBezTo>
                  <a:pt x="1517555" y="720663"/>
                  <a:pt x="1371227" y="715191"/>
                  <a:pt x="1227720" y="720000"/>
                </a:cubicBezTo>
                <a:cubicBezTo>
                  <a:pt x="1084213" y="724809"/>
                  <a:pt x="851587" y="655948"/>
                  <a:pt x="641281" y="720000"/>
                </a:cubicBezTo>
                <a:cubicBezTo>
                  <a:pt x="430975" y="784052"/>
                  <a:pt x="326994" y="718151"/>
                  <a:pt x="120002" y="720000"/>
                </a:cubicBezTo>
                <a:cubicBezTo>
                  <a:pt x="46118" y="734717"/>
                  <a:pt x="6411" y="661646"/>
                  <a:pt x="0" y="599998"/>
                </a:cubicBezTo>
                <a:cubicBezTo>
                  <a:pt x="-54416" y="487941"/>
                  <a:pt x="37681" y="339782"/>
                  <a:pt x="0" y="120002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tile tx="0" ty="0" sx="100000" sy="100000" flip="none" algn="tl"/>
          </a:blip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gramme (g)</a:t>
            </a:r>
            <a:endParaRPr/>
          </a:p>
        </p:txBody>
      </p:sp>
      <p:sp>
        <p:nvSpPr>
          <p:cNvPr id="2144" name="Google Shape;2144;p130"/>
          <p:cNvSpPr/>
          <p:nvPr/>
        </p:nvSpPr>
        <p:spPr>
          <a:xfrm>
            <a:off x="4889999" y="1437854"/>
            <a:ext cx="2412000" cy="720000"/>
          </a:xfrm>
          <a:custGeom>
            <a:avLst/>
            <a:gdLst/>
            <a:ahLst/>
            <a:cxnLst/>
            <a:rect l="l" t="t" r="r" b="b"/>
            <a:pathLst>
              <a:path w="2412000" h="720000" fill="none" extrusionOk="0">
                <a:moveTo>
                  <a:pt x="0" y="120002"/>
                </a:moveTo>
                <a:cubicBezTo>
                  <a:pt x="-2414" y="66746"/>
                  <a:pt x="55229" y="4352"/>
                  <a:pt x="120002" y="0"/>
                </a:cubicBezTo>
                <a:cubicBezTo>
                  <a:pt x="411247" y="-60621"/>
                  <a:pt x="492676" y="16651"/>
                  <a:pt x="706441" y="0"/>
                </a:cubicBezTo>
                <a:cubicBezTo>
                  <a:pt x="920206" y="-16651"/>
                  <a:pt x="1027069" y="32215"/>
                  <a:pt x="1227720" y="0"/>
                </a:cubicBezTo>
                <a:cubicBezTo>
                  <a:pt x="1428371" y="-32215"/>
                  <a:pt x="1606842" y="45287"/>
                  <a:pt x="1727279" y="0"/>
                </a:cubicBezTo>
                <a:cubicBezTo>
                  <a:pt x="1847716" y="-45287"/>
                  <a:pt x="2162939" y="19310"/>
                  <a:pt x="2291998" y="0"/>
                </a:cubicBezTo>
                <a:cubicBezTo>
                  <a:pt x="2342573" y="9300"/>
                  <a:pt x="2409145" y="59398"/>
                  <a:pt x="2412000" y="120002"/>
                </a:cubicBezTo>
                <a:cubicBezTo>
                  <a:pt x="2441122" y="313922"/>
                  <a:pt x="2401571" y="480588"/>
                  <a:pt x="2412000" y="599998"/>
                </a:cubicBezTo>
                <a:cubicBezTo>
                  <a:pt x="2416830" y="665684"/>
                  <a:pt x="2369648" y="718339"/>
                  <a:pt x="2291998" y="720000"/>
                </a:cubicBezTo>
                <a:cubicBezTo>
                  <a:pt x="2150543" y="725038"/>
                  <a:pt x="2017837" y="688445"/>
                  <a:pt x="1814159" y="720000"/>
                </a:cubicBezTo>
                <a:cubicBezTo>
                  <a:pt x="1610481" y="751555"/>
                  <a:pt x="1486645" y="695320"/>
                  <a:pt x="1314600" y="720000"/>
                </a:cubicBezTo>
                <a:cubicBezTo>
                  <a:pt x="1142555" y="744680"/>
                  <a:pt x="1030982" y="688469"/>
                  <a:pt x="836761" y="720000"/>
                </a:cubicBezTo>
                <a:cubicBezTo>
                  <a:pt x="642540" y="751531"/>
                  <a:pt x="307870" y="678396"/>
                  <a:pt x="120002" y="720000"/>
                </a:cubicBezTo>
                <a:cubicBezTo>
                  <a:pt x="48814" y="713915"/>
                  <a:pt x="-2933" y="667792"/>
                  <a:pt x="0" y="599998"/>
                </a:cubicBezTo>
                <a:cubicBezTo>
                  <a:pt x="-38567" y="370915"/>
                  <a:pt x="31454" y="337328"/>
                  <a:pt x="0" y="120002"/>
                </a:cubicBezTo>
                <a:close/>
              </a:path>
              <a:path w="2412000" h="720000" extrusionOk="0">
                <a:moveTo>
                  <a:pt x="0" y="120002"/>
                </a:moveTo>
                <a:cubicBezTo>
                  <a:pt x="-2573" y="51527"/>
                  <a:pt x="58862" y="14566"/>
                  <a:pt x="120002" y="0"/>
                </a:cubicBezTo>
                <a:cubicBezTo>
                  <a:pt x="333153" y="-28202"/>
                  <a:pt x="437140" y="7987"/>
                  <a:pt x="684721" y="0"/>
                </a:cubicBezTo>
                <a:cubicBezTo>
                  <a:pt x="932302" y="-7987"/>
                  <a:pt x="1045849" y="30500"/>
                  <a:pt x="1184280" y="0"/>
                </a:cubicBezTo>
                <a:cubicBezTo>
                  <a:pt x="1322711" y="-30500"/>
                  <a:pt x="1521841" y="61178"/>
                  <a:pt x="1770719" y="0"/>
                </a:cubicBezTo>
                <a:cubicBezTo>
                  <a:pt x="2019597" y="-61178"/>
                  <a:pt x="2128996" y="15509"/>
                  <a:pt x="2291998" y="0"/>
                </a:cubicBezTo>
                <a:cubicBezTo>
                  <a:pt x="2371173" y="3162"/>
                  <a:pt x="2422151" y="55542"/>
                  <a:pt x="2412000" y="120002"/>
                </a:cubicBezTo>
                <a:cubicBezTo>
                  <a:pt x="2422663" y="281215"/>
                  <a:pt x="2375730" y="433629"/>
                  <a:pt x="2412000" y="599998"/>
                </a:cubicBezTo>
                <a:cubicBezTo>
                  <a:pt x="2393159" y="661061"/>
                  <a:pt x="2364528" y="730184"/>
                  <a:pt x="2291998" y="720000"/>
                </a:cubicBezTo>
                <a:cubicBezTo>
                  <a:pt x="2130349" y="749698"/>
                  <a:pt x="1974352" y="692728"/>
                  <a:pt x="1770719" y="720000"/>
                </a:cubicBezTo>
                <a:cubicBezTo>
                  <a:pt x="1567086" y="747272"/>
                  <a:pt x="1383832" y="667293"/>
                  <a:pt x="1206000" y="720000"/>
                </a:cubicBezTo>
                <a:cubicBezTo>
                  <a:pt x="1028168" y="772707"/>
                  <a:pt x="873491" y="663282"/>
                  <a:pt x="728161" y="720000"/>
                </a:cubicBezTo>
                <a:cubicBezTo>
                  <a:pt x="582831" y="776718"/>
                  <a:pt x="314444" y="666971"/>
                  <a:pt x="120002" y="720000"/>
                </a:cubicBezTo>
                <a:cubicBezTo>
                  <a:pt x="54393" y="723933"/>
                  <a:pt x="5903" y="664286"/>
                  <a:pt x="0" y="599998"/>
                </a:cubicBezTo>
                <a:cubicBezTo>
                  <a:pt x="-57435" y="395320"/>
                  <a:pt x="22985" y="246458"/>
                  <a:pt x="0" y="120002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tile tx="0" ty="0" sx="100000" sy="100000" flip="none" algn="tl"/>
          </a:blip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milligramme (mg)</a:t>
            </a:r>
            <a:endParaRPr/>
          </a:p>
        </p:txBody>
      </p:sp>
      <p:sp>
        <p:nvSpPr>
          <p:cNvPr id="2145" name="Google Shape;2145;p130"/>
          <p:cNvSpPr/>
          <p:nvPr/>
        </p:nvSpPr>
        <p:spPr>
          <a:xfrm>
            <a:off x="9074600" y="3716143"/>
            <a:ext cx="2412000" cy="720000"/>
          </a:xfrm>
          <a:custGeom>
            <a:avLst/>
            <a:gdLst/>
            <a:ahLst/>
            <a:cxnLst/>
            <a:rect l="l" t="t" r="r" b="b"/>
            <a:pathLst>
              <a:path w="2412000" h="720000" fill="none" extrusionOk="0">
                <a:moveTo>
                  <a:pt x="0" y="120002"/>
                </a:moveTo>
                <a:cubicBezTo>
                  <a:pt x="1882" y="59457"/>
                  <a:pt x="69605" y="9918"/>
                  <a:pt x="120002" y="0"/>
                </a:cubicBezTo>
                <a:cubicBezTo>
                  <a:pt x="357613" y="-15345"/>
                  <a:pt x="531717" y="11454"/>
                  <a:pt x="663001" y="0"/>
                </a:cubicBezTo>
                <a:cubicBezTo>
                  <a:pt x="794285" y="-11454"/>
                  <a:pt x="974490" y="33398"/>
                  <a:pt x="1184280" y="0"/>
                </a:cubicBezTo>
                <a:cubicBezTo>
                  <a:pt x="1394070" y="-33398"/>
                  <a:pt x="1517667" y="15546"/>
                  <a:pt x="1748999" y="0"/>
                </a:cubicBezTo>
                <a:cubicBezTo>
                  <a:pt x="1980331" y="-15546"/>
                  <a:pt x="2165668" y="41248"/>
                  <a:pt x="2291998" y="0"/>
                </a:cubicBezTo>
                <a:cubicBezTo>
                  <a:pt x="2372678" y="5140"/>
                  <a:pt x="2424754" y="67940"/>
                  <a:pt x="2412000" y="120002"/>
                </a:cubicBezTo>
                <a:cubicBezTo>
                  <a:pt x="2421425" y="264693"/>
                  <a:pt x="2407617" y="400089"/>
                  <a:pt x="2412000" y="599998"/>
                </a:cubicBezTo>
                <a:cubicBezTo>
                  <a:pt x="2415322" y="683736"/>
                  <a:pt x="2352955" y="711166"/>
                  <a:pt x="2291998" y="720000"/>
                </a:cubicBezTo>
                <a:cubicBezTo>
                  <a:pt x="2136659" y="778503"/>
                  <a:pt x="1875173" y="700688"/>
                  <a:pt x="1748999" y="720000"/>
                </a:cubicBezTo>
                <a:cubicBezTo>
                  <a:pt x="1622825" y="739312"/>
                  <a:pt x="1366510" y="672656"/>
                  <a:pt x="1184280" y="720000"/>
                </a:cubicBezTo>
                <a:cubicBezTo>
                  <a:pt x="1002050" y="767344"/>
                  <a:pt x="832254" y="699839"/>
                  <a:pt x="641281" y="720000"/>
                </a:cubicBezTo>
                <a:cubicBezTo>
                  <a:pt x="450308" y="740161"/>
                  <a:pt x="276080" y="711168"/>
                  <a:pt x="120002" y="720000"/>
                </a:cubicBezTo>
                <a:cubicBezTo>
                  <a:pt x="57337" y="726018"/>
                  <a:pt x="-7905" y="657714"/>
                  <a:pt x="0" y="599998"/>
                </a:cubicBezTo>
                <a:cubicBezTo>
                  <a:pt x="-17061" y="459401"/>
                  <a:pt x="33933" y="274540"/>
                  <a:pt x="0" y="120002"/>
                </a:cubicBezTo>
                <a:close/>
              </a:path>
              <a:path w="2412000" h="720000" extrusionOk="0">
                <a:moveTo>
                  <a:pt x="0" y="120002"/>
                </a:moveTo>
                <a:cubicBezTo>
                  <a:pt x="-1094" y="47157"/>
                  <a:pt x="40213" y="-3328"/>
                  <a:pt x="120002" y="0"/>
                </a:cubicBezTo>
                <a:cubicBezTo>
                  <a:pt x="318816" y="-62180"/>
                  <a:pt x="521549" y="59651"/>
                  <a:pt x="684721" y="0"/>
                </a:cubicBezTo>
                <a:cubicBezTo>
                  <a:pt x="847893" y="-59651"/>
                  <a:pt x="1064516" y="50412"/>
                  <a:pt x="1206000" y="0"/>
                </a:cubicBezTo>
                <a:cubicBezTo>
                  <a:pt x="1347484" y="-50412"/>
                  <a:pt x="1559728" y="9144"/>
                  <a:pt x="1792439" y="0"/>
                </a:cubicBezTo>
                <a:cubicBezTo>
                  <a:pt x="2025150" y="-9144"/>
                  <a:pt x="2103359" y="10905"/>
                  <a:pt x="2291998" y="0"/>
                </a:cubicBezTo>
                <a:cubicBezTo>
                  <a:pt x="2349842" y="-13147"/>
                  <a:pt x="2414620" y="53171"/>
                  <a:pt x="2412000" y="120002"/>
                </a:cubicBezTo>
                <a:cubicBezTo>
                  <a:pt x="2467155" y="287554"/>
                  <a:pt x="2363704" y="419852"/>
                  <a:pt x="2412000" y="599998"/>
                </a:cubicBezTo>
                <a:cubicBezTo>
                  <a:pt x="2393861" y="671343"/>
                  <a:pt x="2351131" y="712576"/>
                  <a:pt x="2291998" y="720000"/>
                </a:cubicBezTo>
                <a:cubicBezTo>
                  <a:pt x="2164828" y="737103"/>
                  <a:pt x="1984057" y="718348"/>
                  <a:pt x="1748999" y="720000"/>
                </a:cubicBezTo>
                <a:cubicBezTo>
                  <a:pt x="1513941" y="721652"/>
                  <a:pt x="1442366" y="706398"/>
                  <a:pt x="1184280" y="720000"/>
                </a:cubicBezTo>
                <a:cubicBezTo>
                  <a:pt x="926194" y="733602"/>
                  <a:pt x="815421" y="680026"/>
                  <a:pt x="663001" y="720000"/>
                </a:cubicBezTo>
                <a:cubicBezTo>
                  <a:pt x="510581" y="759974"/>
                  <a:pt x="349678" y="709640"/>
                  <a:pt x="120002" y="720000"/>
                </a:cubicBezTo>
                <a:cubicBezTo>
                  <a:pt x="44377" y="719949"/>
                  <a:pt x="7253" y="658274"/>
                  <a:pt x="0" y="599998"/>
                </a:cubicBezTo>
                <a:cubicBezTo>
                  <a:pt x="-24217" y="363604"/>
                  <a:pt x="37977" y="357557"/>
                  <a:pt x="0" y="120002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tile tx="0" ty="0" sx="100000" sy="100000" flip="none" algn="tl"/>
          </a:blip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centigramme (cg)</a:t>
            </a:r>
            <a:endParaRPr/>
          </a:p>
        </p:txBody>
      </p:sp>
      <p:sp>
        <p:nvSpPr>
          <p:cNvPr id="2146" name="Google Shape;2146;p130"/>
          <p:cNvSpPr/>
          <p:nvPr/>
        </p:nvSpPr>
        <p:spPr>
          <a:xfrm>
            <a:off x="66000" y="54000"/>
            <a:ext cx="12060000" cy="6750000"/>
          </a:xfrm>
          <a:prstGeom prst="rect">
            <a:avLst/>
          </a:prstGeom>
          <a:noFill/>
          <a:ln w="127000" cap="flat" cmpd="sng">
            <a:solidFill>
              <a:srgbClr val="0F9E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47" name="Google Shape;2147;p1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304189" y="516888"/>
            <a:ext cx="711291" cy="711291"/>
          </a:xfrm>
          <a:prstGeom prst="rect">
            <a:avLst/>
          </a:prstGeom>
          <a:noFill/>
          <a:ln>
            <a:noFill/>
          </a:ln>
        </p:spPr>
      </p:pic>
      <p:sp>
        <p:nvSpPr>
          <p:cNvPr id="2148" name="Google Shape;2148;p130"/>
          <p:cNvSpPr/>
          <p:nvPr/>
        </p:nvSpPr>
        <p:spPr>
          <a:xfrm>
            <a:off x="705401" y="3716143"/>
            <a:ext cx="2412000" cy="720000"/>
          </a:xfrm>
          <a:custGeom>
            <a:avLst/>
            <a:gdLst/>
            <a:ahLst/>
            <a:cxnLst/>
            <a:rect l="l" t="t" r="r" b="b"/>
            <a:pathLst>
              <a:path w="2412000" h="720000" fill="none" extrusionOk="0">
                <a:moveTo>
                  <a:pt x="0" y="120002"/>
                </a:moveTo>
                <a:cubicBezTo>
                  <a:pt x="8525" y="62253"/>
                  <a:pt x="58202" y="-12563"/>
                  <a:pt x="120002" y="0"/>
                </a:cubicBezTo>
                <a:cubicBezTo>
                  <a:pt x="249984" y="-6270"/>
                  <a:pt x="410363" y="19910"/>
                  <a:pt x="663001" y="0"/>
                </a:cubicBezTo>
                <a:cubicBezTo>
                  <a:pt x="915639" y="-19910"/>
                  <a:pt x="991075" y="59955"/>
                  <a:pt x="1184280" y="0"/>
                </a:cubicBezTo>
                <a:cubicBezTo>
                  <a:pt x="1377485" y="-59955"/>
                  <a:pt x="1500616" y="17279"/>
                  <a:pt x="1662119" y="0"/>
                </a:cubicBezTo>
                <a:cubicBezTo>
                  <a:pt x="1823622" y="-17279"/>
                  <a:pt x="2086117" y="40769"/>
                  <a:pt x="2291998" y="0"/>
                </a:cubicBezTo>
                <a:cubicBezTo>
                  <a:pt x="2351014" y="-8090"/>
                  <a:pt x="2409321" y="46951"/>
                  <a:pt x="2412000" y="120002"/>
                </a:cubicBezTo>
                <a:cubicBezTo>
                  <a:pt x="2453365" y="258087"/>
                  <a:pt x="2374424" y="476106"/>
                  <a:pt x="2412000" y="599998"/>
                </a:cubicBezTo>
                <a:cubicBezTo>
                  <a:pt x="2407462" y="661754"/>
                  <a:pt x="2366833" y="720635"/>
                  <a:pt x="2291998" y="720000"/>
                </a:cubicBezTo>
                <a:cubicBezTo>
                  <a:pt x="2119332" y="722539"/>
                  <a:pt x="1932705" y="682707"/>
                  <a:pt x="1748999" y="720000"/>
                </a:cubicBezTo>
                <a:cubicBezTo>
                  <a:pt x="1565293" y="757293"/>
                  <a:pt x="1369485" y="710442"/>
                  <a:pt x="1271160" y="720000"/>
                </a:cubicBezTo>
                <a:cubicBezTo>
                  <a:pt x="1172835" y="729558"/>
                  <a:pt x="889255" y="656475"/>
                  <a:pt x="728161" y="720000"/>
                </a:cubicBezTo>
                <a:cubicBezTo>
                  <a:pt x="567067" y="783525"/>
                  <a:pt x="292562" y="696217"/>
                  <a:pt x="120002" y="720000"/>
                </a:cubicBezTo>
                <a:cubicBezTo>
                  <a:pt x="57481" y="715336"/>
                  <a:pt x="3528" y="685001"/>
                  <a:pt x="0" y="599998"/>
                </a:cubicBezTo>
                <a:cubicBezTo>
                  <a:pt x="-23043" y="444757"/>
                  <a:pt x="19414" y="299044"/>
                  <a:pt x="0" y="120002"/>
                </a:cubicBezTo>
                <a:close/>
              </a:path>
              <a:path w="2412000" h="720000" extrusionOk="0">
                <a:moveTo>
                  <a:pt x="0" y="120002"/>
                </a:moveTo>
                <a:cubicBezTo>
                  <a:pt x="15121" y="41306"/>
                  <a:pt x="51317" y="-3947"/>
                  <a:pt x="120002" y="0"/>
                </a:cubicBezTo>
                <a:cubicBezTo>
                  <a:pt x="266802" y="-62109"/>
                  <a:pt x="401970" y="47448"/>
                  <a:pt x="663001" y="0"/>
                </a:cubicBezTo>
                <a:cubicBezTo>
                  <a:pt x="924032" y="-47448"/>
                  <a:pt x="1094842" y="19369"/>
                  <a:pt x="1206000" y="0"/>
                </a:cubicBezTo>
                <a:cubicBezTo>
                  <a:pt x="1317158" y="-19369"/>
                  <a:pt x="1503677" y="8320"/>
                  <a:pt x="1705559" y="0"/>
                </a:cubicBezTo>
                <a:cubicBezTo>
                  <a:pt x="1907441" y="-8320"/>
                  <a:pt x="2059947" y="2837"/>
                  <a:pt x="2291998" y="0"/>
                </a:cubicBezTo>
                <a:cubicBezTo>
                  <a:pt x="2358876" y="8303"/>
                  <a:pt x="2405579" y="68856"/>
                  <a:pt x="2412000" y="120002"/>
                </a:cubicBezTo>
                <a:cubicBezTo>
                  <a:pt x="2433730" y="325333"/>
                  <a:pt x="2377972" y="442094"/>
                  <a:pt x="2412000" y="599998"/>
                </a:cubicBezTo>
                <a:cubicBezTo>
                  <a:pt x="2402422" y="661484"/>
                  <a:pt x="2353853" y="725634"/>
                  <a:pt x="2291998" y="720000"/>
                </a:cubicBezTo>
                <a:cubicBezTo>
                  <a:pt x="2156813" y="748746"/>
                  <a:pt x="1889675" y="699737"/>
                  <a:pt x="1705559" y="720000"/>
                </a:cubicBezTo>
                <a:cubicBezTo>
                  <a:pt x="1521443" y="740263"/>
                  <a:pt x="1321283" y="660776"/>
                  <a:pt x="1140840" y="720000"/>
                </a:cubicBezTo>
                <a:cubicBezTo>
                  <a:pt x="960397" y="779224"/>
                  <a:pt x="750999" y="668949"/>
                  <a:pt x="597841" y="720000"/>
                </a:cubicBezTo>
                <a:cubicBezTo>
                  <a:pt x="444683" y="771051"/>
                  <a:pt x="268695" y="673674"/>
                  <a:pt x="120002" y="720000"/>
                </a:cubicBezTo>
                <a:cubicBezTo>
                  <a:pt x="57056" y="711601"/>
                  <a:pt x="116" y="669126"/>
                  <a:pt x="0" y="599998"/>
                </a:cubicBezTo>
                <a:cubicBezTo>
                  <a:pt x="-29997" y="428419"/>
                  <a:pt x="16834" y="328865"/>
                  <a:pt x="0" y="120002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tile tx="0" ty="0" sx="100000" sy="100000" flip="none" algn="tl"/>
          </a:blip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décagramme (dag)</a:t>
            </a:r>
            <a:endParaRPr/>
          </a:p>
        </p:txBody>
      </p:sp>
      <p:sp>
        <p:nvSpPr>
          <p:cNvPr id="2149" name="Google Shape;2149;p130"/>
          <p:cNvSpPr/>
          <p:nvPr/>
        </p:nvSpPr>
        <p:spPr>
          <a:xfrm>
            <a:off x="4926840" y="3716143"/>
            <a:ext cx="2412000" cy="720000"/>
          </a:xfrm>
          <a:custGeom>
            <a:avLst/>
            <a:gdLst/>
            <a:ahLst/>
            <a:cxnLst/>
            <a:rect l="l" t="t" r="r" b="b"/>
            <a:pathLst>
              <a:path w="2412000" h="720000" fill="none" extrusionOk="0">
                <a:moveTo>
                  <a:pt x="0" y="120002"/>
                </a:moveTo>
                <a:cubicBezTo>
                  <a:pt x="11036" y="45620"/>
                  <a:pt x="41480" y="-7863"/>
                  <a:pt x="120002" y="0"/>
                </a:cubicBezTo>
                <a:cubicBezTo>
                  <a:pt x="333439" y="-48765"/>
                  <a:pt x="438917" y="48244"/>
                  <a:pt x="684721" y="0"/>
                </a:cubicBezTo>
                <a:cubicBezTo>
                  <a:pt x="930525" y="-48244"/>
                  <a:pt x="1045140" y="3965"/>
                  <a:pt x="1184280" y="0"/>
                </a:cubicBezTo>
                <a:cubicBezTo>
                  <a:pt x="1323420" y="-3965"/>
                  <a:pt x="1590684" y="2150"/>
                  <a:pt x="1770719" y="0"/>
                </a:cubicBezTo>
                <a:cubicBezTo>
                  <a:pt x="1950754" y="-2150"/>
                  <a:pt x="2096504" y="46595"/>
                  <a:pt x="2291998" y="0"/>
                </a:cubicBezTo>
                <a:cubicBezTo>
                  <a:pt x="2359975" y="874"/>
                  <a:pt x="2422563" y="60516"/>
                  <a:pt x="2412000" y="120002"/>
                </a:cubicBezTo>
                <a:cubicBezTo>
                  <a:pt x="2460772" y="329103"/>
                  <a:pt x="2371526" y="491241"/>
                  <a:pt x="2412000" y="599998"/>
                </a:cubicBezTo>
                <a:cubicBezTo>
                  <a:pt x="2404977" y="661538"/>
                  <a:pt x="2369630" y="718371"/>
                  <a:pt x="2291998" y="720000"/>
                </a:cubicBezTo>
                <a:cubicBezTo>
                  <a:pt x="2032485" y="783985"/>
                  <a:pt x="1994968" y="668274"/>
                  <a:pt x="1748999" y="720000"/>
                </a:cubicBezTo>
                <a:cubicBezTo>
                  <a:pt x="1503030" y="771726"/>
                  <a:pt x="1413741" y="666799"/>
                  <a:pt x="1184280" y="720000"/>
                </a:cubicBezTo>
                <a:cubicBezTo>
                  <a:pt x="954819" y="773201"/>
                  <a:pt x="897219" y="693788"/>
                  <a:pt x="706441" y="720000"/>
                </a:cubicBezTo>
                <a:cubicBezTo>
                  <a:pt x="515663" y="746212"/>
                  <a:pt x="328107" y="674652"/>
                  <a:pt x="120002" y="720000"/>
                </a:cubicBezTo>
                <a:cubicBezTo>
                  <a:pt x="51724" y="735959"/>
                  <a:pt x="8947" y="650248"/>
                  <a:pt x="0" y="599998"/>
                </a:cubicBezTo>
                <a:cubicBezTo>
                  <a:pt x="-30470" y="364128"/>
                  <a:pt x="28157" y="245822"/>
                  <a:pt x="0" y="120002"/>
                </a:cubicBezTo>
                <a:close/>
              </a:path>
              <a:path w="2412000" h="720000" extrusionOk="0">
                <a:moveTo>
                  <a:pt x="0" y="120002"/>
                </a:moveTo>
                <a:cubicBezTo>
                  <a:pt x="-2498" y="49528"/>
                  <a:pt x="60406" y="4985"/>
                  <a:pt x="120002" y="0"/>
                </a:cubicBezTo>
                <a:cubicBezTo>
                  <a:pt x="268185" y="-27532"/>
                  <a:pt x="444342" y="15215"/>
                  <a:pt x="641281" y="0"/>
                </a:cubicBezTo>
                <a:cubicBezTo>
                  <a:pt x="838220" y="-15215"/>
                  <a:pt x="986068" y="55358"/>
                  <a:pt x="1206000" y="0"/>
                </a:cubicBezTo>
                <a:cubicBezTo>
                  <a:pt x="1425932" y="-55358"/>
                  <a:pt x="1494631" y="36982"/>
                  <a:pt x="1727279" y="0"/>
                </a:cubicBezTo>
                <a:cubicBezTo>
                  <a:pt x="1959927" y="-36982"/>
                  <a:pt x="2141360" y="4476"/>
                  <a:pt x="2291998" y="0"/>
                </a:cubicBezTo>
                <a:cubicBezTo>
                  <a:pt x="2360606" y="-2478"/>
                  <a:pt x="2396460" y="51465"/>
                  <a:pt x="2412000" y="120002"/>
                </a:cubicBezTo>
                <a:cubicBezTo>
                  <a:pt x="2452080" y="271492"/>
                  <a:pt x="2362997" y="485403"/>
                  <a:pt x="2412000" y="599998"/>
                </a:cubicBezTo>
                <a:cubicBezTo>
                  <a:pt x="2410378" y="665469"/>
                  <a:pt x="2361722" y="718986"/>
                  <a:pt x="2291998" y="720000"/>
                </a:cubicBezTo>
                <a:cubicBezTo>
                  <a:pt x="2033733" y="787908"/>
                  <a:pt x="1918858" y="683047"/>
                  <a:pt x="1705559" y="720000"/>
                </a:cubicBezTo>
                <a:cubicBezTo>
                  <a:pt x="1492260" y="756953"/>
                  <a:pt x="1403303" y="659337"/>
                  <a:pt x="1162560" y="720000"/>
                </a:cubicBezTo>
                <a:cubicBezTo>
                  <a:pt x="921817" y="780663"/>
                  <a:pt x="729845" y="673405"/>
                  <a:pt x="619561" y="720000"/>
                </a:cubicBezTo>
                <a:cubicBezTo>
                  <a:pt x="509277" y="766595"/>
                  <a:pt x="229309" y="687128"/>
                  <a:pt x="120002" y="720000"/>
                </a:cubicBezTo>
                <a:cubicBezTo>
                  <a:pt x="57932" y="723246"/>
                  <a:pt x="7461" y="661389"/>
                  <a:pt x="0" y="599998"/>
                </a:cubicBezTo>
                <a:cubicBezTo>
                  <a:pt x="-17979" y="419158"/>
                  <a:pt x="3688" y="289703"/>
                  <a:pt x="0" y="120002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tile tx="0" ty="0" sx="100000" sy="100000" flip="none" algn="tl"/>
          </a:blip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décigramme (dg)</a:t>
            </a:r>
            <a:endParaRPr/>
          </a:p>
        </p:txBody>
      </p:sp>
      <p:sp>
        <p:nvSpPr>
          <p:cNvPr id="2150" name="Google Shape;2150;p130"/>
          <p:cNvSpPr/>
          <p:nvPr/>
        </p:nvSpPr>
        <p:spPr>
          <a:xfrm>
            <a:off x="9074600" y="2421857"/>
            <a:ext cx="2412000" cy="720000"/>
          </a:xfrm>
          <a:custGeom>
            <a:avLst/>
            <a:gdLst/>
            <a:ahLst/>
            <a:cxnLst/>
            <a:rect l="l" t="t" r="r" b="b"/>
            <a:pathLst>
              <a:path w="2412000" h="720000" fill="none" extrusionOk="0">
                <a:moveTo>
                  <a:pt x="0" y="120002"/>
                </a:moveTo>
                <a:cubicBezTo>
                  <a:pt x="-5477" y="60152"/>
                  <a:pt x="69734" y="3939"/>
                  <a:pt x="120002" y="0"/>
                </a:cubicBezTo>
                <a:cubicBezTo>
                  <a:pt x="384321" y="-1266"/>
                  <a:pt x="405540" y="5722"/>
                  <a:pt x="663001" y="0"/>
                </a:cubicBezTo>
                <a:cubicBezTo>
                  <a:pt x="920462" y="-5722"/>
                  <a:pt x="954722" y="17468"/>
                  <a:pt x="1184280" y="0"/>
                </a:cubicBezTo>
                <a:cubicBezTo>
                  <a:pt x="1413838" y="-17468"/>
                  <a:pt x="1587723" y="8284"/>
                  <a:pt x="1727279" y="0"/>
                </a:cubicBezTo>
                <a:cubicBezTo>
                  <a:pt x="1866835" y="-8284"/>
                  <a:pt x="2078471" y="6595"/>
                  <a:pt x="2291998" y="0"/>
                </a:cubicBezTo>
                <a:cubicBezTo>
                  <a:pt x="2347470" y="4786"/>
                  <a:pt x="2417195" y="41085"/>
                  <a:pt x="2412000" y="120002"/>
                </a:cubicBezTo>
                <a:cubicBezTo>
                  <a:pt x="2440525" y="326274"/>
                  <a:pt x="2362683" y="376841"/>
                  <a:pt x="2412000" y="599998"/>
                </a:cubicBezTo>
                <a:cubicBezTo>
                  <a:pt x="2416376" y="669532"/>
                  <a:pt x="2361615" y="709751"/>
                  <a:pt x="2291998" y="720000"/>
                </a:cubicBezTo>
                <a:cubicBezTo>
                  <a:pt x="2070218" y="763031"/>
                  <a:pt x="1966855" y="686954"/>
                  <a:pt x="1814159" y="720000"/>
                </a:cubicBezTo>
                <a:cubicBezTo>
                  <a:pt x="1661463" y="753046"/>
                  <a:pt x="1523535" y="697530"/>
                  <a:pt x="1249440" y="720000"/>
                </a:cubicBezTo>
                <a:cubicBezTo>
                  <a:pt x="975345" y="742470"/>
                  <a:pt x="972836" y="664112"/>
                  <a:pt x="771601" y="720000"/>
                </a:cubicBezTo>
                <a:cubicBezTo>
                  <a:pt x="570366" y="775888"/>
                  <a:pt x="308798" y="703581"/>
                  <a:pt x="120002" y="720000"/>
                </a:cubicBezTo>
                <a:cubicBezTo>
                  <a:pt x="72066" y="717183"/>
                  <a:pt x="10416" y="668952"/>
                  <a:pt x="0" y="599998"/>
                </a:cubicBezTo>
                <a:cubicBezTo>
                  <a:pt x="-23265" y="408525"/>
                  <a:pt x="55042" y="300143"/>
                  <a:pt x="0" y="120002"/>
                </a:cubicBezTo>
                <a:close/>
              </a:path>
              <a:path w="2412000" h="720000" extrusionOk="0">
                <a:moveTo>
                  <a:pt x="0" y="120002"/>
                </a:moveTo>
                <a:cubicBezTo>
                  <a:pt x="3963" y="58634"/>
                  <a:pt x="47033" y="-15852"/>
                  <a:pt x="120002" y="0"/>
                </a:cubicBezTo>
                <a:cubicBezTo>
                  <a:pt x="252663" y="-35123"/>
                  <a:pt x="450371" y="68121"/>
                  <a:pt x="706441" y="0"/>
                </a:cubicBezTo>
                <a:cubicBezTo>
                  <a:pt x="962511" y="-68121"/>
                  <a:pt x="1081339" y="1992"/>
                  <a:pt x="1249440" y="0"/>
                </a:cubicBezTo>
                <a:cubicBezTo>
                  <a:pt x="1417541" y="-1992"/>
                  <a:pt x="1535031" y="16347"/>
                  <a:pt x="1727279" y="0"/>
                </a:cubicBezTo>
                <a:cubicBezTo>
                  <a:pt x="1919527" y="-16347"/>
                  <a:pt x="2106189" y="67503"/>
                  <a:pt x="2291998" y="0"/>
                </a:cubicBezTo>
                <a:cubicBezTo>
                  <a:pt x="2369517" y="-3716"/>
                  <a:pt x="2410015" y="59199"/>
                  <a:pt x="2412000" y="120002"/>
                </a:cubicBezTo>
                <a:cubicBezTo>
                  <a:pt x="2430176" y="311202"/>
                  <a:pt x="2373035" y="469001"/>
                  <a:pt x="2412000" y="599998"/>
                </a:cubicBezTo>
                <a:cubicBezTo>
                  <a:pt x="2404596" y="684627"/>
                  <a:pt x="2348416" y="718969"/>
                  <a:pt x="2291998" y="720000"/>
                </a:cubicBezTo>
                <a:cubicBezTo>
                  <a:pt x="2015787" y="730573"/>
                  <a:pt x="1954169" y="713528"/>
                  <a:pt x="1727279" y="720000"/>
                </a:cubicBezTo>
                <a:cubicBezTo>
                  <a:pt x="1500389" y="726472"/>
                  <a:pt x="1324054" y="707198"/>
                  <a:pt x="1184280" y="720000"/>
                </a:cubicBezTo>
                <a:cubicBezTo>
                  <a:pt x="1044506" y="732802"/>
                  <a:pt x="845035" y="674520"/>
                  <a:pt x="684721" y="720000"/>
                </a:cubicBezTo>
                <a:cubicBezTo>
                  <a:pt x="524407" y="765480"/>
                  <a:pt x="272326" y="656012"/>
                  <a:pt x="120002" y="720000"/>
                </a:cubicBezTo>
                <a:cubicBezTo>
                  <a:pt x="65432" y="728368"/>
                  <a:pt x="-3413" y="681061"/>
                  <a:pt x="0" y="599998"/>
                </a:cubicBezTo>
                <a:cubicBezTo>
                  <a:pt x="-49890" y="405659"/>
                  <a:pt x="54797" y="296956"/>
                  <a:pt x="0" y="120002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tile tx="0" ty="0" sx="100000" sy="100000" flip="none" algn="tl"/>
          </a:blip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hectogramme (hg)</a:t>
            </a:r>
            <a:endParaRPr/>
          </a:p>
        </p:txBody>
      </p:sp>
      <p:sp>
        <p:nvSpPr>
          <p:cNvPr id="2151" name="Google Shape;2151;p130"/>
          <p:cNvSpPr/>
          <p:nvPr/>
        </p:nvSpPr>
        <p:spPr>
          <a:xfrm>
            <a:off x="605939" y="2416883"/>
            <a:ext cx="2412000" cy="720000"/>
          </a:xfrm>
          <a:custGeom>
            <a:avLst/>
            <a:gdLst/>
            <a:ahLst/>
            <a:cxnLst/>
            <a:rect l="l" t="t" r="r" b="b"/>
            <a:pathLst>
              <a:path w="2412000" h="720000" fill="none" extrusionOk="0">
                <a:moveTo>
                  <a:pt x="0" y="120002"/>
                </a:moveTo>
                <a:cubicBezTo>
                  <a:pt x="265" y="51641"/>
                  <a:pt x="63145" y="7631"/>
                  <a:pt x="120002" y="0"/>
                </a:cubicBezTo>
                <a:cubicBezTo>
                  <a:pt x="292279" y="-33638"/>
                  <a:pt x="383549" y="10425"/>
                  <a:pt x="597841" y="0"/>
                </a:cubicBezTo>
                <a:cubicBezTo>
                  <a:pt x="812133" y="-10425"/>
                  <a:pt x="1030351" y="15609"/>
                  <a:pt x="1162560" y="0"/>
                </a:cubicBezTo>
                <a:cubicBezTo>
                  <a:pt x="1294769" y="-15609"/>
                  <a:pt x="1596887" y="7417"/>
                  <a:pt x="1748999" y="0"/>
                </a:cubicBezTo>
                <a:cubicBezTo>
                  <a:pt x="1901111" y="-7417"/>
                  <a:pt x="2137354" y="8475"/>
                  <a:pt x="2291998" y="0"/>
                </a:cubicBezTo>
                <a:cubicBezTo>
                  <a:pt x="2358104" y="11508"/>
                  <a:pt x="2426459" y="47488"/>
                  <a:pt x="2412000" y="120002"/>
                </a:cubicBezTo>
                <a:cubicBezTo>
                  <a:pt x="2451907" y="295352"/>
                  <a:pt x="2389151" y="378508"/>
                  <a:pt x="2412000" y="599998"/>
                </a:cubicBezTo>
                <a:cubicBezTo>
                  <a:pt x="2398730" y="662719"/>
                  <a:pt x="2351169" y="716544"/>
                  <a:pt x="2291998" y="720000"/>
                </a:cubicBezTo>
                <a:cubicBezTo>
                  <a:pt x="2048597" y="750953"/>
                  <a:pt x="2005881" y="664223"/>
                  <a:pt x="1770719" y="720000"/>
                </a:cubicBezTo>
                <a:cubicBezTo>
                  <a:pt x="1535557" y="775777"/>
                  <a:pt x="1471952" y="697651"/>
                  <a:pt x="1184280" y="720000"/>
                </a:cubicBezTo>
                <a:cubicBezTo>
                  <a:pt x="896608" y="742349"/>
                  <a:pt x="919640" y="668437"/>
                  <a:pt x="684721" y="720000"/>
                </a:cubicBezTo>
                <a:cubicBezTo>
                  <a:pt x="449802" y="771563"/>
                  <a:pt x="233379" y="671185"/>
                  <a:pt x="120002" y="720000"/>
                </a:cubicBezTo>
                <a:cubicBezTo>
                  <a:pt x="61287" y="708720"/>
                  <a:pt x="3349" y="665930"/>
                  <a:pt x="0" y="599998"/>
                </a:cubicBezTo>
                <a:cubicBezTo>
                  <a:pt x="-43408" y="478485"/>
                  <a:pt x="10025" y="322717"/>
                  <a:pt x="0" y="120002"/>
                </a:cubicBezTo>
                <a:close/>
              </a:path>
              <a:path w="2412000" h="720000" extrusionOk="0">
                <a:moveTo>
                  <a:pt x="0" y="120002"/>
                </a:moveTo>
                <a:cubicBezTo>
                  <a:pt x="6318" y="48128"/>
                  <a:pt x="61420" y="9357"/>
                  <a:pt x="120002" y="0"/>
                </a:cubicBezTo>
                <a:cubicBezTo>
                  <a:pt x="260265" y="-46401"/>
                  <a:pt x="491740" y="56899"/>
                  <a:pt x="597841" y="0"/>
                </a:cubicBezTo>
                <a:cubicBezTo>
                  <a:pt x="703942" y="-56899"/>
                  <a:pt x="1016514" y="63058"/>
                  <a:pt x="1184280" y="0"/>
                </a:cubicBezTo>
                <a:cubicBezTo>
                  <a:pt x="1352046" y="-63058"/>
                  <a:pt x="1597432" y="24987"/>
                  <a:pt x="1705559" y="0"/>
                </a:cubicBezTo>
                <a:cubicBezTo>
                  <a:pt x="1813686" y="-24987"/>
                  <a:pt x="2018453" y="25622"/>
                  <a:pt x="2291998" y="0"/>
                </a:cubicBezTo>
                <a:cubicBezTo>
                  <a:pt x="2356808" y="632"/>
                  <a:pt x="2398918" y="48272"/>
                  <a:pt x="2412000" y="120002"/>
                </a:cubicBezTo>
                <a:cubicBezTo>
                  <a:pt x="2432440" y="247030"/>
                  <a:pt x="2380090" y="376328"/>
                  <a:pt x="2412000" y="599998"/>
                </a:cubicBezTo>
                <a:cubicBezTo>
                  <a:pt x="2412352" y="668459"/>
                  <a:pt x="2363321" y="710278"/>
                  <a:pt x="2291998" y="720000"/>
                </a:cubicBezTo>
                <a:cubicBezTo>
                  <a:pt x="2006247" y="777253"/>
                  <a:pt x="1899314" y="708245"/>
                  <a:pt x="1705559" y="720000"/>
                </a:cubicBezTo>
                <a:cubicBezTo>
                  <a:pt x="1511804" y="731755"/>
                  <a:pt x="1394814" y="710559"/>
                  <a:pt x="1119120" y="720000"/>
                </a:cubicBezTo>
                <a:cubicBezTo>
                  <a:pt x="843426" y="729441"/>
                  <a:pt x="543424" y="710489"/>
                  <a:pt x="120002" y="720000"/>
                </a:cubicBezTo>
                <a:cubicBezTo>
                  <a:pt x="55314" y="721877"/>
                  <a:pt x="2322" y="664220"/>
                  <a:pt x="0" y="599998"/>
                </a:cubicBezTo>
                <a:cubicBezTo>
                  <a:pt x="-29577" y="387774"/>
                  <a:pt x="30005" y="231844"/>
                  <a:pt x="0" y="120002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gramme (g)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3"/>
          <p:cNvSpPr txBox="1">
            <a:spLocks noGrp="1"/>
          </p:cNvSpPr>
          <p:nvPr>
            <p:ph type="body" idx="1"/>
          </p:nvPr>
        </p:nvSpPr>
        <p:spPr>
          <a:xfrm>
            <a:off x="651000" y="699356"/>
            <a:ext cx="11040061" cy="344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186262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None/>
            </a:pPr>
            <a:r>
              <a:rPr lang="fr-FR" sz="16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Choisir 3 élèves au hasard. Ne choisissez pas toujours les mêmes.</a:t>
            </a:r>
            <a:endParaRPr/>
          </a:p>
        </p:txBody>
      </p:sp>
      <p:sp>
        <p:nvSpPr>
          <p:cNvPr id="514" name="Google Shape;514;p13"/>
          <p:cNvSpPr>
            <a:spLocks noGrp="1"/>
          </p:cNvSpPr>
          <p:nvPr>
            <p:ph type="body" idx="2"/>
          </p:nvPr>
        </p:nvSpPr>
        <p:spPr>
          <a:xfrm>
            <a:off x="831000" y="26218"/>
            <a:ext cx="10273613" cy="70264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000"/>
              <a:buNone/>
            </a:pPr>
            <a:r>
              <a:rPr lang="fr-FR">
                <a:solidFill>
                  <a:srgbClr val="BFBFBF"/>
                </a:solidFill>
              </a:rPr>
              <a:t>Pour exprimer une longueur, on utilise différentes unités. </a:t>
            </a:r>
            <a:endParaRPr/>
          </a:p>
        </p:txBody>
      </p:sp>
      <p:pic>
        <p:nvPicPr>
          <p:cNvPr id="515" name="Google Shape;515;p13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56000" y="2555027"/>
            <a:ext cx="2880000" cy="28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6" name="Google Shape;516;p13"/>
          <p:cNvSpPr txBox="1"/>
          <p:nvPr/>
        </p:nvSpPr>
        <p:spPr>
          <a:xfrm>
            <a:off x="966000" y="1756306"/>
            <a:ext cx="997122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Qui peut me citer quelques unités  de mesure de longueur ?</a:t>
            </a:r>
            <a:endParaRPr/>
          </a:p>
        </p:txBody>
      </p:sp>
      <p:sp>
        <p:nvSpPr>
          <p:cNvPr id="517" name="Google Shape;517;p13"/>
          <p:cNvSpPr/>
          <p:nvPr/>
        </p:nvSpPr>
        <p:spPr>
          <a:xfrm>
            <a:off x="66000" y="54000"/>
            <a:ext cx="12060000" cy="6750000"/>
          </a:xfrm>
          <a:prstGeom prst="rect">
            <a:avLst/>
          </a:prstGeom>
          <a:noFill/>
          <a:ln w="127000" cap="flat" cmpd="sng">
            <a:solidFill>
              <a:srgbClr val="0F9E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6" name="Google Shape;2156;p131"/>
          <p:cNvGrpSpPr/>
          <p:nvPr/>
        </p:nvGrpSpPr>
        <p:grpSpPr>
          <a:xfrm>
            <a:off x="1092786" y="1859245"/>
            <a:ext cx="2846762" cy="3488572"/>
            <a:chOff x="1092786" y="1859245"/>
            <a:chExt cx="2846762" cy="3488572"/>
          </a:xfrm>
        </p:grpSpPr>
        <p:sp>
          <p:nvSpPr>
            <p:cNvPr id="2157" name="Google Shape;2157;p131"/>
            <p:cNvSpPr/>
            <p:nvPr/>
          </p:nvSpPr>
          <p:spPr>
            <a:xfrm>
              <a:off x="1092786" y="1859245"/>
              <a:ext cx="2846762" cy="3488572"/>
            </a:xfrm>
            <a:prstGeom prst="roundRect">
              <a:avLst>
                <a:gd name="adj" fmla="val 9984"/>
              </a:avLst>
            </a:prstGeom>
            <a:solidFill>
              <a:srgbClr val="FCEAD0"/>
            </a:solidFill>
            <a:ln w="12700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8" name="Google Shape;2158;p131"/>
            <p:cNvSpPr/>
            <p:nvPr/>
          </p:nvSpPr>
          <p:spPr>
            <a:xfrm>
              <a:off x="1336198" y="2583742"/>
              <a:ext cx="2412000" cy="720000"/>
            </a:xfrm>
            <a:custGeom>
              <a:avLst/>
              <a:gdLst/>
              <a:ahLst/>
              <a:cxnLst/>
              <a:rect l="l" t="t" r="r" b="b"/>
              <a:pathLst>
                <a:path w="2412000" h="720000" extrusionOk="0">
                  <a:moveTo>
                    <a:pt x="0" y="120002"/>
                  </a:moveTo>
                  <a:cubicBezTo>
                    <a:pt x="15121" y="41306"/>
                    <a:pt x="51317" y="-3947"/>
                    <a:pt x="120002" y="0"/>
                  </a:cubicBezTo>
                  <a:cubicBezTo>
                    <a:pt x="266802" y="-62109"/>
                    <a:pt x="401970" y="47448"/>
                    <a:pt x="663001" y="0"/>
                  </a:cubicBezTo>
                  <a:cubicBezTo>
                    <a:pt x="924032" y="-47448"/>
                    <a:pt x="1094842" y="19369"/>
                    <a:pt x="1206000" y="0"/>
                  </a:cubicBezTo>
                  <a:cubicBezTo>
                    <a:pt x="1317158" y="-19369"/>
                    <a:pt x="1503677" y="8320"/>
                    <a:pt x="1705559" y="0"/>
                  </a:cubicBezTo>
                  <a:cubicBezTo>
                    <a:pt x="1907441" y="-8320"/>
                    <a:pt x="2059947" y="2837"/>
                    <a:pt x="2291998" y="0"/>
                  </a:cubicBezTo>
                  <a:cubicBezTo>
                    <a:pt x="2358876" y="8303"/>
                    <a:pt x="2405579" y="68856"/>
                    <a:pt x="2412000" y="120002"/>
                  </a:cubicBezTo>
                  <a:cubicBezTo>
                    <a:pt x="2433730" y="325333"/>
                    <a:pt x="2377972" y="442094"/>
                    <a:pt x="2412000" y="599998"/>
                  </a:cubicBezTo>
                  <a:cubicBezTo>
                    <a:pt x="2402422" y="661484"/>
                    <a:pt x="2353853" y="725634"/>
                    <a:pt x="2291998" y="720000"/>
                  </a:cubicBezTo>
                  <a:cubicBezTo>
                    <a:pt x="2156813" y="748746"/>
                    <a:pt x="1889675" y="699737"/>
                    <a:pt x="1705559" y="720000"/>
                  </a:cubicBezTo>
                  <a:cubicBezTo>
                    <a:pt x="1521443" y="740263"/>
                    <a:pt x="1321283" y="660776"/>
                    <a:pt x="1140840" y="720000"/>
                  </a:cubicBezTo>
                  <a:cubicBezTo>
                    <a:pt x="960397" y="779224"/>
                    <a:pt x="750999" y="668949"/>
                    <a:pt x="597841" y="720000"/>
                  </a:cubicBezTo>
                  <a:cubicBezTo>
                    <a:pt x="444683" y="771051"/>
                    <a:pt x="268695" y="673674"/>
                    <a:pt x="120002" y="720000"/>
                  </a:cubicBezTo>
                  <a:cubicBezTo>
                    <a:pt x="57056" y="711601"/>
                    <a:pt x="116" y="669126"/>
                    <a:pt x="0" y="599998"/>
                  </a:cubicBezTo>
                  <a:cubicBezTo>
                    <a:pt x="-29997" y="428419"/>
                    <a:pt x="16834" y="328865"/>
                    <a:pt x="0" y="120002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fr-FR" sz="20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……………………..</a:t>
              </a:r>
              <a:endParaRPr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61" name="Google Shape;2161;p131"/>
          <p:cNvSpPr/>
          <p:nvPr/>
        </p:nvSpPr>
        <p:spPr>
          <a:xfrm>
            <a:off x="8252452" y="1843419"/>
            <a:ext cx="2846762" cy="3488572"/>
          </a:xfrm>
          <a:prstGeom prst="roundRect">
            <a:avLst>
              <a:gd name="adj" fmla="val 9984"/>
            </a:avLst>
          </a:prstGeom>
          <a:solidFill>
            <a:srgbClr val="FCEAD0"/>
          </a:solidFill>
          <a:ln w="1270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4" name="Google Shape;2164;p131"/>
          <p:cNvSpPr>
            <a:spLocks noGrp="1"/>
          </p:cNvSpPr>
          <p:nvPr>
            <p:ph type="body" idx="2"/>
          </p:nvPr>
        </p:nvSpPr>
        <p:spPr>
          <a:xfrm>
            <a:off x="869992" y="168913"/>
            <a:ext cx="10642293" cy="699047"/>
          </a:xfrm>
          <a:prstGeom prst="roundRect">
            <a:avLst>
              <a:gd name="adj" fmla="val 12684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186262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None/>
            </a:pPr>
            <a:r>
              <a:rPr lang="fr-FR" dirty="0"/>
              <a:t>Pour mesurer les masses des objets , on utilise des unités plus petites et d’autres plus grandes.</a:t>
            </a:r>
            <a:endParaRPr dirty="0"/>
          </a:p>
        </p:txBody>
      </p:sp>
      <p:sp>
        <p:nvSpPr>
          <p:cNvPr id="2165" name="Google Shape;2165;p131"/>
          <p:cNvSpPr txBox="1"/>
          <p:nvPr/>
        </p:nvSpPr>
        <p:spPr>
          <a:xfrm>
            <a:off x="853707" y="774000"/>
            <a:ext cx="8226643" cy="296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C0C0"/>
              </a:buClr>
              <a:buSzPct val="100000"/>
              <a:buFont typeface="Arial"/>
              <a:buNone/>
            </a:pPr>
            <a:r>
              <a:rPr lang="fr-FR" sz="1600" b="0" i="1" u="none" strike="noStrike" cap="none">
                <a:solidFill>
                  <a:srgbClr val="C0C0C0"/>
                </a:solidFill>
                <a:latin typeface="Arial"/>
                <a:ea typeface="Arial"/>
                <a:cs typeface="Arial"/>
                <a:sym typeface="Arial"/>
              </a:rPr>
              <a:t>Choisir 3 élèves au hasard. Ne choisissez pas toujours les mêmes.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ct val="100000"/>
              <a:buFont typeface="Arial"/>
              <a:buNone/>
            </a:pPr>
            <a:endParaRPr sz="1600" b="0" i="1" u="none" strike="noStrike" cap="none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6" name="Google Shape;2166;p131"/>
          <p:cNvSpPr/>
          <p:nvPr/>
        </p:nvSpPr>
        <p:spPr>
          <a:xfrm>
            <a:off x="66000" y="54000"/>
            <a:ext cx="12060000" cy="6750000"/>
          </a:xfrm>
          <a:prstGeom prst="rect">
            <a:avLst/>
          </a:prstGeom>
          <a:noFill/>
          <a:ln w="127000" cap="flat" cmpd="sng">
            <a:solidFill>
              <a:srgbClr val="0F9E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67" name="Google Shape;2167;p131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71850" y="570763"/>
            <a:ext cx="702643" cy="7026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68" name="Google Shape;2168;p131"/>
          <p:cNvGrpSpPr/>
          <p:nvPr/>
        </p:nvGrpSpPr>
        <p:grpSpPr>
          <a:xfrm>
            <a:off x="8503671" y="1846551"/>
            <a:ext cx="2751040" cy="541791"/>
            <a:chOff x="5526236" y="2302435"/>
            <a:chExt cx="3112981" cy="151894"/>
          </a:xfrm>
        </p:grpSpPr>
        <p:sp>
          <p:nvSpPr>
            <p:cNvPr id="2169" name="Google Shape;2169;p131"/>
            <p:cNvSpPr/>
            <p:nvPr/>
          </p:nvSpPr>
          <p:spPr>
            <a:xfrm>
              <a:off x="5526236" y="2365054"/>
              <a:ext cx="1863523" cy="89275"/>
            </a:xfrm>
            <a:prstGeom prst="roundRect">
              <a:avLst>
                <a:gd name="adj" fmla="val 50000"/>
              </a:avLst>
            </a:prstGeom>
            <a:solidFill>
              <a:srgbClr val="AEABAB"/>
            </a:solidFill>
            <a:ln w="12700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0" name="Google Shape;2170;p131"/>
            <p:cNvSpPr/>
            <p:nvPr/>
          </p:nvSpPr>
          <p:spPr>
            <a:xfrm>
              <a:off x="5683413" y="2302435"/>
              <a:ext cx="2955804" cy="151016"/>
            </a:xfrm>
            <a:custGeom>
              <a:avLst/>
              <a:gdLst/>
              <a:ahLst/>
              <a:cxnLst/>
              <a:rect l="l" t="t" r="r" b="b"/>
              <a:pathLst>
                <a:path w="3368233" h="763930" extrusionOk="0">
                  <a:moveTo>
                    <a:pt x="0" y="0"/>
                  </a:moveTo>
                  <a:lnTo>
                    <a:pt x="2986268" y="0"/>
                  </a:lnTo>
                  <a:cubicBezTo>
                    <a:pt x="3197221" y="0"/>
                    <a:pt x="3368233" y="171012"/>
                    <a:pt x="3368233" y="381965"/>
                  </a:cubicBezTo>
                  <a:cubicBezTo>
                    <a:pt x="3368233" y="592918"/>
                    <a:pt x="3197221" y="763930"/>
                    <a:pt x="2986268" y="763930"/>
                  </a:cubicBezTo>
                  <a:lnTo>
                    <a:pt x="0" y="763930"/>
                  </a:lnTo>
                  <a:cubicBezTo>
                    <a:pt x="217346" y="763930"/>
                    <a:pt x="393539" y="592918"/>
                    <a:pt x="393539" y="381965"/>
                  </a:cubicBezTo>
                  <a:cubicBezTo>
                    <a:pt x="393539" y="171012"/>
                    <a:pt x="217346" y="0"/>
                    <a:pt x="0" y="0"/>
                  </a:cubicBezTo>
                  <a:close/>
                </a:path>
              </a:pathLst>
            </a:custGeom>
            <a:solidFill>
              <a:srgbClr val="8296B0"/>
            </a:solidFill>
            <a:ln w="12700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Arial"/>
                <a:buNone/>
              </a:pPr>
              <a:r>
                <a:rPr lang="fr-FR" sz="2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Sous-multiples</a:t>
              </a:r>
              <a:endParaRPr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71" name="Google Shape;2171;p131"/>
          <p:cNvGrpSpPr/>
          <p:nvPr/>
        </p:nvGrpSpPr>
        <p:grpSpPr>
          <a:xfrm>
            <a:off x="1304628" y="1859245"/>
            <a:ext cx="2751039" cy="541787"/>
            <a:chOff x="5526236" y="2302436"/>
            <a:chExt cx="3112979" cy="151893"/>
          </a:xfrm>
        </p:grpSpPr>
        <p:sp>
          <p:nvSpPr>
            <p:cNvPr id="2172" name="Google Shape;2172;p131"/>
            <p:cNvSpPr/>
            <p:nvPr/>
          </p:nvSpPr>
          <p:spPr>
            <a:xfrm>
              <a:off x="5526236" y="2365054"/>
              <a:ext cx="1863523" cy="89275"/>
            </a:xfrm>
            <a:prstGeom prst="roundRect">
              <a:avLst>
                <a:gd name="adj" fmla="val 50000"/>
              </a:avLst>
            </a:prstGeom>
            <a:solidFill>
              <a:srgbClr val="AEABAB"/>
            </a:solidFill>
            <a:ln w="12700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3" name="Google Shape;2173;p131"/>
            <p:cNvSpPr/>
            <p:nvPr/>
          </p:nvSpPr>
          <p:spPr>
            <a:xfrm>
              <a:off x="5683411" y="2302436"/>
              <a:ext cx="2955804" cy="151016"/>
            </a:xfrm>
            <a:custGeom>
              <a:avLst/>
              <a:gdLst/>
              <a:ahLst/>
              <a:cxnLst/>
              <a:rect l="l" t="t" r="r" b="b"/>
              <a:pathLst>
                <a:path w="3368233" h="763930" extrusionOk="0">
                  <a:moveTo>
                    <a:pt x="0" y="0"/>
                  </a:moveTo>
                  <a:lnTo>
                    <a:pt x="2986268" y="0"/>
                  </a:lnTo>
                  <a:cubicBezTo>
                    <a:pt x="3197221" y="0"/>
                    <a:pt x="3368233" y="171012"/>
                    <a:pt x="3368233" y="381965"/>
                  </a:cubicBezTo>
                  <a:cubicBezTo>
                    <a:pt x="3368233" y="592918"/>
                    <a:pt x="3197221" y="763930"/>
                    <a:pt x="2986268" y="763930"/>
                  </a:cubicBezTo>
                  <a:lnTo>
                    <a:pt x="0" y="763930"/>
                  </a:lnTo>
                  <a:cubicBezTo>
                    <a:pt x="217346" y="763930"/>
                    <a:pt x="393539" y="592918"/>
                    <a:pt x="393539" y="381965"/>
                  </a:cubicBezTo>
                  <a:cubicBezTo>
                    <a:pt x="393539" y="171012"/>
                    <a:pt x="217346" y="0"/>
                    <a:pt x="0" y="0"/>
                  </a:cubicBezTo>
                  <a:close/>
                </a:path>
              </a:pathLst>
            </a:custGeom>
            <a:solidFill>
              <a:srgbClr val="8296B0"/>
            </a:solidFill>
            <a:ln w="12700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Arial"/>
                <a:buNone/>
              </a:pPr>
              <a:r>
                <a:rPr lang="fr-FR" sz="2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Multiples </a:t>
              </a:r>
              <a:endParaRPr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" name="Google Shape;2158;p131">
            <a:extLst>
              <a:ext uri="{FF2B5EF4-FFF2-40B4-BE49-F238E27FC236}">
                <a16:creationId xmlns:a16="http://schemas.microsoft.com/office/drawing/2014/main" id="{1607FB5D-65FA-9663-3110-E63B40B2FF98}"/>
              </a:ext>
            </a:extLst>
          </p:cNvPr>
          <p:cNvSpPr/>
          <p:nvPr/>
        </p:nvSpPr>
        <p:spPr>
          <a:xfrm>
            <a:off x="1304628" y="3474162"/>
            <a:ext cx="2412000" cy="720000"/>
          </a:xfrm>
          <a:custGeom>
            <a:avLst/>
            <a:gdLst/>
            <a:ahLst/>
            <a:cxnLst/>
            <a:rect l="l" t="t" r="r" b="b"/>
            <a:pathLst>
              <a:path w="2412000" h="720000" extrusionOk="0">
                <a:moveTo>
                  <a:pt x="0" y="120002"/>
                </a:moveTo>
                <a:cubicBezTo>
                  <a:pt x="15121" y="41306"/>
                  <a:pt x="51317" y="-3947"/>
                  <a:pt x="120002" y="0"/>
                </a:cubicBezTo>
                <a:cubicBezTo>
                  <a:pt x="266802" y="-62109"/>
                  <a:pt x="401970" y="47448"/>
                  <a:pt x="663001" y="0"/>
                </a:cubicBezTo>
                <a:cubicBezTo>
                  <a:pt x="924032" y="-47448"/>
                  <a:pt x="1094842" y="19369"/>
                  <a:pt x="1206000" y="0"/>
                </a:cubicBezTo>
                <a:cubicBezTo>
                  <a:pt x="1317158" y="-19369"/>
                  <a:pt x="1503677" y="8320"/>
                  <a:pt x="1705559" y="0"/>
                </a:cubicBezTo>
                <a:cubicBezTo>
                  <a:pt x="1907441" y="-8320"/>
                  <a:pt x="2059947" y="2837"/>
                  <a:pt x="2291998" y="0"/>
                </a:cubicBezTo>
                <a:cubicBezTo>
                  <a:pt x="2358876" y="8303"/>
                  <a:pt x="2405579" y="68856"/>
                  <a:pt x="2412000" y="120002"/>
                </a:cubicBezTo>
                <a:cubicBezTo>
                  <a:pt x="2433730" y="325333"/>
                  <a:pt x="2377972" y="442094"/>
                  <a:pt x="2412000" y="599998"/>
                </a:cubicBezTo>
                <a:cubicBezTo>
                  <a:pt x="2402422" y="661484"/>
                  <a:pt x="2353853" y="725634"/>
                  <a:pt x="2291998" y="720000"/>
                </a:cubicBezTo>
                <a:cubicBezTo>
                  <a:pt x="2156813" y="748746"/>
                  <a:pt x="1889675" y="699737"/>
                  <a:pt x="1705559" y="720000"/>
                </a:cubicBezTo>
                <a:cubicBezTo>
                  <a:pt x="1521443" y="740263"/>
                  <a:pt x="1321283" y="660776"/>
                  <a:pt x="1140840" y="720000"/>
                </a:cubicBezTo>
                <a:cubicBezTo>
                  <a:pt x="960397" y="779224"/>
                  <a:pt x="750999" y="668949"/>
                  <a:pt x="597841" y="720000"/>
                </a:cubicBezTo>
                <a:cubicBezTo>
                  <a:pt x="444683" y="771051"/>
                  <a:pt x="268695" y="673674"/>
                  <a:pt x="120002" y="720000"/>
                </a:cubicBezTo>
                <a:cubicBezTo>
                  <a:pt x="57056" y="711601"/>
                  <a:pt x="116" y="669126"/>
                  <a:pt x="0" y="599998"/>
                </a:cubicBezTo>
                <a:cubicBezTo>
                  <a:pt x="-29997" y="428419"/>
                  <a:pt x="16834" y="328865"/>
                  <a:pt x="0" y="120002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……………………..</a:t>
            </a:r>
            <a:endParaRPr sz="20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2158;p131">
            <a:extLst>
              <a:ext uri="{FF2B5EF4-FFF2-40B4-BE49-F238E27FC236}">
                <a16:creationId xmlns:a16="http://schemas.microsoft.com/office/drawing/2014/main" id="{FBF25C70-87BB-DE42-E2FE-EAC73A2C3B27}"/>
              </a:ext>
            </a:extLst>
          </p:cNvPr>
          <p:cNvSpPr/>
          <p:nvPr/>
        </p:nvSpPr>
        <p:spPr>
          <a:xfrm>
            <a:off x="1304628" y="4263236"/>
            <a:ext cx="2412000" cy="720000"/>
          </a:xfrm>
          <a:custGeom>
            <a:avLst/>
            <a:gdLst/>
            <a:ahLst/>
            <a:cxnLst/>
            <a:rect l="l" t="t" r="r" b="b"/>
            <a:pathLst>
              <a:path w="2412000" h="720000" extrusionOk="0">
                <a:moveTo>
                  <a:pt x="0" y="120002"/>
                </a:moveTo>
                <a:cubicBezTo>
                  <a:pt x="15121" y="41306"/>
                  <a:pt x="51317" y="-3947"/>
                  <a:pt x="120002" y="0"/>
                </a:cubicBezTo>
                <a:cubicBezTo>
                  <a:pt x="266802" y="-62109"/>
                  <a:pt x="401970" y="47448"/>
                  <a:pt x="663001" y="0"/>
                </a:cubicBezTo>
                <a:cubicBezTo>
                  <a:pt x="924032" y="-47448"/>
                  <a:pt x="1094842" y="19369"/>
                  <a:pt x="1206000" y="0"/>
                </a:cubicBezTo>
                <a:cubicBezTo>
                  <a:pt x="1317158" y="-19369"/>
                  <a:pt x="1503677" y="8320"/>
                  <a:pt x="1705559" y="0"/>
                </a:cubicBezTo>
                <a:cubicBezTo>
                  <a:pt x="1907441" y="-8320"/>
                  <a:pt x="2059947" y="2837"/>
                  <a:pt x="2291998" y="0"/>
                </a:cubicBezTo>
                <a:cubicBezTo>
                  <a:pt x="2358876" y="8303"/>
                  <a:pt x="2405579" y="68856"/>
                  <a:pt x="2412000" y="120002"/>
                </a:cubicBezTo>
                <a:cubicBezTo>
                  <a:pt x="2433730" y="325333"/>
                  <a:pt x="2377972" y="442094"/>
                  <a:pt x="2412000" y="599998"/>
                </a:cubicBezTo>
                <a:cubicBezTo>
                  <a:pt x="2402422" y="661484"/>
                  <a:pt x="2353853" y="725634"/>
                  <a:pt x="2291998" y="720000"/>
                </a:cubicBezTo>
                <a:cubicBezTo>
                  <a:pt x="2156813" y="748746"/>
                  <a:pt x="1889675" y="699737"/>
                  <a:pt x="1705559" y="720000"/>
                </a:cubicBezTo>
                <a:cubicBezTo>
                  <a:pt x="1521443" y="740263"/>
                  <a:pt x="1321283" y="660776"/>
                  <a:pt x="1140840" y="720000"/>
                </a:cubicBezTo>
                <a:cubicBezTo>
                  <a:pt x="960397" y="779224"/>
                  <a:pt x="750999" y="668949"/>
                  <a:pt x="597841" y="720000"/>
                </a:cubicBezTo>
                <a:cubicBezTo>
                  <a:pt x="444683" y="771051"/>
                  <a:pt x="268695" y="673674"/>
                  <a:pt x="120002" y="720000"/>
                </a:cubicBezTo>
                <a:cubicBezTo>
                  <a:pt x="57056" y="711601"/>
                  <a:pt x="116" y="669126"/>
                  <a:pt x="0" y="599998"/>
                </a:cubicBezTo>
                <a:cubicBezTo>
                  <a:pt x="-29997" y="428419"/>
                  <a:pt x="16834" y="328865"/>
                  <a:pt x="0" y="120002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……………………..</a:t>
            </a:r>
            <a:endParaRPr sz="20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2158;p131">
            <a:extLst>
              <a:ext uri="{FF2B5EF4-FFF2-40B4-BE49-F238E27FC236}">
                <a16:creationId xmlns:a16="http://schemas.microsoft.com/office/drawing/2014/main" id="{44691933-789D-CC34-81CD-6B133BE14C2F}"/>
              </a:ext>
            </a:extLst>
          </p:cNvPr>
          <p:cNvSpPr/>
          <p:nvPr/>
        </p:nvSpPr>
        <p:spPr>
          <a:xfrm>
            <a:off x="8475372" y="2397904"/>
            <a:ext cx="2412000" cy="720000"/>
          </a:xfrm>
          <a:custGeom>
            <a:avLst/>
            <a:gdLst/>
            <a:ahLst/>
            <a:cxnLst/>
            <a:rect l="l" t="t" r="r" b="b"/>
            <a:pathLst>
              <a:path w="2412000" h="720000" extrusionOk="0">
                <a:moveTo>
                  <a:pt x="0" y="120002"/>
                </a:moveTo>
                <a:cubicBezTo>
                  <a:pt x="15121" y="41306"/>
                  <a:pt x="51317" y="-3947"/>
                  <a:pt x="120002" y="0"/>
                </a:cubicBezTo>
                <a:cubicBezTo>
                  <a:pt x="266802" y="-62109"/>
                  <a:pt x="401970" y="47448"/>
                  <a:pt x="663001" y="0"/>
                </a:cubicBezTo>
                <a:cubicBezTo>
                  <a:pt x="924032" y="-47448"/>
                  <a:pt x="1094842" y="19369"/>
                  <a:pt x="1206000" y="0"/>
                </a:cubicBezTo>
                <a:cubicBezTo>
                  <a:pt x="1317158" y="-19369"/>
                  <a:pt x="1503677" y="8320"/>
                  <a:pt x="1705559" y="0"/>
                </a:cubicBezTo>
                <a:cubicBezTo>
                  <a:pt x="1907441" y="-8320"/>
                  <a:pt x="2059947" y="2837"/>
                  <a:pt x="2291998" y="0"/>
                </a:cubicBezTo>
                <a:cubicBezTo>
                  <a:pt x="2358876" y="8303"/>
                  <a:pt x="2405579" y="68856"/>
                  <a:pt x="2412000" y="120002"/>
                </a:cubicBezTo>
                <a:cubicBezTo>
                  <a:pt x="2433730" y="325333"/>
                  <a:pt x="2377972" y="442094"/>
                  <a:pt x="2412000" y="599998"/>
                </a:cubicBezTo>
                <a:cubicBezTo>
                  <a:pt x="2402422" y="661484"/>
                  <a:pt x="2353853" y="725634"/>
                  <a:pt x="2291998" y="720000"/>
                </a:cubicBezTo>
                <a:cubicBezTo>
                  <a:pt x="2156813" y="748746"/>
                  <a:pt x="1889675" y="699737"/>
                  <a:pt x="1705559" y="720000"/>
                </a:cubicBezTo>
                <a:cubicBezTo>
                  <a:pt x="1521443" y="740263"/>
                  <a:pt x="1321283" y="660776"/>
                  <a:pt x="1140840" y="720000"/>
                </a:cubicBezTo>
                <a:cubicBezTo>
                  <a:pt x="960397" y="779224"/>
                  <a:pt x="750999" y="668949"/>
                  <a:pt x="597841" y="720000"/>
                </a:cubicBezTo>
                <a:cubicBezTo>
                  <a:pt x="444683" y="771051"/>
                  <a:pt x="268695" y="673674"/>
                  <a:pt x="120002" y="720000"/>
                </a:cubicBezTo>
                <a:cubicBezTo>
                  <a:pt x="57056" y="711601"/>
                  <a:pt x="116" y="669126"/>
                  <a:pt x="0" y="599998"/>
                </a:cubicBezTo>
                <a:cubicBezTo>
                  <a:pt x="-29997" y="428419"/>
                  <a:pt x="16834" y="328865"/>
                  <a:pt x="0" y="120002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……………………..</a:t>
            </a:r>
            <a:endParaRPr sz="20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2158;p131">
            <a:extLst>
              <a:ext uri="{FF2B5EF4-FFF2-40B4-BE49-F238E27FC236}">
                <a16:creationId xmlns:a16="http://schemas.microsoft.com/office/drawing/2014/main" id="{57854573-5FEA-5384-7659-663126A33DD4}"/>
              </a:ext>
            </a:extLst>
          </p:cNvPr>
          <p:cNvSpPr/>
          <p:nvPr/>
        </p:nvSpPr>
        <p:spPr>
          <a:xfrm>
            <a:off x="8475372" y="3186978"/>
            <a:ext cx="2412000" cy="720000"/>
          </a:xfrm>
          <a:custGeom>
            <a:avLst/>
            <a:gdLst/>
            <a:ahLst/>
            <a:cxnLst/>
            <a:rect l="l" t="t" r="r" b="b"/>
            <a:pathLst>
              <a:path w="2412000" h="720000" extrusionOk="0">
                <a:moveTo>
                  <a:pt x="0" y="120002"/>
                </a:moveTo>
                <a:cubicBezTo>
                  <a:pt x="15121" y="41306"/>
                  <a:pt x="51317" y="-3947"/>
                  <a:pt x="120002" y="0"/>
                </a:cubicBezTo>
                <a:cubicBezTo>
                  <a:pt x="266802" y="-62109"/>
                  <a:pt x="401970" y="47448"/>
                  <a:pt x="663001" y="0"/>
                </a:cubicBezTo>
                <a:cubicBezTo>
                  <a:pt x="924032" y="-47448"/>
                  <a:pt x="1094842" y="19369"/>
                  <a:pt x="1206000" y="0"/>
                </a:cubicBezTo>
                <a:cubicBezTo>
                  <a:pt x="1317158" y="-19369"/>
                  <a:pt x="1503677" y="8320"/>
                  <a:pt x="1705559" y="0"/>
                </a:cubicBezTo>
                <a:cubicBezTo>
                  <a:pt x="1907441" y="-8320"/>
                  <a:pt x="2059947" y="2837"/>
                  <a:pt x="2291998" y="0"/>
                </a:cubicBezTo>
                <a:cubicBezTo>
                  <a:pt x="2358876" y="8303"/>
                  <a:pt x="2405579" y="68856"/>
                  <a:pt x="2412000" y="120002"/>
                </a:cubicBezTo>
                <a:cubicBezTo>
                  <a:pt x="2433730" y="325333"/>
                  <a:pt x="2377972" y="442094"/>
                  <a:pt x="2412000" y="599998"/>
                </a:cubicBezTo>
                <a:cubicBezTo>
                  <a:pt x="2402422" y="661484"/>
                  <a:pt x="2353853" y="725634"/>
                  <a:pt x="2291998" y="720000"/>
                </a:cubicBezTo>
                <a:cubicBezTo>
                  <a:pt x="2156813" y="748746"/>
                  <a:pt x="1889675" y="699737"/>
                  <a:pt x="1705559" y="720000"/>
                </a:cubicBezTo>
                <a:cubicBezTo>
                  <a:pt x="1521443" y="740263"/>
                  <a:pt x="1321283" y="660776"/>
                  <a:pt x="1140840" y="720000"/>
                </a:cubicBezTo>
                <a:cubicBezTo>
                  <a:pt x="960397" y="779224"/>
                  <a:pt x="750999" y="668949"/>
                  <a:pt x="597841" y="720000"/>
                </a:cubicBezTo>
                <a:cubicBezTo>
                  <a:pt x="444683" y="771051"/>
                  <a:pt x="268695" y="673674"/>
                  <a:pt x="120002" y="720000"/>
                </a:cubicBezTo>
                <a:cubicBezTo>
                  <a:pt x="57056" y="711601"/>
                  <a:pt x="116" y="669126"/>
                  <a:pt x="0" y="599998"/>
                </a:cubicBezTo>
                <a:cubicBezTo>
                  <a:pt x="-29997" y="428419"/>
                  <a:pt x="16834" y="328865"/>
                  <a:pt x="0" y="120002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……………………..</a:t>
            </a:r>
            <a:endParaRPr sz="20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2158;p131">
            <a:extLst>
              <a:ext uri="{FF2B5EF4-FFF2-40B4-BE49-F238E27FC236}">
                <a16:creationId xmlns:a16="http://schemas.microsoft.com/office/drawing/2014/main" id="{32EEB7D5-1B66-404C-563D-FEB373F73886}"/>
              </a:ext>
            </a:extLst>
          </p:cNvPr>
          <p:cNvSpPr/>
          <p:nvPr/>
        </p:nvSpPr>
        <p:spPr>
          <a:xfrm>
            <a:off x="8503671" y="4093363"/>
            <a:ext cx="2412000" cy="720000"/>
          </a:xfrm>
          <a:custGeom>
            <a:avLst/>
            <a:gdLst/>
            <a:ahLst/>
            <a:cxnLst/>
            <a:rect l="l" t="t" r="r" b="b"/>
            <a:pathLst>
              <a:path w="2412000" h="720000" extrusionOk="0">
                <a:moveTo>
                  <a:pt x="0" y="120002"/>
                </a:moveTo>
                <a:cubicBezTo>
                  <a:pt x="15121" y="41306"/>
                  <a:pt x="51317" y="-3947"/>
                  <a:pt x="120002" y="0"/>
                </a:cubicBezTo>
                <a:cubicBezTo>
                  <a:pt x="266802" y="-62109"/>
                  <a:pt x="401970" y="47448"/>
                  <a:pt x="663001" y="0"/>
                </a:cubicBezTo>
                <a:cubicBezTo>
                  <a:pt x="924032" y="-47448"/>
                  <a:pt x="1094842" y="19369"/>
                  <a:pt x="1206000" y="0"/>
                </a:cubicBezTo>
                <a:cubicBezTo>
                  <a:pt x="1317158" y="-19369"/>
                  <a:pt x="1503677" y="8320"/>
                  <a:pt x="1705559" y="0"/>
                </a:cubicBezTo>
                <a:cubicBezTo>
                  <a:pt x="1907441" y="-8320"/>
                  <a:pt x="2059947" y="2837"/>
                  <a:pt x="2291998" y="0"/>
                </a:cubicBezTo>
                <a:cubicBezTo>
                  <a:pt x="2358876" y="8303"/>
                  <a:pt x="2405579" y="68856"/>
                  <a:pt x="2412000" y="120002"/>
                </a:cubicBezTo>
                <a:cubicBezTo>
                  <a:pt x="2433730" y="325333"/>
                  <a:pt x="2377972" y="442094"/>
                  <a:pt x="2412000" y="599998"/>
                </a:cubicBezTo>
                <a:cubicBezTo>
                  <a:pt x="2402422" y="661484"/>
                  <a:pt x="2353853" y="725634"/>
                  <a:pt x="2291998" y="720000"/>
                </a:cubicBezTo>
                <a:cubicBezTo>
                  <a:pt x="2156813" y="748746"/>
                  <a:pt x="1889675" y="699737"/>
                  <a:pt x="1705559" y="720000"/>
                </a:cubicBezTo>
                <a:cubicBezTo>
                  <a:pt x="1521443" y="740263"/>
                  <a:pt x="1321283" y="660776"/>
                  <a:pt x="1140840" y="720000"/>
                </a:cubicBezTo>
                <a:cubicBezTo>
                  <a:pt x="960397" y="779224"/>
                  <a:pt x="750999" y="668949"/>
                  <a:pt x="597841" y="720000"/>
                </a:cubicBezTo>
                <a:cubicBezTo>
                  <a:pt x="444683" y="771051"/>
                  <a:pt x="268695" y="673674"/>
                  <a:pt x="120002" y="720000"/>
                </a:cubicBezTo>
                <a:cubicBezTo>
                  <a:pt x="57056" y="711601"/>
                  <a:pt x="116" y="669126"/>
                  <a:pt x="0" y="599998"/>
                </a:cubicBezTo>
                <a:cubicBezTo>
                  <a:pt x="-29997" y="428419"/>
                  <a:pt x="16834" y="328865"/>
                  <a:pt x="0" y="120002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……………………..</a:t>
            </a:r>
            <a:endParaRPr sz="20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8" name="Google Shape;2178;p132"/>
          <p:cNvSpPr>
            <a:spLocks noGrp="1"/>
          </p:cNvSpPr>
          <p:nvPr>
            <p:ph type="body" idx="2"/>
          </p:nvPr>
        </p:nvSpPr>
        <p:spPr>
          <a:xfrm>
            <a:off x="853707" y="85958"/>
            <a:ext cx="10642293" cy="699047"/>
          </a:xfrm>
          <a:prstGeom prst="roundRect">
            <a:avLst>
              <a:gd name="adj" fmla="val 12684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None/>
            </a:pPr>
            <a:r>
              <a:rPr lang="fr-FR"/>
              <a:t>Très bien! Les multiples et sous-multiples du gramme sont: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9" name="Google Shape;2179;p132"/>
          <p:cNvSpPr txBox="1"/>
          <p:nvPr/>
        </p:nvSpPr>
        <p:spPr>
          <a:xfrm>
            <a:off x="853707" y="684000"/>
            <a:ext cx="8226643" cy="296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ct val="100000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Utiliser les préfixes des unités pour montrer les notions de multiples et de sous-multiples.  </a:t>
            </a:r>
            <a:endParaRPr/>
          </a:p>
        </p:txBody>
      </p:sp>
      <p:sp>
        <p:nvSpPr>
          <p:cNvPr id="2180" name="Google Shape;2180;p132"/>
          <p:cNvSpPr/>
          <p:nvPr/>
        </p:nvSpPr>
        <p:spPr>
          <a:xfrm>
            <a:off x="66000" y="54000"/>
            <a:ext cx="12060000" cy="6750000"/>
          </a:xfrm>
          <a:prstGeom prst="rect">
            <a:avLst/>
          </a:prstGeom>
          <a:noFill/>
          <a:ln w="127000" cap="flat" cmpd="sng">
            <a:solidFill>
              <a:srgbClr val="0F9E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81" name="Google Shape;2181;p1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59912" y="624525"/>
            <a:ext cx="711291" cy="711291"/>
          </a:xfrm>
          <a:prstGeom prst="rect">
            <a:avLst/>
          </a:prstGeom>
          <a:noFill/>
          <a:ln>
            <a:noFill/>
          </a:ln>
        </p:spPr>
      </p:pic>
      <p:sp>
        <p:nvSpPr>
          <p:cNvPr id="2183" name="Google Shape;2183;p132"/>
          <p:cNvSpPr/>
          <p:nvPr/>
        </p:nvSpPr>
        <p:spPr>
          <a:xfrm>
            <a:off x="1208905" y="1859245"/>
            <a:ext cx="2846762" cy="3488572"/>
          </a:xfrm>
          <a:prstGeom prst="roundRect">
            <a:avLst>
              <a:gd name="adj" fmla="val 9984"/>
            </a:avLst>
          </a:prstGeom>
          <a:solidFill>
            <a:srgbClr val="FCEAD0"/>
          </a:solidFill>
          <a:ln w="1270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7" name="Google Shape;2187;p132"/>
          <p:cNvSpPr/>
          <p:nvPr/>
        </p:nvSpPr>
        <p:spPr>
          <a:xfrm>
            <a:off x="8252452" y="1843419"/>
            <a:ext cx="2846762" cy="3488572"/>
          </a:xfrm>
          <a:prstGeom prst="roundRect">
            <a:avLst>
              <a:gd name="adj" fmla="val 9984"/>
            </a:avLst>
          </a:prstGeom>
          <a:solidFill>
            <a:srgbClr val="FCEAD0"/>
          </a:solidFill>
          <a:ln w="1270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90" name="Google Shape;2190;p132"/>
          <p:cNvGrpSpPr/>
          <p:nvPr/>
        </p:nvGrpSpPr>
        <p:grpSpPr>
          <a:xfrm>
            <a:off x="8503671" y="1846551"/>
            <a:ext cx="2751040" cy="541791"/>
            <a:chOff x="5526236" y="2302435"/>
            <a:chExt cx="3112981" cy="151894"/>
          </a:xfrm>
        </p:grpSpPr>
        <p:sp>
          <p:nvSpPr>
            <p:cNvPr id="2191" name="Google Shape;2191;p132"/>
            <p:cNvSpPr/>
            <p:nvPr/>
          </p:nvSpPr>
          <p:spPr>
            <a:xfrm>
              <a:off x="5526236" y="2365054"/>
              <a:ext cx="1863523" cy="89275"/>
            </a:xfrm>
            <a:prstGeom prst="roundRect">
              <a:avLst>
                <a:gd name="adj" fmla="val 50000"/>
              </a:avLst>
            </a:prstGeom>
            <a:solidFill>
              <a:srgbClr val="AEABAB"/>
            </a:solidFill>
            <a:ln w="12700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2" name="Google Shape;2192;p132"/>
            <p:cNvSpPr/>
            <p:nvPr/>
          </p:nvSpPr>
          <p:spPr>
            <a:xfrm>
              <a:off x="5683413" y="2302435"/>
              <a:ext cx="2955804" cy="151016"/>
            </a:xfrm>
            <a:custGeom>
              <a:avLst/>
              <a:gdLst/>
              <a:ahLst/>
              <a:cxnLst/>
              <a:rect l="l" t="t" r="r" b="b"/>
              <a:pathLst>
                <a:path w="3368233" h="763930" extrusionOk="0">
                  <a:moveTo>
                    <a:pt x="0" y="0"/>
                  </a:moveTo>
                  <a:lnTo>
                    <a:pt x="2986268" y="0"/>
                  </a:lnTo>
                  <a:cubicBezTo>
                    <a:pt x="3197221" y="0"/>
                    <a:pt x="3368233" y="171012"/>
                    <a:pt x="3368233" y="381965"/>
                  </a:cubicBezTo>
                  <a:cubicBezTo>
                    <a:pt x="3368233" y="592918"/>
                    <a:pt x="3197221" y="763930"/>
                    <a:pt x="2986268" y="763930"/>
                  </a:cubicBezTo>
                  <a:lnTo>
                    <a:pt x="0" y="763930"/>
                  </a:lnTo>
                  <a:cubicBezTo>
                    <a:pt x="217346" y="763930"/>
                    <a:pt x="393539" y="592918"/>
                    <a:pt x="393539" y="381965"/>
                  </a:cubicBezTo>
                  <a:cubicBezTo>
                    <a:pt x="393539" y="171012"/>
                    <a:pt x="217346" y="0"/>
                    <a:pt x="0" y="0"/>
                  </a:cubicBezTo>
                  <a:close/>
                </a:path>
              </a:pathLst>
            </a:custGeom>
            <a:solidFill>
              <a:srgbClr val="8296B0"/>
            </a:solidFill>
            <a:ln w="12700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Arial"/>
                <a:buNone/>
              </a:pPr>
              <a:r>
                <a:rPr lang="fr-FR" sz="2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Sous-multiples</a:t>
              </a:r>
              <a:endParaRPr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93" name="Google Shape;2193;p132"/>
          <p:cNvGrpSpPr/>
          <p:nvPr/>
        </p:nvGrpSpPr>
        <p:grpSpPr>
          <a:xfrm>
            <a:off x="1304628" y="1859245"/>
            <a:ext cx="2751039" cy="541787"/>
            <a:chOff x="5526236" y="2302436"/>
            <a:chExt cx="3112979" cy="151893"/>
          </a:xfrm>
        </p:grpSpPr>
        <p:sp>
          <p:nvSpPr>
            <p:cNvPr id="2194" name="Google Shape;2194;p132"/>
            <p:cNvSpPr/>
            <p:nvPr/>
          </p:nvSpPr>
          <p:spPr>
            <a:xfrm>
              <a:off x="5526236" y="2365054"/>
              <a:ext cx="1863523" cy="89275"/>
            </a:xfrm>
            <a:prstGeom prst="roundRect">
              <a:avLst>
                <a:gd name="adj" fmla="val 50000"/>
              </a:avLst>
            </a:prstGeom>
            <a:solidFill>
              <a:srgbClr val="AEABAB"/>
            </a:solidFill>
            <a:ln w="12700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" name="Google Shape;2195;p132"/>
            <p:cNvSpPr/>
            <p:nvPr/>
          </p:nvSpPr>
          <p:spPr>
            <a:xfrm>
              <a:off x="5683411" y="2302436"/>
              <a:ext cx="2955804" cy="151016"/>
            </a:xfrm>
            <a:custGeom>
              <a:avLst/>
              <a:gdLst/>
              <a:ahLst/>
              <a:cxnLst/>
              <a:rect l="l" t="t" r="r" b="b"/>
              <a:pathLst>
                <a:path w="3368233" h="763930" extrusionOk="0">
                  <a:moveTo>
                    <a:pt x="0" y="0"/>
                  </a:moveTo>
                  <a:lnTo>
                    <a:pt x="2986268" y="0"/>
                  </a:lnTo>
                  <a:cubicBezTo>
                    <a:pt x="3197221" y="0"/>
                    <a:pt x="3368233" y="171012"/>
                    <a:pt x="3368233" y="381965"/>
                  </a:cubicBezTo>
                  <a:cubicBezTo>
                    <a:pt x="3368233" y="592918"/>
                    <a:pt x="3197221" y="763930"/>
                    <a:pt x="2986268" y="763930"/>
                  </a:cubicBezTo>
                  <a:lnTo>
                    <a:pt x="0" y="763930"/>
                  </a:lnTo>
                  <a:cubicBezTo>
                    <a:pt x="217346" y="763930"/>
                    <a:pt x="393539" y="592918"/>
                    <a:pt x="393539" y="381965"/>
                  </a:cubicBezTo>
                  <a:cubicBezTo>
                    <a:pt x="393539" y="171012"/>
                    <a:pt x="217346" y="0"/>
                    <a:pt x="0" y="0"/>
                  </a:cubicBezTo>
                  <a:close/>
                </a:path>
              </a:pathLst>
            </a:custGeom>
            <a:solidFill>
              <a:srgbClr val="8296B0"/>
            </a:solidFill>
            <a:ln w="12700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Arial"/>
                <a:buNone/>
              </a:pPr>
              <a:r>
                <a:rPr lang="fr-FR" sz="2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Multiples </a:t>
              </a:r>
              <a:endParaRPr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96" name="Google Shape;2196;p132"/>
          <p:cNvSpPr/>
          <p:nvPr/>
        </p:nvSpPr>
        <p:spPr>
          <a:xfrm>
            <a:off x="1304628" y="2556654"/>
            <a:ext cx="2559254" cy="720000"/>
          </a:xfrm>
          <a:custGeom>
            <a:avLst/>
            <a:gdLst/>
            <a:ahLst/>
            <a:cxnLst/>
            <a:rect l="l" t="t" r="r" b="b"/>
            <a:pathLst>
              <a:path w="2835684" h="720000" extrusionOk="0">
                <a:moveTo>
                  <a:pt x="0" y="120002"/>
                </a:moveTo>
                <a:cubicBezTo>
                  <a:pt x="18123" y="38840"/>
                  <a:pt x="49275" y="-7291"/>
                  <a:pt x="120002" y="0"/>
                </a:cubicBezTo>
                <a:cubicBezTo>
                  <a:pt x="330575" y="-20053"/>
                  <a:pt x="481368" y="50055"/>
                  <a:pt x="639138" y="0"/>
                </a:cubicBezTo>
                <a:cubicBezTo>
                  <a:pt x="739842" y="-101070"/>
                  <a:pt x="945855" y="61613"/>
                  <a:pt x="1158274" y="0"/>
                </a:cubicBezTo>
                <a:cubicBezTo>
                  <a:pt x="1350995" y="-63313"/>
                  <a:pt x="1507076" y="36332"/>
                  <a:pt x="1625496" y="0"/>
                </a:cubicBezTo>
                <a:cubicBezTo>
                  <a:pt x="1759936" y="-36961"/>
                  <a:pt x="1909211" y="72114"/>
                  <a:pt x="2118676" y="0"/>
                </a:cubicBezTo>
                <a:cubicBezTo>
                  <a:pt x="2325639" y="-15918"/>
                  <a:pt x="2453786" y="98405"/>
                  <a:pt x="2715682" y="0"/>
                </a:cubicBezTo>
                <a:cubicBezTo>
                  <a:pt x="2781901" y="9234"/>
                  <a:pt x="2839198" y="27955"/>
                  <a:pt x="2835684" y="120002"/>
                </a:cubicBezTo>
                <a:cubicBezTo>
                  <a:pt x="2856767" y="224115"/>
                  <a:pt x="2811418" y="403417"/>
                  <a:pt x="2835684" y="599998"/>
                </a:cubicBezTo>
                <a:cubicBezTo>
                  <a:pt x="2813378" y="648104"/>
                  <a:pt x="2780092" y="722506"/>
                  <a:pt x="2715682" y="720000"/>
                </a:cubicBezTo>
                <a:cubicBezTo>
                  <a:pt x="2524122" y="737881"/>
                  <a:pt x="2279202" y="673757"/>
                  <a:pt x="2170589" y="720000"/>
                </a:cubicBezTo>
                <a:cubicBezTo>
                  <a:pt x="2023545" y="720189"/>
                  <a:pt x="1826820" y="635349"/>
                  <a:pt x="1651453" y="720000"/>
                </a:cubicBezTo>
                <a:cubicBezTo>
                  <a:pt x="1461907" y="773554"/>
                  <a:pt x="1366855" y="722460"/>
                  <a:pt x="1106360" y="720000"/>
                </a:cubicBezTo>
                <a:cubicBezTo>
                  <a:pt x="845066" y="721630"/>
                  <a:pt x="776392" y="731342"/>
                  <a:pt x="587224" y="720000"/>
                </a:cubicBezTo>
                <a:cubicBezTo>
                  <a:pt x="375546" y="732052"/>
                  <a:pt x="317668" y="713169"/>
                  <a:pt x="120002" y="720000"/>
                </a:cubicBezTo>
                <a:cubicBezTo>
                  <a:pt x="65449" y="692311"/>
                  <a:pt x="92" y="682306"/>
                  <a:pt x="0" y="599998"/>
                </a:cubicBezTo>
                <a:cubicBezTo>
                  <a:pt x="-4749" y="489400"/>
                  <a:pt x="50113" y="215972"/>
                  <a:pt x="0" y="120002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décagramme (dag)</a:t>
            </a:r>
            <a:endParaRPr sz="1200" dirty="0"/>
          </a:p>
        </p:txBody>
      </p:sp>
      <p:sp>
        <p:nvSpPr>
          <p:cNvPr id="2197" name="Google Shape;2197;p132"/>
          <p:cNvSpPr/>
          <p:nvPr/>
        </p:nvSpPr>
        <p:spPr>
          <a:xfrm>
            <a:off x="1304628" y="3471820"/>
            <a:ext cx="2634244" cy="720000"/>
          </a:xfrm>
          <a:custGeom>
            <a:avLst/>
            <a:gdLst/>
            <a:ahLst/>
            <a:cxnLst/>
            <a:rect l="l" t="t" r="r" b="b"/>
            <a:pathLst>
              <a:path w="2835684" h="720000" extrusionOk="0">
                <a:moveTo>
                  <a:pt x="0" y="120002"/>
                </a:moveTo>
                <a:cubicBezTo>
                  <a:pt x="11826" y="68370"/>
                  <a:pt x="44708" y="-21356"/>
                  <a:pt x="120002" y="0"/>
                </a:cubicBezTo>
                <a:cubicBezTo>
                  <a:pt x="265951" y="-66156"/>
                  <a:pt x="526354" y="36501"/>
                  <a:pt x="691052" y="0"/>
                </a:cubicBezTo>
                <a:cubicBezTo>
                  <a:pt x="857621" y="-21477"/>
                  <a:pt x="970997" y="41782"/>
                  <a:pt x="1210188" y="0"/>
                </a:cubicBezTo>
                <a:cubicBezTo>
                  <a:pt x="1469044" y="-31380"/>
                  <a:pt x="1504386" y="25190"/>
                  <a:pt x="1651453" y="0"/>
                </a:cubicBezTo>
                <a:cubicBezTo>
                  <a:pt x="1793670" y="19752"/>
                  <a:pt x="2050976" y="32266"/>
                  <a:pt x="2196546" y="0"/>
                </a:cubicBezTo>
                <a:cubicBezTo>
                  <a:pt x="2353687" y="-27663"/>
                  <a:pt x="2516525" y="3784"/>
                  <a:pt x="2715682" y="0"/>
                </a:cubicBezTo>
                <a:cubicBezTo>
                  <a:pt x="2781508" y="-16019"/>
                  <a:pt x="2860628" y="63004"/>
                  <a:pt x="2835684" y="120002"/>
                </a:cubicBezTo>
                <a:cubicBezTo>
                  <a:pt x="2860433" y="303240"/>
                  <a:pt x="2775671" y="424433"/>
                  <a:pt x="2835684" y="599998"/>
                </a:cubicBezTo>
                <a:cubicBezTo>
                  <a:pt x="2846132" y="663727"/>
                  <a:pt x="2796183" y="706442"/>
                  <a:pt x="2715682" y="720000"/>
                </a:cubicBezTo>
                <a:cubicBezTo>
                  <a:pt x="2600256" y="749336"/>
                  <a:pt x="2336719" y="695104"/>
                  <a:pt x="2170589" y="720000"/>
                </a:cubicBezTo>
                <a:cubicBezTo>
                  <a:pt x="2007279" y="752153"/>
                  <a:pt x="1896833" y="670105"/>
                  <a:pt x="1703367" y="720000"/>
                </a:cubicBezTo>
                <a:cubicBezTo>
                  <a:pt x="1525528" y="724881"/>
                  <a:pt x="1365199" y="652230"/>
                  <a:pt x="1184231" y="720000"/>
                </a:cubicBezTo>
                <a:cubicBezTo>
                  <a:pt x="1006504" y="749284"/>
                  <a:pt x="921671" y="648967"/>
                  <a:pt x="742965" y="720000"/>
                </a:cubicBezTo>
                <a:cubicBezTo>
                  <a:pt x="638543" y="788435"/>
                  <a:pt x="331111" y="676734"/>
                  <a:pt x="120002" y="720000"/>
                </a:cubicBezTo>
                <a:cubicBezTo>
                  <a:pt x="68315" y="717264"/>
                  <a:pt x="-20836" y="645366"/>
                  <a:pt x="0" y="599998"/>
                </a:cubicBezTo>
                <a:cubicBezTo>
                  <a:pt x="-62888" y="396068"/>
                  <a:pt x="13588" y="223193"/>
                  <a:pt x="0" y="120002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hectogramme (hg)</a:t>
            </a:r>
            <a:endParaRPr sz="1200" dirty="0"/>
          </a:p>
        </p:txBody>
      </p:sp>
      <p:sp>
        <p:nvSpPr>
          <p:cNvPr id="2198" name="Google Shape;2198;p132"/>
          <p:cNvSpPr/>
          <p:nvPr/>
        </p:nvSpPr>
        <p:spPr>
          <a:xfrm>
            <a:off x="8300372" y="2529734"/>
            <a:ext cx="2835684" cy="720000"/>
          </a:xfrm>
          <a:custGeom>
            <a:avLst/>
            <a:gdLst/>
            <a:ahLst/>
            <a:cxnLst/>
            <a:rect l="l" t="t" r="r" b="b"/>
            <a:pathLst>
              <a:path w="2835684" h="720000" extrusionOk="0">
                <a:moveTo>
                  <a:pt x="0" y="120002"/>
                </a:moveTo>
                <a:cubicBezTo>
                  <a:pt x="18123" y="38840"/>
                  <a:pt x="49275" y="-7291"/>
                  <a:pt x="120002" y="0"/>
                </a:cubicBezTo>
                <a:cubicBezTo>
                  <a:pt x="330575" y="-20053"/>
                  <a:pt x="481368" y="50055"/>
                  <a:pt x="639138" y="0"/>
                </a:cubicBezTo>
                <a:cubicBezTo>
                  <a:pt x="739842" y="-101070"/>
                  <a:pt x="945855" y="61613"/>
                  <a:pt x="1158274" y="0"/>
                </a:cubicBezTo>
                <a:cubicBezTo>
                  <a:pt x="1350995" y="-63313"/>
                  <a:pt x="1507076" y="36332"/>
                  <a:pt x="1625496" y="0"/>
                </a:cubicBezTo>
                <a:cubicBezTo>
                  <a:pt x="1759936" y="-36961"/>
                  <a:pt x="1909211" y="72114"/>
                  <a:pt x="2118676" y="0"/>
                </a:cubicBezTo>
                <a:cubicBezTo>
                  <a:pt x="2325639" y="-15918"/>
                  <a:pt x="2453786" y="98405"/>
                  <a:pt x="2715682" y="0"/>
                </a:cubicBezTo>
                <a:cubicBezTo>
                  <a:pt x="2781901" y="9234"/>
                  <a:pt x="2839198" y="27955"/>
                  <a:pt x="2835684" y="120002"/>
                </a:cubicBezTo>
                <a:cubicBezTo>
                  <a:pt x="2856767" y="224115"/>
                  <a:pt x="2811418" y="403417"/>
                  <a:pt x="2835684" y="599998"/>
                </a:cubicBezTo>
                <a:cubicBezTo>
                  <a:pt x="2813378" y="648104"/>
                  <a:pt x="2780092" y="722506"/>
                  <a:pt x="2715682" y="720000"/>
                </a:cubicBezTo>
                <a:cubicBezTo>
                  <a:pt x="2524122" y="737881"/>
                  <a:pt x="2279202" y="673757"/>
                  <a:pt x="2170589" y="720000"/>
                </a:cubicBezTo>
                <a:cubicBezTo>
                  <a:pt x="2023545" y="720189"/>
                  <a:pt x="1826820" y="635349"/>
                  <a:pt x="1651453" y="720000"/>
                </a:cubicBezTo>
                <a:cubicBezTo>
                  <a:pt x="1461907" y="773554"/>
                  <a:pt x="1366855" y="722460"/>
                  <a:pt x="1106360" y="720000"/>
                </a:cubicBezTo>
                <a:cubicBezTo>
                  <a:pt x="845066" y="721630"/>
                  <a:pt x="776392" y="731342"/>
                  <a:pt x="587224" y="720000"/>
                </a:cubicBezTo>
                <a:cubicBezTo>
                  <a:pt x="375546" y="732052"/>
                  <a:pt x="317668" y="713169"/>
                  <a:pt x="120002" y="720000"/>
                </a:cubicBezTo>
                <a:cubicBezTo>
                  <a:pt x="65449" y="692311"/>
                  <a:pt x="92" y="682306"/>
                  <a:pt x="0" y="599998"/>
                </a:cubicBezTo>
                <a:cubicBezTo>
                  <a:pt x="-4749" y="489400"/>
                  <a:pt x="50113" y="215972"/>
                  <a:pt x="0" y="120002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décigramme (dg)</a:t>
            </a:r>
            <a:endParaRPr sz="1200" dirty="0"/>
          </a:p>
        </p:txBody>
      </p:sp>
      <p:sp>
        <p:nvSpPr>
          <p:cNvPr id="2199" name="Google Shape;2199;p132"/>
          <p:cNvSpPr/>
          <p:nvPr/>
        </p:nvSpPr>
        <p:spPr>
          <a:xfrm>
            <a:off x="8244371" y="3446608"/>
            <a:ext cx="2835684" cy="720000"/>
          </a:xfrm>
          <a:custGeom>
            <a:avLst/>
            <a:gdLst/>
            <a:ahLst/>
            <a:cxnLst/>
            <a:rect l="l" t="t" r="r" b="b"/>
            <a:pathLst>
              <a:path w="2835684" h="720000" extrusionOk="0">
                <a:moveTo>
                  <a:pt x="0" y="120002"/>
                </a:moveTo>
                <a:cubicBezTo>
                  <a:pt x="11826" y="68370"/>
                  <a:pt x="44708" y="-21356"/>
                  <a:pt x="120002" y="0"/>
                </a:cubicBezTo>
                <a:cubicBezTo>
                  <a:pt x="265951" y="-66156"/>
                  <a:pt x="526354" y="36501"/>
                  <a:pt x="691052" y="0"/>
                </a:cubicBezTo>
                <a:cubicBezTo>
                  <a:pt x="857621" y="-21477"/>
                  <a:pt x="970997" y="41782"/>
                  <a:pt x="1210188" y="0"/>
                </a:cubicBezTo>
                <a:cubicBezTo>
                  <a:pt x="1469044" y="-31380"/>
                  <a:pt x="1504386" y="25190"/>
                  <a:pt x="1651453" y="0"/>
                </a:cubicBezTo>
                <a:cubicBezTo>
                  <a:pt x="1793670" y="19752"/>
                  <a:pt x="2050976" y="32266"/>
                  <a:pt x="2196546" y="0"/>
                </a:cubicBezTo>
                <a:cubicBezTo>
                  <a:pt x="2353687" y="-27663"/>
                  <a:pt x="2516525" y="3784"/>
                  <a:pt x="2715682" y="0"/>
                </a:cubicBezTo>
                <a:cubicBezTo>
                  <a:pt x="2781508" y="-16019"/>
                  <a:pt x="2860628" y="63004"/>
                  <a:pt x="2835684" y="120002"/>
                </a:cubicBezTo>
                <a:cubicBezTo>
                  <a:pt x="2860433" y="303240"/>
                  <a:pt x="2775671" y="424433"/>
                  <a:pt x="2835684" y="599998"/>
                </a:cubicBezTo>
                <a:cubicBezTo>
                  <a:pt x="2846132" y="663727"/>
                  <a:pt x="2796183" y="706442"/>
                  <a:pt x="2715682" y="720000"/>
                </a:cubicBezTo>
                <a:cubicBezTo>
                  <a:pt x="2600256" y="749336"/>
                  <a:pt x="2336719" y="695104"/>
                  <a:pt x="2170589" y="720000"/>
                </a:cubicBezTo>
                <a:cubicBezTo>
                  <a:pt x="2007279" y="752153"/>
                  <a:pt x="1896833" y="670105"/>
                  <a:pt x="1703367" y="720000"/>
                </a:cubicBezTo>
                <a:cubicBezTo>
                  <a:pt x="1525528" y="724881"/>
                  <a:pt x="1365199" y="652230"/>
                  <a:pt x="1184231" y="720000"/>
                </a:cubicBezTo>
                <a:cubicBezTo>
                  <a:pt x="1006504" y="749284"/>
                  <a:pt x="921671" y="648967"/>
                  <a:pt x="742965" y="720000"/>
                </a:cubicBezTo>
                <a:cubicBezTo>
                  <a:pt x="638543" y="788435"/>
                  <a:pt x="331111" y="676734"/>
                  <a:pt x="120002" y="720000"/>
                </a:cubicBezTo>
                <a:cubicBezTo>
                  <a:pt x="68315" y="717264"/>
                  <a:pt x="-20836" y="645366"/>
                  <a:pt x="0" y="599998"/>
                </a:cubicBezTo>
                <a:cubicBezTo>
                  <a:pt x="-62888" y="396068"/>
                  <a:pt x="13588" y="223193"/>
                  <a:pt x="0" y="120002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centigramme (cg)</a:t>
            </a:r>
            <a:endParaRPr sz="1200" dirty="0"/>
          </a:p>
        </p:txBody>
      </p:sp>
      <p:sp>
        <p:nvSpPr>
          <p:cNvPr id="2" name="Google Shape;2197;p132">
            <a:extLst>
              <a:ext uri="{FF2B5EF4-FFF2-40B4-BE49-F238E27FC236}">
                <a16:creationId xmlns:a16="http://schemas.microsoft.com/office/drawing/2014/main" id="{32C31C45-D1CC-D46A-0FFF-0C46F97DFEBF}"/>
              </a:ext>
            </a:extLst>
          </p:cNvPr>
          <p:cNvSpPr/>
          <p:nvPr/>
        </p:nvSpPr>
        <p:spPr>
          <a:xfrm>
            <a:off x="1304628" y="4269381"/>
            <a:ext cx="2634244" cy="720000"/>
          </a:xfrm>
          <a:custGeom>
            <a:avLst/>
            <a:gdLst/>
            <a:ahLst/>
            <a:cxnLst/>
            <a:rect l="l" t="t" r="r" b="b"/>
            <a:pathLst>
              <a:path w="2835684" h="720000" extrusionOk="0">
                <a:moveTo>
                  <a:pt x="0" y="120002"/>
                </a:moveTo>
                <a:cubicBezTo>
                  <a:pt x="11826" y="68370"/>
                  <a:pt x="44708" y="-21356"/>
                  <a:pt x="120002" y="0"/>
                </a:cubicBezTo>
                <a:cubicBezTo>
                  <a:pt x="265951" y="-66156"/>
                  <a:pt x="526354" y="36501"/>
                  <a:pt x="691052" y="0"/>
                </a:cubicBezTo>
                <a:cubicBezTo>
                  <a:pt x="857621" y="-21477"/>
                  <a:pt x="970997" y="41782"/>
                  <a:pt x="1210188" y="0"/>
                </a:cubicBezTo>
                <a:cubicBezTo>
                  <a:pt x="1469044" y="-31380"/>
                  <a:pt x="1504386" y="25190"/>
                  <a:pt x="1651453" y="0"/>
                </a:cubicBezTo>
                <a:cubicBezTo>
                  <a:pt x="1793670" y="19752"/>
                  <a:pt x="2050976" y="32266"/>
                  <a:pt x="2196546" y="0"/>
                </a:cubicBezTo>
                <a:cubicBezTo>
                  <a:pt x="2353687" y="-27663"/>
                  <a:pt x="2516525" y="3784"/>
                  <a:pt x="2715682" y="0"/>
                </a:cubicBezTo>
                <a:cubicBezTo>
                  <a:pt x="2781508" y="-16019"/>
                  <a:pt x="2860628" y="63004"/>
                  <a:pt x="2835684" y="120002"/>
                </a:cubicBezTo>
                <a:cubicBezTo>
                  <a:pt x="2860433" y="303240"/>
                  <a:pt x="2775671" y="424433"/>
                  <a:pt x="2835684" y="599998"/>
                </a:cubicBezTo>
                <a:cubicBezTo>
                  <a:pt x="2846132" y="663727"/>
                  <a:pt x="2796183" y="706442"/>
                  <a:pt x="2715682" y="720000"/>
                </a:cubicBezTo>
                <a:cubicBezTo>
                  <a:pt x="2600256" y="749336"/>
                  <a:pt x="2336719" y="695104"/>
                  <a:pt x="2170589" y="720000"/>
                </a:cubicBezTo>
                <a:cubicBezTo>
                  <a:pt x="2007279" y="752153"/>
                  <a:pt x="1896833" y="670105"/>
                  <a:pt x="1703367" y="720000"/>
                </a:cubicBezTo>
                <a:cubicBezTo>
                  <a:pt x="1525528" y="724881"/>
                  <a:pt x="1365199" y="652230"/>
                  <a:pt x="1184231" y="720000"/>
                </a:cubicBezTo>
                <a:cubicBezTo>
                  <a:pt x="1006504" y="749284"/>
                  <a:pt x="921671" y="648967"/>
                  <a:pt x="742965" y="720000"/>
                </a:cubicBezTo>
                <a:cubicBezTo>
                  <a:pt x="638543" y="788435"/>
                  <a:pt x="331111" y="676734"/>
                  <a:pt x="120002" y="720000"/>
                </a:cubicBezTo>
                <a:cubicBezTo>
                  <a:pt x="68315" y="717264"/>
                  <a:pt x="-20836" y="645366"/>
                  <a:pt x="0" y="599998"/>
                </a:cubicBezTo>
                <a:cubicBezTo>
                  <a:pt x="-62888" y="396068"/>
                  <a:pt x="13588" y="223193"/>
                  <a:pt x="0" y="120002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Kilogramme (kg)</a:t>
            </a:r>
            <a:endParaRPr sz="1200" dirty="0"/>
          </a:p>
        </p:txBody>
      </p:sp>
      <p:sp>
        <p:nvSpPr>
          <p:cNvPr id="3" name="Google Shape;2199;p132">
            <a:extLst>
              <a:ext uri="{FF2B5EF4-FFF2-40B4-BE49-F238E27FC236}">
                <a16:creationId xmlns:a16="http://schemas.microsoft.com/office/drawing/2014/main" id="{EB4A8B84-5E34-C382-27E4-5757C23BB2F5}"/>
              </a:ext>
            </a:extLst>
          </p:cNvPr>
          <p:cNvSpPr/>
          <p:nvPr/>
        </p:nvSpPr>
        <p:spPr>
          <a:xfrm>
            <a:off x="8257991" y="4458042"/>
            <a:ext cx="2835684" cy="720000"/>
          </a:xfrm>
          <a:custGeom>
            <a:avLst/>
            <a:gdLst/>
            <a:ahLst/>
            <a:cxnLst/>
            <a:rect l="l" t="t" r="r" b="b"/>
            <a:pathLst>
              <a:path w="2835684" h="720000" extrusionOk="0">
                <a:moveTo>
                  <a:pt x="0" y="120002"/>
                </a:moveTo>
                <a:cubicBezTo>
                  <a:pt x="11826" y="68370"/>
                  <a:pt x="44708" y="-21356"/>
                  <a:pt x="120002" y="0"/>
                </a:cubicBezTo>
                <a:cubicBezTo>
                  <a:pt x="265951" y="-66156"/>
                  <a:pt x="526354" y="36501"/>
                  <a:pt x="691052" y="0"/>
                </a:cubicBezTo>
                <a:cubicBezTo>
                  <a:pt x="857621" y="-21477"/>
                  <a:pt x="970997" y="41782"/>
                  <a:pt x="1210188" y="0"/>
                </a:cubicBezTo>
                <a:cubicBezTo>
                  <a:pt x="1469044" y="-31380"/>
                  <a:pt x="1504386" y="25190"/>
                  <a:pt x="1651453" y="0"/>
                </a:cubicBezTo>
                <a:cubicBezTo>
                  <a:pt x="1793670" y="19752"/>
                  <a:pt x="2050976" y="32266"/>
                  <a:pt x="2196546" y="0"/>
                </a:cubicBezTo>
                <a:cubicBezTo>
                  <a:pt x="2353687" y="-27663"/>
                  <a:pt x="2516525" y="3784"/>
                  <a:pt x="2715682" y="0"/>
                </a:cubicBezTo>
                <a:cubicBezTo>
                  <a:pt x="2781508" y="-16019"/>
                  <a:pt x="2860628" y="63004"/>
                  <a:pt x="2835684" y="120002"/>
                </a:cubicBezTo>
                <a:cubicBezTo>
                  <a:pt x="2860433" y="303240"/>
                  <a:pt x="2775671" y="424433"/>
                  <a:pt x="2835684" y="599998"/>
                </a:cubicBezTo>
                <a:cubicBezTo>
                  <a:pt x="2846132" y="663727"/>
                  <a:pt x="2796183" y="706442"/>
                  <a:pt x="2715682" y="720000"/>
                </a:cubicBezTo>
                <a:cubicBezTo>
                  <a:pt x="2600256" y="749336"/>
                  <a:pt x="2336719" y="695104"/>
                  <a:pt x="2170589" y="720000"/>
                </a:cubicBezTo>
                <a:cubicBezTo>
                  <a:pt x="2007279" y="752153"/>
                  <a:pt x="1896833" y="670105"/>
                  <a:pt x="1703367" y="720000"/>
                </a:cubicBezTo>
                <a:cubicBezTo>
                  <a:pt x="1525528" y="724881"/>
                  <a:pt x="1365199" y="652230"/>
                  <a:pt x="1184231" y="720000"/>
                </a:cubicBezTo>
                <a:cubicBezTo>
                  <a:pt x="1006504" y="749284"/>
                  <a:pt x="921671" y="648967"/>
                  <a:pt x="742965" y="720000"/>
                </a:cubicBezTo>
                <a:cubicBezTo>
                  <a:pt x="638543" y="788435"/>
                  <a:pt x="331111" y="676734"/>
                  <a:pt x="120002" y="720000"/>
                </a:cubicBezTo>
                <a:cubicBezTo>
                  <a:pt x="68315" y="717264"/>
                  <a:pt x="-20836" y="645366"/>
                  <a:pt x="0" y="599998"/>
                </a:cubicBezTo>
                <a:cubicBezTo>
                  <a:pt x="-62888" y="396068"/>
                  <a:pt x="13588" y="223193"/>
                  <a:pt x="0" y="120002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milligramme (mg)</a:t>
            </a:r>
            <a:endParaRPr sz="1200" dirty="0"/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4" name="Google Shape;2204;p133"/>
          <p:cNvSpPr/>
          <p:nvPr/>
        </p:nvSpPr>
        <p:spPr>
          <a:xfrm>
            <a:off x="34522" y="54000"/>
            <a:ext cx="12091478" cy="6804000"/>
          </a:xfrm>
          <a:prstGeom prst="rect">
            <a:avLst/>
          </a:prstGeom>
          <a:noFill/>
          <a:ln w="127000" cap="flat" cmpd="sng">
            <a:solidFill>
              <a:srgbClr val="0F9E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5" name="Google Shape;2205;p133"/>
          <p:cNvSpPr txBox="1"/>
          <p:nvPr/>
        </p:nvSpPr>
        <p:spPr>
          <a:xfrm>
            <a:off x="912201" y="206769"/>
            <a:ext cx="11225539" cy="539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100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relier chaque groupe d’unité (multiples, sous-multiples, unité principale) aux ordres de grandeur ( petites , très petites masses ou grandes masses) convenable.</a:t>
            </a:r>
            <a:endParaRPr/>
          </a:p>
        </p:txBody>
      </p:sp>
      <p:sp>
        <p:nvSpPr>
          <p:cNvPr id="2206" name="Google Shape;2206;p133"/>
          <p:cNvSpPr txBox="1"/>
          <p:nvPr/>
        </p:nvSpPr>
        <p:spPr>
          <a:xfrm>
            <a:off x="916923" y="747670"/>
            <a:ext cx="10179603" cy="330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C0C0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C0C0C0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hasard. Ne choisissez pas toujours les mêmes.</a:t>
            </a:r>
            <a:endParaRPr sz="1600" i="1">
              <a:solidFill>
                <a:srgbClr val="C0C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7" name="Google Shape;2207;p133"/>
          <p:cNvSpPr/>
          <p:nvPr/>
        </p:nvSpPr>
        <p:spPr>
          <a:xfrm>
            <a:off x="585814" y="2095392"/>
            <a:ext cx="2745277" cy="91940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B8D98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multiples du gramme (g) </a:t>
            </a:r>
            <a:endParaRPr/>
          </a:p>
        </p:txBody>
      </p:sp>
      <p:sp>
        <p:nvSpPr>
          <p:cNvPr id="2208" name="Google Shape;2208;p133"/>
          <p:cNvSpPr/>
          <p:nvPr/>
        </p:nvSpPr>
        <p:spPr>
          <a:xfrm>
            <a:off x="8620734" y="2051190"/>
            <a:ext cx="3036455" cy="1007805"/>
          </a:xfrm>
          <a:prstGeom prst="roundRect">
            <a:avLst>
              <a:gd name="adj" fmla="val 30721"/>
            </a:avLst>
          </a:prstGeom>
          <a:noFill/>
          <a:ln w="9525" cap="flat" cmpd="sng">
            <a:solidFill>
              <a:srgbClr val="B8D98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sous-multiples du gramme (g)  </a:t>
            </a:r>
            <a:endParaRPr/>
          </a:p>
        </p:txBody>
      </p:sp>
      <p:sp>
        <p:nvSpPr>
          <p:cNvPr id="2209" name="Google Shape;2209;p133"/>
          <p:cNvSpPr/>
          <p:nvPr/>
        </p:nvSpPr>
        <p:spPr>
          <a:xfrm>
            <a:off x="4836000" y="2299703"/>
            <a:ext cx="3036456" cy="510778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B8D98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gramme</a:t>
            </a:r>
            <a:endParaRPr/>
          </a:p>
        </p:txBody>
      </p:sp>
      <p:sp>
        <p:nvSpPr>
          <p:cNvPr id="2210" name="Google Shape;2210;p133"/>
          <p:cNvSpPr/>
          <p:nvPr/>
        </p:nvSpPr>
        <p:spPr>
          <a:xfrm>
            <a:off x="8661000" y="4867796"/>
            <a:ext cx="3036457" cy="91940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EACE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Grandes masses  ou très grandes</a:t>
            </a:r>
            <a:endParaRPr/>
          </a:p>
        </p:txBody>
      </p:sp>
      <p:sp>
        <p:nvSpPr>
          <p:cNvPr id="2211" name="Google Shape;2211;p133"/>
          <p:cNvSpPr/>
          <p:nvPr/>
        </p:nvSpPr>
        <p:spPr>
          <a:xfrm>
            <a:off x="585813" y="4827507"/>
            <a:ext cx="2945187" cy="510778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EACE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petites masses </a:t>
            </a:r>
            <a:endParaRPr/>
          </a:p>
        </p:txBody>
      </p:sp>
      <p:sp>
        <p:nvSpPr>
          <p:cNvPr id="2212" name="Google Shape;2212;p133"/>
          <p:cNvSpPr/>
          <p:nvPr/>
        </p:nvSpPr>
        <p:spPr>
          <a:xfrm>
            <a:off x="4836000" y="4829385"/>
            <a:ext cx="3036456" cy="510778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EACE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Très petites masses </a:t>
            </a:r>
            <a:endParaRPr/>
          </a:p>
        </p:txBody>
      </p:sp>
      <p:sp>
        <p:nvSpPr>
          <p:cNvPr id="2213" name="Google Shape;2213;p133"/>
          <p:cNvSpPr/>
          <p:nvPr/>
        </p:nvSpPr>
        <p:spPr>
          <a:xfrm>
            <a:off x="1715329" y="3138097"/>
            <a:ext cx="468000" cy="468000"/>
          </a:xfrm>
          <a:prstGeom prst="ellipse">
            <a:avLst/>
          </a:prstGeom>
          <a:solidFill>
            <a:srgbClr val="E6F2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2214" name="Google Shape;2214;p133"/>
          <p:cNvSpPr/>
          <p:nvPr/>
        </p:nvSpPr>
        <p:spPr>
          <a:xfrm>
            <a:off x="6078874" y="3136219"/>
            <a:ext cx="468000" cy="468000"/>
          </a:xfrm>
          <a:prstGeom prst="ellipse">
            <a:avLst/>
          </a:prstGeom>
          <a:solidFill>
            <a:srgbClr val="E6F2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2215" name="Google Shape;2215;p133"/>
          <p:cNvSpPr/>
          <p:nvPr/>
        </p:nvSpPr>
        <p:spPr>
          <a:xfrm>
            <a:off x="9975681" y="3124338"/>
            <a:ext cx="468000" cy="468000"/>
          </a:xfrm>
          <a:prstGeom prst="ellipse">
            <a:avLst/>
          </a:prstGeom>
          <a:solidFill>
            <a:srgbClr val="E6F2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2216" name="Google Shape;2216;p133"/>
          <p:cNvSpPr/>
          <p:nvPr/>
        </p:nvSpPr>
        <p:spPr>
          <a:xfrm>
            <a:off x="1724453" y="4361385"/>
            <a:ext cx="468000" cy="468000"/>
          </a:xfrm>
          <a:prstGeom prst="ellipse">
            <a:avLst/>
          </a:prstGeom>
          <a:solidFill>
            <a:srgbClr val="C7E4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217" name="Google Shape;2217;p133"/>
          <p:cNvSpPr/>
          <p:nvPr/>
        </p:nvSpPr>
        <p:spPr>
          <a:xfrm>
            <a:off x="6087998" y="4359507"/>
            <a:ext cx="468000" cy="468000"/>
          </a:xfrm>
          <a:prstGeom prst="ellipse">
            <a:avLst/>
          </a:prstGeom>
          <a:solidFill>
            <a:srgbClr val="C7E4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218" name="Google Shape;2218;p133"/>
          <p:cNvSpPr/>
          <p:nvPr/>
        </p:nvSpPr>
        <p:spPr>
          <a:xfrm>
            <a:off x="9984805" y="4347626"/>
            <a:ext cx="468000" cy="468000"/>
          </a:xfrm>
          <a:prstGeom prst="ellipse">
            <a:avLst/>
          </a:prstGeom>
          <a:solidFill>
            <a:srgbClr val="C7E4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pic>
        <p:nvPicPr>
          <p:cNvPr id="2219" name="Google Shape;2219;p133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05867" y="596228"/>
            <a:ext cx="702643" cy="7026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4" name="Google Shape;2224;p1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47209" y="580829"/>
            <a:ext cx="711291" cy="711291"/>
          </a:xfrm>
          <a:prstGeom prst="rect">
            <a:avLst/>
          </a:prstGeom>
          <a:noFill/>
          <a:ln>
            <a:noFill/>
          </a:ln>
        </p:spPr>
      </p:pic>
      <p:sp>
        <p:nvSpPr>
          <p:cNvPr id="2225" name="Google Shape;2225;p134"/>
          <p:cNvSpPr/>
          <p:nvPr/>
        </p:nvSpPr>
        <p:spPr>
          <a:xfrm>
            <a:off x="34522" y="54000"/>
            <a:ext cx="12091478" cy="6804000"/>
          </a:xfrm>
          <a:prstGeom prst="rect">
            <a:avLst/>
          </a:prstGeom>
          <a:noFill/>
          <a:ln w="127000" cap="flat" cmpd="sng">
            <a:solidFill>
              <a:srgbClr val="0F9E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6" name="Google Shape;2226;p134"/>
          <p:cNvSpPr txBox="1"/>
          <p:nvPr/>
        </p:nvSpPr>
        <p:spPr>
          <a:xfrm>
            <a:off x="812437" y="101415"/>
            <a:ext cx="10605576" cy="58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100000"/>
              <a:buFont typeface="Calibri"/>
              <a:buNone/>
            </a:pPr>
            <a:r>
              <a:rPr lang="fr-FR" sz="20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On associer une unité à la masse d’un objet selon son ordre de grandeur :  </a:t>
            </a:r>
            <a:endParaRPr/>
          </a:p>
        </p:txBody>
      </p:sp>
      <p:sp>
        <p:nvSpPr>
          <p:cNvPr id="2227" name="Google Shape;2227;p134"/>
          <p:cNvSpPr txBox="1"/>
          <p:nvPr/>
        </p:nvSpPr>
        <p:spPr>
          <a:xfrm>
            <a:off x="1025424" y="731437"/>
            <a:ext cx="10179603" cy="330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Signaler aux élèves que l’ordre de grandeur n’est qu’une estimation. </a:t>
            </a:r>
            <a:endParaRPr/>
          </a:p>
        </p:txBody>
      </p:sp>
      <p:sp>
        <p:nvSpPr>
          <p:cNvPr id="2228" name="Google Shape;2228;p134"/>
          <p:cNvSpPr/>
          <p:nvPr/>
        </p:nvSpPr>
        <p:spPr>
          <a:xfrm>
            <a:off x="585814" y="2095392"/>
            <a:ext cx="2745277" cy="91940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B8D98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multiples du gramme (g) </a:t>
            </a:r>
            <a:endParaRPr/>
          </a:p>
        </p:txBody>
      </p:sp>
      <p:sp>
        <p:nvSpPr>
          <p:cNvPr id="2229" name="Google Shape;2229;p134"/>
          <p:cNvSpPr/>
          <p:nvPr/>
        </p:nvSpPr>
        <p:spPr>
          <a:xfrm>
            <a:off x="8620734" y="2051190"/>
            <a:ext cx="3036455" cy="1007805"/>
          </a:xfrm>
          <a:prstGeom prst="roundRect">
            <a:avLst>
              <a:gd name="adj" fmla="val 30721"/>
            </a:avLst>
          </a:prstGeom>
          <a:noFill/>
          <a:ln w="9525" cap="flat" cmpd="sng">
            <a:solidFill>
              <a:srgbClr val="B8D98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sous-multiples du gramme (g)  </a:t>
            </a:r>
            <a:endParaRPr/>
          </a:p>
        </p:txBody>
      </p:sp>
      <p:sp>
        <p:nvSpPr>
          <p:cNvPr id="2230" name="Google Shape;2230;p134"/>
          <p:cNvSpPr/>
          <p:nvPr/>
        </p:nvSpPr>
        <p:spPr>
          <a:xfrm>
            <a:off x="4836000" y="2299703"/>
            <a:ext cx="3036456" cy="510778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B8D98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gramme</a:t>
            </a:r>
            <a:endParaRPr/>
          </a:p>
        </p:txBody>
      </p:sp>
      <p:sp>
        <p:nvSpPr>
          <p:cNvPr id="2231" name="Google Shape;2231;p134"/>
          <p:cNvSpPr/>
          <p:nvPr/>
        </p:nvSpPr>
        <p:spPr>
          <a:xfrm>
            <a:off x="8661000" y="4867796"/>
            <a:ext cx="3036457" cy="91940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EACE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Grandes masses  ou très grandes</a:t>
            </a:r>
            <a:endParaRPr/>
          </a:p>
        </p:txBody>
      </p:sp>
      <p:sp>
        <p:nvSpPr>
          <p:cNvPr id="2232" name="Google Shape;2232;p134"/>
          <p:cNvSpPr/>
          <p:nvPr/>
        </p:nvSpPr>
        <p:spPr>
          <a:xfrm>
            <a:off x="585813" y="4827507"/>
            <a:ext cx="2945187" cy="510778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EACE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petites masses </a:t>
            </a:r>
            <a:endParaRPr/>
          </a:p>
        </p:txBody>
      </p:sp>
      <p:sp>
        <p:nvSpPr>
          <p:cNvPr id="2233" name="Google Shape;2233;p134"/>
          <p:cNvSpPr/>
          <p:nvPr/>
        </p:nvSpPr>
        <p:spPr>
          <a:xfrm>
            <a:off x="4836000" y="4829385"/>
            <a:ext cx="3036456" cy="510778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EACE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Très petites masses </a:t>
            </a:r>
            <a:endParaRPr/>
          </a:p>
        </p:txBody>
      </p:sp>
      <p:sp>
        <p:nvSpPr>
          <p:cNvPr id="2234" name="Google Shape;2234;p134"/>
          <p:cNvSpPr/>
          <p:nvPr/>
        </p:nvSpPr>
        <p:spPr>
          <a:xfrm>
            <a:off x="1715329" y="3138097"/>
            <a:ext cx="468000" cy="468000"/>
          </a:xfrm>
          <a:prstGeom prst="ellipse">
            <a:avLst/>
          </a:prstGeom>
          <a:solidFill>
            <a:srgbClr val="E6F2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2235" name="Google Shape;2235;p134"/>
          <p:cNvSpPr/>
          <p:nvPr/>
        </p:nvSpPr>
        <p:spPr>
          <a:xfrm>
            <a:off x="6078874" y="3136219"/>
            <a:ext cx="468000" cy="468000"/>
          </a:xfrm>
          <a:prstGeom prst="ellipse">
            <a:avLst/>
          </a:prstGeom>
          <a:solidFill>
            <a:srgbClr val="E6F2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2236" name="Google Shape;2236;p134"/>
          <p:cNvSpPr/>
          <p:nvPr/>
        </p:nvSpPr>
        <p:spPr>
          <a:xfrm>
            <a:off x="9975681" y="3124338"/>
            <a:ext cx="468000" cy="468000"/>
          </a:xfrm>
          <a:prstGeom prst="ellipse">
            <a:avLst/>
          </a:prstGeom>
          <a:solidFill>
            <a:srgbClr val="E6F2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2237" name="Google Shape;2237;p134"/>
          <p:cNvSpPr/>
          <p:nvPr/>
        </p:nvSpPr>
        <p:spPr>
          <a:xfrm>
            <a:off x="1724453" y="4361385"/>
            <a:ext cx="468000" cy="468000"/>
          </a:xfrm>
          <a:prstGeom prst="ellipse">
            <a:avLst/>
          </a:prstGeom>
          <a:solidFill>
            <a:srgbClr val="C7E4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238" name="Google Shape;2238;p134"/>
          <p:cNvSpPr/>
          <p:nvPr/>
        </p:nvSpPr>
        <p:spPr>
          <a:xfrm>
            <a:off x="6087998" y="4359507"/>
            <a:ext cx="468000" cy="468000"/>
          </a:xfrm>
          <a:prstGeom prst="ellipse">
            <a:avLst/>
          </a:prstGeom>
          <a:solidFill>
            <a:srgbClr val="C7E4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239" name="Google Shape;2239;p134"/>
          <p:cNvSpPr/>
          <p:nvPr/>
        </p:nvSpPr>
        <p:spPr>
          <a:xfrm>
            <a:off x="9984805" y="4347626"/>
            <a:ext cx="468000" cy="468000"/>
          </a:xfrm>
          <a:prstGeom prst="ellipse">
            <a:avLst/>
          </a:prstGeom>
          <a:solidFill>
            <a:srgbClr val="C7E4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cxnSp>
        <p:nvCxnSpPr>
          <p:cNvPr id="2240" name="Google Shape;2240;p134"/>
          <p:cNvCxnSpPr>
            <a:stCxn id="2235" idx="3"/>
            <a:endCxn id="2237" idx="6"/>
          </p:cNvCxnSpPr>
          <p:nvPr/>
        </p:nvCxnSpPr>
        <p:spPr>
          <a:xfrm flipH="1">
            <a:off x="2192511" y="3535682"/>
            <a:ext cx="3954900" cy="1059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241" name="Google Shape;2241;p134"/>
          <p:cNvCxnSpPr>
            <a:stCxn id="2234" idx="5"/>
            <a:endCxn id="2239" idx="2"/>
          </p:cNvCxnSpPr>
          <p:nvPr/>
        </p:nvCxnSpPr>
        <p:spPr>
          <a:xfrm>
            <a:off x="2114792" y="3537560"/>
            <a:ext cx="7869900" cy="1044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242" name="Google Shape;2242;p134"/>
          <p:cNvCxnSpPr>
            <a:endCxn id="2236" idx="3"/>
          </p:cNvCxnSpPr>
          <p:nvPr/>
        </p:nvCxnSpPr>
        <p:spPr>
          <a:xfrm rot="10800000" flipH="1">
            <a:off x="6556118" y="3523801"/>
            <a:ext cx="3488100" cy="8952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7" name="Google Shape;2247;p135"/>
          <p:cNvSpPr>
            <a:spLocks noGrp="1"/>
          </p:cNvSpPr>
          <p:nvPr>
            <p:ph type="body" idx="2"/>
          </p:nvPr>
        </p:nvSpPr>
        <p:spPr>
          <a:xfrm>
            <a:off x="1088129" y="213597"/>
            <a:ext cx="10281156" cy="59028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None/>
            </a:pPr>
            <a:r>
              <a:rPr lang="fr-FR"/>
              <a:t>Au cours de cette partie, nous allons réaliser la tâche suivante : </a:t>
            </a:r>
            <a:endParaRPr/>
          </a:p>
        </p:txBody>
      </p:sp>
      <p:sp>
        <p:nvSpPr>
          <p:cNvPr id="2248" name="Google Shape;2248;p135"/>
          <p:cNvSpPr/>
          <p:nvPr/>
        </p:nvSpPr>
        <p:spPr>
          <a:xfrm>
            <a:off x="66000" y="54000"/>
            <a:ext cx="12060000" cy="6750000"/>
          </a:xfrm>
          <a:prstGeom prst="rect">
            <a:avLst/>
          </a:prstGeom>
          <a:noFill/>
          <a:ln w="127000" cap="flat" cmpd="sng">
            <a:solidFill>
              <a:srgbClr val="0F9E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9" name="Google Shape;2249;p135"/>
          <p:cNvSpPr/>
          <p:nvPr/>
        </p:nvSpPr>
        <p:spPr>
          <a:xfrm>
            <a:off x="1026487" y="2957520"/>
            <a:ext cx="10874513" cy="914038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rgbClr val="72B6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0" name="Google Shape;2250;p135"/>
          <p:cNvSpPr txBox="1"/>
          <p:nvPr/>
        </p:nvSpPr>
        <p:spPr>
          <a:xfrm>
            <a:off x="1865953" y="2996384"/>
            <a:ext cx="9855047" cy="759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Identifier l’unité de mesure usuelle de la masse, ses multiples et ses sous-multiples.  </a:t>
            </a:r>
            <a:endParaRPr/>
          </a:p>
        </p:txBody>
      </p:sp>
      <p:pic>
        <p:nvPicPr>
          <p:cNvPr id="2251" name="Google Shape;2251;p1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1487" y="2500643"/>
            <a:ext cx="991481" cy="991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2" name="Google Shape;2252;p1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25465" y="624525"/>
            <a:ext cx="711291" cy="7112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7" name="Google Shape;2257;p136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258" name="Google Shape;2258;p136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6C6AD"/>
            </a:solidFill>
            <a:ln w="9525" cap="flat" cmpd="sng">
              <a:solidFill>
                <a:srgbClr val="F6C6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9" name="Google Shape;2259;p136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6C6AD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60" name="Google Shape;2260;p136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6C6AD"/>
          </a:solidFill>
          <a:ln w="9525" cap="flat" cmpd="sng">
            <a:solidFill>
              <a:srgbClr val="F6C6A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1" name="Google Shape;2261;p136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6C6AD"/>
          </a:solidFill>
          <a:ln w="25400" cap="flat" cmpd="sng">
            <a:solidFill>
              <a:srgbClr val="F6C6A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2" name="Google Shape;2262;p136"/>
          <p:cNvSpPr/>
          <p:nvPr/>
        </p:nvSpPr>
        <p:spPr>
          <a:xfrm>
            <a:off x="4492535" y="1744029"/>
            <a:ext cx="1052999" cy="492443"/>
          </a:xfrm>
          <a:prstGeom prst="rect">
            <a:avLst/>
          </a:prstGeom>
          <a:noFill/>
          <a:ln w="9525" cap="flat" cmpd="sng">
            <a:solidFill>
              <a:srgbClr val="F6C6A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/>
          </a:p>
        </p:txBody>
      </p:sp>
      <p:sp>
        <p:nvSpPr>
          <p:cNvPr id="2263" name="Google Shape;2263;p136"/>
          <p:cNvSpPr txBox="1"/>
          <p:nvPr/>
        </p:nvSpPr>
        <p:spPr>
          <a:xfrm>
            <a:off x="5065761" y="2276866"/>
            <a:ext cx="5869201" cy="1586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C6AD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F6C6AD"/>
                </a:solidFill>
                <a:latin typeface="Arial"/>
                <a:ea typeface="Arial"/>
                <a:cs typeface="Arial"/>
                <a:sym typeface="Arial"/>
              </a:rPr>
              <a:t>Modelage (tâche 1)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F6C6AD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F6C6AD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sz="4800" b="1" i="0" u="none" strike="noStrike" cap="none">
              <a:solidFill>
                <a:srgbClr val="F6C6A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64" name="Google Shape;2264;p1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5983" y="1087299"/>
            <a:ext cx="3583312" cy="3583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9" name="Google Shape;2269;p137"/>
          <p:cNvSpPr txBox="1">
            <a:spLocks noGrp="1"/>
          </p:cNvSpPr>
          <p:nvPr>
            <p:ph type="title" idx="4294967295"/>
          </p:nvPr>
        </p:nvSpPr>
        <p:spPr>
          <a:xfrm>
            <a:off x="1025424" y="172596"/>
            <a:ext cx="10110450" cy="453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b="1"/>
              <a:t>Je vais vous monter comment réaliser cette tâche principale à partir de l’exemple suivant: </a:t>
            </a:r>
            <a:endParaRPr/>
          </a:p>
        </p:txBody>
      </p:sp>
      <p:sp>
        <p:nvSpPr>
          <p:cNvPr id="2270" name="Google Shape;2270;p137"/>
          <p:cNvSpPr txBox="1">
            <a:spLocks noGrp="1"/>
          </p:cNvSpPr>
          <p:nvPr>
            <p:ph type="body" idx="4294967295"/>
          </p:nvPr>
        </p:nvSpPr>
        <p:spPr>
          <a:xfrm>
            <a:off x="952751" y="639000"/>
            <a:ext cx="10179603" cy="330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None/>
            </a:pPr>
            <a:r>
              <a:rPr lang="fr-FR" i="1"/>
              <a:t>Expliquer  la tâche et demander aux élèves d’être attentif. . </a:t>
            </a:r>
            <a:endParaRPr/>
          </a:p>
        </p:txBody>
      </p:sp>
      <p:sp>
        <p:nvSpPr>
          <p:cNvPr id="2271" name="Google Shape;2271;p137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72" name="Google Shape;2272;p1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75355" y="469553"/>
            <a:ext cx="711291" cy="711291"/>
          </a:xfrm>
          <a:prstGeom prst="rect">
            <a:avLst/>
          </a:prstGeom>
          <a:noFill/>
          <a:ln>
            <a:noFill/>
          </a:ln>
        </p:spPr>
      </p:pic>
      <p:sp>
        <p:nvSpPr>
          <p:cNvPr id="2273" name="Google Shape;2273;p137"/>
          <p:cNvSpPr txBox="1"/>
          <p:nvPr/>
        </p:nvSpPr>
        <p:spPr>
          <a:xfrm>
            <a:off x="264108" y="1579419"/>
            <a:ext cx="616156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Compléter avec l’unité qui convient : g , mg , kg 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74" name="Google Shape;2274;p137"/>
          <p:cNvPicPr preferRelativeResize="0"/>
          <p:nvPr/>
        </p:nvPicPr>
        <p:blipFill rotWithShape="1">
          <a:blip r:embed="rId4">
            <a:alphaModFix/>
          </a:blip>
          <a:srcRect l="6153" t="4239" r="16540"/>
          <a:stretch/>
        </p:blipFill>
        <p:spPr>
          <a:xfrm>
            <a:off x="9257974" y="1632757"/>
            <a:ext cx="2085795" cy="3304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5" name="Google Shape;2275;p1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20654" y="3001702"/>
            <a:ext cx="1910631" cy="1819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6" name="Google Shape;2276;p1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75972" y="3551375"/>
            <a:ext cx="1261451" cy="1228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7" name="Google Shape;2277;p13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04760" y="3621215"/>
            <a:ext cx="1257958" cy="893503"/>
          </a:xfrm>
          <a:prstGeom prst="rect">
            <a:avLst/>
          </a:prstGeom>
          <a:noFill/>
          <a:ln>
            <a:noFill/>
          </a:ln>
        </p:spPr>
      </p:pic>
      <p:sp>
        <p:nvSpPr>
          <p:cNvPr id="2278" name="Google Shape;2278;p137"/>
          <p:cNvSpPr txBox="1"/>
          <p:nvPr/>
        </p:nvSpPr>
        <p:spPr>
          <a:xfrm>
            <a:off x="397437" y="4990868"/>
            <a:ext cx="198498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12 ……………</a:t>
            </a:r>
            <a:endParaRPr/>
          </a:p>
        </p:txBody>
      </p:sp>
      <p:sp>
        <p:nvSpPr>
          <p:cNvPr id="2279" name="Google Shape;2279;p137"/>
          <p:cNvSpPr txBox="1"/>
          <p:nvPr/>
        </p:nvSpPr>
        <p:spPr>
          <a:xfrm>
            <a:off x="3026115" y="4990868"/>
            <a:ext cx="237054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 ……………</a:t>
            </a:r>
            <a:endParaRPr/>
          </a:p>
        </p:txBody>
      </p:sp>
      <p:sp>
        <p:nvSpPr>
          <p:cNvPr id="2280" name="Google Shape;2280;p137"/>
          <p:cNvSpPr txBox="1"/>
          <p:nvPr/>
        </p:nvSpPr>
        <p:spPr>
          <a:xfrm>
            <a:off x="6130073" y="4990868"/>
            <a:ext cx="237054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 ……………</a:t>
            </a:r>
            <a:endParaRPr/>
          </a:p>
        </p:txBody>
      </p:sp>
      <p:sp>
        <p:nvSpPr>
          <p:cNvPr id="2281" name="Google Shape;2281;p137"/>
          <p:cNvSpPr txBox="1"/>
          <p:nvPr/>
        </p:nvSpPr>
        <p:spPr>
          <a:xfrm>
            <a:off x="9236308" y="4990868"/>
            <a:ext cx="237054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4000  ……………</a:t>
            </a:r>
            <a:endParaRPr/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7" name="Google Shape;2287;p138"/>
          <p:cNvSpPr txBox="1">
            <a:spLocks noGrp="1"/>
          </p:cNvSpPr>
          <p:nvPr>
            <p:ph type="title" idx="4294967295"/>
          </p:nvPr>
        </p:nvSpPr>
        <p:spPr>
          <a:xfrm>
            <a:off x="977254" y="153696"/>
            <a:ext cx="9896421" cy="46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b="1"/>
              <a:t>Au départ, je classe les unités en : multiples, sous-multiples et unité principale.</a:t>
            </a:r>
            <a:endParaRPr/>
          </a:p>
        </p:txBody>
      </p:sp>
      <p:sp>
        <p:nvSpPr>
          <p:cNvPr id="2288" name="Google Shape;2288;p138"/>
          <p:cNvSpPr txBox="1">
            <a:spLocks noGrp="1"/>
          </p:cNvSpPr>
          <p:nvPr>
            <p:ph type="body" idx="4294967295"/>
          </p:nvPr>
        </p:nvSpPr>
        <p:spPr>
          <a:xfrm>
            <a:off x="966000" y="639000"/>
            <a:ext cx="9730102" cy="374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None/>
            </a:pPr>
            <a:r>
              <a:rPr lang="fr-FR" i="1"/>
              <a:t>Insister sur l’importance de reconnaître d’abord les unités proposées. </a:t>
            </a:r>
            <a:endParaRPr/>
          </a:p>
        </p:txBody>
      </p:sp>
      <p:sp>
        <p:nvSpPr>
          <p:cNvPr id="2289" name="Google Shape;2289;p138"/>
          <p:cNvSpPr/>
          <p:nvPr/>
        </p:nvSpPr>
        <p:spPr>
          <a:xfrm>
            <a:off x="471000" y="1594002"/>
            <a:ext cx="4120084" cy="553581"/>
          </a:xfrm>
          <a:prstGeom prst="roundRect">
            <a:avLst>
              <a:gd name="adj" fmla="val 10578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2800"/>
              <a:buFont typeface="Calibri"/>
              <a:buNone/>
            </a:pPr>
            <a:r>
              <a:rPr lang="fr-FR" sz="2800" b="1" i="0" u="none" strike="noStrike" cap="non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Les unités données sont : </a:t>
            </a:r>
            <a:endParaRPr/>
          </a:p>
        </p:txBody>
      </p:sp>
      <p:sp>
        <p:nvSpPr>
          <p:cNvPr id="2290" name="Google Shape;2290;p138"/>
          <p:cNvSpPr/>
          <p:nvPr/>
        </p:nvSpPr>
        <p:spPr>
          <a:xfrm>
            <a:off x="5195833" y="2721937"/>
            <a:ext cx="2159999" cy="851297"/>
          </a:xfrm>
          <a:prstGeom prst="roundRect">
            <a:avLst>
              <a:gd name="adj" fmla="val 16667"/>
            </a:avLst>
          </a:pr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1" name="Google Shape;2291;p138"/>
          <p:cNvSpPr/>
          <p:nvPr/>
        </p:nvSpPr>
        <p:spPr>
          <a:xfrm>
            <a:off x="1889037" y="2721937"/>
            <a:ext cx="1999780" cy="851297"/>
          </a:xfrm>
          <a:prstGeom prst="roundRect">
            <a:avLst>
              <a:gd name="adj" fmla="val 16667"/>
            </a:avLst>
          </a:pr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2" name="Google Shape;2292;p138"/>
          <p:cNvSpPr/>
          <p:nvPr/>
        </p:nvSpPr>
        <p:spPr>
          <a:xfrm>
            <a:off x="8536103" y="2721937"/>
            <a:ext cx="2159999" cy="851297"/>
          </a:xfrm>
          <a:prstGeom prst="roundRect">
            <a:avLst>
              <a:gd name="adj" fmla="val 16667"/>
            </a:avLst>
          </a:pr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93" name="Google Shape;2293;p138"/>
          <p:cNvGrpSpPr/>
          <p:nvPr/>
        </p:nvGrpSpPr>
        <p:grpSpPr>
          <a:xfrm>
            <a:off x="2262815" y="2692200"/>
            <a:ext cx="8180437" cy="881034"/>
            <a:chOff x="2262815" y="2692200"/>
            <a:chExt cx="8180437" cy="881034"/>
          </a:xfrm>
        </p:grpSpPr>
        <p:sp>
          <p:nvSpPr>
            <p:cNvPr id="2294" name="Google Shape;2294;p138"/>
            <p:cNvSpPr/>
            <p:nvPr/>
          </p:nvSpPr>
          <p:spPr>
            <a:xfrm>
              <a:off x="2262815" y="2692200"/>
              <a:ext cx="1228970" cy="851297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11D1E"/>
                </a:buClr>
                <a:buSzPts val="4400"/>
                <a:buFont typeface="Calibri"/>
                <a:buNone/>
              </a:pPr>
              <a:r>
                <a:rPr lang="fr-FR" sz="4400" b="1" i="0" u="none" strike="noStrike" cap="none">
                  <a:solidFill>
                    <a:srgbClr val="211D1E"/>
                  </a:solidFill>
                  <a:latin typeface="Calibri"/>
                  <a:ea typeface="Calibri"/>
                  <a:cs typeface="Calibri"/>
                  <a:sym typeface="Calibri"/>
                </a:rPr>
                <a:t>kg </a:t>
              </a:r>
              <a:endPara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5" name="Google Shape;2295;p138"/>
            <p:cNvSpPr/>
            <p:nvPr/>
          </p:nvSpPr>
          <p:spPr>
            <a:xfrm>
              <a:off x="9048252" y="2721937"/>
              <a:ext cx="1395000" cy="851297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11D1E"/>
                </a:buClr>
                <a:buSzPts val="4400"/>
                <a:buFont typeface="Calibri"/>
                <a:buNone/>
              </a:pPr>
              <a:r>
                <a:rPr lang="fr-FR" sz="4400" b="1" i="0" u="none" strike="noStrike" cap="none">
                  <a:solidFill>
                    <a:srgbClr val="211D1E"/>
                  </a:solidFill>
                  <a:latin typeface="Calibri"/>
                  <a:ea typeface="Calibri"/>
                  <a:cs typeface="Calibri"/>
                  <a:sym typeface="Calibri"/>
                </a:rPr>
                <a:t>mg </a:t>
              </a:r>
              <a:endPara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6" name="Google Shape;2296;p138"/>
            <p:cNvSpPr/>
            <p:nvPr/>
          </p:nvSpPr>
          <p:spPr>
            <a:xfrm>
              <a:off x="5758330" y="2707844"/>
              <a:ext cx="1038496" cy="851297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11D1E"/>
                </a:buClr>
                <a:buSzPts val="4400"/>
                <a:buFont typeface="Calibri"/>
                <a:buNone/>
              </a:pPr>
              <a:r>
                <a:rPr lang="fr-FR" sz="4400" b="1" i="0" u="none" strike="noStrike" cap="none">
                  <a:solidFill>
                    <a:srgbClr val="211D1E"/>
                  </a:solidFill>
                  <a:latin typeface="Calibri"/>
                  <a:ea typeface="Calibri"/>
                  <a:cs typeface="Calibri"/>
                  <a:sym typeface="Calibri"/>
                </a:rPr>
                <a:t>g</a:t>
              </a:r>
              <a:endPara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97" name="Google Shape;2297;p138"/>
          <p:cNvSpPr txBox="1"/>
          <p:nvPr/>
        </p:nvSpPr>
        <p:spPr>
          <a:xfrm>
            <a:off x="5090343" y="4545356"/>
            <a:ext cx="237097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unité principale</a:t>
            </a:r>
            <a:endParaRPr sz="2400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8" name="Google Shape;2298;p138"/>
          <p:cNvSpPr txBox="1"/>
          <p:nvPr/>
        </p:nvSpPr>
        <p:spPr>
          <a:xfrm>
            <a:off x="1840895" y="4545356"/>
            <a:ext cx="209606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multiples</a:t>
            </a:r>
            <a:endParaRPr sz="2400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9" name="Google Shape;2299;p138"/>
          <p:cNvSpPr txBox="1"/>
          <p:nvPr/>
        </p:nvSpPr>
        <p:spPr>
          <a:xfrm>
            <a:off x="8274167" y="4545356"/>
            <a:ext cx="300118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sous-multiples</a:t>
            </a:r>
            <a:endParaRPr sz="2400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0" name="Google Shape;2300;p138"/>
          <p:cNvSpPr/>
          <p:nvPr/>
        </p:nvSpPr>
        <p:spPr>
          <a:xfrm rot="5400000">
            <a:off x="2544013" y="3791527"/>
            <a:ext cx="689828" cy="587077"/>
          </a:xfrm>
          <a:prstGeom prst="striped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4AA687"/>
              </a:gs>
              <a:gs pos="50000">
                <a:srgbClr val="15A079"/>
              </a:gs>
              <a:gs pos="100000">
                <a:srgbClr val="0D926D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1" name="Google Shape;2301;p138"/>
          <p:cNvSpPr/>
          <p:nvPr/>
        </p:nvSpPr>
        <p:spPr>
          <a:xfrm rot="5400000">
            <a:off x="5930918" y="3722237"/>
            <a:ext cx="689828" cy="587077"/>
          </a:xfrm>
          <a:prstGeom prst="striped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4AA687"/>
              </a:gs>
              <a:gs pos="50000">
                <a:srgbClr val="15A079"/>
              </a:gs>
              <a:gs pos="100000">
                <a:srgbClr val="0D926D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2" name="Google Shape;2302;p138"/>
          <p:cNvSpPr/>
          <p:nvPr/>
        </p:nvSpPr>
        <p:spPr>
          <a:xfrm rot="5400000">
            <a:off x="9429847" y="3755373"/>
            <a:ext cx="689828" cy="587077"/>
          </a:xfrm>
          <a:prstGeom prst="striped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4AA687"/>
              </a:gs>
              <a:gs pos="50000">
                <a:srgbClr val="15A079"/>
              </a:gs>
              <a:gs pos="100000">
                <a:srgbClr val="0D926D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03" name="Google Shape;2303;p1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75355" y="469553"/>
            <a:ext cx="711291" cy="711291"/>
          </a:xfrm>
          <a:prstGeom prst="rect">
            <a:avLst/>
          </a:prstGeom>
          <a:noFill/>
          <a:ln>
            <a:noFill/>
          </a:ln>
        </p:spPr>
      </p:pic>
      <p:sp>
        <p:nvSpPr>
          <p:cNvPr id="2304" name="Google Shape;2304;p138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0" name="Google Shape;2310;p1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75355" y="469553"/>
            <a:ext cx="711291" cy="711291"/>
          </a:xfrm>
          <a:prstGeom prst="rect">
            <a:avLst/>
          </a:prstGeom>
          <a:noFill/>
          <a:ln>
            <a:noFill/>
          </a:ln>
        </p:spPr>
      </p:pic>
      <p:sp>
        <p:nvSpPr>
          <p:cNvPr id="2311" name="Google Shape;2311;p139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2" name="Google Shape;2312;p139"/>
          <p:cNvSpPr txBox="1"/>
          <p:nvPr/>
        </p:nvSpPr>
        <p:spPr>
          <a:xfrm>
            <a:off x="977254" y="153696"/>
            <a:ext cx="9896421" cy="46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 suite , J’associe chaque unité à l’ordre de grandeur qu’elle représente.</a:t>
            </a:r>
            <a:endParaRPr/>
          </a:p>
        </p:txBody>
      </p:sp>
      <p:sp>
        <p:nvSpPr>
          <p:cNvPr id="2313" name="Google Shape;2313;p139"/>
          <p:cNvSpPr/>
          <p:nvPr/>
        </p:nvSpPr>
        <p:spPr>
          <a:xfrm>
            <a:off x="5195833" y="2721937"/>
            <a:ext cx="2159999" cy="851297"/>
          </a:xfrm>
          <a:prstGeom prst="roundRect">
            <a:avLst>
              <a:gd name="adj" fmla="val 16667"/>
            </a:avLst>
          </a:pr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4" name="Google Shape;2314;p139"/>
          <p:cNvSpPr/>
          <p:nvPr/>
        </p:nvSpPr>
        <p:spPr>
          <a:xfrm>
            <a:off x="1647644" y="2721937"/>
            <a:ext cx="2241173" cy="851297"/>
          </a:xfrm>
          <a:prstGeom prst="roundRect">
            <a:avLst>
              <a:gd name="adj" fmla="val 16667"/>
            </a:avLst>
          </a:pr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5" name="Google Shape;2315;p139"/>
          <p:cNvSpPr/>
          <p:nvPr/>
        </p:nvSpPr>
        <p:spPr>
          <a:xfrm>
            <a:off x="8536103" y="2721937"/>
            <a:ext cx="2159999" cy="851297"/>
          </a:xfrm>
          <a:prstGeom prst="roundRect">
            <a:avLst>
              <a:gd name="adj" fmla="val 16667"/>
            </a:avLst>
          </a:pr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16" name="Google Shape;2316;p139"/>
          <p:cNvGrpSpPr/>
          <p:nvPr/>
        </p:nvGrpSpPr>
        <p:grpSpPr>
          <a:xfrm>
            <a:off x="2262815" y="2692200"/>
            <a:ext cx="8180437" cy="881034"/>
            <a:chOff x="2262815" y="2692200"/>
            <a:chExt cx="8180437" cy="881034"/>
          </a:xfrm>
        </p:grpSpPr>
        <p:sp>
          <p:nvSpPr>
            <p:cNvPr id="2317" name="Google Shape;2317;p139"/>
            <p:cNvSpPr/>
            <p:nvPr/>
          </p:nvSpPr>
          <p:spPr>
            <a:xfrm>
              <a:off x="2262815" y="2692200"/>
              <a:ext cx="1228970" cy="851297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11D1E"/>
                </a:buClr>
                <a:buSzPts val="4400"/>
                <a:buFont typeface="Calibri"/>
                <a:buNone/>
              </a:pPr>
              <a:r>
                <a:rPr lang="fr-FR" sz="4400" b="1" i="0" u="none" strike="noStrike" cap="none">
                  <a:solidFill>
                    <a:srgbClr val="211D1E"/>
                  </a:solidFill>
                  <a:latin typeface="Calibri"/>
                  <a:ea typeface="Calibri"/>
                  <a:cs typeface="Calibri"/>
                  <a:sym typeface="Calibri"/>
                </a:rPr>
                <a:t>kg </a:t>
              </a:r>
              <a:endPara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8" name="Google Shape;2318;p139"/>
            <p:cNvSpPr/>
            <p:nvPr/>
          </p:nvSpPr>
          <p:spPr>
            <a:xfrm>
              <a:off x="9048252" y="2721937"/>
              <a:ext cx="1395000" cy="851297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11D1E"/>
                </a:buClr>
                <a:buSzPts val="4400"/>
                <a:buFont typeface="Calibri"/>
                <a:buNone/>
              </a:pPr>
              <a:r>
                <a:rPr lang="fr-FR" sz="4400" b="1" i="0" u="none" strike="noStrike" cap="none">
                  <a:solidFill>
                    <a:srgbClr val="211D1E"/>
                  </a:solidFill>
                  <a:latin typeface="Calibri"/>
                  <a:ea typeface="Calibri"/>
                  <a:cs typeface="Calibri"/>
                  <a:sym typeface="Calibri"/>
                </a:rPr>
                <a:t>mg </a:t>
              </a:r>
              <a:endPara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9" name="Google Shape;2319;p139"/>
            <p:cNvSpPr/>
            <p:nvPr/>
          </p:nvSpPr>
          <p:spPr>
            <a:xfrm>
              <a:off x="5758330" y="2707844"/>
              <a:ext cx="1038496" cy="851297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11D1E"/>
                </a:buClr>
                <a:buSzPts val="4400"/>
                <a:buFont typeface="Calibri"/>
                <a:buNone/>
              </a:pPr>
              <a:r>
                <a:rPr lang="fr-FR" sz="4400" b="1" i="0" u="none" strike="noStrike" cap="none">
                  <a:solidFill>
                    <a:srgbClr val="211D1E"/>
                  </a:solidFill>
                  <a:latin typeface="Calibri"/>
                  <a:ea typeface="Calibri"/>
                  <a:cs typeface="Calibri"/>
                  <a:sym typeface="Calibri"/>
                </a:rPr>
                <a:t>g</a:t>
              </a:r>
              <a:endPara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20" name="Google Shape;2320;p139"/>
          <p:cNvSpPr/>
          <p:nvPr/>
        </p:nvSpPr>
        <p:spPr>
          <a:xfrm rot="5400000">
            <a:off x="2544013" y="3791527"/>
            <a:ext cx="689828" cy="587077"/>
          </a:xfrm>
          <a:prstGeom prst="striped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4AA687"/>
              </a:gs>
              <a:gs pos="50000">
                <a:srgbClr val="15A079"/>
              </a:gs>
              <a:gs pos="100000">
                <a:srgbClr val="0D926D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1" name="Google Shape;2321;p139"/>
          <p:cNvSpPr/>
          <p:nvPr/>
        </p:nvSpPr>
        <p:spPr>
          <a:xfrm rot="5400000">
            <a:off x="5930918" y="3722237"/>
            <a:ext cx="689828" cy="587077"/>
          </a:xfrm>
          <a:prstGeom prst="striped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4AA687"/>
              </a:gs>
              <a:gs pos="50000">
                <a:srgbClr val="15A079"/>
              </a:gs>
              <a:gs pos="100000">
                <a:srgbClr val="0D926D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2" name="Google Shape;2322;p139"/>
          <p:cNvSpPr/>
          <p:nvPr/>
        </p:nvSpPr>
        <p:spPr>
          <a:xfrm rot="5400000">
            <a:off x="9429847" y="3755373"/>
            <a:ext cx="689828" cy="587077"/>
          </a:xfrm>
          <a:prstGeom prst="striped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4AA687"/>
              </a:gs>
              <a:gs pos="50000">
                <a:srgbClr val="15A079"/>
              </a:gs>
              <a:gs pos="100000">
                <a:srgbClr val="0D926D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3" name="Google Shape;2323;p139"/>
          <p:cNvSpPr/>
          <p:nvPr/>
        </p:nvSpPr>
        <p:spPr>
          <a:xfrm>
            <a:off x="1483044" y="5027892"/>
            <a:ext cx="2743012" cy="442674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EACE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Grandes masses </a:t>
            </a:r>
            <a:endParaRPr/>
          </a:p>
        </p:txBody>
      </p:sp>
      <p:sp>
        <p:nvSpPr>
          <p:cNvPr id="2324" name="Google Shape;2324;p139"/>
          <p:cNvSpPr/>
          <p:nvPr/>
        </p:nvSpPr>
        <p:spPr>
          <a:xfrm>
            <a:off x="5239230" y="4469676"/>
            <a:ext cx="2145161" cy="442674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EACE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petites mass</a:t>
            </a:r>
            <a:r>
              <a:rPr lang="fr-FR" sz="20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es</a:t>
            </a:r>
            <a:endParaRPr sz="20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5" name="Google Shape;2325;p139"/>
          <p:cNvSpPr/>
          <p:nvPr/>
        </p:nvSpPr>
        <p:spPr>
          <a:xfrm>
            <a:off x="8422987" y="4460963"/>
            <a:ext cx="2743012" cy="442674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EACE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Très petites masses </a:t>
            </a:r>
            <a:endParaRPr/>
          </a:p>
        </p:txBody>
      </p:sp>
      <p:sp>
        <p:nvSpPr>
          <p:cNvPr id="2326" name="Google Shape;2326;p139"/>
          <p:cNvSpPr/>
          <p:nvPr/>
        </p:nvSpPr>
        <p:spPr>
          <a:xfrm>
            <a:off x="1483044" y="4477794"/>
            <a:ext cx="2743012" cy="442674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EACE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fr-FR" sz="2000" b="1">
                <a:latin typeface="Calibri"/>
                <a:ea typeface="Calibri"/>
                <a:cs typeface="Calibri"/>
                <a:sym typeface="Calibri"/>
              </a:rPr>
              <a:t>moyennes </a:t>
            </a:r>
            <a:r>
              <a:rPr lang="fr-FR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masses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1" name="Google Shape;2331;p140"/>
          <p:cNvSpPr txBox="1">
            <a:spLocks noGrp="1"/>
          </p:cNvSpPr>
          <p:nvPr>
            <p:ph type="title" idx="4294967295"/>
          </p:nvPr>
        </p:nvSpPr>
        <p:spPr>
          <a:xfrm>
            <a:off x="1007518" y="145898"/>
            <a:ext cx="10488482" cy="53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b="1"/>
              <a:t>Ensuite, je classe les objets du plus léger au plus lourd.</a:t>
            </a:r>
            <a:endParaRPr/>
          </a:p>
        </p:txBody>
      </p:sp>
      <p:pic>
        <p:nvPicPr>
          <p:cNvPr id="2332" name="Google Shape;2332;p1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75355" y="469553"/>
            <a:ext cx="711291" cy="711291"/>
          </a:xfrm>
          <a:prstGeom prst="rect">
            <a:avLst/>
          </a:prstGeom>
          <a:noFill/>
          <a:ln>
            <a:noFill/>
          </a:ln>
        </p:spPr>
      </p:pic>
      <p:sp>
        <p:nvSpPr>
          <p:cNvPr id="2333" name="Google Shape;2333;p140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34" name="Google Shape;2334;p140"/>
          <p:cNvPicPr preferRelativeResize="0"/>
          <p:nvPr/>
        </p:nvPicPr>
        <p:blipFill rotWithShape="1">
          <a:blip r:embed="rId4">
            <a:alphaModFix/>
          </a:blip>
          <a:srcRect l="6153" t="4239" r="16540"/>
          <a:stretch/>
        </p:blipFill>
        <p:spPr>
          <a:xfrm>
            <a:off x="9257974" y="1632757"/>
            <a:ext cx="2085795" cy="3304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5" name="Google Shape;2335;p1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20654" y="3001702"/>
            <a:ext cx="1910631" cy="1819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6" name="Google Shape;2336;p1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75972" y="3551375"/>
            <a:ext cx="1261451" cy="1228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7" name="Google Shape;2337;p14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04760" y="3621215"/>
            <a:ext cx="1257958" cy="893503"/>
          </a:xfrm>
          <a:prstGeom prst="rect">
            <a:avLst/>
          </a:prstGeom>
          <a:noFill/>
          <a:ln>
            <a:noFill/>
          </a:ln>
        </p:spPr>
      </p:pic>
      <p:sp>
        <p:nvSpPr>
          <p:cNvPr id="2338" name="Google Shape;2338;p140"/>
          <p:cNvSpPr/>
          <p:nvPr/>
        </p:nvSpPr>
        <p:spPr>
          <a:xfrm>
            <a:off x="8984777" y="1405467"/>
            <a:ext cx="2754986" cy="3531645"/>
          </a:xfrm>
          <a:prstGeom prst="roundRect">
            <a:avLst>
              <a:gd name="adj" fmla="val 4840"/>
            </a:avLst>
          </a:prstGeom>
          <a:noFill/>
          <a:ln w="12700" cap="flat" cmpd="sng">
            <a:solidFill>
              <a:srgbClr val="5EACE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9" name="Google Shape;2339;p140"/>
          <p:cNvSpPr/>
          <p:nvPr/>
        </p:nvSpPr>
        <p:spPr>
          <a:xfrm>
            <a:off x="5977268" y="2168985"/>
            <a:ext cx="2754986" cy="2768127"/>
          </a:xfrm>
          <a:prstGeom prst="roundRect">
            <a:avLst>
              <a:gd name="adj" fmla="val 4840"/>
            </a:avLst>
          </a:prstGeom>
          <a:noFill/>
          <a:ln w="12700" cap="flat" cmpd="sng">
            <a:solidFill>
              <a:srgbClr val="5EACE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0" name="Google Shape;2340;p140"/>
          <p:cNvSpPr/>
          <p:nvPr/>
        </p:nvSpPr>
        <p:spPr>
          <a:xfrm>
            <a:off x="2833895" y="2122051"/>
            <a:ext cx="2754986" cy="2815062"/>
          </a:xfrm>
          <a:prstGeom prst="roundRect">
            <a:avLst>
              <a:gd name="adj" fmla="val 4840"/>
            </a:avLst>
          </a:prstGeom>
          <a:noFill/>
          <a:ln w="12700" cap="flat" cmpd="sng">
            <a:solidFill>
              <a:srgbClr val="5EACE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1" name="Google Shape;2341;p140"/>
          <p:cNvSpPr/>
          <p:nvPr/>
        </p:nvSpPr>
        <p:spPr>
          <a:xfrm>
            <a:off x="267860" y="2122051"/>
            <a:ext cx="2213237" cy="2815062"/>
          </a:xfrm>
          <a:prstGeom prst="roundRect">
            <a:avLst>
              <a:gd name="adj" fmla="val 4840"/>
            </a:avLst>
          </a:prstGeom>
          <a:noFill/>
          <a:ln w="12700" cap="flat" cmpd="sng">
            <a:solidFill>
              <a:srgbClr val="5EACE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42" name="Google Shape;2342;p14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67850" y="5212675"/>
            <a:ext cx="11567958" cy="53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4"/>
          <p:cNvSpPr>
            <a:spLocks noGrp="1"/>
          </p:cNvSpPr>
          <p:nvPr>
            <p:ph type="body" idx="2"/>
          </p:nvPr>
        </p:nvSpPr>
        <p:spPr>
          <a:xfrm>
            <a:off x="833167" y="69979"/>
            <a:ext cx="10525665" cy="699047"/>
          </a:xfrm>
          <a:prstGeom prst="roundRect">
            <a:avLst>
              <a:gd name="adj" fmla="val 12684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None/>
            </a:pPr>
            <a:r>
              <a:rPr lang="fr-FR">
                <a:latin typeface="Arial"/>
                <a:ea typeface="Arial"/>
                <a:cs typeface="Arial"/>
                <a:sym typeface="Arial"/>
              </a:rPr>
              <a:t>Exact ! voici quelques unités de longueur : </a:t>
            </a:r>
            <a:endParaRPr/>
          </a:p>
        </p:txBody>
      </p:sp>
      <p:pic>
        <p:nvPicPr>
          <p:cNvPr id="523" name="Google Shape;523;p14" descr="Une image contenant Visage humain, croquis, dessin, art&#10;&#10;Le contenu généré par l’IA peut être incorrect."/>
          <p:cNvPicPr preferRelativeResize="0"/>
          <p:nvPr/>
        </p:nvPicPr>
        <p:blipFill rotWithShape="1">
          <a:blip r:embed="rId3">
            <a:alphaModFix/>
          </a:blip>
          <a:srcRect l="21940" t="28332" r="25160" b="41337"/>
          <a:stretch/>
        </p:blipFill>
        <p:spPr>
          <a:xfrm>
            <a:off x="9321210" y="5052805"/>
            <a:ext cx="1338965" cy="1211195"/>
          </a:xfrm>
          <a:prstGeom prst="rect">
            <a:avLst/>
          </a:prstGeom>
          <a:noFill/>
          <a:ln>
            <a:noFill/>
          </a:ln>
        </p:spPr>
      </p:pic>
      <p:sp>
        <p:nvSpPr>
          <p:cNvPr id="524" name="Google Shape;524;p14"/>
          <p:cNvSpPr txBox="1"/>
          <p:nvPr/>
        </p:nvSpPr>
        <p:spPr>
          <a:xfrm>
            <a:off x="884357" y="729000"/>
            <a:ext cx="8226643" cy="296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ct val="1000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Demander de rappeler l’unité principale.   </a:t>
            </a:r>
            <a:endParaRPr/>
          </a:p>
        </p:txBody>
      </p:sp>
      <p:sp>
        <p:nvSpPr>
          <p:cNvPr id="525" name="Google Shape;525;p14"/>
          <p:cNvSpPr/>
          <p:nvPr/>
        </p:nvSpPr>
        <p:spPr>
          <a:xfrm>
            <a:off x="2639598" y="5107441"/>
            <a:ext cx="6844801" cy="550962"/>
          </a:xfrm>
          <a:prstGeom prst="roundRect">
            <a:avLst>
              <a:gd name="adj" fmla="val 27994"/>
            </a:avLst>
          </a:prstGeom>
          <a:solidFill>
            <a:srgbClr val="FCEBD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9900"/>
                </a:solidFill>
                <a:latin typeface="Arial"/>
                <a:ea typeface="Arial"/>
                <a:cs typeface="Arial"/>
                <a:sym typeface="Arial"/>
              </a:rPr>
              <a:t>L’unité principale de la longueur est : Le </a:t>
            </a: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mètre</a:t>
            </a:r>
            <a:r>
              <a:rPr lang="fr-FR" sz="2400" b="1">
                <a:solidFill>
                  <a:srgbClr val="0099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400" b="1">
              <a:solidFill>
                <a:srgbClr val="009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14"/>
          <p:cNvSpPr/>
          <p:nvPr/>
        </p:nvSpPr>
        <p:spPr>
          <a:xfrm>
            <a:off x="734793" y="2301555"/>
            <a:ext cx="2592000" cy="720000"/>
          </a:xfrm>
          <a:prstGeom prst="roundRect">
            <a:avLst>
              <a:gd name="adj" fmla="val 16667"/>
            </a:avLst>
          </a:prstGeom>
          <a:solidFill>
            <a:srgbClr val="D8F2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ilo</a:t>
            </a: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ètre (</a:t>
            </a: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km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</p:txBody>
      </p:sp>
      <p:sp>
        <p:nvSpPr>
          <p:cNvPr id="527" name="Google Shape;527;p14"/>
          <p:cNvSpPr/>
          <p:nvPr/>
        </p:nvSpPr>
        <p:spPr>
          <a:xfrm>
            <a:off x="3532654" y="2301555"/>
            <a:ext cx="2592000" cy="720000"/>
          </a:xfrm>
          <a:prstGeom prst="roundRect">
            <a:avLst>
              <a:gd name="adj" fmla="val 16667"/>
            </a:avLst>
          </a:prstGeom>
          <a:solidFill>
            <a:srgbClr val="D8F2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ètre (</a:t>
            </a: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</p:txBody>
      </p:sp>
      <p:sp>
        <p:nvSpPr>
          <p:cNvPr id="528" name="Google Shape;528;p14"/>
          <p:cNvSpPr/>
          <p:nvPr/>
        </p:nvSpPr>
        <p:spPr>
          <a:xfrm>
            <a:off x="6329273" y="2301555"/>
            <a:ext cx="2592000" cy="720000"/>
          </a:xfrm>
          <a:prstGeom prst="roundRect">
            <a:avLst>
              <a:gd name="adj" fmla="val 16667"/>
            </a:avLst>
          </a:prstGeom>
          <a:solidFill>
            <a:srgbClr val="D8F2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illi</a:t>
            </a: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ètre (</a:t>
            </a: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mm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</p:txBody>
      </p:sp>
      <p:sp>
        <p:nvSpPr>
          <p:cNvPr id="529" name="Google Shape;529;p14"/>
          <p:cNvSpPr/>
          <p:nvPr/>
        </p:nvSpPr>
        <p:spPr>
          <a:xfrm>
            <a:off x="7815000" y="3204000"/>
            <a:ext cx="2592000" cy="720000"/>
          </a:xfrm>
          <a:prstGeom prst="roundRect">
            <a:avLst>
              <a:gd name="adj" fmla="val 16667"/>
            </a:avLst>
          </a:prstGeom>
          <a:solidFill>
            <a:srgbClr val="D8F2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enti</a:t>
            </a: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ètre (</a:t>
            </a: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cm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</p:txBody>
      </p:sp>
      <p:sp>
        <p:nvSpPr>
          <p:cNvPr id="530" name="Google Shape;530;p14"/>
          <p:cNvSpPr/>
          <p:nvPr/>
        </p:nvSpPr>
        <p:spPr>
          <a:xfrm>
            <a:off x="3532654" y="2301555"/>
            <a:ext cx="2592000" cy="720000"/>
          </a:xfrm>
          <a:prstGeom prst="roundRect">
            <a:avLst>
              <a:gd name="adj" fmla="val 16667"/>
            </a:avLst>
          </a:prstGeom>
          <a:solidFill>
            <a:srgbClr val="3A7D2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mètre (m)</a:t>
            </a:r>
            <a:endParaRPr/>
          </a:p>
        </p:txBody>
      </p:sp>
      <p:sp>
        <p:nvSpPr>
          <p:cNvPr id="531" name="Google Shape;531;p14"/>
          <p:cNvSpPr/>
          <p:nvPr/>
        </p:nvSpPr>
        <p:spPr>
          <a:xfrm>
            <a:off x="66000" y="54000"/>
            <a:ext cx="12060000" cy="6750000"/>
          </a:xfrm>
          <a:prstGeom prst="rect">
            <a:avLst/>
          </a:prstGeom>
          <a:noFill/>
          <a:ln w="127000" cap="flat" cmpd="sng">
            <a:solidFill>
              <a:srgbClr val="0F9E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2" name="Google Shape;532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07643" y="504603"/>
            <a:ext cx="711291" cy="711291"/>
          </a:xfrm>
          <a:prstGeom prst="rect">
            <a:avLst/>
          </a:prstGeom>
          <a:noFill/>
          <a:ln>
            <a:noFill/>
          </a:ln>
        </p:spPr>
      </p:pic>
      <p:sp>
        <p:nvSpPr>
          <p:cNvPr id="533" name="Google Shape;533;p14"/>
          <p:cNvSpPr/>
          <p:nvPr/>
        </p:nvSpPr>
        <p:spPr>
          <a:xfrm>
            <a:off x="1695699" y="3204000"/>
            <a:ext cx="2751192" cy="720000"/>
          </a:xfrm>
          <a:prstGeom prst="roundRect">
            <a:avLst>
              <a:gd name="adj" fmla="val 16667"/>
            </a:avLst>
          </a:prstGeom>
          <a:solidFill>
            <a:srgbClr val="D8F2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décam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ètre (</a:t>
            </a: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dam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</p:txBody>
      </p:sp>
      <p:sp>
        <p:nvSpPr>
          <p:cNvPr id="534" name="Google Shape;534;p14"/>
          <p:cNvSpPr/>
          <p:nvPr/>
        </p:nvSpPr>
        <p:spPr>
          <a:xfrm>
            <a:off x="4765998" y="3204000"/>
            <a:ext cx="2592000" cy="720000"/>
          </a:xfrm>
          <a:prstGeom prst="roundRect">
            <a:avLst>
              <a:gd name="adj" fmla="val 16667"/>
            </a:avLst>
          </a:prstGeom>
          <a:solidFill>
            <a:srgbClr val="D8F2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décim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ètre (</a:t>
            </a: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dm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</p:txBody>
      </p:sp>
      <p:sp>
        <p:nvSpPr>
          <p:cNvPr id="535" name="Google Shape;535;p14"/>
          <p:cNvSpPr/>
          <p:nvPr/>
        </p:nvSpPr>
        <p:spPr>
          <a:xfrm>
            <a:off x="9111000" y="2301555"/>
            <a:ext cx="2592000" cy="720000"/>
          </a:xfrm>
          <a:prstGeom prst="roundRect">
            <a:avLst>
              <a:gd name="adj" fmla="val 16667"/>
            </a:avLst>
          </a:prstGeom>
          <a:solidFill>
            <a:srgbClr val="D8F2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hectom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ètre (</a:t>
            </a: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hm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7" name="Google Shape;2347;p141"/>
          <p:cNvSpPr txBox="1">
            <a:spLocks noGrp="1"/>
          </p:cNvSpPr>
          <p:nvPr>
            <p:ph type="title" idx="4294967295"/>
          </p:nvPr>
        </p:nvSpPr>
        <p:spPr>
          <a:xfrm>
            <a:off x="1007518" y="145898"/>
            <a:ext cx="8688522" cy="53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b="1"/>
              <a:t>En fin, Je choisis l’unité adaptée à chaque objet: g , kg ou mg . </a:t>
            </a:r>
            <a:endParaRPr/>
          </a:p>
        </p:txBody>
      </p:sp>
      <p:sp>
        <p:nvSpPr>
          <p:cNvPr id="2348" name="Google Shape;2348;p141"/>
          <p:cNvSpPr txBox="1">
            <a:spLocks noGrp="1"/>
          </p:cNvSpPr>
          <p:nvPr>
            <p:ph type="body" idx="4294967295"/>
          </p:nvPr>
        </p:nvSpPr>
        <p:spPr>
          <a:xfrm>
            <a:off x="977254" y="673050"/>
            <a:ext cx="9730102" cy="374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None/>
            </a:pPr>
            <a:r>
              <a:rPr lang="fr-FR" i="1"/>
              <a:t>Souligner que le choix de l’unité dépend de la valeur de la masse.</a:t>
            </a:r>
            <a:endParaRPr/>
          </a:p>
        </p:txBody>
      </p:sp>
      <p:pic>
        <p:nvPicPr>
          <p:cNvPr id="2349" name="Google Shape;2349;p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75355" y="469553"/>
            <a:ext cx="711291" cy="711291"/>
          </a:xfrm>
          <a:prstGeom prst="rect">
            <a:avLst/>
          </a:prstGeom>
          <a:noFill/>
          <a:ln>
            <a:noFill/>
          </a:ln>
        </p:spPr>
      </p:pic>
      <p:sp>
        <p:nvSpPr>
          <p:cNvPr id="2350" name="Google Shape;2350;p141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51" name="Google Shape;2351;p141"/>
          <p:cNvPicPr preferRelativeResize="0"/>
          <p:nvPr/>
        </p:nvPicPr>
        <p:blipFill rotWithShape="1">
          <a:blip r:embed="rId4">
            <a:alphaModFix/>
          </a:blip>
          <a:srcRect l="6153" t="4239" r="16540"/>
          <a:stretch/>
        </p:blipFill>
        <p:spPr>
          <a:xfrm>
            <a:off x="9371731" y="1574809"/>
            <a:ext cx="2085795" cy="3304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2" name="Google Shape;2352;p1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20654" y="3001702"/>
            <a:ext cx="1910631" cy="1819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3" name="Google Shape;2353;p14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75972" y="3551375"/>
            <a:ext cx="1261451" cy="1228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4" name="Google Shape;2354;p14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04760" y="3621215"/>
            <a:ext cx="1257958" cy="893503"/>
          </a:xfrm>
          <a:prstGeom prst="rect">
            <a:avLst/>
          </a:prstGeom>
          <a:noFill/>
          <a:ln>
            <a:noFill/>
          </a:ln>
        </p:spPr>
      </p:pic>
      <p:sp>
        <p:nvSpPr>
          <p:cNvPr id="2355" name="Google Shape;2355;p141"/>
          <p:cNvSpPr/>
          <p:nvPr/>
        </p:nvSpPr>
        <p:spPr>
          <a:xfrm>
            <a:off x="8976032" y="1574809"/>
            <a:ext cx="2763731" cy="3416059"/>
          </a:xfrm>
          <a:prstGeom prst="roundRect">
            <a:avLst>
              <a:gd name="adj" fmla="val 4840"/>
            </a:avLst>
          </a:prstGeom>
          <a:noFill/>
          <a:ln w="12700" cap="flat" cmpd="sng">
            <a:solidFill>
              <a:srgbClr val="5EACE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6" name="Google Shape;2356;p141"/>
          <p:cNvSpPr/>
          <p:nvPr/>
        </p:nvSpPr>
        <p:spPr>
          <a:xfrm>
            <a:off x="6096000" y="2168985"/>
            <a:ext cx="2370398" cy="2768127"/>
          </a:xfrm>
          <a:prstGeom prst="roundRect">
            <a:avLst>
              <a:gd name="adj" fmla="val 4840"/>
            </a:avLst>
          </a:prstGeom>
          <a:noFill/>
          <a:ln w="12700" cap="flat" cmpd="sng">
            <a:solidFill>
              <a:srgbClr val="5EACE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7" name="Google Shape;2357;p141"/>
          <p:cNvSpPr/>
          <p:nvPr/>
        </p:nvSpPr>
        <p:spPr>
          <a:xfrm>
            <a:off x="3218334" y="2122051"/>
            <a:ext cx="2144256" cy="2815062"/>
          </a:xfrm>
          <a:prstGeom prst="roundRect">
            <a:avLst>
              <a:gd name="adj" fmla="val 4840"/>
            </a:avLst>
          </a:prstGeom>
          <a:noFill/>
          <a:ln w="12700" cap="flat" cmpd="sng">
            <a:solidFill>
              <a:srgbClr val="5EACE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8" name="Google Shape;2358;p141"/>
          <p:cNvSpPr/>
          <p:nvPr/>
        </p:nvSpPr>
        <p:spPr>
          <a:xfrm>
            <a:off x="232270" y="2122051"/>
            <a:ext cx="2248827" cy="2815062"/>
          </a:xfrm>
          <a:prstGeom prst="roundRect">
            <a:avLst>
              <a:gd name="adj" fmla="val 4840"/>
            </a:avLst>
          </a:prstGeom>
          <a:noFill/>
          <a:ln w="12700" cap="flat" cmpd="sng">
            <a:solidFill>
              <a:srgbClr val="5EACE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9" name="Google Shape;2359;p141"/>
          <p:cNvSpPr txBox="1"/>
          <p:nvPr/>
        </p:nvSpPr>
        <p:spPr>
          <a:xfrm>
            <a:off x="363364" y="5361920"/>
            <a:ext cx="198498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fr-FR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12 ……………</a:t>
            </a:r>
            <a:endParaRPr/>
          </a:p>
        </p:txBody>
      </p:sp>
      <p:sp>
        <p:nvSpPr>
          <p:cNvPr id="2360" name="Google Shape;2360;p141"/>
          <p:cNvSpPr txBox="1"/>
          <p:nvPr/>
        </p:nvSpPr>
        <p:spPr>
          <a:xfrm>
            <a:off x="2992042" y="5361920"/>
            <a:ext cx="237054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fr-FR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 ……………</a:t>
            </a:r>
            <a:endParaRPr/>
          </a:p>
        </p:txBody>
      </p:sp>
      <p:sp>
        <p:nvSpPr>
          <p:cNvPr id="2361" name="Google Shape;2361;p141"/>
          <p:cNvSpPr txBox="1"/>
          <p:nvPr/>
        </p:nvSpPr>
        <p:spPr>
          <a:xfrm>
            <a:off x="6096000" y="5361920"/>
            <a:ext cx="237054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fr-FR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 ……………</a:t>
            </a:r>
            <a:endParaRPr/>
          </a:p>
        </p:txBody>
      </p:sp>
      <p:sp>
        <p:nvSpPr>
          <p:cNvPr id="2362" name="Google Shape;2362;p141"/>
          <p:cNvSpPr txBox="1"/>
          <p:nvPr/>
        </p:nvSpPr>
        <p:spPr>
          <a:xfrm>
            <a:off x="9202235" y="5361920"/>
            <a:ext cx="237054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fr-FR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4000  ……………</a:t>
            </a:r>
            <a:endParaRPr/>
          </a:p>
        </p:txBody>
      </p:sp>
      <p:sp>
        <p:nvSpPr>
          <p:cNvPr id="2363" name="Google Shape;2363;p141"/>
          <p:cNvSpPr/>
          <p:nvPr/>
        </p:nvSpPr>
        <p:spPr>
          <a:xfrm>
            <a:off x="1085940" y="5214022"/>
            <a:ext cx="833932" cy="64698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None/>
            </a:pPr>
            <a:r>
              <a:rPr lang="fr-FR" sz="32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lang="fr-FR" sz="32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364" name="Google Shape;2364;p141"/>
          <p:cNvSpPr/>
          <p:nvPr/>
        </p:nvSpPr>
        <p:spPr>
          <a:xfrm>
            <a:off x="3808477" y="5214022"/>
            <a:ext cx="994381" cy="64698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None/>
            </a:pPr>
            <a:r>
              <a:rPr lang="fr-FR" sz="32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mg</a:t>
            </a:r>
            <a:r>
              <a:rPr lang="fr-FR" sz="32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365" name="Google Shape;2365;p141"/>
          <p:cNvSpPr/>
          <p:nvPr/>
        </p:nvSpPr>
        <p:spPr>
          <a:xfrm>
            <a:off x="6954493" y="5261849"/>
            <a:ext cx="994381" cy="64698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None/>
            </a:pPr>
            <a:r>
              <a:rPr lang="fr-FR" sz="32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kg</a:t>
            </a:r>
            <a:r>
              <a:rPr lang="fr-FR" sz="32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366" name="Google Shape;2366;p141"/>
          <p:cNvSpPr/>
          <p:nvPr/>
        </p:nvSpPr>
        <p:spPr>
          <a:xfrm>
            <a:off x="10124033" y="5225625"/>
            <a:ext cx="994381" cy="64698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None/>
            </a:pPr>
            <a:r>
              <a:rPr lang="fr-FR" sz="32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kg</a:t>
            </a:r>
            <a:r>
              <a:rPr lang="fr-FR" sz="32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2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71" name="Google Shape;2371;p142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372" name="Google Shape;2372;p142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54AFE9"/>
            </a:solidFill>
            <a:ln w="9525" cap="flat" cmpd="sng">
              <a:solidFill>
                <a:srgbClr val="54AFE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3" name="Google Shape;2373;p142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4AFE9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74" name="Google Shape;2374;p142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54AFE9"/>
          </a:solidFill>
          <a:ln w="9525" cap="flat" cmpd="sng">
            <a:solidFill>
              <a:srgbClr val="54AFE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p142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54AFE9"/>
          </a:solidFill>
          <a:ln w="25400" cap="flat" cmpd="sng">
            <a:solidFill>
              <a:srgbClr val="54AFE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p142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w="9525" cap="flat" cmpd="sng">
            <a:solidFill>
              <a:srgbClr val="54AFE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PGC</a:t>
            </a:r>
            <a:endParaRPr/>
          </a:p>
        </p:txBody>
      </p:sp>
      <p:sp>
        <p:nvSpPr>
          <p:cNvPr id="2377" name="Google Shape;2377;p142"/>
          <p:cNvSpPr txBox="1"/>
          <p:nvPr/>
        </p:nvSpPr>
        <p:spPr>
          <a:xfrm>
            <a:off x="5147892" y="2280491"/>
            <a:ext cx="5869201" cy="250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4AFE9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Pratique guidée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4AFE9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collective </a:t>
            </a:r>
            <a:endParaRPr sz="4800" b="1" i="0" u="none" strike="noStrike" cap="none">
              <a:solidFill>
                <a:srgbClr val="54AFE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4AFE9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sz="4800" b="1" i="0" u="none" strike="noStrike" cap="none">
              <a:solidFill>
                <a:srgbClr val="54AFE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78" name="Google Shape;2378;p1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897" y="1388376"/>
            <a:ext cx="4081248" cy="40812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3" name="Google Shape;2383;p143"/>
          <p:cNvSpPr txBox="1"/>
          <p:nvPr/>
        </p:nvSpPr>
        <p:spPr>
          <a:xfrm>
            <a:off x="1036434" y="739967"/>
            <a:ext cx="10145759" cy="455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Lire la consigne puis l’expliquer.</a:t>
            </a:r>
            <a:endParaRPr/>
          </a:p>
        </p:txBody>
      </p:sp>
      <p:sp>
        <p:nvSpPr>
          <p:cNvPr id="2384" name="Google Shape;2384;p143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5" name="Google Shape;2385;p143"/>
          <p:cNvSpPr/>
          <p:nvPr/>
        </p:nvSpPr>
        <p:spPr>
          <a:xfrm>
            <a:off x="335936" y="1435571"/>
            <a:ext cx="6570073" cy="564356"/>
          </a:xfrm>
          <a:prstGeom prst="roundRect">
            <a:avLst>
              <a:gd name="adj" fmla="val 3200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Compléter avec l’unité qui convient : g , kg , mg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86" name="Google Shape;2386;p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5936" y="2438989"/>
            <a:ext cx="11520128" cy="2250025"/>
          </a:xfrm>
          <a:prstGeom prst="rect">
            <a:avLst/>
          </a:prstGeom>
          <a:noFill/>
          <a:ln>
            <a:noFill/>
          </a:ln>
        </p:spPr>
      </p:pic>
      <p:sp>
        <p:nvSpPr>
          <p:cNvPr id="2387" name="Google Shape;2387;p143"/>
          <p:cNvSpPr txBox="1"/>
          <p:nvPr/>
        </p:nvSpPr>
        <p:spPr>
          <a:xfrm>
            <a:off x="1004013" y="168279"/>
            <a:ext cx="10145759" cy="571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nous allons travailler ensemble sur une tâche similaire. </a:t>
            </a:r>
            <a:endParaRPr/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2" name="Google Shape;2392;p144"/>
          <p:cNvSpPr txBox="1"/>
          <p:nvPr/>
        </p:nvSpPr>
        <p:spPr>
          <a:xfrm>
            <a:off x="1055944" y="98963"/>
            <a:ext cx="9866077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Alors, les champions, par quoi commence-t-on ?</a:t>
            </a:r>
            <a:endParaRPr sz="2000" b="1" i="0" u="none" strike="noStrike" cap="non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3" name="Google Shape;2393;p144"/>
          <p:cNvSpPr txBox="1"/>
          <p:nvPr/>
        </p:nvSpPr>
        <p:spPr>
          <a:xfrm>
            <a:off x="1055944" y="732741"/>
            <a:ext cx="10172388" cy="430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au hasard 3 élèves pour répondre. </a:t>
            </a:r>
            <a:endParaRPr/>
          </a:p>
        </p:txBody>
      </p:sp>
      <p:sp>
        <p:nvSpPr>
          <p:cNvPr id="2394" name="Google Shape;2394;p144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95" name="Google Shape;2395;p144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61000" y="2757220"/>
            <a:ext cx="1665000" cy="166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0" name="Google Shape;2400;p145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1" name="Google Shape;2401;p145"/>
          <p:cNvSpPr txBox="1"/>
          <p:nvPr/>
        </p:nvSpPr>
        <p:spPr>
          <a:xfrm>
            <a:off x="977254" y="153696"/>
            <a:ext cx="9896421" cy="46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Super! On classe les unités en : multiples, sous-multiples et unité principale.</a:t>
            </a:r>
            <a:endParaRPr/>
          </a:p>
        </p:txBody>
      </p:sp>
      <p:sp>
        <p:nvSpPr>
          <p:cNvPr id="2402" name="Google Shape;2402;p145"/>
          <p:cNvSpPr txBox="1"/>
          <p:nvPr/>
        </p:nvSpPr>
        <p:spPr>
          <a:xfrm>
            <a:off x="928956" y="548968"/>
            <a:ext cx="9730102" cy="374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Insister sur l’importance de reconnaître d’abord les unités données. </a:t>
            </a:r>
            <a:endParaRPr/>
          </a:p>
        </p:txBody>
      </p:sp>
      <p:sp>
        <p:nvSpPr>
          <p:cNvPr id="2403" name="Google Shape;2403;p145"/>
          <p:cNvSpPr/>
          <p:nvPr/>
        </p:nvSpPr>
        <p:spPr>
          <a:xfrm>
            <a:off x="471000" y="1594002"/>
            <a:ext cx="4120084" cy="553581"/>
          </a:xfrm>
          <a:prstGeom prst="roundRect">
            <a:avLst>
              <a:gd name="adj" fmla="val 10578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2800"/>
              <a:buFont typeface="Calibri"/>
              <a:buNone/>
            </a:pPr>
            <a:r>
              <a:rPr lang="fr-FR" sz="2800" b="1" i="0" u="none" strike="noStrike" cap="non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Les unités données sont : </a:t>
            </a:r>
            <a:endParaRPr/>
          </a:p>
        </p:txBody>
      </p:sp>
      <p:pic>
        <p:nvPicPr>
          <p:cNvPr id="2404" name="Google Shape;2404;p1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58945" y="592138"/>
            <a:ext cx="711291" cy="711291"/>
          </a:xfrm>
          <a:prstGeom prst="rect">
            <a:avLst/>
          </a:prstGeom>
          <a:noFill/>
          <a:ln>
            <a:noFill/>
          </a:ln>
        </p:spPr>
      </p:pic>
      <p:sp>
        <p:nvSpPr>
          <p:cNvPr id="2405" name="Google Shape;2405;p145"/>
          <p:cNvSpPr/>
          <p:nvPr/>
        </p:nvSpPr>
        <p:spPr>
          <a:xfrm>
            <a:off x="5195833" y="2721937"/>
            <a:ext cx="2159999" cy="851297"/>
          </a:xfrm>
          <a:prstGeom prst="roundRect">
            <a:avLst>
              <a:gd name="adj" fmla="val 16667"/>
            </a:avLst>
          </a:pr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6" name="Google Shape;2406;p145"/>
          <p:cNvSpPr/>
          <p:nvPr/>
        </p:nvSpPr>
        <p:spPr>
          <a:xfrm>
            <a:off x="1889037" y="2721937"/>
            <a:ext cx="1999780" cy="851297"/>
          </a:xfrm>
          <a:prstGeom prst="roundRect">
            <a:avLst>
              <a:gd name="adj" fmla="val 16667"/>
            </a:avLst>
          </a:pr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7" name="Google Shape;2407;p145"/>
          <p:cNvSpPr/>
          <p:nvPr/>
        </p:nvSpPr>
        <p:spPr>
          <a:xfrm>
            <a:off x="8536103" y="2721937"/>
            <a:ext cx="2159999" cy="851297"/>
          </a:xfrm>
          <a:prstGeom prst="roundRect">
            <a:avLst>
              <a:gd name="adj" fmla="val 16667"/>
            </a:avLst>
          </a:pr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08" name="Google Shape;2408;p145"/>
          <p:cNvGrpSpPr/>
          <p:nvPr/>
        </p:nvGrpSpPr>
        <p:grpSpPr>
          <a:xfrm>
            <a:off x="2262815" y="2692200"/>
            <a:ext cx="8180437" cy="881034"/>
            <a:chOff x="2262815" y="2692200"/>
            <a:chExt cx="8180437" cy="881034"/>
          </a:xfrm>
        </p:grpSpPr>
        <p:sp>
          <p:nvSpPr>
            <p:cNvPr id="2409" name="Google Shape;2409;p145"/>
            <p:cNvSpPr/>
            <p:nvPr/>
          </p:nvSpPr>
          <p:spPr>
            <a:xfrm>
              <a:off x="2262815" y="2692200"/>
              <a:ext cx="1228970" cy="851297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11D1E"/>
                </a:buClr>
                <a:buSzPts val="4400"/>
                <a:buFont typeface="Calibri"/>
                <a:buNone/>
              </a:pPr>
              <a:r>
                <a:rPr lang="fr-FR" sz="4400" b="1" i="0" u="none" strike="noStrike" cap="none">
                  <a:solidFill>
                    <a:srgbClr val="211D1E"/>
                  </a:solidFill>
                  <a:latin typeface="Calibri"/>
                  <a:ea typeface="Calibri"/>
                  <a:cs typeface="Calibri"/>
                  <a:sym typeface="Calibri"/>
                </a:rPr>
                <a:t>kg </a:t>
              </a:r>
              <a:endPara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0" name="Google Shape;2410;p145"/>
            <p:cNvSpPr/>
            <p:nvPr/>
          </p:nvSpPr>
          <p:spPr>
            <a:xfrm>
              <a:off x="9048252" y="2721937"/>
              <a:ext cx="1395000" cy="851297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11D1E"/>
                </a:buClr>
                <a:buSzPts val="4400"/>
                <a:buFont typeface="Calibri"/>
                <a:buNone/>
              </a:pPr>
              <a:r>
                <a:rPr lang="fr-FR" sz="4400" b="1" i="0" u="none" strike="noStrike" cap="none">
                  <a:solidFill>
                    <a:srgbClr val="211D1E"/>
                  </a:solidFill>
                  <a:latin typeface="Calibri"/>
                  <a:ea typeface="Calibri"/>
                  <a:cs typeface="Calibri"/>
                  <a:sym typeface="Calibri"/>
                </a:rPr>
                <a:t>mg </a:t>
              </a:r>
              <a:endPara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1" name="Google Shape;2411;p145"/>
            <p:cNvSpPr/>
            <p:nvPr/>
          </p:nvSpPr>
          <p:spPr>
            <a:xfrm>
              <a:off x="5758330" y="2707844"/>
              <a:ext cx="1038496" cy="851297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11D1E"/>
                </a:buClr>
                <a:buSzPts val="4400"/>
                <a:buFont typeface="Calibri"/>
                <a:buNone/>
              </a:pPr>
              <a:r>
                <a:rPr lang="fr-FR" sz="4400" b="1" i="0" u="none" strike="noStrike" cap="none">
                  <a:solidFill>
                    <a:srgbClr val="211D1E"/>
                  </a:solidFill>
                  <a:latin typeface="Calibri"/>
                  <a:ea typeface="Calibri"/>
                  <a:cs typeface="Calibri"/>
                  <a:sym typeface="Calibri"/>
                </a:rPr>
                <a:t>g</a:t>
              </a:r>
              <a:endPara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12" name="Google Shape;2412;p145"/>
          <p:cNvSpPr txBox="1"/>
          <p:nvPr/>
        </p:nvSpPr>
        <p:spPr>
          <a:xfrm>
            <a:off x="5090343" y="4545356"/>
            <a:ext cx="237097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unité principale</a:t>
            </a:r>
            <a:endParaRPr sz="2400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3" name="Google Shape;2413;p145"/>
          <p:cNvSpPr txBox="1"/>
          <p:nvPr/>
        </p:nvSpPr>
        <p:spPr>
          <a:xfrm>
            <a:off x="1840895" y="4545356"/>
            <a:ext cx="209606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multiples</a:t>
            </a:r>
            <a:endParaRPr sz="2400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4" name="Google Shape;2414;p145"/>
          <p:cNvSpPr txBox="1"/>
          <p:nvPr/>
        </p:nvSpPr>
        <p:spPr>
          <a:xfrm>
            <a:off x="8274167" y="4545356"/>
            <a:ext cx="300118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sous-multiples</a:t>
            </a:r>
            <a:endParaRPr sz="2400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5" name="Google Shape;2415;p145"/>
          <p:cNvSpPr/>
          <p:nvPr/>
        </p:nvSpPr>
        <p:spPr>
          <a:xfrm rot="5400000">
            <a:off x="2544013" y="3791527"/>
            <a:ext cx="689828" cy="587077"/>
          </a:xfrm>
          <a:prstGeom prst="striped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4AA687"/>
              </a:gs>
              <a:gs pos="50000">
                <a:srgbClr val="15A079"/>
              </a:gs>
              <a:gs pos="100000">
                <a:srgbClr val="0D926D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6" name="Google Shape;2416;p145"/>
          <p:cNvSpPr/>
          <p:nvPr/>
        </p:nvSpPr>
        <p:spPr>
          <a:xfrm rot="5400000">
            <a:off x="5930918" y="3722237"/>
            <a:ext cx="689828" cy="587077"/>
          </a:xfrm>
          <a:prstGeom prst="striped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4AA687"/>
              </a:gs>
              <a:gs pos="50000">
                <a:srgbClr val="15A079"/>
              </a:gs>
              <a:gs pos="100000">
                <a:srgbClr val="0D926D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7" name="Google Shape;2417;p145"/>
          <p:cNvSpPr/>
          <p:nvPr/>
        </p:nvSpPr>
        <p:spPr>
          <a:xfrm rot="5400000">
            <a:off x="9429847" y="3755373"/>
            <a:ext cx="689828" cy="587077"/>
          </a:xfrm>
          <a:prstGeom prst="striped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4AA687"/>
              </a:gs>
              <a:gs pos="50000">
                <a:srgbClr val="15A079"/>
              </a:gs>
              <a:gs pos="100000">
                <a:srgbClr val="0D926D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2" name="Google Shape;2422;p146"/>
          <p:cNvSpPr txBox="1"/>
          <p:nvPr/>
        </p:nvSpPr>
        <p:spPr>
          <a:xfrm>
            <a:off x="858570" y="54000"/>
            <a:ext cx="9958353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100"/>
              <a:buFont typeface="Calibri"/>
              <a:buNone/>
            </a:pPr>
            <a:r>
              <a:rPr lang="fr-FR" sz="21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Et maintenant, quelle est l’étape suivante?</a:t>
            </a:r>
            <a:endParaRPr sz="2100" b="1" i="0" u="none" strike="noStrike" cap="non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3" name="Google Shape;2423;p146"/>
          <p:cNvSpPr txBox="1"/>
          <p:nvPr/>
        </p:nvSpPr>
        <p:spPr>
          <a:xfrm>
            <a:off x="963668" y="732741"/>
            <a:ext cx="10264664" cy="430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au hasard 3 élèves pour répondre. </a:t>
            </a:r>
            <a:endParaRPr/>
          </a:p>
        </p:txBody>
      </p:sp>
      <p:sp>
        <p:nvSpPr>
          <p:cNvPr id="2424" name="Google Shape;2424;p146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25" name="Google Shape;2425;p146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61000" y="2757220"/>
            <a:ext cx="1665000" cy="166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1" name="Google Shape;2431;p147"/>
          <p:cNvSpPr txBox="1">
            <a:spLocks noGrp="1"/>
          </p:cNvSpPr>
          <p:nvPr>
            <p:ph type="title" idx="4294967295"/>
          </p:nvPr>
        </p:nvSpPr>
        <p:spPr>
          <a:xfrm>
            <a:off x="977254" y="153696"/>
            <a:ext cx="9896421" cy="46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b="1"/>
              <a:t>Exactement, on associe chaque unité à l’ordre de grandeur qu’elle représente.</a:t>
            </a:r>
            <a:endParaRPr/>
          </a:p>
        </p:txBody>
      </p:sp>
      <p:sp>
        <p:nvSpPr>
          <p:cNvPr id="2432" name="Google Shape;2432;p147"/>
          <p:cNvSpPr txBox="1">
            <a:spLocks noGrp="1"/>
          </p:cNvSpPr>
          <p:nvPr>
            <p:ph type="body" idx="4294967295"/>
          </p:nvPr>
        </p:nvSpPr>
        <p:spPr>
          <a:xfrm>
            <a:off x="1060413" y="579393"/>
            <a:ext cx="9730102" cy="374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None/>
            </a:pPr>
            <a:r>
              <a:rPr lang="fr-FR" i="1"/>
              <a:t>Insister sur l’importance de reconnaître d’abord les unités proposées. </a:t>
            </a:r>
            <a:endParaRPr/>
          </a:p>
        </p:txBody>
      </p:sp>
      <p:pic>
        <p:nvPicPr>
          <p:cNvPr id="2433" name="Google Shape;2433;p1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75355" y="469553"/>
            <a:ext cx="711291" cy="711291"/>
          </a:xfrm>
          <a:prstGeom prst="rect">
            <a:avLst/>
          </a:prstGeom>
          <a:noFill/>
          <a:ln>
            <a:noFill/>
          </a:ln>
        </p:spPr>
      </p:pic>
      <p:sp>
        <p:nvSpPr>
          <p:cNvPr id="2434" name="Google Shape;2434;p147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5" name="Google Shape;2435;p147"/>
          <p:cNvSpPr/>
          <p:nvPr/>
        </p:nvSpPr>
        <p:spPr>
          <a:xfrm>
            <a:off x="5195833" y="2721937"/>
            <a:ext cx="2159999" cy="851297"/>
          </a:xfrm>
          <a:prstGeom prst="roundRect">
            <a:avLst>
              <a:gd name="adj" fmla="val 16667"/>
            </a:avLst>
          </a:pr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6" name="Google Shape;2436;p147"/>
          <p:cNvSpPr/>
          <p:nvPr/>
        </p:nvSpPr>
        <p:spPr>
          <a:xfrm>
            <a:off x="1889037" y="2721937"/>
            <a:ext cx="1999780" cy="851297"/>
          </a:xfrm>
          <a:prstGeom prst="roundRect">
            <a:avLst>
              <a:gd name="adj" fmla="val 16667"/>
            </a:avLst>
          </a:pr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7" name="Google Shape;2437;p147"/>
          <p:cNvSpPr/>
          <p:nvPr/>
        </p:nvSpPr>
        <p:spPr>
          <a:xfrm>
            <a:off x="8536103" y="2721937"/>
            <a:ext cx="2159999" cy="851297"/>
          </a:xfrm>
          <a:prstGeom prst="roundRect">
            <a:avLst>
              <a:gd name="adj" fmla="val 16667"/>
            </a:avLst>
          </a:pr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38" name="Google Shape;2438;p147"/>
          <p:cNvGrpSpPr/>
          <p:nvPr/>
        </p:nvGrpSpPr>
        <p:grpSpPr>
          <a:xfrm>
            <a:off x="2262815" y="2692200"/>
            <a:ext cx="8180437" cy="881034"/>
            <a:chOff x="2262815" y="2692200"/>
            <a:chExt cx="8180437" cy="881034"/>
          </a:xfrm>
        </p:grpSpPr>
        <p:sp>
          <p:nvSpPr>
            <p:cNvPr id="2439" name="Google Shape;2439;p147"/>
            <p:cNvSpPr/>
            <p:nvPr/>
          </p:nvSpPr>
          <p:spPr>
            <a:xfrm>
              <a:off x="2262815" y="2692200"/>
              <a:ext cx="1228970" cy="851297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11D1E"/>
                </a:buClr>
                <a:buSzPts val="4400"/>
                <a:buFont typeface="Calibri"/>
                <a:buNone/>
              </a:pPr>
              <a:r>
                <a:rPr lang="fr-FR" sz="4400" b="1" i="0" u="none" strike="noStrike" cap="none">
                  <a:solidFill>
                    <a:srgbClr val="211D1E"/>
                  </a:solidFill>
                  <a:latin typeface="Calibri"/>
                  <a:ea typeface="Calibri"/>
                  <a:cs typeface="Calibri"/>
                  <a:sym typeface="Calibri"/>
                </a:rPr>
                <a:t>kg </a:t>
              </a:r>
              <a:endPara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0" name="Google Shape;2440;p147"/>
            <p:cNvSpPr/>
            <p:nvPr/>
          </p:nvSpPr>
          <p:spPr>
            <a:xfrm>
              <a:off x="9048252" y="2721937"/>
              <a:ext cx="1395000" cy="851297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11D1E"/>
                </a:buClr>
                <a:buSzPts val="4400"/>
                <a:buFont typeface="Calibri"/>
                <a:buNone/>
              </a:pPr>
              <a:r>
                <a:rPr lang="fr-FR" sz="4400" b="1" i="0" u="none" strike="noStrike" cap="none">
                  <a:solidFill>
                    <a:srgbClr val="211D1E"/>
                  </a:solidFill>
                  <a:latin typeface="Calibri"/>
                  <a:ea typeface="Calibri"/>
                  <a:cs typeface="Calibri"/>
                  <a:sym typeface="Calibri"/>
                </a:rPr>
                <a:t>mg </a:t>
              </a:r>
              <a:endPara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1" name="Google Shape;2441;p147"/>
            <p:cNvSpPr/>
            <p:nvPr/>
          </p:nvSpPr>
          <p:spPr>
            <a:xfrm>
              <a:off x="5758330" y="2707844"/>
              <a:ext cx="1038496" cy="851297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11D1E"/>
                </a:buClr>
                <a:buSzPts val="4400"/>
                <a:buFont typeface="Calibri"/>
                <a:buNone/>
              </a:pPr>
              <a:r>
                <a:rPr lang="fr-FR" sz="4400" b="1" i="0" u="none" strike="noStrike" cap="none">
                  <a:solidFill>
                    <a:srgbClr val="211D1E"/>
                  </a:solidFill>
                  <a:latin typeface="Calibri"/>
                  <a:ea typeface="Calibri"/>
                  <a:cs typeface="Calibri"/>
                  <a:sym typeface="Calibri"/>
                </a:rPr>
                <a:t>g</a:t>
              </a:r>
              <a:endPara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42" name="Google Shape;2442;p147"/>
          <p:cNvSpPr/>
          <p:nvPr/>
        </p:nvSpPr>
        <p:spPr>
          <a:xfrm rot="5400000">
            <a:off x="2544013" y="3791527"/>
            <a:ext cx="689828" cy="587077"/>
          </a:xfrm>
          <a:prstGeom prst="striped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4AA687"/>
              </a:gs>
              <a:gs pos="50000">
                <a:srgbClr val="15A079"/>
              </a:gs>
              <a:gs pos="100000">
                <a:srgbClr val="0D926D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3" name="Google Shape;2443;p147"/>
          <p:cNvSpPr/>
          <p:nvPr/>
        </p:nvSpPr>
        <p:spPr>
          <a:xfrm rot="5400000">
            <a:off x="5930918" y="3722237"/>
            <a:ext cx="689828" cy="587077"/>
          </a:xfrm>
          <a:prstGeom prst="striped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4AA687"/>
              </a:gs>
              <a:gs pos="50000">
                <a:srgbClr val="15A079"/>
              </a:gs>
              <a:gs pos="100000">
                <a:srgbClr val="0D926D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4" name="Google Shape;2444;p147"/>
          <p:cNvSpPr/>
          <p:nvPr/>
        </p:nvSpPr>
        <p:spPr>
          <a:xfrm rot="5400000">
            <a:off x="9429847" y="3755373"/>
            <a:ext cx="689828" cy="587077"/>
          </a:xfrm>
          <a:prstGeom prst="striped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4AA687"/>
              </a:gs>
              <a:gs pos="50000">
                <a:srgbClr val="15A079"/>
              </a:gs>
              <a:gs pos="100000">
                <a:srgbClr val="0D926D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5" name="Google Shape;2445;p147"/>
          <p:cNvSpPr/>
          <p:nvPr/>
        </p:nvSpPr>
        <p:spPr>
          <a:xfrm>
            <a:off x="1517421" y="4480506"/>
            <a:ext cx="2743012" cy="442674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EACE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fr-FR" sz="2000" b="1">
                <a:latin typeface="Calibri"/>
                <a:ea typeface="Calibri"/>
                <a:cs typeface="Calibri"/>
                <a:sym typeface="Calibri"/>
              </a:rPr>
              <a:t>Moyennes </a:t>
            </a:r>
            <a:r>
              <a:rPr lang="fr-FR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masses </a:t>
            </a:r>
            <a:endParaRPr/>
          </a:p>
        </p:txBody>
      </p:sp>
      <p:sp>
        <p:nvSpPr>
          <p:cNvPr id="2446" name="Google Shape;2446;p147"/>
          <p:cNvSpPr/>
          <p:nvPr/>
        </p:nvSpPr>
        <p:spPr>
          <a:xfrm>
            <a:off x="5239230" y="4469676"/>
            <a:ext cx="2145161" cy="442674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EACE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petites mass</a:t>
            </a:r>
            <a:r>
              <a:rPr lang="fr-FR" sz="20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es</a:t>
            </a:r>
            <a:endParaRPr sz="20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7" name="Google Shape;2447;p147"/>
          <p:cNvSpPr/>
          <p:nvPr/>
        </p:nvSpPr>
        <p:spPr>
          <a:xfrm>
            <a:off x="8532343" y="4524589"/>
            <a:ext cx="2743012" cy="442674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EACE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Très petites masses </a:t>
            </a:r>
            <a:endParaRPr/>
          </a:p>
        </p:txBody>
      </p:sp>
      <p:sp>
        <p:nvSpPr>
          <p:cNvPr id="2448" name="Google Shape;2448;p147"/>
          <p:cNvSpPr/>
          <p:nvPr/>
        </p:nvSpPr>
        <p:spPr>
          <a:xfrm>
            <a:off x="1517421" y="5060360"/>
            <a:ext cx="2743012" cy="442674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EACE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fr-FR" sz="2000" b="1"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lang="fr-FR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randes masses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3" name="Google Shape;2453;p148"/>
          <p:cNvSpPr txBox="1"/>
          <p:nvPr/>
        </p:nvSpPr>
        <p:spPr>
          <a:xfrm>
            <a:off x="858570" y="54000"/>
            <a:ext cx="9958353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100"/>
              <a:buFont typeface="Calibri"/>
              <a:buNone/>
            </a:pPr>
            <a:r>
              <a:rPr lang="fr-FR" sz="21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Et après comment procède-t-on?</a:t>
            </a:r>
            <a:endParaRPr sz="2100" b="1" i="0" u="none" strike="noStrike" cap="non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4" name="Google Shape;2454;p148"/>
          <p:cNvSpPr txBox="1"/>
          <p:nvPr/>
        </p:nvSpPr>
        <p:spPr>
          <a:xfrm>
            <a:off x="963668" y="732741"/>
            <a:ext cx="10264664" cy="430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au hasard 3 élèves pour répondre. </a:t>
            </a:r>
            <a:endParaRPr/>
          </a:p>
        </p:txBody>
      </p:sp>
      <p:sp>
        <p:nvSpPr>
          <p:cNvPr id="2455" name="Google Shape;2455;p148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56" name="Google Shape;2456;p148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61000" y="2757220"/>
            <a:ext cx="1665000" cy="166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" name="Google Shape;2461;p149"/>
          <p:cNvSpPr txBox="1"/>
          <p:nvPr/>
        </p:nvSpPr>
        <p:spPr>
          <a:xfrm>
            <a:off x="858570" y="99000"/>
            <a:ext cx="1104243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Excellent ! On classe les objets du plus léger au plus lourd.</a:t>
            </a:r>
            <a:endParaRPr/>
          </a:p>
        </p:txBody>
      </p:sp>
      <p:sp>
        <p:nvSpPr>
          <p:cNvPr id="2462" name="Google Shape;2462;p149"/>
          <p:cNvSpPr txBox="1"/>
          <p:nvPr/>
        </p:nvSpPr>
        <p:spPr>
          <a:xfrm>
            <a:off x="963668" y="639000"/>
            <a:ext cx="10264664" cy="430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verbaliser leurs réponses et donner des feedbacks. </a:t>
            </a:r>
            <a:endParaRPr/>
          </a:p>
        </p:txBody>
      </p:sp>
      <p:sp>
        <p:nvSpPr>
          <p:cNvPr id="2463" name="Google Shape;2463;p149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64" name="Google Shape;2464;p1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58945" y="592138"/>
            <a:ext cx="711291" cy="711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5" name="Google Shape;2465;p149"/>
          <p:cNvPicPr preferRelativeResize="0"/>
          <p:nvPr/>
        </p:nvPicPr>
        <p:blipFill rotWithShape="1">
          <a:blip r:embed="rId4">
            <a:alphaModFix/>
          </a:blip>
          <a:srcRect b="16000"/>
          <a:stretch/>
        </p:blipFill>
        <p:spPr>
          <a:xfrm>
            <a:off x="335936" y="2438989"/>
            <a:ext cx="11520128" cy="1890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6" name="Google Shape;2466;p1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8950" y="4548275"/>
            <a:ext cx="11742049" cy="5997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1" name="Google Shape;2471;p150"/>
          <p:cNvSpPr txBox="1"/>
          <p:nvPr/>
        </p:nvSpPr>
        <p:spPr>
          <a:xfrm>
            <a:off x="858570" y="54000"/>
            <a:ext cx="9958353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100"/>
              <a:buFont typeface="Calibri"/>
              <a:buNone/>
            </a:pPr>
            <a:r>
              <a:rPr lang="fr-FR" sz="21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Et en fin, que doit-on faire?</a:t>
            </a:r>
            <a:endParaRPr sz="2100" b="1" i="0" u="none" strike="noStrike" cap="non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2" name="Google Shape;2472;p150"/>
          <p:cNvSpPr txBox="1"/>
          <p:nvPr/>
        </p:nvSpPr>
        <p:spPr>
          <a:xfrm>
            <a:off x="963668" y="639000"/>
            <a:ext cx="10264664" cy="430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au hasard 3 élèves pour répondre. </a:t>
            </a:r>
            <a:endParaRPr/>
          </a:p>
        </p:txBody>
      </p:sp>
      <p:sp>
        <p:nvSpPr>
          <p:cNvPr id="2473" name="Google Shape;2473;p150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74" name="Google Shape;2474;p150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61000" y="2757220"/>
            <a:ext cx="1665000" cy="166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5"/>
          <p:cNvSpPr>
            <a:spLocks noGrp="1"/>
          </p:cNvSpPr>
          <p:nvPr>
            <p:ph type="body" idx="2"/>
          </p:nvPr>
        </p:nvSpPr>
        <p:spPr>
          <a:xfrm>
            <a:off x="853707" y="85958"/>
            <a:ext cx="10642293" cy="699047"/>
          </a:xfrm>
          <a:prstGeom prst="roundRect">
            <a:avLst>
              <a:gd name="adj" fmla="val 12684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None/>
            </a:pPr>
            <a:r>
              <a:rPr lang="fr-FR"/>
              <a:t>Ces unités peuvent être plus grandes que le mètre (multiples) ou plus petites que le mètre (sous-multiples). Classer ces unités en multiples et sous-multiples.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5"/>
          <p:cNvSpPr txBox="1"/>
          <p:nvPr/>
        </p:nvSpPr>
        <p:spPr>
          <a:xfrm>
            <a:off x="853707" y="774000"/>
            <a:ext cx="8226643" cy="296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C0C0"/>
              </a:buClr>
              <a:buSzPct val="100000"/>
              <a:buFont typeface="Arial"/>
              <a:buNone/>
            </a:pPr>
            <a:r>
              <a:rPr lang="fr-FR" sz="1600" i="1">
                <a:solidFill>
                  <a:srgbClr val="C0C0C0"/>
                </a:solidFill>
                <a:latin typeface="Arial"/>
                <a:ea typeface="Arial"/>
                <a:cs typeface="Arial"/>
                <a:sym typeface="Arial"/>
              </a:rPr>
              <a:t>Choisir 3 élèves au hasard. Ne choisissez pas toujours les mêmes.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ct val="100000"/>
              <a:buFont typeface="Arial"/>
              <a:buNone/>
            </a:pPr>
            <a:endParaRPr sz="1600" i="1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15"/>
          <p:cNvSpPr/>
          <p:nvPr/>
        </p:nvSpPr>
        <p:spPr>
          <a:xfrm>
            <a:off x="66000" y="54000"/>
            <a:ext cx="12060000" cy="6750000"/>
          </a:xfrm>
          <a:prstGeom prst="rect">
            <a:avLst/>
          </a:prstGeom>
          <a:noFill/>
          <a:ln w="127000" cap="flat" cmpd="sng">
            <a:solidFill>
              <a:srgbClr val="0F9E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3" name="Google Shape;543;p15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8293" y="476744"/>
            <a:ext cx="702643" cy="702643"/>
          </a:xfrm>
          <a:prstGeom prst="rect">
            <a:avLst/>
          </a:prstGeom>
          <a:noFill/>
          <a:ln>
            <a:noFill/>
          </a:ln>
        </p:spPr>
      </p:pic>
      <p:sp>
        <p:nvSpPr>
          <p:cNvPr id="544" name="Google Shape;544;p15"/>
          <p:cNvSpPr/>
          <p:nvPr/>
        </p:nvSpPr>
        <p:spPr>
          <a:xfrm>
            <a:off x="7581000" y="2380967"/>
            <a:ext cx="2724922" cy="2048129"/>
          </a:xfrm>
          <a:prstGeom prst="roundRect">
            <a:avLst>
              <a:gd name="adj" fmla="val 9984"/>
            </a:avLst>
          </a:prstGeom>
          <a:solidFill>
            <a:srgbClr val="D8F2CF"/>
          </a:solidFill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5" name="Google Shape;545;p15"/>
          <p:cNvGrpSpPr/>
          <p:nvPr/>
        </p:nvGrpSpPr>
        <p:grpSpPr>
          <a:xfrm>
            <a:off x="7671002" y="2380967"/>
            <a:ext cx="2751039" cy="541787"/>
            <a:chOff x="5526236" y="2302436"/>
            <a:chExt cx="3112979" cy="151893"/>
          </a:xfrm>
        </p:grpSpPr>
        <p:sp>
          <p:nvSpPr>
            <p:cNvPr id="546" name="Google Shape;546;p15"/>
            <p:cNvSpPr/>
            <p:nvPr/>
          </p:nvSpPr>
          <p:spPr>
            <a:xfrm>
              <a:off x="5526236" y="2365054"/>
              <a:ext cx="1863523" cy="89275"/>
            </a:xfrm>
            <a:prstGeom prst="roundRect">
              <a:avLst>
                <a:gd name="adj" fmla="val 50000"/>
              </a:avLst>
            </a:prstGeom>
            <a:solidFill>
              <a:srgbClr val="AEAEAE"/>
            </a:solidFill>
            <a:ln w="19050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15"/>
            <p:cNvSpPr/>
            <p:nvPr/>
          </p:nvSpPr>
          <p:spPr>
            <a:xfrm>
              <a:off x="5683411" y="2302436"/>
              <a:ext cx="2955804" cy="151016"/>
            </a:xfrm>
            <a:custGeom>
              <a:avLst/>
              <a:gdLst/>
              <a:ahLst/>
              <a:cxnLst/>
              <a:rect l="l" t="t" r="r" b="b"/>
              <a:pathLst>
                <a:path w="3368233" h="763930" extrusionOk="0">
                  <a:moveTo>
                    <a:pt x="0" y="0"/>
                  </a:moveTo>
                  <a:lnTo>
                    <a:pt x="2986268" y="0"/>
                  </a:lnTo>
                  <a:cubicBezTo>
                    <a:pt x="3197221" y="0"/>
                    <a:pt x="3368233" y="171012"/>
                    <a:pt x="3368233" y="381965"/>
                  </a:cubicBezTo>
                  <a:cubicBezTo>
                    <a:pt x="3368233" y="592918"/>
                    <a:pt x="3197221" y="763930"/>
                    <a:pt x="2986268" y="763930"/>
                  </a:cubicBezTo>
                  <a:lnTo>
                    <a:pt x="0" y="763930"/>
                  </a:lnTo>
                  <a:cubicBezTo>
                    <a:pt x="217346" y="763930"/>
                    <a:pt x="393539" y="592918"/>
                    <a:pt x="393539" y="381965"/>
                  </a:cubicBezTo>
                  <a:cubicBezTo>
                    <a:pt x="393539" y="171012"/>
                    <a:pt x="217346" y="0"/>
                    <a:pt x="0" y="0"/>
                  </a:cubicBezTo>
                  <a:close/>
                </a:path>
              </a:pathLst>
            </a:custGeom>
            <a:solidFill>
              <a:srgbClr val="2A7AD0"/>
            </a:solidFill>
            <a:ln w="19050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Sous-multiples</a:t>
              </a:r>
              <a:endParaRPr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8" name="Google Shape;548;p15"/>
          <p:cNvSpPr/>
          <p:nvPr/>
        </p:nvSpPr>
        <p:spPr>
          <a:xfrm>
            <a:off x="1917918" y="2380967"/>
            <a:ext cx="2724922" cy="2048129"/>
          </a:xfrm>
          <a:prstGeom prst="roundRect">
            <a:avLst>
              <a:gd name="adj" fmla="val 9984"/>
            </a:avLst>
          </a:prstGeom>
          <a:solidFill>
            <a:srgbClr val="D8F2CF"/>
          </a:solidFill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9" name="Google Shape;549;p15"/>
          <p:cNvGrpSpPr/>
          <p:nvPr/>
        </p:nvGrpSpPr>
        <p:grpSpPr>
          <a:xfrm>
            <a:off x="2007920" y="2380967"/>
            <a:ext cx="2751039" cy="541787"/>
            <a:chOff x="5526236" y="2302436"/>
            <a:chExt cx="3112979" cy="151893"/>
          </a:xfrm>
        </p:grpSpPr>
        <p:sp>
          <p:nvSpPr>
            <p:cNvPr id="550" name="Google Shape;550;p15"/>
            <p:cNvSpPr/>
            <p:nvPr/>
          </p:nvSpPr>
          <p:spPr>
            <a:xfrm>
              <a:off x="5526236" y="2365054"/>
              <a:ext cx="1863523" cy="89275"/>
            </a:xfrm>
            <a:prstGeom prst="roundRect">
              <a:avLst>
                <a:gd name="adj" fmla="val 50000"/>
              </a:avLst>
            </a:prstGeom>
            <a:solidFill>
              <a:srgbClr val="AEAEAE"/>
            </a:solidFill>
            <a:ln w="19050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15"/>
            <p:cNvSpPr/>
            <p:nvPr/>
          </p:nvSpPr>
          <p:spPr>
            <a:xfrm>
              <a:off x="5683411" y="2302436"/>
              <a:ext cx="2955804" cy="151016"/>
            </a:xfrm>
            <a:custGeom>
              <a:avLst/>
              <a:gdLst/>
              <a:ahLst/>
              <a:cxnLst/>
              <a:rect l="l" t="t" r="r" b="b"/>
              <a:pathLst>
                <a:path w="3368233" h="763930" extrusionOk="0">
                  <a:moveTo>
                    <a:pt x="0" y="0"/>
                  </a:moveTo>
                  <a:lnTo>
                    <a:pt x="2986268" y="0"/>
                  </a:lnTo>
                  <a:cubicBezTo>
                    <a:pt x="3197221" y="0"/>
                    <a:pt x="3368233" y="171012"/>
                    <a:pt x="3368233" y="381965"/>
                  </a:cubicBezTo>
                  <a:cubicBezTo>
                    <a:pt x="3368233" y="592918"/>
                    <a:pt x="3197221" y="763930"/>
                    <a:pt x="2986268" y="763930"/>
                  </a:cubicBezTo>
                  <a:lnTo>
                    <a:pt x="0" y="763930"/>
                  </a:lnTo>
                  <a:cubicBezTo>
                    <a:pt x="217346" y="763930"/>
                    <a:pt x="393539" y="592918"/>
                    <a:pt x="393539" y="381965"/>
                  </a:cubicBezTo>
                  <a:cubicBezTo>
                    <a:pt x="393539" y="171012"/>
                    <a:pt x="217346" y="0"/>
                    <a:pt x="0" y="0"/>
                  </a:cubicBezTo>
                  <a:close/>
                </a:path>
              </a:pathLst>
            </a:custGeom>
            <a:solidFill>
              <a:srgbClr val="2A7AD0"/>
            </a:solidFill>
            <a:ln w="19050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Multiples </a:t>
              </a:r>
              <a:endParaRPr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2" name="Google Shape;552;p15"/>
          <p:cNvSpPr txBox="1"/>
          <p:nvPr/>
        </p:nvSpPr>
        <p:spPr>
          <a:xfrm>
            <a:off x="2848209" y="2979000"/>
            <a:ext cx="86433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……..</a:t>
            </a:r>
            <a:endParaRPr/>
          </a:p>
        </p:txBody>
      </p:sp>
      <p:sp>
        <p:nvSpPr>
          <p:cNvPr id="553" name="Google Shape;553;p15"/>
          <p:cNvSpPr txBox="1"/>
          <p:nvPr/>
        </p:nvSpPr>
        <p:spPr>
          <a:xfrm>
            <a:off x="2848209" y="3411713"/>
            <a:ext cx="86433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……..</a:t>
            </a:r>
            <a:endParaRPr/>
          </a:p>
        </p:txBody>
      </p:sp>
      <p:sp>
        <p:nvSpPr>
          <p:cNvPr id="554" name="Google Shape;554;p15"/>
          <p:cNvSpPr txBox="1"/>
          <p:nvPr/>
        </p:nvSpPr>
        <p:spPr>
          <a:xfrm>
            <a:off x="2848209" y="3844426"/>
            <a:ext cx="86433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……..</a:t>
            </a:r>
            <a:endParaRPr/>
          </a:p>
        </p:txBody>
      </p:sp>
      <p:sp>
        <p:nvSpPr>
          <p:cNvPr id="555" name="Google Shape;555;p15"/>
          <p:cNvSpPr txBox="1"/>
          <p:nvPr/>
        </p:nvSpPr>
        <p:spPr>
          <a:xfrm>
            <a:off x="8529179" y="2976813"/>
            <a:ext cx="86433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……..</a:t>
            </a:r>
            <a:endParaRPr/>
          </a:p>
        </p:txBody>
      </p:sp>
      <p:sp>
        <p:nvSpPr>
          <p:cNvPr id="556" name="Google Shape;556;p15"/>
          <p:cNvSpPr txBox="1"/>
          <p:nvPr/>
        </p:nvSpPr>
        <p:spPr>
          <a:xfrm>
            <a:off x="8529179" y="3409526"/>
            <a:ext cx="86433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……..</a:t>
            </a:r>
            <a:endParaRPr/>
          </a:p>
        </p:txBody>
      </p:sp>
      <p:sp>
        <p:nvSpPr>
          <p:cNvPr id="557" name="Google Shape;557;p15"/>
          <p:cNvSpPr txBox="1"/>
          <p:nvPr/>
        </p:nvSpPr>
        <p:spPr>
          <a:xfrm>
            <a:off x="8529179" y="3842239"/>
            <a:ext cx="86433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……..</a:t>
            </a:r>
            <a:endParaRPr/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9" name="Google Shape;2479;p151"/>
          <p:cNvSpPr txBox="1"/>
          <p:nvPr/>
        </p:nvSpPr>
        <p:spPr>
          <a:xfrm>
            <a:off x="810758" y="719368"/>
            <a:ext cx="10264664" cy="430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</a:t>
            </a: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rédiger les réponses dans le livret: exercice 2 page 95 du livret.</a:t>
            </a: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480" name="Google Shape;2480;p151"/>
          <p:cNvSpPr txBox="1"/>
          <p:nvPr/>
        </p:nvSpPr>
        <p:spPr>
          <a:xfrm>
            <a:off x="858570" y="54000"/>
            <a:ext cx="9958353" cy="828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Correct! On choisit l’unité adaptée à chaque objet: g , kg ou mg . </a:t>
            </a:r>
            <a:endParaRPr sz="2000" b="1" i="0" u="none" strike="noStrike" cap="non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1" name="Google Shape;2481;p151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82" name="Google Shape;2482;p1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58945" y="592138"/>
            <a:ext cx="711291" cy="711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3" name="Google Shape;2483;p1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5936" y="2438989"/>
            <a:ext cx="11520128" cy="2250025"/>
          </a:xfrm>
          <a:prstGeom prst="rect">
            <a:avLst/>
          </a:prstGeom>
          <a:noFill/>
          <a:ln>
            <a:noFill/>
          </a:ln>
        </p:spPr>
      </p:pic>
      <p:sp>
        <p:nvSpPr>
          <p:cNvPr id="2484" name="Google Shape;2484;p151"/>
          <p:cNvSpPr txBox="1"/>
          <p:nvPr/>
        </p:nvSpPr>
        <p:spPr>
          <a:xfrm>
            <a:off x="4185439" y="4239009"/>
            <a:ext cx="130564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None/>
            </a:pPr>
            <a:r>
              <a:rPr lang="fr-FR" sz="32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kg </a:t>
            </a:r>
            <a:endParaRPr/>
          </a:p>
        </p:txBody>
      </p:sp>
      <p:sp>
        <p:nvSpPr>
          <p:cNvPr id="2485" name="Google Shape;2485;p151"/>
          <p:cNvSpPr txBox="1"/>
          <p:nvPr/>
        </p:nvSpPr>
        <p:spPr>
          <a:xfrm>
            <a:off x="955042" y="4171624"/>
            <a:ext cx="130564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None/>
            </a:pPr>
            <a:r>
              <a:rPr lang="fr-FR" sz="32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mg </a:t>
            </a:r>
            <a:endParaRPr/>
          </a:p>
        </p:txBody>
      </p:sp>
      <p:sp>
        <p:nvSpPr>
          <p:cNvPr id="2486" name="Google Shape;2486;p151"/>
          <p:cNvSpPr txBox="1"/>
          <p:nvPr/>
        </p:nvSpPr>
        <p:spPr>
          <a:xfrm>
            <a:off x="7516040" y="4137931"/>
            <a:ext cx="130564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None/>
            </a:pPr>
            <a:r>
              <a:rPr lang="fr-FR" sz="32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g</a:t>
            </a:r>
            <a:endParaRPr/>
          </a:p>
        </p:txBody>
      </p:sp>
      <p:sp>
        <p:nvSpPr>
          <p:cNvPr id="2487" name="Google Shape;2487;p151"/>
          <p:cNvSpPr txBox="1"/>
          <p:nvPr/>
        </p:nvSpPr>
        <p:spPr>
          <a:xfrm>
            <a:off x="10746437" y="4239009"/>
            <a:ext cx="130564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None/>
            </a:pPr>
            <a:r>
              <a:rPr lang="fr-FR" sz="32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kg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2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/>
                                        <p:tgtEl>
                                          <p:spTgt spid="2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/>
                                        <p:tgtEl>
                                          <p:spTgt spid="2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/>
                                        <p:tgtEl>
                                          <p:spTgt spid="2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/>
                                        <p:tgtEl>
                                          <p:spTgt spid="2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/>
                                        <p:tgtEl>
                                          <p:spTgt spid="2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/>
                                        <p:tgtEl>
                                          <p:spTgt spid="2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/>
                                        <p:tgtEl>
                                          <p:spTgt spid="2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92" name="Google Shape;2492;p152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493" name="Google Shape;2493;p152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0070C0"/>
            </a:solidFill>
            <a:ln w="9525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4" name="Google Shape;2494;p152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95" name="Google Shape;2495;p152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0070C0"/>
          </a:solidFill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6" name="Google Shape;2496;p152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0070C0"/>
          </a:solidFill>
          <a:ln w="254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7" name="Google Shape;2497;p152"/>
          <p:cNvSpPr/>
          <p:nvPr/>
        </p:nvSpPr>
        <p:spPr>
          <a:xfrm>
            <a:off x="4492535" y="1744029"/>
            <a:ext cx="1052999" cy="492443"/>
          </a:xfrm>
          <a:prstGeom prst="rect">
            <a:avLst/>
          </a:prstGeom>
          <a:noFill/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PGB</a:t>
            </a:r>
            <a:endParaRPr/>
          </a:p>
        </p:txBody>
      </p:sp>
      <p:sp>
        <p:nvSpPr>
          <p:cNvPr id="2498" name="Google Shape;2498;p152"/>
          <p:cNvSpPr txBox="1"/>
          <p:nvPr/>
        </p:nvSpPr>
        <p:spPr>
          <a:xfrm>
            <a:off x="5407617" y="2276866"/>
            <a:ext cx="5143383" cy="250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Pratique guidée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70C0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en binôme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70C0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(4 min)</a:t>
            </a:r>
            <a:endParaRPr sz="4800" b="1" i="0" u="none" strike="noStrike" cap="non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9" name="Google Shape;2499;p1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0475" y="1292636"/>
            <a:ext cx="3772584" cy="37725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4" name="Google Shape;2504;p153"/>
          <p:cNvSpPr txBox="1"/>
          <p:nvPr/>
        </p:nvSpPr>
        <p:spPr>
          <a:xfrm>
            <a:off x="285418" y="1648490"/>
            <a:ext cx="716077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2800"/>
              <a:buFont typeface="Calibri"/>
              <a:buNone/>
            </a:pPr>
            <a:r>
              <a:rPr lang="fr-FR" sz="2800" b="1" i="0" u="none" strike="noStrike" cap="non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Compléter avec l’unité qui convient : g , kg , mg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5" name="Google Shape;2505;p153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06" name="Google Shape;2506;p1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5418" y="684000"/>
            <a:ext cx="324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7" name="Google Shape;2507;p153"/>
          <p:cNvPicPr preferRelativeResize="0"/>
          <p:nvPr/>
        </p:nvPicPr>
        <p:blipFill rotWithShape="1">
          <a:blip r:embed="rId4">
            <a:alphaModFix/>
          </a:blip>
          <a:srcRect b="16491"/>
          <a:stretch/>
        </p:blipFill>
        <p:spPr>
          <a:xfrm>
            <a:off x="1014107" y="3865738"/>
            <a:ext cx="1307105" cy="1097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8" name="Google Shape;2508;p153"/>
          <p:cNvPicPr preferRelativeResize="0"/>
          <p:nvPr/>
        </p:nvPicPr>
        <p:blipFill rotWithShape="1">
          <a:blip r:embed="rId5">
            <a:alphaModFix/>
          </a:blip>
          <a:srcRect b="17947"/>
          <a:stretch/>
        </p:blipFill>
        <p:spPr>
          <a:xfrm>
            <a:off x="3398653" y="3235731"/>
            <a:ext cx="1800020" cy="1727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9" name="Google Shape;2509;p153"/>
          <p:cNvPicPr preferRelativeResize="0"/>
          <p:nvPr/>
        </p:nvPicPr>
        <p:blipFill rotWithShape="1">
          <a:blip r:embed="rId6">
            <a:alphaModFix/>
          </a:blip>
          <a:srcRect r="5763" b="18357"/>
          <a:stretch/>
        </p:blipFill>
        <p:spPr>
          <a:xfrm>
            <a:off x="6276114" y="2904018"/>
            <a:ext cx="2834328" cy="2059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0" name="Google Shape;2510;p153"/>
          <p:cNvPicPr preferRelativeResize="0"/>
          <p:nvPr/>
        </p:nvPicPr>
        <p:blipFill rotWithShape="1">
          <a:blip r:embed="rId7">
            <a:alphaModFix/>
          </a:blip>
          <a:srcRect b="27000"/>
          <a:stretch/>
        </p:blipFill>
        <p:spPr>
          <a:xfrm>
            <a:off x="10187883" y="4084137"/>
            <a:ext cx="990011" cy="879374"/>
          </a:xfrm>
          <a:prstGeom prst="rect">
            <a:avLst/>
          </a:prstGeom>
          <a:noFill/>
          <a:ln>
            <a:noFill/>
          </a:ln>
        </p:spPr>
      </p:pic>
      <p:sp>
        <p:nvSpPr>
          <p:cNvPr id="2511" name="Google Shape;2511;p153"/>
          <p:cNvSpPr txBox="1"/>
          <p:nvPr/>
        </p:nvSpPr>
        <p:spPr>
          <a:xfrm>
            <a:off x="632350" y="5196537"/>
            <a:ext cx="198498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fr-FR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12 </a:t>
            </a:r>
            <a:r>
              <a:rPr lang="fr-FR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……………</a:t>
            </a:r>
            <a:endParaRPr/>
          </a:p>
        </p:txBody>
      </p:sp>
      <p:sp>
        <p:nvSpPr>
          <p:cNvPr id="2512" name="Google Shape;2512;p153"/>
          <p:cNvSpPr txBox="1"/>
          <p:nvPr/>
        </p:nvSpPr>
        <p:spPr>
          <a:xfrm>
            <a:off x="3262310" y="5209510"/>
            <a:ext cx="207270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fr-FR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35 </a:t>
            </a:r>
            <a:r>
              <a:rPr lang="fr-FR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……………</a:t>
            </a:r>
            <a:endParaRPr/>
          </a:p>
        </p:txBody>
      </p:sp>
      <p:sp>
        <p:nvSpPr>
          <p:cNvPr id="2513" name="Google Shape;2513;p153"/>
          <p:cNvSpPr txBox="1"/>
          <p:nvPr/>
        </p:nvSpPr>
        <p:spPr>
          <a:xfrm>
            <a:off x="6570186" y="5196537"/>
            <a:ext cx="216032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fr-FR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390 </a:t>
            </a:r>
            <a:r>
              <a:rPr lang="fr-FR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……………</a:t>
            </a:r>
            <a:endParaRPr/>
          </a:p>
        </p:txBody>
      </p:sp>
      <p:sp>
        <p:nvSpPr>
          <p:cNvPr id="2514" name="Google Shape;2514;p153"/>
          <p:cNvSpPr txBox="1"/>
          <p:nvPr/>
        </p:nvSpPr>
        <p:spPr>
          <a:xfrm>
            <a:off x="9651889" y="5196537"/>
            <a:ext cx="206989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fr-FR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63  </a:t>
            </a:r>
            <a:r>
              <a:rPr lang="fr-FR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……………</a:t>
            </a:r>
            <a:endParaRPr/>
          </a:p>
        </p:txBody>
      </p:sp>
      <p:pic>
        <p:nvPicPr>
          <p:cNvPr id="2515" name="Google Shape;2515;p1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5418" y="684000"/>
            <a:ext cx="324000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16" name="Google Shape;2516;p153"/>
          <p:cNvSpPr txBox="1"/>
          <p:nvPr/>
        </p:nvSpPr>
        <p:spPr>
          <a:xfrm>
            <a:off x="858570" y="784382"/>
            <a:ext cx="9958353" cy="30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A ne pas oublier de fournir de l’aide aux élèves en difficulté.</a:t>
            </a:r>
            <a:endParaRPr sz="1600" i="1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endParaRPr sz="1600" b="0" i="1" u="none" strike="noStrike" cap="non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7" name="Google Shape;2517;p153"/>
          <p:cNvSpPr txBox="1"/>
          <p:nvPr/>
        </p:nvSpPr>
        <p:spPr>
          <a:xfrm>
            <a:off x="858570" y="17640"/>
            <a:ext cx="10997430" cy="8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prenez vos livrets, page 95 , et travaillez individuellement l’exercice 3 « Je m’entraîne en binôme ». Puis, échangez et comparez vos réponses avec votre binôme. </a:t>
            </a:r>
            <a:endParaRPr sz="2000" b="1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18" name="Google Shape;2518;p15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358945" y="592138"/>
            <a:ext cx="711291" cy="7112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3" name="Google Shape;2523;p154"/>
          <p:cNvSpPr txBox="1"/>
          <p:nvPr/>
        </p:nvSpPr>
        <p:spPr>
          <a:xfrm>
            <a:off x="921136" y="235622"/>
            <a:ext cx="9958353" cy="51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la réponse : </a:t>
            </a:r>
            <a:endParaRPr/>
          </a:p>
        </p:txBody>
      </p:sp>
      <p:sp>
        <p:nvSpPr>
          <p:cNvPr id="2524" name="Google Shape;2524;p154"/>
          <p:cNvSpPr txBox="1"/>
          <p:nvPr/>
        </p:nvSpPr>
        <p:spPr>
          <a:xfrm>
            <a:off x="1469733" y="4388234"/>
            <a:ext cx="55829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lang="fr-FR" sz="3200" b="1" i="0" u="none" strike="noStrike" cap="non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endParaRPr/>
          </a:p>
        </p:txBody>
      </p:sp>
      <p:sp>
        <p:nvSpPr>
          <p:cNvPr id="2525" name="Google Shape;2525;p154"/>
          <p:cNvSpPr txBox="1"/>
          <p:nvPr/>
        </p:nvSpPr>
        <p:spPr>
          <a:xfrm>
            <a:off x="4015408" y="4388234"/>
            <a:ext cx="117305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lang="fr-FR" sz="3200" b="1" i="0" u="none" strike="noStrike" cap="non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kg </a:t>
            </a:r>
            <a:endParaRPr/>
          </a:p>
        </p:txBody>
      </p:sp>
      <p:sp>
        <p:nvSpPr>
          <p:cNvPr id="2526" name="Google Shape;2526;p154"/>
          <p:cNvSpPr txBox="1"/>
          <p:nvPr/>
        </p:nvSpPr>
        <p:spPr>
          <a:xfrm>
            <a:off x="7361636" y="4388234"/>
            <a:ext cx="117305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lang="fr-FR" sz="3200" b="1" i="0" u="none" strike="noStrike" cap="non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kg </a:t>
            </a:r>
            <a:endParaRPr/>
          </a:p>
        </p:txBody>
      </p:sp>
      <p:sp>
        <p:nvSpPr>
          <p:cNvPr id="2527" name="Google Shape;2527;p154"/>
          <p:cNvSpPr txBox="1"/>
          <p:nvPr/>
        </p:nvSpPr>
        <p:spPr>
          <a:xfrm>
            <a:off x="10373433" y="4388234"/>
            <a:ext cx="103497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lang="fr-FR" sz="3200" b="1" i="0" u="none" strike="noStrike" cap="non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g </a:t>
            </a:r>
            <a:endParaRPr/>
          </a:p>
        </p:txBody>
      </p:sp>
      <p:sp>
        <p:nvSpPr>
          <p:cNvPr id="2528" name="Google Shape;2528;p154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29" name="Google Shape;2529;p154"/>
          <p:cNvPicPr preferRelativeResize="0"/>
          <p:nvPr/>
        </p:nvPicPr>
        <p:blipFill rotWithShape="1">
          <a:blip r:embed="rId3">
            <a:alphaModFix/>
          </a:blip>
          <a:srcRect b="16491"/>
          <a:stretch/>
        </p:blipFill>
        <p:spPr>
          <a:xfrm>
            <a:off x="1167005" y="3035732"/>
            <a:ext cx="1307105" cy="1097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0" name="Google Shape;2530;p154"/>
          <p:cNvPicPr preferRelativeResize="0"/>
          <p:nvPr/>
        </p:nvPicPr>
        <p:blipFill rotWithShape="1">
          <a:blip r:embed="rId4">
            <a:alphaModFix/>
          </a:blip>
          <a:srcRect b="17947"/>
          <a:stretch/>
        </p:blipFill>
        <p:spPr>
          <a:xfrm>
            <a:off x="3551551" y="2430685"/>
            <a:ext cx="1800020" cy="1727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1" name="Google Shape;2531;p154"/>
          <p:cNvPicPr preferRelativeResize="0"/>
          <p:nvPr/>
        </p:nvPicPr>
        <p:blipFill rotWithShape="1">
          <a:blip r:embed="rId5">
            <a:alphaModFix/>
          </a:blip>
          <a:srcRect r="5763" b="18357"/>
          <a:stretch/>
        </p:blipFill>
        <p:spPr>
          <a:xfrm>
            <a:off x="6429012" y="2126492"/>
            <a:ext cx="2834328" cy="2059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2" name="Google Shape;2532;p154"/>
          <p:cNvPicPr preferRelativeResize="0"/>
          <p:nvPr/>
        </p:nvPicPr>
        <p:blipFill rotWithShape="1">
          <a:blip r:embed="rId6">
            <a:alphaModFix/>
          </a:blip>
          <a:srcRect b="27000"/>
          <a:stretch/>
        </p:blipFill>
        <p:spPr>
          <a:xfrm>
            <a:off x="10340781" y="3169666"/>
            <a:ext cx="990011" cy="879374"/>
          </a:xfrm>
          <a:prstGeom prst="rect">
            <a:avLst/>
          </a:prstGeom>
          <a:noFill/>
          <a:ln>
            <a:noFill/>
          </a:ln>
        </p:spPr>
      </p:pic>
      <p:sp>
        <p:nvSpPr>
          <p:cNvPr id="2533" name="Google Shape;2533;p154"/>
          <p:cNvSpPr txBox="1"/>
          <p:nvPr/>
        </p:nvSpPr>
        <p:spPr>
          <a:xfrm>
            <a:off x="588581" y="4419011"/>
            <a:ext cx="198498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fr-FR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12 ……………</a:t>
            </a:r>
            <a:endParaRPr/>
          </a:p>
        </p:txBody>
      </p:sp>
      <p:sp>
        <p:nvSpPr>
          <p:cNvPr id="2534" name="Google Shape;2534;p154"/>
          <p:cNvSpPr txBox="1"/>
          <p:nvPr/>
        </p:nvSpPr>
        <p:spPr>
          <a:xfrm>
            <a:off x="3278865" y="4419011"/>
            <a:ext cx="237054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fr-FR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35 ……………</a:t>
            </a:r>
            <a:endParaRPr/>
          </a:p>
        </p:txBody>
      </p:sp>
      <p:sp>
        <p:nvSpPr>
          <p:cNvPr id="2535" name="Google Shape;2535;p154"/>
          <p:cNvSpPr txBox="1"/>
          <p:nvPr/>
        </p:nvSpPr>
        <p:spPr>
          <a:xfrm>
            <a:off x="6382823" y="4419011"/>
            <a:ext cx="237054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fr-FR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390 ……………</a:t>
            </a:r>
            <a:endParaRPr/>
          </a:p>
        </p:txBody>
      </p:sp>
      <p:sp>
        <p:nvSpPr>
          <p:cNvPr id="2536" name="Google Shape;2536;p154"/>
          <p:cNvSpPr txBox="1"/>
          <p:nvPr/>
        </p:nvSpPr>
        <p:spPr>
          <a:xfrm>
            <a:off x="9516038" y="4424780"/>
            <a:ext cx="237054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fr-FR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63  ………</a:t>
            </a:r>
            <a:endParaRPr/>
          </a:p>
        </p:txBody>
      </p:sp>
      <p:pic>
        <p:nvPicPr>
          <p:cNvPr id="2537" name="Google Shape;2537;p15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85418" y="684000"/>
            <a:ext cx="324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8" name="Google Shape;2538;p15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410257" y="426952"/>
            <a:ext cx="711291" cy="711291"/>
          </a:xfrm>
          <a:prstGeom prst="rect">
            <a:avLst/>
          </a:prstGeom>
          <a:noFill/>
          <a:ln>
            <a:noFill/>
          </a:ln>
        </p:spPr>
      </p:pic>
      <p:sp>
        <p:nvSpPr>
          <p:cNvPr id="2539" name="Google Shape;2539;p154"/>
          <p:cNvSpPr txBox="1"/>
          <p:nvPr/>
        </p:nvSpPr>
        <p:spPr>
          <a:xfrm>
            <a:off x="944140" y="638969"/>
            <a:ext cx="10236860" cy="342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Après la </a:t>
            </a: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correction, demander aux élèves de corriger l’exercice dans le livret.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2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/>
                                        <p:tgtEl>
                                          <p:spTgt spid="2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/>
                                        <p:tgtEl>
                                          <p:spTgt spid="25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/>
                                        <p:tgtEl>
                                          <p:spTgt spid="25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/>
                                        <p:tgtEl>
                                          <p:spTgt spid="25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/>
                                        <p:tgtEl>
                                          <p:spTgt spid="25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/>
                                        <p:tgtEl>
                                          <p:spTgt spid="25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/>
                                        <p:tgtEl>
                                          <p:spTgt spid="25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44" name="Google Shape;2544;p155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545" name="Google Shape;2545;p155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8BC145"/>
            </a:solidFill>
            <a:ln w="9525" cap="flat" cmpd="sng">
              <a:solidFill>
                <a:srgbClr val="8BC14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6" name="Google Shape;2546;p155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8BC145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47" name="Google Shape;2547;p155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8BC145"/>
          </a:solidFill>
          <a:ln w="9525" cap="flat" cmpd="sng">
            <a:solidFill>
              <a:srgbClr val="8BC1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8" name="Google Shape;2548;p155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8BC145"/>
          </a:solidFill>
          <a:ln w="25400" cap="flat" cmpd="sng">
            <a:solidFill>
              <a:srgbClr val="8BC1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9" name="Google Shape;2549;p155"/>
          <p:cNvSpPr/>
          <p:nvPr/>
        </p:nvSpPr>
        <p:spPr>
          <a:xfrm>
            <a:off x="4492535" y="1744029"/>
            <a:ext cx="1052999" cy="492443"/>
          </a:xfrm>
          <a:prstGeom prst="rect">
            <a:avLst/>
          </a:prstGeom>
          <a:noFill/>
          <a:ln w="9525" cap="flat" cmpd="sng">
            <a:solidFill>
              <a:srgbClr val="8BC1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PA</a:t>
            </a:r>
            <a:endParaRPr/>
          </a:p>
        </p:txBody>
      </p:sp>
      <p:sp>
        <p:nvSpPr>
          <p:cNvPr id="2550" name="Google Shape;2550;p155"/>
          <p:cNvSpPr txBox="1"/>
          <p:nvPr/>
        </p:nvSpPr>
        <p:spPr>
          <a:xfrm>
            <a:off x="5118002" y="2385891"/>
            <a:ext cx="5869201" cy="1586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BC145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8BC145"/>
                </a:solidFill>
                <a:latin typeface="Arial"/>
                <a:ea typeface="Arial"/>
                <a:cs typeface="Arial"/>
                <a:sym typeface="Arial"/>
              </a:rPr>
              <a:t>Pratique autonome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BC145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8BC145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sz="4800" b="1" i="0" u="none" strike="noStrike" cap="none">
              <a:solidFill>
                <a:srgbClr val="8BC1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51" name="Google Shape;2551;p1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7342" y="1043045"/>
            <a:ext cx="4102799" cy="4102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6" name="Google Shape;2556;p156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8BC1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57" name="Google Shape;2557;p1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7281" y="645198"/>
            <a:ext cx="324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8" name="Google Shape;2558;p15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75355" y="469553"/>
            <a:ext cx="711291" cy="711291"/>
          </a:xfrm>
          <a:prstGeom prst="rect">
            <a:avLst/>
          </a:prstGeom>
          <a:noFill/>
          <a:ln>
            <a:noFill/>
          </a:ln>
        </p:spPr>
      </p:pic>
      <p:sp>
        <p:nvSpPr>
          <p:cNvPr id="2559" name="Google Shape;2559;p156"/>
          <p:cNvSpPr txBox="1"/>
          <p:nvPr/>
        </p:nvSpPr>
        <p:spPr>
          <a:xfrm>
            <a:off x="361547" y="1635198"/>
            <a:ext cx="720008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2800"/>
              <a:buFont typeface="Calibri"/>
              <a:buNone/>
            </a:pPr>
            <a:r>
              <a:rPr lang="fr-FR" sz="2800" b="1" i="0" u="none" strike="noStrike" cap="non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Compléter avec l’unité qui convient : g , kg , mg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60" name="Google Shape;2560;p15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5936" y="2590683"/>
            <a:ext cx="11610128" cy="2108900"/>
          </a:xfrm>
          <a:prstGeom prst="rect">
            <a:avLst/>
          </a:prstGeom>
          <a:noFill/>
          <a:ln>
            <a:noFill/>
          </a:ln>
        </p:spPr>
      </p:pic>
      <p:sp>
        <p:nvSpPr>
          <p:cNvPr id="2561" name="Google Shape;2561;p156"/>
          <p:cNvSpPr txBox="1"/>
          <p:nvPr/>
        </p:nvSpPr>
        <p:spPr>
          <a:xfrm>
            <a:off x="893664" y="235952"/>
            <a:ext cx="11275665" cy="403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vous allez travailler individuellement l’exercice 4 de la page 95.</a:t>
            </a:r>
            <a:endParaRPr/>
          </a:p>
        </p:txBody>
      </p:sp>
      <p:sp>
        <p:nvSpPr>
          <p:cNvPr id="2562" name="Google Shape;2562;p156"/>
          <p:cNvSpPr txBox="1"/>
          <p:nvPr/>
        </p:nvSpPr>
        <p:spPr>
          <a:xfrm>
            <a:off x="785941" y="638969"/>
            <a:ext cx="10872399" cy="403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A ne pas oublier de fournir de l’aide aux élèves en difficulté. Orienter les elves avancées a faire le défi 1 de la page 99.</a:t>
            </a:r>
            <a:endParaRPr sz="1600" b="0" i="1" u="none" strike="noStrike" cap="non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7" name="Google Shape;2567;p157"/>
          <p:cNvSpPr txBox="1"/>
          <p:nvPr/>
        </p:nvSpPr>
        <p:spPr>
          <a:xfrm>
            <a:off x="965943" y="189076"/>
            <a:ext cx="9958353" cy="51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les réponses </a:t>
            </a:r>
            <a:endParaRPr/>
          </a:p>
        </p:txBody>
      </p:sp>
      <p:sp>
        <p:nvSpPr>
          <p:cNvPr id="2568" name="Google Shape;2568;p157"/>
          <p:cNvSpPr txBox="1"/>
          <p:nvPr/>
        </p:nvSpPr>
        <p:spPr>
          <a:xfrm>
            <a:off x="924469" y="700852"/>
            <a:ext cx="9800681" cy="400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faire les corrections nécessaires (je m’entraîné tout seul – page 96)</a:t>
            </a:r>
            <a:endParaRPr/>
          </a:p>
        </p:txBody>
      </p:sp>
      <p:sp>
        <p:nvSpPr>
          <p:cNvPr id="2569" name="Google Shape;2569;p157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8BC1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70" name="Google Shape;2570;p157"/>
          <p:cNvPicPr preferRelativeResize="0"/>
          <p:nvPr/>
        </p:nvPicPr>
        <p:blipFill rotWithShape="1">
          <a:blip r:embed="rId3">
            <a:alphaModFix/>
          </a:blip>
          <a:srcRect b="23315"/>
          <a:stretch/>
        </p:blipFill>
        <p:spPr>
          <a:xfrm>
            <a:off x="245936" y="2590683"/>
            <a:ext cx="11610128" cy="1617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1" name="Google Shape;2571;p15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7281" y="645198"/>
            <a:ext cx="324000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72" name="Google Shape;2572;p157"/>
          <p:cNvSpPr txBox="1"/>
          <p:nvPr/>
        </p:nvSpPr>
        <p:spPr>
          <a:xfrm>
            <a:off x="1292029" y="5019566"/>
            <a:ext cx="55829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lang="fr-FR" sz="3200" b="1" i="0" u="none" strike="noStrike" cap="non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endParaRPr/>
          </a:p>
        </p:txBody>
      </p:sp>
      <p:sp>
        <p:nvSpPr>
          <p:cNvPr id="2573" name="Google Shape;2573;p157"/>
          <p:cNvSpPr txBox="1"/>
          <p:nvPr/>
        </p:nvSpPr>
        <p:spPr>
          <a:xfrm>
            <a:off x="7024554" y="5019566"/>
            <a:ext cx="117305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lang="fr-FR" sz="3200" b="1" i="0" u="none" strike="noStrike" cap="non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kg </a:t>
            </a:r>
            <a:endParaRPr/>
          </a:p>
        </p:txBody>
      </p:sp>
      <p:sp>
        <p:nvSpPr>
          <p:cNvPr id="2574" name="Google Shape;2574;p157"/>
          <p:cNvSpPr txBox="1"/>
          <p:nvPr/>
        </p:nvSpPr>
        <p:spPr>
          <a:xfrm>
            <a:off x="10209774" y="5019566"/>
            <a:ext cx="117305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lang="fr-FR" sz="3200" b="1" i="0" u="none" strike="noStrike" cap="non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kg </a:t>
            </a:r>
            <a:endParaRPr/>
          </a:p>
        </p:txBody>
      </p:sp>
      <p:sp>
        <p:nvSpPr>
          <p:cNvPr id="2575" name="Google Shape;2575;p157"/>
          <p:cNvSpPr txBox="1"/>
          <p:nvPr/>
        </p:nvSpPr>
        <p:spPr>
          <a:xfrm>
            <a:off x="3793753" y="5019566"/>
            <a:ext cx="103497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lang="fr-FR" sz="3200" b="1" i="0" u="none" strike="noStrike" cap="non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g </a:t>
            </a:r>
            <a:endParaRPr/>
          </a:p>
        </p:txBody>
      </p:sp>
      <p:sp>
        <p:nvSpPr>
          <p:cNvPr id="2576" name="Google Shape;2576;p157"/>
          <p:cNvSpPr txBox="1"/>
          <p:nvPr/>
        </p:nvSpPr>
        <p:spPr>
          <a:xfrm>
            <a:off x="335936" y="5050343"/>
            <a:ext cx="227099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fr-FR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1500 ……………</a:t>
            </a:r>
            <a:endParaRPr/>
          </a:p>
        </p:txBody>
      </p:sp>
      <p:sp>
        <p:nvSpPr>
          <p:cNvPr id="2577" name="Google Shape;2577;p157"/>
          <p:cNvSpPr txBox="1"/>
          <p:nvPr/>
        </p:nvSpPr>
        <p:spPr>
          <a:xfrm>
            <a:off x="3125967" y="5050343"/>
            <a:ext cx="237054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fr-FR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 ……………</a:t>
            </a:r>
            <a:endParaRPr/>
          </a:p>
        </p:txBody>
      </p:sp>
      <p:sp>
        <p:nvSpPr>
          <p:cNvPr id="2578" name="Google Shape;2578;p157"/>
          <p:cNvSpPr txBox="1"/>
          <p:nvPr/>
        </p:nvSpPr>
        <p:spPr>
          <a:xfrm>
            <a:off x="6229925" y="5050343"/>
            <a:ext cx="237054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fr-FR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44  ……………</a:t>
            </a:r>
            <a:endParaRPr/>
          </a:p>
        </p:txBody>
      </p:sp>
      <p:sp>
        <p:nvSpPr>
          <p:cNvPr id="2579" name="Google Shape;2579;p157"/>
          <p:cNvSpPr txBox="1"/>
          <p:nvPr/>
        </p:nvSpPr>
        <p:spPr>
          <a:xfrm>
            <a:off x="9066034" y="5050343"/>
            <a:ext cx="264067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fr-FR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30 000  ……………</a:t>
            </a:r>
            <a:endParaRPr/>
          </a:p>
        </p:txBody>
      </p:sp>
      <p:pic>
        <p:nvPicPr>
          <p:cNvPr id="2580" name="Google Shape;2580;p15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410257" y="426952"/>
            <a:ext cx="711291" cy="7112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25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/>
                                        <p:tgtEl>
                                          <p:spTgt spid="25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/>
                                        <p:tgtEl>
                                          <p:spTgt spid="2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/>
                                        <p:tgtEl>
                                          <p:spTgt spid="2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/>
                                        <p:tgtEl>
                                          <p:spTgt spid="25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/>
                                        <p:tgtEl>
                                          <p:spTgt spid="25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/>
                                        <p:tgtEl>
                                          <p:spTgt spid="25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/>
                                        <p:tgtEl>
                                          <p:spTgt spid="25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5" name="Google Shape;2585;p158"/>
          <p:cNvGrpSpPr/>
          <p:nvPr/>
        </p:nvGrpSpPr>
        <p:grpSpPr>
          <a:xfrm>
            <a:off x="2843807" y="1423736"/>
            <a:ext cx="6054377" cy="3711725"/>
            <a:chOff x="1715066" y="1103461"/>
            <a:chExt cx="5717724" cy="3124203"/>
          </a:xfrm>
        </p:grpSpPr>
        <p:sp>
          <p:nvSpPr>
            <p:cNvPr id="2586" name="Google Shape;2586;p15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A98FC3"/>
            </a:solidFill>
            <a:ln w="9525" cap="flat" cmpd="sng">
              <a:solidFill>
                <a:srgbClr val="A98FC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7" name="Google Shape;2587;p158"/>
            <p:cNvSpPr/>
            <p:nvPr/>
          </p:nvSpPr>
          <p:spPr>
            <a:xfrm>
              <a:off x="1802504" y="1179662"/>
              <a:ext cx="5542845" cy="2971799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A98FC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88" name="Google Shape;2588;p158"/>
          <p:cNvSpPr/>
          <p:nvPr/>
        </p:nvSpPr>
        <p:spPr>
          <a:xfrm>
            <a:off x="3052589" y="4793921"/>
            <a:ext cx="5527345" cy="77087"/>
          </a:xfrm>
          <a:prstGeom prst="rect">
            <a:avLst/>
          </a:prstGeom>
          <a:solidFill>
            <a:srgbClr val="A98FC3"/>
          </a:solidFill>
          <a:ln w="9525" cap="flat" cmpd="sng">
            <a:solidFill>
              <a:srgbClr val="A98F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9" name="Google Shape;2589;p158"/>
          <p:cNvSpPr/>
          <p:nvPr/>
        </p:nvSpPr>
        <p:spPr>
          <a:xfrm>
            <a:off x="2300321" y="1701384"/>
            <a:ext cx="1156184" cy="512421"/>
          </a:xfrm>
          <a:prstGeom prst="rect">
            <a:avLst/>
          </a:prstGeom>
          <a:solidFill>
            <a:srgbClr val="A98FC3"/>
          </a:solidFill>
          <a:ln w="25400" cap="flat" cmpd="sng">
            <a:solidFill>
              <a:srgbClr val="A98F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0" name="Google Shape;2590;p158"/>
          <p:cNvSpPr/>
          <p:nvPr/>
        </p:nvSpPr>
        <p:spPr>
          <a:xfrm>
            <a:off x="2403507" y="1708461"/>
            <a:ext cx="1052999" cy="492443"/>
          </a:xfrm>
          <a:prstGeom prst="rect">
            <a:avLst/>
          </a:prstGeom>
          <a:noFill/>
          <a:ln w="9525" cap="flat" cmpd="sng">
            <a:solidFill>
              <a:srgbClr val="A98F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/>
          </a:p>
        </p:txBody>
      </p:sp>
      <p:sp>
        <p:nvSpPr>
          <p:cNvPr id="2591" name="Google Shape;2591;p158"/>
          <p:cNvSpPr txBox="1"/>
          <p:nvPr/>
        </p:nvSpPr>
        <p:spPr>
          <a:xfrm>
            <a:off x="2976733" y="2071628"/>
            <a:ext cx="5869201" cy="2600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A98FC3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Clôture de la </a:t>
            </a:r>
            <a:endParaRPr/>
          </a:p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A98FC3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tâche 1 (unité 2)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98FC3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sz="4800" b="1" i="0" u="none" strike="noStrike" cap="none">
              <a:solidFill>
                <a:srgbClr val="A98FC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7" name="Google Shape;2597;p159"/>
          <p:cNvSpPr txBox="1"/>
          <p:nvPr/>
        </p:nvSpPr>
        <p:spPr>
          <a:xfrm>
            <a:off x="921136" y="103721"/>
            <a:ext cx="10248360" cy="466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Pour bien retenir, prenez vos livrets page 90 et complétant ensemble l’activité « je retiens ». </a:t>
            </a:r>
            <a:endParaRPr/>
          </a:p>
        </p:txBody>
      </p:sp>
      <p:sp>
        <p:nvSpPr>
          <p:cNvPr id="2598" name="Google Shape;2598;p159"/>
          <p:cNvSpPr txBox="1"/>
          <p:nvPr/>
        </p:nvSpPr>
        <p:spPr>
          <a:xfrm>
            <a:off x="899899" y="622199"/>
            <a:ext cx="10248360" cy="455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hasard. A ne pas choisir toujours les mêmes. </a:t>
            </a:r>
            <a:endParaRPr/>
          </a:p>
        </p:txBody>
      </p:sp>
      <p:pic>
        <p:nvPicPr>
          <p:cNvPr id="2599" name="Google Shape;2599;p159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3921" y="372741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0" name="Google Shape;2600;p15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6144" y="622199"/>
            <a:ext cx="324000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01" name="Google Shape;2601;p159"/>
          <p:cNvSpPr/>
          <p:nvPr/>
        </p:nvSpPr>
        <p:spPr>
          <a:xfrm>
            <a:off x="17087" y="56519"/>
            <a:ext cx="12190058" cy="7029000"/>
          </a:xfrm>
          <a:prstGeom prst="rect">
            <a:avLst/>
          </a:prstGeom>
          <a:noFill/>
          <a:ln w="127000" cap="flat" cmpd="sng">
            <a:solidFill>
              <a:srgbClr val="A98F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02" name="Google Shape;2602;p1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5636" y="2348988"/>
            <a:ext cx="11540728" cy="26559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8" name="Google Shape;2608;p160"/>
          <p:cNvSpPr txBox="1"/>
          <p:nvPr/>
        </p:nvSpPr>
        <p:spPr>
          <a:xfrm>
            <a:off x="921136" y="103721"/>
            <a:ext cx="10248360" cy="466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un résumé de ce que nous avons appris</a:t>
            </a:r>
            <a:endParaRPr/>
          </a:p>
        </p:txBody>
      </p:sp>
      <p:sp>
        <p:nvSpPr>
          <p:cNvPr id="2609" name="Google Shape;2609;p160"/>
          <p:cNvSpPr txBox="1"/>
          <p:nvPr/>
        </p:nvSpPr>
        <p:spPr>
          <a:xfrm>
            <a:off x="899899" y="622199"/>
            <a:ext cx="10248360" cy="455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remplir la fiche (je retiens) page 90 du livret. </a:t>
            </a:r>
            <a:endParaRPr/>
          </a:p>
        </p:txBody>
      </p:sp>
      <p:sp>
        <p:nvSpPr>
          <p:cNvPr id="2610" name="Google Shape;2610;p160"/>
          <p:cNvSpPr/>
          <p:nvPr/>
        </p:nvSpPr>
        <p:spPr>
          <a:xfrm>
            <a:off x="17087" y="56519"/>
            <a:ext cx="12190058" cy="7029000"/>
          </a:xfrm>
          <a:prstGeom prst="rect">
            <a:avLst/>
          </a:prstGeom>
          <a:noFill/>
          <a:ln w="127000" cap="flat" cmpd="sng">
            <a:solidFill>
              <a:srgbClr val="A98F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11" name="Google Shape;2611;p1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5636" y="2123051"/>
            <a:ext cx="11540728" cy="2835966"/>
          </a:xfrm>
          <a:prstGeom prst="rect">
            <a:avLst/>
          </a:prstGeom>
          <a:noFill/>
          <a:ln>
            <a:noFill/>
          </a:ln>
        </p:spPr>
      </p:pic>
      <p:sp>
        <p:nvSpPr>
          <p:cNvPr id="2612" name="Google Shape;2612;p160"/>
          <p:cNvSpPr txBox="1"/>
          <p:nvPr/>
        </p:nvSpPr>
        <p:spPr>
          <a:xfrm>
            <a:off x="2009138" y="2748754"/>
            <a:ext cx="1063647" cy="534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600"/>
              <a:buFont typeface="Calibri"/>
              <a:buNone/>
            </a:pPr>
            <a:r>
              <a:rPr lang="fr-FR" sz="36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</p:txBody>
      </p:sp>
      <p:sp>
        <p:nvSpPr>
          <p:cNvPr id="2613" name="Google Shape;2613;p160"/>
          <p:cNvSpPr txBox="1"/>
          <p:nvPr/>
        </p:nvSpPr>
        <p:spPr>
          <a:xfrm>
            <a:off x="2180957" y="4262571"/>
            <a:ext cx="72000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600"/>
              <a:buFont typeface="Calibri"/>
              <a:buNone/>
            </a:pPr>
            <a:r>
              <a:rPr lang="fr-FR" sz="36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endParaRPr/>
          </a:p>
        </p:txBody>
      </p:sp>
      <p:sp>
        <p:nvSpPr>
          <p:cNvPr id="2614" name="Google Shape;2614;p160"/>
          <p:cNvSpPr txBox="1"/>
          <p:nvPr/>
        </p:nvSpPr>
        <p:spPr>
          <a:xfrm>
            <a:off x="8149659" y="2748753"/>
            <a:ext cx="327276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600"/>
              <a:buFont typeface="Calibri"/>
              <a:buNone/>
            </a:pPr>
            <a:r>
              <a:rPr lang="fr-FR" sz="36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lang="fr-FR" sz="36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 ,dag ,hg</a:t>
            </a:r>
            <a:endParaRPr/>
          </a:p>
        </p:txBody>
      </p:sp>
      <p:sp>
        <p:nvSpPr>
          <p:cNvPr id="2615" name="Google Shape;2615;p160"/>
          <p:cNvSpPr txBox="1"/>
          <p:nvPr/>
        </p:nvSpPr>
        <p:spPr>
          <a:xfrm>
            <a:off x="8166023" y="4242976"/>
            <a:ext cx="360004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600"/>
              <a:buFont typeface="Calibri"/>
              <a:buNone/>
            </a:pPr>
            <a:r>
              <a:rPr lang="fr-FR" sz="36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dg , cg , mg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6"/>
          <p:cNvSpPr>
            <a:spLocks noGrp="1"/>
          </p:cNvSpPr>
          <p:nvPr>
            <p:ph type="body" idx="2"/>
          </p:nvPr>
        </p:nvSpPr>
        <p:spPr>
          <a:xfrm>
            <a:off x="853707" y="85958"/>
            <a:ext cx="10642293" cy="699047"/>
          </a:xfrm>
          <a:prstGeom prst="roundRect">
            <a:avLst>
              <a:gd name="adj" fmla="val 12684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None/>
            </a:pPr>
            <a:r>
              <a:rPr lang="fr-FR"/>
              <a:t>Très bien! Les multiples et sous-multiples du mètre sont: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6"/>
          <p:cNvSpPr txBox="1"/>
          <p:nvPr/>
        </p:nvSpPr>
        <p:spPr>
          <a:xfrm>
            <a:off x="853707" y="684000"/>
            <a:ext cx="8226643" cy="296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ct val="1000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Utiliser les préfixes des unités pour montrer les notions de multiples et de sous-multiples.  </a:t>
            </a:r>
            <a:endParaRPr/>
          </a:p>
        </p:txBody>
      </p:sp>
      <p:sp>
        <p:nvSpPr>
          <p:cNvPr id="564" name="Google Shape;564;p16"/>
          <p:cNvSpPr/>
          <p:nvPr/>
        </p:nvSpPr>
        <p:spPr>
          <a:xfrm>
            <a:off x="66000" y="54000"/>
            <a:ext cx="12060000" cy="6750000"/>
          </a:xfrm>
          <a:prstGeom prst="rect">
            <a:avLst/>
          </a:prstGeom>
          <a:noFill/>
          <a:ln w="127000" cap="flat" cmpd="sng">
            <a:solidFill>
              <a:srgbClr val="0F9E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16"/>
          <p:cNvSpPr/>
          <p:nvPr/>
        </p:nvSpPr>
        <p:spPr>
          <a:xfrm>
            <a:off x="7626000" y="2460456"/>
            <a:ext cx="2724922" cy="2509795"/>
          </a:xfrm>
          <a:prstGeom prst="roundRect">
            <a:avLst>
              <a:gd name="adj" fmla="val 9984"/>
            </a:avLst>
          </a:prstGeom>
          <a:solidFill>
            <a:srgbClr val="D8F2CF"/>
          </a:solidFill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16"/>
          <p:cNvSpPr txBox="1"/>
          <p:nvPr/>
        </p:nvSpPr>
        <p:spPr>
          <a:xfrm>
            <a:off x="7785721" y="3095498"/>
            <a:ext cx="265520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enti</a:t>
            </a: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ètre (</a:t>
            </a: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cm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16"/>
          <p:cNvSpPr txBox="1"/>
          <p:nvPr/>
        </p:nvSpPr>
        <p:spPr>
          <a:xfrm>
            <a:off x="7750860" y="3650418"/>
            <a:ext cx="265520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éci</a:t>
            </a: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mètre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dm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16"/>
          <p:cNvSpPr txBox="1"/>
          <p:nvPr/>
        </p:nvSpPr>
        <p:spPr>
          <a:xfrm>
            <a:off x="7869811" y="4331290"/>
            <a:ext cx="248701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milli</a:t>
            </a: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ètre (</a:t>
            </a: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km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9" name="Google Shape;569;p16"/>
          <p:cNvGrpSpPr/>
          <p:nvPr/>
        </p:nvGrpSpPr>
        <p:grpSpPr>
          <a:xfrm>
            <a:off x="7716002" y="2460456"/>
            <a:ext cx="2751039" cy="541787"/>
            <a:chOff x="5526236" y="2302436"/>
            <a:chExt cx="3112979" cy="151893"/>
          </a:xfrm>
        </p:grpSpPr>
        <p:sp>
          <p:nvSpPr>
            <p:cNvPr id="570" name="Google Shape;570;p16"/>
            <p:cNvSpPr/>
            <p:nvPr/>
          </p:nvSpPr>
          <p:spPr>
            <a:xfrm>
              <a:off x="5526236" y="2365054"/>
              <a:ext cx="1863523" cy="89275"/>
            </a:xfrm>
            <a:prstGeom prst="roundRect">
              <a:avLst>
                <a:gd name="adj" fmla="val 50000"/>
              </a:avLst>
            </a:prstGeom>
            <a:solidFill>
              <a:srgbClr val="AEAEAE"/>
            </a:solidFill>
            <a:ln w="19050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16"/>
            <p:cNvSpPr/>
            <p:nvPr/>
          </p:nvSpPr>
          <p:spPr>
            <a:xfrm>
              <a:off x="5683411" y="2302436"/>
              <a:ext cx="2955804" cy="151016"/>
            </a:xfrm>
            <a:custGeom>
              <a:avLst/>
              <a:gdLst/>
              <a:ahLst/>
              <a:cxnLst/>
              <a:rect l="l" t="t" r="r" b="b"/>
              <a:pathLst>
                <a:path w="3368233" h="763930" extrusionOk="0">
                  <a:moveTo>
                    <a:pt x="0" y="0"/>
                  </a:moveTo>
                  <a:lnTo>
                    <a:pt x="2986268" y="0"/>
                  </a:lnTo>
                  <a:cubicBezTo>
                    <a:pt x="3197221" y="0"/>
                    <a:pt x="3368233" y="171012"/>
                    <a:pt x="3368233" y="381965"/>
                  </a:cubicBezTo>
                  <a:cubicBezTo>
                    <a:pt x="3368233" y="592918"/>
                    <a:pt x="3197221" y="763930"/>
                    <a:pt x="2986268" y="763930"/>
                  </a:cubicBezTo>
                  <a:lnTo>
                    <a:pt x="0" y="763930"/>
                  </a:lnTo>
                  <a:cubicBezTo>
                    <a:pt x="217346" y="763930"/>
                    <a:pt x="393539" y="592918"/>
                    <a:pt x="393539" y="381965"/>
                  </a:cubicBezTo>
                  <a:cubicBezTo>
                    <a:pt x="393539" y="171012"/>
                    <a:pt x="217346" y="0"/>
                    <a:pt x="0" y="0"/>
                  </a:cubicBezTo>
                  <a:close/>
                </a:path>
              </a:pathLst>
            </a:custGeom>
            <a:solidFill>
              <a:srgbClr val="2A7AD0"/>
            </a:solidFill>
            <a:ln w="19050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Sous-multiples</a:t>
              </a:r>
              <a:endParaRPr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2" name="Google Shape;572;p16"/>
          <p:cNvSpPr/>
          <p:nvPr/>
        </p:nvSpPr>
        <p:spPr>
          <a:xfrm>
            <a:off x="1962918" y="2460456"/>
            <a:ext cx="2724922" cy="2509795"/>
          </a:xfrm>
          <a:prstGeom prst="roundRect">
            <a:avLst>
              <a:gd name="adj" fmla="val 9984"/>
            </a:avLst>
          </a:prstGeom>
          <a:solidFill>
            <a:srgbClr val="D8F2CF"/>
          </a:solidFill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6"/>
          <p:cNvSpPr txBox="1"/>
          <p:nvPr/>
        </p:nvSpPr>
        <p:spPr>
          <a:xfrm>
            <a:off x="2122639" y="3095498"/>
            <a:ext cx="265520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éca</a:t>
            </a: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ètre (</a:t>
            </a: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dam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6"/>
          <p:cNvSpPr txBox="1"/>
          <p:nvPr/>
        </p:nvSpPr>
        <p:spPr>
          <a:xfrm>
            <a:off x="2087778" y="3650418"/>
            <a:ext cx="265520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ecto</a:t>
            </a: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ètre (</a:t>
            </a: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hm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6"/>
          <p:cNvSpPr txBox="1"/>
          <p:nvPr/>
        </p:nvSpPr>
        <p:spPr>
          <a:xfrm>
            <a:off x="2206729" y="4331290"/>
            <a:ext cx="248701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ilo</a:t>
            </a: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ètre (</a:t>
            </a:r>
            <a:r>
              <a:rPr lang="fr-F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km</a:t>
            </a: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6" name="Google Shape;576;p16"/>
          <p:cNvGrpSpPr/>
          <p:nvPr/>
        </p:nvGrpSpPr>
        <p:grpSpPr>
          <a:xfrm>
            <a:off x="2052920" y="2460456"/>
            <a:ext cx="2751039" cy="541787"/>
            <a:chOff x="5526236" y="2302436"/>
            <a:chExt cx="3112979" cy="151893"/>
          </a:xfrm>
        </p:grpSpPr>
        <p:sp>
          <p:nvSpPr>
            <p:cNvPr id="577" name="Google Shape;577;p16"/>
            <p:cNvSpPr/>
            <p:nvPr/>
          </p:nvSpPr>
          <p:spPr>
            <a:xfrm>
              <a:off x="5526236" y="2365054"/>
              <a:ext cx="1863523" cy="89275"/>
            </a:xfrm>
            <a:prstGeom prst="roundRect">
              <a:avLst>
                <a:gd name="adj" fmla="val 50000"/>
              </a:avLst>
            </a:prstGeom>
            <a:solidFill>
              <a:srgbClr val="AEAEAE"/>
            </a:solidFill>
            <a:ln w="19050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16"/>
            <p:cNvSpPr/>
            <p:nvPr/>
          </p:nvSpPr>
          <p:spPr>
            <a:xfrm>
              <a:off x="5683411" y="2302436"/>
              <a:ext cx="2955804" cy="151016"/>
            </a:xfrm>
            <a:custGeom>
              <a:avLst/>
              <a:gdLst/>
              <a:ahLst/>
              <a:cxnLst/>
              <a:rect l="l" t="t" r="r" b="b"/>
              <a:pathLst>
                <a:path w="3368233" h="763930" extrusionOk="0">
                  <a:moveTo>
                    <a:pt x="0" y="0"/>
                  </a:moveTo>
                  <a:lnTo>
                    <a:pt x="2986268" y="0"/>
                  </a:lnTo>
                  <a:cubicBezTo>
                    <a:pt x="3197221" y="0"/>
                    <a:pt x="3368233" y="171012"/>
                    <a:pt x="3368233" y="381965"/>
                  </a:cubicBezTo>
                  <a:cubicBezTo>
                    <a:pt x="3368233" y="592918"/>
                    <a:pt x="3197221" y="763930"/>
                    <a:pt x="2986268" y="763930"/>
                  </a:cubicBezTo>
                  <a:lnTo>
                    <a:pt x="0" y="763930"/>
                  </a:lnTo>
                  <a:cubicBezTo>
                    <a:pt x="217346" y="763930"/>
                    <a:pt x="393539" y="592918"/>
                    <a:pt x="393539" y="381965"/>
                  </a:cubicBezTo>
                  <a:cubicBezTo>
                    <a:pt x="393539" y="171012"/>
                    <a:pt x="217346" y="0"/>
                    <a:pt x="0" y="0"/>
                  </a:cubicBezTo>
                  <a:close/>
                </a:path>
              </a:pathLst>
            </a:custGeom>
            <a:solidFill>
              <a:srgbClr val="2A7AD0"/>
            </a:solidFill>
            <a:ln w="19050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Multiples </a:t>
              </a:r>
              <a:endParaRPr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79" name="Google Shape;579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45626" y="525247"/>
            <a:ext cx="711291" cy="7112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" name="Google Shape;2621;p161"/>
          <p:cNvSpPr txBox="1"/>
          <p:nvPr/>
        </p:nvSpPr>
        <p:spPr>
          <a:xfrm>
            <a:off x="958859" y="66759"/>
            <a:ext cx="10463999" cy="727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pour bien s’entrainer, essayez d'effectuer les exercices </a:t>
            </a:r>
            <a:r>
              <a:rPr lang="fr-FR" sz="2000" b="1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1, 2, 3 et 4 de la page 98. </a:t>
            </a:r>
            <a:endParaRPr/>
          </a:p>
        </p:txBody>
      </p:sp>
      <p:sp>
        <p:nvSpPr>
          <p:cNvPr id="2622" name="Google Shape;2622;p161"/>
          <p:cNvSpPr txBox="1"/>
          <p:nvPr/>
        </p:nvSpPr>
        <p:spPr>
          <a:xfrm>
            <a:off x="971820" y="630342"/>
            <a:ext cx="10248360" cy="368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Apporter de l’aide et du soutien aux élèves en difficultés. </a:t>
            </a:r>
            <a:endParaRPr/>
          </a:p>
        </p:txBody>
      </p:sp>
      <p:sp>
        <p:nvSpPr>
          <p:cNvPr id="2623" name="Google Shape;2623;p161"/>
          <p:cNvSpPr/>
          <p:nvPr/>
        </p:nvSpPr>
        <p:spPr>
          <a:xfrm>
            <a:off x="0" y="0"/>
            <a:ext cx="12192000" cy="6939000"/>
          </a:xfrm>
          <a:prstGeom prst="rect">
            <a:avLst/>
          </a:prstGeom>
          <a:noFill/>
          <a:ln w="76200" cap="flat" cmpd="sng">
            <a:solidFill>
              <a:srgbClr val="A98F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</a:pP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4" name="Google Shape;2624;p161"/>
          <p:cNvSpPr/>
          <p:nvPr/>
        </p:nvSpPr>
        <p:spPr>
          <a:xfrm>
            <a:off x="3332327" y="4509012"/>
            <a:ext cx="5527345" cy="77087"/>
          </a:xfrm>
          <a:prstGeom prst="rect">
            <a:avLst/>
          </a:prstGeom>
          <a:solidFill>
            <a:srgbClr val="3A0074"/>
          </a:solidFill>
          <a:ln w="9525" cap="flat" cmpd="sng">
            <a:solidFill>
              <a:srgbClr val="A98F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5" name="Google Shape;2625;p161"/>
          <p:cNvSpPr txBox="1"/>
          <p:nvPr/>
        </p:nvSpPr>
        <p:spPr>
          <a:xfrm>
            <a:off x="3332327" y="2528990"/>
            <a:ext cx="5527345" cy="1632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Consolidation</a:t>
            </a:r>
            <a:r>
              <a:rPr lang="fr-FR" sz="4800" b="1" i="0" u="none" strike="noStrike" cap="non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(10 min)</a:t>
            </a:r>
            <a:endParaRPr sz="48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26" name="Google Shape;2626;p1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55512" y="619725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1" name="Google Shape;2631;p1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48855" y="1901086"/>
            <a:ext cx="3711573" cy="3711573"/>
          </a:xfrm>
          <a:prstGeom prst="rect">
            <a:avLst/>
          </a:prstGeom>
          <a:noFill/>
          <a:ln>
            <a:noFill/>
          </a:ln>
        </p:spPr>
      </p:pic>
      <p:sp>
        <p:nvSpPr>
          <p:cNvPr id="2632" name="Google Shape;2632;p162"/>
          <p:cNvSpPr txBox="1">
            <a:spLocks noGrp="1"/>
          </p:cNvSpPr>
          <p:nvPr>
            <p:ph type="title" idx="4294967295"/>
          </p:nvPr>
        </p:nvSpPr>
        <p:spPr>
          <a:xfrm>
            <a:off x="820124" y="258347"/>
            <a:ext cx="9955928" cy="470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189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C’est la fin de notre séance, n’oublier pas vos devoirs. A la prochaine!</a:t>
            </a:r>
            <a:endParaRPr sz="2000" b="1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33" name="Google Shape;2633;p16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55512" y="619725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61">
          <a:extLst>
            <a:ext uri="{FF2B5EF4-FFF2-40B4-BE49-F238E27FC236}">
              <a16:creationId xmlns:a16="http://schemas.microsoft.com/office/drawing/2014/main" id="{7AF90A16-0218-D4E7-129C-C1B9B087B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16">
            <a:extLst>
              <a:ext uri="{FF2B5EF4-FFF2-40B4-BE49-F238E27FC236}">
                <a16:creationId xmlns:a16="http://schemas.microsoft.com/office/drawing/2014/main" id="{0489AD87-8DDD-EBEF-B6CA-A0D49C2799F4}"/>
              </a:ext>
            </a:extLst>
          </p:cNvPr>
          <p:cNvSpPr/>
          <p:nvPr/>
        </p:nvSpPr>
        <p:spPr>
          <a:xfrm>
            <a:off x="66000" y="54000"/>
            <a:ext cx="12060000" cy="6750000"/>
          </a:xfrm>
          <a:prstGeom prst="rect">
            <a:avLst/>
          </a:prstGeom>
          <a:noFill/>
          <a:ln w="127000" cap="flat" cmpd="sng">
            <a:solidFill>
              <a:srgbClr val="0F9E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584;p17">
            <a:extLst>
              <a:ext uri="{FF2B5EF4-FFF2-40B4-BE49-F238E27FC236}">
                <a16:creationId xmlns:a16="http://schemas.microsoft.com/office/drawing/2014/main" id="{2B99648E-721A-20E8-D17A-D1471D08D1A1}"/>
              </a:ext>
            </a:extLst>
          </p:cNvPr>
          <p:cNvSpPr txBox="1">
            <a:spLocks/>
          </p:cNvSpPr>
          <p:nvPr/>
        </p:nvSpPr>
        <p:spPr>
          <a:xfrm>
            <a:off x="832961" y="230489"/>
            <a:ext cx="11225539" cy="539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A5A5A5"/>
              </a:buClr>
              <a:buSzPct val="100000"/>
            </a:pPr>
            <a:r>
              <a:rPr lang="fr-FR" b="1"/>
              <a:t>Maintenant, relier chaque groupe d’unité (multiples, sous-multiples, unité principale) aux ordres de grandeur (moyennes, petites ou grandes longueurs) convenable.</a:t>
            </a:r>
            <a:endParaRPr lang="fr-FR" dirty="0"/>
          </a:p>
        </p:txBody>
      </p:sp>
      <p:sp>
        <p:nvSpPr>
          <p:cNvPr id="5" name="Google Shape;585;p17">
            <a:extLst>
              <a:ext uri="{FF2B5EF4-FFF2-40B4-BE49-F238E27FC236}">
                <a16:creationId xmlns:a16="http://schemas.microsoft.com/office/drawing/2014/main" id="{FC50DC77-9074-94FE-5AF3-70FB0BBD4C08}"/>
              </a:ext>
            </a:extLst>
          </p:cNvPr>
          <p:cNvSpPr txBox="1">
            <a:spLocks/>
          </p:cNvSpPr>
          <p:nvPr/>
        </p:nvSpPr>
        <p:spPr>
          <a:xfrm>
            <a:off x="837683" y="771390"/>
            <a:ext cx="10179603" cy="330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C0C0C0"/>
              </a:buClr>
              <a:buSzPts val="1600"/>
            </a:pPr>
            <a:r>
              <a:rPr lang="fr-FR" i="1">
                <a:solidFill>
                  <a:srgbClr val="C0C0C0"/>
                </a:solidFill>
              </a:rPr>
              <a:t>Choisir 3 élèves au hasard. Ne choisissez pas toujours les mêmes.</a:t>
            </a:r>
            <a:endParaRPr lang="fr-FR"/>
          </a:p>
        </p:txBody>
      </p:sp>
      <p:sp>
        <p:nvSpPr>
          <p:cNvPr id="6" name="Google Shape;586;p17">
            <a:extLst>
              <a:ext uri="{FF2B5EF4-FFF2-40B4-BE49-F238E27FC236}">
                <a16:creationId xmlns:a16="http://schemas.microsoft.com/office/drawing/2014/main" id="{72598306-75F9-C77E-AA23-E8CBDC662003}"/>
              </a:ext>
            </a:extLst>
          </p:cNvPr>
          <p:cNvSpPr/>
          <p:nvPr/>
        </p:nvSpPr>
        <p:spPr>
          <a:xfrm>
            <a:off x="585814" y="2177873"/>
            <a:ext cx="2745277" cy="91940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B8D98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multiples du mètre </a:t>
            </a:r>
            <a:endParaRPr/>
          </a:p>
        </p:txBody>
      </p:sp>
      <p:sp>
        <p:nvSpPr>
          <p:cNvPr id="7" name="Google Shape;587;p17">
            <a:extLst>
              <a:ext uri="{FF2B5EF4-FFF2-40B4-BE49-F238E27FC236}">
                <a16:creationId xmlns:a16="http://schemas.microsoft.com/office/drawing/2014/main" id="{A74DF849-E0C4-298D-4FD4-9F19BC818000}"/>
              </a:ext>
            </a:extLst>
          </p:cNvPr>
          <p:cNvSpPr/>
          <p:nvPr/>
        </p:nvSpPr>
        <p:spPr>
          <a:xfrm>
            <a:off x="8661000" y="2204937"/>
            <a:ext cx="3036455" cy="1007805"/>
          </a:xfrm>
          <a:prstGeom prst="roundRect">
            <a:avLst>
              <a:gd name="adj" fmla="val 30721"/>
            </a:avLst>
          </a:prstGeom>
          <a:noFill/>
          <a:ln w="9525" cap="flat" cmpd="sng">
            <a:solidFill>
              <a:srgbClr val="B8D98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sous-multiples du mètre </a:t>
            </a:r>
            <a:endParaRPr/>
          </a:p>
        </p:txBody>
      </p:sp>
      <p:sp>
        <p:nvSpPr>
          <p:cNvPr id="8" name="Google Shape;588;p17">
            <a:extLst>
              <a:ext uri="{FF2B5EF4-FFF2-40B4-BE49-F238E27FC236}">
                <a16:creationId xmlns:a16="http://schemas.microsoft.com/office/drawing/2014/main" id="{AD672904-6AEA-1427-3643-9C538DE160A0}"/>
              </a:ext>
            </a:extLst>
          </p:cNvPr>
          <p:cNvSpPr/>
          <p:nvPr/>
        </p:nvSpPr>
        <p:spPr>
          <a:xfrm>
            <a:off x="4836000" y="2216818"/>
            <a:ext cx="3036456" cy="91940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B8D98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L’unité de mesure de la longueur : mètre </a:t>
            </a:r>
            <a:endParaRPr/>
          </a:p>
        </p:txBody>
      </p:sp>
      <p:sp>
        <p:nvSpPr>
          <p:cNvPr id="9" name="Google Shape;589;p17">
            <a:extLst>
              <a:ext uri="{FF2B5EF4-FFF2-40B4-BE49-F238E27FC236}">
                <a16:creationId xmlns:a16="http://schemas.microsoft.com/office/drawing/2014/main" id="{1D213A63-08CF-7198-1F97-98485340C29D}"/>
              </a:ext>
            </a:extLst>
          </p:cNvPr>
          <p:cNvSpPr/>
          <p:nvPr/>
        </p:nvSpPr>
        <p:spPr>
          <a:xfrm>
            <a:off x="8661000" y="4867796"/>
            <a:ext cx="3036457" cy="510778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EACE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Grandes longueurs </a:t>
            </a:r>
            <a:endParaRPr/>
          </a:p>
        </p:txBody>
      </p:sp>
      <p:sp>
        <p:nvSpPr>
          <p:cNvPr id="10" name="Google Shape;590;p17">
            <a:extLst>
              <a:ext uri="{FF2B5EF4-FFF2-40B4-BE49-F238E27FC236}">
                <a16:creationId xmlns:a16="http://schemas.microsoft.com/office/drawing/2014/main" id="{7479526E-74A7-13C0-B9EC-296513B86128}"/>
              </a:ext>
            </a:extLst>
          </p:cNvPr>
          <p:cNvSpPr/>
          <p:nvPr/>
        </p:nvSpPr>
        <p:spPr>
          <a:xfrm>
            <a:off x="585813" y="4827507"/>
            <a:ext cx="2945187" cy="510778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EACE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Moyennes longueurs </a:t>
            </a:r>
            <a:endParaRPr/>
          </a:p>
        </p:txBody>
      </p:sp>
      <p:sp>
        <p:nvSpPr>
          <p:cNvPr id="11" name="Google Shape;591;p17">
            <a:extLst>
              <a:ext uri="{FF2B5EF4-FFF2-40B4-BE49-F238E27FC236}">
                <a16:creationId xmlns:a16="http://schemas.microsoft.com/office/drawing/2014/main" id="{D1AC6598-A90C-5869-7A4B-6D19D9AE4123}"/>
              </a:ext>
            </a:extLst>
          </p:cNvPr>
          <p:cNvSpPr/>
          <p:nvPr/>
        </p:nvSpPr>
        <p:spPr>
          <a:xfrm>
            <a:off x="4836000" y="4829385"/>
            <a:ext cx="3036456" cy="510778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EACE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Petites longueurs </a:t>
            </a:r>
            <a:endParaRPr/>
          </a:p>
        </p:txBody>
      </p:sp>
      <p:sp>
        <p:nvSpPr>
          <p:cNvPr id="12" name="Google Shape;592;p17">
            <a:extLst>
              <a:ext uri="{FF2B5EF4-FFF2-40B4-BE49-F238E27FC236}">
                <a16:creationId xmlns:a16="http://schemas.microsoft.com/office/drawing/2014/main" id="{7D4BCE26-568E-BA9D-D7A5-2E560AC250AE}"/>
              </a:ext>
            </a:extLst>
          </p:cNvPr>
          <p:cNvSpPr/>
          <p:nvPr/>
        </p:nvSpPr>
        <p:spPr>
          <a:xfrm>
            <a:off x="1715329" y="3138097"/>
            <a:ext cx="468000" cy="468000"/>
          </a:xfrm>
          <a:prstGeom prst="ellipse">
            <a:avLst/>
          </a:prstGeom>
          <a:solidFill>
            <a:srgbClr val="E6F2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3" name="Google Shape;593;p17">
            <a:extLst>
              <a:ext uri="{FF2B5EF4-FFF2-40B4-BE49-F238E27FC236}">
                <a16:creationId xmlns:a16="http://schemas.microsoft.com/office/drawing/2014/main" id="{672D2D9D-AF5E-075D-6E95-B7EA39CEBC7C}"/>
              </a:ext>
            </a:extLst>
          </p:cNvPr>
          <p:cNvSpPr/>
          <p:nvPr/>
        </p:nvSpPr>
        <p:spPr>
          <a:xfrm>
            <a:off x="6078874" y="3136219"/>
            <a:ext cx="468000" cy="468000"/>
          </a:xfrm>
          <a:prstGeom prst="ellipse">
            <a:avLst/>
          </a:prstGeom>
          <a:solidFill>
            <a:srgbClr val="E6F2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4" name="Google Shape;594;p17">
            <a:extLst>
              <a:ext uri="{FF2B5EF4-FFF2-40B4-BE49-F238E27FC236}">
                <a16:creationId xmlns:a16="http://schemas.microsoft.com/office/drawing/2014/main" id="{4D1AB062-8BD9-C5A4-9E59-9BF2CBA86A39}"/>
              </a:ext>
            </a:extLst>
          </p:cNvPr>
          <p:cNvSpPr/>
          <p:nvPr/>
        </p:nvSpPr>
        <p:spPr>
          <a:xfrm>
            <a:off x="9975681" y="3124338"/>
            <a:ext cx="468000" cy="468000"/>
          </a:xfrm>
          <a:prstGeom prst="ellipse">
            <a:avLst/>
          </a:prstGeom>
          <a:solidFill>
            <a:srgbClr val="E6F2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5" name="Google Shape;595;p17">
            <a:extLst>
              <a:ext uri="{FF2B5EF4-FFF2-40B4-BE49-F238E27FC236}">
                <a16:creationId xmlns:a16="http://schemas.microsoft.com/office/drawing/2014/main" id="{DBAE31B6-1A22-64E8-32BC-116CA6715201}"/>
              </a:ext>
            </a:extLst>
          </p:cNvPr>
          <p:cNvSpPr/>
          <p:nvPr/>
        </p:nvSpPr>
        <p:spPr>
          <a:xfrm>
            <a:off x="1724453" y="4361385"/>
            <a:ext cx="468000" cy="468000"/>
          </a:xfrm>
          <a:prstGeom prst="ellipse">
            <a:avLst/>
          </a:prstGeom>
          <a:solidFill>
            <a:srgbClr val="C7E4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6" name="Google Shape;596;p17">
            <a:extLst>
              <a:ext uri="{FF2B5EF4-FFF2-40B4-BE49-F238E27FC236}">
                <a16:creationId xmlns:a16="http://schemas.microsoft.com/office/drawing/2014/main" id="{1BEA7035-7B46-D030-1E5C-0496894A2106}"/>
              </a:ext>
            </a:extLst>
          </p:cNvPr>
          <p:cNvSpPr/>
          <p:nvPr/>
        </p:nvSpPr>
        <p:spPr>
          <a:xfrm>
            <a:off x="6087998" y="4359507"/>
            <a:ext cx="468000" cy="468000"/>
          </a:xfrm>
          <a:prstGeom prst="ellipse">
            <a:avLst/>
          </a:prstGeom>
          <a:solidFill>
            <a:srgbClr val="C7E4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17" name="Google Shape;597;p17">
            <a:extLst>
              <a:ext uri="{FF2B5EF4-FFF2-40B4-BE49-F238E27FC236}">
                <a16:creationId xmlns:a16="http://schemas.microsoft.com/office/drawing/2014/main" id="{8BF41DC7-51F9-480E-6A02-368E9BED125A}"/>
              </a:ext>
            </a:extLst>
          </p:cNvPr>
          <p:cNvSpPr/>
          <p:nvPr/>
        </p:nvSpPr>
        <p:spPr>
          <a:xfrm>
            <a:off x="9984805" y="4347626"/>
            <a:ext cx="468000" cy="468000"/>
          </a:xfrm>
          <a:prstGeom prst="ellipse">
            <a:avLst/>
          </a:prstGeom>
          <a:solidFill>
            <a:srgbClr val="C7E4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pic>
        <p:nvPicPr>
          <p:cNvPr id="18" name="Google Shape;599;p17" descr="Lever la main - Icônes mains et gestes gratuites">
            <a:extLst>
              <a:ext uri="{FF2B5EF4-FFF2-40B4-BE49-F238E27FC236}">
                <a16:creationId xmlns:a16="http://schemas.microsoft.com/office/drawing/2014/main" id="{80F9D455-FA2C-C982-3437-F303BF36AAC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06059" y="458967"/>
            <a:ext cx="702643" cy="7026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2070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61">
          <a:extLst>
            <a:ext uri="{FF2B5EF4-FFF2-40B4-BE49-F238E27FC236}">
              <a16:creationId xmlns:a16="http://schemas.microsoft.com/office/drawing/2014/main" id="{FFE997AF-67F5-FBCC-91E9-D1E0D366A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16">
            <a:extLst>
              <a:ext uri="{FF2B5EF4-FFF2-40B4-BE49-F238E27FC236}">
                <a16:creationId xmlns:a16="http://schemas.microsoft.com/office/drawing/2014/main" id="{F5C24153-1C70-DBAA-86B1-25FBB27E8A8E}"/>
              </a:ext>
            </a:extLst>
          </p:cNvPr>
          <p:cNvSpPr/>
          <p:nvPr/>
        </p:nvSpPr>
        <p:spPr>
          <a:xfrm>
            <a:off x="66000" y="54000"/>
            <a:ext cx="12060000" cy="6750000"/>
          </a:xfrm>
          <a:prstGeom prst="rect">
            <a:avLst/>
          </a:prstGeom>
          <a:noFill/>
          <a:ln w="127000" cap="flat" cmpd="sng">
            <a:solidFill>
              <a:srgbClr val="0F9E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18"/>
          <p:cNvSpPr/>
          <p:nvPr/>
        </p:nvSpPr>
        <p:spPr>
          <a:xfrm>
            <a:off x="691776" y="2216818"/>
            <a:ext cx="2515106" cy="91940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B8D98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multiples du mètre </a:t>
            </a:r>
            <a:endParaRPr/>
          </a:p>
        </p:txBody>
      </p:sp>
      <p:sp>
        <p:nvSpPr>
          <p:cNvPr id="605" name="Google Shape;605;p18"/>
          <p:cNvSpPr/>
          <p:nvPr/>
        </p:nvSpPr>
        <p:spPr>
          <a:xfrm>
            <a:off x="8757699" y="2204937"/>
            <a:ext cx="2873301" cy="91940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B8D98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sous-multiples du mètre </a:t>
            </a:r>
            <a:endParaRPr/>
          </a:p>
        </p:txBody>
      </p:sp>
      <p:sp>
        <p:nvSpPr>
          <p:cNvPr id="606" name="Google Shape;606;p18"/>
          <p:cNvSpPr/>
          <p:nvPr/>
        </p:nvSpPr>
        <p:spPr>
          <a:xfrm>
            <a:off x="4541303" y="2216818"/>
            <a:ext cx="3586956" cy="91940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B8D98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L’unité de mesure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la longueur : mètre </a:t>
            </a:r>
            <a:endParaRPr/>
          </a:p>
        </p:txBody>
      </p:sp>
      <p:sp>
        <p:nvSpPr>
          <p:cNvPr id="607" name="Google Shape;607;p18"/>
          <p:cNvSpPr/>
          <p:nvPr/>
        </p:nvSpPr>
        <p:spPr>
          <a:xfrm>
            <a:off x="8665853" y="4867796"/>
            <a:ext cx="3236144" cy="57888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EACE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Grandes longueurs </a:t>
            </a:r>
            <a:endParaRPr/>
          </a:p>
        </p:txBody>
      </p:sp>
      <p:sp>
        <p:nvSpPr>
          <p:cNvPr id="608" name="Google Shape;608;p18"/>
          <p:cNvSpPr/>
          <p:nvPr/>
        </p:nvSpPr>
        <p:spPr>
          <a:xfrm>
            <a:off x="193992" y="4829385"/>
            <a:ext cx="3586955" cy="57888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EACE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Moyennes longueurs </a:t>
            </a:r>
            <a:endParaRPr/>
          </a:p>
        </p:txBody>
      </p:sp>
      <p:sp>
        <p:nvSpPr>
          <p:cNvPr id="609" name="Google Shape;609;p18"/>
          <p:cNvSpPr/>
          <p:nvPr/>
        </p:nvSpPr>
        <p:spPr>
          <a:xfrm>
            <a:off x="4541303" y="4829385"/>
            <a:ext cx="3586956" cy="57888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5EACE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Petites longueurs </a:t>
            </a:r>
            <a:endParaRPr/>
          </a:p>
        </p:txBody>
      </p:sp>
      <p:pic>
        <p:nvPicPr>
          <p:cNvPr id="610" name="Google Shape;610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47209" y="580829"/>
            <a:ext cx="711291" cy="711291"/>
          </a:xfrm>
          <a:prstGeom prst="rect">
            <a:avLst/>
          </a:prstGeom>
          <a:noFill/>
          <a:ln>
            <a:noFill/>
          </a:ln>
        </p:spPr>
      </p:pic>
      <p:sp>
        <p:nvSpPr>
          <p:cNvPr id="611" name="Google Shape;611;p18"/>
          <p:cNvSpPr/>
          <p:nvPr/>
        </p:nvSpPr>
        <p:spPr>
          <a:xfrm>
            <a:off x="1715329" y="3138097"/>
            <a:ext cx="468000" cy="468000"/>
          </a:xfrm>
          <a:prstGeom prst="ellipse">
            <a:avLst/>
          </a:prstGeom>
          <a:solidFill>
            <a:srgbClr val="E6F2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612" name="Google Shape;612;p18"/>
          <p:cNvSpPr/>
          <p:nvPr/>
        </p:nvSpPr>
        <p:spPr>
          <a:xfrm>
            <a:off x="6078874" y="3136219"/>
            <a:ext cx="468000" cy="468000"/>
          </a:xfrm>
          <a:prstGeom prst="ellipse">
            <a:avLst/>
          </a:prstGeom>
          <a:solidFill>
            <a:srgbClr val="E6F2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613" name="Google Shape;613;p18"/>
          <p:cNvSpPr/>
          <p:nvPr/>
        </p:nvSpPr>
        <p:spPr>
          <a:xfrm>
            <a:off x="9975681" y="3124338"/>
            <a:ext cx="468000" cy="468000"/>
          </a:xfrm>
          <a:prstGeom prst="ellipse">
            <a:avLst/>
          </a:prstGeom>
          <a:solidFill>
            <a:srgbClr val="E6F2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614" name="Google Shape;614;p18"/>
          <p:cNvSpPr/>
          <p:nvPr/>
        </p:nvSpPr>
        <p:spPr>
          <a:xfrm>
            <a:off x="1724453" y="4361385"/>
            <a:ext cx="468000" cy="468000"/>
          </a:xfrm>
          <a:prstGeom prst="ellipse">
            <a:avLst/>
          </a:prstGeom>
          <a:solidFill>
            <a:srgbClr val="C7E4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615" name="Google Shape;615;p18"/>
          <p:cNvSpPr/>
          <p:nvPr/>
        </p:nvSpPr>
        <p:spPr>
          <a:xfrm>
            <a:off x="6087998" y="4359507"/>
            <a:ext cx="468000" cy="468000"/>
          </a:xfrm>
          <a:prstGeom prst="ellipse">
            <a:avLst/>
          </a:prstGeom>
          <a:solidFill>
            <a:srgbClr val="C7E4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616" name="Google Shape;616;p18"/>
          <p:cNvSpPr/>
          <p:nvPr/>
        </p:nvSpPr>
        <p:spPr>
          <a:xfrm>
            <a:off x="9984805" y="4347626"/>
            <a:ext cx="468000" cy="468000"/>
          </a:xfrm>
          <a:prstGeom prst="ellipse">
            <a:avLst/>
          </a:prstGeom>
          <a:solidFill>
            <a:srgbClr val="C7E4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cxnSp>
        <p:nvCxnSpPr>
          <p:cNvPr id="618" name="Google Shape;618;p18"/>
          <p:cNvCxnSpPr>
            <a:stCxn id="614" idx="6"/>
            <a:endCxn id="612" idx="2"/>
          </p:cNvCxnSpPr>
          <p:nvPr/>
        </p:nvCxnSpPr>
        <p:spPr>
          <a:xfrm rot="10800000" flipH="1">
            <a:off x="2192453" y="3370185"/>
            <a:ext cx="3886500" cy="1225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19" name="Google Shape;619;p18"/>
          <p:cNvCxnSpPr>
            <a:endCxn id="616" idx="2"/>
          </p:cNvCxnSpPr>
          <p:nvPr/>
        </p:nvCxnSpPr>
        <p:spPr>
          <a:xfrm>
            <a:off x="2192305" y="3418826"/>
            <a:ext cx="7792500" cy="1162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20" name="Google Shape;620;p18"/>
          <p:cNvCxnSpPr>
            <a:endCxn id="613" idx="2"/>
          </p:cNvCxnSpPr>
          <p:nvPr/>
        </p:nvCxnSpPr>
        <p:spPr>
          <a:xfrm rot="10800000" flipH="1">
            <a:off x="6555981" y="3358338"/>
            <a:ext cx="3419700" cy="1153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21" name="Google Shape;621;p18"/>
          <p:cNvSpPr txBox="1"/>
          <p:nvPr/>
        </p:nvSpPr>
        <p:spPr>
          <a:xfrm>
            <a:off x="1025424" y="172596"/>
            <a:ext cx="10110450" cy="453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100000"/>
              <a:buFont typeface="Calibri"/>
              <a:buNone/>
            </a:pPr>
            <a:r>
              <a:rPr lang="fr-FR" sz="2000" b="1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 les champions ! Il parait que vous avez compris les notions de multiples et de sous-multiples.</a:t>
            </a:r>
            <a:endParaRPr sz="20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18"/>
          <p:cNvSpPr txBox="1"/>
          <p:nvPr/>
        </p:nvSpPr>
        <p:spPr>
          <a:xfrm>
            <a:off x="952751" y="639000"/>
            <a:ext cx="10179603" cy="330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Signaler aux élèves que l’ordre de grandeur n’est qu’une estimation. </a:t>
            </a:r>
            <a:endParaRPr sz="1600" i="1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99259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19"/>
          <p:cNvSpPr>
            <a:spLocks noGrp="1"/>
          </p:cNvSpPr>
          <p:nvPr>
            <p:ph type="body" idx="2"/>
          </p:nvPr>
        </p:nvSpPr>
        <p:spPr>
          <a:xfrm>
            <a:off x="774853" y="159217"/>
            <a:ext cx="10642293" cy="699047"/>
          </a:xfrm>
          <a:prstGeom prst="roundRect">
            <a:avLst>
              <a:gd name="adj" fmla="val 12684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186262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None/>
            </a:pPr>
            <a:r>
              <a:rPr lang="fr-FR"/>
              <a:t>À la fin de cette première partie de la séance, vous serez capables de réaliser la tâche suivante:</a:t>
            </a:r>
            <a:endParaRPr/>
          </a:p>
        </p:txBody>
      </p:sp>
      <p:sp>
        <p:nvSpPr>
          <p:cNvPr id="628" name="Google Shape;628;p19"/>
          <p:cNvSpPr/>
          <p:nvPr/>
        </p:nvSpPr>
        <p:spPr>
          <a:xfrm>
            <a:off x="66000" y="54000"/>
            <a:ext cx="12060000" cy="6750000"/>
          </a:xfrm>
          <a:prstGeom prst="rect">
            <a:avLst/>
          </a:prstGeom>
          <a:noFill/>
          <a:ln w="127000" cap="flat" cmpd="sng">
            <a:solidFill>
              <a:srgbClr val="0F9E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" name="Google Shape;629;p19"/>
          <p:cNvSpPr/>
          <p:nvPr/>
        </p:nvSpPr>
        <p:spPr>
          <a:xfrm>
            <a:off x="1026487" y="2957520"/>
            <a:ext cx="10874513" cy="914038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rgbClr val="72B6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19"/>
          <p:cNvSpPr txBox="1"/>
          <p:nvPr/>
        </p:nvSpPr>
        <p:spPr>
          <a:xfrm>
            <a:off x="1640505" y="2996384"/>
            <a:ext cx="10080495" cy="759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Identifier l’unité de mesure usuelle de la longueur, ses multiples et ses sous-multiples </a:t>
            </a:r>
            <a:endParaRPr/>
          </a:p>
        </p:txBody>
      </p:sp>
      <p:pic>
        <p:nvPicPr>
          <p:cNvPr id="631" name="Google Shape;631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9024" y="2825589"/>
            <a:ext cx="991481" cy="991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2" name="Google Shape;632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25465" y="624525"/>
            <a:ext cx="711291" cy="7112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"/>
          <p:cNvSpPr txBox="1"/>
          <p:nvPr/>
        </p:nvSpPr>
        <p:spPr>
          <a:xfrm>
            <a:off x="1524000" y="2439000"/>
            <a:ext cx="9144000" cy="1082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Calibri"/>
              <a:buNone/>
            </a:pPr>
            <a:r>
              <a:rPr lang="fr-FR" sz="4400" b="1" i="1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Présentation de la phase de remédiation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7" name="Google Shape;637;p20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638" name="Google Shape;638;p20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6C6AD"/>
            </a:solidFill>
            <a:ln w="9525" cap="flat" cmpd="sng">
              <a:solidFill>
                <a:srgbClr val="F6C6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20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6C6AD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40" name="Google Shape;640;p2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6C6AD"/>
          </a:solidFill>
          <a:ln w="9525" cap="flat" cmpd="sng">
            <a:solidFill>
              <a:srgbClr val="F6C6A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20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6C6AD"/>
          </a:solidFill>
          <a:ln w="25400" cap="flat" cmpd="sng">
            <a:solidFill>
              <a:srgbClr val="F6C6A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20"/>
          <p:cNvSpPr/>
          <p:nvPr/>
        </p:nvSpPr>
        <p:spPr>
          <a:xfrm>
            <a:off x="4492535" y="1744029"/>
            <a:ext cx="1052999" cy="492443"/>
          </a:xfrm>
          <a:prstGeom prst="rect">
            <a:avLst/>
          </a:prstGeom>
          <a:noFill/>
          <a:ln w="9525" cap="flat" cmpd="sng">
            <a:solidFill>
              <a:srgbClr val="F6C6A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/>
          </a:p>
        </p:txBody>
      </p:sp>
      <p:sp>
        <p:nvSpPr>
          <p:cNvPr id="643" name="Google Shape;643;p20"/>
          <p:cNvSpPr txBox="1"/>
          <p:nvPr/>
        </p:nvSpPr>
        <p:spPr>
          <a:xfrm>
            <a:off x="5065761" y="2276866"/>
            <a:ext cx="5869201" cy="1586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b="1" i="0" u="none" strike="noStrike" cap="none">
                <a:solidFill>
                  <a:srgbClr val="F6C6AD"/>
                </a:solidFill>
                <a:latin typeface="Arial"/>
                <a:ea typeface="Arial"/>
                <a:cs typeface="Arial"/>
                <a:sym typeface="Arial"/>
              </a:rPr>
              <a:t>Modelage (tâche 1)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r-FR" sz="4800" b="1" i="0" u="none" strike="noStrike" cap="none">
                <a:solidFill>
                  <a:srgbClr val="F6C6AD"/>
                </a:solidFill>
                <a:latin typeface="Arial"/>
                <a:ea typeface="Arial"/>
                <a:cs typeface="Arial"/>
                <a:sym typeface="Arial"/>
              </a:rPr>
              <a:t>(4 min)</a:t>
            </a:r>
            <a:endParaRPr sz="4800" b="1">
              <a:solidFill>
                <a:srgbClr val="F6C6A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4" name="Google Shape;644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5983" y="1087299"/>
            <a:ext cx="3583312" cy="3583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21"/>
          <p:cNvSpPr txBox="1">
            <a:spLocks noGrp="1"/>
          </p:cNvSpPr>
          <p:nvPr>
            <p:ph type="title" idx="4294967295"/>
          </p:nvPr>
        </p:nvSpPr>
        <p:spPr>
          <a:xfrm>
            <a:off x="1025424" y="172596"/>
            <a:ext cx="10110450" cy="453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b="1"/>
              <a:t>Je vais vous monter comment réaliser la tâche principale à partir de l’exemple suivant: </a:t>
            </a:r>
            <a:endParaRPr/>
          </a:p>
        </p:txBody>
      </p:sp>
      <p:sp>
        <p:nvSpPr>
          <p:cNvPr id="650" name="Google Shape;650;p21"/>
          <p:cNvSpPr txBox="1">
            <a:spLocks noGrp="1"/>
          </p:cNvSpPr>
          <p:nvPr>
            <p:ph type="body" idx="4294967295"/>
          </p:nvPr>
        </p:nvSpPr>
        <p:spPr>
          <a:xfrm>
            <a:off x="952751" y="639000"/>
            <a:ext cx="10179603" cy="330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None/>
            </a:pPr>
            <a:r>
              <a:rPr lang="fr-FR" i="1"/>
              <a:t>Lire la consigne puis l’expliquer. </a:t>
            </a:r>
            <a:endParaRPr/>
          </a:p>
        </p:txBody>
      </p:sp>
      <p:sp>
        <p:nvSpPr>
          <p:cNvPr id="651" name="Google Shape;651;p21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2" name="Google Shape;652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75355" y="469553"/>
            <a:ext cx="711291" cy="711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53" name="Google Shape;653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80687" y="4495998"/>
            <a:ext cx="2267266" cy="1076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4" name="Google Shape;654;p21"/>
          <p:cNvPicPr preferRelativeResize="0"/>
          <p:nvPr/>
        </p:nvPicPr>
        <p:blipFill rotWithShape="1">
          <a:blip r:embed="rId5">
            <a:alphaModFix/>
          </a:blip>
          <a:srcRect l="18892" t="142" r="12260" b="11006"/>
          <a:stretch/>
        </p:blipFill>
        <p:spPr>
          <a:xfrm>
            <a:off x="4590651" y="2291305"/>
            <a:ext cx="4206143" cy="3162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55" name="Google Shape;655;p21"/>
          <p:cNvPicPr preferRelativeResize="0"/>
          <p:nvPr/>
        </p:nvPicPr>
        <p:blipFill rotWithShape="1">
          <a:blip r:embed="rId6">
            <a:alphaModFix/>
          </a:blip>
          <a:srcRect b="3757"/>
          <a:stretch/>
        </p:blipFill>
        <p:spPr>
          <a:xfrm>
            <a:off x="8976794" y="3299190"/>
            <a:ext cx="2574330" cy="2154119"/>
          </a:xfrm>
          <a:prstGeom prst="rect">
            <a:avLst/>
          </a:prstGeom>
          <a:noFill/>
          <a:ln>
            <a:noFill/>
          </a:ln>
        </p:spPr>
      </p:pic>
      <p:sp>
        <p:nvSpPr>
          <p:cNvPr id="656" name="Google Shape;656;p21"/>
          <p:cNvSpPr txBox="1"/>
          <p:nvPr/>
        </p:nvSpPr>
        <p:spPr>
          <a:xfrm>
            <a:off x="699981" y="5724000"/>
            <a:ext cx="15300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8 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</a:t>
            </a:r>
            <a:endParaRPr/>
          </a:p>
        </p:txBody>
      </p:sp>
      <p:sp>
        <p:nvSpPr>
          <p:cNvPr id="657" name="Google Shape;657;p21"/>
          <p:cNvSpPr txBox="1"/>
          <p:nvPr/>
        </p:nvSpPr>
        <p:spPr>
          <a:xfrm>
            <a:off x="2721000" y="5724000"/>
            <a:ext cx="15300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15 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</a:t>
            </a:r>
            <a:endParaRPr/>
          </a:p>
        </p:txBody>
      </p:sp>
      <p:sp>
        <p:nvSpPr>
          <p:cNvPr id="658" name="Google Shape;658;p21"/>
          <p:cNvSpPr txBox="1"/>
          <p:nvPr/>
        </p:nvSpPr>
        <p:spPr>
          <a:xfrm>
            <a:off x="5649980" y="5724000"/>
            <a:ext cx="184101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4,5 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</a:t>
            </a:r>
            <a:endParaRPr/>
          </a:p>
        </p:txBody>
      </p:sp>
      <p:sp>
        <p:nvSpPr>
          <p:cNvPr id="659" name="Google Shape;659;p21"/>
          <p:cNvSpPr txBox="1"/>
          <p:nvPr/>
        </p:nvSpPr>
        <p:spPr>
          <a:xfrm>
            <a:off x="9696000" y="5724000"/>
            <a:ext cx="178204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210 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</a:t>
            </a:r>
            <a:endParaRPr/>
          </a:p>
        </p:txBody>
      </p:sp>
      <p:cxnSp>
        <p:nvCxnSpPr>
          <p:cNvPr id="660" name="Google Shape;660;p21"/>
          <p:cNvCxnSpPr/>
          <p:nvPr/>
        </p:nvCxnSpPr>
        <p:spPr>
          <a:xfrm rot="10800000" flipH="1">
            <a:off x="10263959" y="3559998"/>
            <a:ext cx="36000" cy="18720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661" name="Google Shape;661;p21"/>
          <p:cNvSpPr txBox="1"/>
          <p:nvPr/>
        </p:nvSpPr>
        <p:spPr>
          <a:xfrm>
            <a:off x="1029133" y="3941244"/>
            <a:ext cx="9795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Pied 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p21"/>
          <p:cNvSpPr txBox="1"/>
          <p:nvPr/>
        </p:nvSpPr>
        <p:spPr>
          <a:xfrm>
            <a:off x="2724548" y="4146470"/>
            <a:ext cx="9795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Livre  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3" name="Google Shape;663;p21"/>
          <p:cNvSpPr txBox="1"/>
          <p:nvPr/>
        </p:nvSpPr>
        <p:spPr>
          <a:xfrm>
            <a:off x="5976336" y="1857272"/>
            <a:ext cx="143477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Montage  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4" name="Google Shape;664;p21"/>
          <p:cNvSpPr txBox="1"/>
          <p:nvPr/>
        </p:nvSpPr>
        <p:spPr>
          <a:xfrm>
            <a:off x="8796794" y="2859098"/>
            <a:ext cx="273818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Mosquée Hassan II 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5" name="Google Shape;665;p21"/>
          <p:cNvSpPr/>
          <p:nvPr/>
        </p:nvSpPr>
        <p:spPr>
          <a:xfrm>
            <a:off x="1611958" y="1198054"/>
            <a:ext cx="8443053" cy="57888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Compléter avec l’unité qui convient : m, cm , mm , km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6" name="Google Shape;666;p21"/>
          <p:cNvPicPr preferRelativeResize="0"/>
          <p:nvPr/>
        </p:nvPicPr>
        <p:blipFill rotWithShape="1">
          <a:blip r:embed="rId7">
            <a:alphaModFix/>
          </a:blip>
          <a:srcRect l="3186" t="38748" r="79499" b="17895"/>
          <a:stretch/>
        </p:blipFill>
        <p:spPr>
          <a:xfrm>
            <a:off x="531232" y="4462064"/>
            <a:ext cx="1704418" cy="93855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67" name="Google Shape;667;p21"/>
          <p:cNvCxnSpPr/>
          <p:nvPr/>
        </p:nvCxnSpPr>
        <p:spPr>
          <a:xfrm>
            <a:off x="758435" y="5453863"/>
            <a:ext cx="12240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dash"/>
            <a:miter lim="800000"/>
            <a:headEnd type="triangle" w="med" len="med"/>
            <a:tailEnd type="triangle" w="med" len="med"/>
          </a:ln>
        </p:spPr>
      </p:cxnSp>
      <p:pic>
        <p:nvPicPr>
          <p:cNvPr id="668" name="Google Shape;668;p2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22"/>
          <p:cNvSpPr txBox="1">
            <a:spLocks noGrp="1"/>
          </p:cNvSpPr>
          <p:nvPr>
            <p:ph type="title" idx="4294967295"/>
          </p:nvPr>
        </p:nvSpPr>
        <p:spPr>
          <a:xfrm>
            <a:off x="977254" y="153696"/>
            <a:ext cx="9896421" cy="46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b="1"/>
              <a:t>Je commence par classer les unités données en multiples, sous-multiples et unité principale.</a:t>
            </a:r>
            <a:endParaRPr/>
          </a:p>
        </p:txBody>
      </p:sp>
      <p:sp>
        <p:nvSpPr>
          <p:cNvPr id="675" name="Google Shape;675;p22"/>
          <p:cNvSpPr txBox="1">
            <a:spLocks noGrp="1"/>
          </p:cNvSpPr>
          <p:nvPr>
            <p:ph type="body" idx="4294967295"/>
          </p:nvPr>
        </p:nvSpPr>
        <p:spPr>
          <a:xfrm>
            <a:off x="966788" y="639763"/>
            <a:ext cx="9729787" cy="373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None/>
            </a:pPr>
            <a:r>
              <a:rPr lang="fr-FR" i="1"/>
              <a:t>Insister sur l’importance de reconnaître d’abord les unités proposées. </a:t>
            </a:r>
            <a:endParaRPr/>
          </a:p>
        </p:txBody>
      </p:sp>
      <p:sp>
        <p:nvSpPr>
          <p:cNvPr id="676" name="Google Shape;676;p22"/>
          <p:cNvSpPr/>
          <p:nvPr/>
        </p:nvSpPr>
        <p:spPr>
          <a:xfrm>
            <a:off x="471000" y="1594002"/>
            <a:ext cx="4120084" cy="553581"/>
          </a:xfrm>
          <a:prstGeom prst="roundRect">
            <a:avLst>
              <a:gd name="adj" fmla="val 10578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Les unités données sont : </a:t>
            </a:r>
            <a:endParaRPr/>
          </a:p>
        </p:txBody>
      </p:sp>
      <p:sp>
        <p:nvSpPr>
          <p:cNvPr id="677" name="Google Shape;677;p22"/>
          <p:cNvSpPr/>
          <p:nvPr/>
        </p:nvSpPr>
        <p:spPr>
          <a:xfrm>
            <a:off x="5195833" y="2721937"/>
            <a:ext cx="2159999" cy="851297"/>
          </a:xfrm>
          <a:prstGeom prst="roundRect">
            <a:avLst>
              <a:gd name="adj" fmla="val 16667"/>
            </a:avLst>
          </a:pr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" name="Google Shape;678;p22"/>
          <p:cNvSpPr/>
          <p:nvPr/>
        </p:nvSpPr>
        <p:spPr>
          <a:xfrm>
            <a:off x="1889037" y="2721937"/>
            <a:ext cx="1999780" cy="851297"/>
          </a:xfrm>
          <a:prstGeom prst="roundRect">
            <a:avLst>
              <a:gd name="adj" fmla="val 16667"/>
            </a:avLst>
          </a:pr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p22"/>
          <p:cNvSpPr/>
          <p:nvPr/>
        </p:nvSpPr>
        <p:spPr>
          <a:xfrm>
            <a:off x="8242017" y="2721937"/>
            <a:ext cx="3065488" cy="851297"/>
          </a:xfrm>
          <a:prstGeom prst="roundRect">
            <a:avLst>
              <a:gd name="adj" fmla="val 16667"/>
            </a:avLst>
          </a:pr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80" name="Google Shape;680;p22"/>
          <p:cNvGrpSpPr/>
          <p:nvPr/>
        </p:nvGrpSpPr>
        <p:grpSpPr>
          <a:xfrm>
            <a:off x="2274442" y="2787585"/>
            <a:ext cx="8986373" cy="720000"/>
            <a:chOff x="2274442" y="2787585"/>
            <a:chExt cx="8986373" cy="720000"/>
          </a:xfrm>
        </p:grpSpPr>
        <p:sp>
          <p:nvSpPr>
            <p:cNvPr id="681" name="Google Shape;681;p22"/>
            <p:cNvSpPr/>
            <p:nvPr/>
          </p:nvSpPr>
          <p:spPr>
            <a:xfrm>
              <a:off x="2274442" y="2787585"/>
              <a:ext cx="1228970" cy="7200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4400" b="1" i="0" u="none" strike="noStrike">
                  <a:solidFill>
                    <a:srgbClr val="211D1E"/>
                  </a:solidFill>
                  <a:latin typeface="Calibri"/>
                  <a:ea typeface="Calibri"/>
                  <a:cs typeface="Calibri"/>
                  <a:sym typeface="Calibri"/>
                </a:rPr>
                <a:t>km </a:t>
              </a:r>
              <a:endPara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22"/>
            <p:cNvSpPr/>
            <p:nvPr/>
          </p:nvSpPr>
          <p:spPr>
            <a:xfrm>
              <a:off x="8245192" y="2787585"/>
              <a:ext cx="1395000" cy="7200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4400" b="1" i="0" u="none" strike="noStrike">
                  <a:solidFill>
                    <a:srgbClr val="211D1E"/>
                  </a:solidFill>
                  <a:latin typeface="Calibri"/>
                  <a:ea typeface="Calibri"/>
                  <a:cs typeface="Calibri"/>
                  <a:sym typeface="Calibri"/>
                </a:rPr>
                <a:t>cm </a:t>
              </a:r>
              <a:endPara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22"/>
            <p:cNvSpPr/>
            <p:nvPr/>
          </p:nvSpPr>
          <p:spPr>
            <a:xfrm>
              <a:off x="9865815" y="2787585"/>
              <a:ext cx="1395000" cy="7200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4400" b="1">
                  <a:solidFill>
                    <a:srgbClr val="211D1E"/>
                  </a:solidFill>
                  <a:latin typeface="Calibri"/>
                  <a:ea typeface="Calibri"/>
                  <a:cs typeface="Calibri"/>
                  <a:sym typeface="Calibri"/>
                </a:rPr>
                <a:t>m</a:t>
              </a:r>
              <a:r>
                <a:rPr lang="fr-FR" sz="4400" b="1" i="0" u="none" strike="noStrike">
                  <a:solidFill>
                    <a:srgbClr val="211D1E"/>
                  </a:solidFill>
                  <a:latin typeface="Calibri"/>
                  <a:ea typeface="Calibri"/>
                  <a:cs typeface="Calibri"/>
                  <a:sym typeface="Calibri"/>
                </a:rPr>
                <a:t>m </a:t>
              </a:r>
              <a:endPara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22"/>
            <p:cNvSpPr/>
            <p:nvPr/>
          </p:nvSpPr>
          <p:spPr>
            <a:xfrm>
              <a:off x="5756584" y="2787585"/>
              <a:ext cx="1038496" cy="7200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4400" b="1" i="0" u="none" strike="noStrike">
                  <a:solidFill>
                    <a:srgbClr val="211D1E"/>
                  </a:solidFill>
                  <a:latin typeface="Calibri"/>
                  <a:ea typeface="Calibri"/>
                  <a:cs typeface="Calibri"/>
                  <a:sym typeface="Calibri"/>
                </a:rPr>
                <a:t>m</a:t>
              </a:r>
              <a:endPara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85" name="Google Shape;685;p22"/>
          <p:cNvSpPr txBox="1"/>
          <p:nvPr/>
        </p:nvSpPr>
        <p:spPr>
          <a:xfrm>
            <a:off x="5090343" y="4545356"/>
            <a:ext cx="237097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unité principale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Google Shape;686;p22"/>
          <p:cNvSpPr txBox="1"/>
          <p:nvPr/>
        </p:nvSpPr>
        <p:spPr>
          <a:xfrm>
            <a:off x="1840895" y="4545356"/>
            <a:ext cx="209606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multiples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Google Shape;687;p22"/>
          <p:cNvSpPr txBox="1"/>
          <p:nvPr/>
        </p:nvSpPr>
        <p:spPr>
          <a:xfrm>
            <a:off x="8274167" y="4545356"/>
            <a:ext cx="300118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sous-multiples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8" name="Google Shape;688;p22"/>
          <p:cNvSpPr/>
          <p:nvPr/>
        </p:nvSpPr>
        <p:spPr>
          <a:xfrm rot="5400000">
            <a:off x="2544013" y="3791527"/>
            <a:ext cx="689828" cy="587077"/>
          </a:xfrm>
          <a:prstGeom prst="striped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4AA687"/>
              </a:gs>
              <a:gs pos="50000">
                <a:srgbClr val="15A079"/>
              </a:gs>
              <a:gs pos="100000">
                <a:srgbClr val="0D926D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" name="Google Shape;689;p22"/>
          <p:cNvSpPr/>
          <p:nvPr/>
        </p:nvSpPr>
        <p:spPr>
          <a:xfrm rot="5400000">
            <a:off x="5930918" y="3722237"/>
            <a:ext cx="689828" cy="587077"/>
          </a:xfrm>
          <a:prstGeom prst="striped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4AA687"/>
              </a:gs>
              <a:gs pos="50000">
                <a:srgbClr val="15A079"/>
              </a:gs>
              <a:gs pos="100000">
                <a:srgbClr val="0D926D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22"/>
          <p:cNvSpPr/>
          <p:nvPr/>
        </p:nvSpPr>
        <p:spPr>
          <a:xfrm rot="5400000">
            <a:off x="9429847" y="3755373"/>
            <a:ext cx="689828" cy="587077"/>
          </a:xfrm>
          <a:prstGeom prst="striped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4AA687"/>
              </a:gs>
              <a:gs pos="50000">
                <a:srgbClr val="15A079"/>
              </a:gs>
              <a:gs pos="100000">
                <a:srgbClr val="0D926D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1" name="Google Shape;691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75355" y="469553"/>
            <a:ext cx="711291" cy="711291"/>
          </a:xfrm>
          <a:prstGeom prst="rect">
            <a:avLst/>
          </a:prstGeom>
          <a:noFill/>
          <a:ln>
            <a:noFill/>
          </a:ln>
        </p:spPr>
      </p:pic>
      <p:sp>
        <p:nvSpPr>
          <p:cNvPr id="692" name="Google Shape;692;p22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23"/>
          <p:cNvSpPr/>
          <p:nvPr/>
        </p:nvSpPr>
        <p:spPr>
          <a:xfrm>
            <a:off x="5195833" y="2721937"/>
            <a:ext cx="2159999" cy="851297"/>
          </a:xfrm>
          <a:prstGeom prst="roundRect">
            <a:avLst>
              <a:gd name="adj" fmla="val 16667"/>
            </a:avLst>
          </a:pr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" name="Google Shape;699;p23"/>
          <p:cNvSpPr/>
          <p:nvPr/>
        </p:nvSpPr>
        <p:spPr>
          <a:xfrm>
            <a:off x="1889037" y="2721937"/>
            <a:ext cx="1999780" cy="851297"/>
          </a:xfrm>
          <a:prstGeom prst="roundRect">
            <a:avLst>
              <a:gd name="adj" fmla="val 16667"/>
            </a:avLst>
          </a:pr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" name="Google Shape;700;p23"/>
          <p:cNvSpPr/>
          <p:nvPr/>
        </p:nvSpPr>
        <p:spPr>
          <a:xfrm>
            <a:off x="8242017" y="2721937"/>
            <a:ext cx="3065488" cy="851297"/>
          </a:xfrm>
          <a:prstGeom prst="roundRect">
            <a:avLst>
              <a:gd name="adj" fmla="val 16667"/>
            </a:avLst>
          </a:pr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01" name="Google Shape;701;p23"/>
          <p:cNvGrpSpPr/>
          <p:nvPr/>
        </p:nvGrpSpPr>
        <p:grpSpPr>
          <a:xfrm>
            <a:off x="2274442" y="2787585"/>
            <a:ext cx="8986373" cy="720000"/>
            <a:chOff x="2274442" y="2787585"/>
            <a:chExt cx="8986373" cy="720000"/>
          </a:xfrm>
        </p:grpSpPr>
        <p:sp>
          <p:nvSpPr>
            <p:cNvPr id="702" name="Google Shape;702;p23"/>
            <p:cNvSpPr/>
            <p:nvPr/>
          </p:nvSpPr>
          <p:spPr>
            <a:xfrm>
              <a:off x="2274442" y="2787585"/>
              <a:ext cx="1228970" cy="7200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4400" b="1" i="0" u="none" strike="noStrike">
                  <a:solidFill>
                    <a:srgbClr val="211D1E"/>
                  </a:solidFill>
                  <a:latin typeface="Calibri"/>
                  <a:ea typeface="Calibri"/>
                  <a:cs typeface="Calibri"/>
                  <a:sym typeface="Calibri"/>
                </a:rPr>
                <a:t>km </a:t>
              </a:r>
              <a:endPara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23"/>
            <p:cNvSpPr/>
            <p:nvPr/>
          </p:nvSpPr>
          <p:spPr>
            <a:xfrm>
              <a:off x="8245192" y="2787585"/>
              <a:ext cx="1395000" cy="7200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4400" b="1" i="0" u="none" strike="noStrike">
                  <a:solidFill>
                    <a:srgbClr val="211D1E"/>
                  </a:solidFill>
                  <a:latin typeface="Calibri"/>
                  <a:ea typeface="Calibri"/>
                  <a:cs typeface="Calibri"/>
                  <a:sym typeface="Calibri"/>
                </a:rPr>
                <a:t>cm </a:t>
              </a:r>
              <a:endPara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23"/>
            <p:cNvSpPr/>
            <p:nvPr/>
          </p:nvSpPr>
          <p:spPr>
            <a:xfrm>
              <a:off x="9865815" y="2787585"/>
              <a:ext cx="1395000" cy="7200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4400" b="1">
                  <a:solidFill>
                    <a:srgbClr val="211D1E"/>
                  </a:solidFill>
                  <a:latin typeface="Calibri"/>
                  <a:ea typeface="Calibri"/>
                  <a:cs typeface="Calibri"/>
                  <a:sym typeface="Calibri"/>
                </a:rPr>
                <a:t>m</a:t>
              </a:r>
              <a:r>
                <a:rPr lang="fr-FR" sz="4400" b="1" i="0" u="none" strike="noStrike">
                  <a:solidFill>
                    <a:srgbClr val="211D1E"/>
                  </a:solidFill>
                  <a:latin typeface="Calibri"/>
                  <a:ea typeface="Calibri"/>
                  <a:cs typeface="Calibri"/>
                  <a:sym typeface="Calibri"/>
                </a:rPr>
                <a:t>m </a:t>
              </a:r>
              <a:endPara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23"/>
            <p:cNvSpPr/>
            <p:nvPr/>
          </p:nvSpPr>
          <p:spPr>
            <a:xfrm>
              <a:off x="5756584" y="2787585"/>
              <a:ext cx="1038496" cy="7200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4400" b="1" i="0" u="none" strike="noStrike">
                  <a:solidFill>
                    <a:srgbClr val="211D1E"/>
                  </a:solidFill>
                  <a:latin typeface="Calibri"/>
                  <a:ea typeface="Calibri"/>
                  <a:cs typeface="Calibri"/>
                  <a:sym typeface="Calibri"/>
                </a:rPr>
                <a:t>m</a:t>
              </a:r>
              <a:endPara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06" name="Google Shape;706;p23"/>
          <p:cNvSpPr txBox="1"/>
          <p:nvPr/>
        </p:nvSpPr>
        <p:spPr>
          <a:xfrm>
            <a:off x="5090343" y="4545356"/>
            <a:ext cx="237097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unité principale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7" name="Google Shape;707;p23"/>
          <p:cNvSpPr txBox="1"/>
          <p:nvPr/>
        </p:nvSpPr>
        <p:spPr>
          <a:xfrm>
            <a:off x="1840895" y="4545356"/>
            <a:ext cx="209606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multiples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8" name="Google Shape;708;p23"/>
          <p:cNvSpPr txBox="1"/>
          <p:nvPr/>
        </p:nvSpPr>
        <p:spPr>
          <a:xfrm>
            <a:off x="8274167" y="4545356"/>
            <a:ext cx="300118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sous-multiples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23"/>
          <p:cNvSpPr/>
          <p:nvPr/>
        </p:nvSpPr>
        <p:spPr>
          <a:xfrm rot="5400000">
            <a:off x="2544013" y="3791527"/>
            <a:ext cx="689828" cy="587077"/>
          </a:xfrm>
          <a:prstGeom prst="striped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4AA687"/>
              </a:gs>
              <a:gs pos="50000">
                <a:srgbClr val="15A079"/>
              </a:gs>
              <a:gs pos="100000">
                <a:srgbClr val="0D926D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" name="Google Shape;710;p23"/>
          <p:cNvSpPr/>
          <p:nvPr/>
        </p:nvSpPr>
        <p:spPr>
          <a:xfrm rot="5400000">
            <a:off x="5930918" y="3722237"/>
            <a:ext cx="689828" cy="587077"/>
          </a:xfrm>
          <a:prstGeom prst="striped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4AA687"/>
              </a:gs>
              <a:gs pos="50000">
                <a:srgbClr val="15A079"/>
              </a:gs>
              <a:gs pos="100000">
                <a:srgbClr val="0D926D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1" name="Google Shape;711;p23"/>
          <p:cNvSpPr/>
          <p:nvPr/>
        </p:nvSpPr>
        <p:spPr>
          <a:xfrm rot="5400000">
            <a:off x="9429847" y="3755373"/>
            <a:ext cx="689828" cy="587077"/>
          </a:xfrm>
          <a:prstGeom prst="striped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4AA687"/>
              </a:gs>
              <a:gs pos="50000">
                <a:srgbClr val="15A079"/>
              </a:gs>
              <a:gs pos="100000">
                <a:srgbClr val="0D926D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2" name="Google Shape;712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75355" y="469553"/>
            <a:ext cx="711291" cy="711291"/>
          </a:xfrm>
          <a:prstGeom prst="rect">
            <a:avLst/>
          </a:prstGeom>
          <a:noFill/>
          <a:ln>
            <a:noFill/>
          </a:ln>
        </p:spPr>
      </p:pic>
      <p:sp>
        <p:nvSpPr>
          <p:cNvPr id="713" name="Google Shape;713;p23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Google Shape;714;p23"/>
          <p:cNvSpPr txBox="1"/>
          <p:nvPr/>
        </p:nvSpPr>
        <p:spPr>
          <a:xfrm>
            <a:off x="977254" y="153696"/>
            <a:ext cx="9896421" cy="46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Puis, j’associe chaque unité à l’ordre de grandeur qu’elle exprime.</a:t>
            </a:r>
            <a:endParaRPr sz="2000" b="1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5" name="Google Shape;715;p23"/>
          <p:cNvSpPr txBox="1"/>
          <p:nvPr/>
        </p:nvSpPr>
        <p:spPr>
          <a:xfrm>
            <a:off x="1060413" y="579393"/>
            <a:ext cx="9730102" cy="374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Insister sur l’importance de reconnaître d’abord les unités proposées. </a:t>
            </a:r>
            <a:endParaRPr sz="1600" i="1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6" name="Google Shape;716;p23"/>
          <p:cNvSpPr txBox="1"/>
          <p:nvPr/>
        </p:nvSpPr>
        <p:spPr>
          <a:xfrm>
            <a:off x="1551000" y="5877421"/>
            <a:ext cx="28379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Grande longueur</a:t>
            </a:r>
            <a:endParaRPr/>
          </a:p>
        </p:txBody>
      </p:sp>
      <p:sp>
        <p:nvSpPr>
          <p:cNvPr id="717" name="Google Shape;717;p23"/>
          <p:cNvSpPr txBox="1"/>
          <p:nvPr/>
        </p:nvSpPr>
        <p:spPr>
          <a:xfrm>
            <a:off x="4675685" y="5956235"/>
            <a:ext cx="320029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Moyenne longueur </a:t>
            </a:r>
            <a:endParaRPr/>
          </a:p>
        </p:txBody>
      </p:sp>
      <p:sp>
        <p:nvSpPr>
          <p:cNvPr id="718" name="Google Shape;718;p23"/>
          <p:cNvSpPr txBox="1"/>
          <p:nvPr/>
        </p:nvSpPr>
        <p:spPr>
          <a:xfrm>
            <a:off x="8274167" y="5836921"/>
            <a:ext cx="3341367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Petites longueurs (cm)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Très petites longueurs (mm) </a:t>
            </a:r>
            <a:endParaRPr/>
          </a:p>
        </p:txBody>
      </p:sp>
      <p:sp>
        <p:nvSpPr>
          <p:cNvPr id="719" name="Google Shape;719;p23"/>
          <p:cNvSpPr/>
          <p:nvPr/>
        </p:nvSpPr>
        <p:spPr>
          <a:xfrm rot="5400000">
            <a:off x="2487104" y="5198468"/>
            <a:ext cx="689828" cy="587077"/>
          </a:xfrm>
          <a:prstGeom prst="striped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4AA687"/>
              </a:gs>
              <a:gs pos="50000">
                <a:srgbClr val="15A079"/>
              </a:gs>
              <a:gs pos="100000">
                <a:srgbClr val="0D926D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0" name="Google Shape;720;p23"/>
          <p:cNvSpPr/>
          <p:nvPr/>
        </p:nvSpPr>
        <p:spPr>
          <a:xfrm rot="5400000">
            <a:off x="5935044" y="5147228"/>
            <a:ext cx="689828" cy="587077"/>
          </a:xfrm>
          <a:prstGeom prst="striped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4AA687"/>
              </a:gs>
              <a:gs pos="50000">
                <a:srgbClr val="15A079"/>
              </a:gs>
              <a:gs pos="100000">
                <a:srgbClr val="0D926D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1" name="Google Shape;721;p23"/>
          <p:cNvSpPr/>
          <p:nvPr/>
        </p:nvSpPr>
        <p:spPr>
          <a:xfrm rot="5400000">
            <a:off x="9461997" y="5128411"/>
            <a:ext cx="689828" cy="587077"/>
          </a:xfrm>
          <a:prstGeom prst="striped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4AA687"/>
              </a:gs>
              <a:gs pos="50000">
                <a:srgbClr val="15A079"/>
              </a:gs>
              <a:gs pos="100000">
                <a:srgbClr val="0D926D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24"/>
          <p:cNvSpPr txBox="1">
            <a:spLocks noGrp="1"/>
          </p:cNvSpPr>
          <p:nvPr>
            <p:ph type="title" idx="4294967295"/>
          </p:nvPr>
        </p:nvSpPr>
        <p:spPr>
          <a:xfrm>
            <a:off x="1007518" y="145898"/>
            <a:ext cx="10488482" cy="53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b="1"/>
              <a:t>Ensuite , j’associe chaque objet à son ordre de grandeur (très petite, petite, moyenne, grande)</a:t>
            </a:r>
            <a:endParaRPr/>
          </a:p>
        </p:txBody>
      </p:sp>
      <p:sp>
        <p:nvSpPr>
          <p:cNvPr id="727" name="Google Shape;727;p24"/>
          <p:cNvSpPr txBox="1">
            <a:spLocks noGrp="1"/>
          </p:cNvSpPr>
          <p:nvPr>
            <p:ph type="body" idx="4294967295"/>
          </p:nvPr>
        </p:nvSpPr>
        <p:spPr>
          <a:xfrm>
            <a:off x="977254" y="673050"/>
            <a:ext cx="9730102" cy="374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None/>
            </a:pPr>
            <a:endParaRPr i="1"/>
          </a:p>
        </p:txBody>
      </p:sp>
      <p:pic>
        <p:nvPicPr>
          <p:cNvPr id="728" name="Google Shape;72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75355" y="469553"/>
            <a:ext cx="711291" cy="711291"/>
          </a:xfrm>
          <a:prstGeom prst="rect">
            <a:avLst/>
          </a:prstGeom>
          <a:noFill/>
          <a:ln>
            <a:noFill/>
          </a:ln>
        </p:spPr>
      </p:pic>
      <p:sp>
        <p:nvSpPr>
          <p:cNvPr id="729" name="Google Shape;729;p24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30" name="Google Shape;730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96419" y="3324046"/>
            <a:ext cx="2267266" cy="1076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1" name="Google Shape;731;p24"/>
          <p:cNvPicPr preferRelativeResize="0"/>
          <p:nvPr/>
        </p:nvPicPr>
        <p:blipFill rotWithShape="1">
          <a:blip r:embed="rId5">
            <a:alphaModFix/>
          </a:blip>
          <a:srcRect l="18892" t="142" r="12260" b="11006"/>
          <a:stretch/>
        </p:blipFill>
        <p:spPr>
          <a:xfrm>
            <a:off x="4706137" y="2113173"/>
            <a:ext cx="4039677" cy="2421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32" name="Google Shape;732;p24"/>
          <p:cNvPicPr preferRelativeResize="0"/>
          <p:nvPr/>
        </p:nvPicPr>
        <p:blipFill rotWithShape="1">
          <a:blip r:embed="rId6">
            <a:alphaModFix/>
          </a:blip>
          <a:srcRect b="3757"/>
          <a:stretch/>
        </p:blipFill>
        <p:spPr>
          <a:xfrm>
            <a:off x="9002888" y="2354220"/>
            <a:ext cx="2574330" cy="2154119"/>
          </a:xfrm>
          <a:prstGeom prst="rect">
            <a:avLst/>
          </a:prstGeom>
          <a:noFill/>
          <a:ln>
            <a:noFill/>
          </a:ln>
        </p:spPr>
      </p:pic>
      <p:sp>
        <p:nvSpPr>
          <p:cNvPr id="733" name="Google Shape;733;p24"/>
          <p:cNvSpPr txBox="1"/>
          <p:nvPr/>
        </p:nvSpPr>
        <p:spPr>
          <a:xfrm>
            <a:off x="812443" y="4719560"/>
            <a:ext cx="134296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8 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</a:t>
            </a:r>
            <a:endParaRPr/>
          </a:p>
        </p:txBody>
      </p:sp>
      <p:sp>
        <p:nvSpPr>
          <p:cNvPr id="734" name="Google Shape;734;p24"/>
          <p:cNvSpPr txBox="1"/>
          <p:nvPr/>
        </p:nvSpPr>
        <p:spPr>
          <a:xfrm>
            <a:off x="2728071" y="4719560"/>
            <a:ext cx="15300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15 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</a:t>
            </a:r>
            <a:endParaRPr/>
          </a:p>
        </p:txBody>
      </p:sp>
      <p:sp>
        <p:nvSpPr>
          <p:cNvPr id="735" name="Google Shape;735;p24"/>
          <p:cNvSpPr txBox="1"/>
          <p:nvPr/>
        </p:nvSpPr>
        <p:spPr>
          <a:xfrm>
            <a:off x="6078103" y="4719560"/>
            <a:ext cx="184101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4,5 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</a:t>
            </a:r>
            <a:endParaRPr/>
          </a:p>
        </p:txBody>
      </p:sp>
      <p:sp>
        <p:nvSpPr>
          <p:cNvPr id="736" name="Google Shape;736;p24"/>
          <p:cNvSpPr txBox="1"/>
          <p:nvPr/>
        </p:nvSpPr>
        <p:spPr>
          <a:xfrm>
            <a:off x="9377165" y="4719560"/>
            <a:ext cx="178204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210 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</a:t>
            </a:r>
            <a:endParaRPr/>
          </a:p>
        </p:txBody>
      </p:sp>
      <p:sp>
        <p:nvSpPr>
          <p:cNvPr id="737" name="Google Shape;737;p24"/>
          <p:cNvSpPr txBox="1"/>
          <p:nvPr/>
        </p:nvSpPr>
        <p:spPr>
          <a:xfrm>
            <a:off x="900633" y="2977506"/>
            <a:ext cx="9795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Pied 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8" name="Google Shape;738;p24"/>
          <p:cNvSpPr txBox="1"/>
          <p:nvPr/>
        </p:nvSpPr>
        <p:spPr>
          <a:xfrm>
            <a:off x="2761689" y="2736065"/>
            <a:ext cx="9795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Livre  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9" name="Google Shape;739;p24"/>
          <p:cNvSpPr txBox="1"/>
          <p:nvPr/>
        </p:nvSpPr>
        <p:spPr>
          <a:xfrm>
            <a:off x="4852285" y="2287794"/>
            <a:ext cx="143477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Montage  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0" name="Google Shape;740;p24"/>
          <p:cNvSpPr txBox="1"/>
          <p:nvPr/>
        </p:nvSpPr>
        <p:spPr>
          <a:xfrm>
            <a:off x="8984777" y="2036115"/>
            <a:ext cx="273818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Mosquée Hassan II 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1" name="Google Shape;741;p24"/>
          <p:cNvPicPr preferRelativeResize="0"/>
          <p:nvPr/>
        </p:nvPicPr>
        <p:blipFill rotWithShape="1">
          <a:blip r:embed="rId7">
            <a:alphaModFix/>
          </a:blip>
          <a:srcRect l="3186" t="38748" r="79499" b="17895"/>
          <a:stretch/>
        </p:blipFill>
        <p:spPr>
          <a:xfrm>
            <a:off x="585239" y="3516540"/>
            <a:ext cx="1704418" cy="93855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42" name="Google Shape;742;p24"/>
          <p:cNvCxnSpPr/>
          <p:nvPr/>
        </p:nvCxnSpPr>
        <p:spPr>
          <a:xfrm rot="10800000" flipH="1">
            <a:off x="10290053" y="2609148"/>
            <a:ext cx="36000" cy="18720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743" name="Google Shape;743;p24"/>
          <p:cNvSpPr txBox="1"/>
          <p:nvPr/>
        </p:nvSpPr>
        <p:spPr>
          <a:xfrm>
            <a:off x="732920" y="5375811"/>
            <a:ext cx="1580975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Petite longueur 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4" name="Google Shape;744;p24"/>
          <p:cNvSpPr txBox="1"/>
          <p:nvPr/>
        </p:nvSpPr>
        <p:spPr>
          <a:xfrm>
            <a:off x="2513813" y="5375811"/>
            <a:ext cx="1949871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Très petite longueur 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5" name="Google Shape;745;p24"/>
          <p:cNvSpPr txBox="1"/>
          <p:nvPr/>
        </p:nvSpPr>
        <p:spPr>
          <a:xfrm>
            <a:off x="5887299" y="5375811"/>
            <a:ext cx="184101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Grande longueur 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6" name="Google Shape;746;p24"/>
          <p:cNvSpPr txBox="1"/>
          <p:nvPr/>
        </p:nvSpPr>
        <p:spPr>
          <a:xfrm>
            <a:off x="9709728" y="5375811"/>
            <a:ext cx="178204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Moyenne longueur 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7" name="Google Shape;747;p24"/>
          <p:cNvSpPr/>
          <p:nvPr/>
        </p:nvSpPr>
        <p:spPr>
          <a:xfrm>
            <a:off x="8984777" y="1961579"/>
            <a:ext cx="2754986" cy="3281201"/>
          </a:xfrm>
          <a:prstGeom prst="roundRect">
            <a:avLst>
              <a:gd name="adj" fmla="val 4840"/>
            </a:avLst>
          </a:prstGeom>
          <a:noFill/>
          <a:ln w="12700" cap="flat" cmpd="sng">
            <a:solidFill>
              <a:srgbClr val="5EACE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8" name="Google Shape;748;p24"/>
          <p:cNvSpPr/>
          <p:nvPr/>
        </p:nvSpPr>
        <p:spPr>
          <a:xfrm>
            <a:off x="4640045" y="1944000"/>
            <a:ext cx="4209732" cy="3281201"/>
          </a:xfrm>
          <a:prstGeom prst="roundRect">
            <a:avLst>
              <a:gd name="adj" fmla="val 4840"/>
            </a:avLst>
          </a:prstGeom>
          <a:noFill/>
          <a:ln w="12700" cap="flat" cmpd="sng">
            <a:solidFill>
              <a:srgbClr val="5EACE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9" name="Google Shape;749;p24"/>
          <p:cNvSpPr/>
          <p:nvPr/>
        </p:nvSpPr>
        <p:spPr>
          <a:xfrm>
            <a:off x="2313896" y="1952789"/>
            <a:ext cx="2215881" cy="3281201"/>
          </a:xfrm>
          <a:prstGeom prst="roundRect">
            <a:avLst>
              <a:gd name="adj" fmla="val 4840"/>
            </a:avLst>
          </a:prstGeom>
          <a:noFill/>
          <a:ln w="12700" cap="flat" cmpd="sng">
            <a:solidFill>
              <a:srgbClr val="5EACE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0" name="Google Shape;750;p24"/>
          <p:cNvSpPr/>
          <p:nvPr/>
        </p:nvSpPr>
        <p:spPr>
          <a:xfrm>
            <a:off x="561000" y="1961579"/>
            <a:ext cx="1686804" cy="3281201"/>
          </a:xfrm>
          <a:prstGeom prst="roundRect">
            <a:avLst>
              <a:gd name="adj" fmla="val 4840"/>
            </a:avLst>
          </a:prstGeom>
          <a:noFill/>
          <a:ln w="12700" cap="flat" cmpd="sng">
            <a:solidFill>
              <a:srgbClr val="5EACE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51" name="Google Shape;751;p24"/>
          <p:cNvCxnSpPr/>
          <p:nvPr/>
        </p:nvCxnSpPr>
        <p:spPr>
          <a:xfrm>
            <a:off x="812442" y="4508339"/>
            <a:ext cx="12240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dash"/>
            <a:miter lim="800000"/>
            <a:headEnd type="triangl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25"/>
          <p:cNvSpPr txBox="1">
            <a:spLocks noGrp="1"/>
          </p:cNvSpPr>
          <p:nvPr>
            <p:ph type="title" idx="4294967295"/>
          </p:nvPr>
        </p:nvSpPr>
        <p:spPr>
          <a:xfrm>
            <a:off x="1007518" y="145898"/>
            <a:ext cx="10488482" cy="53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b="1"/>
              <a:t>En fin, j’attribue à chaque longueur, l’unité convenable.</a:t>
            </a:r>
            <a:endParaRPr/>
          </a:p>
        </p:txBody>
      </p:sp>
      <p:sp>
        <p:nvSpPr>
          <p:cNvPr id="757" name="Google Shape;757;p25"/>
          <p:cNvSpPr txBox="1">
            <a:spLocks noGrp="1"/>
          </p:cNvSpPr>
          <p:nvPr>
            <p:ph type="body" idx="4294967295"/>
          </p:nvPr>
        </p:nvSpPr>
        <p:spPr>
          <a:xfrm>
            <a:off x="977254" y="673050"/>
            <a:ext cx="9730102" cy="374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None/>
            </a:pPr>
            <a:r>
              <a:rPr lang="fr-FR" i="1"/>
              <a:t>Souligner que le choix de l’unité dépend de la valeur de la longueur.</a:t>
            </a:r>
            <a:endParaRPr/>
          </a:p>
        </p:txBody>
      </p:sp>
      <p:pic>
        <p:nvPicPr>
          <p:cNvPr id="758" name="Google Shape;758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75355" y="469553"/>
            <a:ext cx="711291" cy="711291"/>
          </a:xfrm>
          <a:prstGeom prst="rect">
            <a:avLst/>
          </a:prstGeom>
          <a:noFill/>
          <a:ln>
            <a:noFill/>
          </a:ln>
        </p:spPr>
      </p:pic>
      <p:sp>
        <p:nvSpPr>
          <p:cNvPr id="759" name="Google Shape;759;p25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0" name="Google Shape;760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96419" y="3324046"/>
            <a:ext cx="2267266" cy="1076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1" name="Google Shape;761;p25"/>
          <p:cNvPicPr preferRelativeResize="0"/>
          <p:nvPr/>
        </p:nvPicPr>
        <p:blipFill rotWithShape="1">
          <a:blip r:embed="rId5">
            <a:alphaModFix/>
          </a:blip>
          <a:srcRect l="18892" t="142" r="12260" b="11006"/>
          <a:stretch/>
        </p:blipFill>
        <p:spPr>
          <a:xfrm>
            <a:off x="4706137" y="2113173"/>
            <a:ext cx="4039677" cy="2421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62" name="Google Shape;762;p25"/>
          <p:cNvPicPr preferRelativeResize="0"/>
          <p:nvPr/>
        </p:nvPicPr>
        <p:blipFill rotWithShape="1">
          <a:blip r:embed="rId6">
            <a:alphaModFix/>
          </a:blip>
          <a:srcRect b="3757"/>
          <a:stretch/>
        </p:blipFill>
        <p:spPr>
          <a:xfrm>
            <a:off x="9002888" y="2354220"/>
            <a:ext cx="2574330" cy="2154119"/>
          </a:xfrm>
          <a:prstGeom prst="rect">
            <a:avLst/>
          </a:prstGeom>
          <a:noFill/>
          <a:ln>
            <a:noFill/>
          </a:ln>
        </p:spPr>
      </p:pic>
      <p:sp>
        <p:nvSpPr>
          <p:cNvPr id="763" name="Google Shape;763;p25"/>
          <p:cNvSpPr txBox="1"/>
          <p:nvPr/>
        </p:nvSpPr>
        <p:spPr>
          <a:xfrm>
            <a:off x="812443" y="4719560"/>
            <a:ext cx="134296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8 </a:t>
            </a:r>
            <a:r>
              <a:rPr lang="fr-FR" sz="2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endParaRPr/>
          </a:p>
        </p:txBody>
      </p:sp>
      <p:sp>
        <p:nvSpPr>
          <p:cNvPr id="764" name="Google Shape;764;p25"/>
          <p:cNvSpPr txBox="1"/>
          <p:nvPr/>
        </p:nvSpPr>
        <p:spPr>
          <a:xfrm>
            <a:off x="2728071" y="4719560"/>
            <a:ext cx="15300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15 </a:t>
            </a:r>
            <a:r>
              <a:rPr lang="fr-FR" sz="2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mm</a:t>
            </a:r>
            <a:endParaRPr/>
          </a:p>
        </p:txBody>
      </p:sp>
      <p:sp>
        <p:nvSpPr>
          <p:cNvPr id="765" name="Google Shape;765;p25"/>
          <p:cNvSpPr txBox="1"/>
          <p:nvPr/>
        </p:nvSpPr>
        <p:spPr>
          <a:xfrm>
            <a:off x="6078103" y="4719560"/>
            <a:ext cx="184101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4,5 </a:t>
            </a:r>
            <a:r>
              <a:rPr lang="fr-FR" sz="2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km</a:t>
            </a:r>
            <a:endParaRPr/>
          </a:p>
        </p:txBody>
      </p:sp>
      <p:sp>
        <p:nvSpPr>
          <p:cNvPr id="766" name="Google Shape;766;p25"/>
          <p:cNvSpPr txBox="1"/>
          <p:nvPr/>
        </p:nvSpPr>
        <p:spPr>
          <a:xfrm>
            <a:off x="9377165" y="4719560"/>
            <a:ext cx="178204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210 </a:t>
            </a:r>
            <a:r>
              <a:rPr lang="fr-FR" sz="2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7" name="Google Shape;767;p25"/>
          <p:cNvSpPr txBox="1"/>
          <p:nvPr/>
        </p:nvSpPr>
        <p:spPr>
          <a:xfrm>
            <a:off x="900633" y="2977506"/>
            <a:ext cx="9795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Pied 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8" name="Google Shape;768;p25"/>
          <p:cNvSpPr txBox="1"/>
          <p:nvPr/>
        </p:nvSpPr>
        <p:spPr>
          <a:xfrm>
            <a:off x="2761689" y="2736065"/>
            <a:ext cx="9795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Livre  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9" name="Google Shape;769;p25"/>
          <p:cNvSpPr txBox="1"/>
          <p:nvPr/>
        </p:nvSpPr>
        <p:spPr>
          <a:xfrm>
            <a:off x="4852285" y="2287794"/>
            <a:ext cx="143477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Montage  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0" name="Google Shape;770;p25"/>
          <p:cNvSpPr txBox="1"/>
          <p:nvPr/>
        </p:nvSpPr>
        <p:spPr>
          <a:xfrm>
            <a:off x="8984777" y="2036115"/>
            <a:ext cx="273818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Mosquée Hassan II 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71" name="Google Shape;771;p25"/>
          <p:cNvCxnSpPr/>
          <p:nvPr/>
        </p:nvCxnSpPr>
        <p:spPr>
          <a:xfrm rot="10800000">
            <a:off x="10290053" y="2609148"/>
            <a:ext cx="0" cy="18720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772" name="Google Shape;772;p25"/>
          <p:cNvSpPr/>
          <p:nvPr/>
        </p:nvSpPr>
        <p:spPr>
          <a:xfrm>
            <a:off x="8984777" y="1961579"/>
            <a:ext cx="2754986" cy="3281201"/>
          </a:xfrm>
          <a:prstGeom prst="roundRect">
            <a:avLst>
              <a:gd name="adj" fmla="val 4840"/>
            </a:avLst>
          </a:prstGeom>
          <a:noFill/>
          <a:ln w="12700" cap="flat" cmpd="sng">
            <a:solidFill>
              <a:srgbClr val="5EACE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3" name="Google Shape;773;p25"/>
          <p:cNvSpPr/>
          <p:nvPr/>
        </p:nvSpPr>
        <p:spPr>
          <a:xfrm>
            <a:off x="4640045" y="1944000"/>
            <a:ext cx="4209732" cy="3281201"/>
          </a:xfrm>
          <a:prstGeom prst="roundRect">
            <a:avLst>
              <a:gd name="adj" fmla="val 4840"/>
            </a:avLst>
          </a:prstGeom>
          <a:noFill/>
          <a:ln w="12700" cap="flat" cmpd="sng">
            <a:solidFill>
              <a:srgbClr val="5EACE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4" name="Google Shape;774;p25"/>
          <p:cNvSpPr/>
          <p:nvPr/>
        </p:nvSpPr>
        <p:spPr>
          <a:xfrm>
            <a:off x="2313896" y="1952789"/>
            <a:ext cx="2215881" cy="3281201"/>
          </a:xfrm>
          <a:prstGeom prst="roundRect">
            <a:avLst>
              <a:gd name="adj" fmla="val 4840"/>
            </a:avLst>
          </a:prstGeom>
          <a:noFill/>
          <a:ln w="12700" cap="flat" cmpd="sng">
            <a:solidFill>
              <a:srgbClr val="5EACE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5" name="Google Shape;775;p25"/>
          <p:cNvSpPr/>
          <p:nvPr/>
        </p:nvSpPr>
        <p:spPr>
          <a:xfrm>
            <a:off x="493864" y="1961579"/>
            <a:ext cx="1753940" cy="3281201"/>
          </a:xfrm>
          <a:prstGeom prst="roundRect">
            <a:avLst>
              <a:gd name="adj" fmla="val 4840"/>
            </a:avLst>
          </a:prstGeom>
          <a:noFill/>
          <a:ln w="12700" cap="flat" cmpd="sng">
            <a:solidFill>
              <a:srgbClr val="5EACE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76" name="Google Shape;776;p25"/>
          <p:cNvPicPr preferRelativeResize="0"/>
          <p:nvPr/>
        </p:nvPicPr>
        <p:blipFill rotWithShape="1">
          <a:blip r:embed="rId7">
            <a:alphaModFix/>
          </a:blip>
          <a:srcRect l="3186" t="38748" r="79499" b="17895"/>
          <a:stretch/>
        </p:blipFill>
        <p:spPr>
          <a:xfrm>
            <a:off x="516000" y="3516540"/>
            <a:ext cx="1704418" cy="93855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77" name="Google Shape;777;p25"/>
          <p:cNvCxnSpPr/>
          <p:nvPr/>
        </p:nvCxnSpPr>
        <p:spPr>
          <a:xfrm>
            <a:off x="743203" y="4508339"/>
            <a:ext cx="12240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dash"/>
            <a:miter lim="800000"/>
            <a:headEnd type="triangle" w="med" len="med"/>
            <a:tailEnd type="triangle" w="med" len="med"/>
          </a:ln>
        </p:spPr>
      </p:cxnSp>
      <p:sp>
        <p:nvSpPr>
          <p:cNvPr id="778" name="Google Shape;778;p25"/>
          <p:cNvSpPr txBox="1"/>
          <p:nvPr/>
        </p:nvSpPr>
        <p:spPr>
          <a:xfrm>
            <a:off x="732920" y="5375811"/>
            <a:ext cx="1580975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Petite longueur 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9" name="Google Shape;779;p25"/>
          <p:cNvSpPr txBox="1"/>
          <p:nvPr/>
        </p:nvSpPr>
        <p:spPr>
          <a:xfrm>
            <a:off x="2513813" y="5375811"/>
            <a:ext cx="1949871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Très petite longueur 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0" name="Google Shape;780;p25"/>
          <p:cNvSpPr txBox="1"/>
          <p:nvPr/>
        </p:nvSpPr>
        <p:spPr>
          <a:xfrm>
            <a:off x="5995571" y="5375811"/>
            <a:ext cx="184101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Grande longueur 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1" name="Google Shape;781;p25"/>
          <p:cNvSpPr txBox="1"/>
          <p:nvPr/>
        </p:nvSpPr>
        <p:spPr>
          <a:xfrm>
            <a:off x="9709728" y="5375811"/>
            <a:ext cx="178204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Moyenne longueur 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26"/>
          <p:cNvSpPr txBox="1">
            <a:spLocks noGrp="1"/>
          </p:cNvSpPr>
          <p:nvPr>
            <p:ph type="title" idx="4294967295"/>
          </p:nvPr>
        </p:nvSpPr>
        <p:spPr>
          <a:xfrm>
            <a:off x="851759" y="145819"/>
            <a:ext cx="10488482" cy="53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b="1"/>
              <a:t>Voici alors la réponse à la tâche: </a:t>
            </a:r>
            <a:endParaRPr/>
          </a:p>
        </p:txBody>
      </p:sp>
      <p:pic>
        <p:nvPicPr>
          <p:cNvPr id="787" name="Google Shape;787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3533" y="3214950"/>
            <a:ext cx="1155924" cy="81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8" name="Google Shape;788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9802" y="2948475"/>
            <a:ext cx="2267266" cy="1076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9" name="Google Shape;789;p26"/>
          <p:cNvPicPr preferRelativeResize="0"/>
          <p:nvPr/>
        </p:nvPicPr>
        <p:blipFill rotWithShape="1">
          <a:blip r:embed="rId5">
            <a:alphaModFix/>
          </a:blip>
          <a:srcRect l="18892" t="142" r="12260" b="11006"/>
          <a:stretch/>
        </p:blipFill>
        <p:spPr>
          <a:xfrm>
            <a:off x="4674802" y="1964393"/>
            <a:ext cx="4039677" cy="2421747"/>
          </a:xfrm>
          <a:prstGeom prst="rect">
            <a:avLst/>
          </a:prstGeom>
          <a:noFill/>
          <a:ln>
            <a:noFill/>
          </a:ln>
        </p:spPr>
      </p:pic>
      <p:sp>
        <p:nvSpPr>
          <p:cNvPr id="790" name="Google Shape;790;p26"/>
          <p:cNvSpPr txBox="1"/>
          <p:nvPr/>
        </p:nvSpPr>
        <p:spPr>
          <a:xfrm>
            <a:off x="453533" y="4482957"/>
            <a:ext cx="134296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8 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</a:t>
            </a:r>
            <a:endParaRPr/>
          </a:p>
        </p:txBody>
      </p:sp>
      <p:sp>
        <p:nvSpPr>
          <p:cNvPr id="791" name="Google Shape;791;p26"/>
          <p:cNvSpPr txBox="1"/>
          <p:nvPr/>
        </p:nvSpPr>
        <p:spPr>
          <a:xfrm>
            <a:off x="2369161" y="4482957"/>
            <a:ext cx="15300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15 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</a:t>
            </a:r>
            <a:endParaRPr/>
          </a:p>
        </p:txBody>
      </p:sp>
      <p:sp>
        <p:nvSpPr>
          <p:cNvPr id="792" name="Google Shape;792;p26"/>
          <p:cNvSpPr txBox="1"/>
          <p:nvPr/>
        </p:nvSpPr>
        <p:spPr>
          <a:xfrm>
            <a:off x="6046768" y="4482957"/>
            <a:ext cx="184101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4,5 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</a:t>
            </a:r>
            <a:endParaRPr/>
          </a:p>
        </p:txBody>
      </p:sp>
      <p:cxnSp>
        <p:nvCxnSpPr>
          <p:cNvPr id="793" name="Google Shape;793;p26"/>
          <p:cNvCxnSpPr/>
          <p:nvPr/>
        </p:nvCxnSpPr>
        <p:spPr>
          <a:xfrm rot="10800000">
            <a:off x="473274" y="4150950"/>
            <a:ext cx="1136183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794" name="Google Shape;794;p26"/>
          <p:cNvSpPr txBox="1"/>
          <p:nvPr/>
        </p:nvSpPr>
        <p:spPr>
          <a:xfrm>
            <a:off x="541723" y="2828726"/>
            <a:ext cx="9795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Pied 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5" name="Google Shape;795;p26"/>
          <p:cNvSpPr txBox="1"/>
          <p:nvPr/>
        </p:nvSpPr>
        <p:spPr>
          <a:xfrm>
            <a:off x="2402779" y="2587285"/>
            <a:ext cx="9795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Livre  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6" name="Google Shape;796;p26"/>
          <p:cNvSpPr txBox="1"/>
          <p:nvPr/>
        </p:nvSpPr>
        <p:spPr>
          <a:xfrm>
            <a:off x="4820950" y="2139014"/>
            <a:ext cx="143477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Montage  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97" name="Google Shape;797;p2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275355" y="469553"/>
            <a:ext cx="711291" cy="711291"/>
          </a:xfrm>
          <a:prstGeom prst="rect">
            <a:avLst/>
          </a:prstGeom>
          <a:noFill/>
          <a:ln>
            <a:noFill/>
          </a:ln>
        </p:spPr>
      </p:pic>
      <p:sp>
        <p:nvSpPr>
          <p:cNvPr id="798" name="Google Shape;798;p26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9" name="Google Shape;799;p26"/>
          <p:cNvSpPr/>
          <p:nvPr/>
        </p:nvSpPr>
        <p:spPr>
          <a:xfrm>
            <a:off x="841151" y="4455126"/>
            <a:ext cx="833932" cy="578882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fr-FR" sz="2800" b="1" i="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 </a:t>
            </a:r>
            <a:endParaRPr sz="28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0" name="Google Shape;800;p26"/>
          <p:cNvSpPr/>
          <p:nvPr/>
        </p:nvSpPr>
        <p:spPr>
          <a:xfrm>
            <a:off x="2835371" y="4455126"/>
            <a:ext cx="994381" cy="578882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fr-FR" sz="2800" b="1" i="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 </a:t>
            </a:r>
            <a:endParaRPr sz="28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1" name="Google Shape;801;p26"/>
          <p:cNvSpPr/>
          <p:nvPr/>
        </p:nvSpPr>
        <p:spPr>
          <a:xfrm>
            <a:off x="6711306" y="4455126"/>
            <a:ext cx="994381" cy="578882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km</a:t>
            </a:r>
            <a:r>
              <a:rPr lang="fr-FR" sz="2800" i="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2" name="Google Shape;802;p26"/>
          <p:cNvSpPr/>
          <p:nvPr/>
        </p:nvSpPr>
        <p:spPr>
          <a:xfrm>
            <a:off x="10282611" y="4455126"/>
            <a:ext cx="994381" cy="578882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fr-FR" sz="2800" i="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3" name="Google Shape;803;p26"/>
          <p:cNvSpPr txBox="1"/>
          <p:nvPr/>
        </p:nvSpPr>
        <p:spPr>
          <a:xfrm>
            <a:off x="9556490" y="4482957"/>
            <a:ext cx="178204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210 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</a:t>
            </a:r>
            <a:endParaRPr/>
          </a:p>
        </p:txBody>
      </p:sp>
      <p:sp>
        <p:nvSpPr>
          <p:cNvPr id="804" name="Google Shape;804;p26"/>
          <p:cNvSpPr txBox="1"/>
          <p:nvPr/>
        </p:nvSpPr>
        <p:spPr>
          <a:xfrm>
            <a:off x="9164102" y="1887335"/>
            <a:ext cx="273818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Mosquée Hassan II 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05" name="Google Shape;805;p26"/>
          <p:cNvPicPr preferRelativeResize="0"/>
          <p:nvPr/>
        </p:nvPicPr>
        <p:blipFill rotWithShape="1">
          <a:blip r:embed="rId7">
            <a:alphaModFix/>
          </a:blip>
          <a:srcRect b="3757"/>
          <a:stretch/>
        </p:blipFill>
        <p:spPr>
          <a:xfrm>
            <a:off x="9327958" y="2255757"/>
            <a:ext cx="2574330" cy="215411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06" name="Google Shape;806;p26"/>
          <p:cNvCxnSpPr/>
          <p:nvPr/>
        </p:nvCxnSpPr>
        <p:spPr>
          <a:xfrm rot="10800000">
            <a:off x="10615123" y="2293903"/>
            <a:ext cx="0" cy="21240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1" name="Google Shape;811;p27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812" name="Google Shape;812;p27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54AFE9"/>
            </a:solidFill>
            <a:ln w="9525" cap="flat" cmpd="sng">
              <a:solidFill>
                <a:srgbClr val="54AFE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4AFE9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4" name="Google Shape;814;p27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54AFE9"/>
          </a:solidFill>
          <a:ln w="9525" cap="flat" cmpd="sng">
            <a:solidFill>
              <a:srgbClr val="54AFE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27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54AFE9"/>
          </a:solidFill>
          <a:ln w="25400" cap="flat" cmpd="sng">
            <a:solidFill>
              <a:srgbClr val="54AFE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27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w="9525" cap="flat" cmpd="sng">
            <a:solidFill>
              <a:srgbClr val="54AFE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PGC</a:t>
            </a:r>
            <a:endParaRPr/>
          </a:p>
        </p:txBody>
      </p:sp>
      <p:sp>
        <p:nvSpPr>
          <p:cNvPr id="817" name="Google Shape;817;p27"/>
          <p:cNvSpPr txBox="1"/>
          <p:nvPr/>
        </p:nvSpPr>
        <p:spPr>
          <a:xfrm>
            <a:off x="5147892" y="2280491"/>
            <a:ext cx="5869201" cy="250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b="1" i="0" u="none" strike="noStrike" cap="non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Pratique guidée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r-FR" sz="4800" b="1" i="0" u="none" strike="noStrike" cap="non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collective </a:t>
            </a:r>
            <a:endParaRPr sz="4800" b="1">
              <a:solidFill>
                <a:srgbClr val="54AFE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r-FR" sz="4800" b="1" i="0" u="none" strike="noStrike" cap="non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sz="4800" b="1">
              <a:solidFill>
                <a:srgbClr val="54AFE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8" name="Google Shape;818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897" y="1388376"/>
            <a:ext cx="4081248" cy="40812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28"/>
          <p:cNvSpPr txBox="1"/>
          <p:nvPr/>
        </p:nvSpPr>
        <p:spPr>
          <a:xfrm>
            <a:off x="858570" y="162765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nous allons travailler ensemble sur une tâche similaire. </a:t>
            </a:r>
            <a:endParaRPr sz="2000" b="1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4" name="Google Shape;824;p28"/>
          <p:cNvSpPr txBox="1"/>
          <p:nvPr/>
        </p:nvSpPr>
        <p:spPr>
          <a:xfrm>
            <a:off x="963668" y="732741"/>
            <a:ext cx="10264664" cy="430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Lire la consigne et l’expliquée. </a:t>
            </a:r>
            <a:endParaRPr/>
          </a:p>
        </p:txBody>
      </p:sp>
      <p:pic>
        <p:nvPicPr>
          <p:cNvPr id="825" name="Google Shape;825;p28"/>
          <p:cNvPicPr preferRelativeResize="0"/>
          <p:nvPr/>
        </p:nvPicPr>
        <p:blipFill rotWithShape="1">
          <a:blip r:embed="rId3">
            <a:alphaModFix/>
          </a:blip>
          <a:srcRect l="4891" t="16729" r="1901"/>
          <a:stretch/>
        </p:blipFill>
        <p:spPr>
          <a:xfrm>
            <a:off x="315725" y="2367869"/>
            <a:ext cx="11560550" cy="2475000"/>
          </a:xfrm>
          <a:prstGeom prst="rect">
            <a:avLst/>
          </a:prstGeom>
          <a:noFill/>
          <a:ln>
            <a:noFill/>
          </a:ln>
        </p:spPr>
      </p:pic>
      <p:sp>
        <p:nvSpPr>
          <p:cNvPr id="826" name="Google Shape;826;p28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7" name="Google Shape;827;p28"/>
          <p:cNvSpPr/>
          <p:nvPr/>
        </p:nvSpPr>
        <p:spPr>
          <a:xfrm>
            <a:off x="1846264" y="1253861"/>
            <a:ext cx="8443053" cy="578882"/>
          </a:xfrm>
          <a:prstGeom prst="roundRect">
            <a:avLst>
              <a:gd name="adj" fmla="val 32003"/>
            </a:avLst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Compléter avec l’unité qui convient : m, cm , mm , km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8" name="Google Shape;828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33430" y="488958"/>
            <a:ext cx="711291" cy="7112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29"/>
          <p:cNvSpPr txBox="1"/>
          <p:nvPr/>
        </p:nvSpPr>
        <p:spPr>
          <a:xfrm>
            <a:off x="858570" y="54000"/>
            <a:ext cx="9958353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100"/>
              <a:buFont typeface="Calibri"/>
              <a:buNone/>
            </a:pPr>
            <a:r>
              <a:rPr lang="fr-FR" sz="21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Alors, les champions, par quoi commence-t-on ?</a:t>
            </a:r>
            <a:endParaRPr sz="2100" b="1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4" name="Google Shape;834;p29"/>
          <p:cNvSpPr txBox="1"/>
          <p:nvPr/>
        </p:nvSpPr>
        <p:spPr>
          <a:xfrm>
            <a:off x="963668" y="732741"/>
            <a:ext cx="10264664" cy="430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au hasard 3 élèves pour répondre. </a:t>
            </a:r>
            <a:endParaRPr/>
          </a:p>
        </p:txBody>
      </p:sp>
      <p:sp>
        <p:nvSpPr>
          <p:cNvPr id="835" name="Google Shape;835;p29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6" name="Google Shape;836;p29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61000" y="2757220"/>
            <a:ext cx="1665000" cy="166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3"/>
          <p:cNvSpPr txBox="1">
            <a:spLocks noGrp="1"/>
          </p:cNvSpPr>
          <p:nvPr>
            <p:ph type="title" idx="4294967295"/>
          </p:nvPr>
        </p:nvSpPr>
        <p:spPr>
          <a:xfrm>
            <a:off x="679975" y="87175"/>
            <a:ext cx="10077206" cy="414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b="1"/>
              <a:t>On commence notre séance par présenter la programmation de la phase de remédiation: </a:t>
            </a:r>
            <a:endParaRPr/>
          </a:p>
        </p:txBody>
      </p:sp>
      <p:sp>
        <p:nvSpPr>
          <p:cNvPr id="358" name="Google Shape;358;p3"/>
          <p:cNvSpPr/>
          <p:nvPr/>
        </p:nvSpPr>
        <p:spPr>
          <a:xfrm>
            <a:off x="336000" y="1269000"/>
            <a:ext cx="4320000" cy="64698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None/>
            </a:pPr>
            <a:r>
              <a:rPr lang="fr-FR" sz="32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lang="fr-FR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semaines</a:t>
            </a:r>
            <a:endParaRPr/>
          </a:p>
        </p:txBody>
      </p:sp>
      <p:sp>
        <p:nvSpPr>
          <p:cNvPr id="359" name="Google Shape;359;p3"/>
          <p:cNvSpPr/>
          <p:nvPr/>
        </p:nvSpPr>
        <p:spPr>
          <a:xfrm>
            <a:off x="6996000" y="1269000"/>
            <a:ext cx="3960000" cy="64698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None/>
            </a:pPr>
            <a:r>
              <a:rPr lang="fr-FR" sz="32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 heures </a:t>
            </a:r>
            <a:r>
              <a:rPr lang="fr-FR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semaines</a:t>
            </a:r>
            <a:endParaRPr/>
          </a:p>
        </p:txBody>
      </p:sp>
      <p:graphicFrame>
        <p:nvGraphicFramePr>
          <p:cNvPr id="360" name="Google Shape;360;p3"/>
          <p:cNvGraphicFramePr/>
          <p:nvPr/>
        </p:nvGraphicFramePr>
        <p:xfrm>
          <a:off x="2856000" y="2317525"/>
          <a:ext cx="9000000" cy="3874000"/>
        </p:xfrm>
        <a:graphic>
          <a:graphicData uri="http://schemas.openxmlformats.org/drawingml/2006/table">
            <a:tbl>
              <a:tblPr>
                <a:noFill/>
                <a:tableStyleId>{6417F63B-D681-4109-94C0-22DB042247BC}</a:tableStyleId>
              </a:tblPr>
              <a:tblGrid>
                <a:gridCol w="1264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9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9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9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9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893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893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lt1"/>
                          </a:solidFill>
                        </a:rPr>
                        <a:t>Lundi </a:t>
                      </a:r>
                      <a:endParaRPr sz="24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A87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lt1"/>
                          </a:solidFill>
                        </a:rPr>
                        <a:t>Mardi</a:t>
                      </a:r>
                      <a:endParaRPr sz="24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A87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lt1"/>
                          </a:solidFill>
                        </a:rPr>
                        <a:t>Mercredi</a:t>
                      </a:r>
                      <a:endParaRPr sz="24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A87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lt1"/>
                          </a:solidFill>
                        </a:rPr>
                        <a:t>Jeudi</a:t>
                      </a:r>
                      <a:endParaRPr sz="24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A87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lt1"/>
                          </a:solidFill>
                        </a:rPr>
                        <a:t>Vendredi</a:t>
                      </a:r>
                      <a:endParaRPr sz="24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A87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lt1"/>
                          </a:solidFill>
                        </a:rPr>
                        <a:t>Samedi</a:t>
                      </a:r>
                      <a:endParaRPr sz="24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A87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lt1"/>
                          </a:solidFill>
                        </a:rPr>
                        <a:t>Dimanche</a:t>
                      </a:r>
                      <a:endParaRPr sz="24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A87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8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0000FF"/>
                          </a:solidFill>
                        </a:rPr>
                        <a:t>15</a:t>
                      </a:r>
                      <a:endParaRPr sz="2800" b="1" i="0" u="none" strike="noStrike" cap="none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0000FF"/>
                          </a:solidFill>
                        </a:rPr>
                        <a:t>16</a:t>
                      </a:r>
                      <a:endParaRPr sz="2800" b="1" i="0" u="none" strike="noStrike" cap="none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0000FF"/>
                          </a:solidFill>
                        </a:rPr>
                        <a:t>17</a:t>
                      </a:r>
                      <a:endParaRPr sz="2800" b="1" i="0" u="none" strike="noStrike" cap="none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0000FF"/>
                          </a:solidFill>
                        </a:rPr>
                        <a:t>18</a:t>
                      </a:r>
                      <a:endParaRPr sz="2800" b="1" i="0" u="none" strike="noStrike" cap="none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0000FF"/>
                          </a:solidFill>
                        </a:rPr>
                        <a:t>19</a:t>
                      </a:r>
                      <a:endParaRPr sz="2800" b="1" i="0" u="none" strike="noStrike" cap="none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0000FF"/>
                          </a:solidFill>
                        </a:rPr>
                        <a:t>20</a:t>
                      </a:r>
                      <a:endParaRPr sz="2800" b="1" i="0" u="none" strike="noStrike" cap="none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0000FF"/>
                          </a:solidFill>
                        </a:rPr>
                        <a:t>21</a:t>
                      </a:r>
                      <a:endParaRPr sz="2800" b="1" i="0" u="none" strike="noStrike" cap="none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08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0000FF"/>
                          </a:solidFill>
                        </a:rPr>
                        <a:t>22</a:t>
                      </a:r>
                      <a:endParaRPr sz="2800" b="1" i="0" u="none" strike="noStrike" cap="none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0000FF"/>
                          </a:solidFill>
                        </a:rPr>
                        <a:t>23</a:t>
                      </a:r>
                      <a:endParaRPr sz="2800" b="1" i="0" u="none" strike="noStrike" cap="none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0000FF"/>
                          </a:solidFill>
                        </a:rPr>
                        <a:t>24</a:t>
                      </a:r>
                      <a:endParaRPr sz="2800" b="1" i="0" u="none" strike="noStrike" cap="none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0000FF"/>
                          </a:solidFill>
                        </a:rPr>
                        <a:t>25</a:t>
                      </a:r>
                      <a:endParaRPr sz="2800" b="1" i="0" u="none" strike="noStrike" cap="none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0000FF"/>
                          </a:solidFill>
                        </a:rPr>
                        <a:t>26</a:t>
                      </a:r>
                      <a:endParaRPr sz="2800" b="1" i="0" u="none" strike="noStrike" cap="none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0000FF"/>
                          </a:solidFill>
                        </a:rPr>
                        <a:t>27</a:t>
                      </a:r>
                      <a:endParaRPr sz="2800" b="1" i="0" u="none" strike="noStrike" cap="none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0000FF"/>
                          </a:solidFill>
                        </a:rPr>
                        <a:t>28</a:t>
                      </a:r>
                      <a:endParaRPr sz="2800" b="1" i="0" u="none" strike="noStrike" cap="none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08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0000FF"/>
                          </a:solidFill>
                        </a:rPr>
                        <a:t>29</a:t>
                      </a:r>
                      <a:endParaRPr sz="2800" b="1" i="0" u="none" strike="noStrike" cap="none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0000FF"/>
                          </a:solidFill>
                        </a:rPr>
                        <a:t>30</a:t>
                      </a:r>
                      <a:endParaRPr sz="2800" b="1" i="0" u="none" strike="noStrike" cap="none">
                        <a:solidFill>
                          <a:srgbClr val="0000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9900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FF9900"/>
                          </a:solidFill>
                        </a:rPr>
                        <a:t>1</a:t>
                      </a:r>
                      <a:endParaRPr sz="2800" b="1" u="none" strike="noStrike" cap="none">
                        <a:solidFill>
                          <a:srgbClr val="FF99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9900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FF9900"/>
                          </a:solidFill>
                        </a:rPr>
                        <a:t>2</a:t>
                      </a:r>
                      <a:endParaRPr sz="2800" b="1" u="none" strike="noStrike" cap="none">
                        <a:solidFill>
                          <a:srgbClr val="FF99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9900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FF9900"/>
                          </a:solidFill>
                        </a:rPr>
                        <a:t>3</a:t>
                      </a:r>
                      <a:endParaRPr sz="2800" b="1" u="none" strike="noStrike" cap="none">
                        <a:solidFill>
                          <a:srgbClr val="FF99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9900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FF9900"/>
                          </a:solidFill>
                        </a:rPr>
                        <a:t>4</a:t>
                      </a:r>
                      <a:endParaRPr sz="2800" b="1" u="none" strike="noStrike" cap="none">
                        <a:solidFill>
                          <a:srgbClr val="FF99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9900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FF9900"/>
                          </a:solidFill>
                        </a:rPr>
                        <a:t>5</a:t>
                      </a:r>
                      <a:endParaRPr sz="2800" b="1" u="none" strike="noStrike" cap="none">
                        <a:solidFill>
                          <a:srgbClr val="FF99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08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9900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FF9900"/>
                          </a:solidFill>
                        </a:rPr>
                        <a:t>6</a:t>
                      </a:r>
                      <a:endParaRPr sz="2800" b="1" u="none" strike="noStrike" cap="none">
                        <a:solidFill>
                          <a:srgbClr val="FF99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9900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FF9900"/>
                          </a:solidFill>
                        </a:rPr>
                        <a:t>7</a:t>
                      </a:r>
                      <a:endParaRPr sz="2800" b="1" u="none" strike="noStrike" cap="none">
                        <a:solidFill>
                          <a:srgbClr val="FF99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9900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FF9900"/>
                          </a:solidFill>
                        </a:rPr>
                        <a:t>8</a:t>
                      </a:r>
                      <a:endParaRPr sz="2800" b="1" u="none" strike="noStrike" cap="none">
                        <a:solidFill>
                          <a:srgbClr val="FF99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9900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FF9900"/>
                          </a:solidFill>
                        </a:rPr>
                        <a:t>9</a:t>
                      </a:r>
                      <a:endParaRPr sz="2800" b="1" u="none" strike="noStrike" cap="none">
                        <a:solidFill>
                          <a:srgbClr val="FF99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9900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FF9900"/>
                          </a:solidFill>
                        </a:rPr>
                        <a:t>10</a:t>
                      </a:r>
                      <a:endParaRPr sz="2800" b="1" u="none" strike="noStrike" cap="none">
                        <a:solidFill>
                          <a:srgbClr val="FF99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9900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FF9900"/>
                          </a:solidFill>
                        </a:rPr>
                        <a:t>11</a:t>
                      </a:r>
                      <a:endParaRPr sz="2800" b="1" u="none" strike="noStrike" cap="none">
                        <a:solidFill>
                          <a:srgbClr val="FF99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9900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FF9900"/>
                          </a:solidFill>
                        </a:rPr>
                        <a:t>12</a:t>
                      </a:r>
                      <a:endParaRPr sz="2800" b="1" u="none" strike="noStrike" cap="none">
                        <a:solidFill>
                          <a:srgbClr val="FF99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08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9900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FF99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14</a:t>
                      </a:r>
                      <a:endParaRPr sz="2800" b="1" u="none" strike="noStrike" cap="none">
                        <a:solidFill>
                          <a:srgbClr val="FF99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9900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FF99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</a:t>
                      </a:r>
                      <a:endParaRPr/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9900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FF99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</a:t>
                      </a:r>
                      <a:endParaRPr/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9900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FF99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</a:t>
                      </a:r>
                      <a:endParaRPr/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9900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FF99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17</a:t>
                      </a:r>
                      <a:endParaRPr/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9900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FF99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</a:t>
                      </a:r>
                      <a:endParaRPr/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9900"/>
                        </a:buClr>
                        <a:buSzPts val="2800"/>
                        <a:buFont typeface="Calibri"/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FF99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19</a:t>
                      </a:r>
                      <a:endParaRPr/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61" name="Google Shape;361;p3"/>
          <p:cNvSpPr txBox="1"/>
          <p:nvPr/>
        </p:nvSpPr>
        <p:spPr>
          <a:xfrm>
            <a:off x="66000" y="3450934"/>
            <a:ext cx="14400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Calibri"/>
              <a:buNone/>
            </a:pPr>
            <a:r>
              <a:rPr lang="fr-FR" sz="1600" b="1" i="0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Septembre 2025</a:t>
            </a:r>
            <a:endParaRPr/>
          </a:p>
        </p:txBody>
      </p:sp>
      <p:sp>
        <p:nvSpPr>
          <p:cNvPr id="362" name="Google Shape;362;p3"/>
          <p:cNvSpPr txBox="1"/>
          <p:nvPr/>
        </p:nvSpPr>
        <p:spPr>
          <a:xfrm>
            <a:off x="151513" y="4734000"/>
            <a:ext cx="12600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600"/>
              <a:buFont typeface="Calibri"/>
              <a:buNone/>
            </a:pPr>
            <a:r>
              <a:rPr lang="fr-FR" sz="1600" b="1" i="0" u="none" strike="noStrike" cap="none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Octobre 2025</a:t>
            </a:r>
            <a:endParaRPr/>
          </a:p>
        </p:txBody>
      </p:sp>
      <p:graphicFrame>
        <p:nvGraphicFramePr>
          <p:cNvPr id="363" name="Google Shape;363;p3"/>
          <p:cNvGraphicFramePr/>
          <p:nvPr/>
        </p:nvGraphicFramePr>
        <p:xfrm>
          <a:off x="1448898" y="3037525"/>
          <a:ext cx="1369725" cy="3154000"/>
        </p:xfrm>
        <a:graphic>
          <a:graphicData uri="http://schemas.openxmlformats.org/drawingml/2006/table">
            <a:tbl>
              <a:tblPr>
                <a:noFill/>
                <a:tableStyleId>{6417F63B-D681-4109-94C0-22DB042247BC}</a:tableStyleId>
              </a:tblPr>
              <a:tblGrid>
                <a:gridCol w="1369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30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fr-FR" sz="2000" b="1" u="none" strike="noStrike" cap="none">
                          <a:solidFill>
                            <a:schemeClr val="dk1"/>
                          </a:solidFill>
                        </a:rPr>
                        <a:t>Semaine 1</a:t>
                      </a:r>
                      <a:endParaRPr sz="2000" b="1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fr-FR" sz="2000" b="1" u="none" strike="noStrike" cap="none">
                          <a:solidFill>
                            <a:schemeClr val="dk1"/>
                          </a:solidFill>
                        </a:rPr>
                        <a:t>Semaine 2</a:t>
                      </a:r>
                      <a:endParaRPr sz="2000" b="1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0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fr-FR" sz="2000" b="1" u="none" strike="noStrike" cap="none">
                          <a:solidFill>
                            <a:schemeClr val="dk1"/>
                          </a:solidFill>
                        </a:rPr>
                        <a:t>Semaine 3</a:t>
                      </a:r>
                      <a:endParaRPr sz="2000" b="1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0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fr-FR" sz="2000" b="1" u="none" strike="noStrike" cap="none">
                          <a:solidFill>
                            <a:schemeClr val="dk1"/>
                          </a:solidFill>
                        </a:rPr>
                        <a:t>Semaine 4</a:t>
                      </a:r>
                      <a:endParaRPr sz="2000" b="1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0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fr-FR" sz="2000" b="1" u="none" strike="noStrike" cap="none">
                          <a:solidFill>
                            <a:schemeClr val="dk1"/>
                          </a:solidFill>
                        </a:rPr>
                        <a:t>Semaine 5</a:t>
                      </a:r>
                      <a:endParaRPr sz="2000" b="1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" marR="6350" marT="6350" marB="0" anchor="ctr">
                    <a:solidFill>
                      <a:srgbClr val="E6F2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64" name="Google Shape;364;p3"/>
          <p:cNvSpPr txBox="1"/>
          <p:nvPr/>
        </p:nvSpPr>
        <p:spPr>
          <a:xfrm>
            <a:off x="696000" y="589046"/>
            <a:ext cx="9491773" cy="2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41891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Signaler la répartition des 6 unités pendant la phase de la remédiation. </a:t>
            </a:r>
            <a:endParaRPr/>
          </a:p>
        </p:txBody>
      </p:sp>
      <p:pic>
        <p:nvPicPr>
          <p:cNvPr id="365" name="Google Shape;365;p3" descr="Image générée"/>
          <p:cNvPicPr preferRelativeResize="0"/>
          <p:nvPr/>
        </p:nvPicPr>
        <p:blipFill rotWithShape="1">
          <a:blip r:embed="rId3">
            <a:alphaModFix/>
          </a:blip>
          <a:srcRect l="6888" t="26126" r="75639" b="63332"/>
          <a:stretch/>
        </p:blipFill>
        <p:spPr>
          <a:xfrm>
            <a:off x="207995" y="26100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30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30"/>
          <p:cNvSpPr txBox="1"/>
          <p:nvPr/>
        </p:nvSpPr>
        <p:spPr>
          <a:xfrm>
            <a:off x="797252" y="153696"/>
            <a:ext cx="10788809" cy="46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Super! On commence par classer les unités données en multiples, sous-multiples et unité principale.</a:t>
            </a:r>
            <a:endParaRPr/>
          </a:p>
        </p:txBody>
      </p:sp>
      <p:sp>
        <p:nvSpPr>
          <p:cNvPr id="843" name="Google Shape;843;p30"/>
          <p:cNvSpPr txBox="1"/>
          <p:nvPr/>
        </p:nvSpPr>
        <p:spPr>
          <a:xfrm>
            <a:off x="966000" y="639000"/>
            <a:ext cx="9730102" cy="374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Insister sur l’importance de reconnaître d’abord les unités proposées. </a:t>
            </a:r>
            <a:endParaRPr/>
          </a:p>
        </p:txBody>
      </p:sp>
      <p:sp>
        <p:nvSpPr>
          <p:cNvPr id="844" name="Google Shape;844;p30"/>
          <p:cNvSpPr/>
          <p:nvPr/>
        </p:nvSpPr>
        <p:spPr>
          <a:xfrm>
            <a:off x="471000" y="1594002"/>
            <a:ext cx="4120084" cy="553581"/>
          </a:xfrm>
          <a:prstGeom prst="roundRect">
            <a:avLst>
              <a:gd name="adj" fmla="val 10578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Les unités données sont : </a:t>
            </a:r>
            <a:endParaRPr/>
          </a:p>
        </p:txBody>
      </p:sp>
      <p:sp>
        <p:nvSpPr>
          <p:cNvPr id="845" name="Google Shape;845;p30"/>
          <p:cNvSpPr/>
          <p:nvPr/>
        </p:nvSpPr>
        <p:spPr>
          <a:xfrm>
            <a:off x="5195833" y="2721937"/>
            <a:ext cx="2159999" cy="851297"/>
          </a:xfrm>
          <a:prstGeom prst="roundRect">
            <a:avLst>
              <a:gd name="adj" fmla="val 16667"/>
            </a:avLst>
          </a:pr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6" name="Google Shape;846;p30"/>
          <p:cNvSpPr/>
          <p:nvPr/>
        </p:nvSpPr>
        <p:spPr>
          <a:xfrm>
            <a:off x="1047645" y="2721937"/>
            <a:ext cx="1999780" cy="851297"/>
          </a:xfrm>
          <a:prstGeom prst="roundRect">
            <a:avLst>
              <a:gd name="adj" fmla="val 16667"/>
            </a:avLst>
          </a:pr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7" name="Google Shape;847;p30"/>
          <p:cNvSpPr/>
          <p:nvPr/>
        </p:nvSpPr>
        <p:spPr>
          <a:xfrm>
            <a:off x="8242017" y="2721937"/>
            <a:ext cx="3065488" cy="851297"/>
          </a:xfrm>
          <a:prstGeom prst="roundRect">
            <a:avLst>
              <a:gd name="adj" fmla="val 16667"/>
            </a:avLst>
          </a:pr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8" name="Google Shape;848;p30"/>
          <p:cNvSpPr/>
          <p:nvPr/>
        </p:nvSpPr>
        <p:spPr>
          <a:xfrm>
            <a:off x="1433050" y="2787585"/>
            <a:ext cx="1228970" cy="72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km 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9" name="Google Shape;849;p30"/>
          <p:cNvSpPr/>
          <p:nvPr/>
        </p:nvSpPr>
        <p:spPr>
          <a:xfrm>
            <a:off x="8245192" y="2787585"/>
            <a:ext cx="1395000" cy="72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cm 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0" name="Google Shape;850;p30"/>
          <p:cNvSpPr/>
          <p:nvPr/>
        </p:nvSpPr>
        <p:spPr>
          <a:xfrm>
            <a:off x="9865815" y="2787585"/>
            <a:ext cx="1395000" cy="72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 b="1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fr-FR" sz="44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m 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1" name="Google Shape;851;p30"/>
          <p:cNvSpPr/>
          <p:nvPr/>
        </p:nvSpPr>
        <p:spPr>
          <a:xfrm>
            <a:off x="5756584" y="2787585"/>
            <a:ext cx="1038496" cy="72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2" name="Google Shape;852;p30"/>
          <p:cNvSpPr txBox="1"/>
          <p:nvPr/>
        </p:nvSpPr>
        <p:spPr>
          <a:xfrm>
            <a:off x="5090343" y="4545356"/>
            <a:ext cx="237097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unité principale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3" name="Google Shape;853;p30"/>
          <p:cNvSpPr txBox="1"/>
          <p:nvPr/>
        </p:nvSpPr>
        <p:spPr>
          <a:xfrm>
            <a:off x="999503" y="4545356"/>
            <a:ext cx="209606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multiples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4" name="Google Shape;854;p30"/>
          <p:cNvSpPr txBox="1"/>
          <p:nvPr/>
        </p:nvSpPr>
        <p:spPr>
          <a:xfrm>
            <a:off x="8274167" y="4545356"/>
            <a:ext cx="300118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sous-multiples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5" name="Google Shape;855;p30"/>
          <p:cNvSpPr/>
          <p:nvPr/>
        </p:nvSpPr>
        <p:spPr>
          <a:xfrm rot="5400000">
            <a:off x="1702621" y="3791527"/>
            <a:ext cx="689828" cy="587077"/>
          </a:xfrm>
          <a:prstGeom prst="striped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4AA687"/>
              </a:gs>
              <a:gs pos="50000">
                <a:srgbClr val="15A079"/>
              </a:gs>
              <a:gs pos="100000">
                <a:srgbClr val="0D926D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6" name="Google Shape;856;p30"/>
          <p:cNvSpPr/>
          <p:nvPr/>
        </p:nvSpPr>
        <p:spPr>
          <a:xfrm rot="5400000">
            <a:off x="5930918" y="3722237"/>
            <a:ext cx="689828" cy="587077"/>
          </a:xfrm>
          <a:prstGeom prst="striped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4AA687"/>
              </a:gs>
              <a:gs pos="50000">
                <a:srgbClr val="15A079"/>
              </a:gs>
              <a:gs pos="100000">
                <a:srgbClr val="0D926D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7" name="Google Shape;857;p30"/>
          <p:cNvSpPr/>
          <p:nvPr/>
        </p:nvSpPr>
        <p:spPr>
          <a:xfrm rot="5400000">
            <a:off x="9429847" y="3755373"/>
            <a:ext cx="689828" cy="587077"/>
          </a:xfrm>
          <a:prstGeom prst="striped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4AA687"/>
              </a:gs>
              <a:gs pos="50000">
                <a:srgbClr val="15A079"/>
              </a:gs>
              <a:gs pos="100000">
                <a:srgbClr val="0D926D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8" name="Google Shape;858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58945" y="592138"/>
            <a:ext cx="711291" cy="7112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31"/>
          <p:cNvSpPr txBox="1"/>
          <p:nvPr/>
        </p:nvSpPr>
        <p:spPr>
          <a:xfrm>
            <a:off x="858570" y="54000"/>
            <a:ext cx="9958353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100"/>
              <a:buFont typeface="Calibri"/>
              <a:buNone/>
            </a:pPr>
            <a:r>
              <a:rPr lang="fr-FR" sz="21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Et maintenant, quelle est l’étape suivante?</a:t>
            </a:r>
            <a:endParaRPr sz="2100" b="1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4" name="Google Shape;864;p31"/>
          <p:cNvSpPr txBox="1"/>
          <p:nvPr/>
        </p:nvSpPr>
        <p:spPr>
          <a:xfrm>
            <a:off x="963668" y="732741"/>
            <a:ext cx="10264664" cy="430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au hasard 3 élèves pour répondre. </a:t>
            </a:r>
            <a:endParaRPr/>
          </a:p>
        </p:txBody>
      </p:sp>
      <p:sp>
        <p:nvSpPr>
          <p:cNvPr id="865" name="Google Shape;865;p31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6" name="Google Shape;866;p31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61000" y="2757220"/>
            <a:ext cx="1665000" cy="166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32"/>
          <p:cNvSpPr txBox="1">
            <a:spLocks noGrp="1"/>
          </p:cNvSpPr>
          <p:nvPr>
            <p:ph type="title" idx="4294967295"/>
          </p:nvPr>
        </p:nvSpPr>
        <p:spPr>
          <a:xfrm>
            <a:off x="977254" y="153696"/>
            <a:ext cx="9896421" cy="46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b="1"/>
              <a:t>Exactement, on associe chaque unité à l’ordre de grandeur qu’elle exprime.</a:t>
            </a:r>
            <a:endParaRPr/>
          </a:p>
        </p:txBody>
      </p:sp>
      <p:sp>
        <p:nvSpPr>
          <p:cNvPr id="873" name="Google Shape;873;p32"/>
          <p:cNvSpPr txBox="1">
            <a:spLocks noGrp="1"/>
          </p:cNvSpPr>
          <p:nvPr>
            <p:ph type="body" idx="4294967295"/>
          </p:nvPr>
        </p:nvSpPr>
        <p:spPr>
          <a:xfrm>
            <a:off x="1060413" y="579393"/>
            <a:ext cx="9730102" cy="374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None/>
            </a:pPr>
            <a:r>
              <a:rPr lang="fr-FR" i="1"/>
              <a:t>Insister sur l’importance de reconnaître d’abord les unités proposées. </a:t>
            </a:r>
            <a:endParaRPr/>
          </a:p>
        </p:txBody>
      </p:sp>
      <p:sp>
        <p:nvSpPr>
          <p:cNvPr id="874" name="Google Shape;874;p32"/>
          <p:cNvSpPr/>
          <p:nvPr/>
        </p:nvSpPr>
        <p:spPr>
          <a:xfrm>
            <a:off x="586295" y="1631185"/>
            <a:ext cx="4120084" cy="553581"/>
          </a:xfrm>
          <a:prstGeom prst="roundRect">
            <a:avLst>
              <a:gd name="adj" fmla="val 10578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Les unités données sont : </a:t>
            </a:r>
            <a:endParaRPr/>
          </a:p>
        </p:txBody>
      </p:sp>
      <p:sp>
        <p:nvSpPr>
          <p:cNvPr id="875" name="Google Shape;875;p32"/>
          <p:cNvSpPr/>
          <p:nvPr/>
        </p:nvSpPr>
        <p:spPr>
          <a:xfrm>
            <a:off x="5031702" y="2479367"/>
            <a:ext cx="2159999" cy="851297"/>
          </a:xfrm>
          <a:prstGeom prst="roundRect">
            <a:avLst>
              <a:gd name="adj" fmla="val 16667"/>
            </a:avLst>
          </a:pr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6" name="Google Shape;876;p32"/>
          <p:cNvSpPr/>
          <p:nvPr/>
        </p:nvSpPr>
        <p:spPr>
          <a:xfrm>
            <a:off x="883514" y="2479367"/>
            <a:ext cx="1999780" cy="851297"/>
          </a:xfrm>
          <a:prstGeom prst="roundRect">
            <a:avLst>
              <a:gd name="adj" fmla="val 16667"/>
            </a:avLst>
          </a:pr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7" name="Google Shape;877;p32"/>
          <p:cNvSpPr/>
          <p:nvPr/>
        </p:nvSpPr>
        <p:spPr>
          <a:xfrm>
            <a:off x="8077886" y="2479367"/>
            <a:ext cx="3065488" cy="851297"/>
          </a:xfrm>
          <a:prstGeom prst="roundRect">
            <a:avLst>
              <a:gd name="adj" fmla="val 16667"/>
            </a:avLst>
          </a:pr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8" name="Google Shape;878;p32"/>
          <p:cNvSpPr/>
          <p:nvPr/>
        </p:nvSpPr>
        <p:spPr>
          <a:xfrm>
            <a:off x="1268919" y="2545015"/>
            <a:ext cx="1228970" cy="72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km 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9" name="Google Shape;879;p32"/>
          <p:cNvSpPr/>
          <p:nvPr/>
        </p:nvSpPr>
        <p:spPr>
          <a:xfrm>
            <a:off x="8081061" y="2545015"/>
            <a:ext cx="1395000" cy="72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cm 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0" name="Google Shape;880;p32"/>
          <p:cNvSpPr/>
          <p:nvPr/>
        </p:nvSpPr>
        <p:spPr>
          <a:xfrm>
            <a:off x="9701684" y="2545015"/>
            <a:ext cx="1395000" cy="72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 b="1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fr-FR" sz="44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m 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1" name="Google Shape;881;p32"/>
          <p:cNvSpPr/>
          <p:nvPr/>
        </p:nvSpPr>
        <p:spPr>
          <a:xfrm>
            <a:off x="5592453" y="2545015"/>
            <a:ext cx="1038496" cy="72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2" name="Google Shape;882;p32"/>
          <p:cNvSpPr/>
          <p:nvPr/>
        </p:nvSpPr>
        <p:spPr>
          <a:xfrm rot="5400000">
            <a:off x="1538490" y="3548957"/>
            <a:ext cx="689828" cy="587077"/>
          </a:xfrm>
          <a:prstGeom prst="striped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4AA687"/>
              </a:gs>
              <a:gs pos="50000">
                <a:srgbClr val="15A079"/>
              </a:gs>
              <a:gs pos="100000">
                <a:srgbClr val="0D926D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3" name="Google Shape;883;p32"/>
          <p:cNvSpPr/>
          <p:nvPr/>
        </p:nvSpPr>
        <p:spPr>
          <a:xfrm rot="5400000">
            <a:off x="5766787" y="3479667"/>
            <a:ext cx="689828" cy="587077"/>
          </a:xfrm>
          <a:prstGeom prst="striped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4AA687"/>
              </a:gs>
              <a:gs pos="50000">
                <a:srgbClr val="15A079"/>
              </a:gs>
              <a:gs pos="100000">
                <a:srgbClr val="0D926D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4" name="Google Shape;884;p32"/>
          <p:cNvSpPr/>
          <p:nvPr/>
        </p:nvSpPr>
        <p:spPr>
          <a:xfrm rot="5400000">
            <a:off x="9265716" y="3512803"/>
            <a:ext cx="689828" cy="587077"/>
          </a:xfrm>
          <a:prstGeom prst="striped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4AA687"/>
              </a:gs>
              <a:gs pos="50000">
                <a:srgbClr val="15A079"/>
              </a:gs>
              <a:gs pos="100000">
                <a:srgbClr val="0D926D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5" name="Google Shape;885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75355" y="469553"/>
            <a:ext cx="711291" cy="711291"/>
          </a:xfrm>
          <a:prstGeom prst="rect">
            <a:avLst/>
          </a:prstGeom>
          <a:noFill/>
          <a:ln>
            <a:noFill/>
          </a:ln>
        </p:spPr>
      </p:pic>
      <p:sp>
        <p:nvSpPr>
          <p:cNvPr id="886" name="Google Shape;886;p32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32"/>
          <p:cNvSpPr txBox="1"/>
          <p:nvPr/>
        </p:nvSpPr>
        <p:spPr>
          <a:xfrm>
            <a:off x="602386" y="5398619"/>
            <a:ext cx="28379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Grande longueur</a:t>
            </a:r>
            <a:endParaRPr/>
          </a:p>
        </p:txBody>
      </p:sp>
      <p:sp>
        <p:nvSpPr>
          <p:cNvPr id="888" name="Google Shape;888;p32"/>
          <p:cNvSpPr txBox="1"/>
          <p:nvPr/>
        </p:nvSpPr>
        <p:spPr>
          <a:xfrm>
            <a:off x="4649494" y="5392022"/>
            <a:ext cx="320029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Moyenne longueur </a:t>
            </a:r>
            <a:endParaRPr/>
          </a:p>
        </p:txBody>
      </p:sp>
      <p:sp>
        <p:nvSpPr>
          <p:cNvPr id="889" name="Google Shape;889;p32"/>
          <p:cNvSpPr txBox="1"/>
          <p:nvPr/>
        </p:nvSpPr>
        <p:spPr>
          <a:xfrm>
            <a:off x="8077886" y="5392022"/>
            <a:ext cx="3341367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Petites longueurs (cm)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Très petites longueurs (mm) </a:t>
            </a:r>
            <a:endParaRPr/>
          </a:p>
        </p:txBody>
      </p:sp>
      <p:sp>
        <p:nvSpPr>
          <p:cNvPr id="890" name="Google Shape;890;p32"/>
          <p:cNvSpPr txBox="1"/>
          <p:nvPr/>
        </p:nvSpPr>
        <p:spPr>
          <a:xfrm>
            <a:off x="4958362" y="4104000"/>
            <a:ext cx="237097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unité principale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1" name="Google Shape;891;p32"/>
          <p:cNvSpPr txBox="1"/>
          <p:nvPr/>
        </p:nvSpPr>
        <p:spPr>
          <a:xfrm>
            <a:off x="867522" y="4104000"/>
            <a:ext cx="209606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multiples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2" name="Google Shape;892;p32"/>
          <p:cNvSpPr txBox="1"/>
          <p:nvPr/>
        </p:nvSpPr>
        <p:spPr>
          <a:xfrm>
            <a:off x="8142186" y="4104000"/>
            <a:ext cx="300118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sous-multiples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3" name="Google Shape;893;p32"/>
          <p:cNvSpPr/>
          <p:nvPr/>
        </p:nvSpPr>
        <p:spPr>
          <a:xfrm rot="5400000">
            <a:off x="1538490" y="4719666"/>
            <a:ext cx="689828" cy="587077"/>
          </a:xfrm>
          <a:prstGeom prst="striped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4AA687"/>
              </a:gs>
              <a:gs pos="50000">
                <a:srgbClr val="15A079"/>
              </a:gs>
              <a:gs pos="100000">
                <a:srgbClr val="0D926D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4" name="Google Shape;894;p32"/>
          <p:cNvSpPr/>
          <p:nvPr/>
        </p:nvSpPr>
        <p:spPr>
          <a:xfrm rot="5400000">
            <a:off x="5766787" y="4650376"/>
            <a:ext cx="689828" cy="587077"/>
          </a:xfrm>
          <a:prstGeom prst="striped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4AA687"/>
              </a:gs>
              <a:gs pos="50000">
                <a:srgbClr val="15A079"/>
              </a:gs>
              <a:gs pos="100000">
                <a:srgbClr val="0D926D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5" name="Google Shape;895;p32"/>
          <p:cNvSpPr/>
          <p:nvPr/>
        </p:nvSpPr>
        <p:spPr>
          <a:xfrm rot="5400000">
            <a:off x="9265716" y="4683512"/>
            <a:ext cx="689828" cy="587077"/>
          </a:xfrm>
          <a:prstGeom prst="striped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4AA687"/>
              </a:gs>
              <a:gs pos="50000">
                <a:srgbClr val="15A079"/>
              </a:gs>
              <a:gs pos="100000">
                <a:srgbClr val="0D926D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33"/>
          <p:cNvSpPr txBox="1"/>
          <p:nvPr/>
        </p:nvSpPr>
        <p:spPr>
          <a:xfrm>
            <a:off x="858570" y="54000"/>
            <a:ext cx="9958353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100"/>
              <a:buFont typeface="Calibri"/>
              <a:buNone/>
            </a:pPr>
            <a:r>
              <a:rPr lang="fr-FR" sz="21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Et après comment procède-t-on?</a:t>
            </a:r>
            <a:endParaRPr sz="2100" b="1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1" name="Google Shape;901;p33"/>
          <p:cNvSpPr txBox="1"/>
          <p:nvPr/>
        </p:nvSpPr>
        <p:spPr>
          <a:xfrm>
            <a:off x="963668" y="732741"/>
            <a:ext cx="10264664" cy="430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au hasard 3 élèves pour répondre. </a:t>
            </a:r>
            <a:endParaRPr/>
          </a:p>
        </p:txBody>
      </p:sp>
      <p:sp>
        <p:nvSpPr>
          <p:cNvPr id="902" name="Google Shape;902;p33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3" name="Google Shape;903;p33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61000" y="2757220"/>
            <a:ext cx="1665000" cy="166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8" name="Google Shape;908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6966" y="2181051"/>
            <a:ext cx="10698068" cy="2495898"/>
          </a:xfrm>
          <a:prstGeom prst="rect">
            <a:avLst/>
          </a:prstGeom>
          <a:noFill/>
          <a:ln>
            <a:noFill/>
          </a:ln>
        </p:spPr>
      </p:pic>
      <p:sp>
        <p:nvSpPr>
          <p:cNvPr id="909" name="Google Shape;909;p34"/>
          <p:cNvSpPr txBox="1"/>
          <p:nvPr/>
        </p:nvSpPr>
        <p:spPr>
          <a:xfrm>
            <a:off x="858570" y="99000"/>
            <a:ext cx="1104243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Effectivement, on associe chaque objet à son ordre de grandeur (très petite, petite, moyenne, grande)</a:t>
            </a:r>
            <a:endParaRPr/>
          </a:p>
        </p:txBody>
      </p:sp>
      <p:sp>
        <p:nvSpPr>
          <p:cNvPr id="910" name="Google Shape;910;p34"/>
          <p:cNvSpPr txBox="1"/>
          <p:nvPr/>
        </p:nvSpPr>
        <p:spPr>
          <a:xfrm>
            <a:off x="963668" y="639000"/>
            <a:ext cx="10264664" cy="430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verbaliser leurs réponses et donner des feedbacks. </a:t>
            </a:r>
            <a:endParaRPr/>
          </a:p>
        </p:txBody>
      </p:sp>
      <p:sp>
        <p:nvSpPr>
          <p:cNvPr id="911" name="Google Shape;911;p34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2" name="Google Shape;912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58945" y="592138"/>
            <a:ext cx="711291" cy="711291"/>
          </a:xfrm>
          <a:prstGeom prst="rect">
            <a:avLst/>
          </a:prstGeom>
          <a:noFill/>
          <a:ln>
            <a:noFill/>
          </a:ln>
        </p:spPr>
      </p:pic>
      <p:sp>
        <p:nvSpPr>
          <p:cNvPr id="913" name="Google Shape;913;p34"/>
          <p:cNvSpPr txBox="1"/>
          <p:nvPr/>
        </p:nvSpPr>
        <p:spPr>
          <a:xfrm>
            <a:off x="6102553" y="4764372"/>
            <a:ext cx="1580975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Petite longueur 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4" name="Google Shape;914;p34"/>
          <p:cNvSpPr txBox="1"/>
          <p:nvPr/>
        </p:nvSpPr>
        <p:spPr>
          <a:xfrm>
            <a:off x="637801" y="4764372"/>
            <a:ext cx="1949871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Très petite longueur 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5" name="Google Shape;915;p34"/>
          <p:cNvSpPr txBox="1"/>
          <p:nvPr/>
        </p:nvSpPr>
        <p:spPr>
          <a:xfrm>
            <a:off x="9339982" y="4764372"/>
            <a:ext cx="184101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Grande longueur 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6" name="Google Shape;916;p34"/>
          <p:cNvSpPr txBox="1"/>
          <p:nvPr/>
        </p:nvSpPr>
        <p:spPr>
          <a:xfrm>
            <a:off x="3492277" y="4764372"/>
            <a:ext cx="178204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Moyenne longueur 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7" name="Google Shape;917;p34"/>
          <p:cNvSpPr/>
          <p:nvPr/>
        </p:nvSpPr>
        <p:spPr>
          <a:xfrm>
            <a:off x="8391000" y="1937170"/>
            <a:ext cx="3116497" cy="2804914"/>
          </a:xfrm>
          <a:prstGeom prst="roundRect">
            <a:avLst>
              <a:gd name="adj" fmla="val 4840"/>
            </a:avLst>
          </a:prstGeom>
          <a:noFill/>
          <a:ln w="12700" cap="flat" cmpd="sng">
            <a:solidFill>
              <a:srgbClr val="5EACE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8" name="Google Shape;918;p34"/>
          <p:cNvSpPr/>
          <p:nvPr/>
        </p:nvSpPr>
        <p:spPr>
          <a:xfrm>
            <a:off x="5601000" y="1944000"/>
            <a:ext cx="2663777" cy="2797593"/>
          </a:xfrm>
          <a:prstGeom prst="roundRect">
            <a:avLst>
              <a:gd name="adj" fmla="val 4840"/>
            </a:avLst>
          </a:prstGeom>
          <a:noFill/>
          <a:ln w="12700" cap="flat" cmpd="sng">
            <a:solidFill>
              <a:srgbClr val="5EACE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9" name="Google Shape;919;p34"/>
          <p:cNvSpPr/>
          <p:nvPr/>
        </p:nvSpPr>
        <p:spPr>
          <a:xfrm>
            <a:off x="3205119" y="1952789"/>
            <a:ext cx="2215881" cy="2797593"/>
          </a:xfrm>
          <a:prstGeom prst="roundRect">
            <a:avLst>
              <a:gd name="adj" fmla="val 4840"/>
            </a:avLst>
          </a:prstGeom>
          <a:noFill/>
          <a:ln w="12700" cap="flat" cmpd="sng">
            <a:solidFill>
              <a:srgbClr val="5EACE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0" name="Google Shape;920;p34"/>
          <p:cNvSpPr/>
          <p:nvPr/>
        </p:nvSpPr>
        <p:spPr>
          <a:xfrm>
            <a:off x="426000" y="1961579"/>
            <a:ext cx="2581011" cy="2778751"/>
          </a:xfrm>
          <a:prstGeom prst="roundRect">
            <a:avLst>
              <a:gd name="adj" fmla="val 4840"/>
            </a:avLst>
          </a:prstGeom>
          <a:noFill/>
          <a:ln w="12700" cap="flat" cmpd="sng">
            <a:solidFill>
              <a:srgbClr val="5EACE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35"/>
          <p:cNvSpPr txBox="1"/>
          <p:nvPr/>
        </p:nvSpPr>
        <p:spPr>
          <a:xfrm>
            <a:off x="858570" y="54000"/>
            <a:ext cx="9958353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100"/>
              <a:buFont typeface="Calibri"/>
              <a:buNone/>
            </a:pPr>
            <a:r>
              <a:rPr lang="fr-FR" sz="21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Et en fin, que doit-on faire?</a:t>
            </a:r>
            <a:endParaRPr sz="2100" b="1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6" name="Google Shape;926;p35"/>
          <p:cNvSpPr txBox="1"/>
          <p:nvPr/>
        </p:nvSpPr>
        <p:spPr>
          <a:xfrm>
            <a:off x="963668" y="639000"/>
            <a:ext cx="10264664" cy="430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au hasard 3 élèves pour répondre. </a:t>
            </a:r>
            <a:endParaRPr/>
          </a:p>
        </p:txBody>
      </p:sp>
      <p:sp>
        <p:nvSpPr>
          <p:cNvPr id="927" name="Google Shape;927;p35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8" name="Google Shape;928;p35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61000" y="2757220"/>
            <a:ext cx="1665000" cy="166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36"/>
          <p:cNvSpPr txBox="1"/>
          <p:nvPr/>
        </p:nvSpPr>
        <p:spPr>
          <a:xfrm>
            <a:off x="810758" y="719368"/>
            <a:ext cx="10264664" cy="430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verbaliser leurs réponses et donner des feedbacks. </a:t>
            </a:r>
            <a:endParaRPr/>
          </a:p>
        </p:txBody>
      </p:sp>
      <p:sp>
        <p:nvSpPr>
          <p:cNvPr id="934" name="Google Shape;934;p36"/>
          <p:cNvSpPr txBox="1"/>
          <p:nvPr/>
        </p:nvSpPr>
        <p:spPr>
          <a:xfrm>
            <a:off x="858570" y="54000"/>
            <a:ext cx="9958353" cy="828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Correct! on complète alors avec l’unité convenable pour chaque longueur. </a:t>
            </a:r>
            <a:endParaRPr sz="2000" b="1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5" name="Google Shape;935;p36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6" name="Google Shape;936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58945" y="592138"/>
            <a:ext cx="711291" cy="711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937" name="Google Shape;937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6966" y="2181051"/>
            <a:ext cx="10698068" cy="2495898"/>
          </a:xfrm>
          <a:prstGeom prst="rect">
            <a:avLst/>
          </a:prstGeom>
          <a:noFill/>
          <a:ln>
            <a:noFill/>
          </a:ln>
        </p:spPr>
      </p:pic>
      <p:sp>
        <p:nvSpPr>
          <p:cNvPr id="938" name="Google Shape;938;p36"/>
          <p:cNvSpPr/>
          <p:nvPr/>
        </p:nvSpPr>
        <p:spPr>
          <a:xfrm>
            <a:off x="8391000" y="1937170"/>
            <a:ext cx="3116497" cy="2804914"/>
          </a:xfrm>
          <a:prstGeom prst="roundRect">
            <a:avLst>
              <a:gd name="adj" fmla="val 4840"/>
            </a:avLst>
          </a:prstGeom>
          <a:noFill/>
          <a:ln w="12700" cap="flat" cmpd="sng">
            <a:solidFill>
              <a:srgbClr val="5EACE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Google Shape;939;p36"/>
          <p:cNvSpPr/>
          <p:nvPr/>
        </p:nvSpPr>
        <p:spPr>
          <a:xfrm>
            <a:off x="5601000" y="1944000"/>
            <a:ext cx="2663777" cy="2797593"/>
          </a:xfrm>
          <a:prstGeom prst="roundRect">
            <a:avLst>
              <a:gd name="adj" fmla="val 4840"/>
            </a:avLst>
          </a:prstGeom>
          <a:noFill/>
          <a:ln w="12700" cap="flat" cmpd="sng">
            <a:solidFill>
              <a:srgbClr val="5EACE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0" name="Google Shape;940;p36"/>
          <p:cNvSpPr/>
          <p:nvPr/>
        </p:nvSpPr>
        <p:spPr>
          <a:xfrm>
            <a:off x="3205119" y="1952789"/>
            <a:ext cx="2215881" cy="2797593"/>
          </a:xfrm>
          <a:prstGeom prst="roundRect">
            <a:avLst>
              <a:gd name="adj" fmla="val 4840"/>
            </a:avLst>
          </a:prstGeom>
          <a:noFill/>
          <a:ln w="12700" cap="flat" cmpd="sng">
            <a:solidFill>
              <a:srgbClr val="5EACE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1" name="Google Shape;941;p36"/>
          <p:cNvSpPr/>
          <p:nvPr/>
        </p:nvSpPr>
        <p:spPr>
          <a:xfrm>
            <a:off x="426000" y="1961579"/>
            <a:ext cx="2581011" cy="2778751"/>
          </a:xfrm>
          <a:prstGeom prst="roundRect">
            <a:avLst>
              <a:gd name="adj" fmla="val 4840"/>
            </a:avLst>
          </a:prstGeom>
          <a:noFill/>
          <a:ln w="12700" cap="flat" cmpd="sng">
            <a:solidFill>
              <a:srgbClr val="5EACE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2" name="Google Shape;942;p36"/>
          <p:cNvSpPr txBox="1"/>
          <p:nvPr/>
        </p:nvSpPr>
        <p:spPr>
          <a:xfrm>
            <a:off x="4026000" y="4194225"/>
            <a:ext cx="130564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i="0" u="none" strike="noStrike">
                <a:solidFill>
                  <a:srgbClr val="00B0F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m </a:t>
            </a:r>
            <a:endParaRPr sz="3200" b="1">
              <a:solidFill>
                <a:srgbClr val="00B0F0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sp>
        <p:nvSpPr>
          <p:cNvPr id="943" name="Google Shape;943;p36"/>
          <p:cNvSpPr txBox="1"/>
          <p:nvPr/>
        </p:nvSpPr>
        <p:spPr>
          <a:xfrm>
            <a:off x="1280354" y="4194225"/>
            <a:ext cx="130564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i="0" u="none" strike="noStrike">
                <a:solidFill>
                  <a:srgbClr val="00B0F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mm </a:t>
            </a:r>
            <a:endParaRPr sz="3200" b="1">
              <a:solidFill>
                <a:srgbClr val="00B0F0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sp>
        <p:nvSpPr>
          <p:cNvPr id="944" name="Google Shape;944;p36"/>
          <p:cNvSpPr txBox="1"/>
          <p:nvPr/>
        </p:nvSpPr>
        <p:spPr>
          <a:xfrm>
            <a:off x="6681000" y="4194225"/>
            <a:ext cx="130564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i="0" u="none" strike="noStrike">
                <a:solidFill>
                  <a:srgbClr val="00B0F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cm </a:t>
            </a:r>
            <a:endParaRPr sz="3200" b="1">
              <a:solidFill>
                <a:srgbClr val="00B0F0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sp>
        <p:nvSpPr>
          <p:cNvPr id="945" name="Google Shape;945;p36"/>
          <p:cNvSpPr txBox="1"/>
          <p:nvPr/>
        </p:nvSpPr>
        <p:spPr>
          <a:xfrm>
            <a:off x="10056000" y="4149225"/>
            <a:ext cx="130564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i="0" u="none" strike="noStrike">
                <a:solidFill>
                  <a:srgbClr val="00B0F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km </a:t>
            </a:r>
            <a:endParaRPr sz="3200" b="1">
              <a:solidFill>
                <a:srgbClr val="00B0F0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sp>
        <p:nvSpPr>
          <p:cNvPr id="946" name="Google Shape;946;p36"/>
          <p:cNvSpPr txBox="1"/>
          <p:nvPr/>
        </p:nvSpPr>
        <p:spPr>
          <a:xfrm>
            <a:off x="6102553" y="4764372"/>
            <a:ext cx="1580975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Petite longueur 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7" name="Google Shape;947;p36"/>
          <p:cNvSpPr txBox="1"/>
          <p:nvPr/>
        </p:nvSpPr>
        <p:spPr>
          <a:xfrm>
            <a:off x="637801" y="4764372"/>
            <a:ext cx="1949871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Très petite longueur 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8" name="Google Shape;948;p36"/>
          <p:cNvSpPr txBox="1"/>
          <p:nvPr/>
        </p:nvSpPr>
        <p:spPr>
          <a:xfrm>
            <a:off x="9339982" y="4764372"/>
            <a:ext cx="184101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Grande longueur 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9" name="Google Shape;949;p36"/>
          <p:cNvSpPr txBox="1"/>
          <p:nvPr/>
        </p:nvSpPr>
        <p:spPr>
          <a:xfrm>
            <a:off x="3492277" y="4764372"/>
            <a:ext cx="178204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Moyenne longueur 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9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/>
                                        <p:tgtEl>
                                          <p:spTgt spid="9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/>
                                        <p:tgtEl>
                                          <p:spTgt spid="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/>
                                        <p:tgtEl>
                                          <p:spTgt spid="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/>
                                        <p:tgtEl>
                                          <p:spTgt spid="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/>
                                        <p:tgtEl>
                                          <p:spTgt spid="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/>
                                        <p:tgtEl>
                                          <p:spTgt spid="9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/>
                                        <p:tgtEl>
                                          <p:spTgt spid="9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37"/>
          <p:cNvSpPr txBox="1"/>
          <p:nvPr/>
        </p:nvSpPr>
        <p:spPr>
          <a:xfrm>
            <a:off x="810758" y="719368"/>
            <a:ext cx="10264664" cy="430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recopier les réponses dans le livret: exercice « je fais comme dans l’exemple » page 90. </a:t>
            </a:r>
            <a:endParaRPr/>
          </a:p>
        </p:txBody>
      </p:sp>
      <p:sp>
        <p:nvSpPr>
          <p:cNvPr id="955" name="Google Shape;955;p37"/>
          <p:cNvSpPr txBox="1"/>
          <p:nvPr/>
        </p:nvSpPr>
        <p:spPr>
          <a:xfrm>
            <a:off x="841023" y="221122"/>
            <a:ext cx="9958353" cy="430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Voici la réponse de l’exercice.</a:t>
            </a:r>
            <a:endParaRPr/>
          </a:p>
        </p:txBody>
      </p:sp>
      <p:sp>
        <p:nvSpPr>
          <p:cNvPr id="956" name="Google Shape;956;p37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57" name="Google Shape;957;p37"/>
          <p:cNvPicPr preferRelativeResize="0"/>
          <p:nvPr/>
        </p:nvPicPr>
        <p:blipFill rotWithShape="1">
          <a:blip r:embed="rId3">
            <a:alphaModFix/>
          </a:blip>
          <a:srcRect l="4891" t="16729" r="1901"/>
          <a:stretch/>
        </p:blipFill>
        <p:spPr>
          <a:xfrm>
            <a:off x="315725" y="2367869"/>
            <a:ext cx="11560550" cy="247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8" name="Google Shape;958;p37"/>
          <p:cNvSpPr txBox="1"/>
          <p:nvPr/>
        </p:nvSpPr>
        <p:spPr>
          <a:xfrm>
            <a:off x="3995412" y="4293606"/>
            <a:ext cx="130564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i="0" u="none" strike="noStrike">
                <a:solidFill>
                  <a:srgbClr val="00B0F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m </a:t>
            </a:r>
            <a:endParaRPr sz="3200" b="1">
              <a:solidFill>
                <a:srgbClr val="00B0F0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sp>
        <p:nvSpPr>
          <p:cNvPr id="959" name="Google Shape;959;p37"/>
          <p:cNvSpPr txBox="1"/>
          <p:nvPr/>
        </p:nvSpPr>
        <p:spPr>
          <a:xfrm>
            <a:off x="860942" y="4293606"/>
            <a:ext cx="130564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i="0" u="none" strike="noStrike">
                <a:solidFill>
                  <a:srgbClr val="00B0F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mm </a:t>
            </a:r>
            <a:endParaRPr sz="3200" b="1">
              <a:solidFill>
                <a:srgbClr val="00B0F0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sp>
        <p:nvSpPr>
          <p:cNvPr id="960" name="Google Shape;960;p37"/>
          <p:cNvSpPr txBox="1"/>
          <p:nvPr/>
        </p:nvSpPr>
        <p:spPr>
          <a:xfrm>
            <a:off x="7145649" y="4293606"/>
            <a:ext cx="130564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i="0" u="none" strike="noStrike">
                <a:solidFill>
                  <a:srgbClr val="00B0F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cm </a:t>
            </a:r>
            <a:endParaRPr sz="3200" b="1">
              <a:solidFill>
                <a:srgbClr val="00B0F0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sp>
        <p:nvSpPr>
          <p:cNvPr id="961" name="Google Shape;961;p37"/>
          <p:cNvSpPr txBox="1"/>
          <p:nvPr/>
        </p:nvSpPr>
        <p:spPr>
          <a:xfrm>
            <a:off x="10556410" y="4293606"/>
            <a:ext cx="130564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i="0" u="none" strike="noStrike">
                <a:solidFill>
                  <a:srgbClr val="00B0F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km </a:t>
            </a:r>
            <a:endParaRPr sz="3200" b="1">
              <a:solidFill>
                <a:srgbClr val="00B0F0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pic>
        <p:nvPicPr>
          <p:cNvPr id="962" name="Google Shape;962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58945" y="592138"/>
            <a:ext cx="711291" cy="711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3" name="Google Shape;963;p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5418" y="684000"/>
            <a:ext cx="324000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8" name="Google Shape;968;p38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969" name="Google Shape;969;p3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0070C0"/>
            </a:solidFill>
            <a:ln w="9525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71" name="Google Shape;971;p38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0070C0"/>
          </a:solidFill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38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0070C0"/>
          </a:solidFill>
          <a:ln w="254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3" name="Google Shape;973;p38"/>
          <p:cNvSpPr/>
          <p:nvPr/>
        </p:nvSpPr>
        <p:spPr>
          <a:xfrm>
            <a:off x="4492535" y="1744029"/>
            <a:ext cx="1052999" cy="492443"/>
          </a:xfrm>
          <a:prstGeom prst="rect">
            <a:avLst/>
          </a:prstGeom>
          <a:noFill/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PGB</a:t>
            </a:r>
            <a:endParaRPr/>
          </a:p>
        </p:txBody>
      </p:sp>
      <p:sp>
        <p:nvSpPr>
          <p:cNvPr id="974" name="Google Shape;974;p38"/>
          <p:cNvSpPr txBox="1"/>
          <p:nvPr/>
        </p:nvSpPr>
        <p:spPr>
          <a:xfrm>
            <a:off x="5407617" y="2276866"/>
            <a:ext cx="5143383" cy="250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Pratique guidée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r-FR" sz="48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en binôme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r-FR" sz="48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(4 min)</a:t>
            </a:r>
            <a:endParaRPr sz="4800" b="1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75" name="Google Shape;975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0475" y="1292636"/>
            <a:ext cx="3772584" cy="37725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p39"/>
          <p:cNvSpPr txBox="1"/>
          <p:nvPr/>
        </p:nvSpPr>
        <p:spPr>
          <a:xfrm>
            <a:off x="937025" y="187200"/>
            <a:ext cx="10709864" cy="557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Font typeface="Calibri"/>
              <a:buNone/>
            </a:pPr>
            <a:r>
              <a:rPr lang="fr-FR" sz="18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vous allez travailler individuellement l’exercice « Je m’entraîne en binôme - page 90», puis comparer les réponses et les discuter avec son binôme.. </a:t>
            </a:r>
            <a:endParaRPr sz="1800" b="1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1" name="Google Shape;981;p39"/>
          <p:cNvSpPr txBox="1"/>
          <p:nvPr/>
        </p:nvSpPr>
        <p:spPr>
          <a:xfrm>
            <a:off x="944140" y="746603"/>
            <a:ext cx="10236860" cy="342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982" name="Google Shape;982;p39"/>
          <p:cNvSpPr txBox="1"/>
          <p:nvPr/>
        </p:nvSpPr>
        <p:spPr>
          <a:xfrm>
            <a:off x="285417" y="1674000"/>
            <a:ext cx="851061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Compléter avec l’unité qui convient : m, km , mm , cm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3" name="Google Shape;983;p39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4" name="Google Shape;984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75355" y="469553"/>
            <a:ext cx="711291" cy="711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985" name="Google Shape;985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5418" y="684000"/>
            <a:ext cx="324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6" name="Google Shape;986;p39"/>
          <p:cNvPicPr preferRelativeResize="0"/>
          <p:nvPr/>
        </p:nvPicPr>
        <p:blipFill rotWithShape="1">
          <a:blip r:embed="rId5">
            <a:alphaModFix/>
          </a:blip>
          <a:srcRect l="5429" t="17196" r="2326"/>
          <a:stretch/>
        </p:blipFill>
        <p:spPr>
          <a:xfrm>
            <a:off x="372765" y="2268407"/>
            <a:ext cx="11609999" cy="2721791"/>
          </a:xfrm>
          <a:prstGeom prst="rect">
            <a:avLst/>
          </a:prstGeom>
          <a:noFill/>
          <a:ln>
            <a:noFill/>
          </a:ln>
        </p:spPr>
      </p:pic>
      <p:sp>
        <p:nvSpPr>
          <p:cNvPr id="987" name="Google Shape;987;p39"/>
          <p:cNvSpPr txBox="1"/>
          <p:nvPr/>
        </p:nvSpPr>
        <p:spPr>
          <a:xfrm>
            <a:off x="975344" y="730696"/>
            <a:ext cx="10236860" cy="342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 ne pas oublier de fournir de l’aide aux élèves en difficulté.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4"/>
          <p:cNvSpPr txBox="1"/>
          <p:nvPr/>
        </p:nvSpPr>
        <p:spPr>
          <a:xfrm>
            <a:off x="859274" y="101019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L'objectif de cette phase de remédiation est de t’apporter de l'aide pour:</a:t>
            </a:r>
            <a:endParaRPr sz="2000" b="1" i="0" u="none" strike="noStrike" cap="non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4"/>
          <p:cNvSpPr/>
          <p:nvPr/>
        </p:nvSpPr>
        <p:spPr>
          <a:xfrm>
            <a:off x="1321888" y="1816172"/>
            <a:ext cx="8802953" cy="771895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rgbClr val="72B6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4"/>
          <p:cNvSpPr txBox="1"/>
          <p:nvPr/>
        </p:nvSpPr>
        <p:spPr>
          <a:xfrm>
            <a:off x="1986825" y="1846866"/>
            <a:ext cx="9488572" cy="610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Identifier ton niveau de maîtrise des prérequis de base;</a:t>
            </a:r>
            <a:endParaRPr/>
          </a:p>
        </p:txBody>
      </p:sp>
      <p:sp>
        <p:nvSpPr>
          <p:cNvPr id="373" name="Google Shape;373;p4"/>
          <p:cNvSpPr/>
          <p:nvPr/>
        </p:nvSpPr>
        <p:spPr>
          <a:xfrm>
            <a:off x="1321888" y="3439267"/>
            <a:ext cx="8802953" cy="707886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rgbClr val="72B6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4"/>
          <p:cNvSpPr txBox="1"/>
          <p:nvPr/>
        </p:nvSpPr>
        <p:spPr>
          <a:xfrm>
            <a:off x="2067159" y="3562377"/>
            <a:ext cx="774533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Améliorer ton niveau de maîtrise de ces notions de base;</a:t>
            </a:r>
            <a:endParaRPr/>
          </a:p>
        </p:txBody>
      </p:sp>
      <p:pic>
        <p:nvPicPr>
          <p:cNvPr id="375" name="Google Shape;37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885" y="1693062"/>
            <a:ext cx="805544" cy="805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5448" y="3254690"/>
            <a:ext cx="805544" cy="805544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4"/>
          <p:cNvSpPr/>
          <p:nvPr/>
        </p:nvSpPr>
        <p:spPr>
          <a:xfrm>
            <a:off x="1321888" y="5078227"/>
            <a:ext cx="8802953" cy="707886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rgbClr val="72B6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4"/>
          <p:cNvSpPr txBox="1"/>
          <p:nvPr/>
        </p:nvSpPr>
        <p:spPr>
          <a:xfrm>
            <a:off x="2067159" y="5201337"/>
            <a:ext cx="847089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Développer tes habiletés d’application et de raisonnement. </a:t>
            </a:r>
            <a:endParaRPr/>
          </a:p>
        </p:txBody>
      </p:sp>
      <p:pic>
        <p:nvPicPr>
          <p:cNvPr id="379" name="Google Shape;37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5448" y="4813776"/>
            <a:ext cx="805544" cy="805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4" descr="Image générée"/>
          <p:cNvPicPr preferRelativeResize="0"/>
          <p:nvPr/>
        </p:nvPicPr>
        <p:blipFill rotWithShape="1">
          <a:blip r:embed="rId4">
            <a:alphaModFix/>
          </a:blip>
          <a:srcRect l="6888" t="26126" r="75639" b="63332"/>
          <a:stretch/>
        </p:blipFill>
        <p:spPr>
          <a:xfrm>
            <a:off x="207995" y="26100"/>
            <a:ext cx="573518" cy="51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2" name="Google Shape;992;p40"/>
          <p:cNvPicPr preferRelativeResize="0"/>
          <p:nvPr/>
        </p:nvPicPr>
        <p:blipFill rotWithShape="1">
          <a:blip r:embed="rId3">
            <a:alphaModFix/>
          </a:blip>
          <a:srcRect l="5429" t="17196" r="2326"/>
          <a:stretch/>
        </p:blipFill>
        <p:spPr>
          <a:xfrm>
            <a:off x="291000" y="2079000"/>
            <a:ext cx="11609999" cy="2721791"/>
          </a:xfrm>
          <a:prstGeom prst="rect">
            <a:avLst/>
          </a:prstGeom>
          <a:noFill/>
          <a:ln>
            <a:noFill/>
          </a:ln>
        </p:spPr>
      </p:pic>
      <p:sp>
        <p:nvSpPr>
          <p:cNvPr id="993" name="Google Shape;993;p40"/>
          <p:cNvSpPr txBox="1"/>
          <p:nvPr/>
        </p:nvSpPr>
        <p:spPr>
          <a:xfrm>
            <a:off x="921136" y="235622"/>
            <a:ext cx="9958353" cy="51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Bravo! Voici la réponse : </a:t>
            </a:r>
            <a:endParaRPr/>
          </a:p>
        </p:txBody>
      </p:sp>
      <p:sp>
        <p:nvSpPr>
          <p:cNvPr id="994" name="Google Shape;994;p40"/>
          <p:cNvSpPr txBox="1"/>
          <p:nvPr/>
        </p:nvSpPr>
        <p:spPr>
          <a:xfrm>
            <a:off x="921136" y="4040180"/>
            <a:ext cx="117305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i="0" u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cm </a:t>
            </a:r>
            <a:endParaRPr sz="3200" b="1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5" name="Google Shape;995;p40"/>
          <p:cNvSpPr txBox="1"/>
          <p:nvPr/>
        </p:nvSpPr>
        <p:spPr>
          <a:xfrm>
            <a:off x="4431000" y="4040180"/>
            <a:ext cx="117305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i="0" u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km </a:t>
            </a:r>
            <a:endParaRPr sz="3200" b="1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6" name="Google Shape;996;p40"/>
          <p:cNvSpPr txBox="1"/>
          <p:nvPr/>
        </p:nvSpPr>
        <p:spPr>
          <a:xfrm>
            <a:off x="7524520" y="4040180"/>
            <a:ext cx="117305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i="0" u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m </a:t>
            </a:r>
            <a:endParaRPr sz="3200" b="1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7" name="Google Shape;997;p40"/>
          <p:cNvSpPr txBox="1"/>
          <p:nvPr/>
        </p:nvSpPr>
        <p:spPr>
          <a:xfrm>
            <a:off x="11018948" y="4040180"/>
            <a:ext cx="103497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i="0" u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mm </a:t>
            </a:r>
            <a:endParaRPr sz="3200" b="1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8" name="Google Shape;998;p40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9" name="Google Shape;999;p40"/>
          <p:cNvSpPr txBox="1"/>
          <p:nvPr/>
        </p:nvSpPr>
        <p:spPr>
          <a:xfrm>
            <a:off x="975344" y="730696"/>
            <a:ext cx="10236860" cy="342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Après la correction, demander aux élèves de rédiger les réponses dans le livret.</a:t>
            </a:r>
            <a:endParaRPr sz="1600" i="1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00" name="Google Shape;1000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75355" y="469553"/>
            <a:ext cx="711291" cy="711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1" name="Google Shape;1001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5418" y="684000"/>
            <a:ext cx="324000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6" name="Google Shape;1006;p41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007" name="Google Shape;1007;p41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8BC145"/>
            </a:solidFill>
            <a:ln w="9525" cap="flat" cmpd="sng">
              <a:solidFill>
                <a:srgbClr val="8BC14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41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8BC145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9" name="Google Shape;1009;p41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8BC145"/>
          </a:solidFill>
          <a:ln w="9525" cap="flat" cmpd="sng">
            <a:solidFill>
              <a:srgbClr val="8BC1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0" name="Google Shape;1010;p4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8BC145"/>
          </a:solidFill>
          <a:ln w="25400" cap="flat" cmpd="sng">
            <a:solidFill>
              <a:srgbClr val="8BC1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1" name="Google Shape;1011;p41"/>
          <p:cNvSpPr/>
          <p:nvPr/>
        </p:nvSpPr>
        <p:spPr>
          <a:xfrm>
            <a:off x="4492535" y="1744029"/>
            <a:ext cx="1052999" cy="492443"/>
          </a:xfrm>
          <a:prstGeom prst="rect">
            <a:avLst/>
          </a:prstGeom>
          <a:noFill/>
          <a:ln w="9525" cap="flat" cmpd="sng">
            <a:solidFill>
              <a:srgbClr val="8BC1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PA</a:t>
            </a:r>
            <a:endParaRPr/>
          </a:p>
        </p:txBody>
      </p:sp>
      <p:sp>
        <p:nvSpPr>
          <p:cNvPr id="1012" name="Google Shape;1012;p41"/>
          <p:cNvSpPr txBox="1"/>
          <p:nvPr/>
        </p:nvSpPr>
        <p:spPr>
          <a:xfrm>
            <a:off x="5118002" y="2385891"/>
            <a:ext cx="5869201" cy="1586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b="1" i="0" u="none" strike="noStrike" cap="none">
                <a:solidFill>
                  <a:srgbClr val="8BC145"/>
                </a:solidFill>
                <a:latin typeface="Arial"/>
                <a:ea typeface="Arial"/>
                <a:cs typeface="Arial"/>
                <a:sym typeface="Arial"/>
              </a:rPr>
              <a:t>Pratique autonome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r-FR" sz="4800" b="1" i="0" u="none" strike="noStrike" cap="none">
                <a:solidFill>
                  <a:srgbClr val="8BC145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sz="4800" b="1">
              <a:solidFill>
                <a:srgbClr val="8BC1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3" name="Google Shape;1013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7342" y="1043045"/>
            <a:ext cx="4102799" cy="4102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42"/>
          <p:cNvSpPr txBox="1"/>
          <p:nvPr/>
        </p:nvSpPr>
        <p:spPr>
          <a:xfrm>
            <a:off x="1044796" y="174643"/>
            <a:ext cx="9958353" cy="51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100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c’est le moment de travailler seul une tâche similaire (je m’entraine seul - page 90 )</a:t>
            </a:r>
            <a:endParaRPr/>
          </a:p>
        </p:txBody>
      </p:sp>
      <p:sp>
        <p:nvSpPr>
          <p:cNvPr id="1019" name="Google Shape;1019;p42"/>
          <p:cNvSpPr txBox="1"/>
          <p:nvPr/>
        </p:nvSpPr>
        <p:spPr>
          <a:xfrm>
            <a:off x="1044796" y="729000"/>
            <a:ext cx="9911257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A ne pas oublier de fournir de l’aide aux élèves en difficulté. Orienter ceux qui ont réussi de faire le défi  1 page 94.</a:t>
            </a:r>
            <a:endParaRPr sz="1600" i="1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0" name="Google Shape;1020;p42"/>
          <p:cNvSpPr txBox="1"/>
          <p:nvPr/>
        </p:nvSpPr>
        <p:spPr>
          <a:xfrm>
            <a:off x="499281" y="1509950"/>
            <a:ext cx="696473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Compléter avec l’unité qui convient : m, cm , mm , km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1" name="Google Shape;1021;p42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8BC1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2" name="Google Shape;1022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7281" y="645198"/>
            <a:ext cx="324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3" name="Google Shape;1023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75355" y="469553"/>
            <a:ext cx="711291" cy="711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4" name="Google Shape;1024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9281" y="2476367"/>
            <a:ext cx="11193437" cy="21226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p43"/>
          <p:cNvSpPr txBox="1"/>
          <p:nvPr/>
        </p:nvSpPr>
        <p:spPr>
          <a:xfrm>
            <a:off x="1044797" y="108430"/>
            <a:ext cx="9958353" cy="51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les réponses </a:t>
            </a:r>
            <a:endParaRPr/>
          </a:p>
        </p:txBody>
      </p:sp>
      <p:sp>
        <p:nvSpPr>
          <p:cNvPr id="1030" name="Google Shape;1030;p43"/>
          <p:cNvSpPr txBox="1"/>
          <p:nvPr/>
        </p:nvSpPr>
        <p:spPr>
          <a:xfrm>
            <a:off x="924469" y="700852"/>
            <a:ext cx="9800681" cy="400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Après la Correction collective, demander aux élèves de corriger les réponses dans le livret.</a:t>
            </a:r>
            <a:endParaRPr/>
          </a:p>
        </p:txBody>
      </p:sp>
      <p:pic>
        <p:nvPicPr>
          <p:cNvPr id="1031" name="Google Shape;1031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9281" y="2476367"/>
            <a:ext cx="11193437" cy="2122634"/>
          </a:xfrm>
          <a:prstGeom prst="rect">
            <a:avLst/>
          </a:prstGeom>
          <a:noFill/>
          <a:ln>
            <a:noFill/>
          </a:ln>
        </p:spPr>
      </p:pic>
      <p:sp>
        <p:nvSpPr>
          <p:cNvPr id="1032" name="Google Shape;1032;p43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8BC1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3" name="Google Shape;1033;p43" descr="Lever la main - Icônes mains et gestes gratuite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33921" y="372741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4" name="Google Shape;1034;p43"/>
          <p:cNvSpPr/>
          <p:nvPr/>
        </p:nvSpPr>
        <p:spPr>
          <a:xfrm>
            <a:off x="9940189" y="2213998"/>
            <a:ext cx="2070001" cy="2491905"/>
          </a:xfrm>
          <a:prstGeom prst="roundRect">
            <a:avLst>
              <a:gd name="adj" fmla="val 7056"/>
            </a:avLst>
          </a:prstGeom>
          <a:noFill/>
          <a:ln w="28575" cap="flat" cmpd="sng">
            <a:solidFill>
              <a:schemeClr val="accent6"/>
            </a:solidFill>
            <a:prstDash val="lg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5" name="Google Shape;1035;p43"/>
          <p:cNvSpPr/>
          <p:nvPr/>
        </p:nvSpPr>
        <p:spPr>
          <a:xfrm>
            <a:off x="3573123" y="2214000"/>
            <a:ext cx="2324315" cy="2488189"/>
          </a:xfrm>
          <a:prstGeom prst="roundRect">
            <a:avLst>
              <a:gd name="adj" fmla="val 7056"/>
            </a:avLst>
          </a:prstGeom>
          <a:noFill/>
          <a:ln w="28575" cap="flat" cmpd="sng">
            <a:solidFill>
              <a:schemeClr val="accent6"/>
            </a:solidFill>
            <a:prstDash val="lg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6" name="Google Shape;1036;p43"/>
          <p:cNvSpPr/>
          <p:nvPr/>
        </p:nvSpPr>
        <p:spPr>
          <a:xfrm>
            <a:off x="407713" y="2214000"/>
            <a:ext cx="2177054" cy="2488189"/>
          </a:xfrm>
          <a:prstGeom prst="roundRect">
            <a:avLst>
              <a:gd name="adj" fmla="val 7056"/>
            </a:avLst>
          </a:prstGeom>
          <a:noFill/>
          <a:ln w="28575" cap="flat" cmpd="sng">
            <a:solidFill>
              <a:schemeClr val="accent6"/>
            </a:solidFill>
            <a:prstDash val="lg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7" name="Google Shape;1037;p43"/>
          <p:cNvSpPr txBox="1"/>
          <p:nvPr/>
        </p:nvSpPr>
        <p:spPr>
          <a:xfrm>
            <a:off x="407713" y="4854556"/>
            <a:ext cx="232431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très grande  longueur</a:t>
            </a:r>
            <a:endParaRPr/>
          </a:p>
        </p:txBody>
      </p:sp>
      <p:sp>
        <p:nvSpPr>
          <p:cNvPr id="1038" name="Google Shape;1038;p43"/>
          <p:cNvSpPr txBox="1"/>
          <p:nvPr/>
        </p:nvSpPr>
        <p:spPr>
          <a:xfrm>
            <a:off x="6857861" y="4841561"/>
            <a:ext cx="211155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moyenne longueur</a:t>
            </a:r>
            <a:endParaRPr/>
          </a:p>
        </p:txBody>
      </p:sp>
      <p:sp>
        <p:nvSpPr>
          <p:cNvPr id="1039" name="Google Shape;1039;p43"/>
          <p:cNvSpPr txBox="1"/>
          <p:nvPr/>
        </p:nvSpPr>
        <p:spPr>
          <a:xfrm>
            <a:off x="3665833" y="4841561"/>
            <a:ext cx="2340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très petite longueur </a:t>
            </a:r>
            <a:endParaRPr/>
          </a:p>
        </p:txBody>
      </p:sp>
      <p:sp>
        <p:nvSpPr>
          <p:cNvPr id="1040" name="Google Shape;1040;p43"/>
          <p:cNvSpPr/>
          <p:nvPr/>
        </p:nvSpPr>
        <p:spPr>
          <a:xfrm>
            <a:off x="6857861" y="2213999"/>
            <a:ext cx="2070000" cy="2500581"/>
          </a:xfrm>
          <a:prstGeom prst="roundRect">
            <a:avLst>
              <a:gd name="adj" fmla="val 7056"/>
            </a:avLst>
          </a:prstGeom>
          <a:noFill/>
          <a:ln w="28575" cap="flat" cmpd="sng">
            <a:solidFill>
              <a:schemeClr val="accent6"/>
            </a:solidFill>
            <a:prstDash val="lg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1" name="Google Shape;1041;p43"/>
          <p:cNvSpPr txBox="1"/>
          <p:nvPr/>
        </p:nvSpPr>
        <p:spPr>
          <a:xfrm>
            <a:off x="9822070" y="4841561"/>
            <a:ext cx="217705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petite longueur</a:t>
            </a:r>
            <a:endParaRPr/>
          </a:p>
        </p:txBody>
      </p:sp>
      <p:sp>
        <p:nvSpPr>
          <p:cNvPr id="1042" name="Google Shape;1042;p43"/>
          <p:cNvSpPr txBox="1"/>
          <p:nvPr/>
        </p:nvSpPr>
        <p:spPr>
          <a:xfrm>
            <a:off x="4660785" y="4149000"/>
            <a:ext cx="117305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0" u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mm </a:t>
            </a:r>
            <a:endParaRPr sz="2800" b="1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3" name="Google Shape;1043;p43"/>
          <p:cNvSpPr txBox="1"/>
          <p:nvPr/>
        </p:nvSpPr>
        <p:spPr>
          <a:xfrm>
            <a:off x="1307014" y="4149000"/>
            <a:ext cx="117305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0" u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km </a:t>
            </a:r>
            <a:endParaRPr sz="2800" b="1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4" name="Google Shape;1044;p43"/>
          <p:cNvSpPr txBox="1"/>
          <p:nvPr/>
        </p:nvSpPr>
        <p:spPr>
          <a:xfrm>
            <a:off x="7697981" y="4149000"/>
            <a:ext cx="117305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0" u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m </a:t>
            </a:r>
            <a:endParaRPr sz="2800" b="1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5" name="Google Shape;1045;p43"/>
          <p:cNvSpPr txBox="1"/>
          <p:nvPr/>
        </p:nvSpPr>
        <p:spPr>
          <a:xfrm>
            <a:off x="10865869" y="4149000"/>
            <a:ext cx="117305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0" u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cm </a:t>
            </a:r>
            <a:endParaRPr sz="2800" b="1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6" name="Google Shape;1046;p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6084" y="631477"/>
            <a:ext cx="324000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1" name="Google Shape;1051;p44"/>
          <p:cNvGrpSpPr/>
          <p:nvPr/>
        </p:nvGrpSpPr>
        <p:grpSpPr>
          <a:xfrm>
            <a:off x="2843807" y="1423736"/>
            <a:ext cx="6054377" cy="3711725"/>
            <a:chOff x="1715066" y="1103461"/>
            <a:chExt cx="5717724" cy="3124203"/>
          </a:xfrm>
        </p:grpSpPr>
        <p:sp>
          <p:nvSpPr>
            <p:cNvPr id="1052" name="Google Shape;1052;p44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A98FC3"/>
            </a:solidFill>
            <a:ln w="9525" cap="flat" cmpd="sng">
              <a:solidFill>
                <a:srgbClr val="A98FC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44"/>
            <p:cNvSpPr/>
            <p:nvPr/>
          </p:nvSpPr>
          <p:spPr>
            <a:xfrm>
              <a:off x="1802504" y="1179662"/>
              <a:ext cx="5542845" cy="2971799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A98FC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4" name="Google Shape;1054;p44"/>
          <p:cNvSpPr/>
          <p:nvPr/>
        </p:nvSpPr>
        <p:spPr>
          <a:xfrm>
            <a:off x="3052589" y="4793921"/>
            <a:ext cx="5527345" cy="77087"/>
          </a:xfrm>
          <a:prstGeom prst="rect">
            <a:avLst/>
          </a:prstGeom>
          <a:solidFill>
            <a:srgbClr val="A98FC3"/>
          </a:solidFill>
          <a:ln w="9525" cap="flat" cmpd="sng">
            <a:solidFill>
              <a:srgbClr val="A98F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5" name="Google Shape;1055;p44"/>
          <p:cNvSpPr/>
          <p:nvPr/>
        </p:nvSpPr>
        <p:spPr>
          <a:xfrm>
            <a:off x="2300321" y="1701384"/>
            <a:ext cx="1156184" cy="512421"/>
          </a:xfrm>
          <a:prstGeom prst="rect">
            <a:avLst/>
          </a:prstGeom>
          <a:solidFill>
            <a:srgbClr val="A98FC3"/>
          </a:solidFill>
          <a:ln w="25400" cap="flat" cmpd="sng">
            <a:solidFill>
              <a:srgbClr val="A98F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44"/>
          <p:cNvSpPr/>
          <p:nvPr/>
        </p:nvSpPr>
        <p:spPr>
          <a:xfrm>
            <a:off x="2403507" y="1708461"/>
            <a:ext cx="1052999" cy="492443"/>
          </a:xfrm>
          <a:prstGeom prst="rect">
            <a:avLst/>
          </a:prstGeom>
          <a:noFill/>
          <a:ln w="9525" cap="flat" cmpd="sng">
            <a:solidFill>
              <a:srgbClr val="A98F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/>
          </a:p>
        </p:txBody>
      </p:sp>
      <p:sp>
        <p:nvSpPr>
          <p:cNvPr id="1057" name="Google Shape;1057;p44"/>
          <p:cNvSpPr txBox="1"/>
          <p:nvPr/>
        </p:nvSpPr>
        <p:spPr>
          <a:xfrm>
            <a:off x="2976733" y="2071628"/>
            <a:ext cx="5869201" cy="2600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b="1" i="0" u="none" strike="noStrike" cap="non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Clôture de la </a:t>
            </a:r>
            <a:endParaRPr/>
          </a:p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b="1" i="0" u="none" strike="noStrike" cap="non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tâche 1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b="1" i="0" u="none" strike="noStrike" cap="non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sz="4800" b="1">
              <a:solidFill>
                <a:srgbClr val="A98FC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45"/>
          <p:cNvSpPr/>
          <p:nvPr/>
        </p:nvSpPr>
        <p:spPr>
          <a:xfrm>
            <a:off x="17087" y="56519"/>
            <a:ext cx="12190058" cy="7029000"/>
          </a:xfrm>
          <a:prstGeom prst="rect">
            <a:avLst/>
          </a:prstGeom>
          <a:noFill/>
          <a:ln w="127000" cap="flat" cmpd="sng">
            <a:solidFill>
              <a:srgbClr val="A98F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4" name="Google Shape;1064;p45"/>
          <p:cNvSpPr txBox="1"/>
          <p:nvPr/>
        </p:nvSpPr>
        <p:spPr>
          <a:xfrm>
            <a:off x="875942" y="8970"/>
            <a:ext cx="11286009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Qui peut me rappeler la tâche principale que nous avons travaillée dans première partie de la séance?</a:t>
            </a:r>
            <a:endParaRPr/>
          </a:p>
        </p:txBody>
      </p:sp>
      <p:sp>
        <p:nvSpPr>
          <p:cNvPr id="1065" name="Google Shape;1065;p45"/>
          <p:cNvSpPr txBox="1"/>
          <p:nvPr/>
        </p:nvSpPr>
        <p:spPr>
          <a:xfrm>
            <a:off x="899899" y="633891"/>
            <a:ext cx="10248360" cy="455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à 2 ou 3 élèves de reformuler avec leurs propres mots.. </a:t>
            </a:r>
            <a:endParaRPr/>
          </a:p>
        </p:txBody>
      </p:sp>
      <p:sp>
        <p:nvSpPr>
          <p:cNvPr id="1066" name="Google Shape;1066;p45"/>
          <p:cNvSpPr/>
          <p:nvPr/>
        </p:nvSpPr>
        <p:spPr>
          <a:xfrm>
            <a:off x="1017632" y="3114000"/>
            <a:ext cx="10469513" cy="914038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rgbClr val="72B6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7" name="Google Shape;1067;p45"/>
          <p:cNvSpPr txBox="1"/>
          <p:nvPr/>
        </p:nvSpPr>
        <p:spPr>
          <a:xfrm>
            <a:off x="1631650" y="3152864"/>
            <a:ext cx="9532345" cy="759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Identifier l’unité de mesure usuelle de la longueur, ses multiples et ses sous-multiples </a:t>
            </a:r>
            <a:endParaRPr/>
          </a:p>
        </p:txBody>
      </p:sp>
      <p:pic>
        <p:nvPicPr>
          <p:cNvPr id="1068" name="Google Shape;1068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0169" y="2982069"/>
            <a:ext cx="991481" cy="991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9" name="Google Shape;1069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31546" y="553327"/>
            <a:ext cx="711291" cy="7112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p46"/>
          <p:cNvSpPr txBox="1"/>
          <p:nvPr/>
        </p:nvSpPr>
        <p:spPr>
          <a:xfrm>
            <a:off x="987936" y="566538"/>
            <a:ext cx="10248360" cy="455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Remplir la fiche collectivement et faire la synthèse. Demander aux élèves de recopier. </a:t>
            </a:r>
            <a:endParaRPr/>
          </a:p>
        </p:txBody>
      </p:sp>
      <p:sp>
        <p:nvSpPr>
          <p:cNvPr id="1076" name="Google Shape;1076;p46"/>
          <p:cNvSpPr/>
          <p:nvPr/>
        </p:nvSpPr>
        <p:spPr>
          <a:xfrm>
            <a:off x="5240999" y="3205047"/>
            <a:ext cx="1710001" cy="815713"/>
          </a:xfrm>
          <a:prstGeom prst="roundRect">
            <a:avLst>
              <a:gd name="adj" fmla="val 16667"/>
            </a:avLst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Longueur </a:t>
            </a:r>
            <a:endParaRPr/>
          </a:p>
        </p:txBody>
      </p:sp>
      <p:sp>
        <p:nvSpPr>
          <p:cNvPr id="1077" name="Google Shape;1077;p46"/>
          <p:cNvSpPr/>
          <p:nvPr/>
        </p:nvSpPr>
        <p:spPr>
          <a:xfrm>
            <a:off x="4677119" y="2369974"/>
            <a:ext cx="535318" cy="2534698"/>
          </a:xfrm>
          <a:prstGeom prst="rightBrace">
            <a:avLst>
              <a:gd name="adj1" fmla="val 46904"/>
              <a:gd name="adj2" fmla="val 50000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078" name="Google Shape;1078;p46"/>
          <p:cNvSpPr/>
          <p:nvPr/>
        </p:nvSpPr>
        <p:spPr>
          <a:xfrm>
            <a:off x="1782023" y="1383704"/>
            <a:ext cx="2879999" cy="540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Symbole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9" name="Google Shape;1079;p46"/>
          <p:cNvSpPr/>
          <p:nvPr/>
        </p:nvSpPr>
        <p:spPr>
          <a:xfrm>
            <a:off x="1782022" y="1961838"/>
            <a:ext cx="2880000" cy="71795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6666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…………..…………………………… </a:t>
            </a:r>
            <a:endParaRPr/>
          </a:p>
        </p:txBody>
      </p:sp>
      <p:sp>
        <p:nvSpPr>
          <p:cNvPr id="1080" name="Google Shape;1080;p46"/>
          <p:cNvSpPr/>
          <p:nvPr/>
        </p:nvSpPr>
        <p:spPr>
          <a:xfrm>
            <a:off x="1763951" y="3804103"/>
            <a:ext cx="2879999" cy="540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Unité principale</a:t>
            </a:r>
            <a:endParaRPr/>
          </a:p>
        </p:txBody>
      </p:sp>
      <p:sp>
        <p:nvSpPr>
          <p:cNvPr id="1081" name="Google Shape;1081;p46"/>
          <p:cNvSpPr/>
          <p:nvPr/>
        </p:nvSpPr>
        <p:spPr>
          <a:xfrm>
            <a:off x="1763950" y="4426247"/>
            <a:ext cx="2880000" cy="80752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6666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…………..…………………………… </a:t>
            </a:r>
            <a:endParaRPr/>
          </a:p>
        </p:txBody>
      </p:sp>
      <p:sp>
        <p:nvSpPr>
          <p:cNvPr id="1082" name="Google Shape;1082;p46"/>
          <p:cNvSpPr/>
          <p:nvPr/>
        </p:nvSpPr>
        <p:spPr>
          <a:xfrm>
            <a:off x="7415488" y="1255915"/>
            <a:ext cx="2879999" cy="540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Multiples </a:t>
            </a: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3" name="Google Shape;1083;p46"/>
          <p:cNvSpPr/>
          <p:nvPr/>
        </p:nvSpPr>
        <p:spPr>
          <a:xfrm>
            <a:off x="7415488" y="1834048"/>
            <a:ext cx="2879999" cy="71795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6666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…………..……………………………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4" name="Google Shape;1084;p46"/>
          <p:cNvSpPr/>
          <p:nvPr/>
        </p:nvSpPr>
        <p:spPr>
          <a:xfrm>
            <a:off x="7560064" y="4102724"/>
            <a:ext cx="2879999" cy="540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Sous-multiples </a:t>
            </a: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46"/>
          <p:cNvSpPr/>
          <p:nvPr/>
        </p:nvSpPr>
        <p:spPr>
          <a:xfrm>
            <a:off x="7560063" y="4724868"/>
            <a:ext cx="2880000" cy="80752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6666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…………..……………………………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6" name="Google Shape;1086;p46"/>
          <p:cNvSpPr txBox="1"/>
          <p:nvPr/>
        </p:nvSpPr>
        <p:spPr>
          <a:xfrm>
            <a:off x="2714178" y="1877995"/>
            <a:ext cx="97954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b="1" i="0" u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L </a:t>
            </a:r>
            <a:endParaRPr sz="4800" b="1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7" name="Google Shape;1087;p46"/>
          <p:cNvSpPr txBox="1"/>
          <p:nvPr/>
        </p:nvSpPr>
        <p:spPr>
          <a:xfrm>
            <a:off x="1926309" y="4488922"/>
            <a:ext cx="250640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0" u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 mètre (m) </a:t>
            </a:r>
            <a:endParaRPr sz="2800" b="1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8" name="Google Shape;1088;p46"/>
          <p:cNvSpPr txBox="1"/>
          <p:nvPr/>
        </p:nvSpPr>
        <p:spPr>
          <a:xfrm>
            <a:off x="7632210" y="1836743"/>
            <a:ext cx="266327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0" u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dam – hm – km  </a:t>
            </a:r>
            <a:endParaRPr sz="2800" b="1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9" name="Google Shape;1089;p46"/>
          <p:cNvSpPr txBox="1"/>
          <p:nvPr/>
        </p:nvSpPr>
        <p:spPr>
          <a:xfrm>
            <a:off x="7748022" y="4798088"/>
            <a:ext cx="26490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0" u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dm – cm - mm  </a:t>
            </a:r>
            <a:endParaRPr sz="2800" b="1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0" name="Google Shape;1090;p46"/>
          <p:cNvSpPr/>
          <p:nvPr/>
        </p:nvSpPr>
        <p:spPr>
          <a:xfrm flipH="1">
            <a:off x="6951000" y="2264831"/>
            <a:ext cx="464487" cy="2696146"/>
          </a:xfrm>
          <a:prstGeom prst="rightBrace">
            <a:avLst>
              <a:gd name="adj1" fmla="val 46904"/>
              <a:gd name="adj2" fmla="val 50000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1" name="Google Shape;1091;p46"/>
          <p:cNvSpPr/>
          <p:nvPr/>
        </p:nvSpPr>
        <p:spPr>
          <a:xfrm>
            <a:off x="17087" y="56519"/>
            <a:ext cx="12190058" cy="7029000"/>
          </a:xfrm>
          <a:prstGeom prst="rect">
            <a:avLst/>
          </a:prstGeom>
          <a:noFill/>
          <a:ln w="127000" cap="flat" cmpd="sng">
            <a:solidFill>
              <a:srgbClr val="A98F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2" name="Google Shape;1092;p46"/>
          <p:cNvSpPr txBox="1"/>
          <p:nvPr/>
        </p:nvSpPr>
        <p:spPr>
          <a:xfrm>
            <a:off x="921136" y="103721"/>
            <a:ext cx="10248360" cy="466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Pour bien retenir, prenez vos livrets page 90 et complétant ensemble l’activité « je retiens ». </a:t>
            </a:r>
            <a:endParaRPr/>
          </a:p>
        </p:txBody>
      </p:sp>
      <p:pic>
        <p:nvPicPr>
          <p:cNvPr id="1093" name="Google Shape;1093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6144" y="622199"/>
            <a:ext cx="324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4" name="Google Shape;1094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66075" y="544624"/>
            <a:ext cx="711291" cy="7112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9" name="Google Shape;1099;p47"/>
          <p:cNvGrpSpPr/>
          <p:nvPr/>
        </p:nvGrpSpPr>
        <p:grpSpPr>
          <a:xfrm>
            <a:off x="2843807" y="1423736"/>
            <a:ext cx="6054377" cy="3711725"/>
            <a:chOff x="1715066" y="1103461"/>
            <a:chExt cx="5717724" cy="3124203"/>
          </a:xfrm>
        </p:grpSpPr>
        <p:sp>
          <p:nvSpPr>
            <p:cNvPr id="1100" name="Google Shape;1100;p47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A98FC3"/>
            </a:solidFill>
            <a:ln w="9525" cap="flat" cmpd="sng">
              <a:solidFill>
                <a:srgbClr val="A98FC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47"/>
            <p:cNvSpPr/>
            <p:nvPr/>
          </p:nvSpPr>
          <p:spPr>
            <a:xfrm>
              <a:off x="1802504" y="1179662"/>
              <a:ext cx="5542845" cy="2971799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A98FC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02" name="Google Shape;1102;p47"/>
          <p:cNvSpPr/>
          <p:nvPr/>
        </p:nvSpPr>
        <p:spPr>
          <a:xfrm>
            <a:off x="3052589" y="4793921"/>
            <a:ext cx="5527345" cy="77087"/>
          </a:xfrm>
          <a:prstGeom prst="rect">
            <a:avLst/>
          </a:prstGeom>
          <a:solidFill>
            <a:srgbClr val="A98FC3"/>
          </a:solidFill>
          <a:ln w="9525" cap="flat" cmpd="sng">
            <a:solidFill>
              <a:srgbClr val="A98F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3" name="Google Shape;1103;p47"/>
          <p:cNvSpPr/>
          <p:nvPr/>
        </p:nvSpPr>
        <p:spPr>
          <a:xfrm>
            <a:off x="2300321" y="1701384"/>
            <a:ext cx="1156184" cy="512421"/>
          </a:xfrm>
          <a:prstGeom prst="rect">
            <a:avLst/>
          </a:prstGeom>
          <a:solidFill>
            <a:srgbClr val="A98FC3"/>
          </a:solidFill>
          <a:ln w="25400" cap="flat" cmpd="sng">
            <a:solidFill>
              <a:srgbClr val="A98F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4" name="Google Shape;1104;p47"/>
          <p:cNvSpPr/>
          <p:nvPr/>
        </p:nvSpPr>
        <p:spPr>
          <a:xfrm>
            <a:off x="2403507" y="1708461"/>
            <a:ext cx="1052999" cy="492443"/>
          </a:xfrm>
          <a:prstGeom prst="rect">
            <a:avLst/>
          </a:prstGeom>
          <a:noFill/>
          <a:ln w="9525" cap="flat" cmpd="sng">
            <a:solidFill>
              <a:srgbClr val="A98F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/>
          </a:p>
        </p:txBody>
      </p:sp>
      <p:sp>
        <p:nvSpPr>
          <p:cNvPr id="1105" name="Google Shape;1105;p47"/>
          <p:cNvSpPr txBox="1"/>
          <p:nvPr/>
        </p:nvSpPr>
        <p:spPr>
          <a:xfrm>
            <a:off x="2976733" y="2071628"/>
            <a:ext cx="5869201" cy="2600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A98FC3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Ouverture de la </a:t>
            </a:r>
            <a:endParaRPr/>
          </a:p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A98FC3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tâche 2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98FC3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(3 min)</a:t>
            </a:r>
            <a:endParaRPr sz="4800" b="1" i="0" u="none" strike="noStrike" cap="none">
              <a:solidFill>
                <a:srgbClr val="A98FC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48"/>
          <p:cNvSpPr txBox="1"/>
          <p:nvPr/>
        </p:nvSpPr>
        <p:spPr>
          <a:xfrm>
            <a:off x="899899" y="155725"/>
            <a:ext cx="10799864" cy="466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Pour commencer cette deuxième séquence, faisons un petit rappel. </a:t>
            </a:r>
            <a:endParaRPr/>
          </a:p>
        </p:txBody>
      </p:sp>
      <p:sp>
        <p:nvSpPr>
          <p:cNvPr id="1112" name="Google Shape;1112;p48"/>
          <p:cNvSpPr txBox="1"/>
          <p:nvPr/>
        </p:nvSpPr>
        <p:spPr>
          <a:xfrm>
            <a:off x="971820" y="633891"/>
            <a:ext cx="10248360" cy="455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Inviter les élèves à rappeler l’unité de la longueur , ses multiples et sous multiples </a:t>
            </a:r>
            <a:endParaRPr/>
          </a:p>
        </p:txBody>
      </p:sp>
      <p:sp>
        <p:nvSpPr>
          <p:cNvPr id="1113" name="Google Shape;1113;p48"/>
          <p:cNvSpPr/>
          <p:nvPr/>
        </p:nvSpPr>
        <p:spPr>
          <a:xfrm>
            <a:off x="1416000" y="1452928"/>
            <a:ext cx="9113050" cy="617934"/>
          </a:xfrm>
          <a:prstGeom prst="roundRect">
            <a:avLst>
              <a:gd name="adj" fmla="val 43860"/>
            </a:avLst>
          </a:prstGeom>
          <a:solidFill>
            <a:schemeClr val="lt1"/>
          </a:solidFill>
          <a:ln w="19050" cap="flat" cmpd="sng">
            <a:solidFill>
              <a:srgbClr val="0099C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Qui peut me rappeler le tableau de conversion de longueur ?</a:t>
            </a:r>
            <a:endParaRPr/>
          </a:p>
        </p:txBody>
      </p:sp>
      <p:sp>
        <p:nvSpPr>
          <p:cNvPr id="1114" name="Google Shape;1114;p48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noFill/>
          <a:ln w="1270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5" name="Google Shape;1115;p48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02675" y="2929522"/>
            <a:ext cx="2520000" cy="25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p49"/>
          <p:cNvSpPr txBox="1"/>
          <p:nvPr/>
        </p:nvSpPr>
        <p:spPr>
          <a:xfrm>
            <a:off x="966000" y="155725"/>
            <a:ext cx="10799864" cy="466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Bravo! Le tableau de conversion regroupe les différentes unités de longueur.</a:t>
            </a:r>
            <a:endParaRPr sz="2000" b="1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2" name="Google Shape;1122;p49"/>
          <p:cNvSpPr txBox="1"/>
          <p:nvPr/>
        </p:nvSpPr>
        <p:spPr>
          <a:xfrm>
            <a:off x="966000" y="622199"/>
            <a:ext cx="10248360" cy="455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Présenter le tableau ligne par ligne.  </a:t>
            </a:r>
            <a:endParaRPr/>
          </a:p>
        </p:txBody>
      </p:sp>
      <p:sp>
        <p:nvSpPr>
          <p:cNvPr id="1123" name="Google Shape;1123;p49"/>
          <p:cNvSpPr/>
          <p:nvPr/>
        </p:nvSpPr>
        <p:spPr>
          <a:xfrm>
            <a:off x="0" y="35999"/>
            <a:ext cx="12192000" cy="6858001"/>
          </a:xfrm>
          <a:prstGeom prst="rect">
            <a:avLst/>
          </a:prstGeom>
          <a:noFill/>
          <a:ln w="1270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4" name="Google Shape;1124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75355" y="469553"/>
            <a:ext cx="711291" cy="71129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25" name="Google Shape;1125;p49"/>
          <p:cNvGraphicFramePr/>
          <p:nvPr/>
        </p:nvGraphicFramePr>
        <p:xfrm>
          <a:off x="322683" y="2039417"/>
          <a:ext cx="11546650" cy="2025610"/>
        </p:xfrm>
        <a:graphic>
          <a:graphicData uri="http://schemas.openxmlformats.org/drawingml/2006/table">
            <a:tbl>
              <a:tblPr firstRow="1" bandRow="1">
                <a:noFill/>
                <a:tableStyleId>{2CBEE35A-801D-4DDD-8BB8-00A6175C00D9}</a:tableStyleId>
              </a:tblPr>
              <a:tblGrid>
                <a:gridCol w="1529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0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0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7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13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200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36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09850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dk1"/>
                          </a:solidFill>
                        </a:rPr>
                        <a:t>Multiples</a:t>
                      </a:r>
                      <a:endParaRPr sz="2000" b="1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E2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dk1"/>
                          </a:solidFill>
                        </a:rPr>
                        <a:t>Unité</a:t>
                      </a:r>
                      <a:endParaRPr sz="2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F2C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dk1"/>
                          </a:solidFill>
                        </a:rPr>
                        <a:t>Sous-multiples</a:t>
                      </a:r>
                      <a:endParaRPr sz="2400" b="1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E4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4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F2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E4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E4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E4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4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F2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E4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E4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E4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126" name="Google Shape;1126;p49"/>
          <p:cNvGraphicFramePr/>
          <p:nvPr/>
        </p:nvGraphicFramePr>
        <p:xfrm>
          <a:off x="6799683" y="2571750"/>
          <a:ext cx="5069625" cy="613175"/>
        </p:xfrm>
        <a:graphic>
          <a:graphicData uri="http://schemas.openxmlformats.org/drawingml/2006/table">
            <a:tbl>
              <a:tblPr firstRow="1" bandRow="1">
                <a:noFill/>
                <a:tableStyleId>{2CBEE35A-801D-4DDD-8BB8-00A6175C00D9}</a:tableStyleId>
              </a:tblPr>
              <a:tblGrid>
                <a:gridCol w="1647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6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6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31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1">
                          <a:solidFill>
                            <a:srgbClr val="FF0000"/>
                          </a:solidFill>
                        </a:rPr>
                        <a:t>déci</a:t>
                      </a:r>
                      <a:r>
                        <a:rPr lang="fr-FR" sz="1800" b="1">
                          <a:solidFill>
                            <a:srgbClr val="00B050"/>
                          </a:solidFill>
                        </a:rPr>
                        <a:t>mètre</a:t>
                      </a:r>
                      <a:r>
                        <a:rPr lang="fr-FR" sz="1800" b="1">
                          <a:solidFill>
                            <a:schemeClr val="dk1"/>
                          </a:solidFill>
                        </a:rPr>
                        <a:t> </a:t>
                      </a:r>
                      <a:endParaRPr sz="1800"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8400" marR="118400" marT="59200" marB="592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1">
                          <a:solidFill>
                            <a:srgbClr val="FF0000"/>
                          </a:solidFill>
                        </a:rPr>
                        <a:t>centi</a:t>
                      </a:r>
                      <a:r>
                        <a:rPr lang="fr-FR" sz="1800" b="1">
                          <a:solidFill>
                            <a:srgbClr val="00B050"/>
                          </a:solidFill>
                        </a:rPr>
                        <a:t>mètre</a:t>
                      </a:r>
                      <a:endParaRPr sz="1800"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8400" marR="118400" marT="59200" marB="592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1">
                          <a:solidFill>
                            <a:srgbClr val="FF0000"/>
                          </a:solidFill>
                        </a:rPr>
                        <a:t>milli</a:t>
                      </a:r>
                      <a:r>
                        <a:rPr lang="fr-FR" sz="1800" b="1">
                          <a:solidFill>
                            <a:srgbClr val="00B050"/>
                          </a:solidFill>
                        </a:rPr>
                        <a:t>mètre</a:t>
                      </a:r>
                      <a:endParaRPr sz="1800"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8400" marR="118400" marT="59200" marB="592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27" name="Google Shape;1127;p49"/>
          <p:cNvGraphicFramePr/>
          <p:nvPr/>
        </p:nvGraphicFramePr>
        <p:xfrm>
          <a:off x="322683" y="2562770"/>
          <a:ext cx="5069650" cy="631125"/>
        </p:xfrm>
        <a:graphic>
          <a:graphicData uri="http://schemas.openxmlformats.org/drawingml/2006/table">
            <a:tbl>
              <a:tblPr firstRow="1" bandRow="1">
                <a:noFill/>
                <a:tableStyleId>{2CBEE35A-801D-4DDD-8BB8-00A6175C00D9}</a:tableStyleId>
              </a:tblPr>
              <a:tblGrid>
                <a:gridCol w="1502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9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7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11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1">
                          <a:solidFill>
                            <a:srgbClr val="FF0000"/>
                          </a:solidFill>
                        </a:rPr>
                        <a:t>kilo</a:t>
                      </a:r>
                      <a:r>
                        <a:rPr lang="fr-FR" sz="1800" b="1">
                          <a:solidFill>
                            <a:srgbClr val="00B050"/>
                          </a:solidFill>
                        </a:rPr>
                        <a:t>mètre</a:t>
                      </a:r>
                      <a:endParaRPr sz="1800" b="1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8400" marR="118400" marT="59200" marB="592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1">
                          <a:solidFill>
                            <a:srgbClr val="FF0000"/>
                          </a:solidFill>
                        </a:rPr>
                        <a:t>hecto</a:t>
                      </a:r>
                      <a:r>
                        <a:rPr lang="fr-FR" sz="1800" b="1">
                          <a:solidFill>
                            <a:srgbClr val="00B050"/>
                          </a:solidFill>
                        </a:rPr>
                        <a:t>mètre</a:t>
                      </a:r>
                      <a:endParaRPr sz="1800" b="1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8400" marR="118400" marT="59200" marB="592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b="1">
                          <a:solidFill>
                            <a:srgbClr val="FF0000"/>
                          </a:solidFill>
                        </a:rPr>
                        <a:t>déca</a:t>
                      </a:r>
                      <a:r>
                        <a:rPr lang="fr-FR" sz="1800" b="1">
                          <a:solidFill>
                            <a:srgbClr val="00B050"/>
                          </a:solidFill>
                        </a:rPr>
                        <a:t>mètre</a:t>
                      </a:r>
                      <a:r>
                        <a:rPr lang="fr-FR" sz="1800" b="1">
                          <a:solidFill>
                            <a:srgbClr val="FF0000"/>
                          </a:solidFill>
                        </a:rPr>
                        <a:t> </a:t>
                      </a:r>
                      <a:endParaRPr sz="1800" b="1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8400" marR="118400" marT="59200" marB="592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28" name="Google Shape;1128;p49"/>
          <p:cNvGraphicFramePr/>
          <p:nvPr/>
        </p:nvGraphicFramePr>
        <p:xfrm>
          <a:off x="5370944" y="2595020"/>
          <a:ext cx="1450100" cy="631125"/>
        </p:xfrm>
        <a:graphic>
          <a:graphicData uri="http://schemas.openxmlformats.org/drawingml/2006/table">
            <a:tbl>
              <a:tblPr firstRow="1" bandRow="1">
                <a:noFill/>
                <a:tableStyleId>{6CC80C07-5CD2-4154-9EE6-13B23265CEAC}</a:tableStyleId>
              </a:tblPr>
              <a:tblGrid>
                <a:gridCol w="145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311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1">
                          <a:solidFill>
                            <a:srgbClr val="00B050"/>
                          </a:solidFill>
                        </a:rPr>
                        <a:t>mètre </a:t>
                      </a:r>
                      <a:endParaRPr sz="2000" b="1">
                        <a:solidFill>
                          <a:srgbClr val="00B05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8400" marR="118400" marT="59200" marB="592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29" name="Google Shape;1129;p49"/>
          <p:cNvGraphicFramePr/>
          <p:nvPr/>
        </p:nvGraphicFramePr>
        <p:xfrm>
          <a:off x="6887060" y="3319699"/>
          <a:ext cx="5000625" cy="631125"/>
        </p:xfrm>
        <a:graphic>
          <a:graphicData uri="http://schemas.openxmlformats.org/drawingml/2006/table">
            <a:tbl>
              <a:tblPr firstRow="1" bandRow="1">
                <a:noFill/>
                <a:tableStyleId>{2CBEE35A-801D-4DDD-8BB8-00A6175C00D9}</a:tableStyleId>
              </a:tblPr>
              <a:tblGrid>
                <a:gridCol w="1624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3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1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11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b="1">
                          <a:solidFill>
                            <a:srgbClr val="FF0000"/>
                          </a:solidFill>
                        </a:rPr>
                        <a:t>d</a:t>
                      </a:r>
                      <a:r>
                        <a:rPr lang="fr-FR" sz="3200" b="1">
                          <a:solidFill>
                            <a:srgbClr val="00B050"/>
                          </a:solidFill>
                        </a:rPr>
                        <a:t>m</a:t>
                      </a:r>
                      <a:endParaRPr/>
                    </a:p>
                  </a:txBody>
                  <a:tcPr marL="118400" marR="118400" marT="59200" marB="592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b="1">
                          <a:solidFill>
                            <a:srgbClr val="FF0000"/>
                          </a:solidFill>
                        </a:rPr>
                        <a:t>c</a:t>
                      </a:r>
                      <a:r>
                        <a:rPr lang="fr-FR" sz="3200" b="1">
                          <a:solidFill>
                            <a:srgbClr val="00B050"/>
                          </a:solidFill>
                        </a:rPr>
                        <a:t>m</a:t>
                      </a:r>
                      <a:endParaRPr sz="3200" b="1">
                        <a:solidFill>
                          <a:srgbClr val="FF0000"/>
                        </a:solidFill>
                      </a:endParaRPr>
                    </a:p>
                  </a:txBody>
                  <a:tcPr marL="118400" marR="118400" marT="59200" marB="592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b="1">
                          <a:solidFill>
                            <a:srgbClr val="FF0000"/>
                          </a:solidFill>
                        </a:rPr>
                        <a:t>m</a:t>
                      </a:r>
                      <a:r>
                        <a:rPr lang="fr-FR" sz="3200" b="1">
                          <a:solidFill>
                            <a:srgbClr val="00B050"/>
                          </a:solidFill>
                        </a:rPr>
                        <a:t>m</a:t>
                      </a:r>
                      <a:endParaRPr sz="3200" b="1">
                        <a:solidFill>
                          <a:srgbClr val="FF0000"/>
                        </a:solidFill>
                      </a:endParaRPr>
                    </a:p>
                  </a:txBody>
                  <a:tcPr marL="118400" marR="118400" marT="59200" marB="592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30" name="Google Shape;1130;p49"/>
          <p:cNvGraphicFramePr/>
          <p:nvPr/>
        </p:nvGraphicFramePr>
        <p:xfrm>
          <a:off x="246297" y="3319699"/>
          <a:ext cx="5006650" cy="631125"/>
        </p:xfrm>
        <a:graphic>
          <a:graphicData uri="http://schemas.openxmlformats.org/drawingml/2006/table">
            <a:tbl>
              <a:tblPr firstRow="1" bandRow="1">
                <a:noFill/>
                <a:tableStyleId>{2CBEE35A-801D-4DDD-8BB8-00A6175C00D9}</a:tableStyleId>
              </a:tblPr>
              <a:tblGrid>
                <a:gridCol w="1483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8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4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11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b="1">
                          <a:solidFill>
                            <a:srgbClr val="FF0000"/>
                          </a:solidFill>
                        </a:rPr>
                        <a:t>k</a:t>
                      </a:r>
                      <a:r>
                        <a:rPr lang="fr-FR" sz="3200" b="1">
                          <a:solidFill>
                            <a:srgbClr val="00B050"/>
                          </a:solidFill>
                        </a:rPr>
                        <a:t>m</a:t>
                      </a:r>
                      <a:endParaRPr sz="3200" b="1">
                        <a:solidFill>
                          <a:srgbClr val="FF0000"/>
                        </a:solidFill>
                      </a:endParaRPr>
                    </a:p>
                  </a:txBody>
                  <a:tcPr marL="118400" marR="118400" marT="59200" marB="592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b="1">
                          <a:solidFill>
                            <a:srgbClr val="FF0000"/>
                          </a:solidFill>
                        </a:rPr>
                        <a:t>h</a:t>
                      </a:r>
                      <a:r>
                        <a:rPr lang="fr-FR" sz="3200" b="1">
                          <a:solidFill>
                            <a:srgbClr val="00B050"/>
                          </a:solidFill>
                        </a:rPr>
                        <a:t>m</a:t>
                      </a:r>
                      <a:endParaRPr sz="3200" b="1">
                        <a:solidFill>
                          <a:srgbClr val="FF0000"/>
                        </a:solidFill>
                      </a:endParaRPr>
                    </a:p>
                  </a:txBody>
                  <a:tcPr marL="118400" marR="118400" marT="59200" marB="592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b="1">
                          <a:solidFill>
                            <a:srgbClr val="FF0000"/>
                          </a:solidFill>
                        </a:rPr>
                        <a:t>da</a:t>
                      </a:r>
                      <a:r>
                        <a:rPr lang="fr-FR" sz="3200" b="1">
                          <a:solidFill>
                            <a:srgbClr val="00B050"/>
                          </a:solidFill>
                        </a:rPr>
                        <a:t>m</a:t>
                      </a:r>
                      <a:endParaRPr sz="3200" b="1">
                        <a:solidFill>
                          <a:srgbClr val="FF0000"/>
                        </a:solidFill>
                      </a:endParaRPr>
                    </a:p>
                  </a:txBody>
                  <a:tcPr marL="118400" marR="118400" marT="59200" marB="592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31" name="Google Shape;1131;p49"/>
          <p:cNvGraphicFramePr/>
          <p:nvPr/>
        </p:nvGraphicFramePr>
        <p:xfrm>
          <a:off x="5414276" y="3319699"/>
          <a:ext cx="1450100" cy="631125"/>
        </p:xfrm>
        <a:graphic>
          <a:graphicData uri="http://schemas.openxmlformats.org/drawingml/2006/table">
            <a:tbl>
              <a:tblPr firstRow="1" bandRow="1">
                <a:noFill/>
                <a:tableStyleId>{6CC80C07-5CD2-4154-9EE6-13B23265CEAC}</a:tableStyleId>
              </a:tblPr>
              <a:tblGrid>
                <a:gridCol w="145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311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b="1">
                          <a:solidFill>
                            <a:srgbClr val="00B050"/>
                          </a:solidFill>
                        </a:rPr>
                        <a:t>m</a:t>
                      </a:r>
                      <a:endParaRPr/>
                    </a:p>
                  </a:txBody>
                  <a:tcPr marL="118400" marR="118400" marT="59200" marB="592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"/>
          <p:cNvSpPr txBox="1"/>
          <p:nvPr/>
        </p:nvSpPr>
        <p:spPr>
          <a:xfrm>
            <a:off x="1050869" y="239113"/>
            <a:ext cx="11759243" cy="53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fr-FR" sz="32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parcours 1AC 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6" name="Google Shape;386;p5" descr="Image générée"/>
          <p:cNvPicPr preferRelativeResize="0"/>
          <p:nvPr/>
        </p:nvPicPr>
        <p:blipFill rotWithShape="1">
          <a:blip r:embed="rId3">
            <a:alphaModFix/>
          </a:blip>
          <a:srcRect t="11064" b="10678"/>
          <a:stretch/>
        </p:blipFill>
        <p:spPr>
          <a:xfrm>
            <a:off x="164717" y="55057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5"/>
          <p:cNvPicPr preferRelativeResize="0"/>
          <p:nvPr/>
        </p:nvPicPr>
        <p:blipFill rotWithShape="1">
          <a:blip r:embed="rId4">
            <a:alphaModFix/>
          </a:blip>
          <a:srcRect t="14566"/>
          <a:stretch/>
        </p:blipFill>
        <p:spPr>
          <a:xfrm>
            <a:off x="0" y="998972"/>
            <a:ext cx="12192000" cy="58590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p50"/>
          <p:cNvSpPr txBox="1"/>
          <p:nvPr/>
        </p:nvSpPr>
        <p:spPr>
          <a:xfrm>
            <a:off x="899899" y="155725"/>
            <a:ext cx="10799864" cy="466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À</a:t>
            </a:r>
            <a:r>
              <a:rPr lang="fr-FR" sz="20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la fin de cette séquence, vous serez capable de réaliser des tâches similaires à la tâche suivante: </a:t>
            </a:r>
            <a:endParaRPr/>
          </a:p>
        </p:txBody>
      </p:sp>
      <p:sp>
        <p:nvSpPr>
          <p:cNvPr id="1138" name="Google Shape;1138;p50"/>
          <p:cNvSpPr txBox="1"/>
          <p:nvPr/>
        </p:nvSpPr>
        <p:spPr>
          <a:xfrm>
            <a:off x="971820" y="638969"/>
            <a:ext cx="10248360" cy="455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Expliquer la tâche.  Utiliser l’alternance linguistique si besoin</a:t>
            </a:r>
            <a:endParaRPr/>
          </a:p>
        </p:txBody>
      </p:sp>
      <p:sp>
        <p:nvSpPr>
          <p:cNvPr id="1139" name="Google Shape;1139;p50"/>
          <p:cNvSpPr/>
          <p:nvPr/>
        </p:nvSpPr>
        <p:spPr>
          <a:xfrm>
            <a:off x="0" y="35999"/>
            <a:ext cx="12192000" cy="6858001"/>
          </a:xfrm>
          <a:prstGeom prst="rect">
            <a:avLst/>
          </a:prstGeom>
          <a:noFill/>
          <a:ln w="1270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0" name="Google Shape;1140;p50"/>
          <p:cNvSpPr/>
          <p:nvPr/>
        </p:nvSpPr>
        <p:spPr>
          <a:xfrm>
            <a:off x="1026487" y="2957520"/>
            <a:ext cx="10874513" cy="914038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rgbClr val="72B6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1" name="Google Shape;1141;p50"/>
          <p:cNvSpPr txBox="1"/>
          <p:nvPr/>
        </p:nvSpPr>
        <p:spPr>
          <a:xfrm>
            <a:off x="1640505" y="2996384"/>
            <a:ext cx="10080495" cy="759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Réaliser des conversions d’unités de longueur en utilisant le tableau de conversion. </a:t>
            </a:r>
            <a:endParaRPr/>
          </a:p>
        </p:txBody>
      </p:sp>
      <p:pic>
        <p:nvPicPr>
          <p:cNvPr id="1142" name="Google Shape;1142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9024" y="2825589"/>
            <a:ext cx="991481" cy="9914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7" name="Google Shape;1147;p51"/>
          <p:cNvGrpSpPr/>
          <p:nvPr/>
        </p:nvGrpSpPr>
        <p:grpSpPr>
          <a:xfrm>
            <a:off x="4913807" y="1468736"/>
            <a:ext cx="6054377" cy="3711725"/>
            <a:chOff x="1715066" y="1103461"/>
            <a:chExt cx="5717724" cy="3124203"/>
          </a:xfrm>
        </p:grpSpPr>
        <p:sp>
          <p:nvSpPr>
            <p:cNvPr id="1148" name="Google Shape;1148;p51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6C6AD"/>
            </a:solidFill>
            <a:ln w="9525" cap="flat" cmpd="sng">
              <a:solidFill>
                <a:srgbClr val="F6C6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51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6C6AD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50" name="Google Shape;1150;p51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6C6AD"/>
          </a:solidFill>
          <a:ln w="9525" cap="flat" cmpd="sng">
            <a:solidFill>
              <a:srgbClr val="F6C6A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1" name="Google Shape;1151;p5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6C6AD"/>
          </a:solidFill>
          <a:ln w="25400" cap="flat" cmpd="sng">
            <a:solidFill>
              <a:srgbClr val="F6C6A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2" name="Google Shape;1152;p51"/>
          <p:cNvSpPr/>
          <p:nvPr/>
        </p:nvSpPr>
        <p:spPr>
          <a:xfrm>
            <a:off x="4492535" y="1744029"/>
            <a:ext cx="1052999" cy="492443"/>
          </a:xfrm>
          <a:prstGeom prst="rect">
            <a:avLst/>
          </a:prstGeom>
          <a:noFill/>
          <a:ln w="9525" cap="flat" cmpd="sng">
            <a:solidFill>
              <a:srgbClr val="F6C6A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/>
          </a:p>
        </p:txBody>
      </p:sp>
      <p:sp>
        <p:nvSpPr>
          <p:cNvPr id="1153" name="Google Shape;1153;p51"/>
          <p:cNvSpPr txBox="1"/>
          <p:nvPr/>
        </p:nvSpPr>
        <p:spPr>
          <a:xfrm>
            <a:off x="5006390" y="2517589"/>
            <a:ext cx="5869201" cy="1586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b="1" i="0" u="none" strike="noStrike" cap="none">
                <a:solidFill>
                  <a:srgbClr val="F6C6AD"/>
                </a:solidFill>
                <a:latin typeface="Arial"/>
                <a:ea typeface="Arial"/>
                <a:cs typeface="Arial"/>
                <a:sym typeface="Arial"/>
              </a:rPr>
              <a:t>Modelage (tâche 2) 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r-FR" sz="4800" b="1" i="0" u="none" strike="noStrike" cap="none">
                <a:solidFill>
                  <a:srgbClr val="F6C6AD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sz="4800" b="1">
              <a:solidFill>
                <a:srgbClr val="F6C6A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4" name="Google Shape;1154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5983" y="1087299"/>
            <a:ext cx="3583312" cy="3583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9" name="Google Shape;1159;p52"/>
          <p:cNvSpPr txBox="1"/>
          <p:nvPr/>
        </p:nvSpPr>
        <p:spPr>
          <a:xfrm>
            <a:off x="953984" y="221388"/>
            <a:ext cx="10179603" cy="395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Je vais vous montrer comment réaliser la tâche principale à partir de la situation suivante: </a:t>
            </a:r>
            <a:endParaRPr/>
          </a:p>
        </p:txBody>
      </p:sp>
      <p:sp>
        <p:nvSpPr>
          <p:cNvPr id="1160" name="Google Shape;1160;p52"/>
          <p:cNvSpPr txBox="1"/>
          <p:nvPr/>
        </p:nvSpPr>
        <p:spPr>
          <a:xfrm>
            <a:off x="971541" y="663334"/>
            <a:ext cx="9607374" cy="395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Lire la consigne puis l’expliquer.</a:t>
            </a:r>
            <a:endParaRPr/>
          </a:p>
        </p:txBody>
      </p:sp>
      <p:pic>
        <p:nvPicPr>
          <p:cNvPr id="1161" name="Google Shape;1161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2" name="Google Shape;1162;p52"/>
          <p:cNvSpPr/>
          <p:nvPr/>
        </p:nvSpPr>
        <p:spPr>
          <a:xfrm>
            <a:off x="4682073" y="2637708"/>
            <a:ext cx="4468281" cy="697885"/>
          </a:xfrm>
          <a:prstGeom prst="roundRect">
            <a:avLst>
              <a:gd name="adj" fmla="val 28664"/>
            </a:avLst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12  </a:t>
            </a:r>
            <a:r>
              <a:rPr lang="fr-FR" sz="3200" b="1" i="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fr-FR" sz="32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 = </a:t>
            </a:r>
            <a:r>
              <a:rPr lang="fr-FR" sz="1800" i="0" u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 </a:t>
            </a:r>
            <a:r>
              <a:rPr lang="fr-FR" sz="3200" b="1" i="0" u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lang="fr-FR" sz="32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52"/>
          <p:cNvSpPr/>
          <p:nvPr/>
        </p:nvSpPr>
        <p:spPr>
          <a:xfrm>
            <a:off x="300" y="17640"/>
            <a:ext cx="12192000" cy="684036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4" name="Google Shape;1164;p52"/>
          <p:cNvSpPr txBox="1"/>
          <p:nvPr/>
        </p:nvSpPr>
        <p:spPr>
          <a:xfrm>
            <a:off x="226163" y="2755817"/>
            <a:ext cx="423004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Convertir la longueur suivante :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165" name="Google Shape;1165;p52"/>
          <p:cNvGraphicFramePr/>
          <p:nvPr/>
        </p:nvGraphicFramePr>
        <p:xfrm>
          <a:off x="5582088" y="3717457"/>
          <a:ext cx="6217700" cy="1104100"/>
        </p:xfrm>
        <a:graphic>
          <a:graphicData uri="http://schemas.openxmlformats.org/drawingml/2006/table">
            <a:tbl>
              <a:tblPr firstRow="1" bandRow="1">
                <a:noFill/>
                <a:tableStyleId>{2CBEE35A-801D-4DDD-8BB8-00A6175C00D9}</a:tableStyleId>
              </a:tblPr>
              <a:tblGrid>
                <a:gridCol w="798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8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7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9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82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8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15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km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E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hm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E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dam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E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E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dm`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E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cm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E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mm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E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9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endParaRPr sz="1200" b="1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u="none" strike="noStrike" cap="non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u="none" strike="noStrike" cap="non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82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53"/>
          <p:cNvSpPr txBox="1"/>
          <p:nvPr/>
        </p:nvSpPr>
        <p:spPr>
          <a:xfrm>
            <a:off x="1006199" y="255928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Je commence par identifier l’unité à convertir et l’unité demandée </a:t>
            </a:r>
            <a:endParaRPr/>
          </a:p>
        </p:txBody>
      </p:sp>
      <p:sp>
        <p:nvSpPr>
          <p:cNvPr id="1171" name="Google Shape;1171;p53"/>
          <p:cNvSpPr txBox="1"/>
          <p:nvPr/>
        </p:nvSpPr>
        <p:spPr>
          <a:xfrm>
            <a:off x="1077029" y="670802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bien suivre les étapes. </a:t>
            </a:r>
            <a:endParaRPr/>
          </a:p>
        </p:txBody>
      </p:sp>
      <p:graphicFrame>
        <p:nvGraphicFramePr>
          <p:cNvPr id="1172" name="Google Shape;1172;p53"/>
          <p:cNvGraphicFramePr/>
          <p:nvPr/>
        </p:nvGraphicFramePr>
        <p:xfrm>
          <a:off x="4530180" y="3432827"/>
          <a:ext cx="7325850" cy="716175"/>
        </p:xfrm>
        <a:graphic>
          <a:graphicData uri="http://schemas.openxmlformats.org/drawingml/2006/table">
            <a:tbl>
              <a:tblPr firstRow="1" bandRow="1">
                <a:noFill/>
                <a:tableStyleId>{E1542A0A-E59A-4C93-96F2-21C134193E17}</a:tableStyleId>
              </a:tblPr>
              <a:tblGrid>
                <a:gridCol w="1046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16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km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hm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dam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FF0000"/>
                          </a:solidFill>
                        </a:rPr>
                        <a:t>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dm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cm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mm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73" name="Google Shape;1173;p53"/>
          <p:cNvSpPr/>
          <p:nvPr/>
        </p:nvSpPr>
        <p:spPr>
          <a:xfrm>
            <a:off x="7826858" y="3429929"/>
            <a:ext cx="803723" cy="650356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4" name="Google Shape;1174;p53"/>
          <p:cNvSpPr/>
          <p:nvPr/>
        </p:nvSpPr>
        <p:spPr>
          <a:xfrm>
            <a:off x="515938" y="2260668"/>
            <a:ext cx="3585321" cy="624423"/>
          </a:xfrm>
          <a:prstGeom prst="roundRect">
            <a:avLst>
              <a:gd name="adj" fmla="val 28664"/>
            </a:avLst>
          </a:prstGeom>
          <a:solidFill>
            <a:srgbClr val="E6F2D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   </a:t>
            </a:r>
            <a:r>
              <a:rPr lang="fr-FR" sz="2800" b="1" i="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=  </a:t>
            </a:r>
            <a:r>
              <a:rPr lang="fr-FR" sz="2800" b="0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……….....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800" b="1" i="0" u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 </a:t>
            </a:r>
            <a:endParaRPr/>
          </a:p>
        </p:txBody>
      </p:sp>
      <p:sp>
        <p:nvSpPr>
          <p:cNvPr id="1175" name="Google Shape;1175;p53"/>
          <p:cNvSpPr/>
          <p:nvPr/>
        </p:nvSpPr>
        <p:spPr>
          <a:xfrm>
            <a:off x="1177811" y="2361871"/>
            <a:ext cx="634795" cy="52322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6" name="Google Shape;1176;p53"/>
          <p:cNvSpPr txBox="1"/>
          <p:nvPr/>
        </p:nvSpPr>
        <p:spPr>
          <a:xfrm>
            <a:off x="695940" y="1379069"/>
            <a:ext cx="1687957" cy="83099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unité à convertir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77" name="Google Shape;1177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78" name="Google Shape;1178;p53"/>
          <p:cNvGraphicFramePr/>
          <p:nvPr/>
        </p:nvGraphicFramePr>
        <p:xfrm>
          <a:off x="4535049" y="4146328"/>
          <a:ext cx="7316050" cy="816500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104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1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79" name="Google Shape;1179;p53"/>
          <p:cNvSpPr/>
          <p:nvPr/>
        </p:nvSpPr>
        <p:spPr>
          <a:xfrm>
            <a:off x="3387612" y="2337496"/>
            <a:ext cx="634795" cy="523220"/>
          </a:xfrm>
          <a:prstGeom prst="ellipse">
            <a:avLst/>
          </a:prstGeom>
          <a:noFill/>
          <a:ln w="28575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0" name="Google Shape;1180;p53"/>
          <p:cNvSpPr/>
          <p:nvPr/>
        </p:nvSpPr>
        <p:spPr>
          <a:xfrm>
            <a:off x="9891633" y="3427530"/>
            <a:ext cx="803723" cy="650356"/>
          </a:xfrm>
          <a:prstGeom prst="ellipse">
            <a:avLst/>
          </a:prstGeom>
          <a:noFill/>
          <a:ln w="28575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1" name="Google Shape;1181;p53"/>
          <p:cNvSpPr txBox="1"/>
          <p:nvPr/>
        </p:nvSpPr>
        <p:spPr>
          <a:xfrm>
            <a:off x="2748164" y="1284000"/>
            <a:ext cx="1622252" cy="83099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unité demandée </a:t>
            </a:r>
            <a:endParaRPr sz="24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2" name="Google Shape;1182;p53"/>
          <p:cNvSpPr/>
          <p:nvPr/>
        </p:nvSpPr>
        <p:spPr>
          <a:xfrm>
            <a:off x="300" y="17640"/>
            <a:ext cx="12192000" cy="684036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1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751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250"/>
                                        <p:tgtEl>
                                          <p:spTgt spid="1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1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87" name="Google Shape;1187;p54"/>
          <p:cNvGraphicFramePr/>
          <p:nvPr/>
        </p:nvGraphicFramePr>
        <p:xfrm>
          <a:off x="4525312" y="3444302"/>
          <a:ext cx="7325850" cy="716175"/>
        </p:xfrm>
        <a:graphic>
          <a:graphicData uri="http://schemas.openxmlformats.org/drawingml/2006/table">
            <a:tbl>
              <a:tblPr firstRow="1" bandRow="1">
                <a:noFill/>
                <a:tableStyleId>{E1542A0A-E59A-4C93-96F2-21C134193E17}</a:tableStyleId>
              </a:tblPr>
              <a:tblGrid>
                <a:gridCol w="1046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16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km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hm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dam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FF0000"/>
                          </a:solidFill>
                        </a:rPr>
                        <a:t>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dm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00B050"/>
                          </a:solidFill>
                        </a:rPr>
                        <a:t>cm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mm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188" name="Google Shape;1188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89" name="Google Shape;1189;p54"/>
          <p:cNvGraphicFramePr/>
          <p:nvPr/>
        </p:nvGraphicFramePr>
        <p:xfrm>
          <a:off x="4535049" y="4146328"/>
          <a:ext cx="7316050" cy="816500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104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1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90" name="Google Shape;1190;p54"/>
          <p:cNvGraphicFramePr/>
          <p:nvPr/>
        </p:nvGraphicFramePr>
        <p:xfrm>
          <a:off x="7765591" y="4175480"/>
          <a:ext cx="855000" cy="738525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85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38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FF0000"/>
                          </a:solidFill>
                        </a:rPr>
                        <a:t>2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91" name="Google Shape;1191;p54"/>
          <p:cNvSpPr txBox="1"/>
          <p:nvPr/>
        </p:nvSpPr>
        <p:spPr>
          <a:xfrm>
            <a:off x="1012228" y="766015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Présenter et expliquer l’emplacement des chiffres un par un </a:t>
            </a:r>
            <a:endParaRPr/>
          </a:p>
        </p:txBody>
      </p:sp>
      <p:sp>
        <p:nvSpPr>
          <p:cNvPr id="1192" name="Google Shape;1192;p54"/>
          <p:cNvSpPr txBox="1"/>
          <p:nvPr/>
        </p:nvSpPr>
        <p:spPr>
          <a:xfrm>
            <a:off x="1006199" y="117428"/>
            <a:ext cx="9994801" cy="716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Ensuite, je place la longueur à convertir (12 m) dans le tableau :</a:t>
            </a:r>
            <a:endParaRPr/>
          </a:p>
        </p:txBody>
      </p:sp>
      <p:graphicFrame>
        <p:nvGraphicFramePr>
          <p:cNvPr id="1193" name="Google Shape;1193;p54"/>
          <p:cNvGraphicFramePr/>
          <p:nvPr/>
        </p:nvGraphicFramePr>
        <p:xfrm>
          <a:off x="6732689" y="4175480"/>
          <a:ext cx="855000" cy="738525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85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38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1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94" name="Google Shape;1194;p54"/>
          <p:cNvSpPr txBox="1"/>
          <p:nvPr/>
        </p:nvSpPr>
        <p:spPr>
          <a:xfrm>
            <a:off x="921000" y="2000467"/>
            <a:ext cx="909834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Noto Sans Symbols"/>
              <a:buChar char="⮚"/>
            </a:pPr>
            <a:r>
              <a:rPr lang="fr-FR" sz="2400" b="1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Puis les autres chiffres (</a:t>
            </a:r>
            <a:r>
              <a:rPr lang="fr-FR" sz="2400" b="1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 par colonne</a:t>
            </a:r>
            <a:r>
              <a:rPr lang="fr-FR" sz="2400" b="1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fr-FR" sz="2400" b="1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5" name="Google Shape;1195;p54"/>
          <p:cNvSpPr txBox="1"/>
          <p:nvPr/>
        </p:nvSpPr>
        <p:spPr>
          <a:xfrm>
            <a:off x="1002658" y="1269306"/>
            <a:ext cx="909834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Noto Sans Symbols"/>
              <a:buChar char="⮚"/>
            </a:pPr>
            <a:r>
              <a:rPr lang="fr-FR" sz="2400" b="1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D’abord le chiffre des unités (</a:t>
            </a:r>
            <a:r>
              <a:rPr lang="fr-FR" sz="2400" b="1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dans la colonne de l’unité à convertir</a:t>
            </a:r>
            <a:r>
              <a:rPr lang="fr-FR" sz="2400" b="1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fr-FR" sz="2400" b="1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6" name="Google Shape;1196;p54"/>
          <p:cNvSpPr/>
          <p:nvPr/>
        </p:nvSpPr>
        <p:spPr>
          <a:xfrm>
            <a:off x="300" y="17640"/>
            <a:ext cx="12192000" cy="684036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1" name="Google Shape;1201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2" name="Google Shape;1202;p55"/>
          <p:cNvSpPr txBox="1"/>
          <p:nvPr/>
        </p:nvSpPr>
        <p:spPr>
          <a:xfrm>
            <a:off x="1028051" y="720052"/>
            <a:ext cx="7947949" cy="338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Souligner que l’ajout des zéros et le déplacement de la virgule ne se font que si nécessaire. </a:t>
            </a:r>
            <a:endParaRPr sz="1600" i="1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203" name="Google Shape;1203;p55"/>
          <p:cNvGraphicFramePr/>
          <p:nvPr/>
        </p:nvGraphicFramePr>
        <p:xfrm>
          <a:off x="4530180" y="3394190"/>
          <a:ext cx="7325850" cy="716175"/>
        </p:xfrm>
        <a:graphic>
          <a:graphicData uri="http://schemas.openxmlformats.org/drawingml/2006/table">
            <a:tbl>
              <a:tblPr firstRow="1" bandRow="1">
                <a:noFill/>
                <a:tableStyleId>{E1542A0A-E59A-4C93-96F2-21C134193E17}</a:tableStyleId>
              </a:tblPr>
              <a:tblGrid>
                <a:gridCol w="1046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16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km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hm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dam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FF0000"/>
                          </a:solidFill>
                        </a:rPr>
                        <a:t>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dm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00B050"/>
                          </a:solidFill>
                        </a:rPr>
                        <a:t>cm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mm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04" name="Google Shape;1204;p55"/>
          <p:cNvGraphicFramePr/>
          <p:nvPr/>
        </p:nvGraphicFramePr>
        <p:xfrm>
          <a:off x="4535049" y="4146328"/>
          <a:ext cx="7316050" cy="816500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104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1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05" name="Google Shape;1205;p55"/>
          <p:cNvGraphicFramePr/>
          <p:nvPr/>
        </p:nvGraphicFramePr>
        <p:xfrm>
          <a:off x="7765591" y="4175480"/>
          <a:ext cx="855000" cy="738525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85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38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FF0000"/>
                          </a:solidFill>
                        </a:rPr>
                        <a:t>2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06" name="Google Shape;1206;p55"/>
          <p:cNvGraphicFramePr/>
          <p:nvPr/>
        </p:nvGraphicFramePr>
        <p:xfrm>
          <a:off x="6732689" y="4175480"/>
          <a:ext cx="855000" cy="738525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85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38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1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07" name="Google Shape;1207;p55"/>
          <p:cNvGraphicFramePr/>
          <p:nvPr/>
        </p:nvGraphicFramePr>
        <p:xfrm>
          <a:off x="8834101" y="4175480"/>
          <a:ext cx="855000" cy="738525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85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38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00B0F0"/>
                          </a:solidFill>
                        </a:rPr>
                        <a:t>0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08" name="Google Shape;1208;p55"/>
          <p:cNvGraphicFramePr/>
          <p:nvPr/>
        </p:nvGraphicFramePr>
        <p:xfrm>
          <a:off x="9785329" y="4175480"/>
          <a:ext cx="855000" cy="738525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85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38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00B0F0"/>
                          </a:solidFill>
                        </a:rPr>
                        <a:t>0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09" name="Google Shape;1209;p55"/>
          <p:cNvSpPr txBox="1"/>
          <p:nvPr/>
        </p:nvSpPr>
        <p:spPr>
          <a:xfrm>
            <a:off x="1006198" y="189000"/>
            <a:ext cx="10354802" cy="585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Après je mets des zéros jusqu’à la colonne de l’unité demandée (ici cm). </a:t>
            </a:r>
            <a:endParaRPr/>
          </a:p>
        </p:txBody>
      </p:sp>
      <p:sp>
        <p:nvSpPr>
          <p:cNvPr id="1210" name="Google Shape;1210;p55"/>
          <p:cNvSpPr/>
          <p:nvPr/>
        </p:nvSpPr>
        <p:spPr>
          <a:xfrm>
            <a:off x="300" y="17640"/>
            <a:ext cx="12192000" cy="684036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5" name="Google Shape;1215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16" name="Google Shape;1216;p56"/>
          <p:cNvGraphicFramePr/>
          <p:nvPr/>
        </p:nvGraphicFramePr>
        <p:xfrm>
          <a:off x="4530180" y="3432827"/>
          <a:ext cx="7325850" cy="716175"/>
        </p:xfrm>
        <a:graphic>
          <a:graphicData uri="http://schemas.openxmlformats.org/drawingml/2006/table">
            <a:tbl>
              <a:tblPr firstRow="1" bandRow="1">
                <a:noFill/>
                <a:tableStyleId>{E1542A0A-E59A-4C93-96F2-21C134193E17}</a:tableStyleId>
              </a:tblPr>
              <a:tblGrid>
                <a:gridCol w="1046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16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km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hm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dam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FF0000"/>
                          </a:solidFill>
                        </a:rPr>
                        <a:t>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dm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00B050"/>
                          </a:solidFill>
                        </a:rPr>
                        <a:t>cm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mm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17" name="Google Shape;1217;p56"/>
          <p:cNvGraphicFramePr/>
          <p:nvPr/>
        </p:nvGraphicFramePr>
        <p:xfrm>
          <a:off x="4535049" y="4146328"/>
          <a:ext cx="7316050" cy="816500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104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1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18" name="Google Shape;1218;p56"/>
          <p:cNvSpPr/>
          <p:nvPr/>
        </p:nvSpPr>
        <p:spPr>
          <a:xfrm>
            <a:off x="347232" y="1895489"/>
            <a:ext cx="3585321" cy="624423"/>
          </a:xfrm>
          <a:prstGeom prst="roundRect">
            <a:avLst>
              <a:gd name="adj" fmla="val 28664"/>
            </a:avLst>
          </a:prstGeom>
          <a:solidFill>
            <a:srgbClr val="E6F2D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fr-FR" sz="2800" b="1" i="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lang="fr-FR" sz="2800" b="1" i="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=  </a:t>
            </a:r>
            <a:r>
              <a:rPr lang="fr-FR" sz="2800" b="0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……….....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800" b="1" i="0" u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 </a:t>
            </a:r>
            <a:endParaRPr/>
          </a:p>
        </p:txBody>
      </p:sp>
      <p:sp>
        <p:nvSpPr>
          <p:cNvPr id="1219" name="Google Shape;1219;p56"/>
          <p:cNvSpPr txBox="1"/>
          <p:nvPr/>
        </p:nvSpPr>
        <p:spPr>
          <a:xfrm>
            <a:off x="1006199" y="695724"/>
            <a:ext cx="9184801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Attirer l’attention des élèves que le nouveau nombre représente le resultat de la conversion. </a:t>
            </a:r>
            <a:endParaRPr/>
          </a:p>
        </p:txBody>
      </p:sp>
      <p:sp>
        <p:nvSpPr>
          <p:cNvPr id="1220" name="Google Shape;1220;p56"/>
          <p:cNvSpPr/>
          <p:nvPr/>
        </p:nvSpPr>
        <p:spPr>
          <a:xfrm>
            <a:off x="1775952" y="1873581"/>
            <a:ext cx="1557630" cy="646331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1 200</a:t>
            </a:r>
            <a:endParaRPr/>
          </a:p>
        </p:txBody>
      </p:sp>
      <p:graphicFrame>
        <p:nvGraphicFramePr>
          <p:cNvPr id="1221" name="Google Shape;1221;p56"/>
          <p:cNvGraphicFramePr/>
          <p:nvPr/>
        </p:nvGraphicFramePr>
        <p:xfrm>
          <a:off x="7765591" y="4175480"/>
          <a:ext cx="855000" cy="738525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85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38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FF0000"/>
                          </a:solidFill>
                        </a:rPr>
                        <a:t>2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22" name="Google Shape;1222;p56"/>
          <p:cNvGraphicFramePr/>
          <p:nvPr/>
        </p:nvGraphicFramePr>
        <p:xfrm>
          <a:off x="6732689" y="4175480"/>
          <a:ext cx="855000" cy="738525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85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38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1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23" name="Google Shape;1223;p56"/>
          <p:cNvGraphicFramePr/>
          <p:nvPr/>
        </p:nvGraphicFramePr>
        <p:xfrm>
          <a:off x="8834101" y="4175480"/>
          <a:ext cx="855000" cy="738525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85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38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00B0F0"/>
                          </a:solidFill>
                        </a:rPr>
                        <a:t>0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24" name="Google Shape;1224;p56"/>
          <p:cNvGraphicFramePr/>
          <p:nvPr/>
        </p:nvGraphicFramePr>
        <p:xfrm>
          <a:off x="9785329" y="4175480"/>
          <a:ext cx="855000" cy="738525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85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38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00B0F0"/>
                          </a:solidFill>
                        </a:rPr>
                        <a:t>0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25" name="Google Shape;1225;p56"/>
          <p:cNvSpPr/>
          <p:nvPr/>
        </p:nvSpPr>
        <p:spPr>
          <a:xfrm>
            <a:off x="6732689" y="4159131"/>
            <a:ext cx="4043311" cy="716173"/>
          </a:xfrm>
          <a:prstGeom prst="roundRect">
            <a:avLst>
              <a:gd name="adj" fmla="val 16667"/>
            </a:avLst>
          </a:prstGeom>
          <a:solidFill>
            <a:srgbClr val="FFFF00">
              <a:alpha val="47058"/>
            </a:srgbClr>
          </a:solidFill>
          <a:ln w="127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6" name="Google Shape;1226;p56"/>
          <p:cNvSpPr txBox="1"/>
          <p:nvPr/>
        </p:nvSpPr>
        <p:spPr>
          <a:xfrm>
            <a:off x="1006199" y="255928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Enfin, je recopie le nouveau nombre suivi de l’unité demandée (ici cm). </a:t>
            </a:r>
            <a:endParaRPr/>
          </a:p>
        </p:txBody>
      </p:sp>
      <p:sp>
        <p:nvSpPr>
          <p:cNvPr id="1227" name="Google Shape;1227;p56"/>
          <p:cNvSpPr/>
          <p:nvPr/>
        </p:nvSpPr>
        <p:spPr>
          <a:xfrm>
            <a:off x="300" y="17640"/>
            <a:ext cx="12192000" cy="684036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2" name="Google Shape;1232;p57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233" name="Google Shape;1233;p57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54AFE9"/>
            </a:solidFill>
            <a:ln w="9525" cap="flat" cmpd="sng">
              <a:solidFill>
                <a:srgbClr val="54AFE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57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4AFE9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35" name="Google Shape;1235;p57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54AFE9"/>
          </a:solidFill>
          <a:ln w="9525" cap="flat" cmpd="sng">
            <a:solidFill>
              <a:srgbClr val="54AFE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6" name="Google Shape;1236;p57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54AFE9"/>
          </a:solidFill>
          <a:ln w="25400" cap="flat" cmpd="sng">
            <a:solidFill>
              <a:srgbClr val="54AFE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7" name="Google Shape;1237;p57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w="9525" cap="flat" cmpd="sng">
            <a:solidFill>
              <a:srgbClr val="54AFE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PGC</a:t>
            </a:r>
            <a:endParaRPr/>
          </a:p>
        </p:txBody>
      </p:sp>
      <p:sp>
        <p:nvSpPr>
          <p:cNvPr id="1238" name="Google Shape;1238;p57"/>
          <p:cNvSpPr txBox="1"/>
          <p:nvPr/>
        </p:nvSpPr>
        <p:spPr>
          <a:xfrm>
            <a:off x="5147893" y="2280491"/>
            <a:ext cx="5746728" cy="250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4AFE9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Pratique guidée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4AFE9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collective </a:t>
            </a:r>
            <a:endParaRPr sz="4800" b="1" i="0" u="none" strike="noStrike" cap="none">
              <a:solidFill>
                <a:srgbClr val="54AFE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4AFE9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sz="4800" b="1" i="0" u="none" strike="noStrike" cap="none">
              <a:solidFill>
                <a:srgbClr val="54AFE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9" name="Google Shape;1239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897" y="1388376"/>
            <a:ext cx="4081248" cy="40812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4" name="Google Shape;1244;p58"/>
          <p:cNvSpPr txBox="1"/>
          <p:nvPr/>
        </p:nvSpPr>
        <p:spPr>
          <a:xfrm>
            <a:off x="927179" y="162085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100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faisons ensemble une tâche similaire à celle que j’ai présenté ( exercice 2 page 91). </a:t>
            </a:r>
            <a:endParaRPr/>
          </a:p>
        </p:txBody>
      </p:sp>
      <p:sp>
        <p:nvSpPr>
          <p:cNvPr id="1245" name="Google Shape;1245;p58"/>
          <p:cNvSpPr txBox="1"/>
          <p:nvPr/>
        </p:nvSpPr>
        <p:spPr>
          <a:xfrm>
            <a:off x="865194" y="711848"/>
            <a:ext cx="10264664" cy="430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Expliciter la consigne aux élèves. </a:t>
            </a:r>
            <a:endParaRPr/>
          </a:p>
        </p:txBody>
      </p:sp>
      <p:sp>
        <p:nvSpPr>
          <p:cNvPr id="1246" name="Google Shape;1246;p58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7" name="Google Shape;1247;p58"/>
          <p:cNvSpPr/>
          <p:nvPr/>
        </p:nvSpPr>
        <p:spPr>
          <a:xfrm>
            <a:off x="1776000" y="1466181"/>
            <a:ext cx="8443053" cy="51077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Convertir les longueurs suivantes dans l’unité demandée : 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248" name="Google Shape;1248;p58"/>
          <p:cNvGraphicFramePr/>
          <p:nvPr/>
        </p:nvGraphicFramePr>
        <p:xfrm>
          <a:off x="4538613" y="2712827"/>
          <a:ext cx="7325850" cy="716175"/>
        </p:xfrm>
        <a:graphic>
          <a:graphicData uri="http://schemas.openxmlformats.org/drawingml/2006/table">
            <a:tbl>
              <a:tblPr firstRow="1" bandRow="1">
                <a:noFill/>
                <a:tableStyleId>{E1542A0A-E59A-4C93-96F2-21C134193E17}</a:tableStyleId>
              </a:tblPr>
              <a:tblGrid>
                <a:gridCol w="1046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16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km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hm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dam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dm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cm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mm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49" name="Google Shape;1249;p58"/>
          <p:cNvGraphicFramePr/>
          <p:nvPr/>
        </p:nvGraphicFramePr>
        <p:xfrm>
          <a:off x="4543482" y="3429000"/>
          <a:ext cx="7316050" cy="1633000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104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1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50" name="Google Shape;1250;p58"/>
          <p:cNvSpPr/>
          <p:nvPr/>
        </p:nvSpPr>
        <p:spPr>
          <a:xfrm>
            <a:off x="347489" y="3445199"/>
            <a:ext cx="3944616" cy="684000"/>
          </a:xfrm>
          <a:prstGeom prst="roundRect">
            <a:avLst>
              <a:gd name="adj" fmla="val 28664"/>
            </a:avLst>
          </a:prstGeom>
          <a:solidFill>
            <a:srgbClr val="E6F2D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75  cm   =  </a:t>
            </a:r>
            <a:r>
              <a:rPr lang="fr-FR" sz="2800" b="0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……...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mm </a:t>
            </a:r>
            <a:endParaRPr/>
          </a:p>
        </p:txBody>
      </p:sp>
      <p:sp>
        <p:nvSpPr>
          <p:cNvPr id="1251" name="Google Shape;1251;p58"/>
          <p:cNvSpPr/>
          <p:nvPr/>
        </p:nvSpPr>
        <p:spPr>
          <a:xfrm>
            <a:off x="347489" y="4279339"/>
            <a:ext cx="3944616" cy="684000"/>
          </a:xfrm>
          <a:prstGeom prst="roundRect">
            <a:avLst>
              <a:gd name="adj" fmla="val 28664"/>
            </a:avLst>
          </a:prstGeom>
          <a:solidFill>
            <a:srgbClr val="E6F2D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8400  m   =  </a:t>
            </a:r>
            <a:r>
              <a:rPr lang="fr-FR" sz="2800" b="0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……....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km </a:t>
            </a:r>
            <a:endParaRPr/>
          </a:p>
        </p:txBody>
      </p:sp>
      <p:pic>
        <p:nvPicPr>
          <p:cNvPr id="1252" name="Google Shape;1252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28858" y="556825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" name="Google Shape;1257;p59"/>
          <p:cNvSpPr txBox="1"/>
          <p:nvPr/>
        </p:nvSpPr>
        <p:spPr>
          <a:xfrm>
            <a:off x="1081787" y="712492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hasard. A ne pas choisir les mêmes.</a:t>
            </a:r>
            <a:endParaRPr/>
          </a:p>
        </p:txBody>
      </p:sp>
      <p:sp>
        <p:nvSpPr>
          <p:cNvPr id="1258" name="Google Shape;1258;p59"/>
          <p:cNvSpPr txBox="1"/>
          <p:nvPr/>
        </p:nvSpPr>
        <p:spPr>
          <a:xfrm>
            <a:off x="858570" y="162764"/>
            <a:ext cx="9958353" cy="574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Faisons d’abord le premier exemple . Qui peut me rappeler la première étape ? </a:t>
            </a:r>
            <a:endParaRPr/>
          </a:p>
        </p:txBody>
      </p:sp>
      <p:pic>
        <p:nvPicPr>
          <p:cNvPr id="1259" name="Google Shape;1259;p59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68500" y="2439000"/>
            <a:ext cx="2655000" cy="265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0" name="Google Shape;1260;p59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6"/>
          <p:cNvSpPr/>
          <p:nvPr/>
        </p:nvSpPr>
        <p:spPr>
          <a:xfrm>
            <a:off x="948074" y="217058"/>
            <a:ext cx="7935199" cy="58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des unités 1 et 2</a:t>
            </a:r>
            <a:endParaRPr sz="3200" b="0" i="0" u="none" strike="noStrike" cap="non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3" name="Google Shape;393;p6" descr="Image générée"/>
          <p:cNvPicPr preferRelativeResize="0"/>
          <p:nvPr/>
        </p:nvPicPr>
        <p:blipFill rotWithShape="1">
          <a:blip r:embed="rId3">
            <a:alphaModFix/>
          </a:blip>
          <a:srcRect t="11064" b="10678"/>
          <a:stretch/>
        </p:blipFill>
        <p:spPr>
          <a:xfrm>
            <a:off x="220259" y="30481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168615"/>
            <a:ext cx="11887200" cy="5059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p60"/>
          <p:cNvSpPr txBox="1"/>
          <p:nvPr/>
        </p:nvSpPr>
        <p:spPr>
          <a:xfrm>
            <a:off x="1077029" y="670802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bien suivre les étapes. . </a:t>
            </a:r>
            <a:endParaRPr/>
          </a:p>
        </p:txBody>
      </p:sp>
      <p:sp>
        <p:nvSpPr>
          <p:cNvPr id="1266" name="Google Shape;1266;p60"/>
          <p:cNvSpPr txBox="1"/>
          <p:nvPr/>
        </p:nvSpPr>
        <p:spPr>
          <a:xfrm>
            <a:off x="1006199" y="255928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Bravo! On identifie l’unité à convertir et l’unité demandée </a:t>
            </a:r>
            <a:endParaRPr/>
          </a:p>
        </p:txBody>
      </p:sp>
      <p:graphicFrame>
        <p:nvGraphicFramePr>
          <p:cNvPr id="1267" name="Google Shape;1267;p60"/>
          <p:cNvGraphicFramePr/>
          <p:nvPr/>
        </p:nvGraphicFramePr>
        <p:xfrm>
          <a:off x="4538613" y="2712827"/>
          <a:ext cx="7325850" cy="716175"/>
        </p:xfrm>
        <a:graphic>
          <a:graphicData uri="http://schemas.openxmlformats.org/drawingml/2006/table">
            <a:tbl>
              <a:tblPr firstRow="1" bandRow="1">
                <a:noFill/>
                <a:tableStyleId>{E1542A0A-E59A-4C93-96F2-21C134193E17}</a:tableStyleId>
              </a:tblPr>
              <a:tblGrid>
                <a:gridCol w="1046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16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km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hm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dam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dm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FF0000"/>
                          </a:solidFill>
                        </a:rPr>
                        <a:t>cm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00B050"/>
                          </a:solidFill>
                        </a:rPr>
                        <a:t>mm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68" name="Google Shape;1268;p60"/>
          <p:cNvGraphicFramePr/>
          <p:nvPr/>
        </p:nvGraphicFramePr>
        <p:xfrm>
          <a:off x="4543482" y="3429000"/>
          <a:ext cx="7316050" cy="1633000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104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1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69" name="Google Shape;1269;p60"/>
          <p:cNvSpPr/>
          <p:nvPr/>
        </p:nvSpPr>
        <p:spPr>
          <a:xfrm>
            <a:off x="347489" y="3445199"/>
            <a:ext cx="3944616" cy="624423"/>
          </a:xfrm>
          <a:prstGeom prst="roundRect">
            <a:avLst>
              <a:gd name="adj" fmla="val 28664"/>
            </a:avLst>
          </a:prstGeom>
          <a:solidFill>
            <a:srgbClr val="E6F2D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75  </a:t>
            </a:r>
            <a:r>
              <a:rPr lang="fr-FR" sz="2800" b="1" i="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=  </a:t>
            </a:r>
            <a:r>
              <a:rPr lang="fr-FR" sz="2800" b="0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……...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800" b="1" i="0" u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mm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270" name="Google Shape;1270;p60"/>
          <p:cNvSpPr/>
          <p:nvPr/>
        </p:nvSpPr>
        <p:spPr>
          <a:xfrm>
            <a:off x="9823647" y="2709770"/>
            <a:ext cx="803723" cy="650356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1" name="Google Shape;1271;p60"/>
          <p:cNvSpPr/>
          <p:nvPr/>
        </p:nvSpPr>
        <p:spPr>
          <a:xfrm>
            <a:off x="1276199" y="3554465"/>
            <a:ext cx="634795" cy="52322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2" name="Google Shape;1272;p60"/>
          <p:cNvSpPr txBox="1"/>
          <p:nvPr/>
        </p:nvSpPr>
        <p:spPr>
          <a:xfrm>
            <a:off x="762251" y="2278229"/>
            <a:ext cx="1687957" cy="83099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unité à convertir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3" name="Google Shape;1273;p60"/>
          <p:cNvSpPr/>
          <p:nvPr/>
        </p:nvSpPr>
        <p:spPr>
          <a:xfrm>
            <a:off x="3168603" y="3561299"/>
            <a:ext cx="634795" cy="523220"/>
          </a:xfrm>
          <a:prstGeom prst="ellipse">
            <a:avLst/>
          </a:prstGeom>
          <a:noFill/>
          <a:ln w="28575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4" name="Google Shape;1274;p60"/>
          <p:cNvSpPr txBox="1"/>
          <p:nvPr/>
        </p:nvSpPr>
        <p:spPr>
          <a:xfrm>
            <a:off x="2720340" y="2355827"/>
            <a:ext cx="1622252" cy="70788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unité demandée </a:t>
            </a:r>
            <a:endParaRPr sz="20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5" name="Google Shape;1275;p60"/>
          <p:cNvSpPr/>
          <p:nvPr/>
        </p:nvSpPr>
        <p:spPr>
          <a:xfrm>
            <a:off x="10824569" y="2641386"/>
            <a:ext cx="1034997" cy="751649"/>
          </a:xfrm>
          <a:prstGeom prst="ellipse">
            <a:avLst/>
          </a:prstGeom>
          <a:noFill/>
          <a:ln w="28575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6" name="Google Shape;1276;p60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7" name="Google Shape;1277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5432" y="485384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1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61"/>
          <p:cNvSpPr txBox="1"/>
          <p:nvPr/>
        </p:nvSpPr>
        <p:spPr>
          <a:xfrm>
            <a:off x="1081787" y="712492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</a:t>
            </a: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 au hasard pour réponde en justifiant.</a:t>
            </a:r>
            <a:endParaRPr sz="1600" b="0" i="1" u="none" strike="noStrike" cap="non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3" name="Google Shape;1283;p61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36000" y="2169000"/>
            <a:ext cx="2520000" cy="25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61"/>
          <p:cNvSpPr txBox="1"/>
          <p:nvPr/>
        </p:nvSpPr>
        <p:spPr>
          <a:xfrm>
            <a:off x="1068414" y="142516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Qui peut me rappeler  la deuxième étape ?  </a:t>
            </a:r>
            <a:endParaRPr/>
          </a:p>
        </p:txBody>
      </p:sp>
      <p:sp>
        <p:nvSpPr>
          <p:cNvPr id="1285" name="Google Shape;1285;p61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p62"/>
          <p:cNvSpPr txBox="1"/>
          <p:nvPr/>
        </p:nvSpPr>
        <p:spPr>
          <a:xfrm>
            <a:off x="1006199" y="255928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Excellent: on place le nombre dans le tableau :</a:t>
            </a:r>
            <a:endParaRPr/>
          </a:p>
        </p:txBody>
      </p:sp>
      <p:sp>
        <p:nvSpPr>
          <p:cNvPr id="1291" name="Google Shape;1291;p62"/>
          <p:cNvSpPr txBox="1"/>
          <p:nvPr/>
        </p:nvSpPr>
        <p:spPr>
          <a:xfrm>
            <a:off x="946062" y="703210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Souligner : le chiffre des unités dans la colonne de l’unité à convertir</a:t>
            </a:r>
            <a:endParaRPr/>
          </a:p>
        </p:txBody>
      </p:sp>
      <p:sp>
        <p:nvSpPr>
          <p:cNvPr id="1292" name="Google Shape;1292;p62"/>
          <p:cNvSpPr txBox="1"/>
          <p:nvPr/>
        </p:nvSpPr>
        <p:spPr>
          <a:xfrm>
            <a:off x="246000" y="1294981"/>
            <a:ext cx="7155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Noto Sans Symbols"/>
              <a:buChar char="⮚"/>
            </a:pPr>
            <a:r>
              <a:rPr lang="fr-FR" sz="2400" b="1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D’abord </a:t>
            </a:r>
            <a:r>
              <a:rPr lang="fr-FR" sz="2400" b="1" u="sng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le chiffre des unités</a:t>
            </a:r>
            <a:r>
              <a:rPr lang="fr-FR" sz="2400" b="1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 b="1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dans la colonne « </a:t>
            </a:r>
            <a:r>
              <a:rPr lang="fr-FR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lang="fr-FR" sz="2400" b="1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 »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293" name="Google Shape;1293;p62"/>
          <p:cNvGraphicFramePr/>
          <p:nvPr/>
        </p:nvGraphicFramePr>
        <p:xfrm>
          <a:off x="4538613" y="2712827"/>
          <a:ext cx="7325850" cy="716175"/>
        </p:xfrm>
        <a:graphic>
          <a:graphicData uri="http://schemas.openxmlformats.org/drawingml/2006/table">
            <a:tbl>
              <a:tblPr firstRow="1" bandRow="1">
                <a:noFill/>
                <a:tableStyleId>{E1542A0A-E59A-4C93-96F2-21C134193E17}</a:tableStyleId>
              </a:tblPr>
              <a:tblGrid>
                <a:gridCol w="1046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16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km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hm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dam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dm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FF0000"/>
                          </a:solidFill>
                        </a:rPr>
                        <a:t>cm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00B050"/>
                          </a:solidFill>
                        </a:rPr>
                        <a:t>mm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94" name="Google Shape;1294;p62"/>
          <p:cNvGraphicFramePr/>
          <p:nvPr/>
        </p:nvGraphicFramePr>
        <p:xfrm>
          <a:off x="4543482" y="3429000"/>
          <a:ext cx="7316050" cy="1633000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104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1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95" name="Google Shape;1295;p62"/>
          <p:cNvSpPr/>
          <p:nvPr/>
        </p:nvSpPr>
        <p:spPr>
          <a:xfrm>
            <a:off x="347489" y="3445199"/>
            <a:ext cx="3944616" cy="624423"/>
          </a:xfrm>
          <a:prstGeom prst="roundRect">
            <a:avLst>
              <a:gd name="adj" fmla="val 28664"/>
            </a:avLst>
          </a:prstGeom>
          <a:solidFill>
            <a:srgbClr val="E6F2D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r>
              <a:rPr lang="fr-FR" sz="2800" b="1" i="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fr-FR" sz="2800" b="1" i="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=  </a:t>
            </a:r>
            <a:r>
              <a:rPr lang="fr-FR" sz="2800" b="0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……...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800" b="1" i="0" u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mm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graphicFrame>
        <p:nvGraphicFramePr>
          <p:cNvPr id="1296" name="Google Shape;1296;p62"/>
          <p:cNvGraphicFramePr/>
          <p:nvPr/>
        </p:nvGraphicFramePr>
        <p:xfrm>
          <a:off x="9876000" y="3475083"/>
          <a:ext cx="855000" cy="738525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85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38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FF0000"/>
                          </a:solidFill>
                        </a:rPr>
                        <a:t>5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97" name="Google Shape;1297;p62"/>
          <p:cNvSpPr txBox="1"/>
          <p:nvPr/>
        </p:nvSpPr>
        <p:spPr>
          <a:xfrm>
            <a:off x="246000" y="1919887"/>
            <a:ext cx="7155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Puis les autres chiffres (</a:t>
            </a:r>
            <a:r>
              <a:rPr lang="fr-FR" sz="2400" b="1" i="1" u="sng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un par colonne</a:t>
            </a: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endParaRPr/>
          </a:p>
        </p:txBody>
      </p:sp>
      <p:graphicFrame>
        <p:nvGraphicFramePr>
          <p:cNvPr id="1298" name="Google Shape;1298;p62"/>
          <p:cNvGraphicFramePr/>
          <p:nvPr/>
        </p:nvGraphicFramePr>
        <p:xfrm>
          <a:off x="8774818" y="3429000"/>
          <a:ext cx="855000" cy="738525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85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38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7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99" name="Google Shape;1299;p62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0" name="Google Shape;1300;p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49539" y="457436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5" name="Google Shape;1305;p63"/>
          <p:cNvSpPr txBox="1"/>
          <p:nvPr/>
        </p:nvSpPr>
        <p:spPr>
          <a:xfrm>
            <a:off x="1081787" y="712492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hasard, de leur demander de verbaliser leur réponse. </a:t>
            </a:r>
            <a:endParaRPr/>
          </a:p>
        </p:txBody>
      </p:sp>
      <p:pic>
        <p:nvPicPr>
          <p:cNvPr id="1306" name="Google Shape;1306;p63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36000" y="2169000"/>
            <a:ext cx="2520000" cy="25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7" name="Google Shape;1307;p63"/>
          <p:cNvSpPr txBox="1"/>
          <p:nvPr/>
        </p:nvSpPr>
        <p:spPr>
          <a:xfrm>
            <a:off x="1065207" y="142516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Qui peut me rappeler l’étape suivante ?  </a:t>
            </a:r>
            <a:endParaRPr/>
          </a:p>
        </p:txBody>
      </p:sp>
      <p:sp>
        <p:nvSpPr>
          <p:cNvPr id="1308" name="Google Shape;1308;p63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13" name="Google Shape;1313;p64"/>
          <p:cNvGraphicFramePr/>
          <p:nvPr/>
        </p:nvGraphicFramePr>
        <p:xfrm>
          <a:off x="4538613" y="2676862"/>
          <a:ext cx="7325850" cy="716175"/>
        </p:xfrm>
        <a:graphic>
          <a:graphicData uri="http://schemas.openxmlformats.org/drawingml/2006/table">
            <a:tbl>
              <a:tblPr firstRow="1" bandRow="1">
                <a:noFill/>
                <a:tableStyleId>{E1542A0A-E59A-4C93-96F2-21C134193E17}</a:tableStyleId>
              </a:tblPr>
              <a:tblGrid>
                <a:gridCol w="1046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16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km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hm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dam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dm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FF0000"/>
                          </a:solidFill>
                        </a:rPr>
                        <a:t>cm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00B050"/>
                          </a:solidFill>
                        </a:rPr>
                        <a:t>mm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14" name="Google Shape;1314;p64"/>
          <p:cNvGraphicFramePr/>
          <p:nvPr/>
        </p:nvGraphicFramePr>
        <p:xfrm>
          <a:off x="4543482" y="3429000"/>
          <a:ext cx="7316050" cy="1633000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104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1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15" name="Google Shape;1315;p64"/>
          <p:cNvSpPr/>
          <p:nvPr/>
        </p:nvSpPr>
        <p:spPr>
          <a:xfrm>
            <a:off x="347489" y="3445199"/>
            <a:ext cx="3944616" cy="624423"/>
          </a:xfrm>
          <a:prstGeom prst="roundRect">
            <a:avLst>
              <a:gd name="adj" fmla="val 28664"/>
            </a:avLst>
          </a:prstGeom>
          <a:solidFill>
            <a:srgbClr val="E6F2D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r>
              <a:rPr lang="fr-FR" sz="2800" b="1" i="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fr-FR" sz="2800" b="1" i="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=  </a:t>
            </a:r>
            <a:r>
              <a:rPr lang="fr-FR" sz="2800" b="0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……...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800" b="1" i="0" u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mm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graphicFrame>
        <p:nvGraphicFramePr>
          <p:cNvPr id="1316" name="Google Shape;1316;p64"/>
          <p:cNvGraphicFramePr/>
          <p:nvPr/>
        </p:nvGraphicFramePr>
        <p:xfrm>
          <a:off x="9876000" y="3475083"/>
          <a:ext cx="855000" cy="738525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85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38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FF0000"/>
                          </a:solidFill>
                        </a:rPr>
                        <a:t>5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17" name="Google Shape;1317;p64"/>
          <p:cNvSpPr txBox="1"/>
          <p:nvPr/>
        </p:nvSpPr>
        <p:spPr>
          <a:xfrm>
            <a:off x="946062" y="703210"/>
            <a:ext cx="9607374" cy="355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Souligner la règle : Un chiffre par colonne, dans l’ordre.</a:t>
            </a:r>
            <a:endParaRPr/>
          </a:p>
        </p:txBody>
      </p:sp>
      <p:sp>
        <p:nvSpPr>
          <p:cNvPr id="1318" name="Google Shape;1318;p64"/>
          <p:cNvSpPr txBox="1"/>
          <p:nvPr/>
        </p:nvSpPr>
        <p:spPr>
          <a:xfrm>
            <a:off x="1006198" y="255928"/>
            <a:ext cx="10189343" cy="447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Parfait : on ajoute des zéros dans les cases vides jusqu’à la colonne de l’unité demandée</a:t>
            </a:r>
            <a:endParaRPr/>
          </a:p>
        </p:txBody>
      </p:sp>
      <p:graphicFrame>
        <p:nvGraphicFramePr>
          <p:cNvPr id="1319" name="Google Shape;1319;p64"/>
          <p:cNvGraphicFramePr/>
          <p:nvPr/>
        </p:nvGraphicFramePr>
        <p:xfrm>
          <a:off x="8769623" y="3475083"/>
          <a:ext cx="855000" cy="738525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85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38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7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20" name="Google Shape;1320;p64"/>
          <p:cNvGraphicFramePr/>
          <p:nvPr/>
        </p:nvGraphicFramePr>
        <p:xfrm>
          <a:off x="10867783" y="3475083"/>
          <a:ext cx="855000" cy="738525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85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38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00B0F0"/>
                          </a:solidFill>
                        </a:rPr>
                        <a:t>0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21" name="Google Shape;1321;p64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2" name="Google Shape;1322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95283" y="520860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7" name="Google Shape;1327;p65"/>
          <p:cNvSpPr txBox="1"/>
          <p:nvPr/>
        </p:nvSpPr>
        <p:spPr>
          <a:xfrm>
            <a:off x="831000" y="1608852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endParaRPr sz="2000" b="1" i="0" u="none" strike="noStrike" cap="non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8" name="Google Shape;1328;p65"/>
          <p:cNvSpPr txBox="1"/>
          <p:nvPr/>
        </p:nvSpPr>
        <p:spPr>
          <a:xfrm>
            <a:off x="1081787" y="712492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élèves, lui demander de verbaliser sa réponse </a:t>
            </a:r>
            <a:endParaRPr/>
          </a:p>
        </p:txBody>
      </p:sp>
      <p:pic>
        <p:nvPicPr>
          <p:cNvPr id="1329" name="Google Shape;1329;p65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36000" y="2169000"/>
            <a:ext cx="2520000" cy="25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0" name="Google Shape;1330;p65"/>
          <p:cNvSpPr txBox="1"/>
          <p:nvPr/>
        </p:nvSpPr>
        <p:spPr>
          <a:xfrm>
            <a:off x="1074899" y="191129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Qui doit-on faire par la suite ?  </a:t>
            </a:r>
            <a:endParaRPr/>
          </a:p>
        </p:txBody>
      </p:sp>
      <p:sp>
        <p:nvSpPr>
          <p:cNvPr id="1331" name="Google Shape;1331;p65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6" name="Google Shape;1336;p66"/>
          <p:cNvGraphicFramePr/>
          <p:nvPr/>
        </p:nvGraphicFramePr>
        <p:xfrm>
          <a:off x="4538613" y="2712827"/>
          <a:ext cx="7325850" cy="716175"/>
        </p:xfrm>
        <a:graphic>
          <a:graphicData uri="http://schemas.openxmlformats.org/drawingml/2006/table">
            <a:tbl>
              <a:tblPr firstRow="1" bandRow="1">
                <a:noFill/>
                <a:tableStyleId>{E1542A0A-E59A-4C93-96F2-21C134193E17}</a:tableStyleId>
              </a:tblPr>
              <a:tblGrid>
                <a:gridCol w="1046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16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km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hm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dam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dm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FF0000"/>
                          </a:solidFill>
                        </a:rPr>
                        <a:t>cm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00B050"/>
                          </a:solidFill>
                        </a:rPr>
                        <a:t>mm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37" name="Google Shape;1337;p66"/>
          <p:cNvGraphicFramePr/>
          <p:nvPr/>
        </p:nvGraphicFramePr>
        <p:xfrm>
          <a:off x="4543482" y="3429000"/>
          <a:ext cx="7316050" cy="1633000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104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1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38" name="Google Shape;1338;p66"/>
          <p:cNvSpPr/>
          <p:nvPr/>
        </p:nvSpPr>
        <p:spPr>
          <a:xfrm>
            <a:off x="347489" y="3445199"/>
            <a:ext cx="3944616" cy="624423"/>
          </a:xfrm>
          <a:prstGeom prst="roundRect">
            <a:avLst>
              <a:gd name="adj" fmla="val 28664"/>
            </a:avLst>
          </a:prstGeom>
          <a:solidFill>
            <a:srgbClr val="E6F2D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r>
              <a:rPr lang="fr-FR" sz="2800" b="1" i="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fr-FR" sz="2800" b="1" i="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=  </a:t>
            </a:r>
            <a:r>
              <a:rPr lang="fr-FR" sz="2800" b="0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……...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800" b="1" i="0" u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mm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graphicFrame>
        <p:nvGraphicFramePr>
          <p:cNvPr id="1339" name="Google Shape;1339;p66"/>
          <p:cNvGraphicFramePr/>
          <p:nvPr/>
        </p:nvGraphicFramePr>
        <p:xfrm>
          <a:off x="9876000" y="3475083"/>
          <a:ext cx="855000" cy="738525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85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38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FF0000"/>
                          </a:solidFill>
                        </a:rPr>
                        <a:t>5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40" name="Google Shape;1340;p66"/>
          <p:cNvSpPr txBox="1"/>
          <p:nvPr/>
        </p:nvSpPr>
        <p:spPr>
          <a:xfrm>
            <a:off x="946062" y="703210"/>
            <a:ext cx="9607374" cy="355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recopier la réponse sur le livret (page 91 , je fais comme dans l’exemple).  </a:t>
            </a:r>
            <a:endParaRPr/>
          </a:p>
        </p:txBody>
      </p:sp>
      <p:sp>
        <p:nvSpPr>
          <p:cNvPr id="1341" name="Google Shape;1341;p66"/>
          <p:cNvSpPr txBox="1"/>
          <p:nvPr/>
        </p:nvSpPr>
        <p:spPr>
          <a:xfrm>
            <a:off x="1006198" y="255928"/>
            <a:ext cx="10189343" cy="447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Bravo! on recopie le nouveau nombre suivi de l’unité demandée.  </a:t>
            </a:r>
            <a:endParaRPr/>
          </a:p>
        </p:txBody>
      </p:sp>
      <p:graphicFrame>
        <p:nvGraphicFramePr>
          <p:cNvPr id="1342" name="Google Shape;1342;p66"/>
          <p:cNvGraphicFramePr/>
          <p:nvPr/>
        </p:nvGraphicFramePr>
        <p:xfrm>
          <a:off x="8769623" y="3475083"/>
          <a:ext cx="855000" cy="738525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85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38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7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43" name="Google Shape;1343;p66"/>
          <p:cNvGraphicFramePr/>
          <p:nvPr/>
        </p:nvGraphicFramePr>
        <p:xfrm>
          <a:off x="10867783" y="3475083"/>
          <a:ext cx="855000" cy="738525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85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38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00B0F0"/>
                          </a:solidFill>
                        </a:rPr>
                        <a:t>0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44" name="Google Shape;1344;p66"/>
          <p:cNvSpPr/>
          <p:nvPr/>
        </p:nvSpPr>
        <p:spPr>
          <a:xfrm>
            <a:off x="1965874" y="3429000"/>
            <a:ext cx="1557630" cy="584775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750</a:t>
            </a:r>
            <a:endParaRPr/>
          </a:p>
        </p:txBody>
      </p:sp>
      <p:sp>
        <p:nvSpPr>
          <p:cNvPr id="1345" name="Google Shape;1345;p66"/>
          <p:cNvSpPr/>
          <p:nvPr/>
        </p:nvSpPr>
        <p:spPr>
          <a:xfrm>
            <a:off x="8835287" y="3475795"/>
            <a:ext cx="2909375" cy="671903"/>
          </a:xfrm>
          <a:prstGeom prst="roundRect">
            <a:avLst>
              <a:gd name="adj" fmla="val 16667"/>
            </a:avLst>
          </a:prstGeom>
          <a:solidFill>
            <a:srgbClr val="FFFF00">
              <a:alpha val="47058"/>
            </a:srgbClr>
          </a:solidFill>
          <a:ln w="127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6" name="Google Shape;1346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139" y="684365"/>
            <a:ext cx="324000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7" name="Google Shape;1347;p66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48" name="Google Shape;1348;p6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35667" y="556825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" name="Google Shape;1353;p67"/>
          <p:cNvSpPr txBox="1"/>
          <p:nvPr/>
        </p:nvSpPr>
        <p:spPr>
          <a:xfrm>
            <a:off x="826788" y="678599"/>
            <a:ext cx="9990136" cy="320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Si le taux de maîtrise &lt; 70% , effectuer le deuxième exemple.  Choisir 3 élèves au hasard. A ne pas choisir les mêmes.  </a:t>
            </a:r>
            <a:endParaRPr sz="1600" b="0" i="1" u="none" strike="noStrike" cap="non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4" name="Google Shape;1354;p67"/>
          <p:cNvSpPr txBox="1"/>
          <p:nvPr/>
        </p:nvSpPr>
        <p:spPr>
          <a:xfrm>
            <a:off x="858570" y="162765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100"/>
              <a:buFont typeface="Calibri"/>
              <a:buNone/>
            </a:pPr>
            <a:r>
              <a:rPr lang="fr-FR" sz="21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faisons le deuxième exemple. Quelle est la première étape ? </a:t>
            </a:r>
            <a:endParaRPr/>
          </a:p>
        </p:txBody>
      </p:sp>
      <p:graphicFrame>
        <p:nvGraphicFramePr>
          <p:cNvPr id="1355" name="Google Shape;1355;p67"/>
          <p:cNvGraphicFramePr/>
          <p:nvPr/>
        </p:nvGraphicFramePr>
        <p:xfrm>
          <a:off x="4538613" y="2676862"/>
          <a:ext cx="7325850" cy="716175"/>
        </p:xfrm>
        <a:graphic>
          <a:graphicData uri="http://schemas.openxmlformats.org/drawingml/2006/table">
            <a:tbl>
              <a:tblPr firstRow="1" bandRow="1">
                <a:noFill/>
                <a:tableStyleId>{E1542A0A-E59A-4C93-96F2-21C134193E17}</a:tableStyleId>
              </a:tblPr>
              <a:tblGrid>
                <a:gridCol w="1046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16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km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hm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dam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dm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cm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mm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56" name="Google Shape;1356;p67"/>
          <p:cNvGraphicFramePr/>
          <p:nvPr/>
        </p:nvGraphicFramePr>
        <p:xfrm>
          <a:off x="4543482" y="3429000"/>
          <a:ext cx="7316050" cy="1633000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104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1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57" name="Google Shape;1357;p67"/>
          <p:cNvSpPr/>
          <p:nvPr/>
        </p:nvSpPr>
        <p:spPr>
          <a:xfrm>
            <a:off x="347489" y="4279339"/>
            <a:ext cx="3944616" cy="684000"/>
          </a:xfrm>
          <a:prstGeom prst="roundRect">
            <a:avLst>
              <a:gd name="adj" fmla="val 28664"/>
            </a:avLst>
          </a:prstGeom>
          <a:solidFill>
            <a:srgbClr val="E6F2D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8400  m   =  </a:t>
            </a:r>
            <a:r>
              <a:rPr lang="fr-FR" sz="2800" b="0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……....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km </a:t>
            </a:r>
            <a:endParaRPr/>
          </a:p>
        </p:txBody>
      </p:sp>
      <p:pic>
        <p:nvPicPr>
          <p:cNvPr id="1358" name="Google Shape;1358;p67" descr="Point d’interrogation avec un remplissage uni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85961" y="4280020"/>
            <a:ext cx="550491" cy="382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9" name="Google Shape;1359;p67" descr="Lever la main - Icônes mains et gestes gratuite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08667" y="548579"/>
            <a:ext cx="580414" cy="580414"/>
          </a:xfrm>
          <a:prstGeom prst="rect">
            <a:avLst/>
          </a:prstGeom>
          <a:noFill/>
          <a:ln>
            <a:noFill/>
          </a:ln>
        </p:spPr>
      </p:pic>
      <p:sp>
        <p:nvSpPr>
          <p:cNvPr id="1360" name="Google Shape;1360;p67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5" name="Google Shape;1365;p68"/>
          <p:cNvSpPr txBox="1"/>
          <p:nvPr/>
        </p:nvSpPr>
        <p:spPr>
          <a:xfrm>
            <a:off x="874923" y="702055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Réexpliquer cette étape si nécessaire.  </a:t>
            </a:r>
            <a:endParaRPr sz="1600" b="0" i="1" u="none" strike="noStrike" cap="non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6" name="Google Shape;1366;p68"/>
          <p:cNvSpPr txBox="1"/>
          <p:nvPr/>
        </p:nvSpPr>
        <p:spPr>
          <a:xfrm>
            <a:off x="858570" y="162765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Bravo! On identifie l’unité à convertir (ici le m)  et l’unité demandée (ici le km) </a:t>
            </a:r>
            <a:r>
              <a:rPr lang="fr-FR" sz="20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.  </a:t>
            </a:r>
            <a:endParaRPr/>
          </a:p>
        </p:txBody>
      </p:sp>
      <p:graphicFrame>
        <p:nvGraphicFramePr>
          <p:cNvPr id="1367" name="Google Shape;1367;p68"/>
          <p:cNvGraphicFramePr/>
          <p:nvPr/>
        </p:nvGraphicFramePr>
        <p:xfrm>
          <a:off x="4538613" y="2676862"/>
          <a:ext cx="7325850" cy="716175"/>
        </p:xfrm>
        <a:graphic>
          <a:graphicData uri="http://schemas.openxmlformats.org/drawingml/2006/table">
            <a:tbl>
              <a:tblPr firstRow="1" bandRow="1">
                <a:noFill/>
                <a:tableStyleId>{E1542A0A-E59A-4C93-96F2-21C134193E17}</a:tableStyleId>
              </a:tblPr>
              <a:tblGrid>
                <a:gridCol w="1046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16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00B050"/>
                          </a:solidFill>
                        </a:rPr>
                        <a:t>km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hm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dam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FF0000"/>
                          </a:solidFill>
                        </a:rPr>
                        <a:t>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dm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cm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mm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68" name="Google Shape;1368;p68"/>
          <p:cNvGraphicFramePr/>
          <p:nvPr/>
        </p:nvGraphicFramePr>
        <p:xfrm>
          <a:off x="4548350" y="3393035"/>
          <a:ext cx="7316050" cy="1633000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104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1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69" name="Google Shape;1369;p68"/>
          <p:cNvSpPr/>
          <p:nvPr/>
        </p:nvSpPr>
        <p:spPr>
          <a:xfrm>
            <a:off x="347489" y="4279339"/>
            <a:ext cx="3498511" cy="624423"/>
          </a:xfrm>
          <a:prstGeom prst="roundRect">
            <a:avLst>
              <a:gd name="adj" fmla="val 28664"/>
            </a:avLst>
          </a:prstGeom>
          <a:solidFill>
            <a:srgbClr val="E6F2D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840</a:t>
            </a:r>
            <a:r>
              <a:rPr lang="fr-FR" sz="2800" b="1" i="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fr-FR" sz="2800" b="1" i="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=  </a:t>
            </a:r>
            <a:r>
              <a:rPr lang="fr-FR" sz="2800" b="0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……....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800" b="1" i="0" u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km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1370" name="Google Shape;1370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62783" y="479569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68"/>
          <p:cNvSpPr/>
          <p:nvPr/>
        </p:nvSpPr>
        <p:spPr>
          <a:xfrm rot="5400000">
            <a:off x="4021452" y="-73708"/>
            <a:ext cx="2077859" cy="6478764"/>
          </a:xfrm>
          <a:custGeom>
            <a:avLst/>
            <a:gdLst/>
            <a:ahLst/>
            <a:cxnLst/>
            <a:rect l="l" t="t" r="r" b="b"/>
            <a:pathLst>
              <a:path w="2077859" h="5242308" extrusionOk="0">
                <a:moveTo>
                  <a:pt x="777871" y="5153164"/>
                </a:moveTo>
                <a:cubicBezTo>
                  <a:pt x="102113" y="5099678"/>
                  <a:pt x="0" y="5054856"/>
                  <a:pt x="0" y="4823623"/>
                </a:cubicBezTo>
                <a:lnTo>
                  <a:pt x="0" y="418685"/>
                </a:lnTo>
                <a:cubicBezTo>
                  <a:pt x="0" y="187452"/>
                  <a:pt x="333466" y="0"/>
                  <a:pt x="744818" y="0"/>
                </a:cubicBezTo>
                <a:lnTo>
                  <a:pt x="777871" y="5153164"/>
                </a:lnTo>
                <a:close/>
              </a:path>
              <a:path w="2077859" h="5242308" fill="none" extrusionOk="0">
                <a:moveTo>
                  <a:pt x="2077859" y="5242308"/>
                </a:moveTo>
                <a:cubicBezTo>
                  <a:pt x="1666507" y="5242308"/>
                  <a:pt x="45720" y="5210992"/>
                  <a:pt x="45720" y="4979759"/>
                </a:cubicBezTo>
                <a:lnTo>
                  <a:pt x="0" y="418685"/>
                </a:lnTo>
                <a:cubicBezTo>
                  <a:pt x="0" y="187452"/>
                  <a:pt x="123154" y="91440"/>
                  <a:pt x="534506" y="91440"/>
                </a:cubicBezTo>
              </a:path>
            </a:pathLst>
          </a:custGeom>
          <a:noFill/>
          <a:ln w="19050" cap="flat" cmpd="sng">
            <a:solidFill>
              <a:srgbClr val="92C8E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2" name="Google Shape;1372;p68"/>
          <p:cNvSpPr/>
          <p:nvPr/>
        </p:nvSpPr>
        <p:spPr>
          <a:xfrm>
            <a:off x="3519708" y="1917000"/>
            <a:ext cx="2458129" cy="432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Unité à convertir</a:t>
            </a:r>
            <a:endParaRPr sz="2400" b="1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3" name="Google Shape;1373;p68"/>
          <p:cNvSpPr/>
          <p:nvPr/>
        </p:nvSpPr>
        <p:spPr>
          <a:xfrm rot="-5400000">
            <a:off x="3242160" y="3688295"/>
            <a:ext cx="2248217" cy="1745011"/>
          </a:xfrm>
          <a:custGeom>
            <a:avLst/>
            <a:gdLst/>
            <a:ahLst/>
            <a:cxnLst/>
            <a:rect l="l" t="t" r="r" b="b"/>
            <a:pathLst>
              <a:path w="2030043" h="4784781" extrusionOk="0">
                <a:moveTo>
                  <a:pt x="1972725" y="4784781"/>
                </a:moveTo>
                <a:cubicBezTo>
                  <a:pt x="1620005" y="4784781"/>
                  <a:pt x="20966" y="4390649"/>
                  <a:pt x="20966" y="4202572"/>
                </a:cubicBezTo>
                <a:lnTo>
                  <a:pt x="20966" y="967081"/>
                </a:lnTo>
                <a:cubicBezTo>
                  <a:pt x="20966" y="779004"/>
                  <a:pt x="306902" y="9144"/>
                  <a:pt x="659622" y="9144"/>
                </a:cubicBezTo>
                <a:lnTo>
                  <a:pt x="1972725" y="4784781"/>
                </a:lnTo>
                <a:close/>
              </a:path>
              <a:path w="2030043" h="4784781" fill="none" extrusionOk="0">
                <a:moveTo>
                  <a:pt x="2030043" y="4680631"/>
                </a:moveTo>
                <a:cubicBezTo>
                  <a:pt x="1677323" y="4680631"/>
                  <a:pt x="0" y="4043831"/>
                  <a:pt x="0" y="3855754"/>
                </a:cubicBezTo>
                <a:cubicBezTo>
                  <a:pt x="6096" y="2553171"/>
                  <a:pt x="11124" y="2276527"/>
                  <a:pt x="17220" y="973944"/>
                </a:cubicBezTo>
                <a:cubicBezTo>
                  <a:pt x="17220" y="785867"/>
                  <a:pt x="352622" y="0"/>
                  <a:pt x="705342" y="0"/>
                </a:cubicBezTo>
              </a:path>
            </a:pathLst>
          </a:custGeom>
          <a:noFill/>
          <a:ln w="28575" cap="flat" cmpd="sng">
            <a:solidFill>
              <a:srgbClr val="92C8E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4" name="Google Shape;1374;p68"/>
          <p:cNvSpPr/>
          <p:nvPr/>
        </p:nvSpPr>
        <p:spPr>
          <a:xfrm>
            <a:off x="2885147" y="5407047"/>
            <a:ext cx="2962242" cy="46028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Unité demandée</a:t>
            </a:r>
            <a:endParaRPr sz="24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5" name="Google Shape;1375;p68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0" name="Google Shape;1380;p69"/>
          <p:cNvSpPr txBox="1"/>
          <p:nvPr/>
        </p:nvSpPr>
        <p:spPr>
          <a:xfrm>
            <a:off x="874923" y="702055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hasard. A ne pas choisir les mêmes </a:t>
            </a:r>
            <a:endParaRPr sz="1600" b="0" i="1" u="none" strike="noStrike" cap="non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1" name="Google Shape;1381;p69"/>
          <p:cNvSpPr txBox="1"/>
          <p:nvPr/>
        </p:nvSpPr>
        <p:spPr>
          <a:xfrm>
            <a:off x="858570" y="162765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Alors, quelle est l’étape suivante?</a:t>
            </a:r>
            <a:r>
              <a:rPr lang="fr-FR" sz="20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/>
          </a:p>
        </p:txBody>
      </p:sp>
      <p:pic>
        <p:nvPicPr>
          <p:cNvPr id="1382" name="Google Shape;1382;p69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01000" y="2371500"/>
            <a:ext cx="2115000" cy="21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69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0" name="Google Shape;400;p7"/>
          <p:cNvGrpSpPr/>
          <p:nvPr/>
        </p:nvGrpSpPr>
        <p:grpSpPr>
          <a:xfrm>
            <a:off x="451725" y="1094868"/>
            <a:ext cx="11258550" cy="5371011"/>
            <a:chOff x="2159302" y="1382561"/>
            <a:chExt cx="8127697" cy="5072667"/>
          </a:xfrm>
        </p:grpSpPr>
        <p:sp>
          <p:nvSpPr>
            <p:cNvPr id="401" name="Google Shape;401;p7"/>
            <p:cNvSpPr/>
            <p:nvPr/>
          </p:nvSpPr>
          <p:spPr>
            <a:xfrm>
              <a:off x="2159302" y="1382561"/>
              <a:ext cx="8127697" cy="5072667"/>
            </a:xfrm>
            <a:prstGeom prst="roundRect">
              <a:avLst>
                <a:gd name="adj" fmla="val 2665"/>
              </a:avLst>
            </a:prstGeom>
            <a:solidFill>
              <a:schemeClr val="lt1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7"/>
            <p:cNvSpPr/>
            <p:nvPr/>
          </p:nvSpPr>
          <p:spPr>
            <a:xfrm>
              <a:off x="2257274" y="1455217"/>
              <a:ext cx="7899097" cy="4912926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3" name="Google Shape;403;p7"/>
          <p:cNvSpPr/>
          <p:nvPr/>
        </p:nvSpPr>
        <p:spPr>
          <a:xfrm>
            <a:off x="1717465" y="2324566"/>
            <a:ext cx="725171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 sz="2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7"/>
          <p:cNvSpPr/>
          <p:nvPr/>
        </p:nvSpPr>
        <p:spPr>
          <a:xfrm>
            <a:off x="1717465" y="3242143"/>
            <a:ext cx="7251718" cy="601704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Pratique guidée (collective + en binôme) </a:t>
            </a:r>
            <a:endParaRPr/>
          </a:p>
        </p:txBody>
      </p:sp>
      <p:sp>
        <p:nvSpPr>
          <p:cNvPr id="405" name="Google Shape;405;p7"/>
          <p:cNvSpPr/>
          <p:nvPr/>
        </p:nvSpPr>
        <p:spPr>
          <a:xfrm>
            <a:off x="10635875" y="2346750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7"/>
          <p:cNvSpPr txBox="1"/>
          <p:nvPr/>
        </p:nvSpPr>
        <p:spPr>
          <a:xfrm>
            <a:off x="9399731" y="2422081"/>
            <a:ext cx="880369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4 min</a:t>
            </a:r>
            <a:endParaRPr/>
          </a:p>
        </p:txBody>
      </p:sp>
      <p:sp>
        <p:nvSpPr>
          <p:cNvPr id="407" name="Google Shape;407;p7"/>
          <p:cNvSpPr/>
          <p:nvPr/>
        </p:nvSpPr>
        <p:spPr>
          <a:xfrm>
            <a:off x="921355" y="1483171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408" name="Google Shape;408;p7"/>
          <p:cNvSpPr/>
          <p:nvPr/>
        </p:nvSpPr>
        <p:spPr>
          <a:xfrm>
            <a:off x="921355" y="2414256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409" name="Google Shape;409;p7"/>
          <p:cNvSpPr/>
          <p:nvPr/>
        </p:nvSpPr>
        <p:spPr>
          <a:xfrm>
            <a:off x="1009032" y="191941"/>
            <a:ext cx="751699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Structure de la séance 1 (tâche 1/unité 1 )</a:t>
            </a:r>
            <a:endParaRPr/>
          </a:p>
        </p:txBody>
      </p:sp>
      <p:pic>
        <p:nvPicPr>
          <p:cNvPr id="410" name="Google Shape;410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725" y="104179"/>
            <a:ext cx="760298" cy="760298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7"/>
          <p:cNvSpPr/>
          <p:nvPr/>
        </p:nvSpPr>
        <p:spPr>
          <a:xfrm>
            <a:off x="10635875" y="3277835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7"/>
          <p:cNvSpPr txBox="1"/>
          <p:nvPr/>
        </p:nvSpPr>
        <p:spPr>
          <a:xfrm>
            <a:off x="9331603" y="3353166"/>
            <a:ext cx="869149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9 min</a:t>
            </a:r>
            <a:endParaRPr/>
          </a:p>
        </p:txBody>
      </p:sp>
      <p:sp>
        <p:nvSpPr>
          <p:cNvPr id="413" name="Google Shape;413;p7"/>
          <p:cNvSpPr/>
          <p:nvPr/>
        </p:nvSpPr>
        <p:spPr>
          <a:xfrm>
            <a:off x="1717465" y="1406989"/>
            <a:ext cx="725171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Ouverture de la séance </a:t>
            </a:r>
            <a:endParaRPr/>
          </a:p>
        </p:txBody>
      </p:sp>
      <p:sp>
        <p:nvSpPr>
          <p:cNvPr id="414" name="Google Shape;414;p7"/>
          <p:cNvSpPr txBox="1"/>
          <p:nvPr/>
        </p:nvSpPr>
        <p:spPr>
          <a:xfrm>
            <a:off x="9399731" y="1490996"/>
            <a:ext cx="880369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/>
          </a:p>
        </p:txBody>
      </p:sp>
      <p:sp>
        <p:nvSpPr>
          <p:cNvPr id="415" name="Google Shape;415;p7"/>
          <p:cNvSpPr/>
          <p:nvPr/>
        </p:nvSpPr>
        <p:spPr>
          <a:xfrm>
            <a:off x="10635875" y="1415665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7"/>
          <p:cNvSpPr/>
          <p:nvPr/>
        </p:nvSpPr>
        <p:spPr>
          <a:xfrm>
            <a:off x="921355" y="3345341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417" name="Google Shape;417;p7"/>
          <p:cNvSpPr/>
          <p:nvPr/>
        </p:nvSpPr>
        <p:spPr>
          <a:xfrm>
            <a:off x="1717465" y="4213754"/>
            <a:ext cx="7251717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Pratique autonome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7"/>
          <p:cNvSpPr/>
          <p:nvPr/>
        </p:nvSpPr>
        <p:spPr>
          <a:xfrm>
            <a:off x="10635875" y="4208920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7"/>
          <p:cNvSpPr txBox="1"/>
          <p:nvPr/>
        </p:nvSpPr>
        <p:spPr>
          <a:xfrm>
            <a:off x="9402937" y="4284251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/>
          </a:p>
        </p:txBody>
      </p:sp>
      <p:sp>
        <p:nvSpPr>
          <p:cNvPr id="420" name="Google Shape;420;p7"/>
          <p:cNvSpPr/>
          <p:nvPr/>
        </p:nvSpPr>
        <p:spPr>
          <a:xfrm>
            <a:off x="921355" y="4276426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421" name="Google Shape;421;p7"/>
          <p:cNvSpPr/>
          <p:nvPr/>
        </p:nvSpPr>
        <p:spPr>
          <a:xfrm>
            <a:off x="1717465" y="5131330"/>
            <a:ext cx="7251717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Clôture 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7"/>
          <p:cNvSpPr/>
          <p:nvPr/>
        </p:nvSpPr>
        <p:spPr>
          <a:xfrm>
            <a:off x="10635875" y="5140006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7"/>
          <p:cNvSpPr txBox="1"/>
          <p:nvPr/>
        </p:nvSpPr>
        <p:spPr>
          <a:xfrm>
            <a:off x="9402937" y="5215337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2 min</a:t>
            </a:r>
            <a:endParaRPr/>
          </a:p>
        </p:txBody>
      </p:sp>
      <p:sp>
        <p:nvSpPr>
          <p:cNvPr id="424" name="Google Shape;424;p7"/>
          <p:cNvSpPr/>
          <p:nvPr/>
        </p:nvSpPr>
        <p:spPr>
          <a:xfrm>
            <a:off x="921355" y="5207512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p70"/>
          <p:cNvSpPr txBox="1"/>
          <p:nvPr/>
        </p:nvSpPr>
        <p:spPr>
          <a:xfrm>
            <a:off x="874923" y="702055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Montrer comment on place un nombre à convertir dans le tableau de conversion. </a:t>
            </a:r>
            <a:endParaRPr sz="1600" b="0" i="1" u="none" strike="noStrike" cap="non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9" name="Google Shape;1389;p70"/>
          <p:cNvSpPr txBox="1"/>
          <p:nvPr/>
        </p:nvSpPr>
        <p:spPr>
          <a:xfrm>
            <a:off x="858570" y="162765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Exactement! On place le nombre à convertir dans le tableau de conversion.  </a:t>
            </a:r>
            <a:endParaRPr/>
          </a:p>
        </p:txBody>
      </p:sp>
      <p:graphicFrame>
        <p:nvGraphicFramePr>
          <p:cNvPr id="1390" name="Google Shape;1390;p70"/>
          <p:cNvGraphicFramePr/>
          <p:nvPr/>
        </p:nvGraphicFramePr>
        <p:xfrm>
          <a:off x="4538613" y="2676862"/>
          <a:ext cx="7325850" cy="716175"/>
        </p:xfrm>
        <a:graphic>
          <a:graphicData uri="http://schemas.openxmlformats.org/drawingml/2006/table">
            <a:tbl>
              <a:tblPr firstRow="1" bandRow="1">
                <a:noFill/>
                <a:tableStyleId>{E1542A0A-E59A-4C93-96F2-21C134193E17}</a:tableStyleId>
              </a:tblPr>
              <a:tblGrid>
                <a:gridCol w="1046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16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00B050"/>
                          </a:solidFill>
                        </a:rPr>
                        <a:t>km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hm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dam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FF0000"/>
                          </a:solidFill>
                        </a:rPr>
                        <a:t>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dm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cm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mm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91" name="Google Shape;1391;p70"/>
          <p:cNvGraphicFramePr/>
          <p:nvPr/>
        </p:nvGraphicFramePr>
        <p:xfrm>
          <a:off x="4543482" y="3429000"/>
          <a:ext cx="7316050" cy="1633000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104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1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92" name="Google Shape;1392;p70"/>
          <p:cNvSpPr/>
          <p:nvPr/>
        </p:nvSpPr>
        <p:spPr>
          <a:xfrm>
            <a:off x="347489" y="4279339"/>
            <a:ext cx="3944616" cy="624423"/>
          </a:xfrm>
          <a:prstGeom prst="roundRect">
            <a:avLst>
              <a:gd name="adj" fmla="val 28664"/>
            </a:avLst>
          </a:prstGeom>
          <a:solidFill>
            <a:srgbClr val="E6F2D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840</a:t>
            </a:r>
            <a:r>
              <a:rPr lang="fr-FR" sz="2800" b="1" i="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fr-FR" sz="2800" b="1" i="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=  </a:t>
            </a:r>
            <a:r>
              <a:rPr lang="fr-FR" sz="2800" b="0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……....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800" b="1" i="0" u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km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graphicFrame>
        <p:nvGraphicFramePr>
          <p:cNvPr id="1393" name="Google Shape;1393;p70"/>
          <p:cNvGraphicFramePr/>
          <p:nvPr/>
        </p:nvGraphicFramePr>
        <p:xfrm>
          <a:off x="7774024" y="4284312"/>
          <a:ext cx="855000" cy="738525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85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38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FF0000"/>
                          </a:solidFill>
                        </a:rPr>
                        <a:t>0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94" name="Google Shape;1394;p70"/>
          <p:cNvGraphicFramePr/>
          <p:nvPr/>
        </p:nvGraphicFramePr>
        <p:xfrm>
          <a:off x="5655652" y="4284312"/>
          <a:ext cx="855000" cy="738525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85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38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4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95" name="Google Shape;1395;p70"/>
          <p:cNvGraphicFramePr/>
          <p:nvPr/>
        </p:nvGraphicFramePr>
        <p:xfrm>
          <a:off x="4681292" y="4284312"/>
          <a:ext cx="752850" cy="738525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75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38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8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96" name="Google Shape;1396;p70"/>
          <p:cNvGraphicFramePr/>
          <p:nvPr/>
        </p:nvGraphicFramePr>
        <p:xfrm>
          <a:off x="6729224" y="4284312"/>
          <a:ext cx="855000" cy="738525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85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38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0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397" name="Google Shape;1397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62783" y="479569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70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3" name="Google Shape;1403;p71"/>
          <p:cNvSpPr txBox="1"/>
          <p:nvPr/>
        </p:nvSpPr>
        <p:spPr>
          <a:xfrm>
            <a:off x="874923" y="702055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3 élèves au hasard. A ne pas choisir les mêmes </a:t>
            </a:r>
            <a:endParaRPr sz="1600" b="0" i="1" u="none" strike="noStrike" cap="non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4" name="Google Shape;1404;p71"/>
          <p:cNvSpPr txBox="1"/>
          <p:nvPr/>
        </p:nvSpPr>
        <p:spPr>
          <a:xfrm>
            <a:off x="858570" y="162765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Et pour finir, les champions, que doit-on faire ?</a:t>
            </a:r>
            <a:endParaRPr/>
          </a:p>
        </p:txBody>
      </p:sp>
      <p:pic>
        <p:nvPicPr>
          <p:cNvPr id="1405" name="Google Shape;1405;p71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01000" y="2371500"/>
            <a:ext cx="2115000" cy="21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6" name="Google Shape;1406;p71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" name="Google Shape;1411;p72"/>
          <p:cNvSpPr txBox="1"/>
          <p:nvPr/>
        </p:nvSpPr>
        <p:spPr>
          <a:xfrm>
            <a:off x="874923" y="702055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endParaRPr sz="1600" b="0" i="1" u="none" strike="noStrike" cap="non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2" name="Google Shape;1412;p72"/>
          <p:cNvSpPr txBox="1"/>
          <p:nvPr/>
        </p:nvSpPr>
        <p:spPr>
          <a:xfrm>
            <a:off x="858570" y="162765"/>
            <a:ext cx="10504213" cy="56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Super! On </a:t>
            </a: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met </a:t>
            </a:r>
            <a:r>
              <a:rPr lang="fr-FR" sz="20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la virgule dans la colonne de l’unité demandée, puis on écrit le résultat obtenu:  </a:t>
            </a:r>
            <a:endParaRPr/>
          </a:p>
        </p:txBody>
      </p:sp>
      <p:graphicFrame>
        <p:nvGraphicFramePr>
          <p:cNvPr id="1413" name="Google Shape;1413;p72"/>
          <p:cNvGraphicFramePr/>
          <p:nvPr/>
        </p:nvGraphicFramePr>
        <p:xfrm>
          <a:off x="4538613" y="2676862"/>
          <a:ext cx="7325850" cy="716175"/>
        </p:xfrm>
        <a:graphic>
          <a:graphicData uri="http://schemas.openxmlformats.org/drawingml/2006/table">
            <a:tbl>
              <a:tblPr firstRow="1" bandRow="1">
                <a:noFill/>
                <a:tableStyleId>{E1542A0A-E59A-4C93-96F2-21C134193E17}</a:tableStyleId>
              </a:tblPr>
              <a:tblGrid>
                <a:gridCol w="1046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65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16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00B050"/>
                          </a:solidFill>
                        </a:rPr>
                        <a:t>km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hm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dam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FF0000"/>
                          </a:solidFill>
                        </a:rPr>
                        <a:t>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dm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cm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mm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23F4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A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14" name="Google Shape;1414;p72"/>
          <p:cNvGraphicFramePr/>
          <p:nvPr/>
        </p:nvGraphicFramePr>
        <p:xfrm>
          <a:off x="4543482" y="3429000"/>
          <a:ext cx="7316050" cy="1633000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104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51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1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15" name="Google Shape;1415;p72"/>
          <p:cNvSpPr/>
          <p:nvPr/>
        </p:nvSpPr>
        <p:spPr>
          <a:xfrm>
            <a:off x="347489" y="4279339"/>
            <a:ext cx="3944616" cy="624423"/>
          </a:xfrm>
          <a:prstGeom prst="roundRect">
            <a:avLst>
              <a:gd name="adj" fmla="val 28664"/>
            </a:avLst>
          </a:prstGeom>
          <a:solidFill>
            <a:srgbClr val="E6F2D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840</a:t>
            </a:r>
            <a:r>
              <a:rPr lang="fr-FR" sz="2800" b="1" i="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fr-FR" sz="2800" b="1" i="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=  </a:t>
            </a:r>
            <a:r>
              <a:rPr lang="fr-FR" sz="2800" b="1" i="0" u="none" strike="noStrike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8,400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800" b="1" i="0" u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km</a:t>
            </a:r>
            <a:r>
              <a:rPr lang="fr-FR" sz="28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graphicFrame>
        <p:nvGraphicFramePr>
          <p:cNvPr id="1416" name="Google Shape;1416;p72"/>
          <p:cNvGraphicFramePr/>
          <p:nvPr/>
        </p:nvGraphicFramePr>
        <p:xfrm>
          <a:off x="7774024" y="4284312"/>
          <a:ext cx="855000" cy="738525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85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38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rgbClr val="FF0000"/>
                          </a:solidFill>
                        </a:rPr>
                        <a:t>0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17" name="Google Shape;1417;p72"/>
          <p:cNvGraphicFramePr/>
          <p:nvPr/>
        </p:nvGraphicFramePr>
        <p:xfrm>
          <a:off x="5655652" y="4284312"/>
          <a:ext cx="855000" cy="738525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85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38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4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18" name="Google Shape;1418;p72"/>
          <p:cNvGraphicFramePr/>
          <p:nvPr/>
        </p:nvGraphicFramePr>
        <p:xfrm>
          <a:off x="4636374" y="4284312"/>
          <a:ext cx="855000" cy="738525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85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38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8</a:t>
                      </a:r>
                      <a:r>
                        <a:rPr lang="fr-FR" sz="3600" b="1" u="none" strike="noStrike" cap="none">
                          <a:solidFill>
                            <a:srgbClr val="EE0000"/>
                          </a:solidFill>
                        </a:rPr>
                        <a:t>,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19" name="Google Shape;1419;p72"/>
          <p:cNvGraphicFramePr/>
          <p:nvPr/>
        </p:nvGraphicFramePr>
        <p:xfrm>
          <a:off x="6729224" y="4284312"/>
          <a:ext cx="855000" cy="738525"/>
        </p:xfrm>
        <a:graphic>
          <a:graphicData uri="http://schemas.openxmlformats.org/drawingml/2006/table">
            <a:tbl>
              <a:tblPr firstRow="1" bandRow="1">
                <a:noFill/>
                <a:tableStyleId>{7DE54797-AD3D-4E2B-AD28-0BC01DFBEBD1}</a:tableStyleId>
              </a:tblPr>
              <a:tblGrid>
                <a:gridCol w="85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38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0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420" name="Google Shape;1420;p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62783" y="479569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1" name="Google Shape;1421;p72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Google Shape;1426;p73"/>
          <p:cNvSpPr txBox="1"/>
          <p:nvPr/>
        </p:nvSpPr>
        <p:spPr>
          <a:xfrm>
            <a:off x="874923" y="702055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recopier les corrections sur leurs livrets (page 92 )</a:t>
            </a:r>
            <a:endParaRPr/>
          </a:p>
        </p:txBody>
      </p:sp>
      <p:sp>
        <p:nvSpPr>
          <p:cNvPr id="1427" name="Google Shape;1427;p73"/>
          <p:cNvSpPr txBox="1"/>
          <p:nvPr/>
        </p:nvSpPr>
        <p:spPr>
          <a:xfrm>
            <a:off x="858570" y="162765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la réponse à notre tâche : </a:t>
            </a:r>
            <a:endParaRPr/>
          </a:p>
        </p:txBody>
      </p:sp>
      <p:sp>
        <p:nvSpPr>
          <p:cNvPr id="1428" name="Google Shape;1428;p73"/>
          <p:cNvSpPr/>
          <p:nvPr/>
        </p:nvSpPr>
        <p:spPr>
          <a:xfrm>
            <a:off x="66000" y="54000"/>
            <a:ext cx="12060000" cy="6804000"/>
          </a:xfrm>
          <a:prstGeom prst="rect">
            <a:avLst/>
          </a:prstGeom>
          <a:noFill/>
          <a:ln w="1270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9" name="Google Shape;1429;p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5935" y="1628980"/>
            <a:ext cx="11700130" cy="425005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430" name="Google Shape;1430;p73"/>
          <p:cNvGraphicFramePr/>
          <p:nvPr/>
        </p:nvGraphicFramePr>
        <p:xfrm>
          <a:off x="5197866" y="4080899"/>
          <a:ext cx="6137950" cy="538150"/>
        </p:xfrm>
        <a:graphic>
          <a:graphicData uri="http://schemas.openxmlformats.org/drawingml/2006/table">
            <a:tbl>
              <a:tblPr firstRow="1" bandRow="1">
                <a:noFill/>
                <a:tableStyleId>{E1542A0A-E59A-4C93-96F2-21C134193E17}</a:tableStyleId>
              </a:tblPr>
              <a:tblGrid>
                <a:gridCol w="876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6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6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6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6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6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6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381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 b="1" u="none" strike="noStrike" cap="none">
                          <a:solidFill>
                            <a:schemeClr val="dk1"/>
                          </a:solidFill>
                        </a:rPr>
                        <a:t>7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 b="1" u="none" strike="noStrike" cap="none">
                          <a:solidFill>
                            <a:schemeClr val="dk1"/>
                          </a:solidFill>
                        </a:rPr>
                        <a:t>5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 b="1" u="none" strike="noStrike" cap="none">
                          <a:solidFill>
                            <a:srgbClr val="00B0F0"/>
                          </a:solidFill>
                        </a:rPr>
                        <a:t>0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31" name="Google Shape;1431;p73"/>
          <p:cNvGraphicFramePr/>
          <p:nvPr/>
        </p:nvGraphicFramePr>
        <p:xfrm>
          <a:off x="5197866" y="4811753"/>
          <a:ext cx="6137950" cy="538150"/>
        </p:xfrm>
        <a:graphic>
          <a:graphicData uri="http://schemas.openxmlformats.org/drawingml/2006/table">
            <a:tbl>
              <a:tblPr firstRow="1" bandRow="1">
                <a:noFill/>
                <a:tableStyleId>{E1542A0A-E59A-4C93-96F2-21C134193E17}</a:tableStyleId>
              </a:tblPr>
              <a:tblGrid>
                <a:gridCol w="876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6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6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6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6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6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6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381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 b="1" u="none" strike="noStrike" cap="none">
                          <a:solidFill>
                            <a:schemeClr val="dk1"/>
                          </a:solidFill>
                        </a:rPr>
                        <a:t>8 </a:t>
                      </a:r>
                      <a:r>
                        <a:rPr lang="fr-FR" sz="2800" b="1" u="none" strike="noStrike" cap="none">
                          <a:solidFill>
                            <a:srgbClr val="00B0F0"/>
                          </a:solidFill>
                        </a:rPr>
                        <a:t>,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 b="1" u="none" strike="noStrike" cap="none">
                          <a:solidFill>
                            <a:schemeClr val="dk1"/>
                          </a:solidFill>
                        </a:rPr>
                        <a:t>4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 b="1" u="none" strike="noStrike" cap="none">
                          <a:solidFill>
                            <a:schemeClr val="dk1"/>
                          </a:solidFill>
                        </a:rPr>
                        <a:t>0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 b="1" u="none" strike="noStrike" cap="none">
                          <a:solidFill>
                            <a:schemeClr val="dk1"/>
                          </a:solidFill>
                        </a:rPr>
                        <a:t>0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1" u="none" strike="noStrike" cap="none">
                        <a:solidFill>
                          <a:srgbClr val="00B0F0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32" name="Google Shape;1432;p73"/>
          <p:cNvSpPr/>
          <p:nvPr/>
        </p:nvSpPr>
        <p:spPr>
          <a:xfrm>
            <a:off x="2389656" y="4784228"/>
            <a:ext cx="1377628" cy="584775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None/>
            </a:pPr>
            <a:r>
              <a:rPr lang="fr-FR" sz="32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8,4</a:t>
            </a:r>
            <a:endParaRPr/>
          </a:p>
        </p:txBody>
      </p:sp>
      <p:sp>
        <p:nvSpPr>
          <p:cNvPr id="1433" name="Google Shape;1433;p73"/>
          <p:cNvSpPr/>
          <p:nvPr/>
        </p:nvSpPr>
        <p:spPr>
          <a:xfrm>
            <a:off x="2299655" y="4057585"/>
            <a:ext cx="1557630" cy="584775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None/>
            </a:pPr>
            <a:r>
              <a:rPr lang="fr-FR" sz="32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750</a:t>
            </a:r>
            <a:endParaRPr/>
          </a:p>
        </p:txBody>
      </p:sp>
      <p:pic>
        <p:nvPicPr>
          <p:cNvPr id="1434" name="Google Shape;1434;p7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28409" y="543563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9" name="Google Shape;1439;p74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440" name="Google Shape;1440;p74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0070C0"/>
            </a:solidFill>
            <a:ln w="9525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74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42" name="Google Shape;1442;p74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0070C0"/>
          </a:solidFill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3" name="Google Shape;1443;p74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0070C0"/>
          </a:solidFill>
          <a:ln w="254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4" name="Google Shape;1444;p74"/>
          <p:cNvSpPr/>
          <p:nvPr/>
        </p:nvSpPr>
        <p:spPr>
          <a:xfrm>
            <a:off x="4492535" y="1744029"/>
            <a:ext cx="1052999" cy="492443"/>
          </a:xfrm>
          <a:prstGeom prst="rect">
            <a:avLst/>
          </a:prstGeom>
          <a:noFill/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PGB</a:t>
            </a:r>
            <a:endParaRPr/>
          </a:p>
        </p:txBody>
      </p:sp>
      <p:sp>
        <p:nvSpPr>
          <p:cNvPr id="1445" name="Google Shape;1445;p74"/>
          <p:cNvSpPr txBox="1"/>
          <p:nvPr/>
        </p:nvSpPr>
        <p:spPr>
          <a:xfrm>
            <a:off x="5065761" y="2276866"/>
            <a:ext cx="5869201" cy="250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Pratique guidée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r-FR" sz="48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en binôme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r-FR" sz="48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sz="4800" b="1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6" name="Google Shape;1446;p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0475" y="1292636"/>
            <a:ext cx="3772584" cy="37725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1" name="Google Shape;1451;p75"/>
          <p:cNvSpPr txBox="1"/>
          <p:nvPr/>
        </p:nvSpPr>
        <p:spPr>
          <a:xfrm>
            <a:off x="858570" y="827429"/>
            <a:ext cx="9958353" cy="30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A ne pas oublier de fournir de l’aide aux élèves en difficulté.</a:t>
            </a:r>
            <a:endParaRPr sz="1600" i="1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endParaRPr sz="1600" b="0" i="1" u="none" strike="noStrike" cap="non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2" name="Google Shape;1452;p75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w="762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3" name="Google Shape;1453;p75"/>
          <p:cNvSpPr txBox="1"/>
          <p:nvPr/>
        </p:nvSpPr>
        <p:spPr>
          <a:xfrm>
            <a:off x="858570" y="17640"/>
            <a:ext cx="10997430" cy="8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À présent, prenez vos livrets, page 91, et faites l’exercice 3 « Je m’entraîne en binôme » individuellement. Puis, échangez et comparez vos réponses avec votre binôme. </a:t>
            </a:r>
            <a:endParaRPr sz="2000" b="1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54" name="Google Shape;1454;p7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55512" y="619725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5" name="Google Shape;1455;p7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3677" y="2441172"/>
            <a:ext cx="10364646" cy="21369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1" name="Google Shape;1461;p76"/>
          <p:cNvSpPr txBox="1"/>
          <p:nvPr/>
        </p:nvSpPr>
        <p:spPr>
          <a:xfrm>
            <a:off x="748102" y="595957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Après la correction collective, demandez aux élèves de </a:t>
            </a: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corriger leurs réponses sur le livret.</a:t>
            </a:r>
            <a:endParaRPr sz="1600" b="0" i="1" u="none" strike="noStrike" cap="non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2" name="Google Shape;1462;p76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w="762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3" name="Google Shape;1463;p76"/>
          <p:cNvSpPr txBox="1"/>
          <p:nvPr/>
        </p:nvSpPr>
        <p:spPr>
          <a:xfrm>
            <a:off x="858570" y="162765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la correction: </a:t>
            </a:r>
            <a:endParaRPr sz="2000" b="1" i="0" u="none" strike="noStrike" cap="non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4" name="Google Shape;1464;p76"/>
          <p:cNvSpPr/>
          <p:nvPr/>
        </p:nvSpPr>
        <p:spPr>
          <a:xfrm>
            <a:off x="2208512" y="3319489"/>
            <a:ext cx="1321276" cy="461665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7000</a:t>
            </a:r>
            <a:endParaRPr/>
          </a:p>
        </p:txBody>
      </p:sp>
      <p:sp>
        <p:nvSpPr>
          <p:cNvPr id="1465" name="Google Shape;1465;p76"/>
          <p:cNvSpPr/>
          <p:nvPr/>
        </p:nvSpPr>
        <p:spPr>
          <a:xfrm>
            <a:off x="2208216" y="4475256"/>
            <a:ext cx="1321276" cy="461665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200</a:t>
            </a:r>
            <a:endParaRPr/>
          </a:p>
        </p:txBody>
      </p:sp>
      <p:graphicFrame>
        <p:nvGraphicFramePr>
          <p:cNvPr id="1466" name="Google Shape;1466;p76"/>
          <p:cNvGraphicFramePr/>
          <p:nvPr/>
        </p:nvGraphicFramePr>
        <p:xfrm>
          <a:off x="808500" y="2592336"/>
          <a:ext cx="10575000" cy="2520000"/>
        </p:xfrm>
        <a:graphic>
          <a:graphicData uri="http://schemas.openxmlformats.org/drawingml/2006/table">
            <a:tbl>
              <a:tblPr firstRow="1" bandRow="1">
                <a:noFill/>
                <a:tableStyleId>{6417F63B-D681-4109-94C0-22DB042247BC}</a:tableStyleId>
              </a:tblPr>
              <a:tblGrid>
                <a:gridCol w="3799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9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9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19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11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65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165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28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km</a:t>
                      </a:r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99FF">
                        <a:alpha val="7058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hm</a:t>
                      </a:r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99FF">
                        <a:alpha val="7058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dam</a:t>
                      </a:r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99FF">
                        <a:alpha val="7058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</a:t>
                      </a:r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99FF">
                        <a:alpha val="7058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dm</a:t>
                      </a:r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99FF">
                        <a:alpha val="7058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cm</a:t>
                      </a:r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99FF">
                        <a:alpha val="7058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mm</a:t>
                      </a:r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99FF">
                        <a:alpha val="7058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 b="1" i="0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lang="fr-FR" sz="2400" b="1" i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 km   = </a:t>
                      </a:r>
                      <a:r>
                        <a:rPr lang="fr-FR" sz="2400" b="0" u="none" strike="noStrike" cap="none">
                          <a:solidFill>
                            <a:srgbClr val="6149C7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…….………….</a:t>
                      </a:r>
                      <a:r>
                        <a:rPr lang="fr-FR" sz="2400" b="1" i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  m 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rgbClr val="EE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 b="1" u="none" strike="noStrike" cap="non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chemeClr val="accent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chemeClr val="accent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endParaRPr sz="2400" b="1" u="none" strike="noStrike" cap="non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chemeClr val="accent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chemeClr val="accent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5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 b="1" i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 m   = </a:t>
                      </a:r>
                      <a:r>
                        <a:rPr lang="fr-FR" sz="2400" b="0" u="none" strike="noStrike" cap="none">
                          <a:solidFill>
                            <a:srgbClr val="6149C7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…….………….</a:t>
                      </a:r>
                      <a:r>
                        <a:rPr lang="fr-FR" sz="2400" b="1" i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  dm 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 b="1" u="none" strike="noStrike" cap="non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chemeClr val="accent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99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467" name="Google Shape;1467;p76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43024" y="412036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2" name="Google Shape;1472;p77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473" name="Google Shape;1473;p77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8BC145"/>
            </a:solidFill>
            <a:ln w="9525" cap="flat" cmpd="sng">
              <a:solidFill>
                <a:srgbClr val="8BC14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77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8BC145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75" name="Google Shape;1475;p77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8BC145"/>
          </a:solidFill>
          <a:ln w="9525" cap="flat" cmpd="sng">
            <a:solidFill>
              <a:srgbClr val="8BC1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77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8BC145"/>
          </a:solidFill>
          <a:ln w="25400" cap="flat" cmpd="sng">
            <a:solidFill>
              <a:srgbClr val="8BC1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7" name="Google Shape;1477;p77"/>
          <p:cNvSpPr/>
          <p:nvPr/>
        </p:nvSpPr>
        <p:spPr>
          <a:xfrm>
            <a:off x="4492535" y="1744029"/>
            <a:ext cx="1052999" cy="492443"/>
          </a:xfrm>
          <a:prstGeom prst="rect">
            <a:avLst/>
          </a:prstGeom>
          <a:noFill/>
          <a:ln w="9525" cap="flat" cmpd="sng">
            <a:solidFill>
              <a:srgbClr val="8BC1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PA</a:t>
            </a:r>
            <a:endParaRPr/>
          </a:p>
        </p:txBody>
      </p:sp>
      <p:sp>
        <p:nvSpPr>
          <p:cNvPr id="1478" name="Google Shape;1478;p77"/>
          <p:cNvSpPr txBox="1"/>
          <p:nvPr/>
        </p:nvSpPr>
        <p:spPr>
          <a:xfrm>
            <a:off x="5118002" y="2385891"/>
            <a:ext cx="5869201" cy="1586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b="1" i="0" u="none" strike="noStrike" cap="none">
                <a:solidFill>
                  <a:srgbClr val="8BC145"/>
                </a:solidFill>
                <a:latin typeface="Arial"/>
                <a:ea typeface="Arial"/>
                <a:cs typeface="Arial"/>
                <a:sym typeface="Arial"/>
              </a:rPr>
              <a:t>Pratique autonome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r-FR" sz="4800" b="1" i="0" u="none" strike="noStrike" cap="none">
                <a:solidFill>
                  <a:srgbClr val="8BC145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sz="4800" b="1">
              <a:solidFill>
                <a:srgbClr val="8BC1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9" name="Google Shape;1479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7342" y="1043045"/>
            <a:ext cx="4102799" cy="4102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" name="Google Shape;1484;p78"/>
          <p:cNvSpPr/>
          <p:nvPr/>
        </p:nvSpPr>
        <p:spPr>
          <a:xfrm>
            <a:off x="56061" y="41297"/>
            <a:ext cx="12091951" cy="1063774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78" descr="Image générée"/>
          <p:cNvPicPr preferRelativeResize="0"/>
          <p:nvPr/>
        </p:nvPicPr>
        <p:blipFill rotWithShape="1">
          <a:blip r:embed="rId3">
            <a:alphaModFix/>
          </a:blip>
          <a:srcRect l="3539" t="24327" r="75793" b="61971"/>
          <a:stretch/>
        </p:blipFill>
        <p:spPr>
          <a:xfrm>
            <a:off x="59232" y="2874"/>
            <a:ext cx="738641" cy="734559"/>
          </a:xfrm>
          <a:prstGeom prst="rect">
            <a:avLst/>
          </a:prstGeom>
          <a:noFill/>
          <a:ln>
            <a:noFill/>
          </a:ln>
        </p:spPr>
      </p:pic>
      <p:sp>
        <p:nvSpPr>
          <p:cNvPr id="1486" name="Google Shape;1486;p78"/>
          <p:cNvSpPr txBox="1"/>
          <p:nvPr/>
        </p:nvSpPr>
        <p:spPr>
          <a:xfrm>
            <a:off x="857103" y="148366"/>
            <a:ext cx="11275665" cy="627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C’est le moment de travailler en autonomie. Prenez vos livrets page 91, exercice 2 « je m’entraine seul ».  </a:t>
            </a:r>
            <a:endParaRPr/>
          </a:p>
        </p:txBody>
      </p:sp>
      <p:sp>
        <p:nvSpPr>
          <p:cNvPr id="1487" name="Google Shape;1487;p78"/>
          <p:cNvSpPr/>
          <p:nvPr/>
        </p:nvSpPr>
        <p:spPr>
          <a:xfrm>
            <a:off x="1776000" y="2004006"/>
            <a:ext cx="8443053" cy="51077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Convertir les longueurs suivantes dans l’unité demandée : 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8" name="Google Shape;1488;p78"/>
          <p:cNvSpPr txBox="1"/>
          <p:nvPr/>
        </p:nvSpPr>
        <p:spPr>
          <a:xfrm>
            <a:off x="841859" y="681102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 A ne pas oublier de fournir de l’aide aux élèves en difficulté. Orienter ceux qui ont réussi de faire le défi  2 page 94.</a:t>
            </a:r>
            <a:endParaRPr sz="1600" i="1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489" name="Google Shape;1489;p78"/>
          <p:cNvGraphicFramePr/>
          <p:nvPr/>
        </p:nvGraphicFramePr>
        <p:xfrm>
          <a:off x="651000" y="2844000"/>
          <a:ext cx="10395000" cy="2430000"/>
        </p:xfrm>
        <a:graphic>
          <a:graphicData uri="http://schemas.openxmlformats.org/drawingml/2006/table">
            <a:tbl>
              <a:tblPr firstRow="1" bandRow="1">
                <a:noFill/>
                <a:tableStyleId>{6CC80C07-5CD2-4154-9EE6-13B23265CEAC}</a:tableStyleId>
              </a:tblPr>
              <a:tblGrid>
                <a:gridCol w="373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2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2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4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5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3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009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009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06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dk1"/>
                          </a:solidFill>
                        </a:rPr>
                        <a:t>km</a:t>
                      </a:r>
                      <a:endParaRPr sz="24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dk1"/>
                          </a:solidFill>
                        </a:rPr>
                        <a:t>hm</a:t>
                      </a:r>
                      <a:endParaRPr sz="24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dk1"/>
                          </a:solidFill>
                        </a:rPr>
                        <a:t>dam</a:t>
                      </a:r>
                      <a:endParaRPr sz="24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dk1"/>
                          </a:solidFill>
                        </a:rPr>
                        <a:t>m</a:t>
                      </a:r>
                      <a:endParaRPr sz="24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dk1"/>
                          </a:solidFill>
                        </a:rPr>
                        <a:t>dm</a:t>
                      </a:r>
                      <a:endParaRPr sz="24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dk1"/>
                          </a:solidFill>
                        </a:rPr>
                        <a:t>cm</a:t>
                      </a:r>
                      <a:endParaRPr sz="24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dk1"/>
                          </a:solidFill>
                        </a:rPr>
                        <a:t>mm</a:t>
                      </a:r>
                      <a:endParaRPr sz="24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37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 b="1" u="none" strike="noStrike" cap="none"/>
                        <a:t> 25 cm  = </a:t>
                      </a:r>
                      <a:r>
                        <a:rPr lang="fr-FR" sz="2400" b="0" u="none" strike="noStrike" cap="none">
                          <a:solidFill>
                            <a:srgbClr val="6149C7"/>
                          </a:solidFill>
                        </a:rPr>
                        <a:t>……….…….</a:t>
                      </a:r>
                      <a:r>
                        <a:rPr lang="fr-FR" sz="2400" b="1" u="none" strike="noStrike" cap="none"/>
                        <a:t>  mm 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endParaRPr sz="2400" b="1" u="none" strike="noStrike" cap="non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1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87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 b="1" u="none" strike="noStrike" cap="none"/>
                        <a:t>9000 mm  = </a:t>
                      </a:r>
                      <a:r>
                        <a:rPr lang="fr-FR" sz="2400" b="0" u="none" strike="noStrike" cap="none">
                          <a:solidFill>
                            <a:srgbClr val="6149C7"/>
                          </a:solidFill>
                        </a:rPr>
                        <a:t>………..….</a:t>
                      </a:r>
                      <a:r>
                        <a:rPr lang="fr-FR" sz="2400" b="1" u="none" strike="noStrike" cap="none"/>
                        <a:t>  m 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endParaRPr sz="2400" b="1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90" name="Google Shape;1490;p78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noFill/>
          <a:ln w="127000" cap="flat" cmpd="sng">
            <a:solidFill>
              <a:srgbClr val="8BC1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79"/>
          <p:cNvSpPr/>
          <p:nvPr/>
        </p:nvSpPr>
        <p:spPr>
          <a:xfrm>
            <a:off x="56061" y="41297"/>
            <a:ext cx="12091951" cy="1063774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6" name="Google Shape;1496;p79" descr="Image générée"/>
          <p:cNvPicPr preferRelativeResize="0"/>
          <p:nvPr/>
        </p:nvPicPr>
        <p:blipFill rotWithShape="1">
          <a:blip r:embed="rId3">
            <a:alphaModFix/>
          </a:blip>
          <a:srcRect l="3539" t="24327" r="75793" b="61971"/>
          <a:stretch/>
        </p:blipFill>
        <p:spPr>
          <a:xfrm>
            <a:off x="59232" y="2874"/>
            <a:ext cx="738641" cy="734559"/>
          </a:xfrm>
          <a:prstGeom prst="rect">
            <a:avLst/>
          </a:prstGeom>
          <a:noFill/>
          <a:ln>
            <a:noFill/>
          </a:ln>
        </p:spPr>
      </p:pic>
      <p:sp>
        <p:nvSpPr>
          <p:cNvPr id="1497" name="Google Shape;1497;p79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noFill/>
          <a:ln w="127000" cap="flat" cmpd="sng">
            <a:solidFill>
              <a:srgbClr val="8BC1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8" name="Google Shape;1498;p79"/>
          <p:cNvSpPr txBox="1"/>
          <p:nvPr/>
        </p:nvSpPr>
        <p:spPr>
          <a:xfrm>
            <a:off x="874923" y="639000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Après la correction collective, demandez aux élèves de </a:t>
            </a: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corriger leurs réponses sur le livret.</a:t>
            </a:r>
            <a:endParaRPr sz="1600" b="0" i="1" u="none" strike="noStrike" cap="non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9" name="Google Shape;1499;p79"/>
          <p:cNvSpPr txBox="1"/>
          <p:nvPr/>
        </p:nvSpPr>
        <p:spPr>
          <a:xfrm>
            <a:off x="858570" y="162765"/>
            <a:ext cx="9958353" cy="56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les réponses: </a:t>
            </a:r>
            <a:endParaRPr sz="2000" b="1" i="0" u="none" strike="noStrike" cap="non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500" name="Google Shape;1500;p79"/>
          <p:cNvGraphicFramePr/>
          <p:nvPr/>
        </p:nvGraphicFramePr>
        <p:xfrm>
          <a:off x="797873" y="2550533"/>
          <a:ext cx="10395000" cy="2430000"/>
        </p:xfrm>
        <a:graphic>
          <a:graphicData uri="http://schemas.openxmlformats.org/drawingml/2006/table">
            <a:tbl>
              <a:tblPr firstRow="1" bandRow="1">
                <a:noFill/>
                <a:tableStyleId>{6CC80C07-5CD2-4154-9EE6-13B23265CEAC}</a:tableStyleId>
              </a:tblPr>
              <a:tblGrid>
                <a:gridCol w="373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2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2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4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5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3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009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009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06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dk1"/>
                          </a:solidFill>
                        </a:rPr>
                        <a:t>km</a:t>
                      </a:r>
                      <a:endParaRPr sz="24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dk1"/>
                          </a:solidFill>
                        </a:rPr>
                        <a:t>hm</a:t>
                      </a:r>
                      <a:endParaRPr sz="24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dk1"/>
                          </a:solidFill>
                        </a:rPr>
                        <a:t>dam</a:t>
                      </a:r>
                      <a:endParaRPr sz="24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dk1"/>
                          </a:solidFill>
                        </a:rPr>
                        <a:t>m</a:t>
                      </a:r>
                      <a:endParaRPr sz="24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dk1"/>
                          </a:solidFill>
                        </a:rPr>
                        <a:t>dm</a:t>
                      </a:r>
                      <a:endParaRPr sz="24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dk1"/>
                          </a:solidFill>
                        </a:rPr>
                        <a:t>cm</a:t>
                      </a:r>
                      <a:endParaRPr sz="24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dk1"/>
                          </a:solidFill>
                        </a:rPr>
                        <a:t>mm</a:t>
                      </a:r>
                      <a:endParaRPr sz="24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37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 b="1" u="none" strike="noStrike" cap="none"/>
                        <a:t> 25 cm  = </a:t>
                      </a:r>
                      <a:r>
                        <a:rPr lang="fr-FR" sz="2400" b="0" u="none" strike="noStrike" cap="none">
                          <a:solidFill>
                            <a:srgbClr val="6149C7"/>
                          </a:solidFill>
                        </a:rPr>
                        <a:t>……….…….</a:t>
                      </a:r>
                      <a:r>
                        <a:rPr lang="fr-FR" sz="2400" b="1" u="none" strike="noStrike" cap="none"/>
                        <a:t>  mm 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endParaRPr sz="2400" b="1" u="none" strike="noStrike" cap="non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rgbClr val="EE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rgbClr val="EE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1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87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lang="fr-FR" sz="2400" b="1" u="none" strike="noStrike" cap="none"/>
                        <a:t>9000 mm  = </a:t>
                      </a:r>
                      <a:r>
                        <a:rPr lang="fr-FR" sz="2400" b="0" u="none" strike="noStrike" cap="none">
                          <a:solidFill>
                            <a:srgbClr val="6149C7"/>
                          </a:solidFill>
                        </a:rPr>
                        <a:t>………..….</a:t>
                      </a:r>
                      <a:r>
                        <a:rPr lang="fr-FR" sz="2400" b="1" u="none" strike="noStrike" cap="none"/>
                        <a:t>  m 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lang="fr-FR" sz="2400" b="1" u="none" strike="noStrike" cap="none">
                          <a:solidFill>
                            <a:srgbClr val="EE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</a:t>
                      </a:r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01" name="Google Shape;1501;p79"/>
          <p:cNvSpPr txBox="1"/>
          <p:nvPr/>
        </p:nvSpPr>
        <p:spPr>
          <a:xfrm>
            <a:off x="2578120" y="3194437"/>
            <a:ext cx="65114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250</a:t>
            </a:r>
            <a:endParaRPr/>
          </a:p>
        </p:txBody>
      </p:sp>
      <p:sp>
        <p:nvSpPr>
          <p:cNvPr id="1502" name="Google Shape;1502;p79"/>
          <p:cNvSpPr txBox="1"/>
          <p:nvPr/>
        </p:nvSpPr>
        <p:spPr>
          <a:xfrm>
            <a:off x="2929500" y="4291704"/>
            <a:ext cx="34015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/>
          </a:p>
        </p:txBody>
      </p:sp>
      <p:pic>
        <p:nvPicPr>
          <p:cNvPr id="1503" name="Google Shape;1503;p7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55512" y="619725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" name="Google Shape;430;p8"/>
          <p:cNvGrpSpPr/>
          <p:nvPr/>
        </p:nvGrpSpPr>
        <p:grpSpPr>
          <a:xfrm>
            <a:off x="451725" y="1094868"/>
            <a:ext cx="11258550" cy="5371011"/>
            <a:chOff x="2159302" y="1382561"/>
            <a:chExt cx="8127697" cy="5072667"/>
          </a:xfrm>
        </p:grpSpPr>
        <p:sp>
          <p:nvSpPr>
            <p:cNvPr id="431" name="Google Shape;431;p8"/>
            <p:cNvSpPr/>
            <p:nvPr/>
          </p:nvSpPr>
          <p:spPr>
            <a:xfrm>
              <a:off x="2159302" y="1382561"/>
              <a:ext cx="8127697" cy="5072667"/>
            </a:xfrm>
            <a:prstGeom prst="roundRect">
              <a:avLst>
                <a:gd name="adj" fmla="val 2665"/>
              </a:avLst>
            </a:prstGeom>
            <a:solidFill>
              <a:schemeClr val="lt1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8"/>
            <p:cNvSpPr/>
            <p:nvPr/>
          </p:nvSpPr>
          <p:spPr>
            <a:xfrm>
              <a:off x="2257274" y="1455217"/>
              <a:ext cx="7899097" cy="4912926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3" name="Google Shape;433;p8"/>
          <p:cNvSpPr/>
          <p:nvPr/>
        </p:nvSpPr>
        <p:spPr>
          <a:xfrm>
            <a:off x="1717465" y="2324566"/>
            <a:ext cx="725171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8"/>
          <p:cNvSpPr/>
          <p:nvPr/>
        </p:nvSpPr>
        <p:spPr>
          <a:xfrm>
            <a:off x="1717465" y="3242143"/>
            <a:ext cx="7251718" cy="601704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Pratique guidée (collective + en binôme) </a:t>
            </a:r>
            <a:endParaRPr/>
          </a:p>
        </p:txBody>
      </p:sp>
      <p:sp>
        <p:nvSpPr>
          <p:cNvPr id="435" name="Google Shape;435;p8"/>
          <p:cNvSpPr/>
          <p:nvPr/>
        </p:nvSpPr>
        <p:spPr>
          <a:xfrm>
            <a:off x="10635875" y="2346750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8"/>
          <p:cNvSpPr txBox="1"/>
          <p:nvPr/>
        </p:nvSpPr>
        <p:spPr>
          <a:xfrm>
            <a:off x="9399731" y="2422081"/>
            <a:ext cx="880369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/>
          </a:p>
        </p:txBody>
      </p:sp>
      <p:sp>
        <p:nvSpPr>
          <p:cNvPr id="437" name="Google Shape;437;p8"/>
          <p:cNvSpPr/>
          <p:nvPr/>
        </p:nvSpPr>
        <p:spPr>
          <a:xfrm>
            <a:off x="921355" y="1483171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438" name="Google Shape;438;p8"/>
          <p:cNvSpPr/>
          <p:nvPr/>
        </p:nvSpPr>
        <p:spPr>
          <a:xfrm>
            <a:off x="921355" y="2414256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439" name="Google Shape;439;p8"/>
          <p:cNvSpPr/>
          <p:nvPr/>
        </p:nvSpPr>
        <p:spPr>
          <a:xfrm>
            <a:off x="1009032" y="191941"/>
            <a:ext cx="760699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Structure de la séance 1 (tâche 2/unité 1 )</a:t>
            </a:r>
            <a:endParaRPr/>
          </a:p>
        </p:txBody>
      </p:sp>
      <p:pic>
        <p:nvPicPr>
          <p:cNvPr id="440" name="Google Shape;440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725" y="104179"/>
            <a:ext cx="760298" cy="760298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8"/>
          <p:cNvSpPr/>
          <p:nvPr/>
        </p:nvSpPr>
        <p:spPr>
          <a:xfrm>
            <a:off x="10635875" y="3277835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8"/>
          <p:cNvSpPr txBox="1"/>
          <p:nvPr/>
        </p:nvSpPr>
        <p:spPr>
          <a:xfrm>
            <a:off x="9331603" y="3353166"/>
            <a:ext cx="973343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10 min</a:t>
            </a:r>
            <a:endParaRPr/>
          </a:p>
        </p:txBody>
      </p:sp>
      <p:sp>
        <p:nvSpPr>
          <p:cNvPr id="443" name="Google Shape;443;p8"/>
          <p:cNvSpPr/>
          <p:nvPr/>
        </p:nvSpPr>
        <p:spPr>
          <a:xfrm>
            <a:off x="1717465" y="1406989"/>
            <a:ext cx="725171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Ouverture de la séance </a:t>
            </a:r>
            <a:endParaRPr/>
          </a:p>
        </p:txBody>
      </p:sp>
      <p:sp>
        <p:nvSpPr>
          <p:cNvPr id="444" name="Google Shape;444;p8"/>
          <p:cNvSpPr txBox="1"/>
          <p:nvPr/>
        </p:nvSpPr>
        <p:spPr>
          <a:xfrm>
            <a:off x="9399731" y="1490996"/>
            <a:ext cx="880369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3 min</a:t>
            </a:r>
            <a:endParaRPr/>
          </a:p>
        </p:txBody>
      </p:sp>
      <p:sp>
        <p:nvSpPr>
          <p:cNvPr id="445" name="Google Shape;445;p8"/>
          <p:cNvSpPr/>
          <p:nvPr/>
        </p:nvSpPr>
        <p:spPr>
          <a:xfrm>
            <a:off x="10635875" y="1415665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8"/>
          <p:cNvSpPr/>
          <p:nvPr/>
        </p:nvSpPr>
        <p:spPr>
          <a:xfrm>
            <a:off x="921355" y="3345341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447" name="Google Shape;447;p8"/>
          <p:cNvSpPr/>
          <p:nvPr/>
        </p:nvSpPr>
        <p:spPr>
          <a:xfrm>
            <a:off x="1717465" y="4213754"/>
            <a:ext cx="7251717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Pratique autonome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8"/>
          <p:cNvSpPr/>
          <p:nvPr/>
        </p:nvSpPr>
        <p:spPr>
          <a:xfrm>
            <a:off x="10635875" y="4208920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8"/>
          <p:cNvSpPr txBox="1"/>
          <p:nvPr/>
        </p:nvSpPr>
        <p:spPr>
          <a:xfrm>
            <a:off x="9402937" y="4284251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/>
          </a:p>
        </p:txBody>
      </p:sp>
      <p:sp>
        <p:nvSpPr>
          <p:cNvPr id="450" name="Google Shape;450;p8"/>
          <p:cNvSpPr/>
          <p:nvPr/>
        </p:nvSpPr>
        <p:spPr>
          <a:xfrm>
            <a:off x="921355" y="4276426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451" name="Google Shape;451;p8"/>
          <p:cNvSpPr/>
          <p:nvPr/>
        </p:nvSpPr>
        <p:spPr>
          <a:xfrm>
            <a:off x="1717465" y="5252780"/>
            <a:ext cx="7251717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Clôture + consolidation 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8"/>
          <p:cNvSpPr/>
          <p:nvPr/>
        </p:nvSpPr>
        <p:spPr>
          <a:xfrm>
            <a:off x="10635875" y="5261456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8"/>
          <p:cNvSpPr txBox="1"/>
          <p:nvPr/>
        </p:nvSpPr>
        <p:spPr>
          <a:xfrm>
            <a:off x="9402937" y="5336787"/>
            <a:ext cx="952505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12 min</a:t>
            </a:r>
            <a:endParaRPr/>
          </a:p>
        </p:txBody>
      </p:sp>
      <p:sp>
        <p:nvSpPr>
          <p:cNvPr id="454" name="Google Shape;454;p8"/>
          <p:cNvSpPr/>
          <p:nvPr/>
        </p:nvSpPr>
        <p:spPr>
          <a:xfrm>
            <a:off x="921355" y="5328962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80"/>
          <p:cNvGrpSpPr/>
          <p:nvPr/>
        </p:nvGrpSpPr>
        <p:grpSpPr>
          <a:xfrm>
            <a:off x="3067372" y="1423713"/>
            <a:ext cx="6054377" cy="3711725"/>
            <a:chOff x="1715066" y="1103461"/>
            <a:chExt cx="5717724" cy="3124203"/>
          </a:xfrm>
        </p:grpSpPr>
        <p:sp>
          <p:nvSpPr>
            <p:cNvPr id="1509" name="Google Shape;1509;p80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A98FC3"/>
            </a:solidFill>
            <a:ln w="9525" cap="flat" cmpd="sng">
              <a:solidFill>
                <a:srgbClr val="A98FC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80"/>
            <p:cNvSpPr/>
            <p:nvPr/>
          </p:nvSpPr>
          <p:spPr>
            <a:xfrm>
              <a:off x="1802504" y="1179662"/>
              <a:ext cx="5542845" cy="2971799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A98FC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11" name="Google Shape;1511;p80"/>
          <p:cNvSpPr/>
          <p:nvPr/>
        </p:nvSpPr>
        <p:spPr>
          <a:xfrm>
            <a:off x="3276154" y="4793898"/>
            <a:ext cx="5527345" cy="77087"/>
          </a:xfrm>
          <a:prstGeom prst="rect">
            <a:avLst/>
          </a:prstGeom>
          <a:solidFill>
            <a:srgbClr val="A98FC3"/>
          </a:solidFill>
          <a:ln w="9525" cap="flat" cmpd="sng">
            <a:solidFill>
              <a:srgbClr val="A98F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2" name="Google Shape;1512;p80"/>
          <p:cNvSpPr/>
          <p:nvPr/>
        </p:nvSpPr>
        <p:spPr>
          <a:xfrm>
            <a:off x="2627072" y="1708438"/>
            <a:ext cx="1052999" cy="492443"/>
          </a:xfrm>
          <a:prstGeom prst="rect">
            <a:avLst/>
          </a:prstGeom>
          <a:noFill/>
          <a:ln w="9525" cap="flat" cmpd="sng">
            <a:solidFill>
              <a:srgbClr val="A98F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/>
          </a:p>
        </p:txBody>
      </p:sp>
      <p:sp>
        <p:nvSpPr>
          <p:cNvPr id="1513" name="Google Shape;1513;p80"/>
          <p:cNvSpPr txBox="1"/>
          <p:nvPr/>
        </p:nvSpPr>
        <p:spPr>
          <a:xfrm>
            <a:off x="3179995" y="2631511"/>
            <a:ext cx="5869201" cy="865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A98FC3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Clôture (2 min)</a:t>
            </a:r>
            <a:endParaRPr sz="4800" b="1" i="0" u="none" strike="noStrike" cap="none">
              <a:solidFill>
                <a:srgbClr val="A98FC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81"/>
          <p:cNvSpPr/>
          <p:nvPr/>
        </p:nvSpPr>
        <p:spPr>
          <a:xfrm>
            <a:off x="17087" y="56519"/>
            <a:ext cx="12190058" cy="7029000"/>
          </a:xfrm>
          <a:prstGeom prst="rect">
            <a:avLst/>
          </a:prstGeom>
          <a:noFill/>
          <a:ln w="127000" cap="flat" cmpd="sng">
            <a:solidFill>
              <a:srgbClr val="A98F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0" name="Google Shape;1520;p81"/>
          <p:cNvSpPr txBox="1"/>
          <p:nvPr/>
        </p:nvSpPr>
        <p:spPr>
          <a:xfrm>
            <a:off x="921136" y="103721"/>
            <a:ext cx="10754864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Qui peut me rappeler la tâche principale que nous avons travaillé dans deuxième partie de cette séance séance?</a:t>
            </a:r>
            <a:endParaRPr/>
          </a:p>
        </p:txBody>
      </p:sp>
      <p:sp>
        <p:nvSpPr>
          <p:cNvPr id="1521" name="Google Shape;1521;p81"/>
          <p:cNvSpPr txBox="1"/>
          <p:nvPr/>
        </p:nvSpPr>
        <p:spPr>
          <a:xfrm>
            <a:off x="786761" y="728110"/>
            <a:ext cx="10248360" cy="455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b="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à 2 ou 3 élèves de reformuler avec leurs propres mots.. </a:t>
            </a:r>
            <a:endParaRPr/>
          </a:p>
        </p:txBody>
      </p:sp>
      <p:pic>
        <p:nvPicPr>
          <p:cNvPr id="1522" name="Google Shape;1522;p81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87145" y="570195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3" name="Google Shape;1523;p81"/>
          <p:cNvSpPr/>
          <p:nvPr/>
        </p:nvSpPr>
        <p:spPr>
          <a:xfrm>
            <a:off x="1017632" y="3114000"/>
            <a:ext cx="10469513" cy="914038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rgbClr val="72B6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4" name="Google Shape;1524;p81"/>
          <p:cNvSpPr txBox="1"/>
          <p:nvPr/>
        </p:nvSpPr>
        <p:spPr>
          <a:xfrm>
            <a:off x="1631650" y="3152864"/>
            <a:ext cx="9532345" cy="759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Convertir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les unités de longueur en utilisant le tableau de conversion </a:t>
            </a:r>
            <a:endParaRPr/>
          </a:p>
        </p:txBody>
      </p:sp>
      <p:pic>
        <p:nvPicPr>
          <p:cNvPr id="1525" name="Google Shape;1525;p8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0169" y="2982069"/>
            <a:ext cx="991481" cy="9914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0" name="Google Shape;1530;p82"/>
          <p:cNvSpPr txBox="1"/>
          <p:nvPr/>
        </p:nvSpPr>
        <p:spPr>
          <a:xfrm>
            <a:off x="977308" y="8962"/>
            <a:ext cx="10594761" cy="627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 sz="1867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Alors, qui peut me rappeler comment on a fait pour réaliser cette tâche?</a:t>
            </a:r>
            <a:endParaRPr/>
          </a:p>
        </p:txBody>
      </p:sp>
      <p:pic>
        <p:nvPicPr>
          <p:cNvPr id="1531" name="Google Shape;1531;p82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76583" y="453841"/>
            <a:ext cx="591676" cy="59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2" name="Google Shape;1532;p82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78234" y="2837136"/>
            <a:ext cx="1635532" cy="16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3" name="Google Shape;1533;p82"/>
          <p:cNvSpPr txBox="1"/>
          <p:nvPr/>
        </p:nvSpPr>
        <p:spPr>
          <a:xfrm>
            <a:off x="910125" y="487951"/>
            <a:ext cx="10882960" cy="421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au hasard 2 ou 3 élèves pour répondre.</a:t>
            </a:r>
            <a:endParaRPr sz="1600" i="1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4" name="Google Shape;1534;p82"/>
          <p:cNvSpPr/>
          <p:nvPr/>
        </p:nvSpPr>
        <p:spPr>
          <a:xfrm>
            <a:off x="17087" y="56519"/>
            <a:ext cx="12190058" cy="7029000"/>
          </a:xfrm>
          <a:prstGeom prst="rect">
            <a:avLst/>
          </a:prstGeom>
          <a:noFill/>
          <a:ln w="127000" cap="flat" cmpd="sng">
            <a:solidFill>
              <a:srgbClr val="A98F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9" name="Google Shape;1539;p83"/>
          <p:cNvSpPr txBox="1"/>
          <p:nvPr/>
        </p:nvSpPr>
        <p:spPr>
          <a:xfrm>
            <a:off x="977308" y="121554"/>
            <a:ext cx="10594761" cy="421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 sz="1867" b="1" i="0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Bravo! Les étapes sont: </a:t>
            </a:r>
            <a:endParaRPr/>
          </a:p>
        </p:txBody>
      </p:sp>
      <p:pic>
        <p:nvPicPr>
          <p:cNvPr id="1540" name="Google Shape;1540;p83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76583" y="453841"/>
            <a:ext cx="591676" cy="5904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1" name="Google Shape;1541;p83"/>
          <p:cNvSpPr txBox="1"/>
          <p:nvPr/>
        </p:nvSpPr>
        <p:spPr>
          <a:xfrm>
            <a:off x="910125" y="349007"/>
            <a:ext cx="10882960" cy="421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67"/>
              <a:buFont typeface="Arial"/>
              <a:buNone/>
            </a:pPr>
            <a:endParaRPr sz="1867" i="1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2" name="Google Shape;1542;p83"/>
          <p:cNvSpPr/>
          <p:nvPr/>
        </p:nvSpPr>
        <p:spPr>
          <a:xfrm>
            <a:off x="1574566" y="3689549"/>
            <a:ext cx="468000" cy="468000"/>
          </a:xfrm>
          <a:prstGeom prst="ellipse">
            <a:avLst/>
          </a:prstGeom>
          <a:noFill/>
          <a:ln w="2857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3" name="Google Shape;1543;p83"/>
          <p:cNvSpPr txBox="1"/>
          <p:nvPr/>
        </p:nvSpPr>
        <p:spPr>
          <a:xfrm>
            <a:off x="2268246" y="3693773"/>
            <a:ext cx="7852328" cy="461665"/>
          </a:xfrm>
          <a:prstGeom prst="rect">
            <a:avLst/>
          </a:prstGeom>
          <a:solidFill>
            <a:srgbClr val="E6F2D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Remplir les cases vides par des zéros, si c’est nécessaire.</a:t>
            </a:r>
            <a:endParaRPr/>
          </a:p>
        </p:txBody>
      </p:sp>
      <p:sp>
        <p:nvSpPr>
          <p:cNvPr id="1544" name="Google Shape;1544;p83"/>
          <p:cNvSpPr/>
          <p:nvPr/>
        </p:nvSpPr>
        <p:spPr>
          <a:xfrm>
            <a:off x="1580480" y="4589934"/>
            <a:ext cx="468000" cy="468000"/>
          </a:xfrm>
          <a:prstGeom prst="ellipse">
            <a:avLst/>
          </a:prstGeom>
          <a:noFill/>
          <a:ln w="2857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5" name="Google Shape;1545;p83"/>
          <p:cNvSpPr txBox="1"/>
          <p:nvPr/>
        </p:nvSpPr>
        <p:spPr>
          <a:xfrm>
            <a:off x="2293717" y="4594158"/>
            <a:ext cx="7852328" cy="461665"/>
          </a:xfrm>
          <a:prstGeom prst="rect">
            <a:avLst/>
          </a:prstGeom>
          <a:solidFill>
            <a:srgbClr val="E6F2D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Mettre  la virgule dans la case de l’unité demandée</a:t>
            </a:r>
            <a:endParaRPr/>
          </a:p>
        </p:txBody>
      </p:sp>
      <p:sp>
        <p:nvSpPr>
          <p:cNvPr id="1546" name="Google Shape;1546;p83"/>
          <p:cNvSpPr/>
          <p:nvPr/>
        </p:nvSpPr>
        <p:spPr>
          <a:xfrm>
            <a:off x="1579016" y="2727272"/>
            <a:ext cx="468000" cy="468000"/>
          </a:xfrm>
          <a:prstGeom prst="ellipse">
            <a:avLst/>
          </a:prstGeom>
          <a:noFill/>
          <a:ln w="2857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7" name="Google Shape;1547;p83"/>
          <p:cNvSpPr txBox="1"/>
          <p:nvPr/>
        </p:nvSpPr>
        <p:spPr>
          <a:xfrm>
            <a:off x="2293717" y="2731496"/>
            <a:ext cx="7852328" cy="461665"/>
          </a:xfrm>
          <a:prstGeom prst="rect">
            <a:avLst/>
          </a:prstGeom>
          <a:solidFill>
            <a:srgbClr val="E6F2D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Ranger le nombre à convertir dans le tableau de conversion.</a:t>
            </a:r>
            <a:endParaRPr/>
          </a:p>
        </p:txBody>
      </p:sp>
      <p:sp>
        <p:nvSpPr>
          <p:cNvPr id="1548" name="Google Shape;1548;p83"/>
          <p:cNvSpPr/>
          <p:nvPr/>
        </p:nvSpPr>
        <p:spPr>
          <a:xfrm>
            <a:off x="1557996" y="1673455"/>
            <a:ext cx="468000" cy="468000"/>
          </a:xfrm>
          <a:prstGeom prst="ellipse">
            <a:avLst/>
          </a:prstGeom>
          <a:noFill/>
          <a:ln w="2857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9" name="Google Shape;1549;p83"/>
          <p:cNvSpPr txBox="1"/>
          <p:nvPr/>
        </p:nvSpPr>
        <p:spPr>
          <a:xfrm>
            <a:off x="2293717" y="1677679"/>
            <a:ext cx="7852328" cy="461665"/>
          </a:xfrm>
          <a:prstGeom prst="rect">
            <a:avLst/>
          </a:prstGeom>
          <a:solidFill>
            <a:srgbClr val="E6F2D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Identifier l’unité à convertir et l’unité demandée.</a:t>
            </a:r>
            <a:endParaRPr/>
          </a:p>
        </p:txBody>
      </p:sp>
      <p:sp>
        <p:nvSpPr>
          <p:cNvPr id="1550" name="Google Shape;1550;p83"/>
          <p:cNvSpPr/>
          <p:nvPr/>
        </p:nvSpPr>
        <p:spPr>
          <a:xfrm>
            <a:off x="17087" y="56519"/>
            <a:ext cx="12190058" cy="7029000"/>
          </a:xfrm>
          <a:prstGeom prst="rect">
            <a:avLst/>
          </a:prstGeom>
          <a:noFill/>
          <a:ln w="127000" cap="flat" cmpd="sng">
            <a:solidFill>
              <a:srgbClr val="A98F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" name="Google Shape;1556;p84"/>
          <p:cNvSpPr txBox="1"/>
          <p:nvPr/>
        </p:nvSpPr>
        <p:spPr>
          <a:xfrm>
            <a:off x="875942" y="180336"/>
            <a:ext cx="9900110" cy="368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Maintenant, pour bien s’entrainer, essayez de réaliser les exercices </a:t>
            </a:r>
            <a:r>
              <a:rPr lang="fr-FR" sz="2000" b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1, 2 et3 de la page 93. </a:t>
            </a:r>
            <a:endParaRPr/>
          </a:p>
        </p:txBody>
      </p:sp>
      <p:sp>
        <p:nvSpPr>
          <p:cNvPr id="1557" name="Google Shape;1557;p84"/>
          <p:cNvSpPr txBox="1"/>
          <p:nvPr/>
        </p:nvSpPr>
        <p:spPr>
          <a:xfrm>
            <a:off x="971820" y="630342"/>
            <a:ext cx="10248360" cy="368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 u="none" strike="noStrike" cap="non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Apporter de l’aide et du soutien aux élèves en difficultés. </a:t>
            </a:r>
            <a:endParaRPr/>
          </a:p>
        </p:txBody>
      </p:sp>
      <p:sp>
        <p:nvSpPr>
          <p:cNvPr id="1558" name="Google Shape;1558;p84"/>
          <p:cNvSpPr/>
          <p:nvPr/>
        </p:nvSpPr>
        <p:spPr>
          <a:xfrm>
            <a:off x="0" y="0"/>
            <a:ext cx="12192000" cy="6939000"/>
          </a:xfrm>
          <a:prstGeom prst="rect">
            <a:avLst/>
          </a:prstGeom>
          <a:noFill/>
          <a:ln w="76200" cap="flat" cmpd="sng">
            <a:solidFill>
              <a:srgbClr val="A98F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</a:pP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9" name="Google Shape;1559;p84"/>
          <p:cNvSpPr/>
          <p:nvPr/>
        </p:nvSpPr>
        <p:spPr>
          <a:xfrm>
            <a:off x="3395970" y="4869016"/>
            <a:ext cx="5527345" cy="77087"/>
          </a:xfrm>
          <a:prstGeom prst="rect">
            <a:avLst/>
          </a:prstGeom>
          <a:solidFill>
            <a:srgbClr val="3A0074"/>
          </a:solidFill>
          <a:ln w="9525" cap="flat" cmpd="sng">
            <a:solidFill>
              <a:srgbClr val="A98F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0" name="Google Shape;1560;p84"/>
          <p:cNvSpPr txBox="1"/>
          <p:nvPr/>
        </p:nvSpPr>
        <p:spPr>
          <a:xfrm>
            <a:off x="3395970" y="2888994"/>
            <a:ext cx="5527345" cy="1632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Consolidation</a:t>
            </a:r>
            <a:r>
              <a:rPr lang="fr-FR" sz="4800" b="1" i="0" u="none" strike="noStrike" cap="none">
                <a:solidFill>
                  <a:srgbClr val="A98FC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(10 min)</a:t>
            </a:r>
            <a:endParaRPr sz="48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61" name="Google Shape;1561;p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55512" y="619725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" name="Google Shape;1566;p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48855" y="1901086"/>
            <a:ext cx="3711573" cy="3711573"/>
          </a:xfrm>
          <a:prstGeom prst="rect">
            <a:avLst/>
          </a:prstGeom>
          <a:noFill/>
          <a:ln>
            <a:noFill/>
          </a:ln>
        </p:spPr>
      </p:pic>
      <p:sp>
        <p:nvSpPr>
          <p:cNvPr id="1567" name="Google Shape;1567;p85"/>
          <p:cNvSpPr txBox="1">
            <a:spLocks noGrp="1"/>
          </p:cNvSpPr>
          <p:nvPr>
            <p:ph type="title" idx="4294967295"/>
          </p:nvPr>
        </p:nvSpPr>
        <p:spPr>
          <a:xfrm>
            <a:off x="820123" y="90695"/>
            <a:ext cx="10765937" cy="470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189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C’est la fin de notre séance. N’oubliez pas de réviser vos leçons et de réaliser vos devoirs. </a:t>
            </a:r>
            <a:endParaRPr sz="2000" b="1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8" name="Google Shape;1568;p8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55512" y="619725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ED5B2-6FA1-30E4-6A36-98B8502EF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2D9A64A6-44E4-BBB3-DAE1-CB58FF68601D}"/>
              </a:ext>
            </a:extLst>
          </p:cNvPr>
          <p:cNvSpPr/>
          <p:nvPr/>
        </p:nvSpPr>
        <p:spPr>
          <a:xfrm>
            <a:off x="948074" y="217058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Structure de l’unité 1 et 2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86;p29">
            <a:extLst>
              <a:ext uri="{FF2B5EF4-FFF2-40B4-BE49-F238E27FC236}">
                <a16:creationId xmlns:a16="http://schemas.microsoft.com/office/drawing/2014/main" id="{4C60C616-7C4E-766C-795B-34B9FDBAEF76}"/>
              </a:ext>
            </a:extLst>
          </p:cNvPr>
          <p:cNvSpPr/>
          <p:nvPr/>
        </p:nvSpPr>
        <p:spPr>
          <a:xfrm>
            <a:off x="2450081" y="1644581"/>
            <a:ext cx="9180000" cy="1296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Identifier l’unité de mesure usuelle de la longueur, ses multiples et ses sous-multiples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Réaliser des conversions d’unités de longueur en utilisant le tableau de conversion </a:t>
            </a:r>
          </a:p>
        </p:txBody>
      </p:sp>
      <p:sp>
        <p:nvSpPr>
          <p:cNvPr id="4" name="Google Shape;287;p29">
            <a:extLst>
              <a:ext uri="{FF2B5EF4-FFF2-40B4-BE49-F238E27FC236}">
                <a16:creationId xmlns:a16="http://schemas.microsoft.com/office/drawing/2014/main" id="{E83AAEDF-8A47-FBA4-96E2-55A3E42B7EC5}"/>
              </a:ext>
            </a:extLst>
          </p:cNvPr>
          <p:cNvSpPr/>
          <p:nvPr/>
        </p:nvSpPr>
        <p:spPr>
          <a:xfrm>
            <a:off x="434134" y="1644581"/>
            <a:ext cx="1798795" cy="1296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Séance 1</a:t>
            </a:r>
          </a:p>
        </p:txBody>
      </p:sp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86A83BD3-43A2-EE11-922C-D80ACF41D441}"/>
              </a:ext>
            </a:extLst>
          </p:cNvPr>
          <p:cNvSpPr/>
          <p:nvPr/>
        </p:nvSpPr>
        <p:spPr>
          <a:xfrm>
            <a:off x="2554599" y="3381838"/>
            <a:ext cx="9180000" cy="1296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Comparer des longueurs ayant des unités de mesure différentes.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Identifier l’unité de mesure usuelle de la masse, ses multiples et ses sous-multiples</a:t>
            </a: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85010454-B80A-60B6-8B43-A335FF253F33}"/>
              </a:ext>
            </a:extLst>
          </p:cNvPr>
          <p:cNvSpPr/>
          <p:nvPr/>
        </p:nvSpPr>
        <p:spPr>
          <a:xfrm>
            <a:off x="434134" y="3376692"/>
            <a:ext cx="1798795" cy="1296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Séance 2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8A58782-BB24-8DAA-9C92-FE43B5B7B129}"/>
              </a:ext>
            </a:extLst>
          </p:cNvPr>
          <p:cNvSpPr/>
          <p:nvPr/>
        </p:nvSpPr>
        <p:spPr>
          <a:xfrm>
            <a:off x="333352" y="3233899"/>
            <a:ext cx="11525296" cy="1545101"/>
          </a:xfrm>
          <a:prstGeom prst="roundRect">
            <a:avLst>
              <a:gd name="adj" fmla="val 8687"/>
            </a:avLst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F9FC4417-7385-5632-DCF1-3D289A7B8F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288;p29">
            <a:extLst>
              <a:ext uri="{FF2B5EF4-FFF2-40B4-BE49-F238E27FC236}">
                <a16:creationId xmlns:a16="http://schemas.microsoft.com/office/drawing/2014/main" id="{AA626B61-962B-4FA0-7FF2-2C10384C59B5}"/>
              </a:ext>
            </a:extLst>
          </p:cNvPr>
          <p:cNvSpPr/>
          <p:nvPr/>
        </p:nvSpPr>
        <p:spPr>
          <a:xfrm>
            <a:off x="2482450" y="5119095"/>
            <a:ext cx="9180000" cy="1296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Réaliser des conversions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d’unités de masse en utilisant le tableau de conversion 	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Comparer des masses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ayant des unités de mesure différentes 	</a:t>
            </a:r>
          </a:p>
        </p:txBody>
      </p:sp>
      <p:sp>
        <p:nvSpPr>
          <p:cNvPr id="8" name="Google Shape;289;p29">
            <a:extLst>
              <a:ext uri="{FF2B5EF4-FFF2-40B4-BE49-F238E27FC236}">
                <a16:creationId xmlns:a16="http://schemas.microsoft.com/office/drawing/2014/main" id="{939105BF-56F8-BF0D-DC75-02B68B42F868}"/>
              </a:ext>
            </a:extLst>
          </p:cNvPr>
          <p:cNvSpPr/>
          <p:nvPr/>
        </p:nvSpPr>
        <p:spPr>
          <a:xfrm>
            <a:off x="434134" y="5108804"/>
            <a:ext cx="1798795" cy="1296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Séance 3</a:t>
            </a:r>
          </a:p>
        </p:txBody>
      </p:sp>
    </p:spTree>
    <p:extLst>
      <p:ext uri="{BB962C8B-B14F-4D97-AF65-F5344CB8AC3E}">
        <p14:creationId xmlns:p14="http://schemas.microsoft.com/office/powerpoint/2010/main" val="254177449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1" name="Google Shape;1581;p87"/>
          <p:cNvGrpSpPr/>
          <p:nvPr/>
        </p:nvGrpSpPr>
        <p:grpSpPr>
          <a:xfrm>
            <a:off x="451725" y="1094868"/>
            <a:ext cx="11258550" cy="5371011"/>
            <a:chOff x="2159302" y="1382561"/>
            <a:chExt cx="8127697" cy="5072667"/>
          </a:xfrm>
        </p:grpSpPr>
        <p:sp>
          <p:nvSpPr>
            <p:cNvPr id="1582" name="Google Shape;1582;p87"/>
            <p:cNvSpPr/>
            <p:nvPr/>
          </p:nvSpPr>
          <p:spPr>
            <a:xfrm>
              <a:off x="2159302" y="1382561"/>
              <a:ext cx="8127697" cy="5072667"/>
            </a:xfrm>
            <a:prstGeom prst="roundRect">
              <a:avLst>
                <a:gd name="adj" fmla="val 2665"/>
              </a:avLst>
            </a:prstGeom>
            <a:solidFill>
              <a:schemeClr val="lt1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3" name="Google Shape;1583;p87"/>
            <p:cNvSpPr/>
            <p:nvPr/>
          </p:nvSpPr>
          <p:spPr>
            <a:xfrm>
              <a:off x="2257274" y="1455217"/>
              <a:ext cx="7899097" cy="4912926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84" name="Google Shape;1584;p87"/>
          <p:cNvSpPr/>
          <p:nvPr/>
        </p:nvSpPr>
        <p:spPr>
          <a:xfrm>
            <a:off x="1717465" y="2324566"/>
            <a:ext cx="725171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5" name="Google Shape;1585;p87"/>
          <p:cNvSpPr/>
          <p:nvPr/>
        </p:nvSpPr>
        <p:spPr>
          <a:xfrm>
            <a:off x="1717465" y="3242143"/>
            <a:ext cx="7251718" cy="601704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Pratique guidée (collective + en binôme) </a:t>
            </a:r>
            <a:endParaRPr/>
          </a:p>
        </p:txBody>
      </p:sp>
      <p:sp>
        <p:nvSpPr>
          <p:cNvPr id="1586" name="Google Shape;1586;p87"/>
          <p:cNvSpPr/>
          <p:nvPr/>
        </p:nvSpPr>
        <p:spPr>
          <a:xfrm>
            <a:off x="10635875" y="2346750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7" name="Google Shape;1587;p87"/>
          <p:cNvSpPr txBox="1"/>
          <p:nvPr/>
        </p:nvSpPr>
        <p:spPr>
          <a:xfrm>
            <a:off x="9399731" y="2422081"/>
            <a:ext cx="880369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Poppins ExtraBold"/>
              <a:buNone/>
            </a:pPr>
            <a:r>
              <a:rPr lang="fr-FR" sz="1867" b="0" i="0" u="none" strike="noStrike" cap="none">
                <a:solidFill>
                  <a:srgbClr val="000000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/>
          </a:p>
        </p:txBody>
      </p:sp>
      <p:sp>
        <p:nvSpPr>
          <p:cNvPr id="1588" name="Google Shape;1588;p87"/>
          <p:cNvSpPr/>
          <p:nvPr/>
        </p:nvSpPr>
        <p:spPr>
          <a:xfrm>
            <a:off x="921355" y="1483171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589" name="Google Shape;1589;p87"/>
          <p:cNvSpPr/>
          <p:nvPr/>
        </p:nvSpPr>
        <p:spPr>
          <a:xfrm>
            <a:off x="921355" y="2414256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590" name="Google Shape;1590;p87"/>
          <p:cNvSpPr/>
          <p:nvPr/>
        </p:nvSpPr>
        <p:spPr>
          <a:xfrm>
            <a:off x="1009032" y="191941"/>
            <a:ext cx="769699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lang="fr-FR" sz="32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 2 (unité 1  - </a:t>
            </a:r>
            <a:r>
              <a:rPr lang="fr-FR" sz="28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tâche 3  </a:t>
            </a:r>
            <a:r>
              <a:rPr lang="fr-FR" sz="32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</p:txBody>
      </p:sp>
      <p:pic>
        <p:nvPicPr>
          <p:cNvPr id="1591" name="Google Shape;1591;p8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725" y="104179"/>
            <a:ext cx="760298" cy="760298"/>
          </a:xfrm>
          <a:prstGeom prst="rect">
            <a:avLst/>
          </a:prstGeom>
          <a:noFill/>
          <a:ln>
            <a:noFill/>
          </a:ln>
        </p:spPr>
      </p:pic>
      <p:sp>
        <p:nvSpPr>
          <p:cNvPr id="1592" name="Google Shape;1592;p87"/>
          <p:cNvSpPr/>
          <p:nvPr/>
        </p:nvSpPr>
        <p:spPr>
          <a:xfrm>
            <a:off x="10635875" y="3277835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3" name="Google Shape;1593;p87"/>
          <p:cNvSpPr txBox="1"/>
          <p:nvPr/>
        </p:nvSpPr>
        <p:spPr>
          <a:xfrm>
            <a:off x="9331603" y="3353166"/>
            <a:ext cx="973343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Poppins ExtraBold"/>
              <a:buNone/>
            </a:pPr>
            <a:r>
              <a:rPr lang="fr-FR" sz="1867" b="0" i="0" u="none" strike="noStrike" cap="none">
                <a:solidFill>
                  <a:srgbClr val="000000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10 min</a:t>
            </a:r>
            <a:endParaRPr/>
          </a:p>
        </p:txBody>
      </p:sp>
      <p:sp>
        <p:nvSpPr>
          <p:cNvPr id="1594" name="Google Shape;1594;p87"/>
          <p:cNvSpPr/>
          <p:nvPr/>
        </p:nvSpPr>
        <p:spPr>
          <a:xfrm>
            <a:off x="1717465" y="1406989"/>
            <a:ext cx="725171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Ouverture de la séance </a:t>
            </a:r>
            <a:endParaRPr/>
          </a:p>
        </p:txBody>
      </p:sp>
      <p:sp>
        <p:nvSpPr>
          <p:cNvPr id="1595" name="Google Shape;1595;p87"/>
          <p:cNvSpPr txBox="1"/>
          <p:nvPr/>
        </p:nvSpPr>
        <p:spPr>
          <a:xfrm>
            <a:off x="9399731" y="1490996"/>
            <a:ext cx="880369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Poppins ExtraBold"/>
              <a:buNone/>
            </a:pPr>
            <a:r>
              <a:rPr lang="fr-FR" sz="1867" b="0" i="0" u="none" strike="noStrike" cap="none">
                <a:solidFill>
                  <a:srgbClr val="000000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3 min</a:t>
            </a:r>
            <a:endParaRPr/>
          </a:p>
        </p:txBody>
      </p:sp>
      <p:sp>
        <p:nvSpPr>
          <p:cNvPr id="1596" name="Google Shape;1596;p87"/>
          <p:cNvSpPr/>
          <p:nvPr/>
        </p:nvSpPr>
        <p:spPr>
          <a:xfrm>
            <a:off x="10635875" y="1415665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7" name="Google Shape;1597;p87"/>
          <p:cNvSpPr/>
          <p:nvPr/>
        </p:nvSpPr>
        <p:spPr>
          <a:xfrm>
            <a:off x="921355" y="3345341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598" name="Google Shape;1598;p87"/>
          <p:cNvSpPr/>
          <p:nvPr/>
        </p:nvSpPr>
        <p:spPr>
          <a:xfrm>
            <a:off x="1717465" y="4213754"/>
            <a:ext cx="7251717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Pratique autonome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9" name="Google Shape;1599;p87"/>
          <p:cNvSpPr/>
          <p:nvPr/>
        </p:nvSpPr>
        <p:spPr>
          <a:xfrm>
            <a:off x="10635875" y="4208920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0" name="Google Shape;1600;p87"/>
          <p:cNvSpPr txBox="1"/>
          <p:nvPr/>
        </p:nvSpPr>
        <p:spPr>
          <a:xfrm>
            <a:off x="9402937" y="4284251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Poppins ExtraBold"/>
              <a:buNone/>
            </a:pPr>
            <a:r>
              <a:rPr lang="fr-FR" sz="1867" b="0" i="0" u="none" strike="noStrike" cap="none">
                <a:solidFill>
                  <a:srgbClr val="000000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/>
          </a:p>
        </p:txBody>
      </p:sp>
      <p:sp>
        <p:nvSpPr>
          <p:cNvPr id="1601" name="Google Shape;1601;p87"/>
          <p:cNvSpPr/>
          <p:nvPr/>
        </p:nvSpPr>
        <p:spPr>
          <a:xfrm>
            <a:off x="921355" y="4276426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1602" name="Google Shape;1602;p87"/>
          <p:cNvSpPr/>
          <p:nvPr/>
        </p:nvSpPr>
        <p:spPr>
          <a:xfrm>
            <a:off x="1717465" y="5131330"/>
            <a:ext cx="7251717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Clôture 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3" name="Google Shape;1603;p87"/>
          <p:cNvSpPr/>
          <p:nvPr/>
        </p:nvSpPr>
        <p:spPr>
          <a:xfrm>
            <a:off x="10635875" y="5140006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4" name="Google Shape;1604;p87"/>
          <p:cNvSpPr txBox="1"/>
          <p:nvPr/>
        </p:nvSpPr>
        <p:spPr>
          <a:xfrm>
            <a:off x="9402937" y="5215337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Poppins ExtraBold"/>
              <a:buNone/>
            </a:pPr>
            <a:r>
              <a:rPr lang="fr-FR" sz="1867" b="0" i="0" u="none" strike="noStrike" cap="none">
                <a:solidFill>
                  <a:srgbClr val="000000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2 min</a:t>
            </a:r>
            <a:endParaRPr/>
          </a:p>
        </p:txBody>
      </p:sp>
      <p:sp>
        <p:nvSpPr>
          <p:cNvPr id="1605" name="Google Shape;1605;p87"/>
          <p:cNvSpPr/>
          <p:nvPr/>
        </p:nvSpPr>
        <p:spPr>
          <a:xfrm>
            <a:off x="921355" y="5207512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1" name="Google Shape;1611;p88"/>
          <p:cNvGrpSpPr/>
          <p:nvPr/>
        </p:nvGrpSpPr>
        <p:grpSpPr>
          <a:xfrm>
            <a:off x="451725" y="1094868"/>
            <a:ext cx="11258550" cy="5371011"/>
            <a:chOff x="2159302" y="1382561"/>
            <a:chExt cx="8127697" cy="5072667"/>
          </a:xfrm>
        </p:grpSpPr>
        <p:sp>
          <p:nvSpPr>
            <p:cNvPr id="1612" name="Google Shape;1612;p88"/>
            <p:cNvSpPr/>
            <p:nvPr/>
          </p:nvSpPr>
          <p:spPr>
            <a:xfrm>
              <a:off x="2159302" y="1382561"/>
              <a:ext cx="8127697" cy="5072667"/>
            </a:xfrm>
            <a:prstGeom prst="roundRect">
              <a:avLst>
                <a:gd name="adj" fmla="val 2665"/>
              </a:avLst>
            </a:prstGeom>
            <a:solidFill>
              <a:schemeClr val="lt1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3" name="Google Shape;1613;p88"/>
            <p:cNvSpPr/>
            <p:nvPr/>
          </p:nvSpPr>
          <p:spPr>
            <a:xfrm>
              <a:off x="2257274" y="1455217"/>
              <a:ext cx="7899097" cy="4912926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14" name="Google Shape;1614;p88"/>
          <p:cNvSpPr/>
          <p:nvPr/>
        </p:nvSpPr>
        <p:spPr>
          <a:xfrm>
            <a:off x="1717465" y="2278796"/>
            <a:ext cx="725171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5" name="Google Shape;1615;p88"/>
          <p:cNvSpPr/>
          <p:nvPr/>
        </p:nvSpPr>
        <p:spPr>
          <a:xfrm>
            <a:off x="1717465" y="3150603"/>
            <a:ext cx="7251718" cy="601704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Pratique guidée (collective + en binôme) </a:t>
            </a:r>
            <a:endParaRPr/>
          </a:p>
        </p:txBody>
      </p:sp>
      <p:sp>
        <p:nvSpPr>
          <p:cNvPr id="1616" name="Google Shape;1616;p88"/>
          <p:cNvSpPr/>
          <p:nvPr/>
        </p:nvSpPr>
        <p:spPr>
          <a:xfrm>
            <a:off x="10635875" y="2298278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7" name="Google Shape;1617;p88"/>
          <p:cNvSpPr txBox="1"/>
          <p:nvPr/>
        </p:nvSpPr>
        <p:spPr>
          <a:xfrm>
            <a:off x="9399731" y="2373609"/>
            <a:ext cx="880369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Poppins ExtraBold"/>
              <a:buNone/>
            </a:pPr>
            <a:r>
              <a:rPr lang="fr-FR" sz="1867" b="0" i="0" u="none" strike="noStrike" cap="none">
                <a:solidFill>
                  <a:srgbClr val="000000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/>
          </a:p>
        </p:txBody>
      </p:sp>
      <p:sp>
        <p:nvSpPr>
          <p:cNvPr id="1618" name="Google Shape;1618;p88"/>
          <p:cNvSpPr/>
          <p:nvPr/>
        </p:nvSpPr>
        <p:spPr>
          <a:xfrm>
            <a:off x="921355" y="1483171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619" name="Google Shape;1619;p88"/>
          <p:cNvSpPr/>
          <p:nvPr/>
        </p:nvSpPr>
        <p:spPr>
          <a:xfrm>
            <a:off x="921355" y="2365784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pic>
        <p:nvPicPr>
          <p:cNvPr id="1620" name="Google Shape;1620;p8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725" y="104179"/>
            <a:ext cx="760298" cy="760298"/>
          </a:xfrm>
          <a:prstGeom prst="rect">
            <a:avLst/>
          </a:prstGeom>
          <a:noFill/>
          <a:ln>
            <a:noFill/>
          </a:ln>
        </p:spPr>
      </p:pic>
      <p:sp>
        <p:nvSpPr>
          <p:cNvPr id="1621" name="Google Shape;1621;p88"/>
          <p:cNvSpPr/>
          <p:nvPr/>
        </p:nvSpPr>
        <p:spPr>
          <a:xfrm>
            <a:off x="10635875" y="3180891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2" name="Google Shape;1622;p88"/>
          <p:cNvSpPr txBox="1"/>
          <p:nvPr/>
        </p:nvSpPr>
        <p:spPr>
          <a:xfrm>
            <a:off x="9331603" y="3256222"/>
            <a:ext cx="973343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Poppins ExtraBold"/>
              <a:buNone/>
            </a:pPr>
            <a:r>
              <a:rPr lang="fr-FR" sz="1867" b="0" i="0" u="none" strike="noStrike" cap="none">
                <a:solidFill>
                  <a:srgbClr val="000000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10 min</a:t>
            </a:r>
            <a:endParaRPr/>
          </a:p>
        </p:txBody>
      </p:sp>
      <p:sp>
        <p:nvSpPr>
          <p:cNvPr id="1623" name="Google Shape;1623;p88"/>
          <p:cNvSpPr/>
          <p:nvPr/>
        </p:nvSpPr>
        <p:spPr>
          <a:xfrm>
            <a:off x="1717465" y="1406989"/>
            <a:ext cx="725171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Ouverture de la séance </a:t>
            </a:r>
            <a:endParaRPr/>
          </a:p>
        </p:txBody>
      </p:sp>
      <p:sp>
        <p:nvSpPr>
          <p:cNvPr id="1624" name="Google Shape;1624;p88"/>
          <p:cNvSpPr txBox="1"/>
          <p:nvPr/>
        </p:nvSpPr>
        <p:spPr>
          <a:xfrm>
            <a:off x="9399731" y="1490996"/>
            <a:ext cx="880369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Poppins ExtraBold"/>
              <a:buNone/>
            </a:pPr>
            <a:r>
              <a:rPr lang="fr-FR" sz="1867" b="0" i="0" u="none" strike="noStrike" cap="none">
                <a:solidFill>
                  <a:srgbClr val="000000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3 min</a:t>
            </a:r>
            <a:endParaRPr/>
          </a:p>
        </p:txBody>
      </p:sp>
      <p:sp>
        <p:nvSpPr>
          <p:cNvPr id="1625" name="Google Shape;1625;p88"/>
          <p:cNvSpPr/>
          <p:nvPr/>
        </p:nvSpPr>
        <p:spPr>
          <a:xfrm>
            <a:off x="10635875" y="1415665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6" name="Google Shape;1626;p88"/>
          <p:cNvSpPr/>
          <p:nvPr/>
        </p:nvSpPr>
        <p:spPr>
          <a:xfrm>
            <a:off x="921355" y="3248397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627" name="Google Shape;1627;p88"/>
          <p:cNvSpPr/>
          <p:nvPr/>
        </p:nvSpPr>
        <p:spPr>
          <a:xfrm>
            <a:off x="1717465" y="4076444"/>
            <a:ext cx="7251717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Pratique autonome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8" name="Google Shape;1628;p88"/>
          <p:cNvSpPr/>
          <p:nvPr/>
        </p:nvSpPr>
        <p:spPr>
          <a:xfrm>
            <a:off x="10635875" y="4063504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9" name="Google Shape;1629;p88"/>
          <p:cNvSpPr txBox="1"/>
          <p:nvPr/>
        </p:nvSpPr>
        <p:spPr>
          <a:xfrm>
            <a:off x="9402937" y="4138835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Poppins ExtraBold"/>
              <a:buNone/>
            </a:pPr>
            <a:r>
              <a:rPr lang="fr-FR" sz="1867" b="0" i="0" u="none" strike="noStrike" cap="none">
                <a:solidFill>
                  <a:srgbClr val="000000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/>
          </a:p>
        </p:txBody>
      </p:sp>
      <p:sp>
        <p:nvSpPr>
          <p:cNvPr id="1630" name="Google Shape;1630;p88"/>
          <p:cNvSpPr/>
          <p:nvPr/>
        </p:nvSpPr>
        <p:spPr>
          <a:xfrm>
            <a:off x="921355" y="4131010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1631" name="Google Shape;1631;p88"/>
          <p:cNvSpPr/>
          <p:nvPr/>
        </p:nvSpPr>
        <p:spPr>
          <a:xfrm>
            <a:off x="1717465" y="4948251"/>
            <a:ext cx="7251717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Clôture 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2" name="Google Shape;1632;p88"/>
          <p:cNvSpPr/>
          <p:nvPr/>
        </p:nvSpPr>
        <p:spPr>
          <a:xfrm>
            <a:off x="10635875" y="4946117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3" name="Google Shape;1633;p88"/>
          <p:cNvSpPr txBox="1"/>
          <p:nvPr/>
        </p:nvSpPr>
        <p:spPr>
          <a:xfrm>
            <a:off x="9402937" y="5021448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Poppins ExtraBold"/>
              <a:buNone/>
            </a:pPr>
            <a:r>
              <a:rPr lang="fr-FR" sz="1867" b="0" i="0" u="none" strike="noStrike" cap="none">
                <a:solidFill>
                  <a:srgbClr val="000000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2 min</a:t>
            </a:r>
            <a:endParaRPr/>
          </a:p>
        </p:txBody>
      </p:sp>
      <p:sp>
        <p:nvSpPr>
          <p:cNvPr id="1634" name="Google Shape;1634;p88"/>
          <p:cNvSpPr/>
          <p:nvPr/>
        </p:nvSpPr>
        <p:spPr>
          <a:xfrm>
            <a:off x="921355" y="5013623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/>
          </a:p>
        </p:txBody>
      </p:sp>
      <p:sp>
        <p:nvSpPr>
          <p:cNvPr id="1635" name="Google Shape;1635;p88"/>
          <p:cNvSpPr/>
          <p:nvPr/>
        </p:nvSpPr>
        <p:spPr>
          <a:xfrm>
            <a:off x="1009032" y="191941"/>
            <a:ext cx="839069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lang="fr-FR" sz="32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 2 (unité 2  - </a:t>
            </a:r>
            <a:r>
              <a:rPr lang="fr-FR" sz="28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tâche 1  </a:t>
            </a:r>
            <a:r>
              <a:rPr lang="fr-FR" sz="32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</p:txBody>
      </p:sp>
      <p:sp>
        <p:nvSpPr>
          <p:cNvPr id="1636" name="Google Shape;1636;p88"/>
          <p:cNvSpPr/>
          <p:nvPr/>
        </p:nvSpPr>
        <p:spPr>
          <a:xfrm>
            <a:off x="1717465" y="5820056"/>
            <a:ext cx="7251717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Consolidations 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7" name="Google Shape;1637;p88"/>
          <p:cNvSpPr/>
          <p:nvPr/>
        </p:nvSpPr>
        <p:spPr>
          <a:xfrm>
            <a:off x="10635875" y="5828732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8" name="Google Shape;1638;p88"/>
          <p:cNvSpPr txBox="1"/>
          <p:nvPr/>
        </p:nvSpPr>
        <p:spPr>
          <a:xfrm>
            <a:off x="9402937" y="5904063"/>
            <a:ext cx="1019831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Poppins ExtraBold"/>
              <a:buNone/>
            </a:pPr>
            <a:r>
              <a:rPr lang="fr-FR" sz="1867" b="0" i="0" u="none" strike="noStrike" cap="none">
                <a:solidFill>
                  <a:srgbClr val="000000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10  min</a:t>
            </a:r>
            <a:endParaRPr/>
          </a:p>
        </p:txBody>
      </p:sp>
      <p:sp>
        <p:nvSpPr>
          <p:cNvPr id="1639" name="Google Shape;1639;p88"/>
          <p:cNvSpPr/>
          <p:nvPr/>
        </p:nvSpPr>
        <p:spPr>
          <a:xfrm>
            <a:off x="921355" y="5896238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4" name="Google Shape;1644;p89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645" name="Google Shape;1645;p89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54AFE9"/>
            </a:solidFill>
            <a:ln w="9525" cap="flat" cmpd="sng">
              <a:solidFill>
                <a:srgbClr val="54AFE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8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4AFE9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47" name="Google Shape;1647;p89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54AFE9"/>
          </a:solidFill>
          <a:ln w="9525" cap="flat" cmpd="sng">
            <a:solidFill>
              <a:srgbClr val="54AFE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8" name="Google Shape;1648;p89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54AFE9"/>
          </a:solidFill>
          <a:ln w="25400" cap="flat" cmpd="sng">
            <a:solidFill>
              <a:srgbClr val="54AFE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p89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w="9525" cap="flat" cmpd="sng">
            <a:solidFill>
              <a:srgbClr val="54AFE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/>
          </a:p>
        </p:txBody>
      </p:sp>
      <p:sp>
        <p:nvSpPr>
          <p:cNvPr id="1650" name="Google Shape;1650;p89"/>
          <p:cNvSpPr txBox="1"/>
          <p:nvPr/>
        </p:nvSpPr>
        <p:spPr>
          <a:xfrm>
            <a:off x="5375999" y="2373448"/>
            <a:ext cx="5026883" cy="1632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54AFE9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Ouverture  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4AFE9"/>
              </a:buClr>
              <a:buSzPts val="4800"/>
              <a:buFont typeface="Arial"/>
              <a:buNone/>
            </a:pPr>
            <a:r>
              <a:rPr lang="fr-FR" sz="4800" b="1" i="0" u="none" strike="noStrike" cap="non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( 3 min)</a:t>
            </a:r>
            <a:endParaRPr sz="4800" b="1" i="0" u="none" strike="noStrike" cap="none">
              <a:solidFill>
                <a:srgbClr val="54AFE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51" name="Google Shape;1651;p89"/>
          <p:cNvGrpSpPr/>
          <p:nvPr/>
        </p:nvGrpSpPr>
        <p:grpSpPr>
          <a:xfrm>
            <a:off x="289041" y="1871665"/>
            <a:ext cx="3947160" cy="2919731"/>
            <a:chOff x="2136532" y="1667303"/>
            <a:chExt cx="7127574" cy="5120358"/>
          </a:xfrm>
        </p:grpSpPr>
        <p:pic>
          <p:nvPicPr>
            <p:cNvPr id="1652" name="Google Shape;1652;p8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3" name="Google Shape;1653;p8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9" name="Google Shape;459;p9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460" name="Google Shape;460;p9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54AFE9"/>
            </a:solidFill>
            <a:ln w="9525" cap="flat" cmpd="sng">
              <a:solidFill>
                <a:srgbClr val="54AFE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4AFE9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2" name="Google Shape;462;p9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54AFE9"/>
          </a:solidFill>
          <a:ln w="9525" cap="flat" cmpd="sng">
            <a:solidFill>
              <a:srgbClr val="54AFE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9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54AFE9"/>
          </a:solidFill>
          <a:ln w="25400" cap="flat" cmpd="sng">
            <a:solidFill>
              <a:srgbClr val="54AFE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9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w="9525" cap="flat" cmpd="sng">
            <a:solidFill>
              <a:srgbClr val="54AFE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/>
          </a:p>
        </p:txBody>
      </p:sp>
      <p:sp>
        <p:nvSpPr>
          <p:cNvPr id="465" name="Google Shape;465;p9"/>
          <p:cNvSpPr txBox="1"/>
          <p:nvPr/>
        </p:nvSpPr>
        <p:spPr>
          <a:xfrm>
            <a:off x="5375999" y="2373448"/>
            <a:ext cx="5026883" cy="1632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b="1" i="0" u="none" strike="noStrike" cap="non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Ouverture  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b="1" i="0" u="none" strike="noStrike" cap="none">
                <a:solidFill>
                  <a:srgbClr val="54AFE9"/>
                </a:solidFill>
                <a:latin typeface="Arial"/>
                <a:ea typeface="Arial"/>
                <a:cs typeface="Arial"/>
                <a:sym typeface="Arial"/>
              </a:rPr>
              <a:t>( 5 min)</a:t>
            </a:r>
            <a:endParaRPr sz="4800" b="1">
              <a:solidFill>
                <a:srgbClr val="54AFE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6" name="Google Shape;466;p9"/>
          <p:cNvGrpSpPr/>
          <p:nvPr/>
        </p:nvGrpSpPr>
        <p:grpSpPr>
          <a:xfrm>
            <a:off x="289041" y="1871665"/>
            <a:ext cx="3947160" cy="2919731"/>
            <a:chOff x="2136532" y="1667303"/>
            <a:chExt cx="7127574" cy="5120358"/>
          </a:xfrm>
        </p:grpSpPr>
        <p:pic>
          <p:nvPicPr>
            <p:cNvPr id="467" name="Google Shape;467;p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8" name="Google Shape;468;p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p90"/>
          <p:cNvSpPr txBox="1"/>
          <p:nvPr/>
        </p:nvSpPr>
        <p:spPr>
          <a:xfrm>
            <a:off x="899899" y="155725"/>
            <a:ext cx="10799864" cy="466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Faisons d’abord un rappel. Commençant par la comparaison de deux nombres sans unité.</a:t>
            </a:r>
            <a:endParaRPr/>
          </a:p>
        </p:txBody>
      </p:sp>
      <p:sp>
        <p:nvSpPr>
          <p:cNvPr id="1660" name="Google Shape;1660;p90"/>
          <p:cNvSpPr txBox="1"/>
          <p:nvPr/>
        </p:nvSpPr>
        <p:spPr>
          <a:xfrm>
            <a:off x="971820" y="729000"/>
            <a:ext cx="10248360" cy="455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Inviter les élèves à répondre sur leurs ardoises. </a:t>
            </a:r>
            <a:endParaRPr/>
          </a:p>
        </p:txBody>
      </p:sp>
      <p:sp>
        <p:nvSpPr>
          <p:cNvPr id="1661" name="Google Shape;1661;p90"/>
          <p:cNvSpPr/>
          <p:nvPr/>
        </p:nvSpPr>
        <p:spPr>
          <a:xfrm>
            <a:off x="0" y="35999"/>
            <a:ext cx="12192000" cy="6858001"/>
          </a:xfrm>
          <a:prstGeom prst="rect">
            <a:avLst/>
          </a:prstGeom>
          <a:noFill/>
          <a:ln w="1270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2" name="Google Shape;1662;p90"/>
          <p:cNvSpPr/>
          <p:nvPr/>
        </p:nvSpPr>
        <p:spPr>
          <a:xfrm>
            <a:off x="2677331" y="1540374"/>
            <a:ext cx="7245000" cy="51077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Comparer les deux nombres entiers 15 et 120 .         </a:t>
            </a:r>
            <a:endParaRPr/>
          </a:p>
        </p:txBody>
      </p:sp>
      <p:sp>
        <p:nvSpPr>
          <p:cNvPr id="1663" name="Google Shape;1663;p90"/>
          <p:cNvSpPr/>
          <p:nvPr/>
        </p:nvSpPr>
        <p:spPr>
          <a:xfrm>
            <a:off x="1325465" y="3429000"/>
            <a:ext cx="2811426" cy="578882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15 &gt; 120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4" name="Google Shape;1664;p90"/>
          <p:cNvSpPr/>
          <p:nvPr/>
        </p:nvSpPr>
        <p:spPr>
          <a:xfrm>
            <a:off x="4700732" y="3429000"/>
            <a:ext cx="2811426" cy="578882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15 &lt; 120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5" name="Google Shape;1665;p90"/>
          <p:cNvSpPr/>
          <p:nvPr/>
        </p:nvSpPr>
        <p:spPr>
          <a:xfrm>
            <a:off x="8076000" y="3429000"/>
            <a:ext cx="2811426" cy="578882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15 = 120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6" name="Google Shape;1666;p90"/>
          <p:cNvSpPr/>
          <p:nvPr/>
        </p:nvSpPr>
        <p:spPr>
          <a:xfrm>
            <a:off x="2461178" y="2807533"/>
            <a:ext cx="540000" cy="540000"/>
          </a:xfrm>
          <a:prstGeom prst="ellipse">
            <a:avLst/>
          </a:prstGeom>
          <a:solidFill>
            <a:srgbClr val="990099"/>
          </a:solidFill>
          <a:ln w="127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667" name="Google Shape;1667;p90"/>
          <p:cNvSpPr/>
          <p:nvPr/>
        </p:nvSpPr>
        <p:spPr>
          <a:xfrm>
            <a:off x="5836445" y="2807533"/>
            <a:ext cx="540000" cy="540000"/>
          </a:xfrm>
          <a:prstGeom prst="ellipse">
            <a:avLst/>
          </a:prstGeom>
          <a:solidFill>
            <a:srgbClr val="990099"/>
          </a:solidFill>
          <a:ln w="127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1668" name="Google Shape;1668;p90"/>
          <p:cNvSpPr/>
          <p:nvPr/>
        </p:nvSpPr>
        <p:spPr>
          <a:xfrm>
            <a:off x="9211713" y="2807533"/>
            <a:ext cx="540000" cy="540000"/>
          </a:xfrm>
          <a:prstGeom prst="ellipse">
            <a:avLst/>
          </a:prstGeom>
          <a:solidFill>
            <a:srgbClr val="990099"/>
          </a:solidFill>
          <a:ln w="127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pic>
        <p:nvPicPr>
          <p:cNvPr id="1669" name="Google Shape;1669;p90" descr="Une image contenant Dessin animé, clipart, Animation, illustration&#10;&#10;Description générée automatiquement"/>
          <p:cNvPicPr preferRelativeResize="0"/>
          <p:nvPr/>
        </p:nvPicPr>
        <p:blipFill rotWithShape="1">
          <a:blip r:embed="rId3">
            <a:alphaModFix/>
          </a:blip>
          <a:srcRect l="18242" t="9344" r="18458" b="23864"/>
          <a:stretch/>
        </p:blipFill>
        <p:spPr>
          <a:xfrm>
            <a:off x="269893" y="634877"/>
            <a:ext cx="409443" cy="43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0" name="Google Shape;1670;p90" descr="Lever la main - Icônes mains et gestes gratuite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37160" y="388962"/>
            <a:ext cx="663023" cy="6615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6" name="Google Shape;1676;p91"/>
          <p:cNvSpPr txBox="1"/>
          <p:nvPr/>
        </p:nvSpPr>
        <p:spPr>
          <a:xfrm>
            <a:off x="966068" y="144221"/>
            <a:ext cx="10799864" cy="466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Très bien! 15 est inférieur à 120 .</a:t>
            </a:r>
            <a:endParaRPr/>
          </a:p>
        </p:txBody>
      </p:sp>
      <p:sp>
        <p:nvSpPr>
          <p:cNvPr id="1677" name="Google Shape;1677;p91"/>
          <p:cNvSpPr/>
          <p:nvPr/>
        </p:nvSpPr>
        <p:spPr>
          <a:xfrm>
            <a:off x="0" y="35999"/>
            <a:ext cx="12192000" cy="6858001"/>
          </a:xfrm>
          <a:prstGeom prst="rect">
            <a:avLst/>
          </a:prstGeom>
          <a:noFill/>
          <a:ln w="1270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8" name="Google Shape;1678;p91"/>
          <p:cNvSpPr/>
          <p:nvPr/>
        </p:nvSpPr>
        <p:spPr>
          <a:xfrm>
            <a:off x="4690287" y="3347533"/>
            <a:ext cx="2811426" cy="578882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 &lt; 120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9" name="Google Shape;1679;p91"/>
          <p:cNvSpPr/>
          <p:nvPr/>
        </p:nvSpPr>
        <p:spPr>
          <a:xfrm>
            <a:off x="5826000" y="2807533"/>
            <a:ext cx="540000" cy="540000"/>
          </a:xfrm>
          <a:prstGeom prst="ellipse">
            <a:avLst/>
          </a:prstGeom>
          <a:solidFill>
            <a:schemeClr val="accent2"/>
          </a:solidFill>
          <a:ln w="127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pic>
        <p:nvPicPr>
          <p:cNvPr id="1680" name="Google Shape;1680;p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16058" y="368966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p92"/>
          <p:cNvSpPr txBox="1"/>
          <p:nvPr/>
        </p:nvSpPr>
        <p:spPr>
          <a:xfrm>
            <a:off x="1007070" y="127670"/>
            <a:ext cx="10799864" cy="466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comparer les deux longueurs :  15 cm et 120 mm .</a:t>
            </a:r>
            <a:endParaRPr/>
          </a:p>
        </p:txBody>
      </p:sp>
      <p:sp>
        <p:nvSpPr>
          <p:cNvPr id="1687" name="Google Shape;1687;p92"/>
          <p:cNvSpPr txBox="1"/>
          <p:nvPr/>
        </p:nvSpPr>
        <p:spPr>
          <a:xfrm>
            <a:off x="1007070" y="634877"/>
            <a:ext cx="10494142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répondre sur leurs ardoises.  </a:t>
            </a:r>
            <a:endParaRPr/>
          </a:p>
        </p:txBody>
      </p:sp>
      <p:sp>
        <p:nvSpPr>
          <p:cNvPr id="1688" name="Google Shape;1688;p92"/>
          <p:cNvSpPr/>
          <p:nvPr/>
        </p:nvSpPr>
        <p:spPr>
          <a:xfrm>
            <a:off x="0" y="35999"/>
            <a:ext cx="12192000" cy="6858001"/>
          </a:xfrm>
          <a:prstGeom prst="rect">
            <a:avLst/>
          </a:prstGeom>
          <a:noFill/>
          <a:ln w="1270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89" name="Google Shape;1689;p92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61333" y="419734"/>
            <a:ext cx="663023" cy="661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0" name="Google Shape;1690;p92" descr="Une image contenant Dessin animé, clipart, Animation, illustration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 l="18242" t="9344" r="18458" b="23864"/>
          <a:stretch/>
        </p:blipFill>
        <p:spPr>
          <a:xfrm>
            <a:off x="269893" y="634877"/>
            <a:ext cx="409443" cy="4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1" name="Google Shape;1691;p92"/>
          <p:cNvSpPr/>
          <p:nvPr/>
        </p:nvSpPr>
        <p:spPr>
          <a:xfrm>
            <a:off x="1325465" y="3429000"/>
            <a:ext cx="2811426" cy="540000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 cm &gt; 120 mm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2" name="Google Shape;1692;p92"/>
          <p:cNvSpPr/>
          <p:nvPr/>
        </p:nvSpPr>
        <p:spPr>
          <a:xfrm>
            <a:off x="4700732" y="3429000"/>
            <a:ext cx="2811426" cy="540000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 cm &lt; 120 mm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3" name="Google Shape;1693;p92"/>
          <p:cNvSpPr/>
          <p:nvPr/>
        </p:nvSpPr>
        <p:spPr>
          <a:xfrm>
            <a:off x="8076000" y="3429000"/>
            <a:ext cx="2811426" cy="540000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 cm = 120 mm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4" name="Google Shape;1694;p92"/>
          <p:cNvSpPr/>
          <p:nvPr/>
        </p:nvSpPr>
        <p:spPr>
          <a:xfrm>
            <a:off x="2461178" y="2807533"/>
            <a:ext cx="540000" cy="540000"/>
          </a:xfrm>
          <a:prstGeom prst="ellipse">
            <a:avLst/>
          </a:prstGeom>
          <a:solidFill>
            <a:srgbClr val="990099"/>
          </a:solidFill>
          <a:ln w="127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695" name="Google Shape;1695;p92"/>
          <p:cNvSpPr/>
          <p:nvPr/>
        </p:nvSpPr>
        <p:spPr>
          <a:xfrm>
            <a:off x="5836445" y="2807533"/>
            <a:ext cx="540000" cy="540000"/>
          </a:xfrm>
          <a:prstGeom prst="ellipse">
            <a:avLst/>
          </a:prstGeom>
          <a:solidFill>
            <a:srgbClr val="990099"/>
          </a:solidFill>
          <a:ln w="127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1696" name="Google Shape;1696;p92"/>
          <p:cNvSpPr/>
          <p:nvPr/>
        </p:nvSpPr>
        <p:spPr>
          <a:xfrm>
            <a:off x="9211713" y="2807533"/>
            <a:ext cx="540000" cy="540000"/>
          </a:xfrm>
          <a:prstGeom prst="ellipse">
            <a:avLst/>
          </a:prstGeom>
          <a:solidFill>
            <a:srgbClr val="990099"/>
          </a:solidFill>
          <a:ln w="127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2" name="Google Shape;1702;p93"/>
          <p:cNvSpPr txBox="1"/>
          <p:nvPr/>
        </p:nvSpPr>
        <p:spPr>
          <a:xfrm>
            <a:off x="1035269" y="133573"/>
            <a:ext cx="10204949" cy="510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La réponse correcte est :  A </a:t>
            </a:r>
            <a:endParaRPr/>
          </a:p>
        </p:txBody>
      </p:sp>
      <p:sp>
        <p:nvSpPr>
          <p:cNvPr id="1703" name="Google Shape;1703;p93"/>
          <p:cNvSpPr/>
          <p:nvPr/>
        </p:nvSpPr>
        <p:spPr>
          <a:xfrm>
            <a:off x="0" y="35999"/>
            <a:ext cx="12192000" cy="6858001"/>
          </a:xfrm>
          <a:prstGeom prst="rect">
            <a:avLst/>
          </a:prstGeom>
          <a:noFill/>
          <a:ln w="1270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04" name="Google Shape;1704;p93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67140" y="388962"/>
            <a:ext cx="663023" cy="661593"/>
          </a:xfrm>
          <a:prstGeom prst="rect">
            <a:avLst/>
          </a:prstGeom>
          <a:noFill/>
          <a:ln>
            <a:noFill/>
          </a:ln>
        </p:spPr>
      </p:pic>
      <p:sp>
        <p:nvSpPr>
          <p:cNvPr id="1705" name="Google Shape;1705;p93"/>
          <p:cNvSpPr/>
          <p:nvPr/>
        </p:nvSpPr>
        <p:spPr>
          <a:xfrm>
            <a:off x="4690287" y="2250009"/>
            <a:ext cx="2811426" cy="540000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 cm &gt; 120 mm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6" name="Google Shape;1706;p93"/>
          <p:cNvSpPr/>
          <p:nvPr/>
        </p:nvSpPr>
        <p:spPr>
          <a:xfrm>
            <a:off x="5826000" y="1628542"/>
            <a:ext cx="540000" cy="540000"/>
          </a:xfrm>
          <a:prstGeom prst="ellipse">
            <a:avLst/>
          </a:prstGeom>
          <a:solidFill>
            <a:srgbClr val="990099"/>
          </a:solidFill>
          <a:ln w="127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707" name="Google Shape;1707;p93"/>
          <p:cNvSpPr txBox="1"/>
          <p:nvPr/>
        </p:nvSpPr>
        <p:spPr>
          <a:xfrm>
            <a:off x="1040838" y="655982"/>
            <a:ext cx="929077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Expliquer aux élèves à l’aide de l’illustration ci-dessous. </a:t>
            </a:r>
            <a:endParaRPr/>
          </a:p>
        </p:txBody>
      </p:sp>
      <p:pic>
        <p:nvPicPr>
          <p:cNvPr id="1708" name="Google Shape;1708;p93"/>
          <p:cNvPicPr preferRelativeResize="0"/>
          <p:nvPr/>
        </p:nvPicPr>
        <p:blipFill rotWithShape="1">
          <a:blip r:embed="rId4">
            <a:alphaModFix/>
          </a:blip>
          <a:srcRect t="9553" r="32121"/>
          <a:stretch/>
        </p:blipFill>
        <p:spPr>
          <a:xfrm>
            <a:off x="254831" y="3829988"/>
            <a:ext cx="11790131" cy="63465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09" name="Google Shape;1709;p93"/>
          <p:cNvCxnSpPr/>
          <p:nvPr/>
        </p:nvCxnSpPr>
        <p:spPr>
          <a:xfrm>
            <a:off x="254831" y="4814952"/>
            <a:ext cx="8685097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triangle" w="med" len="med"/>
            <a:tailEnd type="stealth" w="med" len="med"/>
          </a:ln>
        </p:spPr>
      </p:cxnSp>
      <p:sp>
        <p:nvSpPr>
          <p:cNvPr id="1710" name="Google Shape;1710;p93"/>
          <p:cNvSpPr txBox="1"/>
          <p:nvPr/>
        </p:nvSpPr>
        <p:spPr>
          <a:xfrm>
            <a:off x="4012373" y="4582571"/>
            <a:ext cx="1170013" cy="3693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 cm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11" name="Google Shape;1711;p93"/>
          <p:cNvCxnSpPr/>
          <p:nvPr/>
        </p:nvCxnSpPr>
        <p:spPr>
          <a:xfrm>
            <a:off x="263870" y="4262472"/>
            <a:ext cx="0" cy="14040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lgDash"/>
            <a:miter lim="800000"/>
            <a:headEnd type="none" w="sm" len="sm"/>
            <a:tailEnd type="none" w="sm" len="sm"/>
          </a:ln>
        </p:spPr>
      </p:cxnSp>
      <p:cxnSp>
        <p:nvCxnSpPr>
          <p:cNvPr id="1712" name="Google Shape;1712;p93"/>
          <p:cNvCxnSpPr/>
          <p:nvPr/>
        </p:nvCxnSpPr>
        <p:spPr>
          <a:xfrm>
            <a:off x="8939928" y="4262472"/>
            <a:ext cx="0" cy="14040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lgDash"/>
            <a:miter lim="800000"/>
            <a:headEnd type="none" w="sm" len="sm"/>
            <a:tailEnd type="none" w="sm" len="sm"/>
          </a:ln>
        </p:spPr>
      </p:cxnSp>
      <p:cxnSp>
        <p:nvCxnSpPr>
          <p:cNvPr id="1713" name="Google Shape;1713;p93"/>
          <p:cNvCxnSpPr/>
          <p:nvPr/>
        </p:nvCxnSpPr>
        <p:spPr>
          <a:xfrm>
            <a:off x="281281" y="5456053"/>
            <a:ext cx="6912000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triangle" w="med" len="med"/>
            <a:tailEnd type="stealth" w="med" len="med"/>
          </a:ln>
        </p:spPr>
      </p:cxnSp>
      <p:sp>
        <p:nvSpPr>
          <p:cNvPr id="1714" name="Google Shape;1714;p93"/>
          <p:cNvSpPr txBox="1"/>
          <p:nvPr/>
        </p:nvSpPr>
        <p:spPr>
          <a:xfrm>
            <a:off x="3152275" y="5271390"/>
            <a:ext cx="1170013" cy="3693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120 mm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15" name="Google Shape;1715;p93"/>
          <p:cNvCxnSpPr/>
          <p:nvPr/>
        </p:nvCxnSpPr>
        <p:spPr>
          <a:xfrm>
            <a:off x="7193281" y="4262472"/>
            <a:ext cx="0" cy="14040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lgDash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1" name="Google Shape;1721;p94"/>
          <p:cNvSpPr txBox="1"/>
          <p:nvPr/>
        </p:nvSpPr>
        <p:spPr>
          <a:xfrm>
            <a:off x="1017812" y="218189"/>
            <a:ext cx="10142304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On déduit alors que la comparaison des nombres avec unités ne se fait pas de la même façon que les nombres sans unités. </a:t>
            </a:r>
            <a:endParaRPr/>
          </a:p>
        </p:txBody>
      </p:sp>
      <p:sp>
        <p:nvSpPr>
          <p:cNvPr id="1722" name="Google Shape;1722;p94"/>
          <p:cNvSpPr/>
          <p:nvPr/>
        </p:nvSpPr>
        <p:spPr>
          <a:xfrm>
            <a:off x="0" y="35999"/>
            <a:ext cx="12192000" cy="6858001"/>
          </a:xfrm>
          <a:prstGeom prst="rect">
            <a:avLst/>
          </a:prstGeom>
          <a:noFill/>
          <a:ln w="1270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3" name="Google Shape;1723;p94"/>
          <p:cNvSpPr/>
          <p:nvPr/>
        </p:nvSpPr>
        <p:spPr>
          <a:xfrm>
            <a:off x="7536016" y="3699003"/>
            <a:ext cx="2811426" cy="540000"/>
          </a:xfrm>
          <a:prstGeom prst="roundRect">
            <a:avLst>
              <a:gd name="adj" fmla="val 50000"/>
            </a:avLst>
          </a:prstGeom>
          <a:solidFill>
            <a:srgbClr val="C0C0C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 cm &gt; 120 mm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4" name="Google Shape;1724;p94"/>
          <p:cNvSpPr/>
          <p:nvPr/>
        </p:nvSpPr>
        <p:spPr>
          <a:xfrm>
            <a:off x="1775954" y="3699003"/>
            <a:ext cx="2811426" cy="54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 &lt; 120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5" name="Google Shape;1725;p94"/>
          <p:cNvSpPr txBox="1"/>
          <p:nvPr/>
        </p:nvSpPr>
        <p:spPr>
          <a:xfrm>
            <a:off x="6861463" y="3003334"/>
            <a:ext cx="429865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deux nombres avec unité </a:t>
            </a:r>
            <a:endParaRPr/>
          </a:p>
        </p:txBody>
      </p:sp>
      <p:sp>
        <p:nvSpPr>
          <p:cNvPr id="1726" name="Google Shape;1726;p94"/>
          <p:cNvSpPr txBox="1"/>
          <p:nvPr/>
        </p:nvSpPr>
        <p:spPr>
          <a:xfrm>
            <a:off x="1139262" y="3003334"/>
            <a:ext cx="408480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deux nombres sans unité </a:t>
            </a:r>
            <a:endParaRPr/>
          </a:p>
        </p:txBody>
      </p:sp>
      <p:pic>
        <p:nvPicPr>
          <p:cNvPr id="1727" name="Google Shape;1727;p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16058" y="368966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p95"/>
          <p:cNvSpPr txBox="1"/>
          <p:nvPr/>
        </p:nvSpPr>
        <p:spPr>
          <a:xfrm>
            <a:off x="785941" y="144396"/>
            <a:ext cx="10350115" cy="494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800"/>
              <a:buFont typeface="Calibri"/>
              <a:buNone/>
            </a:pPr>
            <a:r>
              <a:rPr lang="fr-FR" sz="1800" b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En fait, à la fin de cette partie, vous serez capables de comparer des longueurs exprimées dans deux unités différentes. </a:t>
            </a:r>
            <a:endParaRPr/>
          </a:p>
        </p:txBody>
      </p:sp>
      <p:sp>
        <p:nvSpPr>
          <p:cNvPr id="1734" name="Google Shape;1734;p95"/>
          <p:cNvSpPr/>
          <p:nvPr/>
        </p:nvSpPr>
        <p:spPr>
          <a:xfrm>
            <a:off x="0" y="35999"/>
            <a:ext cx="12192000" cy="6858001"/>
          </a:xfrm>
          <a:prstGeom prst="rect">
            <a:avLst/>
          </a:prstGeom>
          <a:noFill/>
          <a:ln w="1270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5" name="Google Shape;1735;p95"/>
          <p:cNvSpPr/>
          <p:nvPr/>
        </p:nvSpPr>
        <p:spPr>
          <a:xfrm>
            <a:off x="1798549" y="2970765"/>
            <a:ext cx="8707500" cy="638237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 fontScale="925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2400"/>
              <a:buFont typeface="Calibri"/>
              <a:buNone/>
            </a:pPr>
            <a:r>
              <a:rPr lang="fr-FR" sz="2400" b="1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Comparer des longueurs ayant des unités de mesure différentes. 	</a:t>
            </a:r>
            <a:endParaRPr/>
          </a:p>
        </p:txBody>
      </p:sp>
      <p:pic>
        <p:nvPicPr>
          <p:cNvPr id="1736" name="Google Shape;1736;p9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16964" y="638969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" name="Google Shape;1741;p96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742" name="Google Shape;1742;p96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6C6AD"/>
            </a:solidFill>
            <a:ln w="9525" cap="flat" cmpd="sng">
              <a:solidFill>
                <a:srgbClr val="F6C6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96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6C6AD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4" name="Google Shape;1744;p96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6C6AD"/>
          </a:solidFill>
          <a:ln w="9525" cap="flat" cmpd="sng">
            <a:solidFill>
              <a:srgbClr val="F6C6A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5" name="Google Shape;1745;p96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6C6AD"/>
          </a:solidFill>
          <a:ln w="25400" cap="flat" cmpd="sng">
            <a:solidFill>
              <a:srgbClr val="F6C6A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6" name="Google Shape;1746;p96"/>
          <p:cNvSpPr/>
          <p:nvPr/>
        </p:nvSpPr>
        <p:spPr>
          <a:xfrm>
            <a:off x="4492535" y="1744029"/>
            <a:ext cx="1052999" cy="492443"/>
          </a:xfrm>
          <a:prstGeom prst="rect">
            <a:avLst/>
          </a:prstGeom>
          <a:noFill/>
          <a:ln w="9525" cap="flat" cmpd="sng">
            <a:solidFill>
              <a:srgbClr val="F6C6A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/>
          </a:p>
        </p:txBody>
      </p:sp>
      <p:sp>
        <p:nvSpPr>
          <p:cNvPr id="1747" name="Google Shape;1747;p96"/>
          <p:cNvSpPr txBox="1"/>
          <p:nvPr/>
        </p:nvSpPr>
        <p:spPr>
          <a:xfrm>
            <a:off x="5065761" y="2276866"/>
            <a:ext cx="5869201" cy="225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b="1" i="0" u="none" strike="noStrike" cap="none">
                <a:solidFill>
                  <a:srgbClr val="F6C6AD"/>
                </a:solidFill>
                <a:latin typeface="Arial"/>
                <a:ea typeface="Arial"/>
                <a:cs typeface="Arial"/>
                <a:sym typeface="Arial"/>
              </a:rPr>
              <a:t>Modelage de la tâche 3 </a:t>
            </a:r>
            <a:r>
              <a:rPr lang="fr-FR" sz="3200" b="1" i="0" u="none" strike="noStrike" cap="none">
                <a:solidFill>
                  <a:srgbClr val="F6C6AD"/>
                </a:solidFill>
                <a:latin typeface="Arial"/>
                <a:ea typeface="Arial"/>
                <a:cs typeface="Arial"/>
                <a:sym typeface="Arial"/>
              </a:rPr>
              <a:t>(unité 1)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fr-FR" sz="4800" b="1" i="0" u="none" strike="noStrike" cap="none">
                <a:solidFill>
                  <a:srgbClr val="F6C6AD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sz="4800" b="1">
              <a:solidFill>
                <a:srgbClr val="F6C6A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48" name="Google Shape;1748;p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5983" y="1087299"/>
            <a:ext cx="3583312" cy="3583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3" name="Google Shape;1753;p97"/>
          <p:cNvSpPr txBox="1"/>
          <p:nvPr/>
        </p:nvSpPr>
        <p:spPr>
          <a:xfrm>
            <a:off x="958867" y="720045"/>
            <a:ext cx="9607374" cy="395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Lire la consigne et l’expliquer. </a:t>
            </a:r>
            <a:endParaRPr/>
          </a:p>
        </p:txBody>
      </p:sp>
      <p:pic>
        <p:nvPicPr>
          <p:cNvPr id="1754" name="Google Shape;1754;p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5" name="Google Shape;1755;p97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p97"/>
          <p:cNvSpPr txBox="1"/>
          <p:nvPr/>
        </p:nvSpPr>
        <p:spPr>
          <a:xfrm>
            <a:off x="958867" y="154564"/>
            <a:ext cx="10110450" cy="453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Je vais vous montrer comment réaliser cette tâche à partir de l’exemple suivant : </a:t>
            </a:r>
            <a:endParaRPr sz="1800" b="1" i="1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7" name="Google Shape;1757;p97"/>
          <p:cNvSpPr/>
          <p:nvPr/>
        </p:nvSpPr>
        <p:spPr>
          <a:xfrm>
            <a:off x="335936" y="2088067"/>
            <a:ext cx="8121130" cy="617934"/>
          </a:xfrm>
          <a:prstGeom prst="roundRect">
            <a:avLst>
              <a:gd name="adj" fmla="val 43909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Comparer les longueurs suivantes avec les signes : &lt; , &gt; ou =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8" name="Google Shape;1758;p97"/>
          <p:cNvSpPr txBox="1"/>
          <p:nvPr/>
        </p:nvSpPr>
        <p:spPr>
          <a:xfrm>
            <a:off x="4413415" y="2934743"/>
            <a:ext cx="4275021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m ……… 250 cm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3" name="Google Shape;1763;p98"/>
          <p:cNvSpPr txBox="1"/>
          <p:nvPr/>
        </p:nvSpPr>
        <p:spPr>
          <a:xfrm>
            <a:off x="1011000" y="142712"/>
            <a:ext cx="10260000" cy="484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D’abord, je commence par identifier l’unité la plus petite : le cm est plus petit que le mètre. </a:t>
            </a:r>
            <a:endParaRPr sz="20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4" name="Google Shape;1764;p98"/>
          <p:cNvSpPr txBox="1"/>
          <p:nvPr/>
        </p:nvSpPr>
        <p:spPr>
          <a:xfrm>
            <a:off x="839355" y="636890"/>
            <a:ext cx="10050345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78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Préciser que, dans le tableau de conversion entre deux unités proposées, l’unité la plus petite se situe à droite.  </a:t>
            </a:r>
            <a:endParaRPr sz="1600" i="1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5" name="Google Shape;1765;p98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6" name="Google Shape;1766;p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81000" y="399360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7" name="Google Shape;1767;p98"/>
          <p:cNvSpPr txBox="1"/>
          <p:nvPr/>
        </p:nvSpPr>
        <p:spPr>
          <a:xfrm>
            <a:off x="149592" y="2161183"/>
            <a:ext cx="141613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</a:t>
            </a:r>
            <a:r>
              <a:rPr lang="fr-FR" sz="4400" b="1" i="0" u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 sz="28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8" name="Google Shape;1768;p98"/>
          <p:cNvSpPr txBox="1"/>
          <p:nvPr/>
        </p:nvSpPr>
        <p:spPr>
          <a:xfrm>
            <a:off x="2225957" y="2139407"/>
            <a:ext cx="2430027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250   </a:t>
            </a:r>
            <a:r>
              <a:rPr lang="fr-FR" sz="4400" b="1" i="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lang="fr-FR" sz="44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9" name="Google Shape;1769;p98"/>
          <p:cNvSpPr txBox="1"/>
          <p:nvPr/>
        </p:nvSpPr>
        <p:spPr>
          <a:xfrm>
            <a:off x="1272347" y="2462573"/>
            <a:ext cx="122989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. . . . . .. . </a:t>
            </a:r>
            <a:endParaRPr sz="3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0" name="Google Shape;1770;p98"/>
          <p:cNvSpPr txBox="1"/>
          <p:nvPr/>
        </p:nvSpPr>
        <p:spPr>
          <a:xfrm>
            <a:off x="2906497" y="1529462"/>
            <a:ext cx="238500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rgbClr val="FF9999"/>
                </a:solidFill>
                <a:latin typeface="Calibri"/>
                <a:ea typeface="Calibri"/>
                <a:cs typeface="Calibri"/>
                <a:sym typeface="Calibri"/>
              </a:rPr>
              <a:t>L’unité la plus petite</a:t>
            </a:r>
            <a:endParaRPr/>
          </a:p>
        </p:txBody>
      </p:sp>
      <p:sp>
        <p:nvSpPr>
          <p:cNvPr id="1771" name="Google Shape;1771;p98"/>
          <p:cNvSpPr/>
          <p:nvPr/>
        </p:nvSpPr>
        <p:spPr>
          <a:xfrm>
            <a:off x="3975235" y="1910028"/>
            <a:ext cx="247524" cy="50231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99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772" name="Google Shape;1772;p98"/>
          <p:cNvGraphicFramePr/>
          <p:nvPr/>
        </p:nvGraphicFramePr>
        <p:xfrm>
          <a:off x="5937608" y="3164149"/>
          <a:ext cx="5985000" cy="1180975"/>
        </p:xfrm>
        <a:graphic>
          <a:graphicData uri="http://schemas.openxmlformats.org/drawingml/2006/table">
            <a:tbl>
              <a:tblPr firstRow="1" bandRow="1">
                <a:noFill/>
                <a:tableStyleId>{0B112D97-49D7-44DC-A576-9BB7EAF0BAAC}</a:tableStyleId>
              </a:tblPr>
              <a:tblGrid>
                <a:gridCol w="85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5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5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5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5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5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7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 u="none" strike="noStrike" cap="none"/>
                        <a:t>km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 u="none" strike="noStrike" cap="none"/>
                        <a:t>hm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 u="none" strike="noStrike" cap="none"/>
                        <a:t>dam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 u="none" strike="noStrike" cap="none">
                          <a:solidFill>
                            <a:srgbClr val="00B050"/>
                          </a:solidFill>
                        </a:rPr>
                        <a:t>m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 u="none" strike="noStrike" cap="none"/>
                        <a:t>dm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 u="none" strike="noStrike" cap="none">
                          <a:solidFill>
                            <a:srgbClr val="FF0000"/>
                          </a:solidFill>
                        </a:rPr>
                        <a:t>cm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 u="none" strike="noStrike" cap="none"/>
                        <a:t>mm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3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73" name="Google Shape;1773;p98"/>
          <p:cNvSpPr/>
          <p:nvPr/>
        </p:nvSpPr>
        <p:spPr>
          <a:xfrm>
            <a:off x="8637636" y="3187364"/>
            <a:ext cx="630007" cy="523971"/>
          </a:xfrm>
          <a:prstGeom prst="ellipse">
            <a:avLst/>
          </a:prstGeom>
          <a:noFill/>
          <a:ln w="28575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4" name="Google Shape;1774;p98"/>
          <p:cNvSpPr/>
          <p:nvPr/>
        </p:nvSpPr>
        <p:spPr>
          <a:xfrm>
            <a:off x="10356322" y="3171328"/>
            <a:ext cx="630007" cy="523971"/>
          </a:xfrm>
          <a:prstGeom prst="ellipse">
            <a:avLst/>
          </a:prstGeom>
          <a:noFill/>
          <a:ln w="28575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5" name="Google Shape;1775;p98"/>
          <p:cNvSpPr txBox="1"/>
          <p:nvPr/>
        </p:nvSpPr>
        <p:spPr>
          <a:xfrm>
            <a:off x="9315511" y="2247567"/>
            <a:ext cx="264504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rgbClr val="FF9999"/>
                </a:solidFill>
                <a:latin typeface="Calibri"/>
                <a:ea typeface="Calibri"/>
                <a:cs typeface="Calibri"/>
                <a:sym typeface="Calibri"/>
              </a:rPr>
              <a:t>L’unité la plus petite</a:t>
            </a:r>
            <a:endParaRPr/>
          </a:p>
        </p:txBody>
      </p:sp>
      <p:sp>
        <p:nvSpPr>
          <p:cNvPr id="1776" name="Google Shape;1776;p98"/>
          <p:cNvSpPr/>
          <p:nvPr/>
        </p:nvSpPr>
        <p:spPr>
          <a:xfrm>
            <a:off x="10547563" y="2605881"/>
            <a:ext cx="247524" cy="50231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99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/>
                                        <p:tgtEl>
                                          <p:spTgt spid="1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/>
                                        <p:tgtEl>
                                          <p:spTgt spid="1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50"/>
                                        <p:tgtEl>
                                          <p:spTgt spid="17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50"/>
                                        <p:tgtEl>
                                          <p:spTgt spid="17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7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7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" name="Google Shape;1781;p99"/>
          <p:cNvSpPr txBox="1"/>
          <p:nvPr/>
        </p:nvSpPr>
        <p:spPr>
          <a:xfrm>
            <a:off x="966000" y="184622"/>
            <a:ext cx="10259999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Je convertis alors 2 m en cm :  </a:t>
            </a:r>
            <a:endParaRPr sz="20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2" name="Google Shape;1782;p99"/>
          <p:cNvSpPr/>
          <p:nvPr/>
        </p:nvSpPr>
        <p:spPr>
          <a:xfrm>
            <a:off x="300" y="17640"/>
            <a:ext cx="12192000" cy="6984000"/>
          </a:xfrm>
          <a:prstGeom prst="rect">
            <a:avLst/>
          </a:prstGeom>
          <a:noFill/>
          <a:ln w="1270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83" name="Google Shape;1783;p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784" name="Google Shape;1784;p99"/>
          <p:cNvGraphicFramePr/>
          <p:nvPr/>
        </p:nvGraphicFramePr>
        <p:xfrm>
          <a:off x="3103499" y="2695882"/>
          <a:ext cx="5985000" cy="1180975"/>
        </p:xfrm>
        <a:graphic>
          <a:graphicData uri="http://schemas.openxmlformats.org/drawingml/2006/table">
            <a:tbl>
              <a:tblPr firstRow="1" bandRow="1">
                <a:noFill/>
                <a:tableStyleId>{0B112D97-49D7-44DC-A576-9BB7EAF0BAAC}</a:tableStyleId>
              </a:tblPr>
              <a:tblGrid>
                <a:gridCol w="85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5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5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5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5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5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7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strike="noStrike" cap="none"/>
                        <a:t>km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strike="noStrike" cap="none"/>
                        <a:t>hm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strike="noStrike" cap="none"/>
                        <a:t>dam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strike="noStrike" cap="none">
                          <a:solidFill>
                            <a:schemeClr val="dk1"/>
                          </a:solidFill>
                        </a:rPr>
                        <a:t>m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strike="noStrike" cap="none"/>
                        <a:t>dm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strike="noStrike" cap="none">
                          <a:solidFill>
                            <a:srgbClr val="FF0000"/>
                          </a:solidFill>
                        </a:rPr>
                        <a:t>cm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u="none" strike="noStrike" cap="none"/>
                        <a:t>mm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3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85" name="Google Shape;1785;p99"/>
          <p:cNvSpPr txBox="1"/>
          <p:nvPr/>
        </p:nvSpPr>
        <p:spPr>
          <a:xfrm>
            <a:off x="4045565" y="1358527"/>
            <a:ext cx="410087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</a:t>
            </a:r>
            <a:r>
              <a:rPr lang="fr-FR" sz="4400" b="1" i="0" u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m = </a:t>
            </a:r>
            <a:r>
              <a:rPr lang="fr-FR" sz="44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…..</a:t>
            </a:r>
            <a:r>
              <a:rPr lang="fr-FR" sz="4400" b="1" i="0" u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4400" b="1" i="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endParaRPr sz="28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6" name="Google Shape;1786;p99"/>
          <p:cNvSpPr txBox="1"/>
          <p:nvPr/>
        </p:nvSpPr>
        <p:spPr>
          <a:xfrm>
            <a:off x="875942" y="746061"/>
            <a:ext cx="10050345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78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 i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Rappeler la méthode de conversion</a:t>
            </a:r>
            <a:endParaRPr/>
          </a:p>
        </p:txBody>
      </p:sp>
      <p:sp>
        <p:nvSpPr>
          <p:cNvPr id="1787" name="Google Shape;1787;p99"/>
          <p:cNvSpPr/>
          <p:nvPr/>
        </p:nvSpPr>
        <p:spPr>
          <a:xfrm>
            <a:off x="5668499" y="4166547"/>
            <a:ext cx="855000" cy="1260014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0C413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8" name="Google Shape;1788;p99"/>
          <p:cNvSpPr txBox="1"/>
          <p:nvPr/>
        </p:nvSpPr>
        <p:spPr>
          <a:xfrm>
            <a:off x="4315568" y="5378512"/>
            <a:ext cx="410087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</a:t>
            </a:r>
            <a:r>
              <a:rPr lang="fr-FR" sz="4400" b="1" i="0" u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m = </a:t>
            </a:r>
            <a:r>
              <a:rPr lang="fr-FR" sz="44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200</a:t>
            </a:r>
            <a:r>
              <a:rPr lang="fr-FR" sz="4400" b="1" i="0" u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4400" b="1" i="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endParaRPr sz="28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789" name="Google Shape;1789;p99"/>
          <p:cNvGraphicFramePr/>
          <p:nvPr/>
        </p:nvGraphicFramePr>
        <p:xfrm>
          <a:off x="6366003" y="3263520"/>
          <a:ext cx="1710000" cy="613325"/>
        </p:xfrm>
        <a:graphic>
          <a:graphicData uri="http://schemas.openxmlformats.org/drawingml/2006/table">
            <a:tbl>
              <a:tblPr firstRow="1" bandRow="1">
                <a:noFill/>
                <a:tableStyleId>{0B112D97-49D7-44DC-A576-9BB7EAF0BAAC}</a:tableStyleId>
              </a:tblPr>
              <a:tblGrid>
                <a:gridCol w="85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3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b="1" u="none" strike="noStrike" cap="none">
                          <a:solidFill>
                            <a:srgbClr val="0070C0"/>
                          </a:solidFill>
                        </a:rPr>
                        <a:t>0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b="1" u="none" strike="noStrike" cap="none">
                          <a:solidFill>
                            <a:srgbClr val="0070C0"/>
                          </a:solidFill>
                        </a:rPr>
                        <a:t>0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90" name="Google Shape;1790;p99"/>
          <p:cNvGraphicFramePr/>
          <p:nvPr/>
        </p:nvGraphicFramePr>
        <p:xfrm>
          <a:off x="5511003" y="3263520"/>
          <a:ext cx="855000" cy="613325"/>
        </p:xfrm>
        <a:graphic>
          <a:graphicData uri="http://schemas.openxmlformats.org/drawingml/2006/table">
            <a:tbl>
              <a:tblPr firstRow="1" bandRow="1">
                <a:noFill/>
                <a:tableStyleId>{0B112D97-49D7-44DC-A576-9BB7EAF0BAAC}</a:tableStyleId>
              </a:tblPr>
              <a:tblGrid>
                <a:gridCol w="85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3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200" b="1" u="none" strike="noStrike" cap="none">
                          <a:solidFill>
                            <a:schemeClr val="dk1"/>
                          </a:solidFill>
                        </a:rPr>
                        <a:t>2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5445</Words>
  <Application>Microsoft Office PowerPoint</Application>
  <PresentationFormat>Grand écran</PresentationFormat>
  <Paragraphs>1182</Paragraphs>
  <Slides>161</Slides>
  <Notes>160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161</vt:i4>
      </vt:variant>
    </vt:vector>
  </HeadingPairs>
  <TitlesOfParts>
    <vt:vector size="177" baseType="lpstr">
      <vt:lpstr>Calibri</vt:lpstr>
      <vt:lpstr>Noto Sans Symbols</vt:lpstr>
      <vt:lpstr>Arial</vt:lpstr>
      <vt:lpstr>Architects Daughter</vt:lpstr>
      <vt:lpstr>Simplified Arabic</vt:lpstr>
      <vt:lpstr>Dosis</vt:lpstr>
      <vt:lpstr>Times New Roman</vt:lpstr>
      <vt:lpstr>Poppins ExtraBold</vt:lpstr>
      <vt:lpstr>Calibri (En-têtes)</vt:lpstr>
      <vt:lpstr>Aptos</vt:lpstr>
      <vt:lpstr>Wingdings</vt:lpstr>
      <vt:lpstr>Thème Office</vt:lpstr>
      <vt:lpstr>2_Thème Office</vt:lpstr>
      <vt:lpstr>Thème Office</vt:lpstr>
      <vt:lpstr>1_Thème Office</vt:lpstr>
      <vt:lpstr>3_Thème Office</vt:lpstr>
      <vt:lpstr>Présentation PowerPoint</vt:lpstr>
      <vt:lpstr>Présentation PowerPoint</vt:lpstr>
      <vt:lpstr>On commence notre séance par présenter la programmation de la phase de remédiation: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Je vais vous monter comment réaliser la tâche principale à partir de l’exemple suivant: </vt:lpstr>
      <vt:lpstr>Je commence par classer les unités données en multiples, sous-multiples et unité principale.</vt:lpstr>
      <vt:lpstr>Présentation PowerPoint</vt:lpstr>
      <vt:lpstr>Ensuite , j’associe chaque objet à son ordre de grandeur (très petite, petite, moyenne, grande)</vt:lpstr>
      <vt:lpstr>En fin, j’attribue à chaque longueur, l’unité convenable.</vt:lpstr>
      <vt:lpstr>Voici alors la réponse à la tâche: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Exactement, on associe chaque unité à l’ordre de grandeur qu’elle exprime.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C’est la fin de notre séance. N’oubliez pas de réviser vos leçons et de réaliser vos devoirs.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C’est la fin de notre séance. Qui peut me rappeler ce qu'on a appris?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Je vais vous monter comment réaliser cette tâche principale à partir de l’exemple suivant: </vt:lpstr>
      <vt:lpstr>Au départ, je classe les unités en : multiples, sous-multiples et unité principale.</vt:lpstr>
      <vt:lpstr>Présentation PowerPoint</vt:lpstr>
      <vt:lpstr>Ensuite, je classe les objets du plus léger au plus lourd.</vt:lpstr>
      <vt:lpstr>En fin, Je choisis l’unité adaptée à chaque objet: g , kg ou mg .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Exactement, on associe chaque unité à l’ordre de grandeur qu’elle représente.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C’est la fin de notre séance, n’oublier pas vos devoirs. A la prochaine!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Ghali Fikri</dc:creator>
  <cp:lastModifiedBy>MOJAHID RACHID</cp:lastModifiedBy>
  <cp:revision>6</cp:revision>
  <dcterms:created xsi:type="dcterms:W3CDTF">2024-06-05T08:36:02Z</dcterms:created>
  <dcterms:modified xsi:type="dcterms:W3CDTF">2025-09-14T20:35:46Z</dcterms:modified>
</cp:coreProperties>
</file>