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9" r:id="rId2"/>
  </p:sldMasterIdLst>
  <p:notesMasterIdLst>
    <p:notesMasterId r:id="rId56"/>
  </p:notesMasterIdLst>
  <p:sldIdLst>
    <p:sldId id="2134806044" r:id="rId3"/>
    <p:sldId id="374" r:id="rId4"/>
    <p:sldId id="379" r:id="rId5"/>
    <p:sldId id="2134806737" r:id="rId6"/>
    <p:sldId id="380" r:id="rId7"/>
    <p:sldId id="381" r:id="rId8"/>
    <p:sldId id="382" r:id="rId9"/>
    <p:sldId id="2134806585" r:id="rId10"/>
    <p:sldId id="2134806280" r:id="rId11"/>
    <p:sldId id="2134806734" r:id="rId12"/>
    <p:sldId id="2134806735" r:id="rId13"/>
    <p:sldId id="2134806736" r:id="rId14"/>
    <p:sldId id="268" r:id="rId15"/>
    <p:sldId id="388" r:id="rId16"/>
    <p:sldId id="389" r:id="rId17"/>
    <p:sldId id="390" r:id="rId18"/>
    <p:sldId id="391" r:id="rId19"/>
    <p:sldId id="392" r:id="rId20"/>
    <p:sldId id="393" r:id="rId21"/>
    <p:sldId id="395" r:id="rId22"/>
    <p:sldId id="396" r:id="rId23"/>
    <p:sldId id="397" r:id="rId24"/>
    <p:sldId id="398" r:id="rId25"/>
    <p:sldId id="272" r:id="rId26"/>
    <p:sldId id="383" r:id="rId27"/>
    <p:sldId id="394" r:id="rId28"/>
    <p:sldId id="959" r:id="rId29"/>
    <p:sldId id="960" r:id="rId30"/>
    <p:sldId id="961" r:id="rId31"/>
    <p:sldId id="962" r:id="rId32"/>
    <p:sldId id="956" r:id="rId33"/>
    <p:sldId id="2134806141" r:id="rId34"/>
    <p:sldId id="2134806142" r:id="rId35"/>
    <p:sldId id="2134806143" r:id="rId36"/>
    <p:sldId id="2134806145" r:id="rId37"/>
    <p:sldId id="2134806144" r:id="rId38"/>
    <p:sldId id="2134806146" r:id="rId39"/>
    <p:sldId id="2134806147" r:id="rId40"/>
    <p:sldId id="2134806148" r:id="rId41"/>
    <p:sldId id="2134806149" r:id="rId42"/>
    <p:sldId id="2134806150" r:id="rId43"/>
    <p:sldId id="2134806151" r:id="rId44"/>
    <p:sldId id="957" r:id="rId45"/>
    <p:sldId id="2134806152" r:id="rId46"/>
    <p:sldId id="2134806153" r:id="rId47"/>
    <p:sldId id="958" r:id="rId48"/>
    <p:sldId id="2134806154" r:id="rId49"/>
    <p:sldId id="2134806155" r:id="rId50"/>
    <p:sldId id="387" r:id="rId51"/>
    <p:sldId id="2134806156" r:id="rId52"/>
    <p:sldId id="2134806159" r:id="rId53"/>
    <p:sldId id="2134806158" r:id="rId54"/>
    <p:sldId id="2134806157" r:id="rId55"/>
  </p:sldIdLst>
  <p:sldSz cx="12192000" cy="6858000"/>
  <p:notesSz cx="6858000" cy="9144000"/>
  <p:embeddedFontLst>
    <p:embeddedFont>
      <p:font typeface="Dosis" pitchFamily="2" charset="0"/>
      <p:regular r:id="rId57"/>
      <p:bold r:id="rId58"/>
    </p:embeddedFont>
    <p:embeddedFont>
      <p:font typeface="Hammersmith One" panose="02010703030501060504" pitchFamily="2" charset="0"/>
      <p:regular r:id="rId59"/>
    </p:embeddedFont>
    <p:embeddedFont>
      <p:font typeface="Poppins ExtraBold" panose="00000900000000000000" pitchFamily="2" charset="0"/>
      <p:bold r:id="rId60"/>
      <p:boldItalic r:id="rId61"/>
    </p:embeddedFont>
    <p:embeddedFont>
      <p:font typeface="Simplified Arabic" panose="02020603050405020304" pitchFamily="18" charset="-78"/>
      <p:regular r:id="rId62"/>
      <p:bold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6" roundtripDataSignature="AMtx7mg+JQ90K/JiooV1UmA1Ae1iLjIm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2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7.fntdata"/><Relationship Id="rId7" Type="http://schemas.openxmlformats.org/officeDocument/2006/relationships/slide" Target="slides/slide5.xml"/><Relationship Id="rId196" Type="http://customschemas.google.com/relationships/presentationmetadata" Target="metadata"/><Relationship Id="rId200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2.fntdata"/><Relationship Id="rId5" Type="http://schemas.openxmlformats.org/officeDocument/2006/relationships/slide" Target="slides/slide3.xml"/><Relationship Id="rId61" Type="http://schemas.openxmlformats.org/officeDocument/2006/relationships/font" Target="fonts/font5.fntdata"/><Relationship Id="rId199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197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4.fntdata"/><Relationship Id="rId19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  <p:txBody>
          <a:bodyPr/>
          <a:lstStyle/>
          <a:p>
            <a:endParaRPr lang="de-DE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698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D8D22B1C-DEB6-97E6-449A-6D7311496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D6AAC1EA-AF75-EE21-82AE-86AA4D000B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0131D11A-1E45-2FE6-9788-BC3F53C667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514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DC8F1615-EB68-7D8E-A383-AFB087DA2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6B471365-07A8-7951-57AE-0D3A9C5906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E16FBF62-FD91-2D2E-2A40-A5605B64E0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3851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92866A16-50E4-A5AE-F36D-8FAE96E5F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EAE6E942-A788-7BF6-7E4D-3F0CB65D4E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EA60B87D-E0A5-20E0-45B3-DAE73D1E76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9545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085372AA-4F0D-D75B-5D58-437867FC6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C8F7CC8C-DCCF-1468-46A0-087077ADDB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B3BA1362-6418-ABB2-91AB-EF59C9492D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99648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>
          <a:extLst>
            <a:ext uri="{FF2B5EF4-FFF2-40B4-BE49-F238E27FC236}">
              <a16:creationId xmlns:a16="http://schemas.microsoft.com/office/drawing/2014/main" id="{1024114E-BD61-CED5-2F71-03A890ED4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9:notes">
            <a:extLst>
              <a:ext uri="{FF2B5EF4-FFF2-40B4-BE49-F238E27FC236}">
                <a16:creationId xmlns:a16="http://schemas.microsoft.com/office/drawing/2014/main" id="{158FC632-B28F-AF57-BE7C-FBD632701C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9:notes">
            <a:extLst>
              <a:ext uri="{FF2B5EF4-FFF2-40B4-BE49-F238E27FC236}">
                <a16:creationId xmlns:a16="http://schemas.microsoft.com/office/drawing/2014/main" id="{B3BBD877-2BA9-8090-B45F-DF55626C33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913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>
          <a:extLst>
            <a:ext uri="{FF2B5EF4-FFF2-40B4-BE49-F238E27FC236}">
              <a16:creationId xmlns:a16="http://schemas.microsoft.com/office/drawing/2014/main" id="{10782A07-E040-85B5-F85A-B97D5184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9:notes">
            <a:extLst>
              <a:ext uri="{FF2B5EF4-FFF2-40B4-BE49-F238E27FC236}">
                <a16:creationId xmlns:a16="http://schemas.microsoft.com/office/drawing/2014/main" id="{44334F50-26C5-28A7-5BFB-4483753793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9:notes">
            <a:extLst>
              <a:ext uri="{FF2B5EF4-FFF2-40B4-BE49-F238E27FC236}">
                <a16:creationId xmlns:a16="http://schemas.microsoft.com/office/drawing/2014/main" id="{569EB13E-3A70-21DB-09EE-4BEC1587E7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0540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65746DCF-E1FE-8257-44DB-1F57054AE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A27076D7-23BD-57A7-C5D7-AA77A5B1F7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D5F78366-5EFB-45CD-39DE-B841C74875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5892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C2413E63-AEFA-CC7B-7A14-67DA90367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98C798F6-EE26-F2B6-0B2C-898F5779EC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7B541706-EE8C-A38C-5562-CBB4901AFE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75777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BF3A35E4-05D2-F665-7715-18C5ACA98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5472F1E7-5D8A-EFC1-B61E-9AFB21F133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325FD175-F94A-1E02-E565-3009A3CA2C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011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46A3E04E-767B-4C60-E9DA-2A98B764A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5FEA30F3-0732-AD3F-5219-F11D74B4EA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35D807F2-B833-816B-D6CB-44C93017ED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8396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6254D781-004F-8268-3E85-5DF5F8529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262A8695-50AD-673A-A805-32136B918A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24B6EDFE-EE80-279A-0660-AB703F113C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73737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CBF1A45D-9F6C-D2D8-8B27-63FB1E5AD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88C260E2-3E2D-550B-26D1-F8E754C748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55DC7AE3-4BAD-6476-820B-8296245079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1287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9245DBDB-0013-9D87-BD04-7E109088F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10E408C4-7EEB-8522-C7EA-0B0CA05BC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B3531640-8FF1-798C-25FE-CB2D778045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3818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F51645E3-D7D7-7EAC-5286-F0517B47D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E3272DD8-46C8-9906-C3DE-C860F8458E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0A7A4C04-E6E8-A17D-16BC-85A01C372F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7764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1248F76D-E69A-BA9F-45CF-995956292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FA49300A-3E36-A703-04DE-8A882BD86B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E595EE53-1CF2-100B-EC26-8D6167CCA1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2398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74" name="Google Shape;37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9B0D9100-0159-2ABD-D983-0E515648F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3A719069-EE82-7DDC-7E0F-8FC2C4D96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7CE13967-8AEF-C91C-5457-C1D8F1B2FE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74234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7026396E-BC01-8B28-8A0E-23148EF48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85596AB5-9CA5-98D8-8E4B-3A9A9A5079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51F0C572-74CB-2E69-2CE4-C787C1646E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8658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6D3413BC-9A5D-53BB-517B-2B1FD7EC9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340353EA-1D57-F8AF-BE7D-129D05BE7C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2DED674F-4E7C-C0F4-4612-0F86B99611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2868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A4C10E11-F62E-8C7D-0CF1-18922C8CA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8DDDAA17-98DB-5B9B-E37E-4D8F153D86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35C6C931-6042-0239-B78F-E5049E3854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67132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9135A920-ED66-AE98-EEB3-4C758CD83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66067A70-8453-64F5-E6DB-16627EF12F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5A015CA7-1CC0-29B4-8707-DE6B2DE17D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0571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088846FA-4AA7-F96A-4B8A-8258E2F8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0F1F527B-7975-CDBF-B7CF-144ABA99B3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016EC6EB-8306-E1CA-D59E-0A69BD7A4B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56640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260EEA07-E38F-7E40-1072-C754F6579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110BA231-D27C-5A9B-C1A9-972674AEE4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66F54227-2606-4DFD-151F-FC14E87673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19007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6D8987F2-9B7C-4054-ADD3-FC223AF01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BF62F0B3-65F3-F291-EC94-CFB4F768B3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16D0E8E9-7225-8A7E-368C-6354F4C0CC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2767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9F06509D-E4C0-CC93-ECC7-561AE185B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C46FCCBD-D7AB-3A6B-1D01-D137521A0A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3127B546-FBF8-3D39-9209-E75A49F648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0933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>
          <a:extLst>
            <a:ext uri="{FF2B5EF4-FFF2-40B4-BE49-F238E27FC236}">
              <a16:creationId xmlns:a16="http://schemas.microsoft.com/office/drawing/2014/main" id="{7E8E5FE9-274E-7A2A-F233-0FEA9AD60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71:notes">
            <a:extLst>
              <a:ext uri="{FF2B5EF4-FFF2-40B4-BE49-F238E27FC236}">
                <a16:creationId xmlns:a16="http://schemas.microsoft.com/office/drawing/2014/main" id="{63E206F5-8942-DFE0-C62D-B032429AB4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71:notes">
            <a:extLst>
              <a:ext uri="{FF2B5EF4-FFF2-40B4-BE49-F238E27FC236}">
                <a16:creationId xmlns:a16="http://schemas.microsoft.com/office/drawing/2014/main" id="{77B1A306-B776-5BE9-DC57-47D0EBA455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488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99" name="Google Shape;39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2E79F1B9-CB14-E232-1B5F-C406A935D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A7E7A9B1-B282-F55D-5AAC-79F5EE2171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2241240D-0516-8201-6C18-A9E5F1A549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5670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4A0E34ED-BC5E-B8E2-DA0F-E41633E99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D0718E7A-AB25-16DF-5DB9-E94E71C60F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BD650DA4-603A-4A41-C6DE-91E1EA8E48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5322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>
          <a:extLst>
            <a:ext uri="{FF2B5EF4-FFF2-40B4-BE49-F238E27FC236}">
              <a16:creationId xmlns:a16="http://schemas.microsoft.com/office/drawing/2014/main" id="{A259430D-2556-FC3E-94C3-77FCB1190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9:notes">
            <a:extLst>
              <a:ext uri="{FF2B5EF4-FFF2-40B4-BE49-F238E27FC236}">
                <a16:creationId xmlns:a16="http://schemas.microsoft.com/office/drawing/2014/main" id="{B846C406-67EB-5F75-F545-D7FB298F13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9:notes">
            <a:extLst>
              <a:ext uri="{FF2B5EF4-FFF2-40B4-BE49-F238E27FC236}">
                <a16:creationId xmlns:a16="http://schemas.microsoft.com/office/drawing/2014/main" id="{B97B727D-AC00-BE6E-124E-D23C722393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50552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4">
          <a:extLst>
            <a:ext uri="{FF2B5EF4-FFF2-40B4-BE49-F238E27FC236}">
              <a16:creationId xmlns:a16="http://schemas.microsoft.com/office/drawing/2014/main" id="{B8B90DCA-9BC4-0E42-D617-7993062D8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5" name="Google Shape;3415;p110:notes">
            <a:extLst>
              <a:ext uri="{FF2B5EF4-FFF2-40B4-BE49-F238E27FC236}">
                <a16:creationId xmlns:a16="http://schemas.microsoft.com/office/drawing/2014/main" id="{FD13929A-3A4E-4730-4A09-ED065CAD4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416" name="Google Shape;3416;p110:notes">
            <a:extLst>
              <a:ext uri="{FF2B5EF4-FFF2-40B4-BE49-F238E27FC236}">
                <a16:creationId xmlns:a16="http://schemas.microsoft.com/office/drawing/2014/main" id="{D94CBC6E-BF55-FDDA-7264-C92DFACFF6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7" name="Google Shape;3417;p110:notes">
            <a:extLst>
              <a:ext uri="{FF2B5EF4-FFF2-40B4-BE49-F238E27FC236}">
                <a16:creationId xmlns:a16="http://schemas.microsoft.com/office/drawing/2014/main" id="{CD55B26E-86CD-7F7E-644A-E826F421F7D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38172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4">
          <a:extLst>
            <a:ext uri="{FF2B5EF4-FFF2-40B4-BE49-F238E27FC236}">
              <a16:creationId xmlns:a16="http://schemas.microsoft.com/office/drawing/2014/main" id="{35137313-9DDD-AD42-1535-7DA6F1F45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5" name="Google Shape;3415;p110:notes">
            <a:extLst>
              <a:ext uri="{FF2B5EF4-FFF2-40B4-BE49-F238E27FC236}">
                <a16:creationId xmlns:a16="http://schemas.microsoft.com/office/drawing/2014/main" id="{742A9B67-8E3C-4E79-7C6C-F20F6F5508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416" name="Google Shape;3416;p110:notes">
            <a:extLst>
              <a:ext uri="{FF2B5EF4-FFF2-40B4-BE49-F238E27FC236}">
                <a16:creationId xmlns:a16="http://schemas.microsoft.com/office/drawing/2014/main" id="{62C908A2-C354-EE96-2CBE-6393EA1481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7" name="Google Shape;3417;p110:notes">
            <a:extLst>
              <a:ext uri="{FF2B5EF4-FFF2-40B4-BE49-F238E27FC236}">
                <a16:creationId xmlns:a16="http://schemas.microsoft.com/office/drawing/2014/main" id="{E54F10A7-FE8B-9C5A-7B6E-3197630337D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53553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3">
          <a:extLst>
            <a:ext uri="{FF2B5EF4-FFF2-40B4-BE49-F238E27FC236}">
              <a16:creationId xmlns:a16="http://schemas.microsoft.com/office/drawing/2014/main" id="{D89B98AB-922A-2E30-E911-C0AB518BB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4" name="Google Shape;3424;p111:notes">
            <a:extLst>
              <a:ext uri="{FF2B5EF4-FFF2-40B4-BE49-F238E27FC236}">
                <a16:creationId xmlns:a16="http://schemas.microsoft.com/office/drawing/2014/main" id="{E1F2392B-977C-5EE1-48CE-00E3D4FC33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5" name="Google Shape;3425;p111:notes">
            <a:extLst>
              <a:ext uri="{FF2B5EF4-FFF2-40B4-BE49-F238E27FC236}">
                <a16:creationId xmlns:a16="http://schemas.microsoft.com/office/drawing/2014/main" id="{458A5EA7-BDA9-4404-8594-5691578712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884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DE74AEE0-8C1E-CD4D-B94E-631FDA659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>
            <a:extLst>
              <a:ext uri="{FF2B5EF4-FFF2-40B4-BE49-F238E27FC236}">
                <a16:creationId xmlns:a16="http://schemas.microsoft.com/office/drawing/2014/main" id="{9357FC4D-0654-BBA6-C5B3-6034A92835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>
            <a:extLst>
              <a:ext uri="{FF2B5EF4-FFF2-40B4-BE49-F238E27FC236}">
                <a16:creationId xmlns:a16="http://schemas.microsoft.com/office/drawing/2014/main" id="{A0E37EDC-B0AA-9806-5078-CAE29AE0B9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060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83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503659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pic>
        <p:nvPicPr>
          <p:cNvPr id="3" name="Picture 3" descr="Image générée">
            <a:extLst>
              <a:ext uri="{FF2B5EF4-FFF2-40B4-BE49-F238E27FC236}">
                <a16:creationId xmlns:a16="http://schemas.microsoft.com/office/drawing/2014/main" id="{FAFB5C6E-8297-6915-7738-462A4FD3367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9766" y="191492"/>
            <a:ext cx="52802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772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11447485" y="272473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 algn="r"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 algn="r">
              <a:buNone/>
              <a:defRPr sz="140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9199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5772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74874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4765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6331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5_Title Slid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117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7" name="Google Shape;47;p11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" name="Google Shape;48;p117"/>
            <p:cNvSpPr/>
            <p:nvPr/>
          </p:nvSpPr>
          <p:spPr>
            <a:xfrm>
              <a:off x="200026" y="517672"/>
              <a:ext cx="13315950" cy="9534389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" name="Google Shape;49;p117"/>
            <p:cNvSpPr/>
            <p:nvPr/>
          </p:nvSpPr>
          <p:spPr>
            <a:xfrm>
              <a:off x="200026" y="349062"/>
              <a:ext cx="13315949" cy="1512000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" name="Google Shape;51;p117"/>
          <p:cNvSpPr txBox="1">
            <a:spLocks noGrp="1"/>
          </p:cNvSpPr>
          <p:nvPr>
            <p:ph type="title"/>
          </p:nvPr>
        </p:nvSpPr>
        <p:spPr>
          <a:xfrm>
            <a:off x="1015448" y="132148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7"/>
          <p:cNvSpPr txBox="1">
            <a:spLocks noGrp="1"/>
          </p:cNvSpPr>
          <p:nvPr>
            <p:ph type="body" idx="1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49838EB5-5871-3621-5731-73E18AA38A9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9766" y="191492"/>
            <a:ext cx="52802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63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5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" name="Google Shape;23;p115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5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5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" name="Google Shape;26;p115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5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5"/>
          <p:cNvSpPr txBox="1">
            <a:spLocks noGrp="1"/>
          </p:cNvSpPr>
          <p:nvPr>
            <p:ph type="title" idx="6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29" name="Google Shape;29;p115"/>
          <p:cNvSpPr txBox="1">
            <a:spLocks noGrp="1"/>
          </p:cNvSpPr>
          <p:nvPr>
            <p:ph type="title" idx="7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30" name="Google Shape;30;p115"/>
          <p:cNvSpPr txBox="1">
            <a:spLocks noGrp="1"/>
          </p:cNvSpPr>
          <p:nvPr>
            <p:ph type="title" idx="8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31" name="Google Shape;31;p115"/>
          <p:cNvSpPr txBox="1">
            <a:spLocks noGrp="1"/>
          </p:cNvSpPr>
          <p:nvPr>
            <p:ph type="title" idx="9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32" name="Google Shape;32;p115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3" name="Google Shape;33;p115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115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117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7" name="Google Shape;47;p11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" name="Google Shape;48;p117"/>
            <p:cNvSpPr/>
            <p:nvPr/>
          </p:nvSpPr>
          <p:spPr>
            <a:xfrm>
              <a:off x="200026" y="517672"/>
              <a:ext cx="13315950" cy="9534389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" name="Google Shape;49;p117"/>
            <p:cNvSpPr/>
            <p:nvPr/>
          </p:nvSpPr>
          <p:spPr>
            <a:xfrm>
              <a:off x="200026" y="349063"/>
              <a:ext cx="13315949" cy="1512000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" name="Google Shape;51;p117"/>
          <p:cNvSpPr txBox="1">
            <a:spLocks noGrp="1"/>
          </p:cNvSpPr>
          <p:nvPr>
            <p:ph type="title"/>
          </p:nvPr>
        </p:nvSpPr>
        <p:spPr>
          <a:xfrm>
            <a:off x="819149" y="278920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7"/>
          <p:cNvSpPr txBox="1">
            <a:spLocks noGrp="1"/>
          </p:cNvSpPr>
          <p:nvPr>
            <p:ph type="body" idx="1"/>
          </p:nvPr>
        </p:nvSpPr>
        <p:spPr>
          <a:xfrm>
            <a:off x="654049" y="861943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58371D5E-10B5-38CF-A6C6-C6D63CB2EB4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9766" y="191492"/>
            <a:ext cx="52802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21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59" name="Google Shape;59;p1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" name="Google Shape;60;p121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121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" name="Google Shape;62;p121"/>
          <p:cNvSpPr/>
          <p:nvPr/>
        </p:nvSpPr>
        <p:spPr>
          <a:xfrm rot="10800000">
            <a:off x="11447485" y="272473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" name="Google Shape;63;p121"/>
          <p:cNvSpPr txBox="1"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1"/>
          <p:cNvSpPr txBox="1">
            <a:spLocks noGrp="1"/>
          </p:cNvSpPr>
          <p:nvPr>
            <p:ph type="body" idx="1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0" name="Google Shape;40;p11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1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16"/>
          <p:cNvSpPr txBox="1"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76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906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611063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21118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499" y="867924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800" i="1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pic>
        <p:nvPicPr>
          <p:cNvPr id="3" name="Picture 3" descr="Image générée">
            <a:extLst>
              <a:ext uri="{FF2B5EF4-FFF2-40B4-BE49-F238E27FC236}">
                <a16:creationId xmlns:a16="http://schemas.microsoft.com/office/drawing/2014/main" id="{18420474-5168-339E-5933-FEC368B556A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t="24595" r="75621" b="62243"/>
          <a:stretch>
            <a:fillRect/>
          </a:stretch>
        </p:blipFill>
        <p:spPr bwMode="auto">
          <a:xfrm>
            <a:off x="407619" y="140528"/>
            <a:ext cx="471143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711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4306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5" r:id="rId4"/>
    <p:sldLayoutId id="2147483656" r:id="rId5"/>
    <p:sldLayoutId id="2147483668" r:id="rId6"/>
    <p:sldLayoutId id="2147483680" r:id="rId7"/>
    <p:sldLayoutId id="214748368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16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6.png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2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11" y="183875"/>
            <a:ext cx="4372977" cy="66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78;p1">
            <a:extLst>
              <a:ext uri="{FF2B5EF4-FFF2-40B4-BE49-F238E27FC236}">
                <a16:creationId xmlns:a16="http://schemas.microsoft.com/office/drawing/2014/main" id="{61D50300-582B-EAAB-A06B-AC2446957539}"/>
              </a:ext>
            </a:extLst>
          </p:cNvPr>
          <p:cNvSpPr txBox="1"/>
          <p:nvPr/>
        </p:nvSpPr>
        <p:spPr>
          <a:xfrm>
            <a:off x="3077845" y="1718623"/>
            <a:ext cx="60363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lay"/>
                <a:ea typeface="Play"/>
                <a:cs typeface="Play"/>
                <a:sym typeface="Play"/>
              </a:rPr>
              <a:t>Physique chimie </a:t>
            </a:r>
            <a:endParaRPr kumimoji="0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9" name="Google Shape;79;p1">
            <a:extLst>
              <a:ext uri="{FF2B5EF4-FFF2-40B4-BE49-F238E27FC236}">
                <a16:creationId xmlns:a16="http://schemas.microsoft.com/office/drawing/2014/main" id="{5D596872-1376-3068-940D-21E0B51855B7}"/>
              </a:ext>
            </a:extLst>
          </p:cNvPr>
          <p:cNvGrpSpPr/>
          <p:nvPr/>
        </p:nvGrpSpPr>
        <p:grpSpPr>
          <a:xfrm>
            <a:off x="8868006" y="2247434"/>
            <a:ext cx="2088474" cy="1622561"/>
            <a:chOff x="9929471" y="1559650"/>
            <a:chExt cx="2088474" cy="1428584"/>
          </a:xfrm>
        </p:grpSpPr>
        <p:pic>
          <p:nvPicPr>
            <p:cNvPr id="10" name="Google Shape;80;p1">
              <a:extLst>
                <a:ext uri="{FF2B5EF4-FFF2-40B4-BE49-F238E27FC236}">
                  <a16:creationId xmlns:a16="http://schemas.microsoft.com/office/drawing/2014/main" id="{2F583992-F077-FC6B-D667-97AF707281C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81;p1">
              <a:extLst>
                <a:ext uri="{FF2B5EF4-FFF2-40B4-BE49-F238E27FC236}">
                  <a16:creationId xmlns:a16="http://schemas.microsoft.com/office/drawing/2014/main" id="{C74043AD-7879-00E0-EA01-8760AA42D17B}"/>
                </a:ext>
              </a:extLst>
            </p:cNvPr>
            <p:cNvSpPr txBox="1"/>
            <p:nvPr/>
          </p:nvSpPr>
          <p:spPr>
            <a:xfrm>
              <a:off x="10466027" y="1790000"/>
              <a:ext cx="1114592" cy="359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lay"/>
                  <a:ea typeface="Play"/>
                  <a:cs typeface="Play"/>
                  <a:sym typeface="Play"/>
                </a:rPr>
                <a:t>Niveau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kumimoji="0" lang="fr-FR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Google Shape;82;p1">
              <a:extLst>
                <a:ext uri="{FF2B5EF4-FFF2-40B4-BE49-F238E27FC236}">
                  <a16:creationId xmlns:a16="http://schemas.microsoft.com/office/drawing/2014/main" id="{33B6DAFC-A211-D90F-68A7-7AF092A9E7DB}"/>
                </a:ext>
              </a:extLst>
            </p:cNvPr>
            <p:cNvSpPr txBox="1"/>
            <p:nvPr/>
          </p:nvSpPr>
          <p:spPr>
            <a:xfrm>
              <a:off x="10311889" y="2280911"/>
              <a:ext cx="12687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>
                  <a:ln>
                    <a:noFill/>
                  </a:ln>
                  <a:solidFill>
                    <a:srgbClr val="FCBF18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2AC</a:t>
              </a:r>
              <a:endParaRPr kumimoji="0" sz="2800" b="1" i="0" u="none" strike="noStrike" kern="1200" cap="none" spc="0" normalizeH="0" baseline="0" noProof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" name="Google Shape;84;p1">
            <a:extLst>
              <a:ext uri="{FF2B5EF4-FFF2-40B4-BE49-F238E27FC236}">
                <a16:creationId xmlns:a16="http://schemas.microsoft.com/office/drawing/2014/main" id="{230FB538-DAFE-25B9-F8FF-64090C5619D3}"/>
              </a:ext>
            </a:extLst>
          </p:cNvPr>
          <p:cNvSpPr/>
          <p:nvPr/>
        </p:nvSpPr>
        <p:spPr>
          <a:xfrm>
            <a:off x="4470216" y="2708751"/>
            <a:ext cx="3169712" cy="382217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84E9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784E9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85;p1">
            <a:extLst>
              <a:ext uri="{FF2B5EF4-FFF2-40B4-BE49-F238E27FC236}">
                <a16:creationId xmlns:a16="http://schemas.microsoft.com/office/drawing/2014/main" id="{361B88D9-7152-566F-29D3-BB2A5AA231A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26109" y="4030450"/>
            <a:ext cx="3172268" cy="18957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6;p1">
            <a:extLst>
              <a:ext uri="{FF2B5EF4-FFF2-40B4-BE49-F238E27FC236}">
                <a16:creationId xmlns:a16="http://schemas.microsoft.com/office/drawing/2014/main" id="{01A21689-C0A9-1C7A-4B78-048C75777078}"/>
              </a:ext>
            </a:extLst>
          </p:cNvPr>
          <p:cNvSpPr/>
          <p:nvPr/>
        </p:nvSpPr>
        <p:spPr>
          <a:xfrm>
            <a:off x="642646" y="3869995"/>
            <a:ext cx="6657264" cy="702160"/>
          </a:xfrm>
          <a:prstGeom prst="roundRect">
            <a:avLst>
              <a:gd name="adj" fmla="val 8616"/>
            </a:avLst>
          </a:prstGeom>
          <a:solidFill>
            <a:srgbClr val="106585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Arial"/>
                <a:cs typeface="Arial"/>
                <a:sym typeface="Arial"/>
              </a:rPr>
              <a:t>   Domaine 2       </a:t>
            </a:r>
            <a:endParaRPr kumimoji="0" sz="2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/>
              <a:cs typeface="Arial"/>
              <a:sym typeface="Arial"/>
            </a:endParaRPr>
          </a:p>
        </p:txBody>
      </p:sp>
      <p:sp>
        <p:nvSpPr>
          <p:cNvPr id="4" name="Google Shape;87;p1">
            <a:extLst>
              <a:ext uri="{FF2B5EF4-FFF2-40B4-BE49-F238E27FC236}">
                <a16:creationId xmlns:a16="http://schemas.microsoft.com/office/drawing/2014/main" id="{10A8FC72-4185-7183-DA4D-8FAE7EF253C9}"/>
              </a:ext>
            </a:extLst>
          </p:cNvPr>
          <p:cNvSpPr/>
          <p:nvPr/>
        </p:nvSpPr>
        <p:spPr>
          <a:xfrm>
            <a:off x="642646" y="4987643"/>
            <a:ext cx="6657264" cy="727078"/>
          </a:xfrm>
          <a:prstGeom prst="roundRect">
            <a:avLst>
              <a:gd name="adj" fmla="val 8616"/>
            </a:avLst>
          </a:prstGeom>
          <a:solidFill>
            <a:srgbClr val="55A8BE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   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8;p1">
            <a:extLst>
              <a:ext uri="{FF2B5EF4-FFF2-40B4-BE49-F238E27FC236}">
                <a16:creationId xmlns:a16="http://schemas.microsoft.com/office/drawing/2014/main" id="{27609B63-94AB-70C4-8B18-783A2921C11E}"/>
              </a:ext>
            </a:extLst>
          </p:cNvPr>
          <p:cNvSpPr txBox="1"/>
          <p:nvPr/>
        </p:nvSpPr>
        <p:spPr>
          <a:xfrm>
            <a:off x="1203247" y="5096316"/>
            <a:ext cx="1427916" cy="46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Séances </a:t>
            </a:r>
            <a:endParaRPr kumimoji="0" sz="28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9;p1">
            <a:extLst>
              <a:ext uri="{FF2B5EF4-FFF2-40B4-BE49-F238E27FC236}">
                <a16:creationId xmlns:a16="http://schemas.microsoft.com/office/drawing/2014/main" id="{16D3CC1A-90A6-E137-02C3-8F94F9F26CB0}"/>
              </a:ext>
            </a:extLst>
          </p:cNvPr>
          <p:cNvSpPr/>
          <p:nvPr/>
        </p:nvSpPr>
        <p:spPr>
          <a:xfrm>
            <a:off x="2819480" y="5120650"/>
            <a:ext cx="72000" cy="45100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0;p1">
            <a:extLst>
              <a:ext uri="{FF2B5EF4-FFF2-40B4-BE49-F238E27FC236}">
                <a16:creationId xmlns:a16="http://schemas.microsoft.com/office/drawing/2014/main" id="{9A334393-30BD-73BE-9144-15AAE3CDD725}"/>
              </a:ext>
            </a:extLst>
          </p:cNvPr>
          <p:cNvSpPr/>
          <p:nvPr/>
        </p:nvSpPr>
        <p:spPr>
          <a:xfrm>
            <a:off x="2820539" y="3988147"/>
            <a:ext cx="64385" cy="45100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1;p1">
            <a:extLst>
              <a:ext uri="{FF2B5EF4-FFF2-40B4-BE49-F238E27FC236}">
                <a16:creationId xmlns:a16="http://schemas.microsoft.com/office/drawing/2014/main" id="{DF18C4B4-5A31-A31C-E8B8-B1E2EB1306FA}"/>
              </a:ext>
            </a:extLst>
          </p:cNvPr>
          <p:cNvSpPr txBox="1"/>
          <p:nvPr/>
        </p:nvSpPr>
        <p:spPr>
          <a:xfrm>
            <a:off x="3013298" y="5131041"/>
            <a:ext cx="358777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Séance 6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91;p1">
            <a:extLst>
              <a:ext uri="{FF2B5EF4-FFF2-40B4-BE49-F238E27FC236}">
                <a16:creationId xmlns:a16="http://schemas.microsoft.com/office/drawing/2014/main" id="{020AAE70-AE43-FE05-19B1-6E43C744D7A1}"/>
              </a:ext>
            </a:extLst>
          </p:cNvPr>
          <p:cNvSpPr txBox="1"/>
          <p:nvPr/>
        </p:nvSpPr>
        <p:spPr>
          <a:xfrm>
            <a:off x="3142065" y="4030450"/>
            <a:ext cx="383685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É</a:t>
            </a: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Arial"/>
                <a:sym typeface="Arial"/>
              </a:rPr>
              <a:t>lectricité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2714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FE43D-3734-98F9-4CD0-57CFB15F4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662953A-0D44-2D3F-FE93-87A2F92266C9}"/>
              </a:ext>
            </a:extLst>
          </p:cNvPr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5EB86A7-7E9F-A479-7805-74EDF9B8A92E}"/>
                </a:ext>
              </a:extLst>
            </p:cNvPr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B3A7E77-7AC0-31B8-EC33-1CCF3D7B845D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333BCB0-1B8A-2DC3-0AF2-75D786AC5C69}"/>
                  </a:ext>
                </a:extLst>
              </p:cNvPr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8B32B55-E67A-A2F8-FECF-B69C16608A9F}"/>
                  </a:ext>
                </a:extLst>
              </p:cNvPr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877DF6F-D067-74D6-1F7B-B70D956A87C4}"/>
                </a:ext>
              </a:extLst>
            </p:cNvPr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8CFDC3A-8CB4-FC2F-79D0-75A9C9599777}"/>
                  </a:ext>
                </a:extLst>
              </p:cNvPr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DC924D-AF2C-E0CF-AA98-E9D29BD2590B}"/>
                  </a:ext>
                </a:extLst>
              </p:cNvPr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6778C5F7-AB27-36C2-944F-883B0D9F19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CA304A19-A67A-6FAC-1D39-5D27EC8D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sz="4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Test de fin de domaine</a:t>
            </a:r>
            <a:br>
              <a:rPr lang="fr-FR" sz="4800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fr-FR" sz="4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608926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64370-67F0-1DC1-E35D-26D4F690C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C0A5FA-8AB7-1683-0411-ACE1C708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238" y="254293"/>
            <a:ext cx="11122217" cy="470617"/>
          </a:xfrm>
        </p:spPr>
        <p:txBody>
          <a:bodyPr>
            <a:no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Préparez-vous, les champions ! Vous avez deux situations similaires à ce que nous avons déjà travaillé. Prenez vos livrets et commencez le test de fin de domaine 2 à la page 27.</a:t>
            </a:r>
            <a:endParaRPr lang="fr-M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834EF8-36C7-8BC2-9838-99B17FB551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1159" y="724910"/>
            <a:ext cx="10179603" cy="470617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  <a:sym typeface="Hammersmith One"/>
              </a:rPr>
              <a:t>Veuillez rassurer les élèves, et de travailler le test en autonomie .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85D49D-6B37-09B5-F582-97159D960C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00762" y="680390"/>
            <a:ext cx="720000" cy="72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B3ACD1B-DC26-4E15-2DE0-39C3AEAF3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953" y="2007474"/>
            <a:ext cx="3134162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913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51071-1C3E-BA64-063D-6A8CAC325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C44D06-E17A-282A-0762-96623F2B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77" y="270234"/>
            <a:ext cx="10541175" cy="470617"/>
          </a:xfrm>
        </p:spPr>
        <p:txBody>
          <a:bodyPr>
            <a:no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Pour chaque item, cochez l’icône qui reflète ton niveau de maîtrise. « Soyez honnêtes, c’est pour vous aider à progresser ! »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  <a:sym typeface="Hammersmith One"/>
              </a:rPr>
              <a:t> </a:t>
            </a:r>
            <a:endParaRPr lang="fr-M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6ABD6F-3176-4947-A21E-762FD1E822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198" y="675813"/>
            <a:ext cx="10179603" cy="29244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Corriger le test et déterminer le taux de maîtrise des élèves pour ce domaine.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641529B-7D0E-C52D-E509-2A23FB82BA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07" t="21217" r="68836" b="24468"/>
          <a:stretch>
            <a:fillRect/>
          </a:stretch>
        </p:blipFill>
        <p:spPr>
          <a:xfrm>
            <a:off x="2004619" y="2381218"/>
            <a:ext cx="568890" cy="4667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84ABB2E-FEB6-C984-EBB0-F3E91F383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039" t="20041" r="12312" b="23098"/>
          <a:stretch>
            <a:fillRect/>
          </a:stretch>
        </p:blipFill>
        <p:spPr>
          <a:xfrm>
            <a:off x="2015128" y="4183488"/>
            <a:ext cx="561597" cy="48866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311791-3CF4-8E59-D995-13D8D70FAD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935" t="20464" r="40108" b="23523"/>
          <a:stretch>
            <a:fillRect/>
          </a:stretch>
        </p:blipFill>
        <p:spPr>
          <a:xfrm>
            <a:off x="2004619" y="3273451"/>
            <a:ext cx="568891" cy="48136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D707B7A-7F9F-087F-1648-12B44622578B}"/>
              </a:ext>
            </a:extLst>
          </p:cNvPr>
          <p:cNvSpPr txBox="1"/>
          <p:nvPr/>
        </p:nvSpPr>
        <p:spPr>
          <a:xfrm>
            <a:off x="2920351" y="2405097"/>
            <a:ext cx="2689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Je maîtrise très bien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DA5EBF6-6EB2-2080-F787-97606677AF14}"/>
              </a:ext>
            </a:extLst>
          </p:cNvPr>
          <p:cNvSpPr txBox="1"/>
          <p:nvPr/>
        </p:nvSpPr>
        <p:spPr>
          <a:xfrm>
            <a:off x="2920351" y="3293155"/>
            <a:ext cx="7347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/>
              <a:t>Je maîtrise partiellement / j’ai besoin de pratiquer encore</a:t>
            </a:r>
            <a:endParaRPr lang="fr-FR" sz="2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C3B3F7-A7A8-E389-281F-5D776DD48D5A}"/>
              </a:ext>
            </a:extLst>
          </p:cNvPr>
          <p:cNvSpPr txBox="1"/>
          <p:nvPr/>
        </p:nvSpPr>
        <p:spPr>
          <a:xfrm>
            <a:off x="2920351" y="4181213"/>
            <a:ext cx="4847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J’ai des difficultés / je dois retravailler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D031E28-3AFA-7534-8079-24EA78BE3C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76552" y="555418"/>
            <a:ext cx="720000" cy="720000"/>
          </a:xfrm>
          <a:prstGeom prst="rect">
            <a:avLst/>
          </a:prstGeom>
        </p:spPr>
      </p:pic>
      <p:pic>
        <p:nvPicPr>
          <p:cNvPr id="5" name="Google Shape;197;p2">
            <a:extLst>
              <a:ext uri="{FF2B5EF4-FFF2-40B4-BE49-F238E27FC236}">
                <a16:creationId xmlns:a16="http://schemas.microsoft.com/office/drawing/2014/main" id="{DA7F3EE3-E5A8-7968-8625-DF33E5185B7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462" y="740851"/>
            <a:ext cx="380071" cy="3800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789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oogle Shape;440;p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441" name="Google Shape;441;p9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442" name="Google Shape;442;p9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lt1"/>
              </a:solidFill>
              <a:ln w="12700" cap="flat" cmpd="sng">
                <a:solidFill>
                  <a:srgbClr val="D8D8D8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6666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9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9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705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5" name="Google Shape;445;p9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446" name="Google Shape;446;p9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9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400" b="1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8" name="Google Shape;448;p9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9" name="Google Shape;449;p9"/>
          <p:cNvSpPr txBox="1">
            <a:spLocks noGrp="1"/>
          </p:cNvSpPr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Ouverture (Tâche 1)</a:t>
            </a:r>
            <a:b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b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fr-FR" sz="4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5 min</a:t>
            </a:r>
            <a:endParaRPr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/>
          <p:cNvSpPr txBox="1">
            <a:spLocks noGrp="1"/>
          </p:cNvSpPr>
          <p:nvPr>
            <p:ph type="title"/>
          </p:nvPr>
        </p:nvSpPr>
        <p:spPr>
          <a:xfrm>
            <a:off x="1104900" y="169368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Vous avez déjà étudié quelques dipôles électriques et leurs symboles.</a:t>
            </a:r>
            <a:endParaRPr dirty="0"/>
          </a:p>
        </p:txBody>
      </p:sp>
      <p:sp>
        <p:nvSpPr>
          <p:cNvPr id="517" name="Google Shape;517;p15"/>
          <p:cNvSpPr txBox="1">
            <a:spLocks noGrp="1"/>
          </p:cNvSpPr>
          <p:nvPr>
            <p:ph type="body" idx="1"/>
          </p:nvPr>
        </p:nvSpPr>
        <p:spPr>
          <a:xfrm>
            <a:off x="856573" y="65785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Choisir 3 élèves au hasard. Ne pas choisir les mêmes à chaque fois.</a:t>
            </a:r>
            <a:endParaRPr sz="1800" dirty="0"/>
          </a:p>
        </p:txBody>
      </p:sp>
      <p:sp>
        <p:nvSpPr>
          <p:cNvPr id="518" name="Google Shape;518;p15"/>
          <p:cNvSpPr/>
          <p:nvPr/>
        </p:nvSpPr>
        <p:spPr>
          <a:xfrm>
            <a:off x="830044" y="1906394"/>
            <a:ext cx="10355757" cy="695265"/>
          </a:xfrm>
          <a:prstGeom prst="roundRect">
            <a:avLst>
              <a:gd name="adj" fmla="val 43096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peut me rappeler quelques dipôles électriques ? </a:t>
            </a:r>
            <a:endParaRPr dirty="0"/>
          </a:p>
        </p:txBody>
      </p:sp>
      <p:pic>
        <p:nvPicPr>
          <p:cNvPr id="519" name="Google Shape;519;p1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3840" y="3089195"/>
            <a:ext cx="2334293" cy="233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6"/>
          <p:cNvSpPr txBox="1">
            <a:spLocks noGrp="1"/>
          </p:cNvSpPr>
          <p:nvPr>
            <p:ph type="title"/>
          </p:nvPr>
        </p:nvSpPr>
        <p:spPr>
          <a:xfrm>
            <a:off x="958261" y="70664"/>
            <a:ext cx="10161104" cy="70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C’est bon, vous connaissiez déjà les noms de quelques dipôles électriques.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5" name="Google Shape;525;p16"/>
          <p:cNvSpPr/>
          <p:nvPr/>
        </p:nvSpPr>
        <p:spPr>
          <a:xfrm>
            <a:off x="1636921" y="2041907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عمود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6"/>
          <p:cNvSpPr/>
          <p:nvPr/>
        </p:nvSpPr>
        <p:spPr>
          <a:xfrm>
            <a:off x="1635428" y="1572162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Pile</a:t>
            </a:r>
            <a:endParaRPr/>
          </a:p>
        </p:txBody>
      </p:sp>
      <p:sp>
        <p:nvSpPr>
          <p:cNvPr id="527" name="Google Shape;527;p16"/>
          <p:cNvSpPr/>
          <p:nvPr/>
        </p:nvSpPr>
        <p:spPr>
          <a:xfrm>
            <a:off x="4610426" y="2023493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مولد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6"/>
          <p:cNvSpPr/>
          <p:nvPr/>
        </p:nvSpPr>
        <p:spPr>
          <a:xfrm>
            <a:off x="4608933" y="1553748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Générateur</a:t>
            </a:r>
            <a:endParaRPr/>
          </a:p>
        </p:txBody>
      </p:sp>
      <p:sp>
        <p:nvSpPr>
          <p:cNvPr id="529" name="Google Shape;529;p16"/>
          <p:cNvSpPr/>
          <p:nvPr/>
        </p:nvSpPr>
        <p:spPr>
          <a:xfrm>
            <a:off x="7582438" y="2063012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سلك كهربائي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6"/>
          <p:cNvSpPr/>
          <p:nvPr/>
        </p:nvSpPr>
        <p:spPr>
          <a:xfrm>
            <a:off x="7580945" y="1593267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Fil conducteur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6"/>
          <p:cNvSpPr/>
          <p:nvPr/>
        </p:nvSpPr>
        <p:spPr>
          <a:xfrm>
            <a:off x="3497795" y="3746512"/>
            <a:ext cx="2823733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محرك كهربائي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6"/>
          <p:cNvSpPr/>
          <p:nvPr/>
        </p:nvSpPr>
        <p:spPr>
          <a:xfrm>
            <a:off x="3496303" y="3276767"/>
            <a:ext cx="2825226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oteur</a:t>
            </a: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électrique</a:t>
            </a:r>
            <a:endParaRPr/>
          </a:p>
        </p:txBody>
      </p:sp>
      <p:sp>
        <p:nvSpPr>
          <p:cNvPr id="533" name="Google Shape;533;p16"/>
          <p:cNvSpPr/>
          <p:nvPr/>
        </p:nvSpPr>
        <p:spPr>
          <a:xfrm>
            <a:off x="1648617" y="5610363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مصباح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6"/>
          <p:cNvSpPr/>
          <p:nvPr/>
        </p:nvSpPr>
        <p:spPr>
          <a:xfrm>
            <a:off x="1635428" y="5152629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Lampe</a:t>
            </a:r>
            <a:endParaRPr/>
          </a:p>
        </p:txBody>
      </p:sp>
      <p:sp>
        <p:nvSpPr>
          <p:cNvPr id="535" name="Google Shape;535;p16"/>
          <p:cNvSpPr/>
          <p:nvPr/>
        </p:nvSpPr>
        <p:spPr>
          <a:xfrm>
            <a:off x="4674169" y="5610363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أمبيرمتر 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6"/>
          <p:cNvSpPr/>
          <p:nvPr/>
        </p:nvSpPr>
        <p:spPr>
          <a:xfrm>
            <a:off x="4672410" y="5152629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Ampèremètre</a:t>
            </a:r>
            <a:endParaRPr/>
          </a:p>
        </p:txBody>
      </p:sp>
      <p:sp>
        <p:nvSpPr>
          <p:cNvPr id="537" name="Google Shape;537;p16"/>
          <p:cNvSpPr/>
          <p:nvPr/>
        </p:nvSpPr>
        <p:spPr>
          <a:xfrm>
            <a:off x="7697962" y="5620036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فولطمتر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6"/>
          <p:cNvSpPr/>
          <p:nvPr/>
        </p:nvSpPr>
        <p:spPr>
          <a:xfrm>
            <a:off x="7684772" y="5133134"/>
            <a:ext cx="2423331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Voltmètre</a:t>
            </a:r>
            <a:endParaRPr/>
          </a:p>
        </p:txBody>
      </p:sp>
      <p:sp>
        <p:nvSpPr>
          <p:cNvPr id="539" name="Google Shape;539;p16"/>
          <p:cNvSpPr/>
          <p:nvPr/>
        </p:nvSpPr>
        <p:spPr>
          <a:xfrm>
            <a:off x="481724" y="3757607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قاطع التيار 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6"/>
          <p:cNvSpPr/>
          <p:nvPr/>
        </p:nvSpPr>
        <p:spPr>
          <a:xfrm>
            <a:off x="455346" y="3279528"/>
            <a:ext cx="2423330" cy="510778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Interrupteur</a:t>
            </a:r>
            <a:endParaRPr/>
          </a:p>
        </p:txBody>
      </p:sp>
      <p:sp>
        <p:nvSpPr>
          <p:cNvPr id="2" name="Google Shape;531;p16">
            <a:extLst>
              <a:ext uri="{FF2B5EF4-FFF2-40B4-BE49-F238E27FC236}">
                <a16:creationId xmlns:a16="http://schemas.microsoft.com/office/drawing/2014/main" id="{189D677B-36A8-0C7C-95E2-641F39FA08CB}"/>
              </a:ext>
            </a:extLst>
          </p:cNvPr>
          <p:cNvSpPr/>
          <p:nvPr/>
        </p:nvSpPr>
        <p:spPr>
          <a:xfrm>
            <a:off x="7032262" y="3689364"/>
            <a:ext cx="4422675" cy="510778"/>
          </a:xfrm>
          <a:prstGeom prst="roundRect">
            <a:avLst>
              <a:gd name="adj" fmla="val 16667"/>
            </a:avLst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ar-MA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صمام ثنائي متألق كهربائيا</a:t>
            </a:r>
            <a:endParaRPr sz="2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532;p16">
            <a:extLst>
              <a:ext uri="{FF2B5EF4-FFF2-40B4-BE49-F238E27FC236}">
                <a16:creationId xmlns:a16="http://schemas.microsoft.com/office/drawing/2014/main" id="{F2C8422C-BAEF-4931-1024-B5387060DDC2}"/>
              </a:ext>
            </a:extLst>
          </p:cNvPr>
          <p:cNvSpPr/>
          <p:nvPr/>
        </p:nvSpPr>
        <p:spPr>
          <a:xfrm>
            <a:off x="7032262" y="3219619"/>
            <a:ext cx="4422675" cy="510733"/>
          </a:xfrm>
          <a:prstGeom prst="roundRect">
            <a:avLst>
              <a:gd name="adj" fmla="val 16667"/>
            </a:avLst>
          </a:prstGeom>
          <a:solidFill>
            <a:srgbClr val="92C8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2400"/>
            </a:pP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Diode électroluminescente (DEL)</a:t>
            </a:r>
            <a:endParaRPr dirty="0"/>
          </a:p>
        </p:txBody>
      </p:sp>
      <p:pic>
        <p:nvPicPr>
          <p:cNvPr id="4" name="Google Shape;461;p11">
            <a:extLst>
              <a:ext uri="{FF2B5EF4-FFF2-40B4-BE49-F238E27FC236}">
                <a16:creationId xmlns:a16="http://schemas.microsoft.com/office/drawing/2014/main" id="{AAFE20C4-5065-5E83-B3EE-7653C14CAB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4937" y="49653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5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25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5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5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250"/>
                            </p:stCondLst>
                            <p:childTnLst>
                              <p:par>
                                <p:cTn id="8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5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5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A9344404-6FA2-6774-BB37-4A9BBF5FA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>
            <a:extLst>
              <a:ext uri="{FF2B5EF4-FFF2-40B4-BE49-F238E27FC236}">
                <a16:creationId xmlns:a16="http://schemas.microsoft.com/office/drawing/2014/main" id="{F2DD60E0-7FD9-7EA1-7043-B7BE51336432}"/>
              </a:ext>
            </a:extLst>
          </p:cNvPr>
          <p:cNvSpPr/>
          <p:nvPr/>
        </p:nvSpPr>
        <p:spPr>
          <a:xfrm>
            <a:off x="4657898" y="520504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847A38C-B8FD-2282-48F3-72F53C8A2C89}"/>
              </a:ext>
            </a:extLst>
          </p:cNvPr>
          <p:cNvSpPr/>
          <p:nvPr/>
        </p:nvSpPr>
        <p:spPr>
          <a:xfrm>
            <a:off x="6963296" y="520504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A61E39A-D97F-74D1-C0C9-79E1DF6F735C}"/>
              </a:ext>
            </a:extLst>
          </p:cNvPr>
          <p:cNvSpPr/>
          <p:nvPr/>
        </p:nvSpPr>
        <p:spPr>
          <a:xfrm>
            <a:off x="9227127" y="520504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6D54982-9BDD-B742-C346-2AB0F8C40789}"/>
              </a:ext>
            </a:extLst>
          </p:cNvPr>
          <p:cNvSpPr/>
          <p:nvPr/>
        </p:nvSpPr>
        <p:spPr>
          <a:xfrm>
            <a:off x="2286000" y="520504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0E666A1-1745-3B60-33B3-0062558421D6}"/>
              </a:ext>
            </a:extLst>
          </p:cNvPr>
          <p:cNvSpPr/>
          <p:nvPr/>
        </p:nvSpPr>
        <p:spPr>
          <a:xfrm>
            <a:off x="4657898" y="389050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EF8E7BA-DA2D-4714-480E-8E1F13979E7C}"/>
              </a:ext>
            </a:extLst>
          </p:cNvPr>
          <p:cNvSpPr/>
          <p:nvPr/>
        </p:nvSpPr>
        <p:spPr>
          <a:xfrm>
            <a:off x="6963296" y="389050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A881AAB-F411-53FE-68BE-A70977F4C919}"/>
              </a:ext>
            </a:extLst>
          </p:cNvPr>
          <p:cNvSpPr/>
          <p:nvPr/>
        </p:nvSpPr>
        <p:spPr>
          <a:xfrm>
            <a:off x="9227127" y="3901634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B83DDE8-9D34-0BA6-890E-0E830C7C819B}"/>
              </a:ext>
            </a:extLst>
          </p:cNvPr>
          <p:cNvSpPr/>
          <p:nvPr/>
        </p:nvSpPr>
        <p:spPr>
          <a:xfrm>
            <a:off x="2286000" y="3901634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2560793F-F11F-AF80-9AA6-1449E3348C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4900" y="169368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Maintenant essayez d’identifier ces dipôles par leurs images 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19" name="Google Shape;519;p15" descr="Lever la main - Icônes mains et gestes gratuites">
            <a:extLst>
              <a:ext uri="{FF2B5EF4-FFF2-40B4-BE49-F238E27FC236}">
                <a16:creationId xmlns:a16="http://schemas.microsoft.com/office/drawing/2014/main" id="{52DE06CE-DF8B-D299-E780-F5B999E9FD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5427" y="46288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83AC59-B5F4-ABE9-9DF5-1EA900D1F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208" y="2339142"/>
            <a:ext cx="9244002" cy="160108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635E1F-ADCF-D5DA-21F9-E1CE7F137A99}"/>
              </a:ext>
            </a:extLst>
          </p:cNvPr>
          <p:cNvSpPr/>
          <p:nvPr/>
        </p:nvSpPr>
        <p:spPr>
          <a:xfrm>
            <a:off x="1386346" y="535179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DEL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513EEC-CC05-9B5C-A69C-CDBA7B4E7E5C}"/>
              </a:ext>
            </a:extLst>
          </p:cNvPr>
          <p:cNvSpPr/>
          <p:nvPr/>
        </p:nvSpPr>
        <p:spPr>
          <a:xfrm>
            <a:off x="3727105" y="535179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Lampe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A23609-D266-8893-EF22-19DFA7848574}"/>
              </a:ext>
            </a:extLst>
          </p:cNvPr>
          <p:cNvSpPr/>
          <p:nvPr/>
        </p:nvSpPr>
        <p:spPr>
          <a:xfrm>
            <a:off x="6050985" y="535179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Pile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3B4C6E-A0B3-6359-44E6-74E73A499A75}"/>
              </a:ext>
            </a:extLst>
          </p:cNvPr>
          <p:cNvSpPr/>
          <p:nvPr/>
        </p:nvSpPr>
        <p:spPr>
          <a:xfrm>
            <a:off x="8342123" y="535179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   Générateur </a:t>
            </a:r>
          </a:p>
        </p:txBody>
      </p:sp>
      <p:sp>
        <p:nvSpPr>
          <p:cNvPr id="18" name="Google Shape;517;p15">
            <a:extLst>
              <a:ext uri="{FF2B5EF4-FFF2-40B4-BE49-F238E27FC236}">
                <a16:creationId xmlns:a16="http://schemas.microsoft.com/office/drawing/2014/main" id="{161500E0-F3D5-95D9-A5B2-3B36239380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95824" y="687625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>
                <a:solidFill>
                  <a:schemeClr val="bg1">
                    <a:lumMod val="65000"/>
                  </a:schemeClr>
                </a:solidFill>
              </a:rPr>
              <a:t>Choisir 3 élèves au hasard. Ne pas choisir les mêmes à chaque fois.</a:t>
            </a:r>
            <a:endParaRPr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8" name="Google Shape;518;p15">
            <a:extLst>
              <a:ext uri="{FF2B5EF4-FFF2-40B4-BE49-F238E27FC236}">
                <a16:creationId xmlns:a16="http://schemas.microsoft.com/office/drawing/2014/main" id="{B4A50847-111A-6F46-62F8-21D7FFDAF4E1}"/>
              </a:ext>
            </a:extLst>
          </p:cNvPr>
          <p:cNvSpPr/>
          <p:nvPr/>
        </p:nvSpPr>
        <p:spPr>
          <a:xfrm>
            <a:off x="768495" y="1394510"/>
            <a:ext cx="10355757" cy="695265"/>
          </a:xfrm>
          <a:prstGeom prst="roundRect">
            <a:avLst>
              <a:gd name="adj" fmla="val 43096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Associer l’image de chaque dipôle électrique à son nom  </a:t>
            </a:r>
            <a:endParaRPr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4295869-D0FB-5429-3D3A-7D2A61CECF7D}"/>
              </a:ext>
            </a:extLst>
          </p:cNvPr>
          <p:cNvGrpSpPr/>
          <p:nvPr/>
        </p:nvGrpSpPr>
        <p:grpSpPr>
          <a:xfrm>
            <a:off x="1386346" y="3580227"/>
            <a:ext cx="324000" cy="324000"/>
            <a:chOff x="355857" y="2298708"/>
            <a:chExt cx="504000" cy="540000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CBA05DC6-27D7-27DC-ADF0-970DA743B172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7" name="Google Shape;679;p19">
              <a:extLst>
                <a:ext uri="{FF2B5EF4-FFF2-40B4-BE49-F238E27FC236}">
                  <a16:creationId xmlns:a16="http://schemas.microsoft.com/office/drawing/2014/main" id="{FE618D0D-C871-5FF3-F285-3EAF6EAD7A8D}"/>
                </a:ext>
              </a:extLst>
            </p:cNvPr>
            <p:cNvSpPr/>
            <p:nvPr/>
          </p:nvSpPr>
          <p:spPr>
            <a:xfrm>
              <a:off x="397907" y="2311133"/>
              <a:ext cx="440563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</a:rPr>
                <a:t>A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88ABBE2-67E0-57B4-DB11-0BA6B5A13379}"/>
              </a:ext>
            </a:extLst>
          </p:cNvPr>
          <p:cNvGrpSpPr/>
          <p:nvPr/>
        </p:nvGrpSpPr>
        <p:grpSpPr>
          <a:xfrm>
            <a:off x="3721888" y="3578625"/>
            <a:ext cx="324000" cy="324000"/>
            <a:chOff x="3232181" y="2383421"/>
            <a:chExt cx="504000" cy="540000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A439073-B24A-3CEC-849E-773C9350621A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Google Shape;679;p19">
              <a:extLst>
                <a:ext uri="{FF2B5EF4-FFF2-40B4-BE49-F238E27FC236}">
                  <a16:creationId xmlns:a16="http://schemas.microsoft.com/office/drawing/2014/main" id="{7CAA1219-10D4-7ACC-405B-61F284A43020}"/>
                </a:ext>
              </a:extLst>
            </p:cNvPr>
            <p:cNvSpPr/>
            <p:nvPr/>
          </p:nvSpPr>
          <p:spPr>
            <a:xfrm>
              <a:off x="3279157" y="2418424"/>
              <a:ext cx="440563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E9538139-AB08-D555-75B4-CB335FAD3CD7}"/>
              </a:ext>
            </a:extLst>
          </p:cNvPr>
          <p:cNvGrpSpPr/>
          <p:nvPr/>
        </p:nvGrpSpPr>
        <p:grpSpPr>
          <a:xfrm>
            <a:off x="6022098" y="3555134"/>
            <a:ext cx="324000" cy="324000"/>
            <a:chOff x="3232181" y="2383421"/>
            <a:chExt cx="504000" cy="54000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26DDF0FE-D904-37D5-7524-7173E6C371D2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Google Shape;679;p19">
              <a:extLst>
                <a:ext uri="{FF2B5EF4-FFF2-40B4-BE49-F238E27FC236}">
                  <a16:creationId xmlns:a16="http://schemas.microsoft.com/office/drawing/2014/main" id="{82C9AE7D-8DC8-62F1-40E5-ABBDDB5035F6}"/>
                </a:ext>
              </a:extLst>
            </p:cNvPr>
            <p:cNvSpPr/>
            <p:nvPr/>
          </p:nvSpPr>
          <p:spPr>
            <a:xfrm>
              <a:off x="3279157" y="2394871"/>
              <a:ext cx="440563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C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52DC32BB-BECD-9730-C491-B4D1DDFB9078}"/>
              </a:ext>
            </a:extLst>
          </p:cNvPr>
          <p:cNvGrpSpPr/>
          <p:nvPr/>
        </p:nvGrpSpPr>
        <p:grpSpPr>
          <a:xfrm>
            <a:off x="8298914" y="3555134"/>
            <a:ext cx="324000" cy="324000"/>
            <a:chOff x="3232181" y="2383421"/>
            <a:chExt cx="504000" cy="540000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08A5A285-715C-64E4-1C89-88DBDFA1BC96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7" name="Google Shape;679;p19">
              <a:extLst>
                <a:ext uri="{FF2B5EF4-FFF2-40B4-BE49-F238E27FC236}">
                  <a16:creationId xmlns:a16="http://schemas.microsoft.com/office/drawing/2014/main" id="{36CC29F0-0EEB-00A4-958F-DB0CBE2CD2DA}"/>
                </a:ext>
              </a:extLst>
            </p:cNvPr>
            <p:cNvSpPr/>
            <p:nvPr/>
          </p:nvSpPr>
          <p:spPr>
            <a:xfrm>
              <a:off x="3279157" y="2397642"/>
              <a:ext cx="440563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0E6B9EB2-074B-F3A7-4813-1E15AC75CAA7}"/>
              </a:ext>
            </a:extLst>
          </p:cNvPr>
          <p:cNvGrpSpPr/>
          <p:nvPr/>
        </p:nvGrpSpPr>
        <p:grpSpPr>
          <a:xfrm>
            <a:off x="1386346" y="5420475"/>
            <a:ext cx="324000" cy="332092"/>
            <a:chOff x="3232181" y="2369934"/>
            <a:chExt cx="504000" cy="553487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3B9E90E5-C107-CEE5-A4F5-74619E470E3C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0" name="Google Shape;679;p19">
              <a:extLst>
                <a:ext uri="{FF2B5EF4-FFF2-40B4-BE49-F238E27FC236}">
                  <a16:creationId xmlns:a16="http://schemas.microsoft.com/office/drawing/2014/main" id="{443A1F84-E248-1732-6715-DAF7FE8B58C5}"/>
                </a:ext>
              </a:extLst>
            </p:cNvPr>
            <p:cNvSpPr/>
            <p:nvPr/>
          </p:nvSpPr>
          <p:spPr>
            <a:xfrm>
              <a:off x="3259761" y="2369934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1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A341D814-2014-EA3F-63B6-9A99658E0488}"/>
              </a:ext>
            </a:extLst>
          </p:cNvPr>
          <p:cNvGrpSpPr/>
          <p:nvPr/>
        </p:nvGrpSpPr>
        <p:grpSpPr>
          <a:xfrm>
            <a:off x="3731696" y="5428567"/>
            <a:ext cx="324000" cy="324000"/>
            <a:chOff x="3232181" y="2383421"/>
            <a:chExt cx="504000" cy="540000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1C6900A5-0261-816E-376F-75C977A43638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3" name="Google Shape;679;p19">
              <a:extLst>
                <a:ext uri="{FF2B5EF4-FFF2-40B4-BE49-F238E27FC236}">
                  <a16:creationId xmlns:a16="http://schemas.microsoft.com/office/drawing/2014/main" id="{4297C56E-BEA0-78D1-7A2E-72FE8DB27C77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2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1BC05DE-90DE-898E-2CF7-769496DC024E}"/>
              </a:ext>
            </a:extLst>
          </p:cNvPr>
          <p:cNvGrpSpPr/>
          <p:nvPr/>
        </p:nvGrpSpPr>
        <p:grpSpPr>
          <a:xfrm>
            <a:off x="6050985" y="5420475"/>
            <a:ext cx="324000" cy="324000"/>
            <a:chOff x="3232181" y="2383421"/>
            <a:chExt cx="504000" cy="540000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CE9BEF8B-27E7-ABCD-F5F3-BDE6D628EE29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6" name="Google Shape;679;p19">
              <a:extLst>
                <a:ext uri="{FF2B5EF4-FFF2-40B4-BE49-F238E27FC236}">
                  <a16:creationId xmlns:a16="http://schemas.microsoft.com/office/drawing/2014/main" id="{F2141088-5B2A-54F4-4991-5480C97752D6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DBF80C9D-980D-C851-0F09-8277548DAFDB}"/>
              </a:ext>
            </a:extLst>
          </p:cNvPr>
          <p:cNvGrpSpPr/>
          <p:nvPr/>
        </p:nvGrpSpPr>
        <p:grpSpPr>
          <a:xfrm>
            <a:off x="8341972" y="5428567"/>
            <a:ext cx="324000" cy="324000"/>
            <a:chOff x="3232181" y="2383421"/>
            <a:chExt cx="504000" cy="540000"/>
          </a:xfrm>
        </p:grpSpPr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1C136903-7DA3-793B-5CA8-8BF90035FF3A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9" name="Google Shape;679;p19">
              <a:extLst>
                <a:ext uri="{FF2B5EF4-FFF2-40B4-BE49-F238E27FC236}">
                  <a16:creationId xmlns:a16="http://schemas.microsoft.com/office/drawing/2014/main" id="{D3DC6181-92C5-871C-25EE-7C3A4379BF61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8944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EE6C658C-6751-E955-74B7-6836FFC1E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>
            <a:extLst>
              <a:ext uri="{FF2B5EF4-FFF2-40B4-BE49-F238E27FC236}">
                <a16:creationId xmlns:a16="http://schemas.microsoft.com/office/drawing/2014/main" id="{18048C58-228C-F31F-13A7-8BB2EFC9F160}"/>
              </a:ext>
            </a:extLst>
          </p:cNvPr>
          <p:cNvSpPr/>
          <p:nvPr/>
        </p:nvSpPr>
        <p:spPr>
          <a:xfrm>
            <a:off x="4657898" y="5210545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34BFB5F-7ACA-4726-9997-AB79716CA44E}"/>
              </a:ext>
            </a:extLst>
          </p:cNvPr>
          <p:cNvSpPr/>
          <p:nvPr/>
        </p:nvSpPr>
        <p:spPr>
          <a:xfrm>
            <a:off x="6963296" y="5210545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FA01581-BCE3-5359-1B3F-900F3EF6681A}"/>
              </a:ext>
            </a:extLst>
          </p:cNvPr>
          <p:cNvSpPr/>
          <p:nvPr/>
        </p:nvSpPr>
        <p:spPr>
          <a:xfrm>
            <a:off x="9227127" y="522167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6B2E0BF-7065-41C3-3854-3CBC9D1ADFAA}"/>
              </a:ext>
            </a:extLst>
          </p:cNvPr>
          <p:cNvSpPr/>
          <p:nvPr/>
        </p:nvSpPr>
        <p:spPr>
          <a:xfrm>
            <a:off x="2286000" y="522167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1F3D49A-BC69-09CE-9B71-3AC165A8BBCF}"/>
              </a:ext>
            </a:extLst>
          </p:cNvPr>
          <p:cNvSpPr/>
          <p:nvPr/>
        </p:nvSpPr>
        <p:spPr>
          <a:xfrm>
            <a:off x="4657898" y="390713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378AF36-830D-627C-E605-069A0BB70D23}"/>
              </a:ext>
            </a:extLst>
          </p:cNvPr>
          <p:cNvSpPr/>
          <p:nvPr/>
        </p:nvSpPr>
        <p:spPr>
          <a:xfrm>
            <a:off x="6963296" y="390713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5415355-4162-4E77-2626-EE0F2E1E8DD5}"/>
              </a:ext>
            </a:extLst>
          </p:cNvPr>
          <p:cNvSpPr/>
          <p:nvPr/>
        </p:nvSpPr>
        <p:spPr>
          <a:xfrm>
            <a:off x="9227127" y="3918264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C8543B0-7531-EE02-F982-9E3C55CE824A}"/>
              </a:ext>
            </a:extLst>
          </p:cNvPr>
          <p:cNvSpPr/>
          <p:nvPr/>
        </p:nvSpPr>
        <p:spPr>
          <a:xfrm>
            <a:off x="2286000" y="3918264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E1C2B471-4A7A-D420-4947-81AFB850A4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4900" y="169368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Très bien! Voici la réponse : </a:t>
            </a:r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C89F10-C452-59DE-956E-E91E1CE81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208" y="2355772"/>
            <a:ext cx="9244002" cy="160108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E74718-8EC2-6654-631D-E8AC97F9E241}"/>
              </a:ext>
            </a:extLst>
          </p:cNvPr>
          <p:cNvSpPr/>
          <p:nvPr/>
        </p:nvSpPr>
        <p:spPr>
          <a:xfrm>
            <a:off x="1386346" y="536842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DEL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3FE73CC-3B00-8706-1586-5B20B5FB4280}"/>
              </a:ext>
            </a:extLst>
          </p:cNvPr>
          <p:cNvSpPr/>
          <p:nvPr/>
        </p:nvSpPr>
        <p:spPr>
          <a:xfrm>
            <a:off x="3727105" y="536842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Lampe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CBC903-F2CB-9ADE-C85E-43F9A8D48870}"/>
              </a:ext>
            </a:extLst>
          </p:cNvPr>
          <p:cNvSpPr/>
          <p:nvPr/>
        </p:nvSpPr>
        <p:spPr>
          <a:xfrm>
            <a:off x="6050985" y="536842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Pile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814537-22F6-75F3-4243-680EF5BA5C53}"/>
              </a:ext>
            </a:extLst>
          </p:cNvPr>
          <p:cNvSpPr/>
          <p:nvPr/>
        </p:nvSpPr>
        <p:spPr>
          <a:xfrm>
            <a:off x="8342123" y="5368423"/>
            <a:ext cx="2024121" cy="4694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  Générateur </a:t>
            </a:r>
          </a:p>
        </p:txBody>
      </p:sp>
      <p:pic>
        <p:nvPicPr>
          <p:cNvPr id="2" name="Google Shape;461;p11">
            <a:extLst>
              <a:ext uri="{FF2B5EF4-FFF2-40B4-BE49-F238E27FC236}">
                <a16:creationId xmlns:a16="http://schemas.microsoft.com/office/drawing/2014/main" id="{5880DAA4-5386-22D9-CF7B-58ED5F7654E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94937" y="496536"/>
            <a:ext cx="720000" cy="72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EFCFA8DB-EE3C-65BB-9777-DCE5F7D52F00}"/>
              </a:ext>
            </a:extLst>
          </p:cNvPr>
          <p:cNvCxnSpPr>
            <a:cxnSpLocks/>
          </p:cNvCxnSpPr>
          <p:nvPr/>
        </p:nvCxnSpPr>
        <p:spPr>
          <a:xfrm>
            <a:off x="2439640" y="4022029"/>
            <a:ext cx="4523656" cy="1228641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E8B7AC0-F734-BDD0-73ED-3063F2F26D18}"/>
              </a:ext>
            </a:extLst>
          </p:cNvPr>
          <p:cNvCxnSpPr>
            <a:cxnSpLocks/>
          </p:cNvCxnSpPr>
          <p:nvPr/>
        </p:nvCxnSpPr>
        <p:spPr>
          <a:xfrm>
            <a:off x="4767968" y="4057985"/>
            <a:ext cx="4523656" cy="1228641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A371105-0CBA-0B34-B755-9157660710C7}"/>
              </a:ext>
            </a:extLst>
          </p:cNvPr>
          <p:cNvCxnSpPr>
            <a:cxnSpLocks/>
            <a:stCxn id="15" idx="7"/>
            <a:endCxn id="7" idx="6"/>
          </p:cNvCxnSpPr>
          <p:nvPr/>
        </p:nvCxnSpPr>
        <p:spPr>
          <a:xfrm flipV="1">
            <a:off x="2439640" y="4008264"/>
            <a:ext cx="6967487" cy="1239769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3086B2EF-3A4B-E29E-919B-CBEBC0FE815B}"/>
              </a:ext>
            </a:extLst>
          </p:cNvPr>
          <p:cNvCxnSpPr>
            <a:cxnSpLocks/>
            <a:stCxn id="6" idx="3"/>
            <a:endCxn id="12" idx="7"/>
          </p:cNvCxnSpPr>
          <p:nvPr/>
        </p:nvCxnSpPr>
        <p:spPr>
          <a:xfrm flipH="1">
            <a:off x="4811538" y="4060776"/>
            <a:ext cx="2178118" cy="1176129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0" name="Google Shape;517;p15">
            <a:extLst>
              <a:ext uri="{FF2B5EF4-FFF2-40B4-BE49-F238E27FC236}">
                <a16:creationId xmlns:a16="http://schemas.microsoft.com/office/drawing/2014/main" id="{6ABA61F6-C558-0D44-7581-04089960B3F4}"/>
              </a:ext>
            </a:extLst>
          </p:cNvPr>
          <p:cNvSpPr txBox="1">
            <a:spLocks/>
          </p:cNvSpPr>
          <p:nvPr/>
        </p:nvSpPr>
        <p:spPr>
          <a:xfrm>
            <a:off x="856573" y="65785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SzPts val="1867"/>
            </a:pPr>
            <a:r>
              <a:rPr lang="fr-FR" sz="1800"/>
              <a:t>Vous pouvez utiliser les dipôles électriques disponibles en laboratoire .</a:t>
            </a:r>
            <a:endParaRPr lang="fr-FR" sz="1800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3BF6F76-F7BA-5725-958C-12C8032A5155}"/>
              </a:ext>
            </a:extLst>
          </p:cNvPr>
          <p:cNvGrpSpPr/>
          <p:nvPr/>
        </p:nvGrpSpPr>
        <p:grpSpPr>
          <a:xfrm>
            <a:off x="1382790" y="3561425"/>
            <a:ext cx="324000" cy="324000"/>
            <a:chOff x="355857" y="2298708"/>
            <a:chExt cx="504000" cy="54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C29A2FB3-F0E9-11FA-7DAD-792E3EA2D4FE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9" name="Google Shape;679;p19">
              <a:extLst>
                <a:ext uri="{FF2B5EF4-FFF2-40B4-BE49-F238E27FC236}">
                  <a16:creationId xmlns:a16="http://schemas.microsoft.com/office/drawing/2014/main" id="{AE787975-B176-AD8D-5EDB-D9C027BFD577}"/>
                </a:ext>
              </a:extLst>
            </p:cNvPr>
            <p:cNvSpPr/>
            <p:nvPr/>
          </p:nvSpPr>
          <p:spPr>
            <a:xfrm>
              <a:off x="397907" y="2311133"/>
              <a:ext cx="440563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</a:rPr>
                <a:t>A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370EC45-6578-362F-0FA9-EE7CAF51E263}"/>
              </a:ext>
            </a:extLst>
          </p:cNvPr>
          <p:cNvGrpSpPr/>
          <p:nvPr/>
        </p:nvGrpSpPr>
        <p:grpSpPr>
          <a:xfrm>
            <a:off x="3718332" y="3559823"/>
            <a:ext cx="324000" cy="324000"/>
            <a:chOff x="3232181" y="2383421"/>
            <a:chExt cx="504000" cy="54000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DE7694BF-7C15-BF51-3754-E92AD4966B94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Google Shape;679;p19">
              <a:extLst>
                <a:ext uri="{FF2B5EF4-FFF2-40B4-BE49-F238E27FC236}">
                  <a16:creationId xmlns:a16="http://schemas.microsoft.com/office/drawing/2014/main" id="{50E7728C-EC38-FBAA-CA58-70E931056CE0}"/>
                </a:ext>
              </a:extLst>
            </p:cNvPr>
            <p:cNvSpPr/>
            <p:nvPr/>
          </p:nvSpPr>
          <p:spPr>
            <a:xfrm>
              <a:off x="3279157" y="2418424"/>
              <a:ext cx="440563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564B1946-1191-036B-D856-80AEF780D98E}"/>
              </a:ext>
            </a:extLst>
          </p:cNvPr>
          <p:cNvGrpSpPr/>
          <p:nvPr/>
        </p:nvGrpSpPr>
        <p:grpSpPr>
          <a:xfrm>
            <a:off x="6018542" y="3536332"/>
            <a:ext cx="324000" cy="324000"/>
            <a:chOff x="3232181" y="2383421"/>
            <a:chExt cx="504000" cy="54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95A0236B-12FC-BB5E-5642-E68E1A21674E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Google Shape;679;p19">
              <a:extLst>
                <a:ext uri="{FF2B5EF4-FFF2-40B4-BE49-F238E27FC236}">
                  <a16:creationId xmlns:a16="http://schemas.microsoft.com/office/drawing/2014/main" id="{9FBD4842-7A54-F068-B5F7-C91BFB37BF38}"/>
                </a:ext>
              </a:extLst>
            </p:cNvPr>
            <p:cNvSpPr/>
            <p:nvPr/>
          </p:nvSpPr>
          <p:spPr>
            <a:xfrm>
              <a:off x="3279157" y="2394871"/>
              <a:ext cx="440563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C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45294A93-BDC0-BD33-8CF1-D9E601BD2298}"/>
              </a:ext>
            </a:extLst>
          </p:cNvPr>
          <p:cNvGrpSpPr/>
          <p:nvPr/>
        </p:nvGrpSpPr>
        <p:grpSpPr>
          <a:xfrm>
            <a:off x="8295358" y="3536332"/>
            <a:ext cx="324000" cy="324000"/>
            <a:chOff x="3232181" y="2383421"/>
            <a:chExt cx="504000" cy="54000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087DD876-F5EC-76F4-A1BC-840DF8E3ABF8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2" name="Google Shape;679;p19">
              <a:extLst>
                <a:ext uri="{FF2B5EF4-FFF2-40B4-BE49-F238E27FC236}">
                  <a16:creationId xmlns:a16="http://schemas.microsoft.com/office/drawing/2014/main" id="{E2D2A4E6-184F-1C74-FA53-D583F7D98E16}"/>
                </a:ext>
              </a:extLst>
            </p:cNvPr>
            <p:cNvSpPr/>
            <p:nvPr/>
          </p:nvSpPr>
          <p:spPr>
            <a:xfrm>
              <a:off x="3279157" y="2397642"/>
              <a:ext cx="440563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D8C6CBB6-E26B-0F2D-4A1C-E4F65FA95463}"/>
              </a:ext>
            </a:extLst>
          </p:cNvPr>
          <p:cNvGrpSpPr/>
          <p:nvPr/>
        </p:nvGrpSpPr>
        <p:grpSpPr>
          <a:xfrm>
            <a:off x="1382790" y="5401673"/>
            <a:ext cx="324000" cy="332092"/>
            <a:chOff x="3232181" y="2369934"/>
            <a:chExt cx="504000" cy="553487"/>
          </a:xfrm>
        </p:grpSpPr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8EB6926B-6B75-53F4-3F34-14CF3CF37A64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5" name="Google Shape;679;p19">
              <a:extLst>
                <a:ext uri="{FF2B5EF4-FFF2-40B4-BE49-F238E27FC236}">
                  <a16:creationId xmlns:a16="http://schemas.microsoft.com/office/drawing/2014/main" id="{5123D6E1-3BA6-2317-A868-043493BC5253}"/>
                </a:ext>
              </a:extLst>
            </p:cNvPr>
            <p:cNvSpPr/>
            <p:nvPr/>
          </p:nvSpPr>
          <p:spPr>
            <a:xfrm>
              <a:off x="3259761" y="2369934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1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E65FEE4C-10B7-A0DE-E311-56D9FA62F0A6}"/>
              </a:ext>
            </a:extLst>
          </p:cNvPr>
          <p:cNvGrpSpPr/>
          <p:nvPr/>
        </p:nvGrpSpPr>
        <p:grpSpPr>
          <a:xfrm>
            <a:off x="3728140" y="5409765"/>
            <a:ext cx="324000" cy="324000"/>
            <a:chOff x="3232181" y="2383421"/>
            <a:chExt cx="504000" cy="540000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A0199664-8A78-4B6A-C6AA-EBC29BFAABCF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8" name="Google Shape;679;p19">
              <a:extLst>
                <a:ext uri="{FF2B5EF4-FFF2-40B4-BE49-F238E27FC236}">
                  <a16:creationId xmlns:a16="http://schemas.microsoft.com/office/drawing/2014/main" id="{F23AA57E-3D31-62C2-DDCA-2017CE75FE63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2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6999DCC-B47C-01DF-8DFC-37B6F7E95EEF}"/>
              </a:ext>
            </a:extLst>
          </p:cNvPr>
          <p:cNvGrpSpPr/>
          <p:nvPr/>
        </p:nvGrpSpPr>
        <p:grpSpPr>
          <a:xfrm>
            <a:off x="6047429" y="5401673"/>
            <a:ext cx="324000" cy="324000"/>
            <a:chOff x="3232181" y="2383421"/>
            <a:chExt cx="504000" cy="540000"/>
          </a:xfrm>
        </p:grpSpPr>
        <p:sp>
          <p:nvSpPr>
            <p:cNvPr id="40" name="Ellipse 39">
              <a:extLst>
                <a:ext uri="{FF2B5EF4-FFF2-40B4-BE49-F238E27FC236}">
                  <a16:creationId xmlns:a16="http://schemas.microsoft.com/office/drawing/2014/main" id="{02292830-BD27-493D-3155-6228AA16CF5A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41" name="Google Shape;679;p19">
              <a:extLst>
                <a:ext uri="{FF2B5EF4-FFF2-40B4-BE49-F238E27FC236}">
                  <a16:creationId xmlns:a16="http://schemas.microsoft.com/office/drawing/2014/main" id="{8C82026E-F0F2-4AE1-AA5A-C9DDC1747FE6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BF1E4266-D560-80D0-F4FF-4A70E6D70266}"/>
              </a:ext>
            </a:extLst>
          </p:cNvPr>
          <p:cNvGrpSpPr/>
          <p:nvPr/>
        </p:nvGrpSpPr>
        <p:grpSpPr>
          <a:xfrm>
            <a:off x="8338416" y="5401672"/>
            <a:ext cx="324000" cy="332092"/>
            <a:chOff x="3232181" y="2369934"/>
            <a:chExt cx="504000" cy="553487"/>
          </a:xfrm>
        </p:grpSpPr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556D8FCB-8C07-F611-03FA-F83DCE17C1E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44" name="Google Shape;679;p19">
              <a:extLst>
                <a:ext uri="{FF2B5EF4-FFF2-40B4-BE49-F238E27FC236}">
                  <a16:creationId xmlns:a16="http://schemas.microsoft.com/office/drawing/2014/main" id="{B1F8ECD7-DDC0-C10B-FAE6-EDE186E4F92A}"/>
                </a:ext>
              </a:extLst>
            </p:cNvPr>
            <p:cNvSpPr/>
            <p:nvPr/>
          </p:nvSpPr>
          <p:spPr>
            <a:xfrm>
              <a:off x="3285622" y="2369934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4268BDAA-787E-A1EE-34FB-2C9F83301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>
            <a:extLst>
              <a:ext uri="{FF2B5EF4-FFF2-40B4-BE49-F238E27FC236}">
                <a16:creationId xmlns:a16="http://schemas.microsoft.com/office/drawing/2014/main" id="{F2755A44-E3E7-33C8-61B9-2AEE2AEA1151}"/>
              </a:ext>
            </a:extLst>
          </p:cNvPr>
          <p:cNvSpPr/>
          <p:nvPr/>
        </p:nvSpPr>
        <p:spPr>
          <a:xfrm>
            <a:off x="4657898" y="5321418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1758153-6EA2-3662-D968-6E53F65AAFA4}"/>
              </a:ext>
            </a:extLst>
          </p:cNvPr>
          <p:cNvSpPr/>
          <p:nvPr/>
        </p:nvSpPr>
        <p:spPr>
          <a:xfrm>
            <a:off x="6963296" y="5321418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C7F33F1-43A2-92F5-58C2-1CD98C504372}"/>
              </a:ext>
            </a:extLst>
          </p:cNvPr>
          <p:cNvSpPr/>
          <p:nvPr/>
        </p:nvSpPr>
        <p:spPr>
          <a:xfrm>
            <a:off x="9227127" y="5321418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F8045C8-4C7A-F069-6C5D-9F74E71CA9E2}"/>
              </a:ext>
            </a:extLst>
          </p:cNvPr>
          <p:cNvSpPr/>
          <p:nvPr/>
        </p:nvSpPr>
        <p:spPr>
          <a:xfrm>
            <a:off x="2286000" y="5321418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B5CB9FE-F0C4-D0CF-4D6C-BA5597C2C2BF}"/>
              </a:ext>
            </a:extLst>
          </p:cNvPr>
          <p:cNvSpPr/>
          <p:nvPr/>
        </p:nvSpPr>
        <p:spPr>
          <a:xfrm>
            <a:off x="4657898" y="4006881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42F7AFC-B061-2169-5B5B-BFE5A7C52E61}"/>
              </a:ext>
            </a:extLst>
          </p:cNvPr>
          <p:cNvSpPr/>
          <p:nvPr/>
        </p:nvSpPr>
        <p:spPr>
          <a:xfrm>
            <a:off x="6963296" y="4006881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F75FF6C-8012-5950-BF05-24785C6C41C2}"/>
              </a:ext>
            </a:extLst>
          </p:cNvPr>
          <p:cNvSpPr/>
          <p:nvPr/>
        </p:nvSpPr>
        <p:spPr>
          <a:xfrm>
            <a:off x="9227127" y="4006881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BE8BF83-0578-312F-2BBE-1F716018C347}"/>
              </a:ext>
            </a:extLst>
          </p:cNvPr>
          <p:cNvSpPr/>
          <p:nvPr/>
        </p:nvSpPr>
        <p:spPr>
          <a:xfrm>
            <a:off x="2286000" y="4006881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70BDC39D-E089-9F7A-1177-580FB1195C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1884" y="185686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Voici d’autres dipôles, pour la même question 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86FC6006-C3EC-63B7-1D9D-D6421011B3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95824" y="74680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Choisir 3 élèves au hasard. Ne pas choisir les mêmes à chaque fois.</a:t>
            </a:r>
            <a:endParaRPr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19" name="Google Shape;519;p15" descr="Lever la main - Icônes mains et gestes gratuites">
            <a:extLst>
              <a:ext uri="{FF2B5EF4-FFF2-40B4-BE49-F238E27FC236}">
                <a16:creationId xmlns:a16="http://schemas.microsoft.com/office/drawing/2014/main" id="{485C0CD4-3298-729C-E129-3A2D9BA94D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75427" y="46288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8D0699-1030-7338-D87C-0AEF70E4E84F}"/>
              </a:ext>
            </a:extLst>
          </p:cNvPr>
          <p:cNvSpPr/>
          <p:nvPr/>
        </p:nvSpPr>
        <p:spPr>
          <a:xfrm>
            <a:off x="1363939" y="5468168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Fil de connexion 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FA935CD-BD12-4290-5314-341A46715D7B}"/>
              </a:ext>
            </a:extLst>
          </p:cNvPr>
          <p:cNvSpPr/>
          <p:nvPr/>
        </p:nvSpPr>
        <p:spPr>
          <a:xfrm>
            <a:off x="3727105" y="5468168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   Interrupteur</a:t>
            </a:r>
          </a:p>
          <a:p>
            <a:pPr algn="ctr"/>
            <a:r>
              <a:rPr lang="fr-FR" sz="2000" b="1" dirty="0"/>
              <a:t>ouvert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8A9A723-35BA-DD85-2835-D747A70F19C6}"/>
              </a:ext>
            </a:extLst>
          </p:cNvPr>
          <p:cNvSpPr/>
          <p:nvPr/>
        </p:nvSpPr>
        <p:spPr>
          <a:xfrm>
            <a:off x="6050985" y="5468168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Moteur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101334-DA19-ECD3-6704-82ADDC1C28C5}"/>
              </a:ext>
            </a:extLst>
          </p:cNvPr>
          <p:cNvSpPr/>
          <p:nvPr/>
        </p:nvSpPr>
        <p:spPr>
          <a:xfrm>
            <a:off x="8342123" y="5468168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   Interrupteur</a:t>
            </a:r>
          </a:p>
          <a:p>
            <a:pPr algn="ctr"/>
            <a:r>
              <a:rPr lang="fr-FR" sz="2000" b="1" dirty="0"/>
              <a:t>fermé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F7B2CC-D099-59C8-D1AA-EF86E11E2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909" y="2295436"/>
            <a:ext cx="9260377" cy="1722573"/>
          </a:xfrm>
          <a:prstGeom prst="rect">
            <a:avLst/>
          </a:prstGeom>
        </p:spPr>
      </p:pic>
      <p:sp>
        <p:nvSpPr>
          <p:cNvPr id="31" name="Google Shape;518;p15">
            <a:extLst>
              <a:ext uri="{FF2B5EF4-FFF2-40B4-BE49-F238E27FC236}">
                <a16:creationId xmlns:a16="http://schemas.microsoft.com/office/drawing/2014/main" id="{EBC2303B-F208-67ED-7E52-9AD65F434589}"/>
              </a:ext>
            </a:extLst>
          </p:cNvPr>
          <p:cNvSpPr/>
          <p:nvPr/>
        </p:nvSpPr>
        <p:spPr>
          <a:xfrm>
            <a:off x="768495" y="1360546"/>
            <a:ext cx="10355757" cy="695265"/>
          </a:xfrm>
          <a:prstGeom prst="roundRect">
            <a:avLst>
              <a:gd name="adj" fmla="val 43096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Associer l’image de chaque dipôle électrique à son nom  </a:t>
            </a:r>
            <a:endParaRPr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76401-9DF4-42DC-2965-39CD1CEA464B}"/>
              </a:ext>
            </a:extLst>
          </p:cNvPr>
          <p:cNvGrpSpPr/>
          <p:nvPr/>
        </p:nvGrpSpPr>
        <p:grpSpPr>
          <a:xfrm>
            <a:off x="1386346" y="2348477"/>
            <a:ext cx="324000" cy="324000"/>
            <a:chOff x="355857" y="2298708"/>
            <a:chExt cx="504000" cy="540000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987ECA4-9668-E9D8-1A96-B609AC59E4E4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7" name="Google Shape;679;p19">
              <a:extLst>
                <a:ext uri="{FF2B5EF4-FFF2-40B4-BE49-F238E27FC236}">
                  <a16:creationId xmlns:a16="http://schemas.microsoft.com/office/drawing/2014/main" id="{531BBB77-CD3E-8442-F7B1-12A93C5DB7BE}"/>
                </a:ext>
              </a:extLst>
            </p:cNvPr>
            <p:cNvSpPr/>
            <p:nvPr/>
          </p:nvSpPr>
          <p:spPr>
            <a:xfrm>
              <a:off x="397907" y="2338841"/>
              <a:ext cx="440563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</a:rPr>
                <a:t>A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EED1A120-2037-2FFE-F055-6F31122CB5EE}"/>
              </a:ext>
            </a:extLst>
          </p:cNvPr>
          <p:cNvGrpSpPr/>
          <p:nvPr/>
        </p:nvGrpSpPr>
        <p:grpSpPr>
          <a:xfrm>
            <a:off x="3685551" y="2320919"/>
            <a:ext cx="324000" cy="324000"/>
            <a:chOff x="3232181" y="2383421"/>
            <a:chExt cx="504000" cy="540000"/>
          </a:xfrm>
        </p:grpSpPr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8B59EF74-5B02-6A53-1DB9-7321113BF44F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Google Shape;679;p19">
              <a:extLst>
                <a:ext uri="{FF2B5EF4-FFF2-40B4-BE49-F238E27FC236}">
                  <a16:creationId xmlns:a16="http://schemas.microsoft.com/office/drawing/2014/main" id="{8535C047-A8CB-BCC4-A549-C85E8DDF0805}"/>
                </a:ext>
              </a:extLst>
            </p:cNvPr>
            <p:cNvSpPr/>
            <p:nvPr/>
          </p:nvSpPr>
          <p:spPr>
            <a:xfrm>
              <a:off x="3279157" y="2418424"/>
              <a:ext cx="440563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EBE25ED4-0278-C19A-EC96-8AB2D1915952}"/>
              </a:ext>
            </a:extLst>
          </p:cNvPr>
          <p:cNvGrpSpPr/>
          <p:nvPr/>
        </p:nvGrpSpPr>
        <p:grpSpPr>
          <a:xfrm>
            <a:off x="6022098" y="2308229"/>
            <a:ext cx="324000" cy="324000"/>
            <a:chOff x="3232181" y="2383421"/>
            <a:chExt cx="504000" cy="540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333279E7-2B65-9D0B-E2F1-561C04A6BA7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Google Shape;679;p19">
              <a:extLst>
                <a:ext uri="{FF2B5EF4-FFF2-40B4-BE49-F238E27FC236}">
                  <a16:creationId xmlns:a16="http://schemas.microsoft.com/office/drawing/2014/main" id="{B6EC8441-2D5D-4DB2-A138-8B857EDDD743}"/>
                </a:ext>
              </a:extLst>
            </p:cNvPr>
            <p:cNvSpPr/>
            <p:nvPr/>
          </p:nvSpPr>
          <p:spPr>
            <a:xfrm>
              <a:off x="3279157" y="2394871"/>
              <a:ext cx="440563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C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79719E00-8B29-0035-2BA4-2EEC74CC23A3}"/>
              </a:ext>
            </a:extLst>
          </p:cNvPr>
          <p:cNvGrpSpPr/>
          <p:nvPr/>
        </p:nvGrpSpPr>
        <p:grpSpPr>
          <a:xfrm>
            <a:off x="8341973" y="2312826"/>
            <a:ext cx="330043" cy="332092"/>
            <a:chOff x="3232181" y="2369934"/>
            <a:chExt cx="513400" cy="553487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4F4042A8-ED2C-AED1-F627-12DF26B7E936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6" name="Google Shape;679;p19">
              <a:extLst>
                <a:ext uri="{FF2B5EF4-FFF2-40B4-BE49-F238E27FC236}">
                  <a16:creationId xmlns:a16="http://schemas.microsoft.com/office/drawing/2014/main" id="{55D927FA-6511-CC3F-B834-B95889B1504B}"/>
                </a:ext>
              </a:extLst>
            </p:cNvPr>
            <p:cNvSpPr/>
            <p:nvPr/>
          </p:nvSpPr>
          <p:spPr>
            <a:xfrm>
              <a:off x="3305018" y="2369934"/>
              <a:ext cx="440563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B19EB2F-E8FA-B173-66F1-0218BFCB1634}"/>
              </a:ext>
            </a:extLst>
          </p:cNvPr>
          <p:cNvGrpSpPr/>
          <p:nvPr/>
        </p:nvGrpSpPr>
        <p:grpSpPr>
          <a:xfrm>
            <a:off x="1371329" y="5468168"/>
            <a:ext cx="324000" cy="332092"/>
            <a:chOff x="3232181" y="2369934"/>
            <a:chExt cx="504000" cy="553487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F02D3F29-A197-2F02-5655-102382AF7E76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29" name="Google Shape;679;p19">
              <a:extLst>
                <a:ext uri="{FF2B5EF4-FFF2-40B4-BE49-F238E27FC236}">
                  <a16:creationId xmlns:a16="http://schemas.microsoft.com/office/drawing/2014/main" id="{8A272B0C-53A8-C423-08E8-6D420B9A4B2E}"/>
                </a:ext>
              </a:extLst>
            </p:cNvPr>
            <p:cNvSpPr/>
            <p:nvPr/>
          </p:nvSpPr>
          <p:spPr>
            <a:xfrm>
              <a:off x="3259761" y="2369934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1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FB8AEF4-9AE8-554C-AE51-3BF46D4D1358}"/>
              </a:ext>
            </a:extLst>
          </p:cNvPr>
          <p:cNvGrpSpPr/>
          <p:nvPr/>
        </p:nvGrpSpPr>
        <p:grpSpPr>
          <a:xfrm>
            <a:off x="3731696" y="5461817"/>
            <a:ext cx="324000" cy="324000"/>
            <a:chOff x="3232181" y="2383421"/>
            <a:chExt cx="504000" cy="540000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373C9ABE-20AB-BDE5-1A8E-0C5EE16E2F92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3" name="Google Shape;679;p19">
              <a:extLst>
                <a:ext uri="{FF2B5EF4-FFF2-40B4-BE49-F238E27FC236}">
                  <a16:creationId xmlns:a16="http://schemas.microsoft.com/office/drawing/2014/main" id="{509E9832-85BB-70D4-3EEF-7F6B9EA53C11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2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5C87978-98E2-8718-9F1A-95A24972F18D}"/>
              </a:ext>
            </a:extLst>
          </p:cNvPr>
          <p:cNvGrpSpPr/>
          <p:nvPr/>
        </p:nvGrpSpPr>
        <p:grpSpPr>
          <a:xfrm>
            <a:off x="6067610" y="5486975"/>
            <a:ext cx="324000" cy="324000"/>
            <a:chOff x="3232181" y="2383421"/>
            <a:chExt cx="504000" cy="540000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A922B7B8-E88D-0A96-B86E-C78918965A9D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6" name="Google Shape;679;p19">
              <a:extLst>
                <a:ext uri="{FF2B5EF4-FFF2-40B4-BE49-F238E27FC236}">
                  <a16:creationId xmlns:a16="http://schemas.microsoft.com/office/drawing/2014/main" id="{A0A250E6-E282-0B5D-E2FB-304F5B852772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249FEEC-F999-0404-544D-6A6F1BDF9E78}"/>
              </a:ext>
            </a:extLst>
          </p:cNvPr>
          <p:cNvGrpSpPr/>
          <p:nvPr/>
        </p:nvGrpSpPr>
        <p:grpSpPr>
          <a:xfrm>
            <a:off x="8341972" y="5478442"/>
            <a:ext cx="324000" cy="324000"/>
            <a:chOff x="3232181" y="2383421"/>
            <a:chExt cx="504000" cy="540000"/>
          </a:xfrm>
        </p:grpSpPr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B81ADF4A-3CB1-DBD1-3F98-E4C3E39E70A8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9" name="Google Shape;679;p19">
              <a:extLst>
                <a:ext uri="{FF2B5EF4-FFF2-40B4-BE49-F238E27FC236}">
                  <a16:creationId xmlns:a16="http://schemas.microsoft.com/office/drawing/2014/main" id="{96F8925A-4637-DE0C-55A5-320B8A753200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752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719B7D23-F7FA-A7AB-DF5A-F78D369A1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>
            <a:extLst>
              <a:ext uri="{FF2B5EF4-FFF2-40B4-BE49-F238E27FC236}">
                <a16:creationId xmlns:a16="http://schemas.microsoft.com/office/drawing/2014/main" id="{11837C9B-16CF-1A62-6998-53791F1AEF95}"/>
              </a:ext>
            </a:extLst>
          </p:cNvPr>
          <p:cNvSpPr/>
          <p:nvPr/>
        </p:nvSpPr>
        <p:spPr>
          <a:xfrm>
            <a:off x="4657898" y="517179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3543784-20FB-D990-2F76-C8E0BE9F7BE4}"/>
              </a:ext>
            </a:extLst>
          </p:cNvPr>
          <p:cNvSpPr/>
          <p:nvPr/>
        </p:nvSpPr>
        <p:spPr>
          <a:xfrm>
            <a:off x="6963296" y="517179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69D5D14-B2FF-5AB0-F03D-9B689F4AAAC1}"/>
              </a:ext>
            </a:extLst>
          </p:cNvPr>
          <p:cNvSpPr/>
          <p:nvPr/>
        </p:nvSpPr>
        <p:spPr>
          <a:xfrm>
            <a:off x="9227127" y="517179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73CB4C6-FE79-8E49-36C5-A422781F577E}"/>
              </a:ext>
            </a:extLst>
          </p:cNvPr>
          <p:cNvSpPr/>
          <p:nvPr/>
        </p:nvSpPr>
        <p:spPr>
          <a:xfrm>
            <a:off x="2286000" y="5171793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AFE3FE4-D116-5AF5-78B3-65F6663127ED}"/>
              </a:ext>
            </a:extLst>
          </p:cNvPr>
          <p:cNvSpPr/>
          <p:nvPr/>
        </p:nvSpPr>
        <p:spPr>
          <a:xfrm>
            <a:off x="4657898" y="385725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1666DE1-E835-5762-C4BB-4E4636DA7354}"/>
              </a:ext>
            </a:extLst>
          </p:cNvPr>
          <p:cNvSpPr/>
          <p:nvPr/>
        </p:nvSpPr>
        <p:spPr>
          <a:xfrm>
            <a:off x="6963296" y="385725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03591F1-6447-F82D-C603-FB45C9A5119B}"/>
              </a:ext>
            </a:extLst>
          </p:cNvPr>
          <p:cNvSpPr/>
          <p:nvPr/>
        </p:nvSpPr>
        <p:spPr>
          <a:xfrm>
            <a:off x="9227127" y="385725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7FBB847-9B6A-23D9-3D08-9A439433D90B}"/>
              </a:ext>
            </a:extLst>
          </p:cNvPr>
          <p:cNvSpPr/>
          <p:nvPr/>
        </p:nvSpPr>
        <p:spPr>
          <a:xfrm>
            <a:off x="2286000" y="3857256"/>
            <a:ext cx="180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E83AC38C-DD0A-D5F4-BA7B-7002F300A1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6573" y="135997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Voici d’autres dipôles, pour le même exercice  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4F6E2653-4CBF-3EFF-3F05-9D26B4A5F5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1424" y="729384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>
                <a:solidFill>
                  <a:schemeClr val="bg1">
                    <a:lumMod val="65000"/>
                  </a:schemeClr>
                </a:solidFill>
              </a:rPr>
              <a:t>Vous pouvez utiliser les dipôles électriques disponibles en laboratoire .</a:t>
            </a:r>
            <a:endParaRPr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C5FD9B-D3FA-B081-DA90-0C9F3264D885}"/>
              </a:ext>
            </a:extLst>
          </p:cNvPr>
          <p:cNvSpPr/>
          <p:nvPr/>
        </p:nvSpPr>
        <p:spPr>
          <a:xfrm>
            <a:off x="1363939" y="5318543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Fil de connexion 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CFB0C33-3FE8-F0EF-2D1B-6A14EE182835}"/>
              </a:ext>
            </a:extLst>
          </p:cNvPr>
          <p:cNvSpPr/>
          <p:nvPr/>
        </p:nvSpPr>
        <p:spPr>
          <a:xfrm>
            <a:off x="3727105" y="5318543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   Interrupteur</a:t>
            </a:r>
          </a:p>
          <a:p>
            <a:pPr algn="ctr"/>
            <a:r>
              <a:rPr lang="fr-FR" sz="2000" b="1" dirty="0"/>
              <a:t>ouvert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3F762D0-D097-274D-78BD-8F2EE8ACF13E}"/>
              </a:ext>
            </a:extLst>
          </p:cNvPr>
          <p:cNvSpPr/>
          <p:nvPr/>
        </p:nvSpPr>
        <p:spPr>
          <a:xfrm>
            <a:off x="6050985" y="5318543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Moteur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E897D5A-94A1-61AD-594C-EABC6288A063}"/>
              </a:ext>
            </a:extLst>
          </p:cNvPr>
          <p:cNvSpPr/>
          <p:nvPr/>
        </p:nvSpPr>
        <p:spPr>
          <a:xfrm>
            <a:off x="8342123" y="5318543"/>
            <a:ext cx="2024121" cy="7164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   Interrupteur</a:t>
            </a:r>
          </a:p>
          <a:p>
            <a:pPr algn="ctr"/>
            <a:r>
              <a:rPr lang="fr-FR" sz="2000" b="1" dirty="0"/>
              <a:t>fermé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631205-F0FF-76D7-DE65-E6D20BA01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909" y="2145811"/>
            <a:ext cx="9260377" cy="1722573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DC7F6DE-611A-B6DA-7132-490F003141E3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4767968" y="3990204"/>
            <a:ext cx="2221688" cy="1207949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7F12B05-9455-F832-76EF-8F448B3D8713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7053296" y="3970756"/>
            <a:ext cx="2200191" cy="122739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B8C0914-A919-FD01-91E7-3287FE793672}"/>
              </a:ext>
            </a:extLst>
          </p:cNvPr>
          <p:cNvCxnSpPr>
            <a:cxnSpLocks/>
            <a:stCxn id="4" idx="4"/>
            <a:endCxn id="15" idx="0"/>
          </p:cNvCxnSpPr>
          <p:nvPr/>
        </p:nvCxnSpPr>
        <p:spPr>
          <a:xfrm>
            <a:off x="2376000" y="4037256"/>
            <a:ext cx="0" cy="113453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E2D343AE-D440-777E-8258-B93809AE4C28}"/>
              </a:ext>
            </a:extLst>
          </p:cNvPr>
          <p:cNvCxnSpPr>
            <a:cxnSpLocks/>
          </p:cNvCxnSpPr>
          <p:nvPr/>
        </p:nvCxnSpPr>
        <p:spPr>
          <a:xfrm flipH="1">
            <a:off x="4837898" y="3994271"/>
            <a:ext cx="4415589" cy="125089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30" name="Google Shape;461;p11">
            <a:extLst>
              <a:ext uri="{FF2B5EF4-FFF2-40B4-BE49-F238E27FC236}">
                <a16:creationId xmlns:a16="http://schemas.microsoft.com/office/drawing/2014/main" id="{C2763DD0-595D-379C-0897-AAE2D3840D3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94937" y="496536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24F725EB-B73B-5675-B21D-2E503B7F3879}"/>
              </a:ext>
            </a:extLst>
          </p:cNvPr>
          <p:cNvGrpSpPr/>
          <p:nvPr/>
        </p:nvGrpSpPr>
        <p:grpSpPr>
          <a:xfrm>
            <a:off x="1386346" y="2182225"/>
            <a:ext cx="324000" cy="324000"/>
            <a:chOff x="355857" y="2298708"/>
            <a:chExt cx="504000" cy="54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CC5F0329-DB7E-CBD4-6B6F-6E2EFB230B96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9" name="Google Shape;679;p19">
              <a:extLst>
                <a:ext uri="{FF2B5EF4-FFF2-40B4-BE49-F238E27FC236}">
                  <a16:creationId xmlns:a16="http://schemas.microsoft.com/office/drawing/2014/main" id="{A8C29F6F-5057-6920-D408-13E75627F9C3}"/>
                </a:ext>
              </a:extLst>
            </p:cNvPr>
            <p:cNvSpPr/>
            <p:nvPr/>
          </p:nvSpPr>
          <p:spPr>
            <a:xfrm>
              <a:off x="397907" y="2338841"/>
              <a:ext cx="440563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</a:rPr>
                <a:t>A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5F2F913-3DC2-9010-09D7-CC3047A28BE7}"/>
              </a:ext>
            </a:extLst>
          </p:cNvPr>
          <p:cNvGrpSpPr/>
          <p:nvPr/>
        </p:nvGrpSpPr>
        <p:grpSpPr>
          <a:xfrm>
            <a:off x="3685551" y="2154667"/>
            <a:ext cx="324000" cy="324000"/>
            <a:chOff x="3232181" y="2383421"/>
            <a:chExt cx="504000" cy="540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0CD11333-E5EC-3FD9-76F1-3F142344E06E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Google Shape;679;p19">
              <a:extLst>
                <a:ext uri="{FF2B5EF4-FFF2-40B4-BE49-F238E27FC236}">
                  <a16:creationId xmlns:a16="http://schemas.microsoft.com/office/drawing/2014/main" id="{AA966841-2E04-EB70-F580-34B3116B73BF}"/>
                </a:ext>
              </a:extLst>
            </p:cNvPr>
            <p:cNvSpPr/>
            <p:nvPr/>
          </p:nvSpPr>
          <p:spPr>
            <a:xfrm>
              <a:off x="3279157" y="2418424"/>
              <a:ext cx="440563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2C89B293-6A64-4B4C-81B4-C317E87B01FA}"/>
              </a:ext>
            </a:extLst>
          </p:cNvPr>
          <p:cNvGrpSpPr/>
          <p:nvPr/>
        </p:nvGrpSpPr>
        <p:grpSpPr>
          <a:xfrm>
            <a:off x="6022098" y="2141977"/>
            <a:ext cx="324000" cy="324000"/>
            <a:chOff x="3232181" y="2383421"/>
            <a:chExt cx="504000" cy="540000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9A6A637D-194D-44FE-D29B-A35062F8E54E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Google Shape;679;p19">
              <a:extLst>
                <a:ext uri="{FF2B5EF4-FFF2-40B4-BE49-F238E27FC236}">
                  <a16:creationId xmlns:a16="http://schemas.microsoft.com/office/drawing/2014/main" id="{8BE167F7-9469-8211-4299-02DE432D83A6}"/>
                </a:ext>
              </a:extLst>
            </p:cNvPr>
            <p:cNvSpPr/>
            <p:nvPr/>
          </p:nvSpPr>
          <p:spPr>
            <a:xfrm>
              <a:off x="3279157" y="2394871"/>
              <a:ext cx="440563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C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9F8C3-17A0-AB41-D4AB-FDDAD612E4B3}"/>
              </a:ext>
            </a:extLst>
          </p:cNvPr>
          <p:cNvGrpSpPr/>
          <p:nvPr/>
        </p:nvGrpSpPr>
        <p:grpSpPr>
          <a:xfrm>
            <a:off x="8341973" y="2146574"/>
            <a:ext cx="330043" cy="332092"/>
            <a:chOff x="3232181" y="2369934"/>
            <a:chExt cx="513400" cy="553487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79198E45-6CC3-5648-538A-47C9E00A104C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1" name="Google Shape;679;p19">
              <a:extLst>
                <a:ext uri="{FF2B5EF4-FFF2-40B4-BE49-F238E27FC236}">
                  <a16:creationId xmlns:a16="http://schemas.microsoft.com/office/drawing/2014/main" id="{59CB92C7-E853-53A4-47DE-0C65C54EA5C6}"/>
                </a:ext>
              </a:extLst>
            </p:cNvPr>
            <p:cNvSpPr/>
            <p:nvPr/>
          </p:nvSpPr>
          <p:spPr>
            <a:xfrm>
              <a:off x="3305018" y="2369934"/>
              <a:ext cx="440563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81C9C1EC-6AC9-83D7-A2D0-2734CCBA7386}"/>
              </a:ext>
            </a:extLst>
          </p:cNvPr>
          <p:cNvGrpSpPr/>
          <p:nvPr/>
        </p:nvGrpSpPr>
        <p:grpSpPr>
          <a:xfrm>
            <a:off x="1371329" y="5301916"/>
            <a:ext cx="324000" cy="332092"/>
            <a:chOff x="3232181" y="2369934"/>
            <a:chExt cx="504000" cy="553487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87EC3591-FC13-DC9E-174F-D7879C4DA8E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4" name="Google Shape;679;p19">
              <a:extLst>
                <a:ext uri="{FF2B5EF4-FFF2-40B4-BE49-F238E27FC236}">
                  <a16:creationId xmlns:a16="http://schemas.microsoft.com/office/drawing/2014/main" id="{7EE27030-C410-4DB2-6835-D806CA8DC740}"/>
                </a:ext>
              </a:extLst>
            </p:cNvPr>
            <p:cNvSpPr/>
            <p:nvPr/>
          </p:nvSpPr>
          <p:spPr>
            <a:xfrm>
              <a:off x="3259761" y="2369934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1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616F5D09-A644-078A-A21C-91B69F72505C}"/>
              </a:ext>
            </a:extLst>
          </p:cNvPr>
          <p:cNvGrpSpPr/>
          <p:nvPr/>
        </p:nvGrpSpPr>
        <p:grpSpPr>
          <a:xfrm>
            <a:off x="3731696" y="5295565"/>
            <a:ext cx="324000" cy="324000"/>
            <a:chOff x="3232181" y="2383421"/>
            <a:chExt cx="504000" cy="54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F05B78E4-CD33-97B2-26B2-2884E5B90FA9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7" name="Google Shape;679;p19">
              <a:extLst>
                <a:ext uri="{FF2B5EF4-FFF2-40B4-BE49-F238E27FC236}">
                  <a16:creationId xmlns:a16="http://schemas.microsoft.com/office/drawing/2014/main" id="{2BBB4284-11EE-5717-7AD0-9BD094FAE619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</a:rPr>
                <a:t>2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8A37D64-B111-45DA-FC32-F86A7117F006}"/>
              </a:ext>
            </a:extLst>
          </p:cNvPr>
          <p:cNvGrpSpPr/>
          <p:nvPr/>
        </p:nvGrpSpPr>
        <p:grpSpPr>
          <a:xfrm>
            <a:off x="6067610" y="5320723"/>
            <a:ext cx="324000" cy="324000"/>
            <a:chOff x="3232181" y="2383421"/>
            <a:chExt cx="504000" cy="54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AE9E7256-EA59-19ED-6825-47E0B8F28960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40" name="Google Shape;679;p19">
              <a:extLst>
                <a:ext uri="{FF2B5EF4-FFF2-40B4-BE49-F238E27FC236}">
                  <a16:creationId xmlns:a16="http://schemas.microsoft.com/office/drawing/2014/main" id="{C54EED3C-10C4-B8C1-D4E5-281A0096BC3A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1C084EB-10A6-A6D4-CD5E-A3FF792AB05B}"/>
              </a:ext>
            </a:extLst>
          </p:cNvPr>
          <p:cNvGrpSpPr/>
          <p:nvPr/>
        </p:nvGrpSpPr>
        <p:grpSpPr>
          <a:xfrm>
            <a:off x="8341972" y="5312190"/>
            <a:ext cx="324000" cy="324000"/>
            <a:chOff x="3232181" y="2383421"/>
            <a:chExt cx="504000" cy="540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D390D4D1-1CB9-CB8E-74E5-AF53C16A65D8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43" name="Google Shape;679;p19">
              <a:extLst>
                <a:ext uri="{FF2B5EF4-FFF2-40B4-BE49-F238E27FC236}">
                  <a16:creationId xmlns:a16="http://schemas.microsoft.com/office/drawing/2014/main" id="{88BBF2AD-BD52-0C0D-3C9B-D2E12AA321AB}"/>
                </a:ext>
              </a:extLst>
            </p:cNvPr>
            <p:cNvSpPr/>
            <p:nvPr/>
          </p:nvSpPr>
          <p:spPr>
            <a:xfrm>
              <a:off x="3259761" y="2397643"/>
              <a:ext cx="440561" cy="2721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370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"/>
          <p:cNvGrpSpPr/>
          <p:nvPr/>
        </p:nvGrpSpPr>
        <p:grpSpPr>
          <a:xfrm>
            <a:off x="2126358" y="1480404"/>
            <a:ext cx="7823200" cy="4347640"/>
            <a:chOff x="1324757" y="2465021"/>
            <a:chExt cx="11734800" cy="6521459"/>
          </a:xfrm>
        </p:grpSpPr>
        <p:sp>
          <p:nvSpPr>
            <p:cNvPr id="190" name="Google Shape;190;p2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2"/>
          <p:cNvSpPr txBox="1"/>
          <p:nvPr/>
        </p:nvSpPr>
        <p:spPr>
          <a:xfrm>
            <a:off x="3813695" y="2352315"/>
            <a:ext cx="534641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</a:t>
            </a:r>
            <a:br>
              <a:rPr lang="fr-FR" sz="2000" b="0" i="0" u="none" strike="noStrike" cap="non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000" b="0" i="0" u="none" strike="noStrike" cap="non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(à dire à haute voix)</a:t>
            </a:r>
            <a:endParaRPr/>
          </a:p>
        </p:txBody>
      </p:sp>
      <p:sp>
        <p:nvSpPr>
          <p:cNvPr id="194" name="Google Shape;194;p2"/>
          <p:cNvSpPr txBox="1"/>
          <p:nvPr/>
        </p:nvSpPr>
        <p:spPr>
          <a:xfrm>
            <a:off x="3813695" y="1860860"/>
            <a:ext cx="361071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dirty="0"/>
          </a:p>
        </p:txBody>
      </p:sp>
      <p:sp>
        <p:nvSpPr>
          <p:cNvPr id="195" name="Google Shape;195;p2"/>
          <p:cNvSpPr/>
          <p:nvPr/>
        </p:nvSpPr>
        <p:spPr>
          <a:xfrm rot="10800000" flipH="1">
            <a:off x="3075862" y="2533049"/>
            <a:ext cx="386177" cy="26092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96" name="Google Shape;19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98095" y="1831934"/>
            <a:ext cx="500769" cy="50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75861" y="3105678"/>
            <a:ext cx="380071" cy="38007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"/>
          <p:cNvSpPr/>
          <p:nvPr/>
        </p:nvSpPr>
        <p:spPr>
          <a:xfrm>
            <a:off x="3813695" y="3671970"/>
            <a:ext cx="56461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Utilisation de l’ardoise lors de la pratique guidée</a:t>
            </a:r>
            <a:endParaRPr dirty="0"/>
          </a:p>
        </p:txBody>
      </p:sp>
      <p:sp>
        <p:nvSpPr>
          <p:cNvPr id="199" name="Google Shape;199;p2"/>
          <p:cNvSpPr/>
          <p:nvPr/>
        </p:nvSpPr>
        <p:spPr>
          <a:xfrm>
            <a:off x="1009033" y="298372"/>
            <a:ext cx="422724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Signification des icônes </a:t>
            </a:r>
            <a:endParaRPr/>
          </a:p>
        </p:txBody>
      </p:sp>
      <p:pic>
        <p:nvPicPr>
          <p:cNvPr id="200" name="Google Shape;20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4">
            <a:extLst>
              <a:ext uri="{FF2B5EF4-FFF2-40B4-BE49-F238E27FC236}">
                <a16:creationId xmlns:a16="http://schemas.microsoft.com/office/drawing/2014/main" id="{F6091DBC-2EB8-3520-0484-3C666CA594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861" y="4877363"/>
            <a:ext cx="599281" cy="599281"/>
          </a:xfrm>
          <a:prstGeom prst="rect">
            <a:avLst/>
          </a:prstGeom>
        </p:spPr>
      </p:pic>
      <p:pic>
        <p:nvPicPr>
          <p:cNvPr id="3" name="Picture 2" descr="1 300+ Ardoise Enfant Photos, taleaux et images libre de droits - iStock |  Écriture enfant, Gouter enfant, Dessin enfant">
            <a:extLst>
              <a:ext uri="{FF2B5EF4-FFF2-40B4-BE49-F238E27FC236}">
                <a16:creationId xmlns:a16="http://schemas.microsoft.com/office/drawing/2014/main" id="{ED492EBC-050F-E63D-42B7-BB5C83268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02" b="95833" l="10294" r="946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095" y="3654224"/>
            <a:ext cx="612000" cy="40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9">
            <a:extLst>
              <a:ext uri="{FF2B5EF4-FFF2-40B4-BE49-F238E27FC236}">
                <a16:creationId xmlns:a16="http://schemas.microsoft.com/office/drawing/2014/main" id="{55B6DADD-096E-9981-0533-A95C89E013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833" y="4161975"/>
            <a:ext cx="616970" cy="576000"/>
          </a:xfrm>
          <a:prstGeom prst="rect">
            <a:avLst/>
          </a:prstGeom>
        </p:spPr>
      </p:pic>
      <p:sp>
        <p:nvSpPr>
          <p:cNvPr id="7" name="Google Shape;198;p2">
            <a:extLst>
              <a:ext uri="{FF2B5EF4-FFF2-40B4-BE49-F238E27FC236}">
                <a16:creationId xmlns:a16="http://schemas.microsoft.com/office/drawing/2014/main" id="{2091F6F6-1DB0-A25B-057F-48E9F544AFAE}"/>
              </a:ext>
            </a:extLst>
          </p:cNvPr>
          <p:cNvSpPr/>
          <p:nvPr/>
        </p:nvSpPr>
        <p:spPr>
          <a:xfrm>
            <a:off x="3813695" y="3128551"/>
            <a:ext cx="397446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</a:t>
            </a:r>
            <a:endParaRPr dirty="0"/>
          </a:p>
        </p:txBody>
      </p:sp>
      <p:sp>
        <p:nvSpPr>
          <p:cNvPr id="8" name="Google Shape;198;p2">
            <a:extLst>
              <a:ext uri="{FF2B5EF4-FFF2-40B4-BE49-F238E27FC236}">
                <a16:creationId xmlns:a16="http://schemas.microsoft.com/office/drawing/2014/main" id="{DF6461AD-0B69-79BA-0463-CF96AFE14092}"/>
              </a:ext>
            </a:extLst>
          </p:cNvPr>
          <p:cNvSpPr/>
          <p:nvPr/>
        </p:nvSpPr>
        <p:spPr>
          <a:xfrm>
            <a:off x="3813695" y="4312582"/>
            <a:ext cx="56461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Utilisation de l’ardoise lors de la pratique guidée</a:t>
            </a:r>
            <a:endParaRPr dirty="0"/>
          </a:p>
        </p:txBody>
      </p:sp>
      <p:sp>
        <p:nvSpPr>
          <p:cNvPr id="9" name="Google Shape;198;p2">
            <a:extLst>
              <a:ext uri="{FF2B5EF4-FFF2-40B4-BE49-F238E27FC236}">
                <a16:creationId xmlns:a16="http://schemas.microsoft.com/office/drawing/2014/main" id="{04B9A577-D6BF-6AE5-4534-2EF136E59778}"/>
              </a:ext>
            </a:extLst>
          </p:cNvPr>
          <p:cNvSpPr/>
          <p:nvPr/>
        </p:nvSpPr>
        <p:spPr>
          <a:xfrm>
            <a:off x="3813695" y="4912521"/>
            <a:ext cx="521392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9"/>
          <p:cNvSpPr txBox="1">
            <a:spLocks noGrp="1"/>
          </p:cNvSpPr>
          <p:nvPr>
            <p:ph type="body" idx="1"/>
          </p:nvPr>
        </p:nvSpPr>
        <p:spPr>
          <a:xfrm>
            <a:off x="752753" y="832117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67" dirty="0"/>
              <a:t>Choisir 3 élèves au hasard. Pas les mêmes à chaque fois.</a:t>
            </a:r>
            <a:endParaRPr dirty="0"/>
          </a:p>
        </p:txBody>
      </p:sp>
      <p:pic>
        <p:nvPicPr>
          <p:cNvPr id="658" name="Google Shape;658;p1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0444" y="442353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0" name="Google Shape;660;p19"/>
          <p:cNvGrpSpPr/>
          <p:nvPr/>
        </p:nvGrpSpPr>
        <p:grpSpPr>
          <a:xfrm>
            <a:off x="291409" y="2216482"/>
            <a:ext cx="11508876" cy="2254320"/>
            <a:chOff x="4330" y="27962"/>
            <a:chExt cx="11508876" cy="2254320"/>
          </a:xfrm>
        </p:grpSpPr>
        <p:sp>
          <p:nvSpPr>
            <p:cNvPr id="661" name="Google Shape;661;p19"/>
            <p:cNvSpPr/>
            <p:nvPr/>
          </p:nvSpPr>
          <p:spPr>
            <a:xfrm>
              <a:off x="4330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1A6FA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9"/>
            <p:cNvSpPr txBox="1"/>
            <p:nvPr/>
          </p:nvSpPr>
          <p:spPr>
            <a:xfrm>
              <a:off x="4330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Une Pile </a:t>
              </a:r>
              <a:endParaRPr dirty="0"/>
            </a:p>
          </p:txBody>
        </p:sp>
        <p:sp>
          <p:nvSpPr>
            <p:cNvPr id="663" name="Google Shape;663;p19"/>
            <p:cNvSpPr/>
            <p:nvPr/>
          </p:nvSpPr>
          <p:spPr>
            <a:xfrm>
              <a:off x="4330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9"/>
            <p:cNvSpPr txBox="1"/>
            <p:nvPr/>
          </p:nvSpPr>
          <p:spPr>
            <a:xfrm>
              <a:off x="4330" y="920762"/>
              <a:ext cx="2603818" cy="136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R="0" lvl="1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</a:pPr>
              <a:endParaRPr dirty="0"/>
            </a:p>
          </p:txBody>
        </p:sp>
        <p:sp>
          <p:nvSpPr>
            <p:cNvPr id="665" name="Google Shape;665;p19"/>
            <p:cNvSpPr/>
            <p:nvPr/>
          </p:nvSpPr>
          <p:spPr>
            <a:xfrm>
              <a:off x="2972683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1AAC5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9"/>
            <p:cNvSpPr txBox="1"/>
            <p:nvPr/>
          </p:nvSpPr>
          <p:spPr>
            <a:xfrm>
              <a:off x="2972683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Une lampe</a:t>
              </a:r>
              <a:endParaRPr dirty="0"/>
            </a:p>
          </p:txBody>
        </p:sp>
        <p:sp>
          <p:nvSpPr>
            <p:cNvPr id="667" name="Google Shape;667;p19"/>
            <p:cNvSpPr/>
            <p:nvPr/>
          </p:nvSpPr>
          <p:spPr>
            <a:xfrm>
              <a:off x="2972683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9"/>
            <p:cNvSpPr txBox="1"/>
            <p:nvPr/>
          </p:nvSpPr>
          <p:spPr>
            <a:xfrm>
              <a:off x="2972683" y="920762"/>
              <a:ext cx="2603818" cy="136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L="228600" marR="0" lvl="1" indent="-76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9"/>
            <p:cNvSpPr/>
            <p:nvPr/>
          </p:nvSpPr>
          <p:spPr>
            <a:xfrm>
              <a:off x="5941035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7EB11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9"/>
            <p:cNvSpPr txBox="1"/>
            <p:nvPr/>
          </p:nvSpPr>
          <p:spPr>
            <a:xfrm>
              <a:off x="5941035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interrupteur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ouvert</a:t>
              </a:r>
              <a:endParaRPr dirty="0"/>
            </a:p>
          </p:txBody>
        </p:sp>
        <p:sp>
          <p:nvSpPr>
            <p:cNvPr id="671" name="Google Shape;671;p19"/>
            <p:cNvSpPr/>
            <p:nvPr/>
          </p:nvSpPr>
          <p:spPr>
            <a:xfrm>
              <a:off x="5941035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9"/>
            <p:cNvSpPr txBox="1"/>
            <p:nvPr/>
          </p:nvSpPr>
          <p:spPr>
            <a:xfrm>
              <a:off x="5941035" y="920762"/>
              <a:ext cx="2603818" cy="136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R="0" lvl="1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</a:pPr>
              <a:r>
                <a:rPr lang="fr-FR" sz="24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dirty="0"/>
            </a:p>
          </p:txBody>
        </p:sp>
        <p:sp>
          <p:nvSpPr>
            <p:cNvPr id="673" name="Google Shape;673;p19"/>
            <p:cNvSpPr/>
            <p:nvPr/>
          </p:nvSpPr>
          <p:spPr>
            <a:xfrm>
              <a:off x="8909388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B6471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9"/>
            <p:cNvSpPr txBox="1"/>
            <p:nvPr/>
          </p:nvSpPr>
          <p:spPr>
            <a:xfrm>
              <a:off x="8909388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Un moteur</a:t>
              </a:r>
              <a:endParaRPr dirty="0"/>
            </a:p>
          </p:txBody>
        </p:sp>
        <p:sp>
          <p:nvSpPr>
            <p:cNvPr id="675" name="Google Shape;675;p19"/>
            <p:cNvSpPr/>
            <p:nvPr/>
          </p:nvSpPr>
          <p:spPr>
            <a:xfrm>
              <a:off x="8909388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" name="Google Shape;676;p19"/>
          <p:cNvGrpSpPr/>
          <p:nvPr/>
        </p:nvGrpSpPr>
        <p:grpSpPr>
          <a:xfrm>
            <a:off x="6729508" y="4974777"/>
            <a:ext cx="1799971" cy="777650"/>
            <a:chOff x="7970" y="10183"/>
            <a:chExt cx="1336" cy="583"/>
          </a:xfrm>
        </p:grpSpPr>
        <p:cxnSp>
          <p:nvCxnSpPr>
            <p:cNvPr id="677" name="Google Shape;677;p19"/>
            <p:cNvCxnSpPr/>
            <p:nvPr/>
          </p:nvCxnSpPr>
          <p:spPr>
            <a:xfrm>
              <a:off x="7970" y="10474"/>
              <a:ext cx="133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8" name="Google Shape;678;p19"/>
            <p:cNvSpPr/>
            <p:nvPr/>
          </p:nvSpPr>
          <p:spPr>
            <a:xfrm>
              <a:off x="8359" y="10183"/>
              <a:ext cx="589" cy="583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9"/>
            <p:cNvSpPr/>
            <p:nvPr/>
          </p:nvSpPr>
          <p:spPr>
            <a:xfrm>
              <a:off x="8501" y="10378"/>
              <a:ext cx="327" cy="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9"/>
            <p:cNvSpPr/>
            <p:nvPr/>
          </p:nvSpPr>
          <p:spPr>
            <a:xfrm>
              <a:off x="8389" y="10214"/>
              <a:ext cx="526" cy="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681" name="Google Shape;681;p19"/>
          <p:cNvGrpSpPr/>
          <p:nvPr/>
        </p:nvGrpSpPr>
        <p:grpSpPr>
          <a:xfrm>
            <a:off x="9573144" y="4827183"/>
            <a:ext cx="1850464" cy="604108"/>
            <a:chOff x="971" y="2595"/>
            <a:chExt cx="1415" cy="452"/>
          </a:xfrm>
        </p:grpSpPr>
        <p:cxnSp>
          <p:nvCxnSpPr>
            <p:cNvPr id="682" name="Google Shape;682;p19"/>
            <p:cNvCxnSpPr/>
            <p:nvPr/>
          </p:nvCxnSpPr>
          <p:spPr>
            <a:xfrm>
              <a:off x="971" y="3017"/>
              <a:ext cx="367" cy="1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3" name="Google Shape;683;p19"/>
            <p:cNvSpPr/>
            <p:nvPr/>
          </p:nvSpPr>
          <p:spPr>
            <a:xfrm>
              <a:off x="1373" y="2923"/>
              <a:ext cx="559" cy="5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84" name="Google Shape;684;p19"/>
            <p:cNvCxnSpPr/>
            <p:nvPr/>
          </p:nvCxnSpPr>
          <p:spPr>
            <a:xfrm rot="10800000" flipH="1">
              <a:off x="1337" y="2846"/>
              <a:ext cx="586" cy="159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5" name="Google Shape;685;p19"/>
            <p:cNvCxnSpPr/>
            <p:nvPr/>
          </p:nvCxnSpPr>
          <p:spPr>
            <a:xfrm>
              <a:off x="1938" y="3017"/>
              <a:ext cx="448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6" name="Google Shape;686;p19"/>
            <p:cNvSpPr/>
            <p:nvPr/>
          </p:nvSpPr>
          <p:spPr>
            <a:xfrm>
              <a:off x="1314" y="2985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9"/>
            <p:cNvSpPr/>
            <p:nvPr/>
          </p:nvSpPr>
          <p:spPr>
            <a:xfrm>
              <a:off x="1904" y="2986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9"/>
            <p:cNvSpPr/>
            <p:nvPr/>
          </p:nvSpPr>
          <p:spPr>
            <a:xfrm>
              <a:off x="1574" y="2595"/>
              <a:ext cx="353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19"/>
          <p:cNvGrpSpPr/>
          <p:nvPr/>
        </p:nvGrpSpPr>
        <p:grpSpPr>
          <a:xfrm>
            <a:off x="3920777" y="4978446"/>
            <a:ext cx="1256462" cy="770312"/>
            <a:chOff x="753609" y="5286336"/>
            <a:chExt cx="1256462" cy="770312"/>
          </a:xfrm>
        </p:grpSpPr>
        <p:sp>
          <p:nvSpPr>
            <p:cNvPr id="690" name="Google Shape;690;p19"/>
            <p:cNvSpPr/>
            <p:nvPr/>
          </p:nvSpPr>
          <p:spPr>
            <a:xfrm>
              <a:off x="947709" y="5286336"/>
              <a:ext cx="546739" cy="339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  <p:cxnSp>
          <p:nvCxnSpPr>
            <p:cNvPr id="691" name="Google Shape;691;p19"/>
            <p:cNvCxnSpPr/>
            <p:nvPr/>
          </p:nvCxnSpPr>
          <p:spPr>
            <a:xfrm>
              <a:off x="1448516" y="5581464"/>
              <a:ext cx="1482" cy="315435"/>
            </a:xfrm>
            <a:prstGeom prst="straightConnector1">
              <a:avLst/>
            </a:pr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2" name="Google Shape;692;p19"/>
            <p:cNvCxnSpPr/>
            <p:nvPr/>
          </p:nvCxnSpPr>
          <p:spPr>
            <a:xfrm>
              <a:off x="1310720" y="5405471"/>
              <a:ext cx="1482" cy="65117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93" name="Google Shape;693;p19"/>
            <p:cNvSpPr/>
            <p:nvPr/>
          </p:nvSpPr>
          <p:spPr>
            <a:xfrm>
              <a:off x="1327018" y="5404117"/>
              <a:ext cx="91864" cy="6213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94" name="Google Shape;694;p19"/>
            <p:cNvCxnSpPr/>
            <p:nvPr/>
          </p:nvCxnSpPr>
          <p:spPr>
            <a:xfrm rot="10800000">
              <a:off x="753609" y="5731736"/>
              <a:ext cx="54377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9"/>
            <p:cNvCxnSpPr/>
            <p:nvPr/>
          </p:nvCxnSpPr>
          <p:spPr>
            <a:xfrm>
              <a:off x="1454442" y="5731736"/>
              <a:ext cx="55562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96" name="Google Shape;696;p19"/>
            <p:cNvSpPr txBox="1"/>
            <p:nvPr/>
          </p:nvSpPr>
          <p:spPr>
            <a:xfrm>
              <a:off x="1441411" y="5351568"/>
              <a:ext cx="238203" cy="410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endParaRPr dirty="0"/>
            </a:p>
          </p:txBody>
        </p:sp>
      </p:grpSp>
      <p:grpSp>
        <p:nvGrpSpPr>
          <p:cNvPr id="697" name="Google Shape;697;p19"/>
          <p:cNvGrpSpPr/>
          <p:nvPr/>
        </p:nvGrpSpPr>
        <p:grpSpPr>
          <a:xfrm>
            <a:off x="752753" y="4954805"/>
            <a:ext cx="1573471" cy="762816"/>
            <a:chOff x="3706844" y="5129504"/>
            <a:chExt cx="1573471" cy="762816"/>
          </a:xfrm>
        </p:grpSpPr>
        <p:sp>
          <p:nvSpPr>
            <p:cNvPr id="699" name="Google Shape;699;p19"/>
            <p:cNvSpPr/>
            <p:nvPr/>
          </p:nvSpPr>
          <p:spPr>
            <a:xfrm>
              <a:off x="4088374" y="5129504"/>
              <a:ext cx="796883" cy="762816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0" name="Google Shape;700;p19"/>
            <p:cNvCxnSpPr/>
            <p:nvPr/>
          </p:nvCxnSpPr>
          <p:spPr>
            <a:xfrm>
              <a:off x="3706844" y="5515491"/>
              <a:ext cx="392353" cy="130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01" name="Google Shape;701;p19"/>
            <p:cNvCxnSpPr/>
            <p:nvPr/>
          </p:nvCxnSpPr>
          <p:spPr>
            <a:xfrm>
              <a:off x="4887962" y="5515491"/>
              <a:ext cx="392353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02" name="Google Shape;702;p19"/>
            <p:cNvCxnSpPr/>
            <p:nvPr/>
          </p:nvCxnSpPr>
          <p:spPr>
            <a:xfrm>
              <a:off x="4207432" y="5239412"/>
              <a:ext cx="558765" cy="54038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03" name="Google Shape;703;p19"/>
            <p:cNvCxnSpPr>
              <a:endCxn id="699" idx="7"/>
            </p:cNvCxnSpPr>
            <p:nvPr/>
          </p:nvCxnSpPr>
          <p:spPr>
            <a:xfrm rot="10800000" flipH="1">
              <a:off x="4216556" y="5241216"/>
              <a:ext cx="552000" cy="5601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" name="Google Shape;516;p15">
            <a:extLst>
              <a:ext uri="{FF2B5EF4-FFF2-40B4-BE49-F238E27FC236}">
                <a16:creationId xmlns:a16="http://schemas.microsoft.com/office/drawing/2014/main" id="{41E0B20A-B791-B877-4E1F-CC31E40897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21" y="203691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Pour schématiser des circuits électriques, vous avez représenté chaque  dipôle par un symbole normalisé. </a:t>
            </a:r>
            <a:endParaRPr dirty="0"/>
          </a:p>
        </p:txBody>
      </p:sp>
      <p:sp>
        <p:nvSpPr>
          <p:cNvPr id="5" name="Google Shape;518;p15">
            <a:extLst>
              <a:ext uri="{FF2B5EF4-FFF2-40B4-BE49-F238E27FC236}">
                <a16:creationId xmlns:a16="http://schemas.microsoft.com/office/drawing/2014/main" id="{8636B197-5780-FBD8-18C3-B02127B341D9}"/>
              </a:ext>
            </a:extLst>
          </p:cNvPr>
          <p:cNvSpPr/>
          <p:nvPr/>
        </p:nvSpPr>
        <p:spPr>
          <a:xfrm>
            <a:off x="768495" y="1361260"/>
            <a:ext cx="10355757" cy="695212"/>
          </a:xfrm>
          <a:prstGeom prst="roundRect">
            <a:avLst>
              <a:gd name="adj" fmla="val 43096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Associé chaque dipôle électrique à son symbole normalisé  </a:t>
            </a:r>
            <a:endParaRPr dirty="0"/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42014752-19C3-FBE7-B10C-30B9DE2F757E}"/>
              </a:ext>
            </a:extLst>
          </p:cNvPr>
          <p:cNvGrpSpPr/>
          <p:nvPr/>
        </p:nvGrpSpPr>
        <p:grpSpPr>
          <a:xfrm>
            <a:off x="391905" y="2350857"/>
            <a:ext cx="540000" cy="540000"/>
            <a:chOff x="355857" y="2298708"/>
            <a:chExt cx="504000" cy="540000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126DD312-AC80-DF68-03A9-F9902BEE9F20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Google Shape;679;p19">
              <a:extLst>
                <a:ext uri="{FF2B5EF4-FFF2-40B4-BE49-F238E27FC236}">
                  <a16:creationId xmlns:a16="http://schemas.microsoft.com/office/drawing/2014/main" id="{D075A4B7-ED8B-D227-41CE-7685BAB67F03}"/>
                </a:ext>
              </a:extLst>
            </p:cNvPr>
            <p:cNvSpPr/>
            <p:nvPr/>
          </p:nvSpPr>
          <p:spPr>
            <a:xfrm>
              <a:off x="397908" y="239425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A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AD4695A7-FAFE-C6E2-A706-B41772266FF2}"/>
              </a:ext>
            </a:extLst>
          </p:cNvPr>
          <p:cNvGrpSpPr/>
          <p:nvPr/>
        </p:nvGrpSpPr>
        <p:grpSpPr>
          <a:xfrm>
            <a:off x="3393542" y="2365492"/>
            <a:ext cx="540000" cy="540000"/>
            <a:chOff x="3232181" y="2383421"/>
            <a:chExt cx="504000" cy="540000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69B4FF50-437D-7581-73C3-DFEA18A41CB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Google Shape;679;p19">
              <a:extLst>
                <a:ext uri="{FF2B5EF4-FFF2-40B4-BE49-F238E27FC236}">
                  <a16:creationId xmlns:a16="http://schemas.microsoft.com/office/drawing/2014/main" id="{57FF4F1B-9C26-E234-FF24-3A2C0D44E906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6329AB23-5491-5B29-889C-A198BD4903AE}"/>
              </a:ext>
            </a:extLst>
          </p:cNvPr>
          <p:cNvGrpSpPr/>
          <p:nvPr/>
        </p:nvGrpSpPr>
        <p:grpSpPr>
          <a:xfrm>
            <a:off x="6299830" y="2335307"/>
            <a:ext cx="540000" cy="540000"/>
            <a:chOff x="3232181" y="2383421"/>
            <a:chExt cx="504000" cy="5400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F75DA397-A5E4-7FD0-2E8B-339EFAE12CAA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Google Shape;679;p19">
              <a:extLst>
                <a:ext uri="{FF2B5EF4-FFF2-40B4-BE49-F238E27FC236}">
                  <a16:creationId xmlns:a16="http://schemas.microsoft.com/office/drawing/2014/main" id="{132BF16D-7084-2857-0C10-CF2FB9E916E8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C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259AB54-1988-83B3-66E7-4BC7FD8D6D4C}"/>
              </a:ext>
            </a:extLst>
          </p:cNvPr>
          <p:cNvGrpSpPr/>
          <p:nvPr/>
        </p:nvGrpSpPr>
        <p:grpSpPr>
          <a:xfrm>
            <a:off x="9309116" y="2383421"/>
            <a:ext cx="540000" cy="540000"/>
            <a:chOff x="3232181" y="2383421"/>
            <a:chExt cx="504000" cy="540000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5A9EBB-160A-577E-2A07-D6C331BA18F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Google Shape;679;p19">
              <a:extLst>
                <a:ext uri="{FF2B5EF4-FFF2-40B4-BE49-F238E27FC236}">
                  <a16:creationId xmlns:a16="http://schemas.microsoft.com/office/drawing/2014/main" id="{99CBCF26-2BF7-6483-303F-3116517DD246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F633565-638F-E150-E256-EA91CF0A27C5}"/>
              </a:ext>
            </a:extLst>
          </p:cNvPr>
          <p:cNvGrpSpPr/>
          <p:nvPr/>
        </p:nvGrpSpPr>
        <p:grpSpPr>
          <a:xfrm>
            <a:off x="1253341" y="5931624"/>
            <a:ext cx="504000" cy="540000"/>
            <a:chOff x="3232181" y="2383421"/>
            <a:chExt cx="504000" cy="54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B5067782-8A10-FA00-D8D1-A1B5AE1F8D95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Google Shape;679;p19">
              <a:extLst>
                <a:ext uri="{FF2B5EF4-FFF2-40B4-BE49-F238E27FC236}">
                  <a16:creationId xmlns:a16="http://schemas.microsoft.com/office/drawing/2014/main" id="{D8EE798F-8DA3-9A16-BEFD-F885B424FDB2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1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8F7B2F3-02DD-B937-8C31-15C3A5283010}"/>
              </a:ext>
            </a:extLst>
          </p:cNvPr>
          <p:cNvGrpSpPr/>
          <p:nvPr/>
        </p:nvGrpSpPr>
        <p:grpSpPr>
          <a:xfrm>
            <a:off x="4256720" y="5947517"/>
            <a:ext cx="504000" cy="540000"/>
            <a:chOff x="3232181" y="2383421"/>
            <a:chExt cx="504000" cy="540000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5A7D05F8-D75C-DFA9-BB45-759058019F14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Google Shape;679;p19">
              <a:extLst>
                <a:ext uri="{FF2B5EF4-FFF2-40B4-BE49-F238E27FC236}">
                  <a16:creationId xmlns:a16="http://schemas.microsoft.com/office/drawing/2014/main" id="{AEA59FA9-2090-687B-2B21-B6D35F4B05D1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2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265A93A2-1D7E-4B57-0F84-76D315C1B96F}"/>
              </a:ext>
            </a:extLst>
          </p:cNvPr>
          <p:cNvGrpSpPr/>
          <p:nvPr/>
        </p:nvGrpSpPr>
        <p:grpSpPr>
          <a:xfrm>
            <a:off x="7355045" y="5937975"/>
            <a:ext cx="504000" cy="540000"/>
            <a:chOff x="3232181" y="2383421"/>
            <a:chExt cx="504000" cy="54000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90576FC4-7618-93C2-7274-1DB9FDEBEAEE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Google Shape;679;p19">
              <a:extLst>
                <a:ext uri="{FF2B5EF4-FFF2-40B4-BE49-F238E27FC236}">
                  <a16:creationId xmlns:a16="http://schemas.microsoft.com/office/drawing/2014/main" id="{E3AA252A-D78F-C6CD-49E7-B0278E012F39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3A9DF1F-074C-1B20-1FD6-47E8DC8B31A0}"/>
              </a:ext>
            </a:extLst>
          </p:cNvPr>
          <p:cNvGrpSpPr/>
          <p:nvPr/>
        </p:nvGrpSpPr>
        <p:grpSpPr>
          <a:xfrm>
            <a:off x="10289273" y="5895025"/>
            <a:ext cx="504000" cy="540000"/>
            <a:chOff x="3232181" y="2383421"/>
            <a:chExt cx="504000" cy="540000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6F04EB69-8861-4E1E-873B-FCE7C5466338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Google Shape;679;p19">
              <a:extLst>
                <a:ext uri="{FF2B5EF4-FFF2-40B4-BE49-F238E27FC236}">
                  <a16:creationId xmlns:a16="http://schemas.microsoft.com/office/drawing/2014/main" id="{6B4198B0-D53A-3AC4-6A63-031602955D6C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0"/>
          <p:cNvSpPr txBox="1">
            <a:spLocks noGrp="1"/>
          </p:cNvSpPr>
          <p:nvPr>
            <p:ph type="title"/>
          </p:nvPr>
        </p:nvSpPr>
        <p:spPr>
          <a:xfrm>
            <a:off x="1042503" y="180131"/>
            <a:ext cx="10161104" cy="60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C’est bien, les symboles normalisés de chaque composante électrique: </a:t>
            </a:r>
            <a:endParaRPr sz="4000" dirty="0"/>
          </a:p>
        </p:txBody>
      </p:sp>
      <p:sp>
        <p:nvSpPr>
          <p:cNvPr id="710" name="Google Shape;710;p20"/>
          <p:cNvSpPr/>
          <p:nvPr/>
        </p:nvSpPr>
        <p:spPr>
          <a:xfrm>
            <a:off x="291409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6F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20"/>
          <p:cNvSpPr txBox="1"/>
          <p:nvPr/>
        </p:nvSpPr>
        <p:spPr>
          <a:xfrm>
            <a:off x="291409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Une Pile </a:t>
            </a:r>
            <a:endParaRPr/>
          </a:p>
        </p:txBody>
      </p:sp>
      <p:sp>
        <p:nvSpPr>
          <p:cNvPr id="712" name="Google Shape;712;p20"/>
          <p:cNvSpPr/>
          <p:nvPr/>
        </p:nvSpPr>
        <p:spPr>
          <a:xfrm>
            <a:off x="291409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20"/>
          <p:cNvSpPr txBox="1"/>
          <p:nvPr/>
        </p:nvSpPr>
        <p:spPr>
          <a:xfrm>
            <a:off x="291409" y="3109282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714" name="Google Shape;714;p20"/>
          <p:cNvSpPr/>
          <p:nvPr/>
        </p:nvSpPr>
        <p:spPr>
          <a:xfrm>
            <a:off x="3259762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AC5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20"/>
          <p:cNvSpPr txBox="1"/>
          <p:nvPr/>
        </p:nvSpPr>
        <p:spPr>
          <a:xfrm>
            <a:off x="3259762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Une lampe</a:t>
            </a:r>
            <a:endParaRPr dirty="0"/>
          </a:p>
        </p:txBody>
      </p:sp>
      <p:sp>
        <p:nvSpPr>
          <p:cNvPr id="716" name="Google Shape;716;p20"/>
          <p:cNvSpPr/>
          <p:nvPr/>
        </p:nvSpPr>
        <p:spPr>
          <a:xfrm>
            <a:off x="3259762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20"/>
          <p:cNvSpPr txBox="1"/>
          <p:nvPr/>
        </p:nvSpPr>
        <p:spPr>
          <a:xfrm>
            <a:off x="3259762" y="3109282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L="228600" marR="0" lvl="1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0"/>
          <p:cNvSpPr/>
          <p:nvPr/>
        </p:nvSpPr>
        <p:spPr>
          <a:xfrm>
            <a:off x="6228114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7EB1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20"/>
          <p:cNvSpPr txBox="1"/>
          <p:nvPr/>
        </p:nvSpPr>
        <p:spPr>
          <a:xfrm>
            <a:off x="6228114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interrupteur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ouvert</a:t>
            </a:r>
            <a:endParaRPr dirty="0"/>
          </a:p>
        </p:txBody>
      </p:sp>
      <p:sp>
        <p:nvSpPr>
          <p:cNvPr id="720" name="Google Shape;720;p20"/>
          <p:cNvSpPr/>
          <p:nvPr/>
        </p:nvSpPr>
        <p:spPr>
          <a:xfrm>
            <a:off x="6228114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0"/>
          <p:cNvSpPr txBox="1"/>
          <p:nvPr/>
        </p:nvSpPr>
        <p:spPr>
          <a:xfrm>
            <a:off x="6228114" y="3109282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722" name="Google Shape;722;p20"/>
          <p:cNvSpPr/>
          <p:nvPr/>
        </p:nvSpPr>
        <p:spPr>
          <a:xfrm>
            <a:off x="9196467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B647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20"/>
          <p:cNvSpPr txBox="1"/>
          <p:nvPr/>
        </p:nvSpPr>
        <p:spPr>
          <a:xfrm>
            <a:off x="9196467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Un moteur</a:t>
            </a:r>
            <a:endParaRPr dirty="0"/>
          </a:p>
        </p:txBody>
      </p:sp>
      <p:sp>
        <p:nvSpPr>
          <p:cNvPr id="724" name="Google Shape;724;p20"/>
          <p:cNvSpPr/>
          <p:nvPr/>
        </p:nvSpPr>
        <p:spPr>
          <a:xfrm>
            <a:off x="9196467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5" name="Google Shape;725;p20"/>
          <p:cNvGrpSpPr/>
          <p:nvPr/>
        </p:nvGrpSpPr>
        <p:grpSpPr>
          <a:xfrm>
            <a:off x="9561709" y="3430427"/>
            <a:ext cx="1799971" cy="777650"/>
            <a:chOff x="7970" y="10183"/>
            <a:chExt cx="1336" cy="583"/>
          </a:xfrm>
        </p:grpSpPr>
        <p:cxnSp>
          <p:nvCxnSpPr>
            <p:cNvPr id="726" name="Google Shape;726;p20"/>
            <p:cNvCxnSpPr/>
            <p:nvPr/>
          </p:nvCxnSpPr>
          <p:spPr>
            <a:xfrm>
              <a:off x="7970" y="10474"/>
              <a:ext cx="133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27" name="Google Shape;727;p20"/>
            <p:cNvSpPr/>
            <p:nvPr/>
          </p:nvSpPr>
          <p:spPr>
            <a:xfrm>
              <a:off x="8359" y="10183"/>
              <a:ext cx="589" cy="583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8501" y="10378"/>
              <a:ext cx="327" cy="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8389" y="10214"/>
              <a:ext cx="526" cy="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730" name="Google Shape;730;p20"/>
          <p:cNvGrpSpPr/>
          <p:nvPr/>
        </p:nvGrpSpPr>
        <p:grpSpPr>
          <a:xfrm>
            <a:off x="6692493" y="3305720"/>
            <a:ext cx="1850464" cy="604108"/>
            <a:chOff x="971" y="2595"/>
            <a:chExt cx="1415" cy="452"/>
          </a:xfrm>
        </p:grpSpPr>
        <p:cxnSp>
          <p:nvCxnSpPr>
            <p:cNvPr id="731" name="Google Shape;731;p20"/>
            <p:cNvCxnSpPr/>
            <p:nvPr/>
          </p:nvCxnSpPr>
          <p:spPr>
            <a:xfrm>
              <a:off x="971" y="3017"/>
              <a:ext cx="367" cy="1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32" name="Google Shape;732;p20"/>
            <p:cNvSpPr/>
            <p:nvPr/>
          </p:nvSpPr>
          <p:spPr>
            <a:xfrm>
              <a:off x="1373" y="2923"/>
              <a:ext cx="559" cy="5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33" name="Google Shape;733;p20"/>
            <p:cNvCxnSpPr/>
            <p:nvPr/>
          </p:nvCxnSpPr>
          <p:spPr>
            <a:xfrm rot="10800000" flipH="1">
              <a:off x="1337" y="2846"/>
              <a:ext cx="586" cy="159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34" name="Google Shape;734;p20"/>
            <p:cNvCxnSpPr/>
            <p:nvPr/>
          </p:nvCxnSpPr>
          <p:spPr>
            <a:xfrm>
              <a:off x="1938" y="3017"/>
              <a:ext cx="448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35" name="Google Shape;735;p20"/>
            <p:cNvSpPr/>
            <p:nvPr/>
          </p:nvSpPr>
          <p:spPr>
            <a:xfrm>
              <a:off x="1314" y="2985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20"/>
            <p:cNvSpPr/>
            <p:nvPr/>
          </p:nvSpPr>
          <p:spPr>
            <a:xfrm>
              <a:off x="1904" y="2986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20"/>
            <p:cNvSpPr/>
            <p:nvPr/>
          </p:nvSpPr>
          <p:spPr>
            <a:xfrm>
              <a:off x="1574" y="2595"/>
              <a:ext cx="353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900934C-20A6-EA97-8626-807AD59FD892}"/>
              </a:ext>
            </a:extLst>
          </p:cNvPr>
          <p:cNvGrpSpPr/>
          <p:nvPr/>
        </p:nvGrpSpPr>
        <p:grpSpPr>
          <a:xfrm>
            <a:off x="1042503" y="3343642"/>
            <a:ext cx="1256462" cy="770312"/>
            <a:chOff x="1042503" y="3343642"/>
            <a:chExt cx="1256462" cy="770312"/>
          </a:xfrm>
        </p:grpSpPr>
        <p:sp>
          <p:nvSpPr>
            <p:cNvPr id="739" name="Google Shape;739;p20"/>
            <p:cNvSpPr/>
            <p:nvPr/>
          </p:nvSpPr>
          <p:spPr>
            <a:xfrm>
              <a:off x="1236603" y="3343642"/>
              <a:ext cx="546739" cy="339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  <p:cxnSp>
          <p:nvCxnSpPr>
            <p:cNvPr id="740" name="Google Shape;740;p20"/>
            <p:cNvCxnSpPr/>
            <p:nvPr/>
          </p:nvCxnSpPr>
          <p:spPr>
            <a:xfrm>
              <a:off x="1737410" y="3638770"/>
              <a:ext cx="1482" cy="315435"/>
            </a:xfrm>
            <a:prstGeom prst="straightConnector1">
              <a:avLst/>
            </a:pr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41" name="Google Shape;741;p20"/>
            <p:cNvCxnSpPr/>
            <p:nvPr/>
          </p:nvCxnSpPr>
          <p:spPr>
            <a:xfrm>
              <a:off x="1599614" y="3462777"/>
              <a:ext cx="1482" cy="65117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42" name="Google Shape;742;p20"/>
            <p:cNvSpPr/>
            <p:nvPr/>
          </p:nvSpPr>
          <p:spPr>
            <a:xfrm>
              <a:off x="1615912" y="3461423"/>
              <a:ext cx="91864" cy="6213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43" name="Google Shape;743;p20"/>
            <p:cNvCxnSpPr/>
            <p:nvPr/>
          </p:nvCxnSpPr>
          <p:spPr>
            <a:xfrm rot="10800000">
              <a:off x="1042503" y="3789042"/>
              <a:ext cx="54377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20"/>
            <p:cNvCxnSpPr/>
            <p:nvPr/>
          </p:nvCxnSpPr>
          <p:spPr>
            <a:xfrm>
              <a:off x="1743336" y="3789042"/>
              <a:ext cx="55562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45" name="Google Shape;745;p20"/>
            <p:cNvSpPr txBox="1"/>
            <p:nvPr/>
          </p:nvSpPr>
          <p:spPr>
            <a:xfrm>
              <a:off x="1730305" y="3408874"/>
              <a:ext cx="238203" cy="410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endParaRPr/>
            </a:p>
          </p:txBody>
        </p:sp>
      </p:grpSp>
      <p:grpSp>
        <p:nvGrpSpPr>
          <p:cNvPr id="746" name="Google Shape;746;p20"/>
          <p:cNvGrpSpPr/>
          <p:nvPr/>
        </p:nvGrpSpPr>
        <p:grpSpPr>
          <a:xfrm>
            <a:off x="3700939" y="3346882"/>
            <a:ext cx="1573471" cy="762816"/>
            <a:chOff x="3706844" y="5129504"/>
            <a:chExt cx="1573471" cy="762816"/>
          </a:xfrm>
        </p:grpSpPr>
        <p:sp>
          <p:nvSpPr>
            <p:cNvPr id="748" name="Google Shape;748;p20"/>
            <p:cNvSpPr/>
            <p:nvPr/>
          </p:nvSpPr>
          <p:spPr>
            <a:xfrm>
              <a:off x="4088374" y="5129504"/>
              <a:ext cx="796883" cy="762816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49" name="Google Shape;749;p20"/>
            <p:cNvCxnSpPr/>
            <p:nvPr/>
          </p:nvCxnSpPr>
          <p:spPr>
            <a:xfrm>
              <a:off x="3706844" y="5515491"/>
              <a:ext cx="392353" cy="130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0" name="Google Shape;750;p20"/>
            <p:cNvCxnSpPr/>
            <p:nvPr/>
          </p:nvCxnSpPr>
          <p:spPr>
            <a:xfrm>
              <a:off x="4887962" y="5515491"/>
              <a:ext cx="392353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1" name="Google Shape;751;p20"/>
            <p:cNvCxnSpPr/>
            <p:nvPr/>
          </p:nvCxnSpPr>
          <p:spPr>
            <a:xfrm>
              <a:off x="4207432" y="5239412"/>
              <a:ext cx="558765" cy="54038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2" name="Google Shape;752;p20"/>
            <p:cNvCxnSpPr>
              <a:endCxn id="748" idx="7"/>
            </p:cNvCxnSpPr>
            <p:nvPr/>
          </p:nvCxnSpPr>
          <p:spPr>
            <a:xfrm rot="10800000" flipH="1">
              <a:off x="4216556" y="5241216"/>
              <a:ext cx="552000" cy="5601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753" name="Google Shape;75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49497" y="503326"/>
            <a:ext cx="720000" cy="7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736A46A6-5558-83C0-C45F-58978F0E073E}"/>
              </a:ext>
            </a:extLst>
          </p:cNvPr>
          <p:cNvGrpSpPr/>
          <p:nvPr/>
        </p:nvGrpSpPr>
        <p:grpSpPr>
          <a:xfrm>
            <a:off x="391905" y="2350857"/>
            <a:ext cx="504000" cy="540000"/>
            <a:chOff x="355857" y="2298708"/>
            <a:chExt cx="504000" cy="540000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17E6ABAC-2927-C022-D340-3C68E3DBB65E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Google Shape;679;p19">
              <a:extLst>
                <a:ext uri="{FF2B5EF4-FFF2-40B4-BE49-F238E27FC236}">
                  <a16:creationId xmlns:a16="http://schemas.microsoft.com/office/drawing/2014/main" id="{C52D10BF-D056-96C7-8787-63E33D686B39}"/>
                </a:ext>
              </a:extLst>
            </p:cNvPr>
            <p:cNvSpPr/>
            <p:nvPr/>
          </p:nvSpPr>
          <p:spPr>
            <a:xfrm>
              <a:off x="397908" y="239425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A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77ADE525-B3EC-3C8A-790B-7C33AB1BD62B}"/>
              </a:ext>
            </a:extLst>
          </p:cNvPr>
          <p:cNvGrpSpPr/>
          <p:nvPr/>
        </p:nvGrpSpPr>
        <p:grpSpPr>
          <a:xfrm>
            <a:off x="3393542" y="2365492"/>
            <a:ext cx="504000" cy="540000"/>
            <a:chOff x="3232181" y="2383421"/>
            <a:chExt cx="504000" cy="540000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4FAD0787-4D11-9A03-087D-349ED84B19F2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Google Shape;679;p19">
              <a:extLst>
                <a:ext uri="{FF2B5EF4-FFF2-40B4-BE49-F238E27FC236}">
                  <a16:creationId xmlns:a16="http://schemas.microsoft.com/office/drawing/2014/main" id="{3C7A2467-ED90-47D5-A1C3-ECB3DCE013D2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AF04A0C5-C5AA-A7FE-FB3E-B8DC1554D9E5}"/>
              </a:ext>
            </a:extLst>
          </p:cNvPr>
          <p:cNvGrpSpPr/>
          <p:nvPr/>
        </p:nvGrpSpPr>
        <p:grpSpPr>
          <a:xfrm>
            <a:off x="6299830" y="2335307"/>
            <a:ext cx="504000" cy="540000"/>
            <a:chOff x="3232181" y="2383421"/>
            <a:chExt cx="504000" cy="540000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DCEAC9A2-4A0D-F785-2672-B5B675022460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Google Shape;679;p19">
              <a:extLst>
                <a:ext uri="{FF2B5EF4-FFF2-40B4-BE49-F238E27FC236}">
                  <a16:creationId xmlns:a16="http://schemas.microsoft.com/office/drawing/2014/main" id="{120025FF-F85F-546F-1539-3705C28AC1FF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C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EB58F2C-35FB-64A9-45A8-B62B2485C4FA}"/>
              </a:ext>
            </a:extLst>
          </p:cNvPr>
          <p:cNvGrpSpPr/>
          <p:nvPr/>
        </p:nvGrpSpPr>
        <p:grpSpPr>
          <a:xfrm>
            <a:off x="9309116" y="2383421"/>
            <a:ext cx="504000" cy="540000"/>
            <a:chOff x="3232181" y="2383421"/>
            <a:chExt cx="504000" cy="54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4BCF5F4-3608-B53E-DCAB-2C0E6ADA667C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Google Shape;679;p19">
              <a:extLst>
                <a:ext uri="{FF2B5EF4-FFF2-40B4-BE49-F238E27FC236}">
                  <a16:creationId xmlns:a16="http://schemas.microsoft.com/office/drawing/2014/main" id="{B4B22F6D-684E-A0EA-E9CA-84A977A8C312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FD8C9B7-7EA4-47D1-1172-46B984BF27EA}"/>
              </a:ext>
            </a:extLst>
          </p:cNvPr>
          <p:cNvGrpSpPr/>
          <p:nvPr/>
        </p:nvGrpSpPr>
        <p:grpSpPr>
          <a:xfrm>
            <a:off x="3316423" y="3904481"/>
            <a:ext cx="504000" cy="540000"/>
            <a:chOff x="3232181" y="2383421"/>
            <a:chExt cx="504000" cy="54000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9F7EFB36-4718-36C8-F260-FD9238A837B3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Google Shape;679;p19">
              <a:extLst>
                <a:ext uri="{FF2B5EF4-FFF2-40B4-BE49-F238E27FC236}">
                  <a16:creationId xmlns:a16="http://schemas.microsoft.com/office/drawing/2014/main" id="{1383FF5A-3D67-6E09-5E89-39806F4088DB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1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E97EEA8B-5282-8214-C114-3FFAD2ECE2AA}"/>
              </a:ext>
            </a:extLst>
          </p:cNvPr>
          <p:cNvGrpSpPr/>
          <p:nvPr/>
        </p:nvGrpSpPr>
        <p:grpSpPr>
          <a:xfrm>
            <a:off x="342971" y="3867728"/>
            <a:ext cx="504000" cy="540000"/>
            <a:chOff x="3232181" y="2383421"/>
            <a:chExt cx="504000" cy="54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C6C06DC9-5206-352E-DD38-195C6056C0CE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Google Shape;679;p19">
              <a:extLst>
                <a:ext uri="{FF2B5EF4-FFF2-40B4-BE49-F238E27FC236}">
                  <a16:creationId xmlns:a16="http://schemas.microsoft.com/office/drawing/2014/main" id="{986D37B3-27A8-6099-EF05-E38AB1C2DA59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2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FE14A07-5FF8-EEF3-892A-99C4688FE360}"/>
              </a:ext>
            </a:extLst>
          </p:cNvPr>
          <p:cNvGrpSpPr/>
          <p:nvPr/>
        </p:nvGrpSpPr>
        <p:grpSpPr>
          <a:xfrm>
            <a:off x="9241989" y="3909861"/>
            <a:ext cx="504000" cy="540000"/>
            <a:chOff x="3232181" y="2383421"/>
            <a:chExt cx="504000" cy="54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589EB10-FF94-8F84-7B2E-C2891DF447E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Google Shape;679;p19">
              <a:extLst>
                <a:ext uri="{FF2B5EF4-FFF2-40B4-BE49-F238E27FC236}">
                  <a16:creationId xmlns:a16="http://schemas.microsoft.com/office/drawing/2014/main" id="{BD5BEDE0-2C3F-3ACA-2B37-B300DB66D57B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4E0E69-698D-F65D-35C2-C58FF97BACF5}"/>
              </a:ext>
            </a:extLst>
          </p:cNvPr>
          <p:cNvGrpSpPr/>
          <p:nvPr/>
        </p:nvGrpSpPr>
        <p:grpSpPr>
          <a:xfrm>
            <a:off x="6262441" y="3904481"/>
            <a:ext cx="504000" cy="540000"/>
            <a:chOff x="3232181" y="2383421"/>
            <a:chExt cx="504000" cy="54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4773636A-841C-CF15-F56E-38D9149937A0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Google Shape;679;p19">
              <a:extLst>
                <a:ext uri="{FF2B5EF4-FFF2-40B4-BE49-F238E27FC236}">
                  <a16:creationId xmlns:a16="http://schemas.microsoft.com/office/drawing/2014/main" id="{0884B93F-5ACD-1505-A373-42746B1CC68B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>
          <a:extLst>
            <a:ext uri="{FF2B5EF4-FFF2-40B4-BE49-F238E27FC236}">
              <a16:creationId xmlns:a16="http://schemas.microsoft.com/office/drawing/2014/main" id="{7BB0F969-4323-8C71-1814-5617C119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9">
            <a:extLst>
              <a:ext uri="{FF2B5EF4-FFF2-40B4-BE49-F238E27FC236}">
                <a16:creationId xmlns:a16="http://schemas.microsoft.com/office/drawing/2014/main" id="{368D9A66-894F-2B29-520A-6432E2A5C9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2753" y="71574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67" dirty="0"/>
              <a:t>Choisir 3 élèves au hasard. Pas les mêmes à chaque fois.</a:t>
            </a:r>
            <a:endParaRPr dirty="0"/>
          </a:p>
        </p:txBody>
      </p:sp>
      <p:pic>
        <p:nvPicPr>
          <p:cNvPr id="658" name="Google Shape;658;p19" descr="Lever la main - Icônes mains et gestes gratuites">
            <a:extLst>
              <a:ext uri="{FF2B5EF4-FFF2-40B4-BE49-F238E27FC236}">
                <a16:creationId xmlns:a16="http://schemas.microsoft.com/office/drawing/2014/main" id="{A562AAA3-9E40-EBD7-627A-7925E53C14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0444" y="442353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0" name="Google Shape;660;p19">
            <a:extLst>
              <a:ext uri="{FF2B5EF4-FFF2-40B4-BE49-F238E27FC236}">
                <a16:creationId xmlns:a16="http://schemas.microsoft.com/office/drawing/2014/main" id="{870EEE40-7E86-44D7-E316-DBC867156F4F}"/>
              </a:ext>
            </a:extLst>
          </p:cNvPr>
          <p:cNvGrpSpPr/>
          <p:nvPr/>
        </p:nvGrpSpPr>
        <p:grpSpPr>
          <a:xfrm>
            <a:off x="291409" y="2216482"/>
            <a:ext cx="11508876" cy="2254320"/>
            <a:chOff x="4330" y="27962"/>
            <a:chExt cx="11508876" cy="2254320"/>
          </a:xfrm>
        </p:grpSpPr>
        <p:sp>
          <p:nvSpPr>
            <p:cNvPr id="661" name="Google Shape;661;p19">
              <a:extLst>
                <a:ext uri="{FF2B5EF4-FFF2-40B4-BE49-F238E27FC236}">
                  <a16:creationId xmlns:a16="http://schemas.microsoft.com/office/drawing/2014/main" id="{A9D365F4-06FE-00BB-5F6D-C3B5EC69BE28}"/>
                </a:ext>
              </a:extLst>
            </p:cNvPr>
            <p:cNvSpPr/>
            <p:nvPr/>
          </p:nvSpPr>
          <p:spPr>
            <a:xfrm>
              <a:off x="4330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1A6FA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9">
              <a:extLst>
                <a:ext uri="{FF2B5EF4-FFF2-40B4-BE49-F238E27FC236}">
                  <a16:creationId xmlns:a16="http://schemas.microsoft.com/office/drawing/2014/main" id="{71E0183D-1DB4-3998-D26F-B46317EB00F2}"/>
                </a:ext>
              </a:extLst>
            </p:cNvPr>
            <p:cNvSpPr txBox="1"/>
            <p:nvPr/>
          </p:nvSpPr>
          <p:spPr>
            <a:xfrm>
              <a:off x="4330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   Un          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 générateur </a:t>
              </a:r>
              <a:endParaRPr dirty="0"/>
            </a:p>
          </p:txBody>
        </p:sp>
        <p:sp>
          <p:nvSpPr>
            <p:cNvPr id="663" name="Google Shape;663;p19">
              <a:extLst>
                <a:ext uri="{FF2B5EF4-FFF2-40B4-BE49-F238E27FC236}">
                  <a16:creationId xmlns:a16="http://schemas.microsoft.com/office/drawing/2014/main" id="{D4145875-FA26-9167-0F19-C3E1EEA8C50D}"/>
                </a:ext>
              </a:extLst>
            </p:cNvPr>
            <p:cNvSpPr/>
            <p:nvPr/>
          </p:nvSpPr>
          <p:spPr>
            <a:xfrm>
              <a:off x="4330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9">
              <a:extLst>
                <a:ext uri="{FF2B5EF4-FFF2-40B4-BE49-F238E27FC236}">
                  <a16:creationId xmlns:a16="http://schemas.microsoft.com/office/drawing/2014/main" id="{2905EE22-3B66-9619-5C7D-B2E89123B4BE}"/>
                </a:ext>
              </a:extLst>
            </p:cNvPr>
            <p:cNvSpPr txBox="1"/>
            <p:nvPr/>
          </p:nvSpPr>
          <p:spPr>
            <a:xfrm>
              <a:off x="4330" y="920762"/>
              <a:ext cx="2603818" cy="136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R="0" lvl="1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</a:pPr>
              <a:endParaRPr dirty="0"/>
            </a:p>
          </p:txBody>
        </p:sp>
        <p:sp>
          <p:nvSpPr>
            <p:cNvPr id="665" name="Google Shape;665;p19">
              <a:extLst>
                <a:ext uri="{FF2B5EF4-FFF2-40B4-BE49-F238E27FC236}">
                  <a16:creationId xmlns:a16="http://schemas.microsoft.com/office/drawing/2014/main" id="{1CCD94C9-A97C-18A4-CAA7-56A6E51CB1C3}"/>
                </a:ext>
              </a:extLst>
            </p:cNvPr>
            <p:cNvSpPr/>
            <p:nvPr/>
          </p:nvSpPr>
          <p:spPr>
            <a:xfrm>
              <a:off x="2972683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1AAC5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9">
              <a:extLst>
                <a:ext uri="{FF2B5EF4-FFF2-40B4-BE49-F238E27FC236}">
                  <a16:creationId xmlns:a16="http://schemas.microsoft.com/office/drawing/2014/main" id="{CC32BBD0-2518-97D3-0170-DA8F492FF0CB}"/>
                </a:ext>
              </a:extLst>
            </p:cNvPr>
            <p:cNvSpPr txBox="1"/>
            <p:nvPr/>
          </p:nvSpPr>
          <p:spPr>
            <a:xfrm>
              <a:off x="2972683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Une DEL</a:t>
              </a:r>
              <a:endParaRPr dirty="0"/>
            </a:p>
          </p:txBody>
        </p:sp>
        <p:sp>
          <p:nvSpPr>
            <p:cNvPr id="667" name="Google Shape;667;p19">
              <a:extLst>
                <a:ext uri="{FF2B5EF4-FFF2-40B4-BE49-F238E27FC236}">
                  <a16:creationId xmlns:a16="http://schemas.microsoft.com/office/drawing/2014/main" id="{28A286B5-43DA-2742-73C3-7339571FE3D1}"/>
                </a:ext>
              </a:extLst>
            </p:cNvPr>
            <p:cNvSpPr/>
            <p:nvPr/>
          </p:nvSpPr>
          <p:spPr>
            <a:xfrm>
              <a:off x="2972683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9">
              <a:extLst>
                <a:ext uri="{FF2B5EF4-FFF2-40B4-BE49-F238E27FC236}">
                  <a16:creationId xmlns:a16="http://schemas.microsoft.com/office/drawing/2014/main" id="{FCC7B1DF-8E13-9C6D-0A33-B469A9A45362}"/>
                </a:ext>
              </a:extLst>
            </p:cNvPr>
            <p:cNvSpPr txBox="1"/>
            <p:nvPr/>
          </p:nvSpPr>
          <p:spPr>
            <a:xfrm>
              <a:off x="2972683" y="920762"/>
              <a:ext cx="2603818" cy="136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L="228600" marR="0" lvl="1" indent="-762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9">
              <a:extLst>
                <a:ext uri="{FF2B5EF4-FFF2-40B4-BE49-F238E27FC236}">
                  <a16:creationId xmlns:a16="http://schemas.microsoft.com/office/drawing/2014/main" id="{0730C3A0-23FC-EC7E-E661-D2AD9AD839DE}"/>
                </a:ext>
              </a:extLst>
            </p:cNvPr>
            <p:cNvSpPr/>
            <p:nvPr/>
          </p:nvSpPr>
          <p:spPr>
            <a:xfrm>
              <a:off x="5941035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7EB11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9">
              <a:extLst>
                <a:ext uri="{FF2B5EF4-FFF2-40B4-BE49-F238E27FC236}">
                  <a16:creationId xmlns:a16="http://schemas.microsoft.com/office/drawing/2014/main" id="{EE6BAD55-CB52-1C1A-F2AA-A077E4B52AF4}"/>
                </a:ext>
              </a:extLst>
            </p:cNvPr>
            <p:cNvSpPr txBox="1"/>
            <p:nvPr/>
          </p:nvSpPr>
          <p:spPr>
            <a:xfrm>
              <a:off x="5941035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 interrupteur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 fermé </a:t>
              </a:r>
              <a:endParaRPr dirty="0"/>
            </a:p>
          </p:txBody>
        </p:sp>
        <p:sp>
          <p:nvSpPr>
            <p:cNvPr id="671" name="Google Shape;671;p19">
              <a:extLst>
                <a:ext uri="{FF2B5EF4-FFF2-40B4-BE49-F238E27FC236}">
                  <a16:creationId xmlns:a16="http://schemas.microsoft.com/office/drawing/2014/main" id="{A6FBDFF1-34FD-563E-8289-5A23F362C761}"/>
                </a:ext>
              </a:extLst>
            </p:cNvPr>
            <p:cNvSpPr/>
            <p:nvPr/>
          </p:nvSpPr>
          <p:spPr>
            <a:xfrm>
              <a:off x="5941035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9">
              <a:extLst>
                <a:ext uri="{FF2B5EF4-FFF2-40B4-BE49-F238E27FC236}">
                  <a16:creationId xmlns:a16="http://schemas.microsoft.com/office/drawing/2014/main" id="{23B38D9A-D06F-C757-2036-66909D849D53}"/>
                </a:ext>
              </a:extLst>
            </p:cNvPr>
            <p:cNvSpPr txBox="1"/>
            <p:nvPr/>
          </p:nvSpPr>
          <p:spPr>
            <a:xfrm>
              <a:off x="5941035" y="920762"/>
              <a:ext cx="2603818" cy="136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R="0" lvl="1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</a:pPr>
              <a:r>
                <a:rPr lang="fr-FR" sz="24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dirty="0"/>
            </a:p>
          </p:txBody>
        </p:sp>
        <p:sp>
          <p:nvSpPr>
            <p:cNvPr id="673" name="Google Shape;673;p19">
              <a:extLst>
                <a:ext uri="{FF2B5EF4-FFF2-40B4-BE49-F238E27FC236}">
                  <a16:creationId xmlns:a16="http://schemas.microsoft.com/office/drawing/2014/main" id="{3C94973D-5304-7D69-83B4-947E327C3091}"/>
                </a:ext>
              </a:extLst>
            </p:cNvPr>
            <p:cNvSpPr/>
            <p:nvPr/>
          </p:nvSpPr>
          <p:spPr>
            <a:xfrm>
              <a:off x="8909388" y="27962"/>
              <a:ext cx="2603818" cy="892800"/>
            </a:xfrm>
            <a:prstGeom prst="rect">
              <a:avLst/>
            </a:prstGeom>
            <a:solidFill>
              <a:srgbClr val="27CF9F"/>
            </a:solidFill>
            <a:ln w="12700" cap="flat" cmpd="sng">
              <a:solidFill>
                <a:srgbClr val="B6471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9">
              <a:extLst>
                <a:ext uri="{FF2B5EF4-FFF2-40B4-BE49-F238E27FC236}">
                  <a16:creationId xmlns:a16="http://schemas.microsoft.com/office/drawing/2014/main" id="{5024F2FE-9998-06EA-9980-D4A2F31DAC94}"/>
                </a:ext>
              </a:extLst>
            </p:cNvPr>
            <p:cNvSpPr txBox="1"/>
            <p:nvPr/>
          </p:nvSpPr>
          <p:spPr>
            <a:xfrm>
              <a:off x="8909388" y="27962"/>
              <a:ext cx="2603818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lt1"/>
                  </a:solidFill>
                  <a:latin typeface="Calibri"/>
                  <a:cs typeface="Calibri"/>
                  <a:sym typeface="Calibri"/>
                </a:rPr>
                <a:t>    Fil de     connexion</a:t>
              </a:r>
              <a:endParaRPr dirty="0"/>
            </a:p>
          </p:txBody>
        </p:sp>
        <p:sp>
          <p:nvSpPr>
            <p:cNvPr id="675" name="Google Shape;675;p19">
              <a:extLst>
                <a:ext uri="{FF2B5EF4-FFF2-40B4-BE49-F238E27FC236}">
                  <a16:creationId xmlns:a16="http://schemas.microsoft.com/office/drawing/2014/main" id="{229DBEB2-3890-799A-7405-C84BFD37A4AD}"/>
                </a:ext>
              </a:extLst>
            </p:cNvPr>
            <p:cNvSpPr/>
            <p:nvPr/>
          </p:nvSpPr>
          <p:spPr>
            <a:xfrm>
              <a:off x="8909388" y="920762"/>
              <a:ext cx="2603818" cy="13615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" name="Google Shape;676;p19">
            <a:extLst>
              <a:ext uri="{FF2B5EF4-FFF2-40B4-BE49-F238E27FC236}">
                <a16:creationId xmlns:a16="http://schemas.microsoft.com/office/drawing/2014/main" id="{D235E735-5881-F68F-F0E3-037C5C9A5C5A}"/>
              </a:ext>
            </a:extLst>
          </p:cNvPr>
          <p:cNvGrpSpPr/>
          <p:nvPr/>
        </p:nvGrpSpPr>
        <p:grpSpPr>
          <a:xfrm>
            <a:off x="6730652" y="4903071"/>
            <a:ext cx="1799971" cy="777650"/>
            <a:chOff x="7970" y="10183"/>
            <a:chExt cx="1336" cy="583"/>
          </a:xfrm>
        </p:grpSpPr>
        <p:cxnSp>
          <p:nvCxnSpPr>
            <p:cNvPr id="677" name="Google Shape;677;p19">
              <a:extLst>
                <a:ext uri="{FF2B5EF4-FFF2-40B4-BE49-F238E27FC236}">
                  <a16:creationId xmlns:a16="http://schemas.microsoft.com/office/drawing/2014/main" id="{A02FF61A-D0FC-DB27-99F9-CF6927AA62B6}"/>
                </a:ext>
              </a:extLst>
            </p:cNvPr>
            <p:cNvCxnSpPr/>
            <p:nvPr/>
          </p:nvCxnSpPr>
          <p:spPr>
            <a:xfrm>
              <a:off x="7970" y="10474"/>
              <a:ext cx="133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8" name="Google Shape;678;p19">
              <a:extLst>
                <a:ext uri="{FF2B5EF4-FFF2-40B4-BE49-F238E27FC236}">
                  <a16:creationId xmlns:a16="http://schemas.microsoft.com/office/drawing/2014/main" id="{FF52B935-4BFD-3BB2-C88E-BA3DDEA8C031}"/>
                </a:ext>
              </a:extLst>
            </p:cNvPr>
            <p:cNvSpPr/>
            <p:nvPr/>
          </p:nvSpPr>
          <p:spPr>
            <a:xfrm>
              <a:off x="8359" y="10183"/>
              <a:ext cx="589" cy="583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9">
              <a:extLst>
                <a:ext uri="{FF2B5EF4-FFF2-40B4-BE49-F238E27FC236}">
                  <a16:creationId xmlns:a16="http://schemas.microsoft.com/office/drawing/2014/main" id="{AD576035-C43E-B129-C75D-031754A9A0FB}"/>
                </a:ext>
              </a:extLst>
            </p:cNvPr>
            <p:cNvSpPr/>
            <p:nvPr/>
          </p:nvSpPr>
          <p:spPr>
            <a:xfrm>
              <a:off x="8501" y="10313"/>
              <a:ext cx="327" cy="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chemeClr val="dk1"/>
                  </a:solidFill>
                </a:rPr>
                <a:t>G</a:t>
              </a:r>
              <a:endParaRPr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9">
              <a:extLst>
                <a:ext uri="{FF2B5EF4-FFF2-40B4-BE49-F238E27FC236}">
                  <a16:creationId xmlns:a16="http://schemas.microsoft.com/office/drawing/2014/main" id="{5EE6F254-8191-FDB9-8B3B-49F1A89814F3}"/>
                </a:ext>
              </a:extLst>
            </p:cNvPr>
            <p:cNvSpPr/>
            <p:nvPr/>
          </p:nvSpPr>
          <p:spPr>
            <a:xfrm>
              <a:off x="8389" y="10214"/>
              <a:ext cx="526" cy="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800" dirty="0"/>
            </a:p>
          </p:txBody>
        </p:sp>
      </p:grpSp>
      <p:grpSp>
        <p:nvGrpSpPr>
          <p:cNvPr id="681" name="Google Shape;681;p19">
            <a:extLst>
              <a:ext uri="{FF2B5EF4-FFF2-40B4-BE49-F238E27FC236}">
                <a16:creationId xmlns:a16="http://schemas.microsoft.com/office/drawing/2014/main" id="{BAB70A92-DDD3-AAA9-DF10-42D478E65C80}"/>
              </a:ext>
            </a:extLst>
          </p:cNvPr>
          <p:cNvGrpSpPr/>
          <p:nvPr/>
        </p:nvGrpSpPr>
        <p:grpSpPr>
          <a:xfrm>
            <a:off x="9580180" y="4698053"/>
            <a:ext cx="1850464" cy="604107"/>
            <a:chOff x="971" y="2595"/>
            <a:chExt cx="1415" cy="452"/>
          </a:xfrm>
        </p:grpSpPr>
        <p:cxnSp>
          <p:nvCxnSpPr>
            <p:cNvPr id="682" name="Google Shape;682;p19">
              <a:extLst>
                <a:ext uri="{FF2B5EF4-FFF2-40B4-BE49-F238E27FC236}">
                  <a16:creationId xmlns:a16="http://schemas.microsoft.com/office/drawing/2014/main" id="{93C47531-D687-8C8E-8208-05EBFEBDB11C}"/>
                </a:ext>
              </a:extLst>
            </p:cNvPr>
            <p:cNvCxnSpPr/>
            <p:nvPr/>
          </p:nvCxnSpPr>
          <p:spPr>
            <a:xfrm>
              <a:off x="971" y="3017"/>
              <a:ext cx="367" cy="1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3" name="Google Shape;683;p19">
              <a:extLst>
                <a:ext uri="{FF2B5EF4-FFF2-40B4-BE49-F238E27FC236}">
                  <a16:creationId xmlns:a16="http://schemas.microsoft.com/office/drawing/2014/main" id="{D263B2BE-6415-E1EB-A127-130BAF36818C}"/>
                </a:ext>
              </a:extLst>
            </p:cNvPr>
            <p:cNvSpPr/>
            <p:nvPr/>
          </p:nvSpPr>
          <p:spPr>
            <a:xfrm>
              <a:off x="1373" y="2923"/>
              <a:ext cx="559" cy="5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84" name="Google Shape;684;p19">
              <a:extLst>
                <a:ext uri="{FF2B5EF4-FFF2-40B4-BE49-F238E27FC236}">
                  <a16:creationId xmlns:a16="http://schemas.microsoft.com/office/drawing/2014/main" id="{DCFC9C1F-6769-8A29-1428-DC21625C0206}"/>
                </a:ext>
              </a:extLst>
            </p:cNvPr>
            <p:cNvCxnSpPr>
              <a:cxnSpLocks/>
              <a:stCxn id="686" idx="6"/>
            </p:cNvCxnSpPr>
            <p:nvPr/>
          </p:nvCxnSpPr>
          <p:spPr>
            <a:xfrm flipV="1">
              <a:off x="1375" y="2978"/>
              <a:ext cx="548" cy="3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5" name="Google Shape;685;p19">
              <a:extLst>
                <a:ext uri="{FF2B5EF4-FFF2-40B4-BE49-F238E27FC236}">
                  <a16:creationId xmlns:a16="http://schemas.microsoft.com/office/drawing/2014/main" id="{88AD0077-1770-74E6-33D2-EDEBF6C2DD99}"/>
                </a:ext>
              </a:extLst>
            </p:cNvPr>
            <p:cNvCxnSpPr/>
            <p:nvPr/>
          </p:nvCxnSpPr>
          <p:spPr>
            <a:xfrm>
              <a:off x="1938" y="3017"/>
              <a:ext cx="448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6" name="Google Shape;686;p19">
              <a:extLst>
                <a:ext uri="{FF2B5EF4-FFF2-40B4-BE49-F238E27FC236}">
                  <a16:creationId xmlns:a16="http://schemas.microsoft.com/office/drawing/2014/main" id="{9700B0B3-792B-6F97-1EC8-E14F102C9456}"/>
                </a:ext>
              </a:extLst>
            </p:cNvPr>
            <p:cNvSpPr/>
            <p:nvPr/>
          </p:nvSpPr>
          <p:spPr>
            <a:xfrm>
              <a:off x="1314" y="2985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9">
              <a:extLst>
                <a:ext uri="{FF2B5EF4-FFF2-40B4-BE49-F238E27FC236}">
                  <a16:creationId xmlns:a16="http://schemas.microsoft.com/office/drawing/2014/main" id="{D76B47BD-0F63-3B30-8918-F47457368221}"/>
                </a:ext>
              </a:extLst>
            </p:cNvPr>
            <p:cNvSpPr/>
            <p:nvPr/>
          </p:nvSpPr>
          <p:spPr>
            <a:xfrm>
              <a:off x="1904" y="2986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9">
              <a:extLst>
                <a:ext uri="{FF2B5EF4-FFF2-40B4-BE49-F238E27FC236}">
                  <a16:creationId xmlns:a16="http://schemas.microsoft.com/office/drawing/2014/main" id="{BEB58BA4-9800-2FCD-67A9-A78336C49983}"/>
                </a:ext>
              </a:extLst>
            </p:cNvPr>
            <p:cNvSpPr/>
            <p:nvPr/>
          </p:nvSpPr>
          <p:spPr>
            <a:xfrm>
              <a:off x="1574" y="2595"/>
              <a:ext cx="353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A6DC88C-CF16-66DF-3640-A131F0F01A05}"/>
              </a:ext>
            </a:extLst>
          </p:cNvPr>
          <p:cNvGrpSpPr/>
          <p:nvPr/>
        </p:nvGrpSpPr>
        <p:grpSpPr>
          <a:xfrm>
            <a:off x="1146292" y="5124801"/>
            <a:ext cx="1015368" cy="577308"/>
            <a:chOff x="1146292" y="5124801"/>
            <a:chExt cx="1015368" cy="577308"/>
          </a:xfrm>
        </p:grpSpPr>
        <p:cxnSp>
          <p:nvCxnSpPr>
            <p:cNvPr id="700" name="Google Shape;700;p19">
              <a:extLst>
                <a:ext uri="{FF2B5EF4-FFF2-40B4-BE49-F238E27FC236}">
                  <a16:creationId xmlns:a16="http://schemas.microsoft.com/office/drawing/2014/main" id="{803BF721-0566-4E48-6541-95582E8A7C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6292" y="5126109"/>
              <a:ext cx="0" cy="5760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01" name="Google Shape;701;p19">
              <a:extLst>
                <a:ext uri="{FF2B5EF4-FFF2-40B4-BE49-F238E27FC236}">
                  <a16:creationId xmlns:a16="http://schemas.microsoft.com/office/drawing/2014/main" id="{94FBBFF9-02D8-3335-ADAB-969961F866CE}"/>
                </a:ext>
              </a:extLst>
            </p:cNvPr>
            <p:cNvCxnSpPr/>
            <p:nvPr/>
          </p:nvCxnSpPr>
          <p:spPr>
            <a:xfrm>
              <a:off x="1153660" y="5124801"/>
              <a:ext cx="1008000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" name="Google Shape;516;p15">
            <a:extLst>
              <a:ext uri="{FF2B5EF4-FFF2-40B4-BE49-F238E27FC236}">
                <a16:creationId xmlns:a16="http://schemas.microsoft.com/office/drawing/2014/main" id="{18BAECCE-8F87-A8CF-6A5D-C86AB793DF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21" y="203691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Même question pour les dipôles suivants :</a:t>
            </a:r>
            <a:endParaRPr dirty="0"/>
          </a:p>
        </p:txBody>
      </p:sp>
      <p:sp>
        <p:nvSpPr>
          <p:cNvPr id="5" name="Google Shape;518;p15">
            <a:extLst>
              <a:ext uri="{FF2B5EF4-FFF2-40B4-BE49-F238E27FC236}">
                <a16:creationId xmlns:a16="http://schemas.microsoft.com/office/drawing/2014/main" id="{33683334-B687-FC60-E8A6-537D84EF1A69}"/>
              </a:ext>
            </a:extLst>
          </p:cNvPr>
          <p:cNvSpPr/>
          <p:nvPr/>
        </p:nvSpPr>
        <p:spPr>
          <a:xfrm>
            <a:off x="768495" y="1377885"/>
            <a:ext cx="10355757" cy="695212"/>
          </a:xfrm>
          <a:prstGeom prst="roundRect">
            <a:avLst>
              <a:gd name="adj" fmla="val 43096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Associé chaque dipôle électrique à son symbole normalisé  </a:t>
            </a:r>
            <a:endParaRPr dirty="0"/>
          </a:p>
        </p:txBody>
      </p:sp>
      <p:sp>
        <p:nvSpPr>
          <p:cNvPr id="690" name="Google Shape;690;p19">
            <a:extLst>
              <a:ext uri="{FF2B5EF4-FFF2-40B4-BE49-F238E27FC236}">
                <a16:creationId xmlns:a16="http://schemas.microsoft.com/office/drawing/2014/main" id="{E6A8ACAD-4B90-C522-5EDB-7BD8EB0B629D}"/>
              </a:ext>
            </a:extLst>
          </p:cNvPr>
          <p:cNvSpPr/>
          <p:nvPr/>
        </p:nvSpPr>
        <p:spPr>
          <a:xfrm>
            <a:off x="6854861" y="4879497"/>
            <a:ext cx="546739" cy="339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700" tIns="12700" rIns="12700" bIns="12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dirty="0"/>
          </a:p>
        </p:txBody>
      </p:sp>
      <p:sp>
        <p:nvSpPr>
          <p:cNvPr id="696" name="Google Shape;696;p19">
            <a:extLst>
              <a:ext uri="{FF2B5EF4-FFF2-40B4-BE49-F238E27FC236}">
                <a16:creationId xmlns:a16="http://schemas.microsoft.com/office/drawing/2014/main" id="{B4D9FE0B-B84B-7B25-4A50-80105610B564}"/>
              </a:ext>
            </a:extLst>
          </p:cNvPr>
          <p:cNvSpPr txBox="1"/>
          <p:nvPr/>
        </p:nvSpPr>
        <p:spPr>
          <a:xfrm>
            <a:off x="7923842" y="4775941"/>
            <a:ext cx="425891" cy="487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1600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6C8C65EC-BC1C-57C6-E021-40E0C6F15170}"/>
              </a:ext>
            </a:extLst>
          </p:cNvPr>
          <p:cNvGrpSpPr/>
          <p:nvPr/>
        </p:nvGrpSpPr>
        <p:grpSpPr>
          <a:xfrm>
            <a:off x="3896170" y="4698057"/>
            <a:ext cx="1539087" cy="775667"/>
            <a:chOff x="3896170" y="4698057"/>
            <a:chExt cx="1539087" cy="775667"/>
          </a:xfrm>
        </p:grpSpPr>
        <p:cxnSp>
          <p:nvCxnSpPr>
            <p:cNvPr id="691" name="Google Shape;691;p19">
              <a:extLst>
                <a:ext uri="{FF2B5EF4-FFF2-40B4-BE49-F238E27FC236}">
                  <a16:creationId xmlns:a16="http://schemas.microsoft.com/office/drawing/2014/main" id="{8C9A4BD5-6149-0ECC-462B-0B89942C1F19}"/>
                </a:ext>
              </a:extLst>
            </p:cNvPr>
            <p:cNvCxnSpPr/>
            <p:nvPr/>
          </p:nvCxnSpPr>
          <p:spPr>
            <a:xfrm>
              <a:off x="4890333" y="5076623"/>
              <a:ext cx="1482" cy="315435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4" name="Google Shape;694;p19">
              <a:extLst>
                <a:ext uri="{FF2B5EF4-FFF2-40B4-BE49-F238E27FC236}">
                  <a16:creationId xmlns:a16="http://schemas.microsoft.com/office/drawing/2014/main" id="{E85DDDE3-5111-4DB9-76FB-AFC074EFE605}"/>
                </a:ext>
              </a:extLst>
            </p:cNvPr>
            <p:cNvCxnSpPr/>
            <p:nvPr/>
          </p:nvCxnSpPr>
          <p:spPr>
            <a:xfrm rot="10800000">
              <a:off x="3896170" y="5226895"/>
              <a:ext cx="54377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9">
              <a:extLst>
                <a:ext uri="{FF2B5EF4-FFF2-40B4-BE49-F238E27FC236}">
                  <a16:creationId xmlns:a16="http://schemas.microsoft.com/office/drawing/2014/main" id="{5AB9DAE9-1F53-5385-71EB-8EC246EE1EA9}"/>
                </a:ext>
              </a:extLst>
            </p:cNvPr>
            <p:cNvCxnSpPr/>
            <p:nvPr/>
          </p:nvCxnSpPr>
          <p:spPr>
            <a:xfrm>
              <a:off x="4879628" y="5226895"/>
              <a:ext cx="55562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" name="Google Shape;694;p19">
              <a:extLst>
                <a:ext uri="{FF2B5EF4-FFF2-40B4-BE49-F238E27FC236}">
                  <a16:creationId xmlns:a16="http://schemas.microsoft.com/office/drawing/2014/main" id="{FDDE87B1-ABE7-0ACC-AC6F-A8F89B863E0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39792" y="4946054"/>
              <a:ext cx="446826" cy="281527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694;p19">
              <a:extLst>
                <a:ext uri="{FF2B5EF4-FFF2-40B4-BE49-F238E27FC236}">
                  <a16:creationId xmlns:a16="http://schemas.microsoft.com/office/drawing/2014/main" id="{6AF2C37C-50E1-61AC-5D80-F77175443A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07109" y="5223830"/>
              <a:ext cx="473829" cy="249894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92572851-9C8E-7602-37C7-752C84BA7607}"/>
                </a:ext>
              </a:extLst>
            </p:cNvPr>
            <p:cNvCxnSpPr/>
            <p:nvPr/>
          </p:nvCxnSpPr>
          <p:spPr>
            <a:xfrm flipH="1">
              <a:off x="4423734" y="4926267"/>
              <a:ext cx="0" cy="5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9AC88431-E284-2594-99A0-98321DA5D03B}"/>
                </a:ext>
              </a:extLst>
            </p:cNvPr>
            <p:cNvCxnSpPr/>
            <p:nvPr/>
          </p:nvCxnSpPr>
          <p:spPr>
            <a:xfrm flipV="1">
              <a:off x="4567789" y="4698057"/>
              <a:ext cx="212089" cy="1889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CF7F8506-7DA7-39A8-DB3C-72CBBFBC4244}"/>
                </a:ext>
              </a:extLst>
            </p:cNvPr>
            <p:cNvCxnSpPr/>
            <p:nvPr/>
          </p:nvCxnSpPr>
          <p:spPr>
            <a:xfrm flipV="1">
              <a:off x="4653689" y="4817207"/>
              <a:ext cx="212089" cy="1889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9BB13D4F-FA8F-7219-A8A3-FBC78608A861}"/>
              </a:ext>
            </a:extLst>
          </p:cNvPr>
          <p:cNvGrpSpPr/>
          <p:nvPr/>
        </p:nvGrpSpPr>
        <p:grpSpPr>
          <a:xfrm>
            <a:off x="391905" y="2350857"/>
            <a:ext cx="504000" cy="540000"/>
            <a:chOff x="355857" y="2298708"/>
            <a:chExt cx="504000" cy="540000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C2A4202A-6B2D-134F-CE12-F69A88F86B80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Google Shape;679;p19">
              <a:extLst>
                <a:ext uri="{FF2B5EF4-FFF2-40B4-BE49-F238E27FC236}">
                  <a16:creationId xmlns:a16="http://schemas.microsoft.com/office/drawing/2014/main" id="{810543B9-5489-EB21-9AE2-FE05A600AB7F}"/>
                </a:ext>
              </a:extLst>
            </p:cNvPr>
            <p:cNvSpPr/>
            <p:nvPr/>
          </p:nvSpPr>
          <p:spPr>
            <a:xfrm>
              <a:off x="397908" y="239425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A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2F88D66-5931-3F72-BF0F-6B493FA2C057}"/>
              </a:ext>
            </a:extLst>
          </p:cNvPr>
          <p:cNvGrpSpPr/>
          <p:nvPr/>
        </p:nvGrpSpPr>
        <p:grpSpPr>
          <a:xfrm>
            <a:off x="3393542" y="2365492"/>
            <a:ext cx="504000" cy="540000"/>
            <a:chOff x="3232181" y="2383421"/>
            <a:chExt cx="504000" cy="540000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3ECEDAF-4014-F09B-B89F-B82AFDDD3D9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Google Shape;679;p19">
              <a:extLst>
                <a:ext uri="{FF2B5EF4-FFF2-40B4-BE49-F238E27FC236}">
                  <a16:creationId xmlns:a16="http://schemas.microsoft.com/office/drawing/2014/main" id="{0A34E0DB-D584-D75F-C751-C85DEA8DB6CF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FC45BBE-39E2-496B-E04C-EEE568B1878D}"/>
              </a:ext>
            </a:extLst>
          </p:cNvPr>
          <p:cNvGrpSpPr/>
          <p:nvPr/>
        </p:nvGrpSpPr>
        <p:grpSpPr>
          <a:xfrm>
            <a:off x="6299830" y="2335307"/>
            <a:ext cx="504000" cy="540000"/>
            <a:chOff x="3232181" y="2383421"/>
            <a:chExt cx="504000" cy="540000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87493D4-D4E4-341F-5F34-9C82DAB5B23C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Google Shape;679;p19">
              <a:extLst>
                <a:ext uri="{FF2B5EF4-FFF2-40B4-BE49-F238E27FC236}">
                  <a16:creationId xmlns:a16="http://schemas.microsoft.com/office/drawing/2014/main" id="{E08B92E6-11E4-F7B0-E128-DC6E00B327D8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C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98AEDCDD-AD34-1868-DDC2-6911A28CE598}"/>
              </a:ext>
            </a:extLst>
          </p:cNvPr>
          <p:cNvGrpSpPr/>
          <p:nvPr/>
        </p:nvGrpSpPr>
        <p:grpSpPr>
          <a:xfrm>
            <a:off x="9291988" y="2332940"/>
            <a:ext cx="504000" cy="540000"/>
            <a:chOff x="3232181" y="2383421"/>
            <a:chExt cx="504000" cy="540000"/>
          </a:xfrm>
        </p:grpSpPr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A69F0B2B-3FF4-FA5D-E570-228B3BBDE872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Google Shape;679;p19">
              <a:extLst>
                <a:ext uri="{FF2B5EF4-FFF2-40B4-BE49-F238E27FC236}">
                  <a16:creationId xmlns:a16="http://schemas.microsoft.com/office/drawing/2014/main" id="{58D2F8CB-8CE0-1F69-3EE4-086E45AD2A76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355514E-D41A-4E6B-E3C4-3A05C8F604F1}"/>
              </a:ext>
            </a:extLst>
          </p:cNvPr>
          <p:cNvGrpSpPr/>
          <p:nvPr/>
        </p:nvGrpSpPr>
        <p:grpSpPr>
          <a:xfrm>
            <a:off x="1253341" y="5931624"/>
            <a:ext cx="504000" cy="540000"/>
            <a:chOff x="3232181" y="2383421"/>
            <a:chExt cx="504000" cy="540000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FDA48E85-A4DB-C6F3-FA06-0B07BF86C15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Google Shape;679;p19">
              <a:extLst>
                <a:ext uri="{FF2B5EF4-FFF2-40B4-BE49-F238E27FC236}">
                  <a16:creationId xmlns:a16="http://schemas.microsoft.com/office/drawing/2014/main" id="{03CDF869-9DDD-76B2-E160-D80C359AA1D4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1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3FAD105-80E7-FACE-FD2F-8E2FA43C1DE8}"/>
              </a:ext>
            </a:extLst>
          </p:cNvPr>
          <p:cNvGrpSpPr/>
          <p:nvPr/>
        </p:nvGrpSpPr>
        <p:grpSpPr>
          <a:xfrm>
            <a:off x="4256720" y="5947517"/>
            <a:ext cx="504000" cy="540000"/>
            <a:chOff x="3232181" y="2383421"/>
            <a:chExt cx="504000" cy="540000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ED549E88-124A-D001-F493-9D83AE6F074A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Google Shape;679;p19">
              <a:extLst>
                <a:ext uri="{FF2B5EF4-FFF2-40B4-BE49-F238E27FC236}">
                  <a16:creationId xmlns:a16="http://schemas.microsoft.com/office/drawing/2014/main" id="{F56A9F1B-04C2-A67C-A478-9441452F072C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2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198E180A-990F-794F-C19A-3AC319A2919B}"/>
              </a:ext>
            </a:extLst>
          </p:cNvPr>
          <p:cNvGrpSpPr/>
          <p:nvPr/>
        </p:nvGrpSpPr>
        <p:grpSpPr>
          <a:xfrm>
            <a:off x="7355045" y="5937975"/>
            <a:ext cx="504000" cy="540000"/>
            <a:chOff x="3232181" y="2383421"/>
            <a:chExt cx="504000" cy="54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637A9CD3-37A3-E9F6-8A79-9829AA78132F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Google Shape;679;p19">
              <a:extLst>
                <a:ext uri="{FF2B5EF4-FFF2-40B4-BE49-F238E27FC236}">
                  <a16:creationId xmlns:a16="http://schemas.microsoft.com/office/drawing/2014/main" id="{8B7DACD9-8A07-6E35-2283-DE415A3E7742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93CA833-062F-DADC-1652-07CAF5CA371F}"/>
              </a:ext>
            </a:extLst>
          </p:cNvPr>
          <p:cNvGrpSpPr/>
          <p:nvPr/>
        </p:nvGrpSpPr>
        <p:grpSpPr>
          <a:xfrm>
            <a:off x="10289273" y="5895025"/>
            <a:ext cx="504000" cy="540000"/>
            <a:chOff x="3232181" y="2383421"/>
            <a:chExt cx="504000" cy="54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FA08600C-659B-CD2E-8655-ECDD68CACF8A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Google Shape;679;p19">
              <a:extLst>
                <a:ext uri="{FF2B5EF4-FFF2-40B4-BE49-F238E27FC236}">
                  <a16:creationId xmlns:a16="http://schemas.microsoft.com/office/drawing/2014/main" id="{4055A20B-DC8B-8991-13D1-AA89636AD530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769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>
          <a:extLst>
            <a:ext uri="{FF2B5EF4-FFF2-40B4-BE49-F238E27FC236}">
              <a16:creationId xmlns:a16="http://schemas.microsoft.com/office/drawing/2014/main" id="{224D4B53-7848-51A4-2FA0-5170EC391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9">
            <a:extLst>
              <a:ext uri="{FF2B5EF4-FFF2-40B4-BE49-F238E27FC236}">
                <a16:creationId xmlns:a16="http://schemas.microsoft.com/office/drawing/2014/main" id="{0FB9628B-34EC-0F8F-E2AA-9A72553DFB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53003" y="71574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67" dirty="0"/>
              <a:t>Inviter les élèves à réviser les noms des dipôles et leurs symboles normalisés en annexe du livret page 48</a:t>
            </a:r>
            <a:endParaRPr dirty="0"/>
          </a:p>
        </p:txBody>
      </p:sp>
      <p:pic>
        <p:nvPicPr>
          <p:cNvPr id="658" name="Google Shape;658;p19" descr="Lever la main - Icônes mains et gestes gratuites">
            <a:extLst>
              <a:ext uri="{FF2B5EF4-FFF2-40B4-BE49-F238E27FC236}">
                <a16:creationId xmlns:a16="http://schemas.microsoft.com/office/drawing/2014/main" id="{5ECD387C-AC2E-09AB-4F8B-9A398D9892C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0444" y="442353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19">
            <a:extLst>
              <a:ext uri="{FF2B5EF4-FFF2-40B4-BE49-F238E27FC236}">
                <a16:creationId xmlns:a16="http://schemas.microsoft.com/office/drawing/2014/main" id="{E7E18080-1297-BF2E-AC8D-B950E031CF11}"/>
              </a:ext>
            </a:extLst>
          </p:cNvPr>
          <p:cNvSpPr/>
          <p:nvPr/>
        </p:nvSpPr>
        <p:spPr>
          <a:xfrm>
            <a:off x="291409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6F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19">
            <a:extLst>
              <a:ext uri="{FF2B5EF4-FFF2-40B4-BE49-F238E27FC236}">
                <a16:creationId xmlns:a16="http://schemas.microsoft.com/office/drawing/2014/main" id="{DFF0499B-39EF-1B13-5C9C-7980F1EB1CCF}"/>
              </a:ext>
            </a:extLst>
          </p:cNvPr>
          <p:cNvSpPr txBox="1"/>
          <p:nvPr/>
        </p:nvSpPr>
        <p:spPr>
          <a:xfrm>
            <a:off x="291409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Un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générateur </a:t>
            </a:r>
            <a:endParaRPr dirty="0"/>
          </a:p>
        </p:txBody>
      </p:sp>
      <p:sp>
        <p:nvSpPr>
          <p:cNvPr id="663" name="Google Shape;663;p19">
            <a:extLst>
              <a:ext uri="{FF2B5EF4-FFF2-40B4-BE49-F238E27FC236}">
                <a16:creationId xmlns:a16="http://schemas.microsoft.com/office/drawing/2014/main" id="{8ED0588E-4531-E09B-2BF2-3BC4BD53CCFD}"/>
              </a:ext>
            </a:extLst>
          </p:cNvPr>
          <p:cNvSpPr/>
          <p:nvPr/>
        </p:nvSpPr>
        <p:spPr>
          <a:xfrm>
            <a:off x="291409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9">
            <a:extLst>
              <a:ext uri="{FF2B5EF4-FFF2-40B4-BE49-F238E27FC236}">
                <a16:creationId xmlns:a16="http://schemas.microsoft.com/office/drawing/2014/main" id="{301EEFFE-1D7F-A3AC-C270-9DB292ADD500}"/>
              </a:ext>
            </a:extLst>
          </p:cNvPr>
          <p:cNvSpPr txBox="1"/>
          <p:nvPr/>
        </p:nvSpPr>
        <p:spPr>
          <a:xfrm>
            <a:off x="291409" y="3109282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dirty="0"/>
          </a:p>
        </p:txBody>
      </p:sp>
      <p:sp>
        <p:nvSpPr>
          <p:cNvPr id="665" name="Google Shape;665;p19">
            <a:extLst>
              <a:ext uri="{FF2B5EF4-FFF2-40B4-BE49-F238E27FC236}">
                <a16:creationId xmlns:a16="http://schemas.microsoft.com/office/drawing/2014/main" id="{B12EC23B-166C-DA09-A899-C28FC002BA4A}"/>
              </a:ext>
            </a:extLst>
          </p:cNvPr>
          <p:cNvSpPr/>
          <p:nvPr/>
        </p:nvSpPr>
        <p:spPr>
          <a:xfrm>
            <a:off x="3259762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AC5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9">
            <a:extLst>
              <a:ext uri="{FF2B5EF4-FFF2-40B4-BE49-F238E27FC236}">
                <a16:creationId xmlns:a16="http://schemas.microsoft.com/office/drawing/2014/main" id="{1E1292A7-8FC9-FBFF-8576-51EA384BE3CC}"/>
              </a:ext>
            </a:extLst>
          </p:cNvPr>
          <p:cNvSpPr txBox="1"/>
          <p:nvPr/>
        </p:nvSpPr>
        <p:spPr>
          <a:xfrm>
            <a:off x="3259762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Une DEL</a:t>
            </a:r>
            <a:endParaRPr dirty="0"/>
          </a:p>
        </p:txBody>
      </p:sp>
      <p:sp>
        <p:nvSpPr>
          <p:cNvPr id="669" name="Google Shape;669;p19">
            <a:extLst>
              <a:ext uri="{FF2B5EF4-FFF2-40B4-BE49-F238E27FC236}">
                <a16:creationId xmlns:a16="http://schemas.microsoft.com/office/drawing/2014/main" id="{95122107-0AC3-4E90-03C9-1F9B9F42C054}"/>
              </a:ext>
            </a:extLst>
          </p:cNvPr>
          <p:cNvSpPr/>
          <p:nvPr/>
        </p:nvSpPr>
        <p:spPr>
          <a:xfrm>
            <a:off x="6228114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7EB1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9">
            <a:extLst>
              <a:ext uri="{FF2B5EF4-FFF2-40B4-BE49-F238E27FC236}">
                <a16:creationId xmlns:a16="http://schemas.microsoft.com/office/drawing/2014/main" id="{2E0DD85D-3DC9-57F8-2EEF-3E116D75349C}"/>
              </a:ext>
            </a:extLst>
          </p:cNvPr>
          <p:cNvSpPr txBox="1"/>
          <p:nvPr/>
        </p:nvSpPr>
        <p:spPr>
          <a:xfrm>
            <a:off x="6228114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interrupteur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 fermé </a:t>
            </a:r>
            <a:endParaRPr dirty="0"/>
          </a:p>
        </p:txBody>
      </p:sp>
      <p:sp>
        <p:nvSpPr>
          <p:cNvPr id="671" name="Google Shape;671;p19">
            <a:extLst>
              <a:ext uri="{FF2B5EF4-FFF2-40B4-BE49-F238E27FC236}">
                <a16:creationId xmlns:a16="http://schemas.microsoft.com/office/drawing/2014/main" id="{024D601F-7D44-AE5E-AA6F-099027767C50}"/>
              </a:ext>
            </a:extLst>
          </p:cNvPr>
          <p:cNvSpPr/>
          <p:nvPr/>
        </p:nvSpPr>
        <p:spPr>
          <a:xfrm>
            <a:off x="6228114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19">
            <a:extLst>
              <a:ext uri="{FF2B5EF4-FFF2-40B4-BE49-F238E27FC236}">
                <a16:creationId xmlns:a16="http://schemas.microsoft.com/office/drawing/2014/main" id="{33747EF0-2E3E-74AC-AE8E-3CD8804DA46B}"/>
              </a:ext>
            </a:extLst>
          </p:cNvPr>
          <p:cNvSpPr txBox="1"/>
          <p:nvPr/>
        </p:nvSpPr>
        <p:spPr>
          <a:xfrm>
            <a:off x="6228114" y="3109282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673" name="Google Shape;673;p19">
            <a:extLst>
              <a:ext uri="{FF2B5EF4-FFF2-40B4-BE49-F238E27FC236}">
                <a16:creationId xmlns:a16="http://schemas.microsoft.com/office/drawing/2014/main" id="{C5D10C61-F477-7DF4-8A00-DD53C6A8BFB7}"/>
              </a:ext>
            </a:extLst>
          </p:cNvPr>
          <p:cNvSpPr/>
          <p:nvPr/>
        </p:nvSpPr>
        <p:spPr>
          <a:xfrm>
            <a:off x="9196467" y="2216482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B647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9">
            <a:extLst>
              <a:ext uri="{FF2B5EF4-FFF2-40B4-BE49-F238E27FC236}">
                <a16:creationId xmlns:a16="http://schemas.microsoft.com/office/drawing/2014/main" id="{43A49D88-5581-2753-06F4-2CF18EE8C357}"/>
              </a:ext>
            </a:extLst>
          </p:cNvPr>
          <p:cNvSpPr txBox="1"/>
          <p:nvPr/>
        </p:nvSpPr>
        <p:spPr>
          <a:xfrm>
            <a:off x="9196467" y="2216482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   Fil de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   connexion</a:t>
            </a:r>
            <a:endParaRPr dirty="0"/>
          </a:p>
        </p:txBody>
      </p:sp>
      <p:sp>
        <p:nvSpPr>
          <p:cNvPr id="675" name="Google Shape;675;p19">
            <a:extLst>
              <a:ext uri="{FF2B5EF4-FFF2-40B4-BE49-F238E27FC236}">
                <a16:creationId xmlns:a16="http://schemas.microsoft.com/office/drawing/2014/main" id="{4BDE51D0-BEE0-81A7-0AEF-E8878FCFF62D}"/>
              </a:ext>
            </a:extLst>
          </p:cNvPr>
          <p:cNvSpPr/>
          <p:nvPr/>
        </p:nvSpPr>
        <p:spPr>
          <a:xfrm>
            <a:off x="9196467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63534AF0-6FDA-0DD8-E8A7-9893C5B41586}"/>
              </a:ext>
            </a:extLst>
          </p:cNvPr>
          <p:cNvGrpSpPr/>
          <p:nvPr/>
        </p:nvGrpSpPr>
        <p:grpSpPr>
          <a:xfrm>
            <a:off x="6566445" y="3181233"/>
            <a:ext cx="1850464" cy="604107"/>
            <a:chOff x="6566445" y="3181233"/>
            <a:chExt cx="1850464" cy="604107"/>
          </a:xfrm>
        </p:grpSpPr>
        <p:cxnSp>
          <p:nvCxnSpPr>
            <p:cNvPr id="682" name="Google Shape;682;p19">
              <a:extLst>
                <a:ext uri="{FF2B5EF4-FFF2-40B4-BE49-F238E27FC236}">
                  <a16:creationId xmlns:a16="http://schemas.microsoft.com/office/drawing/2014/main" id="{869E66F3-8D93-1C67-EF4B-3A2240D1F520}"/>
                </a:ext>
              </a:extLst>
            </p:cNvPr>
            <p:cNvCxnSpPr/>
            <p:nvPr/>
          </p:nvCxnSpPr>
          <p:spPr>
            <a:xfrm>
              <a:off x="6566445" y="3745244"/>
              <a:ext cx="479944" cy="1337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3" name="Google Shape;683;p19">
              <a:extLst>
                <a:ext uri="{FF2B5EF4-FFF2-40B4-BE49-F238E27FC236}">
                  <a16:creationId xmlns:a16="http://schemas.microsoft.com/office/drawing/2014/main" id="{F750FD92-9900-38C6-D4E4-3E405356AB4D}"/>
                </a:ext>
              </a:extLst>
            </p:cNvPr>
            <p:cNvSpPr/>
            <p:nvPr/>
          </p:nvSpPr>
          <p:spPr>
            <a:xfrm>
              <a:off x="7092160" y="3619612"/>
              <a:ext cx="731031" cy="74845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84" name="Google Shape;684;p19">
              <a:extLst>
                <a:ext uri="{FF2B5EF4-FFF2-40B4-BE49-F238E27FC236}">
                  <a16:creationId xmlns:a16="http://schemas.microsoft.com/office/drawing/2014/main" id="{12F84BC1-1ED4-07DF-66A0-5A684E24259D}"/>
                </a:ext>
              </a:extLst>
            </p:cNvPr>
            <p:cNvCxnSpPr>
              <a:cxnSpLocks/>
              <a:stCxn id="686" idx="6"/>
            </p:cNvCxnSpPr>
            <p:nvPr/>
          </p:nvCxnSpPr>
          <p:spPr>
            <a:xfrm flipV="1">
              <a:off x="7094775" y="3693120"/>
              <a:ext cx="716646" cy="5078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5" name="Google Shape;685;p19">
              <a:extLst>
                <a:ext uri="{FF2B5EF4-FFF2-40B4-BE49-F238E27FC236}">
                  <a16:creationId xmlns:a16="http://schemas.microsoft.com/office/drawing/2014/main" id="{85C1FA2E-4E7B-6013-068C-A490372E8CDB}"/>
                </a:ext>
              </a:extLst>
            </p:cNvPr>
            <p:cNvCxnSpPr/>
            <p:nvPr/>
          </p:nvCxnSpPr>
          <p:spPr>
            <a:xfrm>
              <a:off x="7831038" y="3745244"/>
              <a:ext cx="585871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6" name="Google Shape;686;p19">
              <a:extLst>
                <a:ext uri="{FF2B5EF4-FFF2-40B4-BE49-F238E27FC236}">
                  <a16:creationId xmlns:a16="http://schemas.microsoft.com/office/drawing/2014/main" id="{FC57F407-FB27-CBE2-52CB-815ABCE98342}"/>
                </a:ext>
              </a:extLst>
            </p:cNvPr>
            <p:cNvSpPr/>
            <p:nvPr/>
          </p:nvSpPr>
          <p:spPr>
            <a:xfrm>
              <a:off x="7015003" y="3702476"/>
              <a:ext cx="79773" cy="81528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9">
              <a:extLst>
                <a:ext uri="{FF2B5EF4-FFF2-40B4-BE49-F238E27FC236}">
                  <a16:creationId xmlns:a16="http://schemas.microsoft.com/office/drawing/2014/main" id="{B2F0F0C0-58A0-62BC-35D2-76C453C71930}"/>
                </a:ext>
              </a:extLst>
            </p:cNvPr>
            <p:cNvSpPr/>
            <p:nvPr/>
          </p:nvSpPr>
          <p:spPr>
            <a:xfrm>
              <a:off x="7786574" y="3703812"/>
              <a:ext cx="79773" cy="81528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9">
              <a:extLst>
                <a:ext uri="{FF2B5EF4-FFF2-40B4-BE49-F238E27FC236}">
                  <a16:creationId xmlns:a16="http://schemas.microsoft.com/office/drawing/2014/main" id="{00641504-347B-264C-6443-01755579A3CF}"/>
                </a:ext>
              </a:extLst>
            </p:cNvPr>
            <p:cNvSpPr/>
            <p:nvPr/>
          </p:nvSpPr>
          <p:spPr>
            <a:xfrm>
              <a:off x="7355017" y="3181233"/>
              <a:ext cx="461635" cy="382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8B4BA1C3-EFA2-BD61-3F3D-7756F7E93E74}"/>
              </a:ext>
            </a:extLst>
          </p:cNvPr>
          <p:cNvGrpSpPr/>
          <p:nvPr/>
        </p:nvGrpSpPr>
        <p:grpSpPr>
          <a:xfrm>
            <a:off x="9958835" y="3529741"/>
            <a:ext cx="1015368" cy="577308"/>
            <a:chOff x="9958835" y="3529741"/>
            <a:chExt cx="1015368" cy="577308"/>
          </a:xfrm>
        </p:grpSpPr>
        <p:cxnSp>
          <p:nvCxnSpPr>
            <p:cNvPr id="700" name="Google Shape;700;p19">
              <a:extLst>
                <a:ext uri="{FF2B5EF4-FFF2-40B4-BE49-F238E27FC236}">
                  <a16:creationId xmlns:a16="http://schemas.microsoft.com/office/drawing/2014/main" id="{63C3D522-03C9-B9D2-CFC1-AE664E6730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8835" y="3531049"/>
              <a:ext cx="0" cy="5760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01" name="Google Shape;701;p19">
              <a:extLst>
                <a:ext uri="{FF2B5EF4-FFF2-40B4-BE49-F238E27FC236}">
                  <a16:creationId xmlns:a16="http://schemas.microsoft.com/office/drawing/2014/main" id="{53CD5043-609C-B549-24BA-C4F8A9C92C57}"/>
                </a:ext>
              </a:extLst>
            </p:cNvPr>
            <p:cNvCxnSpPr/>
            <p:nvPr/>
          </p:nvCxnSpPr>
          <p:spPr>
            <a:xfrm>
              <a:off x="9966203" y="3529741"/>
              <a:ext cx="1008000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" name="Google Shape;516;p15">
            <a:extLst>
              <a:ext uri="{FF2B5EF4-FFF2-40B4-BE49-F238E27FC236}">
                <a16:creationId xmlns:a16="http://schemas.microsoft.com/office/drawing/2014/main" id="{6EA163CE-C21C-F408-302D-A14AA9B1A3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1896" y="153816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Bravo, de cette manière chaque dipôle a été identifié par son symbole normalisé</a:t>
            </a:r>
            <a:endParaRPr dirty="0"/>
          </a:p>
        </p:txBody>
      </p:sp>
      <p:grpSp>
        <p:nvGrpSpPr>
          <p:cNvPr id="676" name="Google Shape;676;p19">
            <a:extLst>
              <a:ext uri="{FF2B5EF4-FFF2-40B4-BE49-F238E27FC236}">
                <a16:creationId xmlns:a16="http://schemas.microsoft.com/office/drawing/2014/main" id="{ACA657D8-BE4E-E6B3-FA9D-42D76F678E81}"/>
              </a:ext>
            </a:extLst>
          </p:cNvPr>
          <p:cNvGrpSpPr/>
          <p:nvPr/>
        </p:nvGrpSpPr>
        <p:grpSpPr>
          <a:xfrm>
            <a:off x="680468" y="3414484"/>
            <a:ext cx="1799971" cy="777650"/>
            <a:chOff x="7970" y="10183"/>
            <a:chExt cx="1336" cy="583"/>
          </a:xfrm>
        </p:grpSpPr>
        <p:cxnSp>
          <p:nvCxnSpPr>
            <p:cNvPr id="677" name="Google Shape;677;p19">
              <a:extLst>
                <a:ext uri="{FF2B5EF4-FFF2-40B4-BE49-F238E27FC236}">
                  <a16:creationId xmlns:a16="http://schemas.microsoft.com/office/drawing/2014/main" id="{55E15DA7-A087-26C9-570A-5AB8DAC359AD}"/>
                </a:ext>
              </a:extLst>
            </p:cNvPr>
            <p:cNvCxnSpPr/>
            <p:nvPr/>
          </p:nvCxnSpPr>
          <p:spPr>
            <a:xfrm>
              <a:off x="7970" y="10474"/>
              <a:ext cx="133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8" name="Google Shape;678;p19">
              <a:extLst>
                <a:ext uri="{FF2B5EF4-FFF2-40B4-BE49-F238E27FC236}">
                  <a16:creationId xmlns:a16="http://schemas.microsoft.com/office/drawing/2014/main" id="{8CB39C45-6434-E8D5-CCA4-91285F7A0832}"/>
                </a:ext>
              </a:extLst>
            </p:cNvPr>
            <p:cNvSpPr/>
            <p:nvPr/>
          </p:nvSpPr>
          <p:spPr>
            <a:xfrm>
              <a:off x="8359" y="10183"/>
              <a:ext cx="589" cy="583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9">
              <a:extLst>
                <a:ext uri="{FF2B5EF4-FFF2-40B4-BE49-F238E27FC236}">
                  <a16:creationId xmlns:a16="http://schemas.microsoft.com/office/drawing/2014/main" id="{2340CBC5-BB04-F538-2E01-F20B7C4465BC}"/>
                </a:ext>
              </a:extLst>
            </p:cNvPr>
            <p:cNvSpPr/>
            <p:nvPr/>
          </p:nvSpPr>
          <p:spPr>
            <a:xfrm>
              <a:off x="8487" y="10325"/>
              <a:ext cx="327" cy="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chemeClr val="dk1"/>
                  </a:solidFill>
                </a:rPr>
                <a:t>G</a:t>
              </a:r>
              <a:endParaRPr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9">
              <a:extLst>
                <a:ext uri="{FF2B5EF4-FFF2-40B4-BE49-F238E27FC236}">
                  <a16:creationId xmlns:a16="http://schemas.microsoft.com/office/drawing/2014/main" id="{29695D79-C5CB-B5B7-9B7B-A458262D4804}"/>
                </a:ext>
              </a:extLst>
            </p:cNvPr>
            <p:cNvSpPr/>
            <p:nvPr/>
          </p:nvSpPr>
          <p:spPr>
            <a:xfrm>
              <a:off x="8389" y="10188"/>
              <a:ext cx="526" cy="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dirty="0"/>
            </a:p>
          </p:txBody>
        </p:sp>
      </p:grpSp>
      <p:sp>
        <p:nvSpPr>
          <p:cNvPr id="690" name="Google Shape;690;p19">
            <a:extLst>
              <a:ext uri="{FF2B5EF4-FFF2-40B4-BE49-F238E27FC236}">
                <a16:creationId xmlns:a16="http://schemas.microsoft.com/office/drawing/2014/main" id="{64E6A8A2-6461-E9F4-3EB2-F1784E23BB26}"/>
              </a:ext>
            </a:extLst>
          </p:cNvPr>
          <p:cNvSpPr/>
          <p:nvPr/>
        </p:nvSpPr>
        <p:spPr>
          <a:xfrm>
            <a:off x="804677" y="3390910"/>
            <a:ext cx="546739" cy="339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700" tIns="12700" rIns="12700" bIns="12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dirty="0"/>
          </a:p>
        </p:txBody>
      </p:sp>
      <p:sp>
        <p:nvSpPr>
          <p:cNvPr id="696" name="Google Shape;696;p19">
            <a:extLst>
              <a:ext uri="{FF2B5EF4-FFF2-40B4-BE49-F238E27FC236}">
                <a16:creationId xmlns:a16="http://schemas.microsoft.com/office/drawing/2014/main" id="{B5E52B54-227E-39AB-A3A9-CFCCD51EFCF9}"/>
              </a:ext>
            </a:extLst>
          </p:cNvPr>
          <p:cNvSpPr txBox="1"/>
          <p:nvPr/>
        </p:nvSpPr>
        <p:spPr>
          <a:xfrm>
            <a:off x="1873658" y="3287354"/>
            <a:ext cx="425891" cy="487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1600" dirty="0"/>
          </a:p>
        </p:txBody>
      </p:sp>
      <p:sp>
        <p:nvSpPr>
          <p:cNvPr id="667" name="Google Shape;667;p19">
            <a:extLst>
              <a:ext uri="{FF2B5EF4-FFF2-40B4-BE49-F238E27FC236}">
                <a16:creationId xmlns:a16="http://schemas.microsoft.com/office/drawing/2014/main" id="{773824F5-888C-7266-6991-464A111FEE50}"/>
              </a:ext>
            </a:extLst>
          </p:cNvPr>
          <p:cNvSpPr/>
          <p:nvPr/>
        </p:nvSpPr>
        <p:spPr>
          <a:xfrm>
            <a:off x="3259762" y="3109282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19">
            <a:extLst>
              <a:ext uri="{FF2B5EF4-FFF2-40B4-BE49-F238E27FC236}">
                <a16:creationId xmlns:a16="http://schemas.microsoft.com/office/drawing/2014/main" id="{4DB66C67-720D-1117-92F8-DFDA6F7D2CDC}"/>
              </a:ext>
            </a:extLst>
          </p:cNvPr>
          <p:cNvSpPr txBox="1"/>
          <p:nvPr/>
        </p:nvSpPr>
        <p:spPr>
          <a:xfrm>
            <a:off x="3259762" y="3173721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L="228600" marR="0" lvl="1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4E565F14-53C9-B783-7D94-85F675A89A47}"/>
              </a:ext>
            </a:extLst>
          </p:cNvPr>
          <p:cNvGrpSpPr/>
          <p:nvPr/>
        </p:nvGrpSpPr>
        <p:grpSpPr>
          <a:xfrm>
            <a:off x="3808379" y="3226415"/>
            <a:ext cx="1539087" cy="775667"/>
            <a:chOff x="3808379" y="3226415"/>
            <a:chExt cx="1539087" cy="775667"/>
          </a:xfrm>
        </p:grpSpPr>
        <p:cxnSp>
          <p:nvCxnSpPr>
            <p:cNvPr id="691" name="Google Shape;691;p19">
              <a:extLst>
                <a:ext uri="{FF2B5EF4-FFF2-40B4-BE49-F238E27FC236}">
                  <a16:creationId xmlns:a16="http://schemas.microsoft.com/office/drawing/2014/main" id="{0663BB2F-1969-E78F-D392-D129A15A638F}"/>
                </a:ext>
              </a:extLst>
            </p:cNvPr>
            <p:cNvCxnSpPr/>
            <p:nvPr/>
          </p:nvCxnSpPr>
          <p:spPr>
            <a:xfrm>
              <a:off x="4802542" y="3604981"/>
              <a:ext cx="1482" cy="315435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94" name="Google Shape;694;p19">
              <a:extLst>
                <a:ext uri="{FF2B5EF4-FFF2-40B4-BE49-F238E27FC236}">
                  <a16:creationId xmlns:a16="http://schemas.microsoft.com/office/drawing/2014/main" id="{229B5201-9C13-D143-42B1-00C004BE2243}"/>
                </a:ext>
              </a:extLst>
            </p:cNvPr>
            <p:cNvCxnSpPr/>
            <p:nvPr/>
          </p:nvCxnSpPr>
          <p:spPr>
            <a:xfrm rot="10800000">
              <a:off x="3808379" y="3755253"/>
              <a:ext cx="54377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9">
              <a:extLst>
                <a:ext uri="{FF2B5EF4-FFF2-40B4-BE49-F238E27FC236}">
                  <a16:creationId xmlns:a16="http://schemas.microsoft.com/office/drawing/2014/main" id="{5ADD5257-5319-98AE-E315-4514CD725EE2}"/>
                </a:ext>
              </a:extLst>
            </p:cNvPr>
            <p:cNvCxnSpPr/>
            <p:nvPr/>
          </p:nvCxnSpPr>
          <p:spPr>
            <a:xfrm>
              <a:off x="4791837" y="3755253"/>
              <a:ext cx="55562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" name="Google Shape;694;p19">
              <a:extLst>
                <a:ext uri="{FF2B5EF4-FFF2-40B4-BE49-F238E27FC236}">
                  <a16:creationId xmlns:a16="http://schemas.microsoft.com/office/drawing/2014/main" id="{37DCB214-33F0-21B1-42AC-44956616B3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52001" y="3474412"/>
              <a:ext cx="446826" cy="281527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694;p19">
              <a:extLst>
                <a:ext uri="{FF2B5EF4-FFF2-40B4-BE49-F238E27FC236}">
                  <a16:creationId xmlns:a16="http://schemas.microsoft.com/office/drawing/2014/main" id="{EB0CCE49-CDB5-E582-2DEB-FEE6D36166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9318" y="3752188"/>
              <a:ext cx="473829" cy="249894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A2D78A1C-CF3C-BF4D-3E45-1E5885E2D70D}"/>
                </a:ext>
              </a:extLst>
            </p:cNvPr>
            <p:cNvCxnSpPr/>
            <p:nvPr/>
          </p:nvCxnSpPr>
          <p:spPr>
            <a:xfrm flipH="1">
              <a:off x="4335943" y="3454625"/>
              <a:ext cx="0" cy="5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EF5BA94F-0F57-EDA5-41A3-A0D3160B444A}"/>
                </a:ext>
              </a:extLst>
            </p:cNvPr>
            <p:cNvCxnSpPr/>
            <p:nvPr/>
          </p:nvCxnSpPr>
          <p:spPr>
            <a:xfrm flipV="1">
              <a:off x="4479998" y="3226415"/>
              <a:ext cx="212089" cy="1889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57DFDA13-04C8-8E8D-B7A0-248517C19AA3}"/>
                </a:ext>
              </a:extLst>
            </p:cNvPr>
            <p:cNvCxnSpPr/>
            <p:nvPr/>
          </p:nvCxnSpPr>
          <p:spPr>
            <a:xfrm flipV="1">
              <a:off x="4565898" y="3345565"/>
              <a:ext cx="212089" cy="1889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28B1C7-FF9E-0657-11C2-C2E1B27A7209}"/>
              </a:ext>
            </a:extLst>
          </p:cNvPr>
          <p:cNvGrpSpPr/>
          <p:nvPr/>
        </p:nvGrpSpPr>
        <p:grpSpPr>
          <a:xfrm>
            <a:off x="3316423" y="3904481"/>
            <a:ext cx="504000" cy="540000"/>
            <a:chOff x="3232181" y="2383421"/>
            <a:chExt cx="504000" cy="540000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75B8B891-95A3-3FF3-A326-9EAF72CEEC7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Google Shape;679;p19">
              <a:extLst>
                <a:ext uri="{FF2B5EF4-FFF2-40B4-BE49-F238E27FC236}">
                  <a16:creationId xmlns:a16="http://schemas.microsoft.com/office/drawing/2014/main" id="{32EA9424-6138-22C4-D0E7-6DD38A04529C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9DC39F48-666C-8AD8-AF47-1371B5AF053C}"/>
              </a:ext>
            </a:extLst>
          </p:cNvPr>
          <p:cNvGrpSpPr/>
          <p:nvPr/>
        </p:nvGrpSpPr>
        <p:grpSpPr>
          <a:xfrm>
            <a:off x="323738" y="3867728"/>
            <a:ext cx="504000" cy="540000"/>
            <a:chOff x="3232181" y="2383421"/>
            <a:chExt cx="504000" cy="540000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01B91111-9E01-2DB5-2DBB-4A4A47C8ABD9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Google Shape;679;p19">
              <a:extLst>
                <a:ext uri="{FF2B5EF4-FFF2-40B4-BE49-F238E27FC236}">
                  <a16:creationId xmlns:a16="http://schemas.microsoft.com/office/drawing/2014/main" id="{09EAB21D-6068-0C43-7412-ACECECB188C6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92F22E8-2731-B3F7-5C16-42B4F8433A6A}"/>
              </a:ext>
            </a:extLst>
          </p:cNvPr>
          <p:cNvGrpSpPr/>
          <p:nvPr/>
        </p:nvGrpSpPr>
        <p:grpSpPr>
          <a:xfrm>
            <a:off x="9256006" y="3909861"/>
            <a:ext cx="504000" cy="540000"/>
            <a:chOff x="3232181" y="2383421"/>
            <a:chExt cx="504000" cy="54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C7596FF-F864-90F1-52DF-DC8AD642357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Google Shape;679;p19">
              <a:extLst>
                <a:ext uri="{FF2B5EF4-FFF2-40B4-BE49-F238E27FC236}">
                  <a16:creationId xmlns:a16="http://schemas.microsoft.com/office/drawing/2014/main" id="{FCE31FC7-BDE4-8C77-E813-F806D363DB6B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1916681-D16B-FE5A-8A86-65877CB91F81}"/>
              </a:ext>
            </a:extLst>
          </p:cNvPr>
          <p:cNvGrpSpPr/>
          <p:nvPr/>
        </p:nvGrpSpPr>
        <p:grpSpPr>
          <a:xfrm>
            <a:off x="6277762" y="3904481"/>
            <a:ext cx="504000" cy="540000"/>
            <a:chOff x="3232181" y="2383421"/>
            <a:chExt cx="504000" cy="54000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94A64783-3C3F-6133-13B9-E6E3191C0C86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Google Shape;679;p19">
              <a:extLst>
                <a:ext uri="{FF2B5EF4-FFF2-40B4-BE49-F238E27FC236}">
                  <a16:creationId xmlns:a16="http://schemas.microsoft.com/office/drawing/2014/main" id="{D360DF41-E6FB-6394-5660-AA5F35376BF2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0798112-3142-2A22-E820-4DE694DA62A1}"/>
              </a:ext>
            </a:extLst>
          </p:cNvPr>
          <p:cNvGrpSpPr/>
          <p:nvPr/>
        </p:nvGrpSpPr>
        <p:grpSpPr>
          <a:xfrm>
            <a:off x="391905" y="2350857"/>
            <a:ext cx="504000" cy="540000"/>
            <a:chOff x="355857" y="2298708"/>
            <a:chExt cx="504000" cy="54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6C499603-49F0-0028-DC10-53776B40425C}"/>
                </a:ext>
              </a:extLst>
            </p:cNvPr>
            <p:cNvSpPr/>
            <p:nvPr/>
          </p:nvSpPr>
          <p:spPr>
            <a:xfrm>
              <a:off x="355857" y="2298708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Google Shape;679;p19">
              <a:extLst>
                <a:ext uri="{FF2B5EF4-FFF2-40B4-BE49-F238E27FC236}">
                  <a16:creationId xmlns:a16="http://schemas.microsoft.com/office/drawing/2014/main" id="{6AE897E5-E74B-FBC3-2FA4-806EE1DD36C4}"/>
                </a:ext>
              </a:extLst>
            </p:cNvPr>
            <p:cNvSpPr/>
            <p:nvPr/>
          </p:nvSpPr>
          <p:spPr>
            <a:xfrm>
              <a:off x="397908" y="239425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A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C6DD0DF-158F-D9C1-BA1F-2F43D5683B0C}"/>
              </a:ext>
            </a:extLst>
          </p:cNvPr>
          <p:cNvGrpSpPr/>
          <p:nvPr/>
        </p:nvGrpSpPr>
        <p:grpSpPr>
          <a:xfrm>
            <a:off x="3393542" y="2365492"/>
            <a:ext cx="504000" cy="540000"/>
            <a:chOff x="3232181" y="2383421"/>
            <a:chExt cx="504000" cy="540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6834ECC-1562-CC8F-3BA6-F1B40E78E446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Google Shape;679;p19">
              <a:extLst>
                <a:ext uri="{FF2B5EF4-FFF2-40B4-BE49-F238E27FC236}">
                  <a16:creationId xmlns:a16="http://schemas.microsoft.com/office/drawing/2014/main" id="{D4DAFA7F-50E3-D346-79E1-899D41143141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D8A50F8-383F-AE4A-4265-811837BECF7B}"/>
              </a:ext>
            </a:extLst>
          </p:cNvPr>
          <p:cNvGrpSpPr/>
          <p:nvPr/>
        </p:nvGrpSpPr>
        <p:grpSpPr>
          <a:xfrm>
            <a:off x="6299830" y="2335307"/>
            <a:ext cx="504000" cy="540000"/>
            <a:chOff x="3232181" y="2383421"/>
            <a:chExt cx="504000" cy="54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4474E53B-BE7D-60E4-1617-3F9EC01FB6DB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Google Shape;679;p19">
              <a:extLst>
                <a:ext uri="{FF2B5EF4-FFF2-40B4-BE49-F238E27FC236}">
                  <a16:creationId xmlns:a16="http://schemas.microsoft.com/office/drawing/2014/main" id="{9AC83E5B-CCCF-ACFE-24E4-EDA5CC5E2951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</a:rPr>
                <a:t>C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1F5037C-3C0B-31D8-CBB5-7B3C6CACF4FD}"/>
              </a:ext>
            </a:extLst>
          </p:cNvPr>
          <p:cNvGrpSpPr/>
          <p:nvPr/>
        </p:nvGrpSpPr>
        <p:grpSpPr>
          <a:xfrm>
            <a:off x="9291988" y="2332940"/>
            <a:ext cx="504000" cy="540000"/>
            <a:chOff x="3232181" y="2383421"/>
            <a:chExt cx="504000" cy="54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882BC69B-090F-6F75-ECFC-A521FBFFC46E}"/>
                </a:ext>
              </a:extLst>
            </p:cNvPr>
            <p:cNvSpPr/>
            <p:nvPr/>
          </p:nvSpPr>
          <p:spPr>
            <a:xfrm>
              <a:off x="3232181" y="2383421"/>
              <a:ext cx="504000" cy="5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Google Shape;679;p19">
              <a:extLst>
                <a:ext uri="{FF2B5EF4-FFF2-40B4-BE49-F238E27FC236}">
                  <a16:creationId xmlns:a16="http://schemas.microsoft.com/office/drawing/2014/main" id="{9EEB35E6-EE3E-6C7A-5A93-2D006889FCDB}"/>
                </a:ext>
              </a:extLst>
            </p:cNvPr>
            <p:cNvSpPr/>
            <p:nvPr/>
          </p:nvSpPr>
          <p:spPr>
            <a:xfrm>
              <a:off x="3259761" y="2480767"/>
              <a:ext cx="440562" cy="272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67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0" grpId="0"/>
      <p:bldP spid="69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3"/>
          <p:cNvSpPr txBox="1"/>
          <p:nvPr/>
        </p:nvSpPr>
        <p:spPr>
          <a:xfrm>
            <a:off x="953971" y="182773"/>
            <a:ext cx="1096648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Maintenant je vais vous montrer comment procéder pour schématiser un circuit électrique en utilisant les symboles normalisés </a:t>
            </a:r>
            <a:r>
              <a:rPr lang="fr-FR" sz="2000" b="1" dirty="0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des différents dipôles qui le constituent </a:t>
            </a:r>
            <a:r>
              <a:rPr lang="fr-FR" sz="20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2" name="Google Shape;492;p13"/>
          <p:cNvSpPr/>
          <p:nvPr/>
        </p:nvSpPr>
        <p:spPr>
          <a:xfrm>
            <a:off x="1210641" y="3445317"/>
            <a:ext cx="9769547" cy="805544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3"/>
          <p:cNvSpPr txBox="1"/>
          <p:nvPr/>
        </p:nvSpPr>
        <p:spPr>
          <a:xfrm>
            <a:off x="1727082" y="3513463"/>
            <a:ext cx="9253105" cy="66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Schématiser un circuit électrique en utilisant des symboles normalisés.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357" y="3269410"/>
            <a:ext cx="873795" cy="873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9054" y="575169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D821DBD-546D-BD5B-A42F-46B4813D1B54}"/>
              </a:ext>
            </a:extLst>
          </p:cNvPr>
          <p:cNvSpPr txBox="1"/>
          <p:nvPr/>
        </p:nvSpPr>
        <p:spPr>
          <a:xfrm>
            <a:off x="1210641" y="1776143"/>
            <a:ext cx="9356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capables de réussir des tâches similaires à celle-ci 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0" name="Google Shape;2330;p71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/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/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fr-FR" sz="4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sz="48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E4457A-EBAF-FF57-6775-B9B4020E8695}"/>
              </a:ext>
            </a:extLst>
          </p:cNvPr>
          <p:cNvSpPr/>
          <p:nvPr/>
        </p:nvSpPr>
        <p:spPr>
          <a:xfrm>
            <a:off x="1786192" y="1112737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F6994A84-D004-9549-3379-189B63721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7EA5F5BB-6687-BDA8-5852-08A8125979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8876" y="160622"/>
            <a:ext cx="1087865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Je vais effectuer cette tâche devant vous. Soyez attentive et essayez de retenir les différentes étapes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DC6C8BC4-0F33-75F0-A869-FD98DB0918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81683" y="688065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Demander aux élèves de faire attention aux règles à respecter et les erreurs à éviter, soulevées par l’enseignant.</a:t>
            </a:r>
            <a:endParaRPr sz="18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8AAE95E-A6A7-6696-9B19-EE728A41C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0" y="2286557"/>
            <a:ext cx="6874253" cy="4015792"/>
          </a:xfrm>
          <a:prstGeom prst="rect">
            <a:avLst/>
          </a:prstGeom>
        </p:spPr>
      </p:pic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FB6EA91F-5848-E924-696E-12EA7243F8D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18002" y="575289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9276FA-DD03-7371-0AB3-9821B7C07C32}"/>
              </a:ext>
            </a:extLst>
          </p:cNvPr>
          <p:cNvSpPr txBox="1"/>
          <p:nvPr/>
        </p:nvSpPr>
        <p:spPr>
          <a:xfrm>
            <a:off x="618866" y="1512756"/>
            <a:ext cx="1073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réel ci-dessous, en utilisant des symboles normalisés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B4BB79-EB45-9582-822F-A9787F9E579C}"/>
              </a:ext>
            </a:extLst>
          </p:cNvPr>
          <p:cNvSpPr/>
          <p:nvPr/>
        </p:nvSpPr>
        <p:spPr>
          <a:xfrm>
            <a:off x="473529" y="1395486"/>
            <a:ext cx="10989128" cy="6990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215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99B27A4E-BD53-B7F9-1156-86143D2BA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F5652F5A-34F0-8A59-C501-108D9CD4E2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8399" y="202618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J’identifie d’abord les dipôles électriques constituant ce circuit en précisant le nombre du fils de connexion : 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9837F4ED-B58B-3C10-6ED9-5E3F22D8BC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9933" y="820929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Montrer dans le schéma chaque dipôle identifié et  le nommer .</a:t>
            </a:r>
            <a:endParaRPr sz="1800" dirty="0"/>
          </a:p>
        </p:txBody>
      </p:sp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F3B3D3C8-A372-CF09-5981-2AB1A4ACA2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8002" y="575289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BB5933C-BBFC-6D36-CF67-2A838DD93BFF}"/>
              </a:ext>
            </a:extLst>
          </p:cNvPr>
          <p:cNvSpPr txBox="1"/>
          <p:nvPr/>
        </p:nvSpPr>
        <p:spPr>
          <a:xfrm>
            <a:off x="483555" y="1393274"/>
            <a:ext cx="7995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Le circuit électrique est constitué de :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36E1E33-8C46-77A5-6D4A-C5F998E14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933" y="2061705"/>
            <a:ext cx="6874253" cy="401579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97FAFA3-EA72-F225-3C07-B6B7B924D8F4}"/>
              </a:ext>
            </a:extLst>
          </p:cNvPr>
          <p:cNvSpPr txBox="1"/>
          <p:nvPr/>
        </p:nvSpPr>
        <p:spPr>
          <a:xfrm>
            <a:off x="7784899" y="3902837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Une lampe 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AEB497F-2B03-6773-752B-C6A5770DAEB8}"/>
              </a:ext>
            </a:extLst>
          </p:cNvPr>
          <p:cNvSpPr txBox="1"/>
          <p:nvPr/>
        </p:nvSpPr>
        <p:spPr>
          <a:xfrm>
            <a:off x="7784900" y="3243400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Un interrupteur ouvert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49D7EAF-5F96-AF80-EB53-3F6B8579AD6C}"/>
              </a:ext>
            </a:extLst>
          </p:cNvPr>
          <p:cNvSpPr txBox="1"/>
          <p:nvPr/>
        </p:nvSpPr>
        <p:spPr>
          <a:xfrm>
            <a:off x="7784900" y="2693005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Une pile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93155BD-7AE5-3308-FF95-7C29378EACCE}"/>
              </a:ext>
            </a:extLst>
          </p:cNvPr>
          <p:cNvSpPr txBox="1"/>
          <p:nvPr/>
        </p:nvSpPr>
        <p:spPr>
          <a:xfrm>
            <a:off x="7784898" y="4562274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3 fils de connexion</a:t>
            </a:r>
          </a:p>
        </p:txBody>
      </p:sp>
    </p:spTree>
    <p:extLst>
      <p:ext uri="{BB962C8B-B14F-4D97-AF65-F5344CB8AC3E}">
        <p14:creationId xmlns:p14="http://schemas.microsoft.com/office/powerpoint/2010/main" val="308138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81387EA9-58D1-A4A4-BEC8-A1307493C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6C14B421-9BF2-3456-D009-4DDAA1EF52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8399" y="169368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Ensuite j’associe à chaque dipôle son symbole normalisé : 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B898C518-2808-BACF-F32B-C216270D1A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81683" y="753238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800" dirty="0">
                <a:solidFill>
                  <a:schemeClr val="bg1">
                    <a:lumMod val="65000"/>
                  </a:schemeClr>
                </a:solidFill>
              </a:rPr>
              <a:t>Signaler aux élèves qu'il est important de vérifier l'état de l'interrupteur dans le circuit (Ouvert ou fermé).</a:t>
            </a:r>
            <a:endParaRPr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E908CF79-57DA-0A4E-90E6-F01CDD1ED1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8002" y="575289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73;p19">
            <a:extLst>
              <a:ext uri="{FF2B5EF4-FFF2-40B4-BE49-F238E27FC236}">
                <a16:creationId xmlns:a16="http://schemas.microsoft.com/office/drawing/2014/main" id="{FE7B8B76-081F-7C45-2988-30B16920F78C}"/>
              </a:ext>
            </a:extLst>
          </p:cNvPr>
          <p:cNvSpPr/>
          <p:nvPr/>
        </p:nvSpPr>
        <p:spPr>
          <a:xfrm>
            <a:off x="400430" y="176748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B647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674;p19">
            <a:extLst>
              <a:ext uri="{FF2B5EF4-FFF2-40B4-BE49-F238E27FC236}">
                <a16:creationId xmlns:a16="http://schemas.microsoft.com/office/drawing/2014/main" id="{A2D871D8-2CEA-4AF8-D26C-6027182D0AE1}"/>
              </a:ext>
            </a:extLst>
          </p:cNvPr>
          <p:cNvSpPr txBox="1"/>
          <p:nvPr/>
        </p:nvSpPr>
        <p:spPr>
          <a:xfrm>
            <a:off x="400430" y="175607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Fil de connexion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9" name="Google Shape;675;p19">
            <a:extLst>
              <a:ext uri="{FF2B5EF4-FFF2-40B4-BE49-F238E27FC236}">
                <a16:creationId xmlns:a16="http://schemas.microsoft.com/office/drawing/2014/main" id="{BADCC22B-9DAF-2F45-702A-D0E6F5D0EEE0}"/>
              </a:ext>
            </a:extLst>
          </p:cNvPr>
          <p:cNvSpPr/>
          <p:nvPr/>
        </p:nvSpPr>
        <p:spPr>
          <a:xfrm>
            <a:off x="400430" y="266028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CC96F22-0A16-C154-D33E-A2DCC79FC8F3}"/>
              </a:ext>
            </a:extLst>
          </p:cNvPr>
          <p:cNvGrpSpPr/>
          <p:nvPr/>
        </p:nvGrpSpPr>
        <p:grpSpPr>
          <a:xfrm>
            <a:off x="1162798" y="3080740"/>
            <a:ext cx="1015368" cy="577308"/>
            <a:chOff x="1162798" y="3080740"/>
            <a:chExt cx="1015368" cy="577308"/>
          </a:xfrm>
        </p:grpSpPr>
        <p:cxnSp>
          <p:nvCxnSpPr>
            <p:cNvPr id="27" name="Google Shape;700;p19">
              <a:extLst>
                <a:ext uri="{FF2B5EF4-FFF2-40B4-BE49-F238E27FC236}">
                  <a16:creationId xmlns:a16="http://schemas.microsoft.com/office/drawing/2014/main" id="{3971D200-38C6-8E61-B785-878AA0874D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2798" y="3082048"/>
              <a:ext cx="0" cy="5760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701;p19">
              <a:extLst>
                <a:ext uri="{FF2B5EF4-FFF2-40B4-BE49-F238E27FC236}">
                  <a16:creationId xmlns:a16="http://schemas.microsoft.com/office/drawing/2014/main" id="{F8483C1F-288D-142F-FAA2-CF3C44F3A668}"/>
                </a:ext>
              </a:extLst>
            </p:cNvPr>
            <p:cNvCxnSpPr>
              <a:cxnSpLocks/>
            </p:cNvCxnSpPr>
            <p:nvPr/>
          </p:nvCxnSpPr>
          <p:spPr>
            <a:xfrm>
              <a:off x="1170166" y="3080740"/>
              <a:ext cx="1008000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9" name="Google Shape;710;p20">
            <a:extLst>
              <a:ext uri="{FF2B5EF4-FFF2-40B4-BE49-F238E27FC236}">
                <a16:creationId xmlns:a16="http://schemas.microsoft.com/office/drawing/2014/main" id="{F170C1C3-AD57-7378-3B7D-C9AF71273C0B}"/>
              </a:ext>
            </a:extLst>
          </p:cNvPr>
          <p:cNvSpPr/>
          <p:nvPr/>
        </p:nvSpPr>
        <p:spPr>
          <a:xfrm>
            <a:off x="3227399" y="175607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6F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0" name="Google Shape;711;p20">
            <a:extLst>
              <a:ext uri="{FF2B5EF4-FFF2-40B4-BE49-F238E27FC236}">
                <a16:creationId xmlns:a16="http://schemas.microsoft.com/office/drawing/2014/main" id="{1712E8D3-C329-708E-C527-DA93BB17B25A}"/>
              </a:ext>
            </a:extLst>
          </p:cNvPr>
          <p:cNvSpPr txBox="1"/>
          <p:nvPr/>
        </p:nvSpPr>
        <p:spPr>
          <a:xfrm>
            <a:off x="3227399" y="175607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Une Pile 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31" name="Google Shape;712;p20">
            <a:extLst>
              <a:ext uri="{FF2B5EF4-FFF2-40B4-BE49-F238E27FC236}">
                <a16:creationId xmlns:a16="http://schemas.microsoft.com/office/drawing/2014/main" id="{EE35EE10-3E4A-A347-316F-EF121510350B}"/>
              </a:ext>
            </a:extLst>
          </p:cNvPr>
          <p:cNvSpPr/>
          <p:nvPr/>
        </p:nvSpPr>
        <p:spPr>
          <a:xfrm>
            <a:off x="3227399" y="264887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713;p20">
            <a:extLst>
              <a:ext uri="{FF2B5EF4-FFF2-40B4-BE49-F238E27FC236}">
                <a16:creationId xmlns:a16="http://schemas.microsoft.com/office/drawing/2014/main" id="{B5B85BD9-1E34-2542-ABB9-E5A4478AE2D1}"/>
              </a:ext>
            </a:extLst>
          </p:cNvPr>
          <p:cNvSpPr txBox="1"/>
          <p:nvPr/>
        </p:nvSpPr>
        <p:spPr>
          <a:xfrm>
            <a:off x="3227399" y="2648871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33" name="Google Shape;714;p20">
            <a:extLst>
              <a:ext uri="{FF2B5EF4-FFF2-40B4-BE49-F238E27FC236}">
                <a16:creationId xmlns:a16="http://schemas.microsoft.com/office/drawing/2014/main" id="{7DB2C739-7ED8-AD5D-7A25-6F321317C5B2}"/>
              </a:ext>
            </a:extLst>
          </p:cNvPr>
          <p:cNvSpPr/>
          <p:nvPr/>
        </p:nvSpPr>
        <p:spPr>
          <a:xfrm>
            <a:off x="6062752" y="175607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AC5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4" name="Google Shape;715;p20">
            <a:extLst>
              <a:ext uri="{FF2B5EF4-FFF2-40B4-BE49-F238E27FC236}">
                <a16:creationId xmlns:a16="http://schemas.microsoft.com/office/drawing/2014/main" id="{00ADC487-34D6-9ED3-3F5F-56CB8C95B79B}"/>
              </a:ext>
            </a:extLst>
          </p:cNvPr>
          <p:cNvSpPr txBox="1"/>
          <p:nvPr/>
        </p:nvSpPr>
        <p:spPr>
          <a:xfrm>
            <a:off x="6062752" y="175607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Une lampe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35" name="Google Shape;716;p20">
            <a:extLst>
              <a:ext uri="{FF2B5EF4-FFF2-40B4-BE49-F238E27FC236}">
                <a16:creationId xmlns:a16="http://schemas.microsoft.com/office/drawing/2014/main" id="{E6A48F01-B126-4EF8-445F-FF39103B93E2}"/>
              </a:ext>
            </a:extLst>
          </p:cNvPr>
          <p:cNvSpPr/>
          <p:nvPr/>
        </p:nvSpPr>
        <p:spPr>
          <a:xfrm>
            <a:off x="6062752" y="264887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717;p20">
            <a:extLst>
              <a:ext uri="{FF2B5EF4-FFF2-40B4-BE49-F238E27FC236}">
                <a16:creationId xmlns:a16="http://schemas.microsoft.com/office/drawing/2014/main" id="{EAAC6D39-C284-C07C-7C5D-1C079E0A46F9}"/>
              </a:ext>
            </a:extLst>
          </p:cNvPr>
          <p:cNvSpPr txBox="1"/>
          <p:nvPr/>
        </p:nvSpPr>
        <p:spPr>
          <a:xfrm>
            <a:off x="6062752" y="2648871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L="228600" marR="0" lvl="1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18;p20">
            <a:extLst>
              <a:ext uri="{FF2B5EF4-FFF2-40B4-BE49-F238E27FC236}">
                <a16:creationId xmlns:a16="http://schemas.microsoft.com/office/drawing/2014/main" id="{19605C80-F819-3EB3-FA64-15767F06A841}"/>
              </a:ext>
            </a:extLst>
          </p:cNvPr>
          <p:cNvSpPr/>
          <p:nvPr/>
        </p:nvSpPr>
        <p:spPr>
          <a:xfrm>
            <a:off x="8881479" y="175607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7EB1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8" name="Google Shape;719;p20">
            <a:extLst>
              <a:ext uri="{FF2B5EF4-FFF2-40B4-BE49-F238E27FC236}">
                <a16:creationId xmlns:a16="http://schemas.microsoft.com/office/drawing/2014/main" id="{E9531760-5349-BE10-BCAF-BC701F16C4CE}"/>
              </a:ext>
            </a:extLst>
          </p:cNvPr>
          <p:cNvSpPr txBox="1"/>
          <p:nvPr/>
        </p:nvSpPr>
        <p:spPr>
          <a:xfrm>
            <a:off x="8881479" y="175607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Un interrupteur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ouvert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9" name="Google Shape;720;p20">
            <a:extLst>
              <a:ext uri="{FF2B5EF4-FFF2-40B4-BE49-F238E27FC236}">
                <a16:creationId xmlns:a16="http://schemas.microsoft.com/office/drawing/2014/main" id="{FFA976AB-175B-281D-79F9-BBEEF9A6619F}"/>
              </a:ext>
            </a:extLst>
          </p:cNvPr>
          <p:cNvSpPr/>
          <p:nvPr/>
        </p:nvSpPr>
        <p:spPr>
          <a:xfrm>
            <a:off x="8881479" y="264887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721;p20">
            <a:extLst>
              <a:ext uri="{FF2B5EF4-FFF2-40B4-BE49-F238E27FC236}">
                <a16:creationId xmlns:a16="http://schemas.microsoft.com/office/drawing/2014/main" id="{F1DBBDAA-513D-8AF2-8515-F6B4A17A4D0F}"/>
              </a:ext>
            </a:extLst>
          </p:cNvPr>
          <p:cNvSpPr txBox="1"/>
          <p:nvPr/>
        </p:nvSpPr>
        <p:spPr>
          <a:xfrm>
            <a:off x="8881479" y="2648871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grpSp>
        <p:nvGrpSpPr>
          <p:cNvPr id="41" name="Google Shape;730;p20">
            <a:extLst>
              <a:ext uri="{FF2B5EF4-FFF2-40B4-BE49-F238E27FC236}">
                <a16:creationId xmlns:a16="http://schemas.microsoft.com/office/drawing/2014/main" id="{57EA97F6-4EBC-B723-E8EF-FD8D0EF6C2DC}"/>
              </a:ext>
            </a:extLst>
          </p:cNvPr>
          <p:cNvGrpSpPr/>
          <p:nvPr/>
        </p:nvGrpSpPr>
        <p:grpSpPr>
          <a:xfrm>
            <a:off x="9345858" y="2845309"/>
            <a:ext cx="1850464" cy="604108"/>
            <a:chOff x="971" y="2595"/>
            <a:chExt cx="1415" cy="452"/>
          </a:xfrm>
        </p:grpSpPr>
        <p:cxnSp>
          <p:nvCxnSpPr>
            <p:cNvPr id="42" name="Google Shape;731;p20">
              <a:extLst>
                <a:ext uri="{FF2B5EF4-FFF2-40B4-BE49-F238E27FC236}">
                  <a16:creationId xmlns:a16="http://schemas.microsoft.com/office/drawing/2014/main" id="{2B4F3F88-2B83-BE55-D50F-A03E78F4FB73}"/>
                </a:ext>
              </a:extLst>
            </p:cNvPr>
            <p:cNvCxnSpPr/>
            <p:nvPr/>
          </p:nvCxnSpPr>
          <p:spPr>
            <a:xfrm>
              <a:off x="971" y="3017"/>
              <a:ext cx="367" cy="1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3" name="Google Shape;732;p20">
              <a:extLst>
                <a:ext uri="{FF2B5EF4-FFF2-40B4-BE49-F238E27FC236}">
                  <a16:creationId xmlns:a16="http://schemas.microsoft.com/office/drawing/2014/main" id="{8A73C75F-6956-42A7-F8AF-788F864CEBE5}"/>
                </a:ext>
              </a:extLst>
            </p:cNvPr>
            <p:cNvSpPr/>
            <p:nvPr/>
          </p:nvSpPr>
          <p:spPr>
            <a:xfrm>
              <a:off x="1373" y="2923"/>
              <a:ext cx="559" cy="5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4" name="Google Shape;733;p20">
              <a:extLst>
                <a:ext uri="{FF2B5EF4-FFF2-40B4-BE49-F238E27FC236}">
                  <a16:creationId xmlns:a16="http://schemas.microsoft.com/office/drawing/2014/main" id="{4AFFDE63-0AF8-0C07-F8D2-2BB6A130FBCF}"/>
                </a:ext>
              </a:extLst>
            </p:cNvPr>
            <p:cNvCxnSpPr/>
            <p:nvPr/>
          </p:nvCxnSpPr>
          <p:spPr>
            <a:xfrm rot="10800000" flipH="1">
              <a:off x="1337" y="2846"/>
              <a:ext cx="586" cy="159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" name="Google Shape;734;p20">
              <a:extLst>
                <a:ext uri="{FF2B5EF4-FFF2-40B4-BE49-F238E27FC236}">
                  <a16:creationId xmlns:a16="http://schemas.microsoft.com/office/drawing/2014/main" id="{4C844BA8-1C1F-EA4A-1081-71CB39700C14}"/>
                </a:ext>
              </a:extLst>
            </p:cNvPr>
            <p:cNvCxnSpPr/>
            <p:nvPr/>
          </p:nvCxnSpPr>
          <p:spPr>
            <a:xfrm>
              <a:off x="1938" y="3017"/>
              <a:ext cx="448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6" name="Google Shape;735;p20">
              <a:extLst>
                <a:ext uri="{FF2B5EF4-FFF2-40B4-BE49-F238E27FC236}">
                  <a16:creationId xmlns:a16="http://schemas.microsoft.com/office/drawing/2014/main" id="{21D1DBC8-E87A-552C-CAD6-9F99B12F9496}"/>
                </a:ext>
              </a:extLst>
            </p:cNvPr>
            <p:cNvSpPr/>
            <p:nvPr/>
          </p:nvSpPr>
          <p:spPr>
            <a:xfrm>
              <a:off x="1314" y="2985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36;p20">
              <a:extLst>
                <a:ext uri="{FF2B5EF4-FFF2-40B4-BE49-F238E27FC236}">
                  <a16:creationId xmlns:a16="http://schemas.microsoft.com/office/drawing/2014/main" id="{7288118A-85D2-C994-DC64-B2BE535FB46C}"/>
                </a:ext>
              </a:extLst>
            </p:cNvPr>
            <p:cNvSpPr/>
            <p:nvPr/>
          </p:nvSpPr>
          <p:spPr>
            <a:xfrm>
              <a:off x="1904" y="2986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37;p20">
              <a:extLst>
                <a:ext uri="{FF2B5EF4-FFF2-40B4-BE49-F238E27FC236}">
                  <a16:creationId xmlns:a16="http://schemas.microsoft.com/office/drawing/2014/main" id="{47036314-5B30-33FF-0532-2B9AC5751EED}"/>
                </a:ext>
              </a:extLst>
            </p:cNvPr>
            <p:cNvSpPr/>
            <p:nvPr/>
          </p:nvSpPr>
          <p:spPr>
            <a:xfrm>
              <a:off x="1574" y="2595"/>
              <a:ext cx="353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746;p20">
            <a:extLst>
              <a:ext uri="{FF2B5EF4-FFF2-40B4-BE49-F238E27FC236}">
                <a16:creationId xmlns:a16="http://schemas.microsoft.com/office/drawing/2014/main" id="{5A37E9EB-E32E-8CD1-F53A-6F374A9D91C8}"/>
              </a:ext>
            </a:extLst>
          </p:cNvPr>
          <p:cNvGrpSpPr/>
          <p:nvPr/>
        </p:nvGrpSpPr>
        <p:grpSpPr>
          <a:xfrm>
            <a:off x="6503929" y="2886471"/>
            <a:ext cx="1573471" cy="762816"/>
            <a:chOff x="3706844" y="5129504"/>
            <a:chExt cx="1573471" cy="762816"/>
          </a:xfrm>
        </p:grpSpPr>
        <p:sp>
          <p:nvSpPr>
            <p:cNvPr id="59" name="Google Shape;748;p20">
              <a:extLst>
                <a:ext uri="{FF2B5EF4-FFF2-40B4-BE49-F238E27FC236}">
                  <a16:creationId xmlns:a16="http://schemas.microsoft.com/office/drawing/2014/main" id="{00E8DD40-655F-240B-3F6C-286DAF626B42}"/>
                </a:ext>
              </a:extLst>
            </p:cNvPr>
            <p:cNvSpPr/>
            <p:nvPr/>
          </p:nvSpPr>
          <p:spPr>
            <a:xfrm>
              <a:off x="4088374" y="5129504"/>
              <a:ext cx="796883" cy="762816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0" name="Google Shape;749;p20">
              <a:extLst>
                <a:ext uri="{FF2B5EF4-FFF2-40B4-BE49-F238E27FC236}">
                  <a16:creationId xmlns:a16="http://schemas.microsoft.com/office/drawing/2014/main" id="{5E4331E8-3DE8-1280-CA73-A5EE84066CAD}"/>
                </a:ext>
              </a:extLst>
            </p:cNvPr>
            <p:cNvCxnSpPr/>
            <p:nvPr/>
          </p:nvCxnSpPr>
          <p:spPr>
            <a:xfrm>
              <a:off x="3706844" y="5515491"/>
              <a:ext cx="392353" cy="130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" name="Google Shape;750;p20">
              <a:extLst>
                <a:ext uri="{FF2B5EF4-FFF2-40B4-BE49-F238E27FC236}">
                  <a16:creationId xmlns:a16="http://schemas.microsoft.com/office/drawing/2014/main" id="{94D426FF-223B-6E9A-E046-3D9754AA8E05}"/>
                </a:ext>
              </a:extLst>
            </p:cNvPr>
            <p:cNvCxnSpPr/>
            <p:nvPr/>
          </p:nvCxnSpPr>
          <p:spPr>
            <a:xfrm>
              <a:off x="4887962" y="5515491"/>
              <a:ext cx="392353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" name="Google Shape;751;p20">
              <a:extLst>
                <a:ext uri="{FF2B5EF4-FFF2-40B4-BE49-F238E27FC236}">
                  <a16:creationId xmlns:a16="http://schemas.microsoft.com/office/drawing/2014/main" id="{435944BC-FE4E-FE32-5269-7315B1E5550A}"/>
                </a:ext>
              </a:extLst>
            </p:cNvPr>
            <p:cNvCxnSpPr/>
            <p:nvPr/>
          </p:nvCxnSpPr>
          <p:spPr>
            <a:xfrm>
              <a:off x="4207432" y="5239412"/>
              <a:ext cx="558765" cy="54038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" name="Google Shape;752;p20">
              <a:extLst>
                <a:ext uri="{FF2B5EF4-FFF2-40B4-BE49-F238E27FC236}">
                  <a16:creationId xmlns:a16="http://schemas.microsoft.com/office/drawing/2014/main" id="{780317BC-35F6-FF23-791A-0B51C7560630}"/>
                </a:ext>
              </a:extLst>
            </p:cNvPr>
            <p:cNvCxnSpPr>
              <a:endCxn id="59" idx="7"/>
            </p:cNvCxnSpPr>
            <p:nvPr/>
          </p:nvCxnSpPr>
          <p:spPr>
            <a:xfrm rot="10800000" flipH="1">
              <a:off x="4216556" y="5241216"/>
              <a:ext cx="552000" cy="5601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96B3C670-5FA3-935E-D1FC-B5D1311BFF01}"/>
              </a:ext>
            </a:extLst>
          </p:cNvPr>
          <p:cNvGrpSpPr/>
          <p:nvPr/>
        </p:nvGrpSpPr>
        <p:grpSpPr>
          <a:xfrm>
            <a:off x="3969266" y="2893049"/>
            <a:ext cx="1256462" cy="770312"/>
            <a:chOff x="1042503" y="3343642"/>
            <a:chExt cx="1256462" cy="770312"/>
          </a:xfrm>
        </p:grpSpPr>
        <p:sp>
          <p:nvSpPr>
            <p:cNvPr id="6" name="Google Shape;739;p20">
              <a:extLst>
                <a:ext uri="{FF2B5EF4-FFF2-40B4-BE49-F238E27FC236}">
                  <a16:creationId xmlns:a16="http://schemas.microsoft.com/office/drawing/2014/main" id="{D48F0199-5789-96EA-86D3-F202CE835595}"/>
                </a:ext>
              </a:extLst>
            </p:cNvPr>
            <p:cNvSpPr/>
            <p:nvPr/>
          </p:nvSpPr>
          <p:spPr>
            <a:xfrm>
              <a:off x="1236603" y="3343642"/>
              <a:ext cx="546739" cy="339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  <p:cxnSp>
          <p:nvCxnSpPr>
            <p:cNvPr id="7" name="Google Shape;740;p20">
              <a:extLst>
                <a:ext uri="{FF2B5EF4-FFF2-40B4-BE49-F238E27FC236}">
                  <a16:creationId xmlns:a16="http://schemas.microsoft.com/office/drawing/2014/main" id="{F06BC008-FB8C-F5BA-F99C-242AE2C6CC96}"/>
                </a:ext>
              </a:extLst>
            </p:cNvPr>
            <p:cNvCxnSpPr/>
            <p:nvPr/>
          </p:nvCxnSpPr>
          <p:spPr>
            <a:xfrm>
              <a:off x="1737410" y="3638770"/>
              <a:ext cx="1482" cy="315435"/>
            </a:xfrm>
            <a:prstGeom prst="straightConnector1">
              <a:avLst/>
            </a:pr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741;p20">
              <a:extLst>
                <a:ext uri="{FF2B5EF4-FFF2-40B4-BE49-F238E27FC236}">
                  <a16:creationId xmlns:a16="http://schemas.microsoft.com/office/drawing/2014/main" id="{DCB32171-BF5E-962B-D858-46A2A82BD0D7}"/>
                </a:ext>
              </a:extLst>
            </p:cNvPr>
            <p:cNvCxnSpPr/>
            <p:nvPr/>
          </p:nvCxnSpPr>
          <p:spPr>
            <a:xfrm>
              <a:off x="1599614" y="3462777"/>
              <a:ext cx="1482" cy="65117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742;p20">
              <a:extLst>
                <a:ext uri="{FF2B5EF4-FFF2-40B4-BE49-F238E27FC236}">
                  <a16:creationId xmlns:a16="http://schemas.microsoft.com/office/drawing/2014/main" id="{A42A7705-11D0-F6E7-FA28-E60208E40FF1}"/>
                </a:ext>
              </a:extLst>
            </p:cNvPr>
            <p:cNvSpPr/>
            <p:nvPr/>
          </p:nvSpPr>
          <p:spPr>
            <a:xfrm>
              <a:off x="1615912" y="3461423"/>
              <a:ext cx="91864" cy="6213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" name="Google Shape;743;p20">
              <a:extLst>
                <a:ext uri="{FF2B5EF4-FFF2-40B4-BE49-F238E27FC236}">
                  <a16:creationId xmlns:a16="http://schemas.microsoft.com/office/drawing/2014/main" id="{1E21C581-4493-4B3F-AEB9-7C1B92CC4310}"/>
                </a:ext>
              </a:extLst>
            </p:cNvPr>
            <p:cNvCxnSpPr/>
            <p:nvPr/>
          </p:nvCxnSpPr>
          <p:spPr>
            <a:xfrm rot="10800000">
              <a:off x="1042503" y="3789042"/>
              <a:ext cx="54377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744;p20">
              <a:extLst>
                <a:ext uri="{FF2B5EF4-FFF2-40B4-BE49-F238E27FC236}">
                  <a16:creationId xmlns:a16="http://schemas.microsoft.com/office/drawing/2014/main" id="{4E65E3EA-C5B6-1BB5-3F2D-C8DCBFB28AC1}"/>
                </a:ext>
              </a:extLst>
            </p:cNvPr>
            <p:cNvCxnSpPr/>
            <p:nvPr/>
          </p:nvCxnSpPr>
          <p:spPr>
            <a:xfrm>
              <a:off x="1743336" y="3789042"/>
              <a:ext cx="55562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" name="Google Shape;745;p20">
              <a:extLst>
                <a:ext uri="{FF2B5EF4-FFF2-40B4-BE49-F238E27FC236}">
                  <a16:creationId xmlns:a16="http://schemas.microsoft.com/office/drawing/2014/main" id="{87C84F5D-4EF7-1D29-61D8-16ED554FA4B5}"/>
                </a:ext>
              </a:extLst>
            </p:cNvPr>
            <p:cNvSpPr txBox="1"/>
            <p:nvPr/>
          </p:nvSpPr>
          <p:spPr>
            <a:xfrm>
              <a:off x="1730305" y="3408874"/>
              <a:ext cx="238203" cy="410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8940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6E13CAEC-DA76-FBDC-B343-CE4F8F725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20FAD2AB-A7D5-B8FE-9806-8279624ED2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8770" y="236613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Puis, je trace un rectangle qui représente la boucle du circuit en laissant la place aux endroits des symboles des autres dipôles : 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D940BAE6-C0E3-486D-3857-516C90B1C8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81683" y="856000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800" dirty="0">
                <a:solidFill>
                  <a:schemeClr val="bg1">
                    <a:lumMod val="65000"/>
                  </a:schemeClr>
                </a:solidFill>
              </a:rPr>
              <a:t>Orienter les élèves à laisser des places entre les 3 fils de connexion et les mettre de préférence au milieu   </a:t>
            </a:r>
            <a:endParaRPr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1F917F8B-22C8-4369-8312-1AD57E1512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8002" y="575289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ZoneTexte 520">
            <a:extLst>
              <a:ext uri="{FF2B5EF4-FFF2-40B4-BE49-F238E27FC236}">
                <a16:creationId xmlns:a16="http://schemas.microsoft.com/office/drawing/2014/main" id="{F71A715F-E41B-1F28-CC29-A9868E6D9C59}"/>
              </a:ext>
            </a:extLst>
          </p:cNvPr>
          <p:cNvSpPr txBox="1"/>
          <p:nvPr/>
        </p:nvSpPr>
        <p:spPr>
          <a:xfrm>
            <a:off x="922020" y="4735079"/>
            <a:ext cx="1799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latin typeface="Calibri" panose="020F0502020204030204" pitchFamily="34" charset="0"/>
                <a:cs typeface="Calibri" panose="020F0502020204030204" pitchFamily="34" charset="0"/>
              </a:rPr>
              <a:t>Fil de connexion</a:t>
            </a:r>
          </a:p>
        </p:txBody>
      </p:sp>
      <p:cxnSp>
        <p:nvCxnSpPr>
          <p:cNvPr id="523" name="Connecteur droit avec flèche 522">
            <a:extLst>
              <a:ext uri="{FF2B5EF4-FFF2-40B4-BE49-F238E27FC236}">
                <a16:creationId xmlns:a16="http://schemas.microsoft.com/office/drawing/2014/main" id="{DAF2EFD7-7AB2-7650-A1C2-B104F3EF4C1A}"/>
              </a:ext>
            </a:extLst>
          </p:cNvPr>
          <p:cNvCxnSpPr>
            <a:cxnSpLocks/>
          </p:cNvCxnSpPr>
          <p:nvPr/>
        </p:nvCxnSpPr>
        <p:spPr>
          <a:xfrm flipV="1">
            <a:off x="2350721" y="3853543"/>
            <a:ext cx="951611" cy="874811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33" name="Image 532">
            <a:extLst>
              <a:ext uri="{FF2B5EF4-FFF2-40B4-BE49-F238E27FC236}">
                <a16:creationId xmlns:a16="http://schemas.microsoft.com/office/drawing/2014/main" id="{8395D4E5-EA91-F006-0CEE-8947570EF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582" y="2257576"/>
            <a:ext cx="4779067" cy="23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77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"/>
          <p:cNvSpPr/>
          <p:nvPr/>
        </p:nvSpPr>
        <p:spPr>
          <a:xfrm>
            <a:off x="1009033" y="276601"/>
            <a:ext cx="387016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parcours</a:t>
            </a:r>
            <a:endParaRPr/>
          </a:p>
        </p:txBody>
      </p:sp>
      <p:pic>
        <p:nvPicPr>
          <p:cNvPr id="377" name="Google Shape;37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370" y="299506"/>
            <a:ext cx="609383" cy="609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2FAA36A-4434-2327-76AC-879877179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408" y="1528532"/>
            <a:ext cx="9365251" cy="467276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580C03A4-DF5A-AE33-3C38-8749DBA30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D67ECB47-A081-16AC-1B3D-9C595908CB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20" y="240086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Enfin, je place les symboles des autres dipôles dans l’ordre du circuit réel d’une borne à l’autre de</a:t>
            </a:r>
            <a:br>
              <a:rPr lang="fr-FR" dirty="0"/>
            </a:br>
            <a:r>
              <a:rPr lang="fr-FR" dirty="0"/>
              <a:t> la pile : 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8C0D3FAB-C5AA-4BDD-0B87-4E71074EF4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9710" y="876947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800" dirty="0"/>
              <a:t>Rappeler aux élèves l'importance de respecter l'ordre des dipôles selon le circuit réel.</a:t>
            </a:r>
            <a:endParaRPr sz="1800" dirty="0"/>
          </a:p>
        </p:txBody>
      </p:sp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96409348-7314-748F-2363-BB2875EC5D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26029" y="571133"/>
            <a:ext cx="699047" cy="699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D88E2A9-A78D-A478-DE2A-A87ECCEDC927}"/>
              </a:ext>
            </a:extLst>
          </p:cNvPr>
          <p:cNvGrpSpPr/>
          <p:nvPr/>
        </p:nvGrpSpPr>
        <p:grpSpPr>
          <a:xfrm>
            <a:off x="2894843" y="1074882"/>
            <a:ext cx="6788080" cy="4708236"/>
            <a:chOff x="2894843" y="1074882"/>
            <a:chExt cx="6788080" cy="4708236"/>
          </a:xfrm>
        </p:grpSpPr>
        <p:pic>
          <p:nvPicPr>
            <p:cNvPr id="592" name="Image 591">
              <a:extLst>
                <a:ext uri="{FF2B5EF4-FFF2-40B4-BE49-F238E27FC236}">
                  <a16:creationId xmlns:a16="http://schemas.microsoft.com/office/drawing/2014/main" id="{05E3B657-F3C1-84C4-374D-9F71F1C7A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4843" y="1074882"/>
              <a:ext cx="6788080" cy="4708236"/>
            </a:xfrm>
            <a:prstGeom prst="rect">
              <a:avLst/>
            </a:prstGeom>
          </p:spPr>
        </p:pic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F3543B3C-B04F-EB72-59BE-4B084128F12C}"/>
                </a:ext>
              </a:extLst>
            </p:cNvPr>
            <p:cNvCxnSpPr/>
            <p:nvPr/>
          </p:nvCxnSpPr>
          <p:spPr>
            <a:xfrm>
              <a:off x="6129250" y="2056806"/>
              <a:ext cx="0" cy="468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63026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E79A379E-B7DC-A4AD-F78E-B0B66E0D1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0" name="Google Shape;2330;p71">
            <a:extLst>
              <a:ext uri="{FF2B5EF4-FFF2-40B4-BE49-F238E27FC236}">
                <a16:creationId xmlns:a16="http://schemas.microsoft.com/office/drawing/2014/main" id="{253FFB26-EE07-40BF-CA6F-053A74AB6CC5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5E7D0E1E-6B44-BCE3-5FB4-B12FA9D2FC57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BFEB4E67-B49A-AF1B-DFDA-5C10727EE27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6F94ED6D-E447-8C28-1917-DACC4DA848FB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843A2374-3CC1-0861-B2D6-309D41278E24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5EC52BAA-EFF3-3534-AB67-D49E2D3EFA7F}"/>
              </a:ext>
            </a:extLst>
          </p:cNvPr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B28AD093-47ED-62CD-3664-CBEC5F52103F}"/>
              </a:ext>
            </a:extLst>
          </p:cNvPr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107992C1-6907-35D8-A402-01375FC658E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440A2A8C-B797-8439-6E5F-322564E3AB1C}"/>
              </a:ext>
            </a:extLst>
          </p:cNvPr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chemeClr val="dk2"/>
              </a:buClr>
              <a:buSzPts val="4800"/>
            </a:pPr>
            <a:r>
              <a:rPr lang="fr-FR" sz="4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A94B99-B4EE-0E86-75DC-347F8FBE6226}"/>
              </a:ext>
            </a:extLst>
          </p:cNvPr>
          <p:cNvSpPr/>
          <p:nvPr/>
        </p:nvSpPr>
        <p:spPr>
          <a:xfrm>
            <a:off x="1806819" y="1137896"/>
            <a:ext cx="953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3536428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BF83E2-D96A-27E8-98BB-6561FE3BE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Comment procède-t-on pour schématiser un circuit électrique réel ? 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DA6E78-6A6F-0DA7-40AE-0DBACA9188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7778" y="746858"/>
            <a:ext cx="10179603" cy="292443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rgbClr val="AEABAB"/>
              </a:buClr>
              <a:buSzPts val="1867"/>
            </a:pPr>
            <a:r>
              <a:rPr lang="fr-FR" sz="1800" dirty="0"/>
              <a:t>Demandez aux élèves d'utiliser les ardoises pour répondre, en leur donnant le temps de réfléchir.</a:t>
            </a:r>
          </a:p>
        </p:txBody>
      </p:sp>
      <p:sp>
        <p:nvSpPr>
          <p:cNvPr id="4" name="Google Shape;15880;p58">
            <a:extLst>
              <a:ext uri="{FF2B5EF4-FFF2-40B4-BE49-F238E27FC236}">
                <a16:creationId xmlns:a16="http://schemas.microsoft.com/office/drawing/2014/main" id="{4252BB44-D8AA-27D1-7127-CA57B27D1B21}"/>
              </a:ext>
            </a:extLst>
          </p:cNvPr>
          <p:cNvSpPr txBox="1">
            <a:spLocks/>
          </p:cNvSpPr>
          <p:nvPr/>
        </p:nvSpPr>
        <p:spPr>
          <a:xfrm>
            <a:off x="1816274" y="3287594"/>
            <a:ext cx="9360278" cy="7151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B-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Je place les symboles des dipôles dans l’ordre du circuit électrique réel. 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658E21DD-8CDC-752B-B57C-B644D4026BC7}"/>
              </a:ext>
            </a:extLst>
          </p:cNvPr>
          <p:cNvSpPr txBox="1">
            <a:spLocks/>
          </p:cNvSpPr>
          <p:nvPr/>
        </p:nvSpPr>
        <p:spPr>
          <a:xfrm>
            <a:off x="1816274" y="4325320"/>
            <a:ext cx="9360278" cy="7485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C-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J’identifie les dipôles électriques constituant le circuit .</a:t>
            </a:r>
          </a:p>
        </p:txBody>
      </p:sp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0B3B6704-BA99-E355-1AF6-F48A01E1517A}"/>
              </a:ext>
            </a:extLst>
          </p:cNvPr>
          <p:cNvSpPr txBox="1">
            <a:spLocks/>
          </p:cNvSpPr>
          <p:nvPr/>
        </p:nvSpPr>
        <p:spPr>
          <a:xfrm>
            <a:off x="1816274" y="2249867"/>
            <a:ext cx="9360278" cy="7151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A-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Je trace un rectangle qui représente la boucle du circuit électrique.</a:t>
            </a:r>
          </a:p>
        </p:txBody>
      </p:sp>
      <p:sp>
        <p:nvSpPr>
          <p:cNvPr id="9" name="Google Shape;15880;p58">
            <a:extLst>
              <a:ext uri="{FF2B5EF4-FFF2-40B4-BE49-F238E27FC236}">
                <a16:creationId xmlns:a16="http://schemas.microsoft.com/office/drawing/2014/main" id="{C3958C81-5522-67B9-7381-5D9771F6E389}"/>
              </a:ext>
            </a:extLst>
          </p:cNvPr>
          <p:cNvSpPr txBox="1">
            <a:spLocks/>
          </p:cNvSpPr>
          <p:nvPr/>
        </p:nvSpPr>
        <p:spPr>
          <a:xfrm>
            <a:off x="1816274" y="5410355"/>
            <a:ext cx="9360278" cy="7151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D-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J’associe à chaque dipôle électrique son symbole normalisé. 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0CAAB23-5CF2-74E3-8553-908F53EA1CD7}"/>
              </a:ext>
            </a:extLst>
          </p:cNvPr>
          <p:cNvSpPr/>
          <p:nvPr/>
        </p:nvSpPr>
        <p:spPr>
          <a:xfrm>
            <a:off x="677778" y="2282905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81C8F93-E158-5110-2873-DDDEC33EB250}"/>
              </a:ext>
            </a:extLst>
          </p:cNvPr>
          <p:cNvSpPr/>
          <p:nvPr/>
        </p:nvSpPr>
        <p:spPr>
          <a:xfrm>
            <a:off x="677778" y="3328979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7A00123-E9DA-C776-C072-775A74C3202D}"/>
              </a:ext>
            </a:extLst>
          </p:cNvPr>
          <p:cNvSpPr/>
          <p:nvPr/>
        </p:nvSpPr>
        <p:spPr>
          <a:xfrm>
            <a:off x="677778" y="4347734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BA72BBE-7B99-8450-4EF9-6B0E9D49CD31}"/>
              </a:ext>
            </a:extLst>
          </p:cNvPr>
          <p:cNvSpPr/>
          <p:nvPr/>
        </p:nvSpPr>
        <p:spPr>
          <a:xfrm>
            <a:off x="677778" y="5366489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84EDC818-85EC-94CE-AB62-65510FE9B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6654" y="480588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3FA963-83A6-A97F-1F7D-2E59ABC3B79B}"/>
              </a:ext>
            </a:extLst>
          </p:cNvPr>
          <p:cNvSpPr/>
          <p:nvPr/>
        </p:nvSpPr>
        <p:spPr>
          <a:xfrm>
            <a:off x="1816274" y="1316963"/>
            <a:ext cx="8743950" cy="61308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Ranger les étapes suivies pour schématiser un circuit électrique </a:t>
            </a:r>
          </a:p>
        </p:txBody>
      </p:sp>
    </p:spTree>
    <p:extLst>
      <p:ext uri="{BB962C8B-B14F-4D97-AF65-F5344CB8AC3E}">
        <p14:creationId xmlns:p14="http://schemas.microsoft.com/office/powerpoint/2010/main" val="2161145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26EC9-AA99-4F45-6A8F-19C057284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EBDA0F-C372-B181-6D61-7393FDF98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C’est très bien, les étapes suivies pour schématiser un circuit électrique sont :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14C20D4-9A75-E4B7-8A5B-7CD94D145C72}"/>
              </a:ext>
            </a:extLst>
          </p:cNvPr>
          <p:cNvSpPr/>
          <p:nvPr/>
        </p:nvSpPr>
        <p:spPr>
          <a:xfrm>
            <a:off x="677778" y="2316155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rgbClr val="C00000"/>
                </a:solidFill>
                <a:latin typeface="Calibri" panose="020F0502020204030204"/>
              </a:rPr>
              <a:t>3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0524A34-3F5A-7756-12A5-64D7A59B41AC}"/>
              </a:ext>
            </a:extLst>
          </p:cNvPr>
          <p:cNvSpPr/>
          <p:nvPr/>
        </p:nvSpPr>
        <p:spPr>
          <a:xfrm>
            <a:off x="677778" y="3362229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4F286FB-97FC-6481-1911-A19F752345D7}"/>
              </a:ext>
            </a:extLst>
          </p:cNvPr>
          <p:cNvSpPr/>
          <p:nvPr/>
        </p:nvSpPr>
        <p:spPr>
          <a:xfrm>
            <a:off x="677778" y="4380984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089296E-649B-0A65-9139-E84B6C602264}"/>
              </a:ext>
            </a:extLst>
          </p:cNvPr>
          <p:cNvSpPr/>
          <p:nvPr/>
        </p:nvSpPr>
        <p:spPr>
          <a:xfrm>
            <a:off x="677778" y="5399739"/>
            <a:ext cx="673769" cy="67376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10" name="Google Shape;498;p13">
            <a:extLst>
              <a:ext uri="{FF2B5EF4-FFF2-40B4-BE49-F238E27FC236}">
                <a16:creationId xmlns:a16="http://schemas.microsoft.com/office/drawing/2014/main" id="{0B1C2310-EAC0-C27A-EA3A-F6A5F121601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16654" y="496373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D4A468A8-C73E-A563-D174-9D23383B8739}"/>
              </a:ext>
            </a:extLst>
          </p:cNvPr>
          <p:cNvSpPr txBox="1">
            <a:spLocks/>
          </p:cNvSpPr>
          <p:nvPr/>
        </p:nvSpPr>
        <p:spPr>
          <a:xfrm>
            <a:off x="1816274" y="3320844"/>
            <a:ext cx="9360278" cy="7151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B-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Je place les symboles des dipôles dans l’ordre du circuit électrique réel. </a:t>
            </a:r>
          </a:p>
        </p:txBody>
      </p:sp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20BE9C5E-CFD9-3FAF-2CBA-0F47C5D5FEB3}"/>
              </a:ext>
            </a:extLst>
          </p:cNvPr>
          <p:cNvSpPr txBox="1">
            <a:spLocks/>
          </p:cNvSpPr>
          <p:nvPr/>
        </p:nvSpPr>
        <p:spPr>
          <a:xfrm>
            <a:off x="1816274" y="4358570"/>
            <a:ext cx="9360278" cy="7485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C-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J’identifie les dipôles électriques constituant le circuit .</a:t>
            </a:r>
          </a:p>
        </p:txBody>
      </p:sp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DBCFE60C-E608-EFE8-505D-40325AD1B135}"/>
              </a:ext>
            </a:extLst>
          </p:cNvPr>
          <p:cNvSpPr txBox="1">
            <a:spLocks/>
          </p:cNvSpPr>
          <p:nvPr/>
        </p:nvSpPr>
        <p:spPr>
          <a:xfrm>
            <a:off x="1816274" y="2283117"/>
            <a:ext cx="9360278" cy="7151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A-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Je trace un rectangle qui représente la boucle du circuit électrique.</a:t>
            </a:r>
          </a:p>
        </p:txBody>
      </p:sp>
      <p:sp>
        <p:nvSpPr>
          <p:cNvPr id="12" name="Google Shape;15880;p58">
            <a:extLst>
              <a:ext uri="{FF2B5EF4-FFF2-40B4-BE49-F238E27FC236}">
                <a16:creationId xmlns:a16="http://schemas.microsoft.com/office/drawing/2014/main" id="{829A2077-556C-FB21-3338-BD49697059A2}"/>
              </a:ext>
            </a:extLst>
          </p:cNvPr>
          <p:cNvSpPr txBox="1">
            <a:spLocks/>
          </p:cNvSpPr>
          <p:nvPr/>
        </p:nvSpPr>
        <p:spPr>
          <a:xfrm>
            <a:off x="1816274" y="5443605"/>
            <a:ext cx="9360278" cy="7151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D-</a:t>
            </a: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J’associe à chaque dipôle électrique son symbole normalisé. </a:t>
            </a:r>
          </a:p>
        </p:txBody>
      </p:sp>
    </p:spTree>
    <p:extLst>
      <p:ext uri="{BB962C8B-B14F-4D97-AF65-F5344CB8AC3E}">
        <p14:creationId xmlns:p14="http://schemas.microsoft.com/office/powerpoint/2010/main" val="1546082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878B4906-C98C-65AB-46D8-49F031299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2A8A0FF8-0114-B63E-F1C7-408939BD7E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5766" y="240639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Pour vérifier votre compréhension, nous allons réaliser ensemble une tâche similaire à celle que j’ai présenté. 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E716E3A8-39A8-EB02-B724-37FB8EEFF0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3529" y="849708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Demander aux élèves de faire attention aux règles à respecter et les erreurs à éviter, soulevées par l’enseignant.</a:t>
            </a:r>
            <a:endParaRPr sz="1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1B860A4-A8EC-A54F-71B8-AAE80A2C9D37}"/>
              </a:ext>
            </a:extLst>
          </p:cNvPr>
          <p:cNvSpPr txBox="1"/>
          <p:nvPr/>
        </p:nvSpPr>
        <p:spPr>
          <a:xfrm>
            <a:off x="618866" y="1512756"/>
            <a:ext cx="1073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réel ci-dessous, en utilisant des symboles normalisés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10DF0D-5C29-A5B4-0942-E375E1B52D6E}"/>
              </a:ext>
            </a:extLst>
          </p:cNvPr>
          <p:cNvSpPr/>
          <p:nvPr/>
        </p:nvSpPr>
        <p:spPr>
          <a:xfrm>
            <a:off x="473529" y="1395486"/>
            <a:ext cx="10989128" cy="6990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A3F497A-519D-C67D-154A-919270F9C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051" y="2443695"/>
            <a:ext cx="6487108" cy="3761213"/>
          </a:xfrm>
          <a:prstGeom prst="rect">
            <a:avLst/>
          </a:prstGeom>
        </p:spPr>
      </p:pic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E671CBB7-CCB8-6D71-3655-A5C820D04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6425" y="50090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38AB467-2466-0112-17F4-BC32E7C7D4EC}"/>
              </a:ext>
            </a:extLst>
          </p:cNvPr>
          <p:cNvSpPr txBox="1"/>
          <p:nvPr/>
        </p:nvSpPr>
        <p:spPr>
          <a:xfrm>
            <a:off x="6934200" y="2914650"/>
            <a:ext cx="93345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+mn-lt"/>
              </a:rPr>
              <a:t>Moteur</a:t>
            </a:r>
          </a:p>
        </p:txBody>
      </p:sp>
    </p:spTree>
    <p:extLst>
      <p:ext uri="{BB962C8B-B14F-4D97-AF65-F5344CB8AC3E}">
        <p14:creationId xmlns:p14="http://schemas.microsoft.com/office/powerpoint/2010/main" val="16785229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DB8BB2E2-0DE2-FAD0-959E-C7F6AC87A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E748F581-3191-284A-D1D7-96ABA7AD37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4900" y="169368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Alors les champions, qui peut me rappeler la première étape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D4F231B3-DF14-6A68-9FB9-F8A81A12FE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56573" y="65785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Choisir 3 élèves au hasard. Ne pas choisir les mêmes à chaque fois.</a:t>
            </a:r>
            <a:endParaRPr sz="1800" dirty="0"/>
          </a:p>
        </p:txBody>
      </p:sp>
      <p:pic>
        <p:nvPicPr>
          <p:cNvPr id="519" name="Google Shape;519;p15" descr="Lever la main - Icônes mains et gestes gratuites">
            <a:extLst>
              <a:ext uri="{FF2B5EF4-FFF2-40B4-BE49-F238E27FC236}">
                <a16:creationId xmlns:a16="http://schemas.microsoft.com/office/drawing/2014/main" id="{6886769F-3D62-6469-83F6-D596BF18ED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9227" y="2457428"/>
            <a:ext cx="2334293" cy="2334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34990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F101D154-0D97-A815-7947-ACCD219DA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C1726DBA-71C6-E7AF-93B2-8ABCDDB27C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8399" y="169368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C’est très bien, on commence par identifier les dipôles qui constituent ce circuit .  </a:t>
            </a:r>
            <a:endParaRPr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AF3502-6B94-3868-451E-A7BA2ACB9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33" y="2291295"/>
            <a:ext cx="6487108" cy="3761213"/>
          </a:xfrm>
          <a:prstGeom prst="rect">
            <a:avLst/>
          </a:prstGeom>
        </p:spPr>
      </p:pic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542E3E3F-70A0-7E76-95E3-7462FE502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6425" y="50090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1EF5BD4-F91A-A20F-D0D0-D0CA09F3F9B3}"/>
              </a:ext>
            </a:extLst>
          </p:cNvPr>
          <p:cNvSpPr txBox="1"/>
          <p:nvPr/>
        </p:nvSpPr>
        <p:spPr>
          <a:xfrm>
            <a:off x="483555" y="1393274"/>
            <a:ext cx="7995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Le circuit électrique est constitué de :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722823-B09B-8F1A-7A54-C8E4756FD61F}"/>
              </a:ext>
            </a:extLst>
          </p:cNvPr>
          <p:cNvSpPr txBox="1"/>
          <p:nvPr/>
        </p:nvSpPr>
        <p:spPr>
          <a:xfrm>
            <a:off x="7784899" y="3921887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Une lampe 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0BC0CB-5EC8-8E96-FA2C-00605D79DC42}"/>
              </a:ext>
            </a:extLst>
          </p:cNvPr>
          <p:cNvSpPr txBox="1"/>
          <p:nvPr/>
        </p:nvSpPr>
        <p:spPr>
          <a:xfrm>
            <a:off x="7784900" y="3243400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Un interrupteur ouvert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2A4420-4842-1EBE-E1DE-AFBC66B2B1E2}"/>
              </a:ext>
            </a:extLst>
          </p:cNvPr>
          <p:cNvSpPr txBox="1"/>
          <p:nvPr/>
        </p:nvSpPr>
        <p:spPr>
          <a:xfrm>
            <a:off x="7784900" y="2693005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Une pile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86C5C5D-4086-19C5-90B0-47693E66E97A}"/>
              </a:ext>
            </a:extLst>
          </p:cNvPr>
          <p:cNvSpPr txBox="1"/>
          <p:nvPr/>
        </p:nvSpPr>
        <p:spPr>
          <a:xfrm>
            <a:off x="7784899" y="5202568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4 fils de connexion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CA01A7-B413-63A5-EA01-6DD0866A19A2}"/>
              </a:ext>
            </a:extLst>
          </p:cNvPr>
          <p:cNvSpPr txBox="1"/>
          <p:nvPr/>
        </p:nvSpPr>
        <p:spPr>
          <a:xfrm>
            <a:off x="7784899" y="4543131"/>
            <a:ext cx="3807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Un moteur </a:t>
            </a:r>
          </a:p>
        </p:txBody>
      </p:sp>
      <p:sp>
        <p:nvSpPr>
          <p:cNvPr id="23" name="Google Shape;517;p15">
            <a:extLst>
              <a:ext uri="{FF2B5EF4-FFF2-40B4-BE49-F238E27FC236}">
                <a16:creationId xmlns:a16="http://schemas.microsoft.com/office/drawing/2014/main" id="{B20FDD05-6ADD-447D-BA20-4BA468404B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4253" y="681604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800" dirty="0"/>
              <a:t>Signaler aux élèves qu'il est important de vérifier l'état de l'interrupteur dans le circuit (Ouvert ou fermé).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409470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9B52B842-2C5D-7906-63A5-726D80005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028022C3-B7C6-8A94-2B25-589165CAB9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6571" y="169368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Ensuite, on fait quoi ?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8AD55CAB-3E17-979F-A8B9-FD46FD9C85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56571" y="75640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Choisir 3 élèves au hasard. Ne pas choisir les mêmes à chaque fois.</a:t>
            </a:r>
            <a:endParaRPr sz="1800" dirty="0"/>
          </a:p>
        </p:txBody>
      </p:sp>
      <p:pic>
        <p:nvPicPr>
          <p:cNvPr id="519" name="Google Shape;519;p15" descr="Lever la main - Icônes mains et gestes gratuites">
            <a:extLst>
              <a:ext uri="{FF2B5EF4-FFF2-40B4-BE49-F238E27FC236}">
                <a16:creationId xmlns:a16="http://schemas.microsoft.com/office/drawing/2014/main" id="{B82B3FAA-30C7-E79E-AE6B-059FDDA14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9227" y="2261853"/>
            <a:ext cx="2334293" cy="2334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355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A0351D97-59E9-7836-6179-58C235C21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BE9AB6D9-8A6C-B96B-B734-6DCF424E56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7116" y="167728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Parfait, on associe à chaque dipôle son symbole normalisé :  </a:t>
            </a:r>
            <a:endParaRPr dirty="0"/>
          </a:p>
        </p:txBody>
      </p:sp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086BF254-91FE-0D6D-709B-F745EFB7A1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8002" y="575289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73;p19">
            <a:extLst>
              <a:ext uri="{FF2B5EF4-FFF2-40B4-BE49-F238E27FC236}">
                <a16:creationId xmlns:a16="http://schemas.microsoft.com/office/drawing/2014/main" id="{AE56EE38-610B-DB32-050E-5647C5DF7E45}"/>
              </a:ext>
            </a:extLst>
          </p:cNvPr>
          <p:cNvSpPr/>
          <p:nvPr/>
        </p:nvSpPr>
        <p:spPr>
          <a:xfrm>
            <a:off x="514730" y="151983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B647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674;p19">
            <a:extLst>
              <a:ext uri="{FF2B5EF4-FFF2-40B4-BE49-F238E27FC236}">
                <a16:creationId xmlns:a16="http://schemas.microsoft.com/office/drawing/2014/main" id="{4923230C-5BB2-E97F-5C2F-41ABE4958CA7}"/>
              </a:ext>
            </a:extLst>
          </p:cNvPr>
          <p:cNvSpPr txBox="1"/>
          <p:nvPr/>
        </p:nvSpPr>
        <p:spPr>
          <a:xfrm>
            <a:off x="514730" y="150842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Fil de connexion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9" name="Google Shape;675;p19">
            <a:extLst>
              <a:ext uri="{FF2B5EF4-FFF2-40B4-BE49-F238E27FC236}">
                <a16:creationId xmlns:a16="http://schemas.microsoft.com/office/drawing/2014/main" id="{8DCBAA6A-F3B9-4535-C98A-B95E5E7E8D0B}"/>
              </a:ext>
            </a:extLst>
          </p:cNvPr>
          <p:cNvSpPr/>
          <p:nvPr/>
        </p:nvSpPr>
        <p:spPr>
          <a:xfrm>
            <a:off x="514730" y="241263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91750CE-D5A4-8FA0-FCDE-B977410DB090}"/>
              </a:ext>
            </a:extLst>
          </p:cNvPr>
          <p:cNvGrpSpPr/>
          <p:nvPr/>
        </p:nvGrpSpPr>
        <p:grpSpPr>
          <a:xfrm>
            <a:off x="1277098" y="2833090"/>
            <a:ext cx="1015368" cy="577308"/>
            <a:chOff x="1277098" y="2833090"/>
            <a:chExt cx="1015368" cy="577308"/>
          </a:xfrm>
        </p:grpSpPr>
        <p:cxnSp>
          <p:nvCxnSpPr>
            <p:cNvPr id="27" name="Google Shape;700;p19">
              <a:extLst>
                <a:ext uri="{FF2B5EF4-FFF2-40B4-BE49-F238E27FC236}">
                  <a16:creationId xmlns:a16="http://schemas.microsoft.com/office/drawing/2014/main" id="{C94BE80A-BB55-2757-37FD-274A5C95FE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7098" y="2834398"/>
              <a:ext cx="0" cy="5760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701;p19">
              <a:extLst>
                <a:ext uri="{FF2B5EF4-FFF2-40B4-BE49-F238E27FC236}">
                  <a16:creationId xmlns:a16="http://schemas.microsoft.com/office/drawing/2014/main" id="{EBE1D0A4-143D-5D0A-CA90-A4D01465AB0A}"/>
                </a:ext>
              </a:extLst>
            </p:cNvPr>
            <p:cNvCxnSpPr>
              <a:cxnSpLocks/>
            </p:cNvCxnSpPr>
            <p:nvPr/>
          </p:nvCxnSpPr>
          <p:spPr>
            <a:xfrm>
              <a:off x="1284466" y="2833090"/>
              <a:ext cx="1008000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9" name="Google Shape;710;p20">
            <a:extLst>
              <a:ext uri="{FF2B5EF4-FFF2-40B4-BE49-F238E27FC236}">
                <a16:creationId xmlns:a16="http://schemas.microsoft.com/office/drawing/2014/main" id="{B7DA9AC7-C3FF-239C-D845-E634DF0A7492}"/>
              </a:ext>
            </a:extLst>
          </p:cNvPr>
          <p:cNvSpPr/>
          <p:nvPr/>
        </p:nvSpPr>
        <p:spPr>
          <a:xfrm>
            <a:off x="3341699" y="150842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6F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0" name="Google Shape;711;p20">
            <a:extLst>
              <a:ext uri="{FF2B5EF4-FFF2-40B4-BE49-F238E27FC236}">
                <a16:creationId xmlns:a16="http://schemas.microsoft.com/office/drawing/2014/main" id="{4BF7F85F-898B-DE89-7EB5-8A699856C558}"/>
              </a:ext>
            </a:extLst>
          </p:cNvPr>
          <p:cNvSpPr txBox="1"/>
          <p:nvPr/>
        </p:nvSpPr>
        <p:spPr>
          <a:xfrm>
            <a:off x="3341699" y="150842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Une Pile 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31" name="Google Shape;712;p20">
            <a:extLst>
              <a:ext uri="{FF2B5EF4-FFF2-40B4-BE49-F238E27FC236}">
                <a16:creationId xmlns:a16="http://schemas.microsoft.com/office/drawing/2014/main" id="{F72E9149-DD4B-D16F-6F15-C8E1C7CA6352}"/>
              </a:ext>
            </a:extLst>
          </p:cNvPr>
          <p:cNvSpPr/>
          <p:nvPr/>
        </p:nvSpPr>
        <p:spPr>
          <a:xfrm>
            <a:off x="3341699" y="240122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713;p20">
            <a:extLst>
              <a:ext uri="{FF2B5EF4-FFF2-40B4-BE49-F238E27FC236}">
                <a16:creationId xmlns:a16="http://schemas.microsoft.com/office/drawing/2014/main" id="{46DF977F-8914-DEB2-5504-3B61CA194AA4}"/>
              </a:ext>
            </a:extLst>
          </p:cNvPr>
          <p:cNvSpPr txBox="1"/>
          <p:nvPr/>
        </p:nvSpPr>
        <p:spPr>
          <a:xfrm>
            <a:off x="3341699" y="2401221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33" name="Google Shape;714;p20">
            <a:extLst>
              <a:ext uri="{FF2B5EF4-FFF2-40B4-BE49-F238E27FC236}">
                <a16:creationId xmlns:a16="http://schemas.microsoft.com/office/drawing/2014/main" id="{36E77B6A-3324-4F75-7537-BF3D06F957F7}"/>
              </a:ext>
            </a:extLst>
          </p:cNvPr>
          <p:cNvSpPr/>
          <p:nvPr/>
        </p:nvSpPr>
        <p:spPr>
          <a:xfrm>
            <a:off x="6177052" y="150842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1AAC5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4" name="Google Shape;715;p20">
            <a:extLst>
              <a:ext uri="{FF2B5EF4-FFF2-40B4-BE49-F238E27FC236}">
                <a16:creationId xmlns:a16="http://schemas.microsoft.com/office/drawing/2014/main" id="{DCFDB5B3-BF5A-98E6-EA05-0A3B6FF0EC99}"/>
              </a:ext>
            </a:extLst>
          </p:cNvPr>
          <p:cNvSpPr txBox="1"/>
          <p:nvPr/>
        </p:nvSpPr>
        <p:spPr>
          <a:xfrm>
            <a:off x="6177052" y="150842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Une lampe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35" name="Google Shape;716;p20">
            <a:extLst>
              <a:ext uri="{FF2B5EF4-FFF2-40B4-BE49-F238E27FC236}">
                <a16:creationId xmlns:a16="http://schemas.microsoft.com/office/drawing/2014/main" id="{331132D1-E0D0-7D3E-F5E0-D0236F834794}"/>
              </a:ext>
            </a:extLst>
          </p:cNvPr>
          <p:cNvSpPr/>
          <p:nvPr/>
        </p:nvSpPr>
        <p:spPr>
          <a:xfrm>
            <a:off x="6177052" y="240122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717;p20">
            <a:extLst>
              <a:ext uri="{FF2B5EF4-FFF2-40B4-BE49-F238E27FC236}">
                <a16:creationId xmlns:a16="http://schemas.microsoft.com/office/drawing/2014/main" id="{6A9F06B8-63FD-FFBB-8284-3EE43DB6110E}"/>
              </a:ext>
            </a:extLst>
          </p:cNvPr>
          <p:cNvSpPr txBox="1"/>
          <p:nvPr/>
        </p:nvSpPr>
        <p:spPr>
          <a:xfrm>
            <a:off x="6177052" y="2401221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L="228600" marR="0" lvl="1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18;p20">
            <a:extLst>
              <a:ext uri="{FF2B5EF4-FFF2-40B4-BE49-F238E27FC236}">
                <a16:creationId xmlns:a16="http://schemas.microsoft.com/office/drawing/2014/main" id="{CF9A14B0-FCF2-049D-A4F8-E8DBA9CE7E7F}"/>
              </a:ext>
            </a:extLst>
          </p:cNvPr>
          <p:cNvSpPr/>
          <p:nvPr/>
        </p:nvSpPr>
        <p:spPr>
          <a:xfrm>
            <a:off x="8995779" y="1508421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7EB1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8" name="Google Shape;719;p20">
            <a:extLst>
              <a:ext uri="{FF2B5EF4-FFF2-40B4-BE49-F238E27FC236}">
                <a16:creationId xmlns:a16="http://schemas.microsoft.com/office/drawing/2014/main" id="{0221C615-6DBF-FAB5-6BA3-9839B72CCCE3}"/>
              </a:ext>
            </a:extLst>
          </p:cNvPr>
          <p:cNvSpPr txBox="1"/>
          <p:nvPr/>
        </p:nvSpPr>
        <p:spPr>
          <a:xfrm>
            <a:off x="8995779" y="1508421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Un interrupteur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ouvert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9" name="Google Shape;720;p20">
            <a:extLst>
              <a:ext uri="{FF2B5EF4-FFF2-40B4-BE49-F238E27FC236}">
                <a16:creationId xmlns:a16="http://schemas.microsoft.com/office/drawing/2014/main" id="{7677BF36-D4ED-F960-5711-2159F8D413F8}"/>
              </a:ext>
            </a:extLst>
          </p:cNvPr>
          <p:cNvSpPr/>
          <p:nvPr/>
        </p:nvSpPr>
        <p:spPr>
          <a:xfrm>
            <a:off x="8995779" y="2401221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721;p20">
            <a:extLst>
              <a:ext uri="{FF2B5EF4-FFF2-40B4-BE49-F238E27FC236}">
                <a16:creationId xmlns:a16="http://schemas.microsoft.com/office/drawing/2014/main" id="{DA7FFDE3-36C5-E6D9-50AD-2C3D70B548FD}"/>
              </a:ext>
            </a:extLst>
          </p:cNvPr>
          <p:cNvSpPr txBox="1"/>
          <p:nvPr/>
        </p:nvSpPr>
        <p:spPr>
          <a:xfrm>
            <a:off x="8995779" y="2401221"/>
            <a:ext cx="2603818" cy="1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000" tIns="128000" rIns="170675" bIns="192000" anchor="t" anchorCtr="0">
            <a:noAutofit/>
          </a:bodyPr>
          <a:lstStyle/>
          <a:p>
            <a: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grpSp>
        <p:nvGrpSpPr>
          <p:cNvPr id="41" name="Google Shape;730;p20">
            <a:extLst>
              <a:ext uri="{FF2B5EF4-FFF2-40B4-BE49-F238E27FC236}">
                <a16:creationId xmlns:a16="http://schemas.microsoft.com/office/drawing/2014/main" id="{154393B2-D98B-B4A3-07CD-520FBA0CC4C0}"/>
              </a:ext>
            </a:extLst>
          </p:cNvPr>
          <p:cNvGrpSpPr/>
          <p:nvPr/>
        </p:nvGrpSpPr>
        <p:grpSpPr>
          <a:xfrm>
            <a:off x="9460158" y="2597659"/>
            <a:ext cx="1850464" cy="604108"/>
            <a:chOff x="971" y="2595"/>
            <a:chExt cx="1415" cy="452"/>
          </a:xfrm>
        </p:grpSpPr>
        <p:cxnSp>
          <p:nvCxnSpPr>
            <p:cNvPr id="42" name="Google Shape;731;p20">
              <a:extLst>
                <a:ext uri="{FF2B5EF4-FFF2-40B4-BE49-F238E27FC236}">
                  <a16:creationId xmlns:a16="http://schemas.microsoft.com/office/drawing/2014/main" id="{141679AE-83F8-62EE-512B-4064E477B170}"/>
                </a:ext>
              </a:extLst>
            </p:cNvPr>
            <p:cNvCxnSpPr/>
            <p:nvPr/>
          </p:nvCxnSpPr>
          <p:spPr>
            <a:xfrm>
              <a:off x="971" y="3017"/>
              <a:ext cx="367" cy="1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3" name="Google Shape;732;p20">
              <a:extLst>
                <a:ext uri="{FF2B5EF4-FFF2-40B4-BE49-F238E27FC236}">
                  <a16:creationId xmlns:a16="http://schemas.microsoft.com/office/drawing/2014/main" id="{07E54F00-B153-C50E-853A-4E9B53C602A9}"/>
                </a:ext>
              </a:extLst>
            </p:cNvPr>
            <p:cNvSpPr/>
            <p:nvPr/>
          </p:nvSpPr>
          <p:spPr>
            <a:xfrm>
              <a:off x="1373" y="2923"/>
              <a:ext cx="559" cy="5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4" name="Google Shape;733;p20">
              <a:extLst>
                <a:ext uri="{FF2B5EF4-FFF2-40B4-BE49-F238E27FC236}">
                  <a16:creationId xmlns:a16="http://schemas.microsoft.com/office/drawing/2014/main" id="{819557BD-A284-7154-4CCD-509947833510}"/>
                </a:ext>
              </a:extLst>
            </p:cNvPr>
            <p:cNvCxnSpPr/>
            <p:nvPr/>
          </p:nvCxnSpPr>
          <p:spPr>
            <a:xfrm rot="10800000" flipH="1">
              <a:off x="1337" y="2846"/>
              <a:ext cx="586" cy="159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" name="Google Shape;734;p20">
              <a:extLst>
                <a:ext uri="{FF2B5EF4-FFF2-40B4-BE49-F238E27FC236}">
                  <a16:creationId xmlns:a16="http://schemas.microsoft.com/office/drawing/2014/main" id="{66B18B03-7F67-448E-06C2-6CF227C108B5}"/>
                </a:ext>
              </a:extLst>
            </p:cNvPr>
            <p:cNvCxnSpPr/>
            <p:nvPr/>
          </p:nvCxnSpPr>
          <p:spPr>
            <a:xfrm>
              <a:off x="1938" y="3017"/>
              <a:ext cx="448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6" name="Google Shape;735;p20">
              <a:extLst>
                <a:ext uri="{FF2B5EF4-FFF2-40B4-BE49-F238E27FC236}">
                  <a16:creationId xmlns:a16="http://schemas.microsoft.com/office/drawing/2014/main" id="{AC22DB49-2434-2DA0-3B2C-85B76D672C57}"/>
                </a:ext>
              </a:extLst>
            </p:cNvPr>
            <p:cNvSpPr/>
            <p:nvPr/>
          </p:nvSpPr>
          <p:spPr>
            <a:xfrm>
              <a:off x="1314" y="2985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36;p20">
              <a:extLst>
                <a:ext uri="{FF2B5EF4-FFF2-40B4-BE49-F238E27FC236}">
                  <a16:creationId xmlns:a16="http://schemas.microsoft.com/office/drawing/2014/main" id="{8ED55221-802D-A98D-2FCF-5CAA338FA6B8}"/>
                </a:ext>
              </a:extLst>
            </p:cNvPr>
            <p:cNvSpPr/>
            <p:nvPr/>
          </p:nvSpPr>
          <p:spPr>
            <a:xfrm>
              <a:off x="1904" y="2986"/>
              <a:ext cx="61" cy="61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37;p20">
              <a:extLst>
                <a:ext uri="{FF2B5EF4-FFF2-40B4-BE49-F238E27FC236}">
                  <a16:creationId xmlns:a16="http://schemas.microsoft.com/office/drawing/2014/main" id="{30B10FB3-FFBB-00E3-CB88-826811870025}"/>
                </a:ext>
              </a:extLst>
            </p:cNvPr>
            <p:cNvSpPr/>
            <p:nvPr/>
          </p:nvSpPr>
          <p:spPr>
            <a:xfrm>
              <a:off x="1574" y="2595"/>
              <a:ext cx="353" cy="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746;p20">
            <a:extLst>
              <a:ext uri="{FF2B5EF4-FFF2-40B4-BE49-F238E27FC236}">
                <a16:creationId xmlns:a16="http://schemas.microsoft.com/office/drawing/2014/main" id="{B06EFE70-30AB-6E35-0BB1-0669040A2F9F}"/>
              </a:ext>
            </a:extLst>
          </p:cNvPr>
          <p:cNvGrpSpPr/>
          <p:nvPr/>
        </p:nvGrpSpPr>
        <p:grpSpPr>
          <a:xfrm>
            <a:off x="6618229" y="2638821"/>
            <a:ext cx="1573471" cy="762816"/>
            <a:chOff x="3706844" y="5129504"/>
            <a:chExt cx="1573471" cy="762816"/>
          </a:xfrm>
        </p:grpSpPr>
        <p:sp>
          <p:nvSpPr>
            <p:cNvPr id="59" name="Google Shape;748;p20">
              <a:extLst>
                <a:ext uri="{FF2B5EF4-FFF2-40B4-BE49-F238E27FC236}">
                  <a16:creationId xmlns:a16="http://schemas.microsoft.com/office/drawing/2014/main" id="{2A3B6A21-DB45-ED66-85D6-0904FFF50F0A}"/>
                </a:ext>
              </a:extLst>
            </p:cNvPr>
            <p:cNvSpPr/>
            <p:nvPr/>
          </p:nvSpPr>
          <p:spPr>
            <a:xfrm>
              <a:off x="4088374" y="5129504"/>
              <a:ext cx="796883" cy="762816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0" name="Google Shape;749;p20">
              <a:extLst>
                <a:ext uri="{FF2B5EF4-FFF2-40B4-BE49-F238E27FC236}">
                  <a16:creationId xmlns:a16="http://schemas.microsoft.com/office/drawing/2014/main" id="{C494D971-92D6-D99A-2797-089B6D262222}"/>
                </a:ext>
              </a:extLst>
            </p:cNvPr>
            <p:cNvCxnSpPr/>
            <p:nvPr/>
          </p:nvCxnSpPr>
          <p:spPr>
            <a:xfrm>
              <a:off x="3706844" y="5515491"/>
              <a:ext cx="392353" cy="130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" name="Google Shape;750;p20">
              <a:extLst>
                <a:ext uri="{FF2B5EF4-FFF2-40B4-BE49-F238E27FC236}">
                  <a16:creationId xmlns:a16="http://schemas.microsoft.com/office/drawing/2014/main" id="{A341C46D-2081-283A-36DD-4C1433CB941F}"/>
                </a:ext>
              </a:extLst>
            </p:cNvPr>
            <p:cNvCxnSpPr/>
            <p:nvPr/>
          </p:nvCxnSpPr>
          <p:spPr>
            <a:xfrm>
              <a:off x="4887962" y="5515491"/>
              <a:ext cx="392353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2" name="Google Shape;751;p20">
              <a:extLst>
                <a:ext uri="{FF2B5EF4-FFF2-40B4-BE49-F238E27FC236}">
                  <a16:creationId xmlns:a16="http://schemas.microsoft.com/office/drawing/2014/main" id="{3C877BA7-EEF0-A368-8ACD-6BC59234CE07}"/>
                </a:ext>
              </a:extLst>
            </p:cNvPr>
            <p:cNvCxnSpPr/>
            <p:nvPr/>
          </p:nvCxnSpPr>
          <p:spPr>
            <a:xfrm>
              <a:off x="4207432" y="5239412"/>
              <a:ext cx="558765" cy="54038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3" name="Google Shape;752;p20">
              <a:extLst>
                <a:ext uri="{FF2B5EF4-FFF2-40B4-BE49-F238E27FC236}">
                  <a16:creationId xmlns:a16="http://schemas.microsoft.com/office/drawing/2014/main" id="{2FFAE2B1-C75B-1547-1B5B-CD7E67EF0307}"/>
                </a:ext>
              </a:extLst>
            </p:cNvPr>
            <p:cNvCxnSpPr>
              <a:endCxn id="59" idx="7"/>
            </p:cNvCxnSpPr>
            <p:nvPr/>
          </p:nvCxnSpPr>
          <p:spPr>
            <a:xfrm rot="10800000" flipH="1">
              <a:off x="4216556" y="5241216"/>
              <a:ext cx="552000" cy="5601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" name="Google Shape;722;p20">
            <a:extLst>
              <a:ext uri="{FF2B5EF4-FFF2-40B4-BE49-F238E27FC236}">
                <a16:creationId xmlns:a16="http://schemas.microsoft.com/office/drawing/2014/main" id="{0F5A4E81-6CD1-37D0-7E64-EFBFE5375BA4}"/>
              </a:ext>
            </a:extLst>
          </p:cNvPr>
          <p:cNvSpPr/>
          <p:nvPr/>
        </p:nvSpPr>
        <p:spPr>
          <a:xfrm>
            <a:off x="4286893" y="3950588"/>
            <a:ext cx="2603818" cy="892800"/>
          </a:xfrm>
          <a:prstGeom prst="rect">
            <a:avLst/>
          </a:prstGeom>
          <a:solidFill>
            <a:srgbClr val="27CF9F"/>
          </a:solidFill>
          <a:ln w="12700" cap="flat" cmpd="sng">
            <a:solidFill>
              <a:srgbClr val="B647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723;p20">
            <a:extLst>
              <a:ext uri="{FF2B5EF4-FFF2-40B4-BE49-F238E27FC236}">
                <a16:creationId xmlns:a16="http://schemas.microsoft.com/office/drawing/2014/main" id="{457EDB17-F4D6-CE48-3E87-229E23B48B81}"/>
              </a:ext>
            </a:extLst>
          </p:cNvPr>
          <p:cNvSpPr txBox="1"/>
          <p:nvPr/>
        </p:nvSpPr>
        <p:spPr>
          <a:xfrm>
            <a:off x="4286893" y="3950588"/>
            <a:ext cx="2603818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97525" rIns="170675" bIns="97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Un moteur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" name="Google Shape;724;p20">
            <a:extLst>
              <a:ext uri="{FF2B5EF4-FFF2-40B4-BE49-F238E27FC236}">
                <a16:creationId xmlns:a16="http://schemas.microsoft.com/office/drawing/2014/main" id="{FFEA5E2C-8633-AD14-A1C2-3BDCAC4D1F24}"/>
              </a:ext>
            </a:extLst>
          </p:cNvPr>
          <p:cNvSpPr/>
          <p:nvPr/>
        </p:nvSpPr>
        <p:spPr>
          <a:xfrm>
            <a:off x="4286893" y="4843388"/>
            <a:ext cx="2603818" cy="136152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725;p20">
            <a:extLst>
              <a:ext uri="{FF2B5EF4-FFF2-40B4-BE49-F238E27FC236}">
                <a16:creationId xmlns:a16="http://schemas.microsoft.com/office/drawing/2014/main" id="{38E03D45-9CDF-2CE7-D059-2EBA569D8662}"/>
              </a:ext>
            </a:extLst>
          </p:cNvPr>
          <p:cNvGrpSpPr/>
          <p:nvPr/>
        </p:nvGrpSpPr>
        <p:grpSpPr>
          <a:xfrm>
            <a:off x="4652135" y="5164533"/>
            <a:ext cx="1799971" cy="777650"/>
            <a:chOff x="7970" y="10183"/>
            <a:chExt cx="1336" cy="583"/>
          </a:xfrm>
        </p:grpSpPr>
        <p:cxnSp>
          <p:nvCxnSpPr>
            <p:cNvPr id="7" name="Google Shape;726;p20">
              <a:extLst>
                <a:ext uri="{FF2B5EF4-FFF2-40B4-BE49-F238E27FC236}">
                  <a16:creationId xmlns:a16="http://schemas.microsoft.com/office/drawing/2014/main" id="{1649B2D2-440E-9FC8-4154-179DA26217F6}"/>
                </a:ext>
              </a:extLst>
            </p:cNvPr>
            <p:cNvCxnSpPr/>
            <p:nvPr/>
          </p:nvCxnSpPr>
          <p:spPr>
            <a:xfrm>
              <a:off x="7970" y="10474"/>
              <a:ext cx="133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" name="Google Shape;727;p20">
              <a:extLst>
                <a:ext uri="{FF2B5EF4-FFF2-40B4-BE49-F238E27FC236}">
                  <a16:creationId xmlns:a16="http://schemas.microsoft.com/office/drawing/2014/main" id="{A3F092D6-924D-D6B9-BEEE-52F26AA9D241}"/>
                </a:ext>
              </a:extLst>
            </p:cNvPr>
            <p:cNvSpPr/>
            <p:nvPr/>
          </p:nvSpPr>
          <p:spPr>
            <a:xfrm>
              <a:off x="8359" y="10183"/>
              <a:ext cx="589" cy="583"/>
            </a:xfrm>
            <a:prstGeom prst="ellipse">
              <a:avLst/>
            </a:pr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728;p20">
              <a:extLst>
                <a:ext uri="{FF2B5EF4-FFF2-40B4-BE49-F238E27FC236}">
                  <a16:creationId xmlns:a16="http://schemas.microsoft.com/office/drawing/2014/main" id="{00BE9385-0ECD-ADA7-6562-487999D14D48}"/>
                </a:ext>
              </a:extLst>
            </p:cNvPr>
            <p:cNvSpPr/>
            <p:nvPr/>
          </p:nvSpPr>
          <p:spPr>
            <a:xfrm>
              <a:off x="8501" y="10378"/>
              <a:ext cx="327" cy="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729;p20">
              <a:extLst>
                <a:ext uri="{FF2B5EF4-FFF2-40B4-BE49-F238E27FC236}">
                  <a16:creationId xmlns:a16="http://schemas.microsoft.com/office/drawing/2014/main" id="{B9F9CBE2-F4B0-B9CA-851D-63E5CAE3A4CC}"/>
                </a:ext>
              </a:extLst>
            </p:cNvPr>
            <p:cNvSpPr/>
            <p:nvPr/>
          </p:nvSpPr>
          <p:spPr>
            <a:xfrm>
              <a:off x="8389" y="10214"/>
              <a:ext cx="526" cy="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sp>
        <p:nvSpPr>
          <p:cNvPr id="11" name="Google Shape;517;p15">
            <a:extLst>
              <a:ext uri="{FF2B5EF4-FFF2-40B4-BE49-F238E27FC236}">
                <a16:creationId xmlns:a16="http://schemas.microsoft.com/office/drawing/2014/main" id="{B28F5215-18A8-6A6D-4CB9-F6FD061EBA7F}"/>
              </a:ext>
            </a:extLst>
          </p:cNvPr>
          <p:cNvSpPr txBox="1">
            <a:spLocks/>
          </p:cNvSpPr>
          <p:nvPr/>
        </p:nvSpPr>
        <p:spPr>
          <a:xfrm>
            <a:off x="514730" y="751586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4572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 panose="020B0604020202020204" pitchFamily="34" charset="0"/>
              <a:buNone/>
              <a:defRPr sz="1400" i="1" kern="1200">
                <a:solidFill>
                  <a:srgbClr val="AEABAB"/>
                </a:solidFill>
                <a:latin typeface="+mn-lt"/>
                <a:ea typeface="+mn-ea"/>
                <a:cs typeface="+mn-cs"/>
              </a:defRPr>
            </a:lvl1pPr>
            <a:lvl2pPr marL="914400" lvl="1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ts val="1867"/>
            </a:pPr>
            <a:r>
              <a:rPr lang="fr-FR" sz="1800" dirty="0">
                <a:solidFill>
                  <a:schemeClr val="bg2">
                    <a:lumMod val="75000"/>
                  </a:schemeClr>
                </a:solidFill>
              </a:rPr>
              <a:t>Fournir de l’aide à toute la classe en rappelant les règles et les étapes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0D963EC-E7AB-C94E-3B22-3C9163B7CF24}"/>
              </a:ext>
            </a:extLst>
          </p:cNvPr>
          <p:cNvGrpSpPr/>
          <p:nvPr/>
        </p:nvGrpSpPr>
        <p:grpSpPr>
          <a:xfrm>
            <a:off x="3976974" y="2630060"/>
            <a:ext cx="1256462" cy="770312"/>
            <a:chOff x="1042503" y="3343642"/>
            <a:chExt cx="1256462" cy="770312"/>
          </a:xfrm>
        </p:grpSpPr>
        <p:sp>
          <p:nvSpPr>
            <p:cNvPr id="15" name="Google Shape;739;p20">
              <a:extLst>
                <a:ext uri="{FF2B5EF4-FFF2-40B4-BE49-F238E27FC236}">
                  <a16:creationId xmlns:a16="http://schemas.microsoft.com/office/drawing/2014/main" id="{795FFFED-176C-6700-E0E0-2BEC6E0B610E}"/>
                </a:ext>
              </a:extLst>
            </p:cNvPr>
            <p:cNvSpPr/>
            <p:nvPr/>
          </p:nvSpPr>
          <p:spPr>
            <a:xfrm>
              <a:off x="1236603" y="3343642"/>
              <a:ext cx="546739" cy="339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t" anchorCtr="0">
              <a:no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  <p:cxnSp>
          <p:nvCxnSpPr>
            <p:cNvPr id="16" name="Google Shape;740;p20">
              <a:extLst>
                <a:ext uri="{FF2B5EF4-FFF2-40B4-BE49-F238E27FC236}">
                  <a16:creationId xmlns:a16="http://schemas.microsoft.com/office/drawing/2014/main" id="{AE9325F6-EC4E-0773-066A-B46FDE45DACB}"/>
                </a:ext>
              </a:extLst>
            </p:cNvPr>
            <p:cNvCxnSpPr/>
            <p:nvPr/>
          </p:nvCxnSpPr>
          <p:spPr>
            <a:xfrm>
              <a:off x="1737410" y="3638770"/>
              <a:ext cx="1482" cy="315435"/>
            </a:xfrm>
            <a:prstGeom prst="straightConnector1">
              <a:avLst/>
            </a:pr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741;p20">
              <a:extLst>
                <a:ext uri="{FF2B5EF4-FFF2-40B4-BE49-F238E27FC236}">
                  <a16:creationId xmlns:a16="http://schemas.microsoft.com/office/drawing/2014/main" id="{2E3E1212-32C1-4AD9-8CBF-06A0613400BA}"/>
                </a:ext>
              </a:extLst>
            </p:cNvPr>
            <p:cNvCxnSpPr/>
            <p:nvPr/>
          </p:nvCxnSpPr>
          <p:spPr>
            <a:xfrm>
              <a:off x="1599614" y="3462777"/>
              <a:ext cx="1482" cy="65117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1" name="Google Shape;742;p20">
              <a:extLst>
                <a:ext uri="{FF2B5EF4-FFF2-40B4-BE49-F238E27FC236}">
                  <a16:creationId xmlns:a16="http://schemas.microsoft.com/office/drawing/2014/main" id="{F75E50CD-8DBE-7486-7949-386CEAA5C3D3}"/>
                </a:ext>
              </a:extLst>
            </p:cNvPr>
            <p:cNvSpPr/>
            <p:nvPr/>
          </p:nvSpPr>
          <p:spPr>
            <a:xfrm>
              <a:off x="1615912" y="3461423"/>
              <a:ext cx="91864" cy="6213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" name="Google Shape;743;p20">
              <a:extLst>
                <a:ext uri="{FF2B5EF4-FFF2-40B4-BE49-F238E27FC236}">
                  <a16:creationId xmlns:a16="http://schemas.microsoft.com/office/drawing/2014/main" id="{BA9869BB-F5C5-7092-9579-FF8B67CCD82D}"/>
                </a:ext>
              </a:extLst>
            </p:cNvPr>
            <p:cNvCxnSpPr/>
            <p:nvPr/>
          </p:nvCxnSpPr>
          <p:spPr>
            <a:xfrm rot="10800000">
              <a:off x="1042503" y="3789042"/>
              <a:ext cx="543776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744;p20">
              <a:extLst>
                <a:ext uri="{FF2B5EF4-FFF2-40B4-BE49-F238E27FC236}">
                  <a16:creationId xmlns:a16="http://schemas.microsoft.com/office/drawing/2014/main" id="{921717F6-0159-0426-0815-53FFC893727B}"/>
                </a:ext>
              </a:extLst>
            </p:cNvPr>
            <p:cNvCxnSpPr/>
            <p:nvPr/>
          </p:nvCxnSpPr>
          <p:spPr>
            <a:xfrm>
              <a:off x="1743336" y="3789042"/>
              <a:ext cx="55562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Google Shape;745;p20">
              <a:extLst>
                <a:ext uri="{FF2B5EF4-FFF2-40B4-BE49-F238E27FC236}">
                  <a16:creationId xmlns:a16="http://schemas.microsoft.com/office/drawing/2014/main" id="{99163495-1DA1-C103-1A50-2208E391EC70}"/>
                </a:ext>
              </a:extLst>
            </p:cNvPr>
            <p:cNvSpPr txBox="1"/>
            <p:nvPr/>
          </p:nvSpPr>
          <p:spPr>
            <a:xfrm>
              <a:off x="1730305" y="3408874"/>
              <a:ext cx="238203" cy="410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4744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C69A72FF-AD36-4950-BB9F-9F1AE7AAD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DA92BA44-3705-D8E5-1F08-4C0362CC09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6573" y="170567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Après qu’on a associé à chaque dipôle son symbole normalisé, quelle est l’étape suivante ?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55869348-14F6-88D7-2036-A8B308B419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73448" y="757602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Choisir 3 élèves au hasard. Ne pas choisir les mêmes à chaque fois.</a:t>
            </a:r>
            <a:endParaRPr sz="1800" dirty="0"/>
          </a:p>
        </p:txBody>
      </p:sp>
      <p:pic>
        <p:nvPicPr>
          <p:cNvPr id="519" name="Google Shape;519;p15" descr="Lever la main - Icônes mains et gestes gratuites">
            <a:extLst>
              <a:ext uri="{FF2B5EF4-FFF2-40B4-BE49-F238E27FC236}">
                <a16:creationId xmlns:a16="http://schemas.microsoft.com/office/drawing/2014/main" id="{3057EFB1-E246-1C01-718D-F6AA19FA1A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9227" y="2261853"/>
            <a:ext cx="2334293" cy="2334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8942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1676E-02D6-3AA7-D5B5-2C27656E1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18 - 3">
            <a:extLst>
              <a:ext uri="{FF2B5EF4-FFF2-40B4-BE49-F238E27FC236}">
                <a16:creationId xmlns:a16="http://schemas.microsoft.com/office/drawing/2014/main" id="{B5CDDD34-FEB7-73CB-521D-A9B44005C80F}"/>
              </a:ext>
            </a:extLst>
          </p:cNvPr>
          <p:cNvSpPr/>
          <p:nvPr/>
        </p:nvSpPr>
        <p:spPr>
          <a:xfrm>
            <a:off x="2529337" y="2110397"/>
            <a:ext cx="7662067" cy="7258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3429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Identifier le fonctionnement d’un circuit électrique en série et en dérivation  </a:t>
            </a:r>
          </a:p>
        </p:txBody>
      </p:sp>
      <p:sp>
        <p:nvSpPr>
          <p:cNvPr id="24" name="Rectangle : coins arrondis 18 - 3">
            <a:extLst>
              <a:ext uri="{FF2B5EF4-FFF2-40B4-BE49-F238E27FC236}">
                <a16:creationId xmlns:a16="http://schemas.microsoft.com/office/drawing/2014/main" id="{67108603-7A20-42D7-8CE4-9678A8FC6D3E}"/>
              </a:ext>
            </a:extLst>
          </p:cNvPr>
          <p:cNvSpPr/>
          <p:nvPr/>
        </p:nvSpPr>
        <p:spPr>
          <a:xfrm>
            <a:off x="576845" y="2110397"/>
            <a:ext cx="1798705" cy="7258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Séance 7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 : coins arrondis 18 - 3">
            <a:extLst>
              <a:ext uri="{FF2B5EF4-FFF2-40B4-BE49-F238E27FC236}">
                <a16:creationId xmlns:a16="http://schemas.microsoft.com/office/drawing/2014/main" id="{CCE6A97B-2D10-6E5C-F82B-23BBC0A1BE5B}"/>
              </a:ext>
            </a:extLst>
          </p:cNvPr>
          <p:cNvSpPr/>
          <p:nvPr/>
        </p:nvSpPr>
        <p:spPr>
          <a:xfrm>
            <a:off x="2529337" y="1038789"/>
            <a:ext cx="7662067" cy="893339"/>
          </a:xfrm>
          <a:prstGeom prst="roundRect">
            <a:avLst/>
          </a:prstGeom>
          <a:solidFill>
            <a:schemeClr val="tx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3429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Consolidation + Minitest  </a:t>
            </a:r>
          </a:p>
          <a:p>
            <a:pPr marL="285750" marR="0" lvl="0" indent="-285750" algn="l" defTabSz="3429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Schématiser un circuit électrique  </a:t>
            </a:r>
          </a:p>
        </p:txBody>
      </p:sp>
      <p:sp>
        <p:nvSpPr>
          <p:cNvPr id="27" name="Rectangle : coins arrondis 18 - 3">
            <a:extLst>
              <a:ext uri="{FF2B5EF4-FFF2-40B4-BE49-F238E27FC236}">
                <a16:creationId xmlns:a16="http://schemas.microsoft.com/office/drawing/2014/main" id="{88A4053F-609E-269B-8B12-733D6BF71392}"/>
              </a:ext>
            </a:extLst>
          </p:cNvPr>
          <p:cNvSpPr/>
          <p:nvPr/>
        </p:nvSpPr>
        <p:spPr>
          <a:xfrm>
            <a:off x="576845" y="1086302"/>
            <a:ext cx="1798705" cy="84668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Séance 6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5675B7-9E80-6AAE-7F89-2596198B0C4B}"/>
              </a:ext>
            </a:extLst>
          </p:cNvPr>
          <p:cNvSpPr/>
          <p:nvPr/>
        </p:nvSpPr>
        <p:spPr>
          <a:xfrm>
            <a:off x="1009033" y="276600"/>
            <a:ext cx="9198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Structure du domaine 3 (Électricité) 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E191436C-946E-E6F4-E441-230E5CA8C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7CB78E0-414C-44B0-D4C6-83362755F82A}"/>
              </a:ext>
            </a:extLst>
          </p:cNvPr>
          <p:cNvSpPr txBox="1"/>
          <p:nvPr/>
        </p:nvSpPr>
        <p:spPr>
          <a:xfrm>
            <a:off x="9969171" y="2288666"/>
            <a:ext cx="1620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1 heure</a:t>
            </a:r>
            <a:endParaRPr kumimoji="0" lang="fr-MA" sz="1800" b="0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E537F60-B8D1-2431-0E73-A1BDB394A075}"/>
              </a:ext>
            </a:extLst>
          </p:cNvPr>
          <p:cNvSpPr txBox="1"/>
          <p:nvPr/>
        </p:nvSpPr>
        <p:spPr>
          <a:xfrm>
            <a:off x="9969171" y="1324976"/>
            <a:ext cx="1620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1 heure</a:t>
            </a:r>
            <a:endParaRPr kumimoji="0" lang="fr-MA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3" name="Rectangle : coins arrondis 18 - 3">
            <a:extLst>
              <a:ext uri="{FF2B5EF4-FFF2-40B4-BE49-F238E27FC236}">
                <a16:creationId xmlns:a16="http://schemas.microsoft.com/office/drawing/2014/main" id="{8775E7C8-33A7-5647-DD5C-5F8D70E38074}"/>
              </a:ext>
            </a:extLst>
          </p:cNvPr>
          <p:cNvSpPr/>
          <p:nvPr/>
        </p:nvSpPr>
        <p:spPr>
          <a:xfrm>
            <a:off x="2529337" y="3013681"/>
            <a:ext cx="7662067" cy="86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3429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Proposer un branchement correct du multimètre </a:t>
            </a:r>
          </a:p>
          <a:p>
            <a:pPr marL="285750" marR="0" lvl="0" indent="-285750" algn="l" defTabSz="3429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Consolidation + Minitest </a:t>
            </a:r>
          </a:p>
        </p:txBody>
      </p:sp>
      <p:sp>
        <p:nvSpPr>
          <p:cNvPr id="4" name="Rectangle : coins arrondis 18 - 3">
            <a:extLst>
              <a:ext uri="{FF2B5EF4-FFF2-40B4-BE49-F238E27FC236}">
                <a16:creationId xmlns:a16="http://schemas.microsoft.com/office/drawing/2014/main" id="{1EF9FC21-6D10-AD52-0555-2E62BFE72E98}"/>
              </a:ext>
            </a:extLst>
          </p:cNvPr>
          <p:cNvSpPr/>
          <p:nvPr/>
        </p:nvSpPr>
        <p:spPr>
          <a:xfrm>
            <a:off x="602168" y="3013681"/>
            <a:ext cx="1798705" cy="8600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Séance 8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EF40E5-389E-4AF2-9C86-57D21A561A46}"/>
              </a:ext>
            </a:extLst>
          </p:cNvPr>
          <p:cNvSpPr txBox="1"/>
          <p:nvPr/>
        </p:nvSpPr>
        <p:spPr>
          <a:xfrm>
            <a:off x="9969171" y="3191950"/>
            <a:ext cx="1620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1 heure</a:t>
            </a:r>
            <a:endParaRPr kumimoji="0" lang="fr-MA" sz="1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92275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2F6AC9B9-E38B-D99B-8BC5-A6EC712E2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665EEA6A-2F8D-AA95-63F7-98FE02AD03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2270" y="269863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C’est bien, on trace un rectangle qui représente la boucle du circuit en laissant la place aux endroits des symboles des autres dipôles : 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D91A3911-6471-29C1-21BE-1C88B4B30F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3661" y="844570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800" dirty="0">
                <a:solidFill>
                  <a:schemeClr val="bg2">
                    <a:lumMod val="75000"/>
                  </a:schemeClr>
                </a:solidFill>
              </a:rPr>
              <a:t>Donner du feedback et rappeler les erreurs à éviter</a:t>
            </a:r>
            <a:endParaRPr sz="18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E2996040-05FF-935C-0212-EA0B778F71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8002" y="575289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ZoneTexte 520">
            <a:extLst>
              <a:ext uri="{FF2B5EF4-FFF2-40B4-BE49-F238E27FC236}">
                <a16:creationId xmlns:a16="http://schemas.microsoft.com/office/drawing/2014/main" id="{49C9419B-C799-921A-500B-822EA83A5F0C}"/>
              </a:ext>
            </a:extLst>
          </p:cNvPr>
          <p:cNvSpPr txBox="1"/>
          <p:nvPr/>
        </p:nvSpPr>
        <p:spPr>
          <a:xfrm>
            <a:off x="922020" y="4735079"/>
            <a:ext cx="1799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latin typeface="Calibri" panose="020F0502020204030204" pitchFamily="34" charset="0"/>
                <a:cs typeface="Calibri" panose="020F0502020204030204" pitchFamily="34" charset="0"/>
              </a:rPr>
              <a:t>Fil de connexion</a:t>
            </a:r>
          </a:p>
        </p:txBody>
      </p:sp>
      <p:cxnSp>
        <p:nvCxnSpPr>
          <p:cNvPr id="523" name="Connecteur droit avec flèche 522">
            <a:extLst>
              <a:ext uri="{FF2B5EF4-FFF2-40B4-BE49-F238E27FC236}">
                <a16:creationId xmlns:a16="http://schemas.microsoft.com/office/drawing/2014/main" id="{C94C84E5-83CA-EFE2-9E4D-09F0791C66B6}"/>
              </a:ext>
            </a:extLst>
          </p:cNvPr>
          <p:cNvCxnSpPr>
            <a:cxnSpLocks/>
          </p:cNvCxnSpPr>
          <p:nvPr/>
        </p:nvCxnSpPr>
        <p:spPr>
          <a:xfrm flipV="1">
            <a:off x="2350721" y="3853543"/>
            <a:ext cx="951611" cy="874811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8E17B024-4CA8-D6EB-4A70-E62036370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762" y="1838596"/>
            <a:ext cx="6366495" cy="288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70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DF557E82-DC6C-4466-2C5C-FA35DD0CC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FE3DAB75-0E35-0075-CB41-3DBFE671F6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892" y="174853"/>
            <a:ext cx="10783543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Et maintenant, quelle est l’étape qui nous reste?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857B5A7D-B11A-FE62-9248-E46FAA2D23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693" y="795137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00" dirty="0"/>
              <a:t>Choisir 3 élèves au hasard. Ne pas choisir les mêmes à chaque fois.</a:t>
            </a:r>
            <a:endParaRPr sz="1800" dirty="0"/>
          </a:p>
        </p:txBody>
      </p:sp>
      <p:pic>
        <p:nvPicPr>
          <p:cNvPr id="519" name="Google Shape;519;p15" descr="Lever la main - Icônes mains et gestes gratuites">
            <a:extLst>
              <a:ext uri="{FF2B5EF4-FFF2-40B4-BE49-F238E27FC236}">
                <a16:creationId xmlns:a16="http://schemas.microsoft.com/office/drawing/2014/main" id="{7C33CA64-946B-3228-B4AD-C92D2070821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9227" y="2261853"/>
            <a:ext cx="2334293" cy="2334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8427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F0C09705-4BA4-4852-FD7A-3A1A6C978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A6EB3EBE-0D35-5C53-D9EF-486620F618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2270" y="198513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Très bien, c’est la dernière étape qui consiste à placer les symboles des autres dipôles en leurs places :  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1151DBCA-4728-A683-68A5-8D5D4BF8E5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3190" y="767839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800" dirty="0">
                <a:solidFill>
                  <a:schemeClr val="bg2">
                    <a:lumMod val="75000"/>
                  </a:schemeClr>
                </a:solidFill>
              </a:rPr>
              <a:t>Faire passer un élève au tableau pour schématiser le circuit, et  demander aux autres de le recopier en livret p.30</a:t>
            </a:r>
            <a:endParaRPr sz="18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Google Shape;498;p13">
            <a:extLst>
              <a:ext uri="{FF2B5EF4-FFF2-40B4-BE49-F238E27FC236}">
                <a16:creationId xmlns:a16="http://schemas.microsoft.com/office/drawing/2014/main" id="{67942DC0-204C-1FBE-1F3B-45862D80159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9924" y="695173"/>
            <a:ext cx="699047" cy="699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97;p2">
            <a:extLst>
              <a:ext uri="{FF2B5EF4-FFF2-40B4-BE49-F238E27FC236}">
                <a16:creationId xmlns:a16="http://schemas.microsoft.com/office/drawing/2014/main" id="{99FA8576-D8F4-92B6-E25D-57846B4C98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998" y="677741"/>
            <a:ext cx="380071" cy="3800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44E6C8A-EB9D-214B-8E3C-A5EF0BE0A3D0}"/>
              </a:ext>
            </a:extLst>
          </p:cNvPr>
          <p:cNvGrpSpPr/>
          <p:nvPr/>
        </p:nvGrpSpPr>
        <p:grpSpPr>
          <a:xfrm>
            <a:off x="2310940" y="989808"/>
            <a:ext cx="7536261" cy="4155639"/>
            <a:chOff x="2310940" y="989808"/>
            <a:chExt cx="7536261" cy="4155639"/>
          </a:xfrm>
        </p:grpSpPr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7C38A81-0EBC-6D4F-56BF-7AA79094F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10940" y="989808"/>
              <a:ext cx="7536261" cy="4155639"/>
            </a:xfrm>
            <a:prstGeom prst="rect">
              <a:avLst/>
            </a:prstGeom>
          </p:spPr>
        </p:pic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0516AA4E-05FE-366A-FEA7-8D34B30A3773}"/>
                </a:ext>
              </a:extLst>
            </p:cNvPr>
            <p:cNvCxnSpPr/>
            <p:nvPr/>
          </p:nvCxnSpPr>
          <p:spPr>
            <a:xfrm>
              <a:off x="5962911" y="1950831"/>
              <a:ext cx="0" cy="468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85995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00BD67B9-78EB-8046-FA35-1CF398A1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0" name="Google Shape;2330;p71">
            <a:extLst>
              <a:ext uri="{FF2B5EF4-FFF2-40B4-BE49-F238E27FC236}">
                <a16:creationId xmlns:a16="http://schemas.microsoft.com/office/drawing/2014/main" id="{8FCCFD6C-5E25-EFAC-6663-4EA87650ED74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5C98F42E-0AB4-C1D3-1697-254686571BD4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D6DC11C4-829C-C26E-841A-837BC31006A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264B9339-0906-55AC-58B7-FDBB4D02AB9F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428A37C7-67FA-D4E3-4609-58C74F9248D2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079BF007-FE09-2AD2-6B9C-7E8D4618FF64}"/>
              </a:ext>
            </a:extLst>
          </p:cNvPr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91399D15-0361-0271-8782-E793DA303BDF}"/>
              </a:ext>
            </a:extLst>
          </p:cNvPr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88C4C45B-4CFE-F0BC-F518-3CE96280F94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E5825E08-0441-AC27-D791-633E08107E11}"/>
              </a:ext>
            </a:extLst>
          </p:cNvPr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chemeClr val="dk2"/>
              </a:buClr>
              <a:buSzPts val="4800"/>
            </a:pPr>
            <a:r>
              <a:rPr lang="fr-FR" sz="4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Pratique guidée en binôme 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FFFA4F-3292-1528-5B38-7A5277002407}"/>
              </a:ext>
            </a:extLst>
          </p:cNvPr>
          <p:cNvSpPr/>
          <p:nvPr/>
        </p:nvSpPr>
        <p:spPr>
          <a:xfrm>
            <a:off x="1806819" y="1137896"/>
            <a:ext cx="953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35591900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2AF9762D-FB2F-F2D5-83F1-57BD20A72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109A3497-EAF9-3B3A-E98F-1D797FD4EC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5395" y="250677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dirty="0"/>
              <a:t>Voici une tâche similaire à réaliser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d’abord chacun tout seul, Ensuite, vous comparez votre réponse </a:t>
            </a:r>
            <a:br>
              <a:rPr lang="fr-FR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avec votre binôme en justifiant.</a:t>
            </a:r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CAEBB435-EB34-B1DC-7AAC-C96B682E5B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0286" y="819398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867"/>
            </a:pPr>
            <a:r>
              <a:rPr lang="fr-FR" sz="1800" dirty="0"/>
              <a:t> Demander aux élèves d’utiliser le livret p.31 Je m’entraine en binôme.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fournir de l’aide aux élèves en difficultés.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endParaRPr sz="1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E9C7D2-8DFC-60CE-48D0-070F74B3C0EA}"/>
              </a:ext>
            </a:extLst>
          </p:cNvPr>
          <p:cNvSpPr txBox="1"/>
          <p:nvPr/>
        </p:nvSpPr>
        <p:spPr>
          <a:xfrm>
            <a:off x="618866" y="1512756"/>
            <a:ext cx="1073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ci-dessous, en utilisant des symboles normalisés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143C34-74FC-D7C2-3121-C7ACC2FB49BC}"/>
              </a:ext>
            </a:extLst>
          </p:cNvPr>
          <p:cNvSpPr/>
          <p:nvPr/>
        </p:nvSpPr>
        <p:spPr>
          <a:xfrm>
            <a:off x="473529" y="1395486"/>
            <a:ext cx="10989128" cy="6990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6BEA7CC5-14CA-3F01-A44C-05B5509D7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822" y="5258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197;p2">
            <a:extLst>
              <a:ext uri="{FF2B5EF4-FFF2-40B4-BE49-F238E27FC236}">
                <a16:creationId xmlns:a16="http://schemas.microsoft.com/office/drawing/2014/main" id="{C6964639-5C43-8809-98FC-BE53EDADC0E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9508" y="747439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BC32B1E-8EB7-BA4A-C2D8-199A31E9C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3076" y="2286001"/>
            <a:ext cx="5669279" cy="3931008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8A94FF-E642-AF12-29A6-1F0832D610C2}"/>
              </a:ext>
            </a:extLst>
          </p:cNvPr>
          <p:cNvSpPr/>
          <p:nvPr/>
        </p:nvSpPr>
        <p:spPr>
          <a:xfrm>
            <a:off x="2543695" y="2286000"/>
            <a:ext cx="6290062" cy="4081549"/>
          </a:xfrm>
          <a:prstGeom prst="roundRect">
            <a:avLst/>
          </a:prstGeom>
          <a:noFill/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7577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3C36AA5F-1C72-0749-AE99-77021ECF9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EFA47D3F-3C97-68AF-C565-792A74764E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20" y="167552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Excellent, en suivant les mêmes étapes, on schématise notre circuit </a:t>
            </a:r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64C51C04-A876-2A5A-CEC3-A0EC495C58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40666" y="786615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867"/>
            </a:pP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 Faire passer un élève au tableau pour schématiser le circuit, et  demander aux autres de le corriger en livret p.31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endParaRPr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CBE575-69E1-D1E5-B1D5-18FDD11CFEB9}"/>
              </a:ext>
            </a:extLst>
          </p:cNvPr>
          <p:cNvSpPr txBox="1"/>
          <p:nvPr/>
        </p:nvSpPr>
        <p:spPr>
          <a:xfrm>
            <a:off x="647069" y="1332573"/>
            <a:ext cx="1073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schéma normalisé du circuit est le suivant: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Google Shape;197;p2">
            <a:extLst>
              <a:ext uri="{FF2B5EF4-FFF2-40B4-BE49-F238E27FC236}">
                <a16:creationId xmlns:a16="http://schemas.microsoft.com/office/drawing/2014/main" id="{EE32CD74-3FDF-CDE2-3164-5D7B5E03FE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998" y="694366"/>
            <a:ext cx="380071" cy="38007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447A55-B045-E6DF-6402-784F8522B902}"/>
              </a:ext>
            </a:extLst>
          </p:cNvPr>
          <p:cNvSpPr/>
          <p:nvPr/>
        </p:nvSpPr>
        <p:spPr>
          <a:xfrm>
            <a:off x="2360818" y="2136375"/>
            <a:ext cx="7083484" cy="4081549"/>
          </a:xfrm>
          <a:prstGeom prst="roundRect">
            <a:avLst/>
          </a:prstGeom>
          <a:noFill/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A187407B-C10F-75E4-B11E-825AFB072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255" y="1895072"/>
            <a:ext cx="6206532" cy="3993932"/>
          </a:xfrm>
          <a:prstGeom prst="rect">
            <a:avLst/>
          </a:prstGeom>
        </p:spPr>
      </p:pic>
      <p:pic>
        <p:nvPicPr>
          <p:cNvPr id="49" name="Google Shape;498;p13">
            <a:extLst>
              <a:ext uri="{FF2B5EF4-FFF2-40B4-BE49-F238E27FC236}">
                <a16:creationId xmlns:a16="http://schemas.microsoft.com/office/drawing/2014/main" id="{8E8E5242-EE21-5A19-255E-13FF29F0856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70581" y="633526"/>
            <a:ext cx="699047" cy="699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221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>
          <a:extLst>
            <a:ext uri="{FF2B5EF4-FFF2-40B4-BE49-F238E27FC236}">
              <a16:creationId xmlns:a16="http://schemas.microsoft.com/office/drawing/2014/main" id="{898B9E39-7708-4DE0-2A74-04705B57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0" name="Google Shape;2330;p71">
            <a:extLst>
              <a:ext uri="{FF2B5EF4-FFF2-40B4-BE49-F238E27FC236}">
                <a16:creationId xmlns:a16="http://schemas.microsoft.com/office/drawing/2014/main" id="{1B2ACE2F-A6BA-AE02-66DA-99895B16CA88}"/>
              </a:ext>
            </a:extLst>
          </p:cNvPr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2331" name="Google Shape;2331;p71">
              <a:extLst>
                <a:ext uri="{FF2B5EF4-FFF2-40B4-BE49-F238E27FC236}">
                  <a16:creationId xmlns:a16="http://schemas.microsoft.com/office/drawing/2014/main" id="{E5B82725-A748-C393-4829-36CACA0F184F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71">
              <a:extLst>
                <a:ext uri="{FF2B5EF4-FFF2-40B4-BE49-F238E27FC236}">
                  <a16:creationId xmlns:a16="http://schemas.microsoft.com/office/drawing/2014/main" id="{21A40473-A0F7-4D0F-5891-80B4686D4DA8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71">
              <a:extLst>
                <a:ext uri="{FF2B5EF4-FFF2-40B4-BE49-F238E27FC236}">
                  <a16:creationId xmlns:a16="http://schemas.microsoft.com/office/drawing/2014/main" id="{00E215E6-1881-9F02-6C92-729899B801B6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4" name="Google Shape;2334;p71">
            <a:extLst>
              <a:ext uri="{FF2B5EF4-FFF2-40B4-BE49-F238E27FC236}">
                <a16:creationId xmlns:a16="http://schemas.microsoft.com/office/drawing/2014/main" id="{3C1B4100-346D-7F81-85C6-67C222A63B5A}"/>
              </a:ext>
            </a:extLst>
          </p:cNvPr>
          <p:cNvSpPr/>
          <p:nvPr/>
        </p:nvSpPr>
        <p:spPr>
          <a:xfrm>
            <a:off x="2061827" y="452112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5" name="Google Shape;2335;p71">
            <a:extLst>
              <a:ext uri="{FF2B5EF4-FFF2-40B4-BE49-F238E27FC236}">
                <a16:creationId xmlns:a16="http://schemas.microsoft.com/office/drawing/2014/main" id="{1CA5599C-C4A0-7FE9-10B4-B8F6F9A50CC0}"/>
              </a:ext>
            </a:extLst>
          </p:cNvPr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6" name="Google Shape;2336;p71">
            <a:extLst>
              <a:ext uri="{FF2B5EF4-FFF2-40B4-BE49-F238E27FC236}">
                <a16:creationId xmlns:a16="http://schemas.microsoft.com/office/drawing/2014/main" id="{5549E7A3-EB8E-7495-C9C9-D610C66CF609}"/>
              </a:ext>
            </a:extLst>
          </p:cNvPr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7" name="Google Shape;2337;p71">
            <a:extLst>
              <a:ext uri="{FF2B5EF4-FFF2-40B4-BE49-F238E27FC236}">
                <a16:creationId xmlns:a16="http://schemas.microsoft.com/office/drawing/2014/main" id="{2B47775A-498D-625D-26DD-FD726ED67B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38" name="Google Shape;2338;p71">
            <a:extLst>
              <a:ext uri="{FF2B5EF4-FFF2-40B4-BE49-F238E27FC236}">
                <a16:creationId xmlns:a16="http://schemas.microsoft.com/office/drawing/2014/main" id="{8A3FF7D5-BCF6-C948-AFE1-E6DC042C3672}"/>
              </a:ext>
            </a:extLst>
          </p:cNvPr>
          <p:cNvSpPr txBox="1"/>
          <p:nvPr/>
        </p:nvSpPr>
        <p:spPr>
          <a:xfrm>
            <a:off x="1898420" y="1707596"/>
            <a:ext cx="8802851" cy="2916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endParaRPr sz="48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chemeClr val="dk2"/>
              </a:buClr>
              <a:buSzPts val="4800"/>
            </a:pPr>
            <a:r>
              <a:rPr lang="fr-FR" sz="4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Pratique autonome  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6000" b="1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224F2E-E060-19AC-F3FD-4B9D0DE707B8}"/>
              </a:ext>
            </a:extLst>
          </p:cNvPr>
          <p:cNvSpPr/>
          <p:nvPr/>
        </p:nvSpPr>
        <p:spPr>
          <a:xfrm>
            <a:off x="1806819" y="1137896"/>
            <a:ext cx="953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PA</a:t>
            </a:r>
          </a:p>
        </p:txBody>
      </p:sp>
    </p:spTree>
    <p:extLst>
      <p:ext uri="{BB962C8B-B14F-4D97-AF65-F5344CB8AC3E}">
        <p14:creationId xmlns:p14="http://schemas.microsoft.com/office/powerpoint/2010/main" val="28210901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7C534F8C-9DCF-5D9E-5190-94734DA09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F74286F0-545A-5356-F618-3916393858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5395" y="145152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noProof="0" dirty="0"/>
              <a:t>Maintenant, je vous donne une tâche similaire à travailler seul</a:t>
            </a:r>
            <a:r>
              <a:rPr lang="fr-FR" noProof="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03A2E43C-3871-4E15-D460-95158C5D2E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3661" y="562024"/>
            <a:ext cx="11391341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867"/>
            </a:pPr>
            <a:r>
              <a:rPr lang="fr-FR" sz="1800" noProof="0" dirty="0"/>
              <a:t>  Demander aux élèves d’utiliser le livret p.31 Je m’entraine tout seul. </a:t>
            </a:r>
            <a:r>
              <a:rPr lang="fr-FR" sz="1800" noProof="0" dirty="0">
                <a:solidFill>
                  <a:schemeClr val="tx2">
                    <a:lumMod val="75000"/>
                  </a:schemeClr>
                </a:solidFill>
              </a:rPr>
              <a:t>fournir de l’aide aux élèves en difficultés 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867"/>
            </a:pPr>
            <a:r>
              <a:rPr lang="fr-FR" sz="1800" noProof="0" dirty="0">
                <a:solidFill>
                  <a:schemeClr val="tx2">
                    <a:lumMod val="75000"/>
                  </a:schemeClr>
                </a:solidFill>
              </a:rPr>
              <a:t> orienter les plus avancés à réaliser le défi 1 page 39.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endParaRPr lang="fr-FR" sz="1800" noProof="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85119B9-8BCA-9D4E-2FCA-A8990514C425}"/>
              </a:ext>
            </a:extLst>
          </p:cNvPr>
          <p:cNvSpPr txBox="1"/>
          <p:nvPr/>
        </p:nvSpPr>
        <p:spPr>
          <a:xfrm>
            <a:off x="618866" y="1512756"/>
            <a:ext cx="1073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Schématiser le circuit électrique ci-dessous, en utilisant les symboles normalisés</a:t>
            </a:r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9F62F7-E298-F6FD-A6CD-02CD332562B5}"/>
              </a:ext>
            </a:extLst>
          </p:cNvPr>
          <p:cNvSpPr/>
          <p:nvPr/>
        </p:nvSpPr>
        <p:spPr>
          <a:xfrm>
            <a:off x="473529" y="1395486"/>
            <a:ext cx="10989128" cy="6990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A88EB16D-4A91-3436-D85C-0DDDBA819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402" y="649257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197;p2">
            <a:extLst>
              <a:ext uri="{FF2B5EF4-FFF2-40B4-BE49-F238E27FC236}">
                <a16:creationId xmlns:a16="http://schemas.microsoft.com/office/drawing/2014/main" id="{AE7FB90F-24D3-E091-85A6-67D777A4E35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998" y="694366"/>
            <a:ext cx="380071" cy="3800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76667AC2-3001-8753-B271-9004F5CDC91E}"/>
              </a:ext>
            </a:extLst>
          </p:cNvPr>
          <p:cNvGrpSpPr/>
          <p:nvPr/>
        </p:nvGrpSpPr>
        <p:grpSpPr>
          <a:xfrm>
            <a:off x="1379913" y="2286000"/>
            <a:ext cx="9127374" cy="4081549"/>
            <a:chOff x="1379913" y="2286000"/>
            <a:chExt cx="9127374" cy="4081549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53826DE7-0820-3207-1254-5174AF79F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28551" y="2531958"/>
              <a:ext cx="8345065" cy="3761213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E45C9D2-A52A-9DFF-EFEC-2F76D997A352}"/>
                </a:ext>
              </a:extLst>
            </p:cNvPr>
            <p:cNvSpPr txBox="1"/>
            <p:nvPr/>
          </p:nvSpPr>
          <p:spPr>
            <a:xfrm>
              <a:off x="5608148" y="5277848"/>
              <a:ext cx="24300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Interrupteur ouvert 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8568844-D31B-0BF9-956B-DE209D1CE547}"/>
                </a:ext>
              </a:extLst>
            </p:cNvPr>
            <p:cNvSpPr txBox="1"/>
            <p:nvPr/>
          </p:nvSpPr>
          <p:spPr>
            <a:xfrm>
              <a:off x="2119573" y="4528942"/>
              <a:ext cx="24300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Moteur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9DEF1C6-8950-6747-BA47-14D71F2BFB65}"/>
                </a:ext>
              </a:extLst>
            </p:cNvPr>
            <p:cNvSpPr txBox="1"/>
            <p:nvPr/>
          </p:nvSpPr>
          <p:spPr>
            <a:xfrm>
              <a:off x="7675246" y="2802665"/>
              <a:ext cx="24300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Diode électromunicente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0D466BB-F6FA-2688-C7EE-F19D8CB290C0}"/>
                </a:ext>
              </a:extLst>
            </p:cNvPr>
            <p:cNvSpPr/>
            <p:nvPr/>
          </p:nvSpPr>
          <p:spPr>
            <a:xfrm>
              <a:off x="1379913" y="2286000"/>
              <a:ext cx="9127374" cy="4081549"/>
            </a:xfrm>
            <a:prstGeom prst="roundRect">
              <a:avLst/>
            </a:prstGeom>
            <a:noFill/>
            <a:ln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8114818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9FD9F13F-CAB8-68A8-1095-B8C395848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EFF9943B-3070-6D20-4DAC-C8B08CCC63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020" y="167552"/>
            <a:ext cx="11269980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Parfait, en suivant les mêmes étapes vous schématisez le circuit </a:t>
            </a:r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A26F7B20-96FA-F11E-98CF-8B02C81D54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4701" y="724166"/>
            <a:ext cx="10736319" cy="393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867"/>
            </a:pPr>
            <a:r>
              <a:rPr lang="fr-FR" sz="1800" dirty="0">
                <a:solidFill>
                  <a:schemeClr val="bg1">
                    <a:lumMod val="65000"/>
                  </a:schemeClr>
                </a:solidFill>
              </a:rPr>
              <a:t> Faire passer un élève au tableau pour schématiser le circuit, et  demander aux autres de le corriger en livret p.31</a:t>
            </a:r>
          </a:p>
          <a:p>
            <a:pPr marL="0" indent="0">
              <a:spcBef>
                <a:spcPts val="0"/>
              </a:spcBef>
              <a:buSzPts val="1867"/>
            </a:pPr>
            <a:endParaRPr lang="fr-FR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endParaRPr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7F8161-6693-90FD-810B-E37A8E8D722E}"/>
              </a:ext>
            </a:extLst>
          </p:cNvPr>
          <p:cNvSpPr txBox="1"/>
          <p:nvPr/>
        </p:nvSpPr>
        <p:spPr>
          <a:xfrm>
            <a:off x="647069" y="1332573"/>
            <a:ext cx="1073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schéma normalisé du circuit est le suivant: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Google Shape;197;p2">
            <a:extLst>
              <a:ext uri="{FF2B5EF4-FFF2-40B4-BE49-F238E27FC236}">
                <a16:creationId xmlns:a16="http://schemas.microsoft.com/office/drawing/2014/main" id="{4558B143-8BA9-CFC6-C354-5B12386D972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372" y="693490"/>
            <a:ext cx="380071" cy="38007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E43BCF5-F0DA-1C77-3D95-ECC88C0C24CE}"/>
              </a:ext>
            </a:extLst>
          </p:cNvPr>
          <p:cNvSpPr/>
          <p:nvPr/>
        </p:nvSpPr>
        <p:spPr>
          <a:xfrm>
            <a:off x="2360818" y="2136375"/>
            <a:ext cx="7083484" cy="4081549"/>
          </a:xfrm>
          <a:prstGeom prst="roundRect">
            <a:avLst/>
          </a:prstGeom>
          <a:noFill/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9" name="Google Shape;498;p13">
            <a:extLst>
              <a:ext uri="{FF2B5EF4-FFF2-40B4-BE49-F238E27FC236}">
                <a16:creationId xmlns:a16="http://schemas.microsoft.com/office/drawing/2014/main" id="{2283FB1D-D39A-F104-FA74-CC61862ACA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0581" y="633526"/>
            <a:ext cx="699047" cy="699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" name="Groupe 47">
            <a:extLst>
              <a:ext uri="{FF2B5EF4-FFF2-40B4-BE49-F238E27FC236}">
                <a16:creationId xmlns:a16="http://schemas.microsoft.com/office/drawing/2014/main" id="{85B25835-8299-9F09-C79C-9077AAD88329}"/>
              </a:ext>
            </a:extLst>
          </p:cNvPr>
          <p:cNvGrpSpPr/>
          <p:nvPr/>
        </p:nvGrpSpPr>
        <p:grpSpPr>
          <a:xfrm>
            <a:off x="2876204" y="2215345"/>
            <a:ext cx="5863349" cy="4081549"/>
            <a:chOff x="3136313" y="256353"/>
            <a:chExt cx="2104857" cy="1431940"/>
          </a:xfrm>
        </p:grpSpPr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5CBAD5A-2AE3-CFAE-D2F1-D7B6D35C6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36313" y="256353"/>
              <a:ext cx="2104857" cy="1431940"/>
            </a:xfrm>
            <a:prstGeom prst="rect">
              <a:avLst/>
            </a:prstGeom>
          </p:spPr>
        </p:pic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77FB2F-4D76-54C0-3211-356971365A54}"/>
                </a:ext>
              </a:extLst>
            </p:cNvPr>
            <p:cNvSpPr/>
            <p:nvPr/>
          </p:nvSpPr>
          <p:spPr>
            <a:xfrm>
              <a:off x="3452173" y="410975"/>
              <a:ext cx="703180" cy="48319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7354A95C-890F-A6B4-9920-008B56AE981F}"/>
                </a:ext>
              </a:extLst>
            </p:cNvPr>
            <p:cNvGrpSpPr/>
            <p:nvPr/>
          </p:nvGrpSpPr>
          <p:grpSpPr>
            <a:xfrm>
              <a:off x="3402419" y="410975"/>
              <a:ext cx="767821" cy="412529"/>
              <a:chOff x="3440093" y="45489"/>
              <a:chExt cx="767821" cy="391134"/>
            </a:xfrm>
            <a:solidFill>
              <a:sysClr val="window" lastClr="FFFFFF"/>
            </a:solidFill>
          </p:grpSpPr>
          <p:grpSp>
            <p:nvGrpSpPr>
              <p:cNvPr id="53" name="Groupe 52">
                <a:extLst>
                  <a:ext uri="{FF2B5EF4-FFF2-40B4-BE49-F238E27FC236}">
                    <a16:creationId xmlns:a16="http://schemas.microsoft.com/office/drawing/2014/main" id="{577B90AC-8F89-76D0-FB53-1D1D0DA72E1C}"/>
                  </a:ext>
                </a:extLst>
              </p:cNvPr>
              <p:cNvGrpSpPr/>
              <p:nvPr/>
            </p:nvGrpSpPr>
            <p:grpSpPr>
              <a:xfrm>
                <a:off x="3440093" y="45489"/>
                <a:ext cx="767821" cy="235243"/>
                <a:chOff x="-109226" y="31331"/>
                <a:chExt cx="1070855" cy="307140"/>
              </a:xfrm>
              <a:grpFill/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D78141E1-A9F2-6ED2-9A79-3C189349E1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085" y="31331"/>
                  <a:ext cx="290799" cy="26865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12700" tIns="12700" rIns="12700" bIns="12700" anchor="t" anchorCtr="0" upright="1">
                  <a:noAutofit/>
                </a:bodyPr>
                <a:lstStyle/>
                <a:p>
                  <a:pPr marL="0" marR="0" lvl="0" indent="0" algn="ctr" defTabSz="457200" eaLnBrk="1" fontAlgn="auto" latinLnBrk="0" hangingPunct="1">
                    <a:lnSpc>
                      <a:spcPct val="106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4000" b="1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+mn-lt"/>
                      <a:ea typeface="Aptos" panose="020B0004020202020204" pitchFamily="34" charset="0"/>
                      <a:cs typeface="Arial" panose="020B0604020202020204" pitchFamily="34" charset="0"/>
                    </a:rPr>
                    <a:t>-</a:t>
                  </a:r>
                  <a:endParaRPr kumimoji="0" lang="fr-MA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Aptos" panose="020B00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0E197F32-9430-1DD3-AA4C-75CC571692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0833" y="69814"/>
                  <a:ext cx="290799" cy="268657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12700" tIns="12700" rIns="12700" bIns="12700" anchor="t" anchorCtr="0" upright="1">
                  <a:noAutofit/>
                </a:bodyPr>
                <a:lstStyle/>
                <a:p>
                  <a:pPr marL="0" marR="0" lvl="0" indent="0" algn="ctr" defTabSz="457200" eaLnBrk="1" fontAlgn="auto" latinLnBrk="0" hangingPunct="1">
                    <a:lnSpc>
                      <a:spcPct val="106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3600" b="1" i="0" u="none" strike="noStrike" kern="1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+mn-lt"/>
                      <a:ea typeface="Aptos" panose="020B0004020202020204" pitchFamily="34" charset="0"/>
                      <a:cs typeface="Arial" panose="020B0604020202020204" pitchFamily="34" charset="0"/>
                    </a:rPr>
                    <a:t>+</a:t>
                  </a:r>
                  <a:endParaRPr kumimoji="0" lang="fr-M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Aptos" panose="020B00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6" name="Line 15">
                  <a:extLst>
                    <a:ext uri="{FF2B5EF4-FFF2-40B4-BE49-F238E27FC236}">
                      <a16:creationId xmlns:a16="http://schemas.microsoft.com/office/drawing/2014/main" id="{2D7A2717-8A6D-74FD-A222-1CB358B5979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-109226" y="313171"/>
                  <a:ext cx="451873" cy="0"/>
                </a:xfrm>
                <a:prstGeom prst="line">
                  <a:avLst/>
                </a:prstGeom>
                <a:grpFill/>
                <a:ln w="57150">
                  <a:solidFill>
                    <a:sysClr val="windowText" lastClr="000000"/>
                  </a:solidFill>
                  <a:round/>
                  <a:headEnd type="none" w="lg" len="med"/>
                  <a:tailEnd type="non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8" name="Line 15">
                  <a:extLst>
                    <a:ext uri="{FF2B5EF4-FFF2-40B4-BE49-F238E27FC236}">
                      <a16:creationId xmlns:a16="http://schemas.microsoft.com/office/drawing/2014/main" id="{3D112B10-D2DB-54AF-DFAE-C58061BEC2E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96131" y="312674"/>
                  <a:ext cx="465498" cy="0"/>
                </a:xfrm>
                <a:prstGeom prst="line">
                  <a:avLst/>
                </a:prstGeom>
                <a:grpFill/>
                <a:ln w="57150">
                  <a:solidFill>
                    <a:sysClr val="windowText" lastClr="000000"/>
                  </a:solidFill>
                  <a:round/>
                  <a:headEnd type="none" w="lg" len="med"/>
                  <a:tailEnd type="non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55" name="Connecteur droit 54">
                <a:extLst>
                  <a:ext uri="{FF2B5EF4-FFF2-40B4-BE49-F238E27FC236}">
                    <a16:creationId xmlns:a16="http://schemas.microsoft.com/office/drawing/2014/main" id="{8F73C777-FC49-E373-D07B-AD7D5B7DA2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75955" y="89350"/>
                <a:ext cx="0" cy="347273"/>
              </a:xfrm>
              <a:prstGeom prst="line">
                <a:avLst/>
              </a:prstGeom>
              <a:grp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4373320E-B530-1F53-3B90-ABF5C3977A19}"/>
              </a:ext>
            </a:extLst>
          </p:cNvPr>
          <p:cNvCxnSpPr>
            <a:cxnSpLocks/>
          </p:cNvCxnSpPr>
          <p:nvPr/>
        </p:nvCxnSpPr>
        <p:spPr>
          <a:xfrm>
            <a:off x="4531104" y="3114062"/>
            <a:ext cx="0" cy="41194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5588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>
          <a:extLst>
            <a:ext uri="{FF2B5EF4-FFF2-40B4-BE49-F238E27FC236}">
              <a16:creationId xmlns:a16="http://schemas.microsoft.com/office/drawing/2014/main" id="{FD8B0A0D-D78F-3F1B-BFB1-12B0EDE57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oogle Shape;440;p9">
            <a:extLst>
              <a:ext uri="{FF2B5EF4-FFF2-40B4-BE49-F238E27FC236}">
                <a16:creationId xmlns:a16="http://schemas.microsoft.com/office/drawing/2014/main" id="{B2E6FF42-4521-0F53-A643-A781461FC01F}"/>
              </a:ext>
            </a:extLst>
          </p:cNvPr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441" name="Google Shape;441;p9">
              <a:extLst>
                <a:ext uri="{FF2B5EF4-FFF2-40B4-BE49-F238E27FC236}">
                  <a16:creationId xmlns:a16="http://schemas.microsoft.com/office/drawing/2014/main" id="{9881AD08-3171-A732-9D49-D8C9AA07BA80}"/>
                </a:ext>
              </a:extLst>
            </p:cNvPr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442" name="Google Shape;442;p9">
                <a:extLst>
                  <a:ext uri="{FF2B5EF4-FFF2-40B4-BE49-F238E27FC236}">
                    <a16:creationId xmlns:a16="http://schemas.microsoft.com/office/drawing/2014/main" id="{3E2E169E-BFBF-D20D-DD66-9D669F29FA25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lt1"/>
              </a:solidFill>
              <a:ln w="12700" cap="flat" cmpd="sng">
                <a:solidFill>
                  <a:srgbClr val="D8D8D8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6666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9">
                <a:extLst>
                  <a:ext uri="{FF2B5EF4-FFF2-40B4-BE49-F238E27FC236}">
                    <a16:creationId xmlns:a16="http://schemas.microsoft.com/office/drawing/2014/main" id="{346CEB14-792D-E99B-3E61-EBBBB2E30C47}"/>
                  </a:ext>
                </a:extLst>
              </p:cNvPr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9">
                <a:extLst>
                  <a:ext uri="{FF2B5EF4-FFF2-40B4-BE49-F238E27FC236}">
                    <a16:creationId xmlns:a16="http://schemas.microsoft.com/office/drawing/2014/main" id="{334951E4-1A60-9E3D-1A5A-85C57DAA64B2}"/>
                  </a:ext>
                </a:extLst>
              </p:cNvPr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705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5" name="Google Shape;445;p9">
              <a:extLst>
                <a:ext uri="{FF2B5EF4-FFF2-40B4-BE49-F238E27FC236}">
                  <a16:creationId xmlns:a16="http://schemas.microsoft.com/office/drawing/2014/main" id="{CE4EC0D7-906C-A95F-70DF-D56D873D9A12}"/>
                </a:ext>
              </a:extLst>
            </p:cNvPr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446" name="Google Shape;446;p9">
                <a:extLst>
                  <a:ext uri="{FF2B5EF4-FFF2-40B4-BE49-F238E27FC236}">
                    <a16:creationId xmlns:a16="http://schemas.microsoft.com/office/drawing/2014/main" id="{3A8BD4CE-175F-6624-EC5A-A6F0B616C532}"/>
                  </a:ext>
                </a:extLst>
              </p:cNvPr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9">
                <a:extLst>
                  <a:ext uri="{FF2B5EF4-FFF2-40B4-BE49-F238E27FC236}">
                    <a16:creationId xmlns:a16="http://schemas.microsoft.com/office/drawing/2014/main" id="{97F83E4B-209B-ED86-D297-EE10F23DD30E}"/>
                  </a:ext>
                </a:extLst>
              </p:cNvPr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400" b="1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8" name="Google Shape;448;p9">
                <a:extLst>
                  <a:ext uri="{FF2B5EF4-FFF2-40B4-BE49-F238E27FC236}">
                    <a16:creationId xmlns:a16="http://schemas.microsoft.com/office/drawing/2014/main" id="{6725BD87-78F5-A275-0FC6-ABBF7B5C815C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9" name="Google Shape;449;p9">
            <a:extLst>
              <a:ext uri="{FF2B5EF4-FFF2-40B4-BE49-F238E27FC236}">
                <a16:creationId xmlns:a16="http://schemas.microsoft.com/office/drawing/2014/main" id="{8BBF6DAC-E336-D6C3-80F4-515DFC6DA2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800" y="2439137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Clôture (Tâche 1)</a:t>
            </a:r>
            <a:b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b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fr-FR" sz="4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5 min</a:t>
            </a:r>
            <a:endParaRPr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0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8"/>
          <p:cNvGrpSpPr/>
          <p:nvPr/>
        </p:nvGrpSpPr>
        <p:grpSpPr>
          <a:xfrm>
            <a:off x="1994605" y="1077462"/>
            <a:ext cx="8127697" cy="5290084"/>
            <a:chOff x="2159302" y="1382561"/>
            <a:chExt cx="8127697" cy="5072667"/>
          </a:xfrm>
        </p:grpSpPr>
        <p:sp>
          <p:nvSpPr>
            <p:cNvPr id="403" name="Google Shape;403;p8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5" name="Google Shape;405;p8"/>
          <p:cNvSpPr/>
          <p:nvPr/>
        </p:nvSpPr>
        <p:spPr>
          <a:xfrm>
            <a:off x="3013566" y="2693347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8"/>
          <p:cNvSpPr/>
          <p:nvPr/>
        </p:nvSpPr>
        <p:spPr>
          <a:xfrm>
            <a:off x="3013566" y="3341039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8"/>
          <p:cNvSpPr/>
          <p:nvPr/>
        </p:nvSpPr>
        <p:spPr>
          <a:xfrm>
            <a:off x="3013566" y="3983773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8"/>
          <p:cNvSpPr/>
          <p:nvPr/>
        </p:nvSpPr>
        <p:spPr>
          <a:xfrm>
            <a:off x="2931380" y="4596976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8"/>
          <p:cNvSpPr/>
          <p:nvPr/>
        </p:nvSpPr>
        <p:spPr>
          <a:xfrm>
            <a:off x="3033722" y="2784996"/>
            <a:ext cx="300860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Ouverture  (tâche 1)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8"/>
          <p:cNvSpPr/>
          <p:nvPr/>
        </p:nvSpPr>
        <p:spPr>
          <a:xfrm>
            <a:off x="8930169" y="2715525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8"/>
          <p:cNvSpPr txBox="1"/>
          <p:nvPr/>
        </p:nvSpPr>
        <p:spPr>
          <a:xfrm>
            <a:off x="7857241" y="281697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12" name="Google Shape;412;p8"/>
          <p:cNvSpPr/>
          <p:nvPr/>
        </p:nvSpPr>
        <p:spPr>
          <a:xfrm>
            <a:off x="8930169" y="4006629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8"/>
          <p:cNvSpPr txBox="1"/>
          <p:nvPr/>
        </p:nvSpPr>
        <p:spPr>
          <a:xfrm>
            <a:off x="7857241" y="4092847"/>
            <a:ext cx="1016625" cy="37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dirty="0"/>
          </a:p>
        </p:txBody>
      </p:sp>
      <p:sp>
        <p:nvSpPr>
          <p:cNvPr id="414" name="Google Shape;414;p8"/>
          <p:cNvSpPr/>
          <p:nvPr/>
        </p:nvSpPr>
        <p:spPr>
          <a:xfrm>
            <a:off x="8930169" y="4624138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8"/>
          <p:cNvSpPr txBox="1"/>
          <p:nvPr/>
        </p:nvSpPr>
        <p:spPr>
          <a:xfrm>
            <a:off x="7857241" y="4824258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16" name="Google Shape;416;p8"/>
          <p:cNvSpPr/>
          <p:nvPr/>
        </p:nvSpPr>
        <p:spPr>
          <a:xfrm>
            <a:off x="2314543" y="147020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17" name="Google Shape;417;p8"/>
          <p:cNvSpPr/>
          <p:nvPr/>
        </p:nvSpPr>
        <p:spPr>
          <a:xfrm>
            <a:off x="2314543" y="2124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18" name="Google Shape;418;p8"/>
          <p:cNvSpPr/>
          <p:nvPr/>
        </p:nvSpPr>
        <p:spPr>
          <a:xfrm>
            <a:off x="2314543" y="2784033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19" name="Google Shape;419;p8"/>
          <p:cNvSpPr txBox="1"/>
          <p:nvPr/>
        </p:nvSpPr>
        <p:spPr>
          <a:xfrm>
            <a:off x="3059974" y="4079103"/>
            <a:ext cx="452012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8"/>
          <p:cNvSpPr/>
          <p:nvPr/>
        </p:nvSpPr>
        <p:spPr>
          <a:xfrm>
            <a:off x="975782" y="226725"/>
            <a:ext cx="471012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6</a:t>
            </a:r>
            <a:endParaRPr dirty="0"/>
          </a:p>
        </p:txBody>
      </p:sp>
      <p:pic>
        <p:nvPicPr>
          <p:cNvPr id="422" name="Google Shape;42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368" y="249630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8"/>
          <p:cNvSpPr/>
          <p:nvPr/>
        </p:nvSpPr>
        <p:spPr>
          <a:xfrm>
            <a:off x="8930169" y="3372210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8"/>
          <p:cNvSpPr txBox="1"/>
          <p:nvPr/>
        </p:nvSpPr>
        <p:spPr>
          <a:xfrm>
            <a:off x="7857241" y="3496546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29" name="Google Shape;429;p8"/>
          <p:cNvSpPr txBox="1"/>
          <p:nvPr/>
        </p:nvSpPr>
        <p:spPr>
          <a:xfrm>
            <a:off x="3033722" y="3359083"/>
            <a:ext cx="2864898" cy="337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8"/>
          <p:cNvSpPr txBox="1"/>
          <p:nvPr/>
        </p:nvSpPr>
        <p:spPr>
          <a:xfrm>
            <a:off x="3059974" y="3397414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dirty="0"/>
          </a:p>
        </p:txBody>
      </p:sp>
      <p:sp>
        <p:nvSpPr>
          <p:cNvPr id="431" name="Google Shape;431;p8"/>
          <p:cNvSpPr/>
          <p:nvPr/>
        </p:nvSpPr>
        <p:spPr>
          <a:xfrm>
            <a:off x="2931380" y="5293838"/>
            <a:ext cx="6664609" cy="584971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8"/>
          <p:cNvSpPr/>
          <p:nvPr/>
        </p:nvSpPr>
        <p:spPr>
          <a:xfrm>
            <a:off x="8930169" y="5321000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8"/>
          <p:cNvSpPr txBox="1"/>
          <p:nvPr/>
        </p:nvSpPr>
        <p:spPr>
          <a:xfrm>
            <a:off x="7857241" y="5521120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 dirty="0"/>
          </a:p>
        </p:txBody>
      </p:sp>
      <p:sp>
        <p:nvSpPr>
          <p:cNvPr id="434" name="Google Shape;434;p8"/>
          <p:cNvSpPr/>
          <p:nvPr/>
        </p:nvSpPr>
        <p:spPr>
          <a:xfrm>
            <a:off x="2314543" y="348089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35" name="Google Shape;435;p8"/>
          <p:cNvSpPr txBox="1"/>
          <p:nvPr/>
        </p:nvSpPr>
        <p:spPr>
          <a:xfrm>
            <a:off x="2997116" y="4675961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405;p8">
            <a:extLst>
              <a:ext uri="{FF2B5EF4-FFF2-40B4-BE49-F238E27FC236}">
                <a16:creationId xmlns:a16="http://schemas.microsoft.com/office/drawing/2014/main" id="{F7AD3409-18E4-2A51-AF68-36F1701C7052}"/>
              </a:ext>
            </a:extLst>
          </p:cNvPr>
          <p:cNvSpPr/>
          <p:nvPr/>
        </p:nvSpPr>
        <p:spPr>
          <a:xfrm>
            <a:off x="2931380" y="1368123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409;p8">
            <a:extLst>
              <a:ext uri="{FF2B5EF4-FFF2-40B4-BE49-F238E27FC236}">
                <a16:creationId xmlns:a16="http://schemas.microsoft.com/office/drawing/2014/main" id="{FFF05F45-BF38-DB5F-E187-FB2795F9EE94}"/>
              </a:ext>
            </a:extLst>
          </p:cNvPr>
          <p:cNvSpPr/>
          <p:nvPr/>
        </p:nvSpPr>
        <p:spPr>
          <a:xfrm>
            <a:off x="3051286" y="1459772"/>
            <a:ext cx="393086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Consolidation (domaine 2)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10;p8">
            <a:extLst>
              <a:ext uri="{FF2B5EF4-FFF2-40B4-BE49-F238E27FC236}">
                <a16:creationId xmlns:a16="http://schemas.microsoft.com/office/drawing/2014/main" id="{4AC25745-6C63-2666-2F96-5E2EB7ED9627}"/>
              </a:ext>
            </a:extLst>
          </p:cNvPr>
          <p:cNvSpPr/>
          <p:nvPr/>
        </p:nvSpPr>
        <p:spPr>
          <a:xfrm>
            <a:off x="8947733" y="1390301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411;p8">
            <a:extLst>
              <a:ext uri="{FF2B5EF4-FFF2-40B4-BE49-F238E27FC236}">
                <a16:creationId xmlns:a16="http://schemas.microsoft.com/office/drawing/2014/main" id="{40A87709-1A0B-52D1-F4A6-013A3DB2148E}"/>
              </a:ext>
            </a:extLst>
          </p:cNvPr>
          <p:cNvSpPr txBox="1"/>
          <p:nvPr/>
        </p:nvSpPr>
        <p:spPr>
          <a:xfrm>
            <a:off x="7844968" y="1491747"/>
            <a:ext cx="1020169" cy="37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 dirty="0"/>
          </a:p>
        </p:txBody>
      </p:sp>
      <p:sp>
        <p:nvSpPr>
          <p:cNvPr id="6" name="Google Shape;405;p8">
            <a:extLst>
              <a:ext uri="{FF2B5EF4-FFF2-40B4-BE49-F238E27FC236}">
                <a16:creationId xmlns:a16="http://schemas.microsoft.com/office/drawing/2014/main" id="{5A27C2F3-4B8C-6AAD-546B-B65A1751DC01}"/>
              </a:ext>
            </a:extLst>
          </p:cNvPr>
          <p:cNvSpPr/>
          <p:nvPr/>
        </p:nvSpPr>
        <p:spPr>
          <a:xfrm>
            <a:off x="3013566" y="2027827"/>
            <a:ext cx="6664609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409;p8">
            <a:extLst>
              <a:ext uri="{FF2B5EF4-FFF2-40B4-BE49-F238E27FC236}">
                <a16:creationId xmlns:a16="http://schemas.microsoft.com/office/drawing/2014/main" id="{6A0A13E1-A3E2-3135-24B1-631B131305BF}"/>
              </a:ext>
            </a:extLst>
          </p:cNvPr>
          <p:cNvSpPr/>
          <p:nvPr/>
        </p:nvSpPr>
        <p:spPr>
          <a:xfrm>
            <a:off x="3066972" y="2119476"/>
            <a:ext cx="300860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 de fin domaine 2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410;p8">
            <a:extLst>
              <a:ext uri="{FF2B5EF4-FFF2-40B4-BE49-F238E27FC236}">
                <a16:creationId xmlns:a16="http://schemas.microsoft.com/office/drawing/2014/main" id="{A54C86AA-C710-842F-62E3-CA0CCE053CB8}"/>
              </a:ext>
            </a:extLst>
          </p:cNvPr>
          <p:cNvSpPr/>
          <p:nvPr/>
        </p:nvSpPr>
        <p:spPr>
          <a:xfrm>
            <a:off x="8930169" y="2050005"/>
            <a:ext cx="519608" cy="519608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411;p8">
            <a:extLst>
              <a:ext uri="{FF2B5EF4-FFF2-40B4-BE49-F238E27FC236}">
                <a16:creationId xmlns:a16="http://schemas.microsoft.com/office/drawing/2014/main" id="{6EB25E32-CD97-23F2-0DEC-1A4D37755A6E}"/>
              </a:ext>
            </a:extLst>
          </p:cNvPr>
          <p:cNvSpPr txBox="1"/>
          <p:nvPr/>
        </p:nvSpPr>
        <p:spPr>
          <a:xfrm>
            <a:off x="7857241" y="2151451"/>
            <a:ext cx="1039678" cy="37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dirty="0">
                <a:solidFill>
                  <a:schemeClr val="dk2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 dirty="0"/>
          </a:p>
        </p:txBody>
      </p:sp>
      <p:sp>
        <p:nvSpPr>
          <p:cNvPr id="10" name="Google Shape;416;p8">
            <a:extLst>
              <a:ext uri="{FF2B5EF4-FFF2-40B4-BE49-F238E27FC236}">
                <a16:creationId xmlns:a16="http://schemas.microsoft.com/office/drawing/2014/main" id="{70DF0FB6-2AFC-E658-F522-84A215C0B43F}"/>
              </a:ext>
            </a:extLst>
          </p:cNvPr>
          <p:cNvSpPr/>
          <p:nvPr/>
        </p:nvSpPr>
        <p:spPr>
          <a:xfrm>
            <a:off x="2314543" y="410965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5</a:t>
            </a:r>
            <a:endParaRPr dirty="0"/>
          </a:p>
        </p:txBody>
      </p:sp>
      <p:sp>
        <p:nvSpPr>
          <p:cNvPr id="11" name="Google Shape;417;p8">
            <a:extLst>
              <a:ext uri="{FF2B5EF4-FFF2-40B4-BE49-F238E27FC236}">
                <a16:creationId xmlns:a16="http://schemas.microsoft.com/office/drawing/2014/main" id="{492C48B3-4FCC-B0ED-6EF8-355606ACFC8F}"/>
              </a:ext>
            </a:extLst>
          </p:cNvPr>
          <p:cNvSpPr/>
          <p:nvPr/>
        </p:nvSpPr>
        <p:spPr>
          <a:xfrm>
            <a:off x="2314543" y="476365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6</a:t>
            </a:r>
            <a:endParaRPr dirty="0"/>
          </a:p>
        </p:txBody>
      </p:sp>
      <p:sp>
        <p:nvSpPr>
          <p:cNvPr id="12" name="Google Shape;418;p8">
            <a:extLst>
              <a:ext uri="{FF2B5EF4-FFF2-40B4-BE49-F238E27FC236}">
                <a16:creationId xmlns:a16="http://schemas.microsoft.com/office/drawing/2014/main" id="{CF871B32-9496-6FE6-6576-E9C04A5C2838}"/>
              </a:ext>
            </a:extLst>
          </p:cNvPr>
          <p:cNvSpPr/>
          <p:nvPr/>
        </p:nvSpPr>
        <p:spPr>
          <a:xfrm>
            <a:off x="2314543" y="5423483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33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7</a:t>
            </a:r>
            <a:endParaRPr dirty="0"/>
          </a:p>
        </p:txBody>
      </p:sp>
      <p:sp>
        <p:nvSpPr>
          <p:cNvPr id="424" name="Google Shape;424;p8"/>
          <p:cNvSpPr txBox="1"/>
          <p:nvPr/>
        </p:nvSpPr>
        <p:spPr>
          <a:xfrm>
            <a:off x="3092588" y="5336497"/>
            <a:ext cx="392217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39950"/>
              </a:lnSpc>
            </a:pPr>
            <a:r>
              <a:rPr lang="fr-FR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Clôture 		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8">
          <a:extLst>
            <a:ext uri="{FF2B5EF4-FFF2-40B4-BE49-F238E27FC236}">
              <a16:creationId xmlns:a16="http://schemas.microsoft.com/office/drawing/2014/main" id="{30A47F83-A4F3-8E12-EEA5-E7559026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" name="Google Shape;3420;p110">
            <a:extLst>
              <a:ext uri="{FF2B5EF4-FFF2-40B4-BE49-F238E27FC236}">
                <a16:creationId xmlns:a16="http://schemas.microsoft.com/office/drawing/2014/main" id="{35442162-A7CE-AA41-155D-70AA123148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0596" y="231452"/>
            <a:ext cx="112414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Qui peut nous rappeler la tâche principale que nous avons travailler pendant cette séance ?</a:t>
            </a:r>
            <a:endParaRPr dirty="0"/>
          </a:p>
        </p:txBody>
      </p:sp>
      <p:sp>
        <p:nvSpPr>
          <p:cNvPr id="4" name="Google Shape;1011;p28">
            <a:extLst>
              <a:ext uri="{FF2B5EF4-FFF2-40B4-BE49-F238E27FC236}">
                <a16:creationId xmlns:a16="http://schemas.microsoft.com/office/drawing/2014/main" id="{70F4C950-A63F-7327-DD9F-842617AEBD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57132" y="790640"/>
            <a:ext cx="1017905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67" dirty="0"/>
              <a:t>Permettre aux élèves d’exprimer la tâche principale en français ou en arabe.  </a:t>
            </a:r>
            <a:endParaRPr sz="1867" dirty="0"/>
          </a:p>
        </p:txBody>
      </p:sp>
      <p:sp>
        <p:nvSpPr>
          <p:cNvPr id="5" name="Google Shape;492;p13">
            <a:extLst>
              <a:ext uri="{FF2B5EF4-FFF2-40B4-BE49-F238E27FC236}">
                <a16:creationId xmlns:a16="http://schemas.microsoft.com/office/drawing/2014/main" id="{D73C5635-5650-5BB5-9608-CCEFD4871D56}"/>
              </a:ext>
            </a:extLst>
          </p:cNvPr>
          <p:cNvSpPr/>
          <p:nvPr/>
        </p:nvSpPr>
        <p:spPr>
          <a:xfrm>
            <a:off x="1360416" y="2863426"/>
            <a:ext cx="9769547" cy="805544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93;p13">
            <a:extLst>
              <a:ext uri="{FF2B5EF4-FFF2-40B4-BE49-F238E27FC236}">
                <a16:creationId xmlns:a16="http://schemas.microsoft.com/office/drawing/2014/main" id="{FCBA4C92-27CD-274D-F08D-35141DFCB88A}"/>
              </a:ext>
            </a:extLst>
          </p:cNvPr>
          <p:cNvSpPr txBox="1"/>
          <p:nvPr/>
        </p:nvSpPr>
        <p:spPr>
          <a:xfrm>
            <a:off x="1876857" y="2931572"/>
            <a:ext cx="9253105" cy="66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Schématiser un circuit électrique en utilisant des symboles normalisés.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494;p13">
            <a:extLst>
              <a:ext uri="{FF2B5EF4-FFF2-40B4-BE49-F238E27FC236}">
                <a16:creationId xmlns:a16="http://schemas.microsoft.com/office/drawing/2014/main" id="{27B34B54-EC68-42BB-8037-7FFB3C8BDB7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132" y="2687519"/>
            <a:ext cx="873795" cy="873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11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07A75-2954-EF9C-E862-D2E4F7F99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CAA090-F7FE-ED6C-5B0B-57B95E645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23" y="146037"/>
            <a:ext cx="11004756" cy="470617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Voyons ensemble la synthèse : pour schématiser un circuit électrique, nous suivons ces étapes :</a:t>
            </a:r>
          </a:p>
        </p:txBody>
      </p:sp>
      <p:sp>
        <p:nvSpPr>
          <p:cNvPr id="4" name="Google Shape;15880;p58">
            <a:extLst>
              <a:ext uri="{FF2B5EF4-FFF2-40B4-BE49-F238E27FC236}">
                <a16:creationId xmlns:a16="http://schemas.microsoft.com/office/drawing/2014/main" id="{3DAB4761-9860-2221-8287-EDA2ACFC9313}"/>
              </a:ext>
            </a:extLst>
          </p:cNvPr>
          <p:cNvSpPr txBox="1">
            <a:spLocks/>
          </p:cNvSpPr>
          <p:nvPr/>
        </p:nvSpPr>
        <p:spPr>
          <a:xfrm>
            <a:off x="1733149" y="5060293"/>
            <a:ext cx="9527512" cy="7151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>
              <a:defRPr/>
            </a:pPr>
            <a:r>
              <a:rPr lang="fr-FR" dirty="0">
                <a:solidFill>
                  <a:schemeClr val="tx1"/>
                </a:solidFill>
                <a:latin typeface="Calibri" panose="020F0502020204030204"/>
              </a:rPr>
              <a:t>On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place les symboles des dipôles dans l’ordre du circuit électrique réel .</a:t>
            </a: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EE4AEB94-FEFE-2A69-8085-A0D001E1C74B}"/>
              </a:ext>
            </a:extLst>
          </p:cNvPr>
          <p:cNvSpPr txBox="1">
            <a:spLocks/>
          </p:cNvSpPr>
          <p:nvPr/>
        </p:nvSpPr>
        <p:spPr>
          <a:xfrm>
            <a:off x="1733149" y="1981936"/>
            <a:ext cx="9527512" cy="7485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tabLst/>
              <a:defRPr/>
            </a:pPr>
            <a:r>
              <a:rPr lang="fr-FR" dirty="0">
                <a:solidFill>
                  <a:schemeClr val="tx1"/>
                </a:solidFill>
                <a:latin typeface="Calibri" panose="020F0502020204030204"/>
              </a:rPr>
              <a:t>On 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identifie les dipôles électriques constituant le circuit .</a:t>
            </a:r>
          </a:p>
        </p:txBody>
      </p:sp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5728F046-0473-3BD9-BC31-8E7E0E7D920F}"/>
              </a:ext>
            </a:extLst>
          </p:cNvPr>
          <p:cNvSpPr txBox="1">
            <a:spLocks/>
          </p:cNvSpPr>
          <p:nvPr/>
        </p:nvSpPr>
        <p:spPr>
          <a:xfrm>
            <a:off x="1744547" y="4045320"/>
            <a:ext cx="9527512" cy="7151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>
              <a:defRPr/>
            </a:pPr>
            <a:r>
              <a:rPr lang="fr-FR" dirty="0">
                <a:solidFill>
                  <a:schemeClr val="tx1"/>
                </a:solidFill>
                <a:latin typeface="Calibri" panose="020F0502020204030204"/>
              </a:rPr>
              <a:t>On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 trace un rectangle qui représente la boucle du circuit électrique.</a:t>
            </a:r>
          </a:p>
        </p:txBody>
      </p:sp>
      <p:sp>
        <p:nvSpPr>
          <p:cNvPr id="9" name="Google Shape;15880;p58">
            <a:extLst>
              <a:ext uri="{FF2B5EF4-FFF2-40B4-BE49-F238E27FC236}">
                <a16:creationId xmlns:a16="http://schemas.microsoft.com/office/drawing/2014/main" id="{690A66DD-1B94-C8E2-9F4D-B21D12A01BC6}"/>
              </a:ext>
            </a:extLst>
          </p:cNvPr>
          <p:cNvSpPr txBox="1">
            <a:spLocks/>
          </p:cNvSpPr>
          <p:nvPr/>
        </p:nvSpPr>
        <p:spPr>
          <a:xfrm>
            <a:off x="1744547" y="3030347"/>
            <a:ext cx="9527512" cy="7151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>
              <a:defRPr/>
            </a:pPr>
            <a:r>
              <a:rPr lang="fr-FR" dirty="0">
                <a:solidFill>
                  <a:schemeClr val="tx1"/>
                </a:solidFill>
                <a:latin typeface="Calibri" panose="020F0502020204030204"/>
              </a:rPr>
              <a:t>On 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associe à chaque dipôle électrique son symbole normalisé. 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6FE7B87-49DD-6A88-B061-3F72CEF8B5EF}"/>
              </a:ext>
            </a:extLst>
          </p:cNvPr>
          <p:cNvSpPr/>
          <p:nvPr/>
        </p:nvSpPr>
        <p:spPr>
          <a:xfrm>
            <a:off x="694402" y="4066012"/>
            <a:ext cx="673769" cy="673769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dirty="0">
                <a:solidFill>
                  <a:srgbClr val="C00000"/>
                </a:solidFill>
                <a:latin typeface="Calibri" panose="020F0502020204030204"/>
              </a:rPr>
              <a:t>3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138D606-C1A6-4946-2E6A-AA0B8D92F7CC}"/>
              </a:ext>
            </a:extLst>
          </p:cNvPr>
          <p:cNvSpPr/>
          <p:nvPr/>
        </p:nvSpPr>
        <p:spPr>
          <a:xfrm>
            <a:off x="694403" y="5088655"/>
            <a:ext cx="673769" cy="673769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623C56D-2787-7C73-3E3B-298F193A89DD}"/>
              </a:ext>
            </a:extLst>
          </p:cNvPr>
          <p:cNvSpPr/>
          <p:nvPr/>
        </p:nvSpPr>
        <p:spPr>
          <a:xfrm>
            <a:off x="694403" y="2020975"/>
            <a:ext cx="673769" cy="673769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49817C9-C20A-F48E-0D44-F8235B195131}"/>
              </a:ext>
            </a:extLst>
          </p:cNvPr>
          <p:cNvSpPr/>
          <p:nvPr/>
        </p:nvSpPr>
        <p:spPr>
          <a:xfrm>
            <a:off x="694401" y="3071732"/>
            <a:ext cx="673769" cy="673769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10" name="Google Shape;498;p13">
            <a:extLst>
              <a:ext uri="{FF2B5EF4-FFF2-40B4-BE49-F238E27FC236}">
                <a16:creationId xmlns:a16="http://schemas.microsoft.com/office/drawing/2014/main" id="{0C2FC460-DF27-6C24-97AB-70856D4856F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05425" y="616654"/>
            <a:ext cx="699047" cy="69904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237B1975-3A92-2539-36A3-1F6F7465D7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7074" y="649707"/>
            <a:ext cx="10179603" cy="292443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rgbClr val="AEABAB"/>
              </a:buClr>
              <a:buSzPts val="1867"/>
            </a:pPr>
            <a:r>
              <a:rPr lang="fr-FR" sz="1800" dirty="0">
                <a:solidFill>
                  <a:schemeClr val="bg1">
                    <a:lumMod val="75000"/>
                  </a:schemeClr>
                </a:solidFill>
              </a:rPr>
              <a:t>Présenter les quatre étapes de manière interactive avec les élèves</a:t>
            </a:r>
          </a:p>
        </p:txBody>
      </p:sp>
    </p:spTree>
    <p:extLst>
      <p:ext uri="{BB962C8B-B14F-4D97-AF65-F5344CB8AC3E}">
        <p14:creationId xmlns:p14="http://schemas.microsoft.com/office/powerpoint/2010/main" val="334571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8">
          <a:extLst>
            <a:ext uri="{FF2B5EF4-FFF2-40B4-BE49-F238E27FC236}">
              <a16:creationId xmlns:a16="http://schemas.microsoft.com/office/drawing/2014/main" id="{3204C824-410A-046F-CB47-F12F01A0D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9" name="Google Shape;3419;p110">
            <a:extLst>
              <a:ext uri="{FF2B5EF4-FFF2-40B4-BE49-F238E27FC236}">
                <a16:creationId xmlns:a16="http://schemas.microsoft.com/office/drawing/2014/main" id="{01199830-D917-2885-67A6-3B9BF7885812}"/>
              </a:ext>
            </a:extLst>
          </p:cNvPr>
          <p:cNvSpPr/>
          <p:nvPr/>
        </p:nvSpPr>
        <p:spPr>
          <a:xfrm>
            <a:off x="2164058" y="2650969"/>
            <a:ext cx="7863883" cy="11771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0C41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67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0" name="Google Shape;3420;p110">
            <a:extLst>
              <a:ext uri="{FF2B5EF4-FFF2-40B4-BE49-F238E27FC236}">
                <a16:creationId xmlns:a16="http://schemas.microsoft.com/office/drawing/2014/main" id="{58F67019-9995-6DCA-7309-69C54FCC06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7461" y="231452"/>
            <a:ext cx="112414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 Pour s’entrainer plus à réaliser cette tâche, je vous propose ce devoir à la maison que vous travaillerez pour la prochaine séance de consolidation.</a:t>
            </a:r>
            <a:endParaRPr dirty="0"/>
          </a:p>
        </p:txBody>
      </p:sp>
      <p:sp>
        <p:nvSpPr>
          <p:cNvPr id="3421" name="Google Shape;3421;p110">
            <a:extLst>
              <a:ext uri="{FF2B5EF4-FFF2-40B4-BE49-F238E27FC236}">
                <a16:creationId xmlns:a16="http://schemas.microsoft.com/office/drawing/2014/main" id="{B8F61202-F1F5-8151-0F38-0AC671F629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133" y="834016"/>
            <a:ext cx="10721731" cy="34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67"/>
              <a:buNone/>
            </a:pPr>
            <a:r>
              <a:rPr lang="fr-FR" sz="1867" dirty="0"/>
              <a:t>Demander aux élèves de réaliser à la maison, les exercices individuellement dans le livret .</a:t>
            </a:r>
            <a:endParaRPr sz="1867" dirty="0"/>
          </a:p>
        </p:txBody>
      </p:sp>
      <p:sp>
        <p:nvSpPr>
          <p:cNvPr id="3422" name="Google Shape;3422;p110">
            <a:extLst>
              <a:ext uri="{FF2B5EF4-FFF2-40B4-BE49-F238E27FC236}">
                <a16:creationId xmlns:a16="http://schemas.microsoft.com/office/drawing/2014/main" id="{B9D2570C-088F-6410-4741-F4F97772F2FA}"/>
              </a:ext>
            </a:extLst>
          </p:cNvPr>
          <p:cNvSpPr txBox="1"/>
          <p:nvPr/>
        </p:nvSpPr>
        <p:spPr>
          <a:xfrm>
            <a:off x="2695674" y="2762491"/>
            <a:ext cx="708380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Devoir à la maison pour la séance 8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Exercices 1 et 2 p.36 </a:t>
            </a:r>
            <a:endParaRPr dirty="0"/>
          </a:p>
        </p:txBody>
      </p:sp>
      <p:pic>
        <p:nvPicPr>
          <p:cNvPr id="2" name="Google Shape;197;p2">
            <a:extLst>
              <a:ext uri="{FF2B5EF4-FFF2-40B4-BE49-F238E27FC236}">
                <a16:creationId xmlns:a16="http://schemas.microsoft.com/office/drawing/2014/main" id="{15157D6B-FB84-4624-3097-6B8311139F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372" y="776615"/>
            <a:ext cx="380071" cy="3800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8963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6">
          <a:extLst>
            <a:ext uri="{FF2B5EF4-FFF2-40B4-BE49-F238E27FC236}">
              <a16:creationId xmlns:a16="http://schemas.microsoft.com/office/drawing/2014/main" id="{9C012D53-6AF9-0C39-EEEC-52CD84BF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7" name="Google Shape;3427;p111">
            <a:extLst>
              <a:ext uri="{FF2B5EF4-FFF2-40B4-BE49-F238E27FC236}">
                <a16:creationId xmlns:a16="http://schemas.microsoft.com/office/drawing/2014/main" id="{C63C9B55-9975-188B-2592-66F65401F1B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5148" y="1624946"/>
            <a:ext cx="3956686" cy="3874115"/>
          </a:xfrm>
          <a:prstGeom prst="rect">
            <a:avLst/>
          </a:prstGeom>
          <a:noFill/>
          <a:ln>
            <a:noFill/>
          </a:ln>
        </p:spPr>
      </p:pic>
      <p:sp>
        <p:nvSpPr>
          <p:cNvPr id="3428" name="Google Shape;3428;p111">
            <a:extLst>
              <a:ext uri="{FF2B5EF4-FFF2-40B4-BE49-F238E27FC236}">
                <a16:creationId xmlns:a16="http://schemas.microsoft.com/office/drawing/2014/main" id="{33B34303-A527-26CC-DD97-C40BB5AE4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109" y="254782"/>
            <a:ext cx="11039466" cy="85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</a:rPr>
              <a:t>C’est la fin de notre séance. Félicitation pour votre participation, n’oubliez pas de réviser les activités que nous avons réalisé et de travailler vos devoirs. </a:t>
            </a:r>
            <a:endParaRPr sz="2400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1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0"/>
          <p:cNvSpPr txBox="1">
            <a:spLocks noGrp="1"/>
          </p:cNvSpPr>
          <p:nvPr>
            <p:ph type="title"/>
          </p:nvPr>
        </p:nvSpPr>
        <p:spPr>
          <a:xfrm>
            <a:off x="1015448" y="57750"/>
            <a:ext cx="10161104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Bonjour! Prêts pour démarrer notre séance? Allons-y!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55" name="Google Shape;455;p10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3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1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162" y="13647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694" y="2675631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11"/>
          <p:cNvSpPr txBox="1"/>
          <p:nvPr/>
        </p:nvSpPr>
        <p:spPr>
          <a:xfrm>
            <a:off x="1659519" y="1465548"/>
            <a:ext cx="859005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/>
          </a:p>
        </p:txBody>
      </p:sp>
      <p:sp>
        <p:nvSpPr>
          <p:cNvPr id="463" name="Google Shape;463;p11"/>
          <p:cNvSpPr txBox="1"/>
          <p:nvPr/>
        </p:nvSpPr>
        <p:spPr>
          <a:xfrm>
            <a:off x="1653009" y="2686461"/>
            <a:ext cx="882396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/>
          </a:p>
        </p:txBody>
      </p:sp>
      <p:pic>
        <p:nvPicPr>
          <p:cNvPr id="464" name="Google Shape;46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479" y="4130807"/>
            <a:ext cx="636509" cy="6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11"/>
          <p:cNvSpPr txBox="1"/>
          <p:nvPr/>
        </p:nvSpPr>
        <p:spPr>
          <a:xfrm>
            <a:off x="1659520" y="4135531"/>
            <a:ext cx="859005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claire, je pose des questions</a:t>
            </a:r>
            <a:endParaRPr/>
          </a:p>
        </p:txBody>
      </p:sp>
      <p:sp>
        <p:nvSpPr>
          <p:cNvPr id="466" name="Google Shape;466;p11"/>
          <p:cNvSpPr txBox="1"/>
          <p:nvPr/>
        </p:nvSpPr>
        <p:spPr>
          <a:xfrm>
            <a:off x="1659518" y="5452945"/>
            <a:ext cx="859005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/>
          </a:p>
        </p:txBody>
      </p:sp>
      <p:pic>
        <p:nvPicPr>
          <p:cNvPr id="467" name="Google Shape;467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7068" y="5459850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11"/>
          <p:cNvSpPr txBox="1">
            <a:spLocks noGrp="1"/>
          </p:cNvSpPr>
          <p:nvPr>
            <p:ph type="title"/>
          </p:nvPr>
        </p:nvSpPr>
        <p:spPr>
          <a:xfrm>
            <a:off x="1088622" y="171257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Qui peut me rappeler notre contrat de travail?</a:t>
            </a:r>
            <a:endParaRPr/>
          </a:p>
        </p:txBody>
      </p:sp>
      <p:sp>
        <p:nvSpPr>
          <p:cNvPr id="469" name="Google Shape;469;p11"/>
          <p:cNvSpPr txBox="1">
            <a:spLocks noGrp="1"/>
          </p:cNvSpPr>
          <p:nvPr>
            <p:ph type="body" idx="1"/>
          </p:nvPr>
        </p:nvSpPr>
        <p:spPr>
          <a:xfrm>
            <a:off x="1088622" y="625673"/>
            <a:ext cx="10161104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00"/>
              <a:buNone/>
            </a:pPr>
            <a:r>
              <a:rPr lang="fr-FR" sz="1800"/>
              <a:t>Demander à 3 élèves au hasard.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sz="6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Consolidation</a:t>
            </a:r>
            <a:b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20 min</a:t>
            </a:r>
          </a:p>
        </p:txBody>
      </p:sp>
    </p:spTree>
    <p:extLst>
      <p:ext uri="{BB962C8B-B14F-4D97-AF65-F5344CB8AC3E}">
        <p14:creationId xmlns:p14="http://schemas.microsoft.com/office/powerpoint/2010/main" val="2265913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2A56361C-E833-5002-0BAD-9706368D6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">
            <a:extLst>
              <a:ext uri="{FF2B5EF4-FFF2-40B4-BE49-F238E27FC236}">
                <a16:creationId xmlns:a16="http://schemas.microsoft.com/office/drawing/2014/main" id="{9F679624-63B7-C6FA-9A1B-3C8AB51077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2976" y="200835"/>
            <a:ext cx="11234682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dirty="0"/>
              <a:t>Au début de cette séance, nous corrigerons les exercices des devoirs du domaine 2 « Modèle particulaire et les états de la matière »</a:t>
            </a:r>
            <a:endParaRPr dirty="0"/>
          </a:p>
        </p:txBody>
      </p:sp>
      <p:sp>
        <p:nvSpPr>
          <p:cNvPr id="517" name="Google Shape;517;p15">
            <a:extLst>
              <a:ext uri="{FF2B5EF4-FFF2-40B4-BE49-F238E27FC236}">
                <a16:creationId xmlns:a16="http://schemas.microsoft.com/office/drawing/2014/main" id="{3762A31D-2BE3-93CB-6F7E-1940E000C9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6995" y="688119"/>
            <a:ext cx="11342649" cy="5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867"/>
            </a:pPr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Donner un feedback ciblé sur les difficultés identifiées. Choisir des élèves au hasard pour répondre et anticiper les autres. </a:t>
            </a:r>
            <a:r>
              <a:rPr lang="fr-FR" sz="1800" dirty="0"/>
              <a:t>Demander aux élèves d’effectuer les corrections dans le livret pages 25 et 26 </a:t>
            </a:r>
            <a:endParaRPr sz="1800" dirty="0"/>
          </a:p>
        </p:txBody>
      </p:sp>
      <p:sp>
        <p:nvSpPr>
          <p:cNvPr id="518" name="Google Shape;518;p15">
            <a:extLst>
              <a:ext uri="{FF2B5EF4-FFF2-40B4-BE49-F238E27FC236}">
                <a16:creationId xmlns:a16="http://schemas.microsoft.com/office/drawing/2014/main" id="{E684EF1E-DFC5-7AFD-3CF9-6AF80C6A2DD4}"/>
              </a:ext>
            </a:extLst>
          </p:cNvPr>
          <p:cNvSpPr/>
          <p:nvPr/>
        </p:nvSpPr>
        <p:spPr>
          <a:xfrm>
            <a:off x="1416077" y="3081394"/>
            <a:ext cx="9359846" cy="695212"/>
          </a:xfrm>
          <a:prstGeom prst="roundRect">
            <a:avLst>
              <a:gd name="adj" fmla="val 43096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Les exercices à corriger : 1; 2; 3; 4; 5 et 6 pages 25 et 26 </a:t>
            </a:r>
            <a:endParaRPr dirty="0"/>
          </a:p>
        </p:txBody>
      </p:sp>
      <p:pic>
        <p:nvPicPr>
          <p:cNvPr id="2" name="Google Shape;197;p2">
            <a:extLst>
              <a:ext uri="{FF2B5EF4-FFF2-40B4-BE49-F238E27FC236}">
                <a16:creationId xmlns:a16="http://schemas.microsoft.com/office/drawing/2014/main" id="{CBA6E4EE-F670-A810-3E4C-9719F556B4C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106" y="771244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BB58B5E8-B327-8BF8-69B6-E4FE08332DB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90014" y="104243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7682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8064</TotalTime>
  <Words>2115</Words>
  <Application>Microsoft Office PowerPoint</Application>
  <PresentationFormat>Grand écran</PresentationFormat>
  <Paragraphs>397</Paragraphs>
  <Slides>53</Slides>
  <Notes>45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53</vt:i4>
      </vt:variant>
    </vt:vector>
  </HeadingPairs>
  <TitlesOfParts>
    <vt:vector size="64" baseType="lpstr">
      <vt:lpstr>Play</vt:lpstr>
      <vt:lpstr>Wingdings</vt:lpstr>
      <vt:lpstr>Poppins ExtraBold</vt:lpstr>
      <vt:lpstr>Hammersmith One</vt:lpstr>
      <vt:lpstr>Calibri</vt:lpstr>
      <vt:lpstr>Dosis</vt:lpstr>
      <vt:lpstr>Simplified Arabic</vt:lpstr>
      <vt:lpstr>Arial</vt:lpstr>
      <vt:lpstr>Calibri (En-têtes)</vt:lpstr>
      <vt:lpstr>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Qui peut me rappeler notre contrat de travail?</vt:lpstr>
      <vt:lpstr>Consolidation 20 min</vt:lpstr>
      <vt:lpstr>Au début de cette séance, nous corrigerons les exercices des devoirs du domaine 2 « Modèle particulaire et les états de la matière »</vt:lpstr>
      <vt:lpstr>Test de fin de domaine 10 min</vt:lpstr>
      <vt:lpstr>Préparez-vous, les champions ! Vous avez deux situations similaires à ce que nous avons déjà travaillé. Prenez vos livrets et commencez le test de fin de domaine 2 à la page 27.</vt:lpstr>
      <vt:lpstr>Pour chaque item, cochez l’icône qui reflète ton niveau de maîtrise. « Soyez honnêtes, c’est pour vous aider à progresser ! » </vt:lpstr>
      <vt:lpstr>Ouverture (Tâche 1)   5 min</vt:lpstr>
      <vt:lpstr>Vous avez déjà étudié quelques dipôles électriques et leurs symboles.</vt:lpstr>
      <vt:lpstr>C’est bon, vous connaissiez déjà les noms de quelques dipôles électriques.</vt:lpstr>
      <vt:lpstr>Maintenant essayez d’identifier ces dipôles par leurs images </vt:lpstr>
      <vt:lpstr>Très bien! Voici la réponse : </vt:lpstr>
      <vt:lpstr>Voici d’autres dipôles, pour la même question </vt:lpstr>
      <vt:lpstr>Voici d’autres dipôles, pour le même exercice  </vt:lpstr>
      <vt:lpstr>Pour schématiser des circuits électriques, vous avez représenté chaque  dipôle par un symbole normalisé. </vt:lpstr>
      <vt:lpstr>C’est bien, les symboles normalisés de chaque composante électrique: </vt:lpstr>
      <vt:lpstr>Même question pour les dipôles suivants :</vt:lpstr>
      <vt:lpstr>Bravo, de cette manière chaque dipôle a été identifié par son symbole normalisé</vt:lpstr>
      <vt:lpstr>Présentation PowerPoint</vt:lpstr>
      <vt:lpstr>Présentation PowerPoint</vt:lpstr>
      <vt:lpstr>Je vais effectuer cette tâche devant vous. Soyez attentive et essayez de retenir les différentes étapes</vt:lpstr>
      <vt:lpstr>J’identifie d’abord les dipôles électriques constituant ce circuit en précisant le nombre du fils de connexion :  </vt:lpstr>
      <vt:lpstr>Ensuite j’associe à chaque dipôle son symbole normalisé :  </vt:lpstr>
      <vt:lpstr>Puis, je trace un rectangle qui représente la boucle du circuit en laissant la place aux endroits des symboles des autres dipôles :  </vt:lpstr>
      <vt:lpstr>Enfin, je place les symboles des autres dipôles dans l’ordre du circuit réel d’une borne à l’autre de  la pile :  </vt:lpstr>
      <vt:lpstr>Présentation PowerPoint</vt:lpstr>
      <vt:lpstr> Comment procède-t-on pour schématiser un circuit électrique réel ?  </vt:lpstr>
      <vt:lpstr> C’est très bien, les étapes suivies pour schématiser un circuit électrique sont :</vt:lpstr>
      <vt:lpstr>Pour vérifier votre compréhension, nous allons réaliser ensemble une tâche similaire à celle que j’ai présenté.  </vt:lpstr>
      <vt:lpstr>Alors les champions, qui peut me rappeler la première étape </vt:lpstr>
      <vt:lpstr>C’est très bien, on commence par identifier les dipôles qui constituent ce circuit .  </vt:lpstr>
      <vt:lpstr>Ensuite, on fait quoi ? </vt:lpstr>
      <vt:lpstr>Parfait, on associe à chaque dipôle son symbole normalisé :  </vt:lpstr>
      <vt:lpstr>Après qu’on a associé à chaque dipôle son symbole normalisé, quelle est l’étape suivante ? </vt:lpstr>
      <vt:lpstr>C’est bien, on trace un rectangle qui représente la boucle du circuit en laissant la place aux endroits des symboles des autres dipôles :  </vt:lpstr>
      <vt:lpstr>Et maintenant, quelle est l’étape qui nous reste? </vt:lpstr>
      <vt:lpstr>Très bien, c’est la dernière étape qui consiste à placer les symboles des autres dipôles en leurs places :  </vt:lpstr>
      <vt:lpstr>Présentation PowerPoint</vt:lpstr>
      <vt:lpstr>Voici une tâche similaire à réaliser d’abord chacun tout seul, Ensuite, vous comparez votre réponse  avec votre binôme en justifiant.</vt:lpstr>
      <vt:lpstr>Excellent, en suivant les mêmes étapes, on schématise notre circuit </vt:lpstr>
      <vt:lpstr>Présentation PowerPoint</vt:lpstr>
      <vt:lpstr>Maintenant, je vous donne une tâche similaire à travailler seul.</vt:lpstr>
      <vt:lpstr>Parfait, en suivant les mêmes étapes vous schématisez le circuit </vt:lpstr>
      <vt:lpstr>Clôture (Tâche 1)   5 min</vt:lpstr>
      <vt:lpstr>Qui peut nous rappeler la tâche principale que nous avons travailler pendant cette séance ?</vt:lpstr>
      <vt:lpstr>Voyons ensemble la synthèse : pour schématiser un circuit électrique, nous suivons ces étapes :</vt:lpstr>
      <vt:lpstr> Pour s’entrainer plus à réaliser cette tâche, je vous propose ce devoir à la maison que vous travaillerez pour la prochaine séance de consolidation.</vt:lpstr>
      <vt:lpstr>C’est la fin de notre séance. Félicitation pour votre participation, n’oubliez pas de réviser les activités que nous avons réalisé et de travailler vos devoirs.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Ghali Fikri</dc:creator>
  <cp:lastModifiedBy>MUSTAPHA.QUABAJ</cp:lastModifiedBy>
  <cp:revision>59</cp:revision>
  <dcterms:created xsi:type="dcterms:W3CDTF">2024-06-05T08:36:02Z</dcterms:created>
  <dcterms:modified xsi:type="dcterms:W3CDTF">2025-09-26T19:36:47Z</dcterms:modified>
</cp:coreProperties>
</file>