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7.xml"/>
  <Override ContentType="application/vnd.openxmlformats-officedocument.presentationml.slideMaster+xml" PartName="/ppt/slideMasters/slideMaster6.xml"/>
  <Override ContentType="application/vnd.openxmlformats-officedocument.presentationml.slideMaster+xml" PartName="/ppt/slideMasters/slideMaster5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7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theme+xml" PartName="/ppt/theme/theme8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60" r:id="rId5"/>
    <p:sldMasterId id="2147483668" r:id="rId6"/>
    <p:sldMasterId id="2147483684" r:id="rId7"/>
    <p:sldMasterId id="2147483686" r:id="rId8"/>
    <p:sldMasterId id="2147483688" r:id="rId9"/>
    <p:sldMasterId id="2147483690" r:id="rId10"/>
  </p:sldMasterIdLst>
  <p:notesMasterIdLst>
    <p:notesMasterId r:id="rId11"/>
  </p:notesMasterIdLst>
  <p:sldIdLst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79" r:id="rId35"/>
    <p:sldId id="280" r:id="rId36"/>
    <p:sldId id="281" r:id="rId37"/>
    <p:sldId id="282" r:id="rId38"/>
    <p:sldId id="283" r:id="rId39"/>
    <p:sldId id="284" r:id="rId40"/>
    <p:sldId id="285" r:id="rId41"/>
    <p:sldId id="286" r:id="rId42"/>
    <p:sldId id="287" r:id="rId43"/>
    <p:sldId id="288" r:id="rId44"/>
    <p:sldId id="289" r:id="rId45"/>
    <p:sldId id="290" r:id="rId46"/>
    <p:sldId id="291" r:id="rId47"/>
    <p:sldId id="292" r:id="rId48"/>
    <p:sldId id="293" r:id="rId49"/>
    <p:sldId id="294" r:id="rId50"/>
    <p:sldId id="295" r:id="rId51"/>
    <p:sldId id="296" r:id="rId52"/>
    <p:sldId id="297" r:id="rId53"/>
    <p:sldId id="298" r:id="rId54"/>
    <p:sldId id="299" r:id="rId55"/>
    <p:sldId id="300" r:id="rId56"/>
    <p:sldId id="301" r:id="rId57"/>
    <p:sldId id="302" r:id="rId58"/>
    <p:sldId id="303" r:id="rId59"/>
    <p:sldId id="304" r:id="rId60"/>
    <p:sldId id="305" r:id="rId61"/>
    <p:sldId id="306" r:id="rId62"/>
    <p:sldId id="307" r:id="rId63"/>
    <p:sldId id="308" r:id="rId64"/>
    <p:sldId id="309" r:id="rId65"/>
    <p:sldId id="310" r:id="rId66"/>
    <p:sldId id="311" r:id="rId67"/>
    <p:sldId id="312" r:id="rId68"/>
    <p:sldId id="313" r:id="rId69"/>
    <p:sldId id="314" r:id="rId70"/>
    <p:sldId id="315" r:id="rId71"/>
    <p:sldId id="316" r:id="rId72"/>
    <p:sldId id="317" r:id="rId73"/>
    <p:sldId id="318" r:id="rId74"/>
    <p:sldId id="319" r:id="rId75"/>
    <p:sldId id="320" r:id="rId76"/>
    <p:sldId id="321" r:id="rId77"/>
    <p:sldId id="322" r:id="rId78"/>
    <p:sldId id="323" r:id="rId79"/>
    <p:sldId id="324" r:id="rId80"/>
    <p:sldId id="325" r:id="rId81"/>
    <p:sldId id="326" r:id="rId82"/>
    <p:sldId id="327" r:id="rId83"/>
    <p:sldId id="328" r:id="rId84"/>
    <p:sldId id="329" r:id="rId85"/>
    <p:sldId id="330" r:id="rId86"/>
  </p:sldIdLst>
  <p:sldSz cy="6858000" cx="12192000"/>
  <p:notesSz cx="6858000" cy="9144000"/>
  <p:embeddedFontLst>
    <p:embeddedFont>
      <p:font typeface="Dosis"/>
      <p:regular r:id="rId87"/>
      <p:bold r:id="rId88"/>
    </p:embeddedFont>
    <p:embeddedFont>
      <p:font typeface="Play"/>
      <p:regular r:id="rId89"/>
      <p:bold r:id="rId90"/>
    </p:embeddedFont>
    <p:embeddedFont>
      <p:font typeface="Poppins ExtraBold"/>
      <p:bold r:id="rId91"/>
      <p:boldItalic r:id="rId9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93" roundtripDataSignature="AMtx7mhTmqMgnNFkW/qB9kfxvFCq0oWn1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C628A99-3F08-4512-97DB-F0077C75108E}">
  <a:tblStyle styleId="{9C628A99-3F08-4512-97DB-F0077C75108E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7EFEB"/>
          </a:solidFill>
        </a:fill>
      </a:tcStyle>
    </a:wholeTbl>
    <a:band1H>
      <a:tcTxStyle/>
      <a:tcStyle>
        <a:fill>
          <a:solidFill>
            <a:srgbClr val="CBDDD5"/>
          </a:solidFill>
        </a:fill>
      </a:tcStyle>
    </a:band1H>
    <a:band2H>
      <a:tcTxStyle/>
    </a:band2H>
    <a:band1V>
      <a:tcTxStyle/>
      <a:tcStyle>
        <a:fill>
          <a:solidFill>
            <a:srgbClr val="CBDDD5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  <a:tblStyle styleId="{67D50D2F-0FBD-4E12-93E1-6DDE396E3DCB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5BC1BBF8-FF22-462F-BDC8-746BB8DBAC81}" styleName="Table_2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>
          <a:top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bottom>
        </a:tcBdr>
      </a:tcStyle>
    </a:band1H>
    <a:band2H>
      <a:tcTxStyle/>
    </a:band2H>
    <a:band1V>
      <a:tcTxStyle/>
      <a:tcStyle>
        <a:tcBdr>
          <a:left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right>
        </a:tcBdr>
      </a:tcStyle>
    </a:band1V>
    <a:band2V>
      <a:tcTxStyle/>
      <a:tcStyle>
        <a:tcBdr>
          <a:left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right>
        </a:tcBdr>
      </a:tcStyle>
    </a:band2V>
    <a:lastCol>
      <a:tcTxStyle b="on" i="off"/>
    </a:lastCol>
    <a:firstCol>
      <a:tcTxStyle b="on" i="off"/>
    </a:firstCol>
    <a:lastRow>
      <a:tcTxStyle b="on" i="off"/>
      <a:tcStyle>
        <a:tcBdr>
          <a:top>
            <a:ln cap="flat" cmpd="sng" w="508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top>
        </a:tcBdr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3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29.xml"/><Relationship Id="rId84" Type="http://schemas.openxmlformats.org/officeDocument/2006/relationships/slide" Target="slides/slide73.xml"/><Relationship Id="rId83" Type="http://schemas.openxmlformats.org/officeDocument/2006/relationships/slide" Target="slides/slide72.xml"/><Relationship Id="rId42" Type="http://schemas.openxmlformats.org/officeDocument/2006/relationships/slide" Target="slides/slide31.xml"/><Relationship Id="rId86" Type="http://schemas.openxmlformats.org/officeDocument/2006/relationships/slide" Target="slides/slide75.xml"/><Relationship Id="rId41" Type="http://schemas.openxmlformats.org/officeDocument/2006/relationships/slide" Target="slides/slide30.xml"/><Relationship Id="rId85" Type="http://schemas.openxmlformats.org/officeDocument/2006/relationships/slide" Target="slides/slide74.xml"/><Relationship Id="rId44" Type="http://schemas.openxmlformats.org/officeDocument/2006/relationships/slide" Target="slides/slide33.xml"/><Relationship Id="rId88" Type="http://schemas.openxmlformats.org/officeDocument/2006/relationships/font" Target="fonts/Dosis-bold.fntdata"/><Relationship Id="rId43" Type="http://schemas.openxmlformats.org/officeDocument/2006/relationships/slide" Target="slides/slide32.xml"/><Relationship Id="rId87" Type="http://schemas.openxmlformats.org/officeDocument/2006/relationships/font" Target="fonts/Dosis-regular.fntdata"/><Relationship Id="rId46" Type="http://schemas.openxmlformats.org/officeDocument/2006/relationships/slide" Target="slides/slide35.xml"/><Relationship Id="rId45" Type="http://schemas.openxmlformats.org/officeDocument/2006/relationships/slide" Target="slides/slide34.xml"/><Relationship Id="rId89" Type="http://schemas.openxmlformats.org/officeDocument/2006/relationships/font" Target="fonts/Play-regular.fntdata"/><Relationship Id="rId80" Type="http://schemas.openxmlformats.org/officeDocument/2006/relationships/slide" Target="slides/slide69.xml"/><Relationship Id="rId82" Type="http://schemas.openxmlformats.org/officeDocument/2006/relationships/slide" Target="slides/slide71.xml"/><Relationship Id="rId81" Type="http://schemas.openxmlformats.org/officeDocument/2006/relationships/slide" Target="slides/slide70.xml"/><Relationship Id="rId1" Type="http://schemas.openxmlformats.org/officeDocument/2006/relationships/theme" Target="theme/theme4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48" Type="http://schemas.openxmlformats.org/officeDocument/2006/relationships/slide" Target="slides/slide37.xml"/><Relationship Id="rId47" Type="http://schemas.openxmlformats.org/officeDocument/2006/relationships/slide" Target="slides/slide36.xml"/><Relationship Id="rId49" Type="http://schemas.openxmlformats.org/officeDocument/2006/relationships/slide" Target="slides/slide38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slideMaster" Target="slideMasters/slideMaster4.xml"/><Relationship Id="rId8" Type="http://schemas.openxmlformats.org/officeDocument/2006/relationships/slideMaster" Target="slideMasters/slideMaster5.xml"/><Relationship Id="rId73" Type="http://schemas.openxmlformats.org/officeDocument/2006/relationships/slide" Target="slides/slide62.xml"/><Relationship Id="rId72" Type="http://schemas.openxmlformats.org/officeDocument/2006/relationships/slide" Target="slides/slide61.xml"/><Relationship Id="rId31" Type="http://schemas.openxmlformats.org/officeDocument/2006/relationships/slide" Target="slides/slide20.xml"/><Relationship Id="rId75" Type="http://schemas.openxmlformats.org/officeDocument/2006/relationships/slide" Target="slides/slide64.xml"/><Relationship Id="rId30" Type="http://schemas.openxmlformats.org/officeDocument/2006/relationships/slide" Target="slides/slide19.xml"/><Relationship Id="rId74" Type="http://schemas.openxmlformats.org/officeDocument/2006/relationships/slide" Target="slides/slide63.xml"/><Relationship Id="rId33" Type="http://schemas.openxmlformats.org/officeDocument/2006/relationships/slide" Target="slides/slide22.xml"/><Relationship Id="rId77" Type="http://schemas.openxmlformats.org/officeDocument/2006/relationships/slide" Target="slides/slide66.xml"/><Relationship Id="rId32" Type="http://schemas.openxmlformats.org/officeDocument/2006/relationships/slide" Target="slides/slide21.xml"/><Relationship Id="rId76" Type="http://schemas.openxmlformats.org/officeDocument/2006/relationships/slide" Target="slides/slide65.xml"/><Relationship Id="rId35" Type="http://schemas.openxmlformats.org/officeDocument/2006/relationships/slide" Target="slides/slide24.xml"/><Relationship Id="rId79" Type="http://schemas.openxmlformats.org/officeDocument/2006/relationships/slide" Target="slides/slide68.xml"/><Relationship Id="rId34" Type="http://schemas.openxmlformats.org/officeDocument/2006/relationships/slide" Target="slides/slide23.xml"/><Relationship Id="rId78" Type="http://schemas.openxmlformats.org/officeDocument/2006/relationships/slide" Target="slides/slide67.xml"/><Relationship Id="rId71" Type="http://schemas.openxmlformats.org/officeDocument/2006/relationships/slide" Target="slides/slide60.xml"/><Relationship Id="rId70" Type="http://schemas.openxmlformats.org/officeDocument/2006/relationships/slide" Target="slides/slide59.xml"/><Relationship Id="rId37" Type="http://schemas.openxmlformats.org/officeDocument/2006/relationships/slide" Target="slides/slide26.xml"/><Relationship Id="rId36" Type="http://schemas.openxmlformats.org/officeDocument/2006/relationships/slide" Target="slides/slide25.xml"/><Relationship Id="rId39" Type="http://schemas.openxmlformats.org/officeDocument/2006/relationships/slide" Target="slides/slide28.xml"/><Relationship Id="rId38" Type="http://schemas.openxmlformats.org/officeDocument/2006/relationships/slide" Target="slides/slide27.xml"/><Relationship Id="rId62" Type="http://schemas.openxmlformats.org/officeDocument/2006/relationships/slide" Target="slides/slide51.xml"/><Relationship Id="rId61" Type="http://schemas.openxmlformats.org/officeDocument/2006/relationships/slide" Target="slides/slide50.xml"/><Relationship Id="rId20" Type="http://schemas.openxmlformats.org/officeDocument/2006/relationships/slide" Target="slides/slide9.xml"/><Relationship Id="rId64" Type="http://schemas.openxmlformats.org/officeDocument/2006/relationships/slide" Target="slides/slide53.xml"/><Relationship Id="rId63" Type="http://schemas.openxmlformats.org/officeDocument/2006/relationships/slide" Target="slides/slide52.xml"/><Relationship Id="rId22" Type="http://schemas.openxmlformats.org/officeDocument/2006/relationships/slide" Target="slides/slide11.xml"/><Relationship Id="rId66" Type="http://schemas.openxmlformats.org/officeDocument/2006/relationships/slide" Target="slides/slide55.xml"/><Relationship Id="rId21" Type="http://schemas.openxmlformats.org/officeDocument/2006/relationships/slide" Target="slides/slide10.xml"/><Relationship Id="rId65" Type="http://schemas.openxmlformats.org/officeDocument/2006/relationships/slide" Target="slides/slide54.xml"/><Relationship Id="rId24" Type="http://schemas.openxmlformats.org/officeDocument/2006/relationships/slide" Target="slides/slide13.xml"/><Relationship Id="rId68" Type="http://schemas.openxmlformats.org/officeDocument/2006/relationships/slide" Target="slides/slide57.xml"/><Relationship Id="rId23" Type="http://schemas.openxmlformats.org/officeDocument/2006/relationships/slide" Target="slides/slide12.xml"/><Relationship Id="rId67" Type="http://schemas.openxmlformats.org/officeDocument/2006/relationships/slide" Target="slides/slide56.xml"/><Relationship Id="rId60" Type="http://schemas.openxmlformats.org/officeDocument/2006/relationships/slide" Target="slides/slide49.xml"/><Relationship Id="rId26" Type="http://schemas.openxmlformats.org/officeDocument/2006/relationships/slide" Target="slides/slide15.xml"/><Relationship Id="rId25" Type="http://schemas.openxmlformats.org/officeDocument/2006/relationships/slide" Target="slides/slide14.xml"/><Relationship Id="rId69" Type="http://schemas.openxmlformats.org/officeDocument/2006/relationships/slide" Target="slides/slide58.xml"/><Relationship Id="rId28" Type="http://schemas.openxmlformats.org/officeDocument/2006/relationships/slide" Target="slides/slide17.xml"/><Relationship Id="rId27" Type="http://schemas.openxmlformats.org/officeDocument/2006/relationships/slide" Target="slides/slide16.xml"/><Relationship Id="rId29" Type="http://schemas.openxmlformats.org/officeDocument/2006/relationships/slide" Target="slides/slide18.xml"/><Relationship Id="rId51" Type="http://schemas.openxmlformats.org/officeDocument/2006/relationships/slide" Target="slides/slide40.xml"/><Relationship Id="rId50" Type="http://schemas.openxmlformats.org/officeDocument/2006/relationships/slide" Target="slides/slide39.xml"/><Relationship Id="rId53" Type="http://schemas.openxmlformats.org/officeDocument/2006/relationships/slide" Target="slides/slide42.xml"/><Relationship Id="rId52" Type="http://schemas.openxmlformats.org/officeDocument/2006/relationships/slide" Target="slides/slide41.xml"/><Relationship Id="rId11" Type="http://schemas.openxmlformats.org/officeDocument/2006/relationships/notesMaster" Target="notesMasters/notesMaster1.xml"/><Relationship Id="rId55" Type="http://schemas.openxmlformats.org/officeDocument/2006/relationships/slide" Target="slides/slide44.xml"/><Relationship Id="rId10" Type="http://schemas.openxmlformats.org/officeDocument/2006/relationships/slideMaster" Target="slideMasters/slideMaster7.xml"/><Relationship Id="rId54" Type="http://schemas.openxmlformats.org/officeDocument/2006/relationships/slide" Target="slides/slide43.xml"/><Relationship Id="rId13" Type="http://schemas.openxmlformats.org/officeDocument/2006/relationships/slide" Target="slides/slide2.xml"/><Relationship Id="rId57" Type="http://schemas.openxmlformats.org/officeDocument/2006/relationships/slide" Target="slides/slide46.xml"/><Relationship Id="rId12" Type="http://schemas.openxmlformats.org/officeDocument/2006/relationships/slide" Target="slides/slide1.xml"/><Relationship Id="rId56" Type="http://schemas.openxmlformats.org/officeDocument/2006/relationships/slide" Target="slides/slide45.xml"/><Relationship Id="rId91" Type="http://schemas.openxmlformats.org/officeDocument/2006/relationships/font" Target="fonts/PoppinsExtraBold-bold.fntdata"/><Relationship Id="rId90" Type="http://schemas.openxmlformats.org/officeDocument/2006/relationships/font" Target="fonts/Play-bold.fntdata"/><Relationship Id="rId93" Type="http://customschemas.google.com/relationships/presentationmetadata" Target="metadata"/><Relationship Id="rId92" Type="http://schemas.openxmlformats.org/officeDocument/2006/relationships/font" Target="fonts/PoppinsExtraBold-boldItalic.fntdata"/><Relationship Id="rId15" Type="http://schemas.openxmlformats.org/officeDocument/2006/relationships/slide" Target="slides/slide4.xml"/><Relationship Id="rId59" Type="http://schemas.openxmlformats.org/officeDocument/2006/relationships/slide" Target="slides/slide48.xml"/><Relationship Id="rId14" Type="http://schemas.openxmlformats.org/officeDocument/2006/relationships/slide" Target="slides/slide3.xml"/><Relationship Id="rId58" Type="http://schemas.openxmlformats.org/officeDocument/2006/relationships/slide" Target="slides/slide47.xml"/><Relationship Id="rId17" Type="http://schemas.openxmlformats.org/officeDocument/2006/relationships/slide" Target="slides/slide6.xml"/><Relationship Id="rId16" Type="http://schemas.openxmlformats.org/officeDocument/2006/relationships/slide" Target="slides/slide5.xml"/><Relationship Id="rId19" Type="http://schemas.openxmlformats.org/officeDocument/2006/relationships/slide" Target="slides/slide8.xml"/><Relationship Id="rId18" Type="http://schemas.openxmlformats.org/officeDocument/2006/relationships/slide" Target="slides/slide7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8" name="Google Shape;418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26" name="Google Shape;426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1" name="Google Shape;441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" name="Google Shape;451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" name="Google Shape;465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5" name="Google Shape;475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Google Shape;485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96" name="Google Shape;496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1" name="Google Shape;511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0" name="Google Shape;520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9" name="Google Shape;529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5" name="Google Shape;545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2" name="Google Shape;552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3" name="Google Shape;563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0" name="Google Shape;570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4" name="Google Shape;584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1" name="Google Shape;591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2" name="Google Shape;602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2" name="Google Shape;612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4" name="Google Shape;624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9" name="Google Shape;29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37" name="Google Shape;637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9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1" name="Google Shape;651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3" name="Google Shape;663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6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78" name="Google Shape;678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2" name="Google Shape;692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9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1" name="Google Shape;701;p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6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8" name="Google Shape;718;p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3" name="Google Shape;723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8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0" name="Google Shape;730;p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2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4" name="Google Shape;744;p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1" name="Google Shape;331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8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0" name="Google Shape;750;p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7" name="Google Shape;757;p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3" name="Google Shape;773;p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4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6" name="Google Shape;786;p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7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9" name="Google Shape;799;p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6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808" name="Google Shape;808;p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3" name="Google Shape;823;p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3" name="Google Shape;833;p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5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p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7" name="Google Shape;847;p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4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p4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6" name="Google Shape;856;p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4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p5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6" name="Google Shape;866;p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5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875" name="Google Shape;875;p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8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p5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0" name="Google Shape;890;p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7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5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9" name="Google Shape;899;p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4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p5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6" name="Google Shape;906;p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0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Google Shape;921;p5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2" name="Google Shape;922;p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7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5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9" name="Google Shape;929;p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8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p5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0" name="Google Shape;940;p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5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p5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7" name="Google Shape;947;p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5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0" name="Google Shape;960;p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5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p6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7" name="Google Shape;967;p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5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p6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7" name="Google Shape;977;p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3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6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5" name="Google Shape;985;p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6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p6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8" name="Google Shape;998;p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8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6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010" name="Google Shape;1010;p6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2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p6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4" name="Google Shape;1024;p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6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3" name="Google Shape;1033;p6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3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6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045" name="Google Shape;1045;p6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7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Google Shape;1058;p6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9" name="Google Shape;1059;p6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5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Google Shape;1066;p6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7" name="Google Shape;1067;p6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7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0" name="Google Shape;1080;p7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3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4" name="Google Shape;1084;p7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5" name="Google Shape;1085;p7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1" name="Shape 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2" name="Google Shape;1092;p7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3" name="Google Shape;1093;p7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7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2" name="Google Shape;1102;p7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5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" name="Google Shape;1116;p7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7" name="Google Shape;1117;p7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4" name="Shape 1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1125;p7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6" name="Google Shape;1126;p7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3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3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>
  <p:cSld name="Diapositive de titr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7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7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" name="Google Shape;15;p7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>
  <p:cSld name="Titre et texte vertical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9"/>
          <p:cNvSpPr txBox="1"/>
          <p:nvPr>
            <p:ph type="title"/>
          </p:nvPr>
        </p:nvSpPr>
        <p:spPr>
          <a:xfrm>
            <a:off x="838200" y="654188"/>
            <a:ext cx="10515600" cy="453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9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9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Google Shape;56;p9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0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0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10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1" name="Google Shape;61;p10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2" name="Google Shape;62;p10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7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7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7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80"/>
          <p:cNvSpPr txBox="1"/>
          <p:nvPr>
            <p:ph type="title"/>
          </p:nvPr>
        </p:nvSpPr>
        <p:spPr>
          <a:xfrm>
            <a:off x="2621734" y="2174784"/>
            <a:ext cx="3074000" cy="60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74" name="Google Shape;74;p80"/>
          <p:cNvSpPr txBox="1"/>
          <p:nvPr>
            <p:ph idx="1" type="subTitle"/>
          </p:nvPr>
        </p:nvSpPr>
        <p:spPr>
          <a:xfrm>
            <a:off x="2621738" y="2838925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5" name="Google Shape;75;p80"/>
          <p:cNvSpPr txBox="1"/>
          <p:nvPr>
            <p:ph idx="2" type="subTitle"/>
          </p:nvPr>
        </p:nvSpPr>
        <p:spPr>
          <a:xfrm flipH="1">
            <a:off x="8020253" y="2838925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6" name="Google Shape;76;p80"/>
          <p:cNvSpPr txBox="1"/>
          <p:nvPr>
            <p:ph idx="3" type="title"/>
          </p:nvPr>
        </p:nvSpPr>
        <p:spPr>
          <a:xfrm>
            <a:off x="2621766" y="4184033"/>
            <a:ext cx="3074000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77" name="Google Shape;77;p80"/>
          <p:cNvSpPr txBox="1"/>
          <p:nvPr>
            <p:ph idx="4" type="subTitle"/>
          </p:nvPr>
        </p:nvSpPr>
        <p:spPr>
          <a:xfrm>
            <a:off x="2621738" y="4835433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" name="Google Shape;78;p80"/>
          <p:cNvSpPr txBox="1"/>
          <p:nvPr>
            <p:ph idx="5" type="subTitle"/>
          </p:nvPr>
        </p:nvSpPr>
        <p:spPr>
          <a:xfrm flipH="1">
            <a:off x="8020253" y="4835433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Google Shape;79;p80"/>
          <p:cNvSpPr txBox="1"/>
          <p:nvPr>
            <p:ph idx="6" type="title"/>
          </p:nvPr>
        </p:nvSpPr>
        <p:spPr>
          <a:xfrm>
            <a:off x="1097753" y="2420596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/>
        </p:txBody>
      </p:sp>
      <p:sp>
        <p:nvSpPr>
          <p:cNvPr id="80" name="Google Shape;80;p80"/>
          <p:cNvSpPr txBox="1"/>
          <p:nvPr>
            <p:ph idx="7" type="title"/>
          </p:nvPr>
        </p:nvSpPr>
        <p:spPr>
          <a:xfrm>
            <a:off x="1097753" y="4465496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/>
        </p:txBody>
      </p:sp>
      <p:sp>
        <p:nvSpPr>
          <p:cNvPr id="81" name="Google Shape;81;p80"/>
          <p:cNvSpPr txBox="1"/>
          <p:nvPr>
            <p:ph idx="8" type="title"/>
          </p:nvPr>
        </p:nvSpPr>
        <p:spPr>
          <a:xfrm flipH="1">
            <a:off x="6496261" y="2420596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/>
        </p:txBody>
      </p:sp>
      <p:sp>
        <p:nvSpPr>
          <p:cNvPr id="82" name="Google Shape;82;p80"/>
          <p:cNvSpPr txBox="1"/>
          <p:nvPr>
            <p:ph idx="9" type="title"/>
          </p:nvPr>
        </p:nvSpPr>
        <p:spPr>
          <a:xfrm flipH="1">
            <a:off x="6496261" y="4465496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/>
        </p:txBody>
      </p:sp>
      <p:sp>
        <p:nvSpPr>
          <p:cNvPr id="83" name="Google Shape;83;p80"/>
          <p:cNvSpPr txBox="1"/>
          <p:nvPr>
            <p:ph idx="13" type="title"/>
          </p:nvPr>
        </p:nvSpPr>
        <p:spPr>
          <a:xfrm>
            <a:off x="8020268" y="2174784"/>
            <a:ext cx="3074000" cy="60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84" name="Google Shape;84;p80"/>
          <p:cNvSpPr txBox="1"/>
          <p:nvPr>
            <p:ph idx="14" type="title"/>
          </p:nvPr>
        </p:nvSpPr>
        <p:spPr>
          <a:xfrm>
            <a:off x="8020300" y="4184033"/>
            <a:ext cx="3074000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85" name="Google Shape;85;p80"/>
          <p:cNvSpPr txBox="1"/>
          <p:nvPr>
            <p:ph idx="15" type="title"/>
          </p:nvPr>
        </p:nvSpPr>
        <p:spPr>
          <a:xfrm>
            <a:off x="1105880" y="102731"/>
            <a:ext cx="10272000" cy="54592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30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81"/>
          <p:cNvSpPr/>
          <p:nvPr/>
        </p:nvSpPr>
        <p:spPr>
          <a:xfrm>
            <a:off x="-1" y="-38042"/>
            <a:ext cx="12191999" cy="6896042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88" name="Google Shape;88;p81"/>
          <p:cNvSpPr/>
          <p:nvPr/>
        </p:nvSpPr>
        <p:spPr>
          <a:xfrm>
            <a:off x="270933" y="537210"/>
            <a:ext cx="11650131" cy="6168723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81"/>
          <p:cNvSpPr/>
          <p:nvPr/>
        </p:nvSpPr>
        <p:spPr>
          <a:xfrm>
            <a:off x="270933" y="98512"/>
            <a:ext cx="11650131" cy="976496"/>
          </a:xfrm>
          <a:prstGeom prst="round2SameRect">
            <a:avLst>
              <a:gd fmla="val 14489" name="adj1"/>
              <a:gd fmla="val 0" name="adj2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90" name="Google Shape;90;p81"/>
          <p:cNvPicPr preferRelativeResize="0"/>
          <p:nvPr/>
        </p:nvPicPr>
        <p:blipFill rotWithShape="1">
          <a:blip r:embed="rId2">
            <a:alphaModFix/>
          </a:blip>
          <a:srcRect b="62243" l="5921" r="75621" t="24595"/>
          <a:stretch/>
        </p:blipFill>
        <p:spPr>
          <a:xfrm>
            <a:off x="425937" y="152067"/>
            <a:ext cx="450005" cy="4813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87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66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8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8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8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96" name="Google Shape;96;p87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87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470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87"/>
          <p:cNvSpPr txBox="1"/>
          <p:nvPr>
            <p:ph type="title"/>
          </p:nvPr>
        </p:nvSpPr>
        <p:spPr>
          <a:xfrm>
            <a:off x="1921565" y="2311678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87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0" name="Google Shape;100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482128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 2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88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66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8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8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8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06" name="Google Shape;106;p88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88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470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88"/>
          <p:cNvSpPr txBox="1"/>
          <p:nvPr>
            <p:ph type="title"/>
          </p:nvPr>
        </p:nvSpPr>
        <p:spPr>
          <a:xfrm>
            <a:off x="2209800" y="2644482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88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482128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8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3" name="Google Shape;113;p89"/>
          <p:cNvGrpSpPr/>
          <p:nvPr/>
        </p:nvGrpSpPr>
        <p:grpSpPr>
          <a:xfrm>
            <a:off x="-15844" y="0"/>
            <a:ext cx="12191999" cy="6896042"/>
            <a:chOff x="0" y="0"/>
            <a:chExt cx="13716000" cy="10287002"/>
          </a:xfrm>
        </p:grpSpPr>
        <p:sp>
          <p:nvSpPr>
            <p:cNvPr id="114" name="Google Shape;114;p89"/>
            <p:cNvSpPr/>
            <p:nvPr/>
          </p:nvSpPr>
          <p:spPr>
            <a:xfrm>
              <a:off x="0" y="0"/>
              <a:ext cx="13716000" cy="10287002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89"/>
            <p:cNvSpPr/>
            <p:nvPr/>
          </p:nvSpPr>
          <p:spPr>
            <a:xfrm>
              <a:off x="304801" y="858118"/>
              <a:ext cx="13106398" cy="9202042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6" name="Google Shape;116;p89"/>
          <p:cNvSpPr/>
          <p:nvPr/>
        </p:nvSpPr>
        <p:spPr>
          <a:xfrm>
            <a:off x="270933" y="98512"/>
            <a:ext cx="11650131" cy="976496"/>
          </a:xfrm>
          <a:prstGeom prst="round2SameRect">
            <a:avLst>
              <a:gd fmla="val 14489" name="adj1"/>
              <a:gd fmla="val 0" name="adj2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17" name="Google Shape;117;p89"/>
          <p:cNvPicPr preferRelativeResize="0"/>
          <p:nvPr/>
        </p:nvPicPr>
        <p:blipFill rotWithShape="1">
          <a:blip r:embed="rId2">
            <a:alphaModFix/>
          </a:blip>
          <a:srcRect b="62243" l="5921" r="75621" t="24595"/>
          <a:stretch/>
        </p:blipFill>
        <p:spPr>
          <a:xfrm>
            <a:off x="425937" y="152067"/>
            <a:ext cx="450005" cy="4813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sposition personnalisée">
  <p:cSld name="1_Disposition personnalisée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90"/>
          <p:cNvSpPr txBox="1"/>
          <p:nvPr>
            <p:ph type="title"/>
          </p:nvPr>
        </p:nvSpPr>
        <p:spPr>
          <a:xfrm>
            <a:off x="1055944" y="112623"/>
            <a:ext cx="10800120" cy="6824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9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9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9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83"/>
          <p:cNvSpPr txBox="1"/>
          <p:nvPr>
            <p:ph idx="10" type="dt"/>
          </p:nvPr>
        </p:nvSpPr>
        <p:spPr>
          <a:xfrm>
            <a:off x="838200" y="6356347"/>
            <a:ext cx="2743200" cy="365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83"/>
          <p:cNvSpPr txBox="1"/>
          <p:nvPr>
            <p:ph idx="11" type="ftr"/>
          </p:nvPr>
        </p:nvSpPr>
        <p:spPr>
          <a:xfrm>
            <a:off x="4038599" y="6356347"/>
            <a:ext cx="4114799" cy="365199"/>
          </a:xfrm>
          <a:prstGeom prst="rect">
            <a:avLst/>
          </a:prstGeom>
          <a:noFill/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83"/>
          <p:cNvSpPr txBox="1"/>
          <p:nvPr>
            <p:ph idx="12" type="sldNum"/>
          </p:nvPr>
        </p:nvSpPr>
        <p:spPr>
          <a:xfrm>
            <a:off x="8610599" y="6356347"/>
            <a:ext cx="2743200" cy="365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 b="0" i="0" sz="1200" u="none" cap="none" strike="noStrik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91"/>
          <p:cNvSpPr txBox="1"/>
          <p:nvPr>
            <p:ph type="title"/>
          </p:nvPr>
        </p:nvSpPr>
        <p:spPr>
          <a:xfrm>
            <a:off x="838200" y="654188"/>
            <a:ext cx="10515600" cy="453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9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" name="Google Shape;19;p9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" name="Google Shape;20;p9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Google Shape;21;p9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84"/>
          <p:cNvSpPr txBox="1"/>
          <p:nvPr>
            <p:ph idx="10" type="dt"/>
          </p:nvPr>
        </p:nvSpPr>
        <p:spPr>
          <a:xfrm>
            <a:off x="838200" y="6356347"/>
            <a:ext cx="2743200" cy="365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84"/>
          <p:cNvSpPr txBox="1"/>
          <p:nvPr>
            <p:ph idx="11" type="ftr"/>
          </p:nvPr>
        </p:nvSpPr>
        <p:spPr>
          <a:xfrm>
            <a:off x="4038599" y="6356347"/>
            <a:ext cx="4114799" cy="365199"/>
          </a:xfrm>
          <a:prstGeom prst="rect">
            <a:avLst/>
          </a:prstGeom>
          <a:noFill/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84"/>
          <p:cNvSpPr txBox="1"/>
          <p:nvPr>
            <p:ph idx="12" type="sldNum"/>
          </p:nvPr>
        </p:nvSpPr>
        <p:spPr>
          <a:xfrm>
            <a:off x="8610599" y="6356347"/>
            <a:ext cx="2743200" cy="365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 b="0" i="0" sz="1200" u="none" cap="none" strike="noStrik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84"/>
          <p:cNvSpPr/>
          <p:nvPr/>
        </p:nvSpPr>
        <p:spPr>
          <a:xfrm>
            <a:off x="1360419" y="832897"/>
            <a:ext cx="9431596" cy="5153204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84"/>
          <p:cNvSpPr/>
          <p:nvPr/>
        </p:nvSpPr>
        <p:spPr>
          <a:xfrm>
            <a:off x="1504651" y="958596"/>
            <a:ext cx="9143195" cy="4902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706"/>
              </a:srgbClr>
            </a:outerShdw>
          </a:effectLst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84"/>
          <p:cNvSpPr txBox="1"/>
          <p:nvPr>
            <p:ph type="title"/>
          </p:nvPr>
        </p:nvSpPr>
        <p:spPr>
          <a:xfrm>
            <a:off x="1921568" y="2311676"/>
            <a:ext cx="7772400" cy="2234805"/>
          </a:xfrm>
          <a:prstGeom prst="rect">
            <a:avLst/>
          </a:prstGeom>
          <a:noFill/>
          <a:ln>
            <a:noFill/>
          </a:ln>
        </p:spPr>
        <p:txBody>
          <a:bodyPr anchorCtr="1" anchor="ctr" bIns="34250" lIns="68550" spcFirstLastPara="1" rIns="68550" wrap="square" tIns="3425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5467"/>
              <a:buFont typeface="Calibri"/>
              <a:buNone/>
              <a:defRPr b="1" sz="5467">
                <a:solidFill>
                  <a:srgbClr val="44546A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84"/>
          <p:cNvSpPr/>
          <p:nvPr/>
        </p:nvSpPr>
        <p:spPr>
          <a:xfrm>
            <a:off x="1773167" y="5360165"/>
            <a:ext cx="8610795" cy="10720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0" name="Google Shape;140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482132" y="1391339"/>
            <a:ext cx="920435" cy="9204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01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101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4" name="Google Shape;144;p101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5" name="Google Shape;145;p101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101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7" name="Google Shape;147;p101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8" name="Google Shape;148;p101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68550" spcFirstLastPara="1" rIns="68550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p101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68550" spcFirstLastPara="1" rIns="68550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101"/>
          <p:cNvSpPr txBox="1"/>
          <p:nvPr>
            <p:ph idx="8" type="title"/>
          </p:nvPr>
        </p:nvSpPr>
        <p:spPr>
          <a:xfrm>
            <a:off x="6366003" y="2420599"/>
            <a:ext cx="165426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68550" spcFirstLastPara="1" rIns="68550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101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68550" spcFirstLastPara="1" rIns="68550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101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101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101"/>
          <p:cNvSpPr txBox="1"/>
          <p:nvPr>
            <p:ph idx="15" type="title"/>
          </p:nvPr>
        </p:nvSpPr>
        <p:spPr>
          <a:xfrm>
            <a:off x="1097755" y="480952"/>
            <a:ext cx="10272003" cy="54593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68550" spcFirstLastPara="1" rIns="68550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Calibri"/>
              <a:buNone/>
              <a:defRPr i="1" sz="1600">
                <a:solidFill>
                  <a:srgbClr val="BFBFB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02"/>
          <p:cNvSpPr/>
          <p:nvPr/>
        </p:nvSpPr>
        <p:spPr>
          <a:xfrm>
            <a:off x="1" y="-38038"/>
            <a:ext cx="12192609" cy="6857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t/>
            </a:r>
            <a:endParaRPr b="0" i="0" sz="133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57" name="Google Shape;157;p102"/>
          <p:cNvSpPr txBox="1"/>
          <p:nvPr>
            <p:ph type="title"/>
          </p:nvPr>
        </p:nvSpPr>
        <p:spPr>
          <a:xfrm>
            <a:off x="1015447" y="195950"/>
            <a:ext cx="10161203" cy="470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  <a:defRPr b="1" sz="2000">
                <a:solidFill>
                  <a:srgbClr val="7F7F7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102"/>
          <p:cNvSpPr txBox="1"/>
          <p:nvPr>
            <p:ph idx="1" type="body"/>
          </p:nvPr>
        </p:nvSpPr>
        <p:spPr>
          <a:xfrm>
            <a:off x="996952" y="685689"/>
            <a:ext cx="10179600" cy="2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  <a:defRPr b="0" i="1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Image générée" id="159" name="Google Shape;159;p102"/>
          <p:cNvPicPr preferRelativeResize="0"/>
          <p:nvPr/>
        </p:nvPicPr>
        <p:blipFill rotWithShape="1">
          <a:blip r:embed="rId2">
            <a:alphaModFix/>
          </a:blip>
          <a:srcRect b="62243" l="5921" r="75621" t="24595"/>
          <a:stretch/>
        </p:blipFill>
        <p:spPr>
          <a:xfrm>
            <a:off x="389129" y="206116"/>
            <a:ext cx="471143" cy="50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03"/>
          <p:cNvSpPr/>
          <p:nvPr/>
        </p:nvSpPr>
        <p:spPr>
          <a:xfrm>
            <a:off x="1" y="-38038"/>
            <a:ext cx="12192609" cy="6857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t/>
            </a:r>
            <a:endParaRPr b="0" i="0" sz="133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62" name="Google Shape;162;p103"/>
          <p:cNvSpPr txBox="1"/>
          <p:nvPr>
            <p:ph type="title"/>
          </p:nvPr>
        </p:nvSpPr>
        <p:spPr>
          <a:xfrm>
            <a:off x="1015447" y="195950"/>
            <a:ext cx="10161203" cy="470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  <a:defRPr b="1" sz="2000">
                <a:solidFill>
                  <a:srgbClr val="7F7F7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103"/>
          <p:cNvSpPr txBox="1"/>
          <p:nvPr>
            <p:ph idx="1" type="body"/>
          </p:nvPr>
        </p:nvSpPr>
        <p:spPr>
          <a:xfrm>
            <a:off x="996952" y="685689"/>
            <a:ext cx="10179600" cy="2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  <a:defRPr b="0" i="1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Image générée" id="164" name="Google Shape;164;p103"/>
          <p:cNvPicPr preferRelativeResize="0"/>
          <p:nvPr/>
        </p:nvPicPr>
        <p:blipFill rotWithShape="1">
          <a:blip r:embed="rId2">
            <a:alphaModFix/>
          </a:blip>
          <a:srcRect b="62243" l="5921" r="75621" t="24595"/>
          <a:stretch/>
        </p:blipFill>
        <p:spPr>
          <a:xfrm>
            <a:off x="389129" y="206116"/>
            <a:ext cx="471143" cy="50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04"/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04"/>
          <p:cNvSpPr txBox="1"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70AD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360000" lIns="719975" spcFirstLastPara="1" rIns="719975" wrap="square" tIns="36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04"/>
          <p:cNvSpPr txBox="1"/>
          <p:nvPr/>
        </p:nvSpPr>
        <p:spPr>
          <a:xfrm>
            <a:off x="0" y="0"/>
            <a:ext cx="12192000" cy="101599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05"/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105"/>
          <p:cNvSpPr txBox="1"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70AD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360000" lIns="719975" spcFirstLastPara="1" rIns="719975" wrap="square" tIns="36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105"/>
          <p:cNvSpPr txBox="1"/>
          <p:nvPr/>
        </p:nvSpPr>
        <p:spPr>
          <a:xfrm>
            <a:off x="0" y="0"/>
            <a:ext cx="12192000" cy="101599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105"/>
          <p:cNvSpPr txBox="1"/>
          <p:nvPr>
            <p:ph idx="1" type="body"/>
          </p:nvPr>
        </p:nvSpPr>
        <p:spPr>
          <a:xfrm>
            <a:off x="3715207" y="81028"/>
            <a:ext cx="4757599" cy="707599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  <a:defRPr b="0" i="0" sz="4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4" name="Google Shape;174;p105"/>
          <p:cNvSpPr txBox="1"/>
          <p:nvPr>
            <p:ph idx="2" type="body"/>
          </p:nvPr>
        </p:nvSpPr>
        <p:spPr>
          <a:xfrm>
            <a:off x="671328" y="1678668"/>
            <a:ext cx="10845600" cy="2908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  <a:defRPr b="0" i="1" sz="16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sposition personnalisée">
  <p:cSld name="1_Disposition personnalisée"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06"/>
          <p:cNvSpPr txBox="1"/>
          <p:nvPr>
            <p:ph idx="10" type="dt"/>
          </p:nvPr>
        </p:nvSpPr>
        <p:spPr>
          <a:xfrm>
            <a:off x="838200" y="6356347"/>
            <a:ext cx="2743200" cy="365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" name="Google Shape;177;p106"/>
          <p:cNvSpPr txBox="1"/>
          <p:nvPr>
            <p:ph idx="11" type="ftr"/>
          </p:nvPr>
        </p:nvSpPr>
        <p:spPr>
          <a:xfrm>
            <a:off x="4038599" y="6356347"/>
            <a:ext cx="4114799" cy="365199"/>
          </a:xfrm>
          <a:prstGeom prst="rect">
            <a:avLst/>
          </a:prstGeom>
          <a:noFill/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106"/>
          <p:cNvSpPr txBox="1"/>
          <p:nvPr>
            <p:ph idx="12" type="sldNum"/>
          </p:nvPr>
        </p:nvSpPr>
        <p:spPr>
          <a:xfrm>
            <a:off x="8610599" y="6356347"/>
            <a:ext cx="2743200" cy="365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 b="0" i="0" sz="1200" u="none" cap="none" strike="noStrik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07"/>
          <p:cNvSpPr/>
          <p:nvPr/>
        </p:nvSpPr>
        <p:spPr>
          <a:xfrm>
            <a:off x="1" y="1"/>
            <a:ext cx="12192609" cy="6857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t/>
            </a:r>
            <a:endParaRPr b="0" i="0" sz="133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descr="Image générée" id="181" name="Google Shape;181;p107"/>
          <p:cNvPicPr preferRelativeResize="0"/>
          <p:nvPr/>
        </p:nvPicPr>
        <p:blipFill rotWithShape="1">
          <a:blip r:embed="rId2">
            <a:alphaModFix/>
          </a:blip>
          <a:srcRect b="62243" l="5921" r="75621" t="24595"/>
          <a:stretch/>
        </p:blipFill>
        <p:spPr>
          <a:xfrm>
            <a:off x="425937" y="270017"/>
            <a:ext cx="450005" cy="481388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107"/>
          <p:cNvSpPr txBox="1"/>
          <p:nvPr>
            <p:ph type="title"/>
          </p:nvPr>
        </p:nvSpPr>
        <p:spPr>
          <a:xfrm>
            <a:off x="1015447" y="195950"/>
            <a:ext cx="10161203" cy="470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  <a:defRPr b="1" sz="2000">
                <a:solidFill>
                  <a:srgbClr val="7F7F7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" name="Google Shape;183;p107"/>
          <p:cNvSpPr txBox="1"/>
          <p:nvPr>
            <p:ph idx="1" type="body"/>
          </p:nvPr>
        </p:nvSpPr>
        <p:spPr>
          <a:xfrm>
            <a:off x="996952" y="685689"/>
            <a:ext cx="10179600" cy="2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  <a:defRPr b="0" i="1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cript">
  <p:cSld name="script"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08"/>
          <p:cNvSpPr/>
          <p:nvPr/>
        </p:nvSpPr>
        <p:spPr>
          <a:xfrm>
            <a:off x="1" y="-38038"/>
            <a:ext cx="12192609" cy="6896404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108"/>
          <p:cNvSpPr txBox="1"/>
          <p:nvPr>
            <p:ph type="title"/>
          </p:nvPr>
        </p:nvSpPr>
        <p:spPr>
          <a:xfrm>
            <a:off x="1015447" y="195950"/>
            <a:ext cx="10161203" cy="470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  <a:defRPr b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" name="Google Shape;187;p108"/>
          <p:cNvSpPr txBox="1"/>
          <p:nvPr>
            <p:ph idx="1" type="body"/>
          </p:nvPr>
        </p:nvSpPr>
        <p:spPr>
          <a:xfrm>
            <a:off x="996952" y="685689"/>
            <a:ext cx="10179600" cy="2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  <a:defRPr b="0" i="1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Image générée" id="188" name="Google Shape;188;p108"/>
          <p:cNvPicPr preferRelativeResize="0"/>
          <p:nvPr/>
        </p:nvPicPr>
        <p:blipFill rotWithShape="1">
          <a:blip r:embed="rId2">
            <a:alphaModFix/>
          </a:blip>
          <a:srcRect b="62243" l="5921" r="75621" t="24595"/>
          <a:stretch/>
        </p:blipFill>
        <p:spPr>
          <a:xfrm>
            <a:off x="389129" y="206116"/>
            <a:ext cx="471143" cy="50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9"/>
          <p:cNvSpPr/>
          <p:nvPr/>
        </p:nvSpPr>
        <p:spPr>
          <a:xfrm>
            <a:off x="0" y="-38038"/>
            <a:ext cx="12192000" cy="689603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1"/>
              <a:buFont typeface="Arial"/>
              <a:buNone/>
            </a:pPr>
            <a:r>
              <a:t/>
            </a:r>
            <a:endParaRPr b="0" i="0" sz="1351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91" name="Google Shape;191;p109"/>
          <p:cNvSpPr txBox="1"/>
          <p:nvPr>
            <p:ph type="title"/>
          </p:nvPr>
        </p:nvSpPr>
        <p:spPr>
          <a:xfrm>
            <a:off x="1015448" y="195950"/>
            <a:ext cx="10161105" cy="47062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  <a:defRPr b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109"/>
          <p:cNvSpPr txBox="1"/>
          <p:nvPr>
            <p:ph idx="1" type="body"/>
          </p:nvPr>
        </p:nvSpPr>
        <p:spPr>
          <a:xfrm>
            <a:off x="996952" y="685690"/>
            <a:ext cx="10179600" cy="2924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  <a:defRPr b="0" i="1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Image générée" id="193" name="Google Shape;193;p109"/>
          <p:cNvPicPr preferRelativeResize="0"/>
          <p:nvPr/>
        </p:nvPicPr>
        <p:blipFill rotWithShape="1">
          <a:blip r:embed="rId2">
            <a:alphaModFix/>
          </a:blip>
          <a:srcRect b="62243" l="5921" r="75621" t="24595"/>
          <a:stretch/>
        </p:blipFill>
        <p:spPr>
          <a:xfrm>
            <a:off x="389129" y="206116"/>
            <a:ext cx="471143" cy="50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>
  <p:cSld name="Titre de section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9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Google Shape;24;p9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Google Shape;25;p9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10"/>
          <p:cNvSpPr/>
          <p:nvPr/>
        </p:nvSpPr>
        <p:spPr>
          <a:xfrm>
            <a:off x="1" y="-38038"/>
            <a:ext cx="12192609" cy="6857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t/>
            </a:r>
            <a:endParaRPr b="0" i="0" sz="1333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96" name="Google Shape;196;p110"/>
          <p:cNvSpPr txBox="1"/>
          <p:nvPr>
            <p:ph type="title"/>
          </p:nvPr>
        </p:nvSpPr>
        <p:spPr>
          <a:xfrm>
            <a:off x="1015447" y="195950"/>
            <a:ext cx="10161203" cy="470793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  <a:defRPr b="1" sz="2000">
                <a:solidFill>
                  <a:srgbClr val="7F7F7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7" name="Google Shape;197;p110"/>
          <p:cNvSpPr txBox="1"/>
          <p:nvPr>
            <p:ph idx="1" type="body"/>
          </p:nvPr>
        </p:nvSpPr>
        <p:spPr>
          <a:xfrm>
            <a:off x="996952" y="685689"/>
            <a:ext cx="10179600" cy="2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  <a:defRPr b="0" i="1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Image générée" id="198" name="Google Shape;198;p110"/>
          <p:cNvPicPr preferRelativeResize="0"/>
          <p:nvPr/>
        </p:nvPicPr>
        <p:blipFill rotWithShape="1">
          <a:blip r:embed="rId2">
            <a:alphaModFix/>
          </a:blip>
          <a:srcRect b="62243" l="5921" r="75621" t="24595"/>
          <a:stretch/>
        </p:blipFill>
        <p:spPr>
          <a:xfrm>
            <a:off x="389129" y="206116"/>
            <a:ext cx="471143" cy="50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" type="tx">
  <p:cSld name="TITLE_AND_BODY">
    <p:bg>
      <p:bgPr>
        <a:solidFill>
          <a:srgbClr val="44546A"/>
        </a:solid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11"/>
          <p:cNvSpPr/>
          <p:nvPr/>
        </p:nvSpPr>
        <p:spPr>
          <a:xfrm flipH="1">
            <a:off x="4776801" y="2067604"/>
            <a:ext cx="7415199" cy="4790395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E7E6E6"/>
          </a:solidFill>
          <a:ln>
            <a:noFill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111"/>
          <p:cNvSpPr/>
          <p:nvPr/>
        </p:nvSpPr>
        <p:spPr>
          <a:xfrm>
            <a:off x="36" y="3765999"/>
            <a:ext cx="9827203" cy="3092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36AFCE"/>
          </a:solidFill>
          <a:ln>
            <a:noFill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111"/>
          <p:cNvSpPr/>
          <p:nvPr/>
        </p:nvSpPr>
        <p:spPr>
          <a:xfrm>
            <a:off x="270967" y="275004"/>
            <a:ext cx="11650004" cy="6307993"/>
          </a:xfrm>
          <a:prstGeom prst="rect">
            <a:avLst/>
          </a:prstGeom>
          <a:solidFill>
            <a:srgbClr val="000000"/>
          </a:solidFill>
          <a:ln>
            <a:noFill/>
          </a:ln>
          <a:effectLst>
            <a:outerShdw algn="tl">
              <a:srgbClr val="000000">
                <a:alpha val="40000"/>
              </a:srgbClr>
            </a:outerShdw>
          </a:effectLst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111"/>
          <p:cNvSpPr txBox="1"/>
          <p:nvPr>
            <p:ph type="title"/>
          </p:nvPr>
        </p:nvSpPr>
        <p:spPr>
          <a:xfrm>
            <a:off x="1092195" y="1127467"/>
            <a:ext cx="10007595" cy="1272796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alibri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" name="Google Shape;204;p111"/>
          <p:cNvSpPr txBox="1"/>
          <p:nvPr>
            <p:ph idx="1" type="body"/>
          </p:nvPr>
        </p:nvSpPr>
        <p:spPr>
          <a:xfrm>
            <a:off x="1092195" y="2654295"/>
            <a:ext cx="10007595" cy="3264005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>
            <a:lvl1pPr indent="-31115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Char char="●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5" name="Google Shape;205;p111"/>
          <p:cNvSpPr txBox="1"/>
          <p:nvPr>
            <p:ph idx="12" type="sldNum"/>
          </p:nvPr>
        </p:nvSpPr>
        <p:spPr>
          <a:xfrm>
            <a:off x="11187647" y="6058229"/>
            <a:ext cx="731605" cy="52480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91400" spcFirstLastPara="1" rIns="91400" wrap="square" tIns="914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 b="0" i="0" sz="1200" u="none" cap="none" strike="noStrik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apositive de titre">
  <p:cSld name="1_Diapositive de titre"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12"/>
          <p:cNvSpPr txBox="1"/>
          <p:nvPr>
            <p:ph idx="1" type="subTitle"/>
          </p:nvPr>
        </p:nvSpPr>
        <p:spPr>
          <a:xfrm>
            <a:off x="1524000" y="3602041"/>
            <a:ext cx="9144000" cy="1655759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00" spcFirstLastPara="1" rIns="91400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8" name="Google Shape;208;p112"/>
          <p:cNvSpPr txBox="1"/>
          <p:nvPr>
            <p:ph idx="10" type="dt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9" name="Google Shape;209;p112"/>
          <p:cNvSpPr txBox="1"/>
          <p:nvPr>
            <p:ph idx="11" type="ftr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00" spcFirstLastPara="1" rIns="914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0" name="Google Shape;210;p112"/>
          <p:cNvSpPr txBox="1"/>
          <p:nvPr>
            <p:ph idx="12" type="sldNum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 b="0" i="0" sz="1200" u="none" cap="none" strike="noStrik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112"/>
          <p:cNvSpPr/>
          <p:nvPr/>
        </p:nvSpPr>
        <p:spPr>
          <a:xfrm>
            <a:off x="0" y="21504"/>
            <a:ext cx="12192000" cy="6857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1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1"/>
              <a:buFont typeface="Arial"/>
              <a:buNone/>
            </a:pPr>
            <a:r>
              <a:t/>
            </a:r>
            <a:endParaRPr b="0" i="0" sz="1351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12" name="Google Shape;212;p112"/>
          <p:cNvSpPr/>
          <p:nvPr/>
        </p:nvSpPr>
        <p:spPr>
          <a:xfrm flipH="1">
            <a:off x="11353800" y="363225"/>
            <a:ext cx="366088" cy="224711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1"/>
              <a:buFont typeface="Arial"/>
              <a:buNone/>
            </a:pPr>
            <a:r>
              <a:t/>
            </a:r>
            <a:endParaRPr b="1" i="0" sz="1351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13" name="Google Shape;213;p112"/>
          <p:cNvSpPr txBox="1"/>
          <p:nvPr>
            <p:ph type="title"/>
          </p:nvPr>
        </p:nvSpPr>
        <p:spPr>
          <a:xfrm>
            <a:off x="1192694" y="454136"/>
            <a:ext cx="10161105" cy="4706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00" spcFirstLastPara="1" rIns="91400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Calibri"/>
              <a:buNone/>
              <a:defRPr i="1" sz="1600">
                <a:solidFill>
                  <a:srgbClr val="BFBFB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Image générée" id="214" name="Google Shape;214;p112"/>
          <p:cNvPicPr preferRelativeResize="0"/>
          <p:nvPr/>
        </p:nvPicPr>
        <p:blipFill rotWithShape="1">
          <a:blip r:embed="rId3">
            <a:alphaModFix/>
          </a:blip>
          <a:srcRect b="62243" l="5921" r="75621" t="24595"/>
          <a:stretch/>
        </p:blipFill>
        <p:spPr>
          <a:xfrm>
            <a:off x="441277" y="202136"/>
            <a:ext cx="471143" cy="50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13"/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113"/>
          <p:cNvSpPr txBox="1"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FFF2CC"/>
          </a:solidFill>
          <a:ln cap="flat" cmpd="sng" w="12700">
            <a:solidFill>
              <a:srgbClr val="70AD4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360000" lIns="719975" spcFirstLastPara="1" rIns="719975" wrap="square" tIns="36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113"/>
          <p:cNvSpPr txBox="1"/>
          <p:nvPr/>
        </p:nvSpPr>
        <p:spPr>
          <a:xfrm>
            <a:off x="0" y="0"/>
            <a:ext cx="12192000" cy="101599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113"/>
          <p:cNvSpPr txBox="1"/>
          <p:nvPr>
            <p:ph idx="1" type="body"/>
          </p:nvPr>
        </p:nvSpPr>
        <p:spPr>
          <a:xfrm>
            <a:off x="3715207" y="81028"/>
            <a:ext cx="4757732" cy="7755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Simplified Arabic"/>
              <a:buNone/>
              <a:defRPr b="1" i="0" sz="4800" u="none" cap="none" strike="noStrike">
                <a:solidFill>
                  <a:srgbClr val="000000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0" name="Google Shape;220;p113"/>
          <p:cNvSpPr txBox="1"/>
          <p:nvPr>
            <p:ph idx="2" type="body"/>
          </p:nvPr>
        </p:nvSpPr>
        <p:spPr>
          <a:xfrm>
            <a:off x="671329" y="1678666"/>
            <a:ext cx="10845479" cy="519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Simplified Arabic"/>
              <a:buNone/>
              <a:defRPr b="0" i="0" sz="3000" u="none" cap="none" strike="noStrike">
                <a:solidFill>
                  <a:srgbClr val="000000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8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8" name="Google Shape;228;p8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9" name="Google Shape;229;p8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15"/>
          <p:cNvSpPr/>
          <p:nvPr/>
        </p:nvSpPr>
        <p:spPr>
          <a:xfrm>
            <a:off x="-1" y="-38042"/>
            <a:ext cx="12191999" cy="6896042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37" name="Google Shape;237;p115"/>
          <p:cNvSpPr/>
          <p:nvPr/>
        </p:nvSpPr>
        <p:spPr>
          <a:xfrm>
            <a:off x="270933" y="537210"/>
            <a:ext cx="11650131" cy="6168723"/>
          </a:xfrm>
          <a:prstGeom prst="roundRect">
            <a:avLst>
              <a:gd fmla="val 2225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115"/>
          <p:cNvSpPr/>
          <p:nvPr/>
        </p:nvSpPr>
        <p:spPr>
          <a:xfrm>
            <a:off x="270933" y="98512"/>
            <a:ext cx="11650131" cy="976496"/>
          </a:xfrm>
          <a:prstGeom prst="round2SameRect">
            <a:avLst>
              <a:gd fmla="val 14489" name="adj1"/>
              <a:gd fmla="val 0" name="adj2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r>
              <a:t/>
            </a:r>
            <a:endParaRPr b="1" i="0" sz="2000" u="none" cap="none" strike="noStrik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239" name="Google Shape;239;p115"/>
          <p:cNvPicPr preferRelativeResize="0"/>
          <p:nvPr/>
        </p:nvPicPr>
        <p:blipFill rotWithShape="1">
          <a:blip r:embed="rId2">
            <a:alphaModFix/>
          </a:blip>
          <a:srcRect b="62243" l="5921" r="75621" t="24595"/>
          <a:stretch/>
        </p:blipFill>
        <p:spPr>
          <a:xfrm>
            <a:off x="425937" y="152067"/>
            <a:ext cx="450005" cy="4813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" name="Google Shape;246;p117"/>
          <p:cNvGrpSpPr/>
          <p:nvPr/>
        </p:nvGrpSpPr>
        <p:grpSpPr>
          <a:xfrm>
            <a:off x="-1" y="-38042"/>
            <a:ext cx="12191999" cy="6896042"/>
            <a:chOff x="0" y="0"/>
            <a:chExt cx="13716000" cy="10287002"/>
          </a:xfrm>
        </p:grpSpPr>
        <p:sp>
          <p:nvSpPr>
            <p:cNvPr id="247" name="Google Shape;247;p117"/>
            <p:cNvSpPr/>
            <p:nvPr/>
          </p:nvSpPr>
          <p:spPr>
            <a:xfrm>
              <a:off x="0" y="0"/>
              <a:ext cx="13716000" cy="10287002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50"/>
                <a:buFont typeface="Calibri"/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48" name="Google Shape;248;p117"/>
            <p:cNvSpPr/>
            <p:nvPr/>
          </p:nvSpPr>
          <p:spPr>
            <a:xfrm>
              <a:off x="304801" y="858118"/>
              <a:ext cx="13106398" cy="9202042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117"/>
            <p:cNvSpPr/>
            <p:nvPr/>
          </p:nvSpPr>
          <p:spPr>
            <a:xfrm>
              <a:off x="304801" y="203701"/>
              <a:ext cx="13106398" cy="1456664"/>
            </a:xfrm>
            <a:prstGeom prst="round2SameRect">
              <a:avLst>
                <a:gd fmla="val 14489" name="adj1"/>
                <a:gd fmla="val 0" name="adj2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t/>
              </a:r>
              <a:endParaRPr b="1" i="0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250" name="Google Shape;250;p117"/>
          <p:cNvPicPr preferRelativeResize="0"/>
          <p:nvPr/>
        </p:nvPicPr>
        <p:blipFill rotWithShape="1">
          <a:blip r:embed="rId2">
            <a:alphaModFix/>
          </a:blip>
          <a:srcRect b="62243" l="5921" r="75621" t="24595"/>
          <a:stretch/>
        </p:blipFill>
        <p:spPr>
          <a:xfrm>
            <a:off x="425937" y="152067"/>
            <a:ext cx="450005" cy="4813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7" name="Google Shape;257;p119"/>
          <p:cNvGrpSpPr/>
          <p:nvPr/>
        </p:nvGrpSpPr>
        <p:grpSpPr>
          <a:xfrm>
            <a:off x="-1" y="-38042"/>
            <a:ext cx="12191999" cy="6896042"/>
            <a:chOff x="0" y="0"/>
            <a:chExt cx="13716000" cy="10287002"/>
          </a:xfrm>
        </p:grpSpPr>
        <p:sp>
          <p:nvSpPr>
            <p:cNvPr id="258" name="Google Shape;258;p119"/>
            <p:cNvSpPr/>
            <p:nvPr/>
          </p:nvSpPr>
          <p:spPr>
            <a:xfrm>
              <a:off x="0" y="0"/>
              <a:ext cx="13716000" cy="10287002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50"/>
                <a:buFont typeface="Calibri"/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59" name="Google Shape;259;p119"/>
            <p:cNvSpPr/>
            <p:nvPr/>
          </p:nvSpPr>
          <p:spPr>
            <a:xfrm>
              <a:off x="304801" y="858118"/>
              <a:ext cx="13106398" cy="9202042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119"/>
            <p:cNvSpPr/>
            <p:nvPr/>
          </p:nvSpPr>
          <p:spPr>
            <a:xfrm>
              <a:off x="304801" y="203701"/>
              <a:ext cx="13106398" cy="1456664"/>
            </a:xfrm>
            <a:prstGeom prst="round2SameRect">
              <a:avLst>
                <a:gd fmla="val 14489" name="adj1"/>
                <a:gd fmla="val 0" name="adj2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t/>
              </a:r>
              <a:endParaRPr b="1" i="0" sz="20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261" name="Google Shape;261;p119"/>
          <p:cNvPicPr preferRelativeResize="0"/>
          <p:nvPr/>
        </p:nvPicPr>
        <p:blipFill rotWithShape="1">
          <a:blip r:embed="rId2">
            <a:alphaModFix/>
          </a:blip>
          <a:srcRect b="62243" l="5921" r="75621" t="24595"/>
          <a:stretch/>
        </p:blipFill>
        <p:spPr>
          <a:xfrm>
            <a:off x="425937" y="152067"/>
            <a:ext cx="450005" cy="4813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>
  <p:cSld name="Deux contenu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9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9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9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>
  <p:cSld name="Comparaison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94"/>
          <p:cNvSpPr txBox="1"/>
          <p:nvPr>
            <p:ph type="title"/>
          </p:nvPr>
        </p:nvSpPr>
        <p:spPr>
          <a:xfrm>
            <a:off x="875942" y="543847"/>
            <a:ext cx="10515600" cy="5438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9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Google Shape;33;p9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9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5"/>
          <p:cNvSpPr txBox="1"/>
          <p:nvPr>
            <p:ph type="title"/>
          </p:nvPr>
        </p:nvSpPr>
        <p:spPr>
          <a:xfrm>
            <a:off x="838200" y="654188"/>
            <a:ext cx="10515600" cy="453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9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" name="Google Shape;38;p9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Google Shape;39;p9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2" name="Google Shape;42;p9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Google Shape;43;p9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>
  <p:cSld name="Contenu avec légende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" name="Google Shape;46;p9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" name="Google Shape;47;p9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>
  <p:cSld name="Image avec légende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Google Shape;50;p9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Google Shape;51;p9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theme" Target="../theme/theme5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19.xml"/><Relationship Id="rId2" Type="http://schemas.openxmlformats.org/officeDocument/2006/relationships/slideLayout" Target="../slideLayouts/slideLayout20.xml"/><Relationship Id="rId3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2.xml"/><Relationship Id="rId16" Type="http://schemas.openxmlformats.org/officeDocument/2006/relationships/theme" Target="../theme/theme7.xml"/><Relationship Id="rId5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5.xml"/><Relationship Id="rId8" Type="http://schemas.openxmlformats.org/officeDocument/2006/relationships/slideLayout" Target="../slideLayouts/slideLayout26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theme" Target="../theme/theme6.xml"/></Relationships>
</file>

<file path=ppt/slideMasters/_rels/slideMaster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theme" Target="../theme/theme1.xml"/></Relationships>
</file>

<file path=ppt/slideMasters/_rels/slideMaster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theme" Target="../theme/theme2.xml"/></Relationships>
</file>

<file path=ppt/slideMasters/_rels/slideMaster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6"/>
          <p:cNvSpPr txBox="1"/>
          <p:nvPr>
            <p:ph type="title"/>
          </p:nvPr>
        </p:nvSpPr>
        <p:spPr>
          <a:xfrm>
            <a:off x="838200" y="654188"/>
            <a:ext cx="10515600" cy="453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Calibri"/>
              <a:buNone/>
              <a:defRPr b="0" i="1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7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02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302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78"/>
          <p:cNvSpPr txBox="1"/>
          <p:nvPr>
            <p:ph type="title"/>
          </p:nvPr>
        </p:nvSpPr>
        <p:spPr>
          <a:xfrm>
            <a:off x="838200" y="368966"/>
            <a:ext cx="10515600" cy="4500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Calibri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5" name="Google Shape;65;p7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6" name="Google Shape;66;p7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7" name="Google Shape;67;p7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82"/>
          <p:cNvSpPr txBox="1"/>
          <p:nvPr>
            <p:ph type="title"/>
          </p:nvPr>
        </p:nvSpPr>
        <p:spPr>
          <a:xfrm>
            <a:off x="965943" y="45087"/>
            <a:ext cx="10800120" cy="636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5" name="Google Shape;125;p82"/>
          <p:cNvSpPr txBox="1"/>
          <p:nvPr>
            <p:ph idx="10" type="dt"/>
          </p:nvPr>
        </p:nvSpPr>
        <p:spPr>
          <a:xfrm>
            <a:off x="838200" y="6356347"/>
            <a:ext cx="2743200" cy="365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6" name="Google Shape;126;p82"/>
          <p:cNvSpPr txBox="1"/>
          <p:nvPr>
            <p:ph idx="11" type="ftr"/>
          </p:nvPr>
        </p:nvSpPr>
        <p:spPr>
          <a:xfrm>
            <a:off x="4038599" y="6356347"/>
            <a:ext cx="4114799" cy="365199"/>
          </a:xfrm>
          <a:prstGeom prst="rect">
            <a:avLst/>
          </a:prstGeom>
          <a:noFill/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7" name="Google Shape;127;p82"/>
          <p:cNvSpPr txBox="1"/>
          <p:nvPr>
            <p:ph idx="12" type="sldNum"/>
          </p:nvPr>
        </p:nvSpPr>
        <p:spPr>
          <a:xfrm>
            <a:off x="8610599" y="6356347"/>
            <a:ext cx="2743200" cy="365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85"/>
          <p:cNvSpPr txBox="1"/>
          <p:nvPr>
            <p:ph type="title"/>
          </p:nvPr>
        </p:nvSpPr>
        <p:spPr>
          <a:xfrm>
            <a:off x="838200" y="274112"/>
            <a:ext cx="10515600" cy="813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23" name="Google Shape;223;p8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4" name="Google Shape;224;p8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5" name="Google Shape;225;p8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5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14"/>
          <p:cNvSpPr txBox="1"/>
          <p:nvPr>
            <p:ph type="title"/>
          </p:nvPr>
        </p:nvSpPr>
        <p:spPr>
          <a:xfrm>
            <a:off x="838200" y="368966"/>
            <a:ext cx="10515600" cy="4500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Calibri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32" name="Google Shape;232;p1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3" name="Google Shape;233;p1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4" name="Google Shape;234;p1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7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16"/>
          <p:cNvSpPr txBox="1"/>
          <p:nvPr>
            <p:ph type="title"/>
          </p:nvPr>
        </p:nvSpPr>
        <p:spPr>
          <a:xfrm>
            <a:off x="838200" y="368966"/>
            <a:ext cx="10515600" cy="4500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Calibri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42" name="Google Shape;242;p1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3" name="Google Shape;243;p1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4" name="Google Shape;244;p1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18"/>
          <p:cNvSpPr txBox="1"/>
          <p:nvPr>
            <p:ph type="title"/>
          </p:nvPr>
        </p:nvSpPr>
        <p:spPr>
          <a:xfrm>
            <a:off x="838200" y="368966"/>
            <a:ext cx="10515600" cy="4500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Calibri"/>
              <a:buNone/>
              <a:defRPr b="0" i="0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3" name="Google Shape;253;p1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4" name="Google Shape;254;p1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5" name="Google Shape;255;p1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1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png"/><Relationship Id="rId4" Type="http://schemas.openxmlformats.org/officeDocument/2006/relationships/image" Target="../media/image4.png"/><Relationship Id="rId5" Type="http://schemas.openxmlformats.org/officeDocument/2006/relationships/image" Target="../media/image1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2.png"/><Relationship Id="rId4" Type="http://schemas.openxmlformats.org/officeDocument/2006/relationships/image" Target="../media/image1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0.png"/><Relationship Id="rId4" Type="http://schemas.openxmlformats.org/officeDocument/2006/relationships/image" Target="../media/image2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0.png"/><Relationship Id="rId4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6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6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2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2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0.png"/><Relationship Id="rId4" Type="http://schemas.openxmlformats.org/officeDocument/2006/relationships/image" Target="../media/image2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gif"/><Relationship Id="rId4" Type="http://schemas.openxmlformats.org/officeDocument/2006/relationships/image" Target="../media/image5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5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8.png"/><Relationship Id="rId4" Type="http://schemas.openxmlformats.org/officeDocument/2006/relationships/image" Target="../media/image22.png"/><Relationship Id="rId5" Type="http://schemas.openxmlformats.org/officeDocument/2006/relationships/image" Target="../media/image35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5.png"/><Relationship Id="rId4" Type="http://schemas.openxmlformats.org/officeDocument/2006/relationships/image" Target="../media/image28.png"/><Relationship Id="rId5" Type="http://schemas.openxmlformats.org/officeDocument/2006/relationships/image" Target="../media/image22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5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2.png"/><Relationship Id="rId4" Type="http://schemas.openxmlformats.org/officeDocument/2006/relationships/image" Target="../media/image22.png"/><Relationship Id="rId5" Type="http://schemas.openxmlformats.org/officeDocument/2006/relationships/image" Target="../media/image28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2.png"/><Relationship Id="rId4" Type="http://schemas.openxmlformats.org/officeDocument/2006/relationships/image" Target="../media/image37.png"/><Relationship Id="rId5" Type="http://schemas.openxmlformats.org/officeDocument/2006/relationships/image" Target="../media/image28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6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2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gif"/><Relationship Id="rId4" Type="http://schemas.openxmlformats.org/officeDocument/2006/relationships/image" Target="../media/image5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6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22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16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22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22.png"/><Relationship Id="rId4" Type="http://schemas.openxmlformats.org/officeDocument/2006/relationships/image" Target="../media/image17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25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22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22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22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2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jp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22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25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33.png"/><Relationship Id="rId4" Type="http://schemas.openxmlformats.org/officeDocument/2006/relationships/image" Target="../media/image22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16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22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16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22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16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22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1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png"/><Relationship Id="rId4" Type="http://schemas.openxmlformats.org/officeDocument/2006/relationships/image" Target="../media/image22.png"/><Relationship Id="rId5" Type="http://schemas.openxmlformats.org/officeDocument/2006/relationships/image" Target="../media/image13.png"/><Relationship Id="rId6" Type="http://schemas.openxmlformats.org/officeDocument/2006/relationships/image" Target="../media/image21.png"/><Relationship Id="rId7" Type="http://schemas.openxmlformats.org/officeDocument/2006/relationships/image" Target="../media/image12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22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33.png"/><Relationship Id="rId4" Type="http://schemas.openxmlformats.org/officeDocument/2006/relationships/image" Target="../media/image22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29.png"/><Relationship Id="rId4" Type="http://schemas.openxmlformats.org/officeDocument/2006/relationships/image" Target="../media/image22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33.png"/><Relationship Id="rId4" Type="http://schemas.openxmlformats.org/officeDocument/2006/relationships/image" Target="../media/image28.png"/><Relationship Id="rId5" Type="http://schemas.openxmlformats.org/officeDocument/2006/relationships/image" Target="../media/image22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25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16.png"/><Relationship Id="rId4" Type="http://schemas.openxmlformats.org/officeDocument/2006/relationships/image" Target="../media/image30.png"/><Relationship Id="rId5" Type="http://schemas.openxmlformats.org/officeDocument/2006/relationships/image" Target="../media/image28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22.png"/><Relationship Id="rId4" Type="http://schemas.openxmlformats.org/officeDocument/2006/relationships/image" Target="../media/image30.png"/><Relationship Id="rId5" Type="http://schemas.openxmlformats.org/officeDocument/2006/relationships/image" Target="../media/image28.pn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25.pn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39.png"/><Relationship Id="rId4" Type="http://schemas.openxmlformats.org/officeDocument/2006/relationships/image" Target="../media/image22.pn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39.png"/><Relationship Id="rId4" Type="http://schemas.openxmlformats.org/officeDocument/2006/relationships/image" Target="../media/image28.png"/><Relationship Id="rId5" Type="http://schemas.openxmlformats.org/officeDocument/2006/relationships/image" Target="../media/image2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7.xml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70.xml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16.png"/><Relationship Id="rId4" Type="http://schemas.openxmlformats.org/officeDocument/2006/relationships/image" Target="../media/image22.pn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22.png"/><Relationship Id="rId4" Type="http://schemas.openxmlformats.org/officeDocument/2006/relationships/image" Target="../media/image17.png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22.png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28.png"/><Relationship Id="rId4" Type="http://schemas.openxmlformats.org/officeDocument/2006/relationships/image" Target="../media/image22.png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3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"/>
          <p:cNvSpPr txBox="1"/>
          <p:nvPr/>
        </p:nvSpPr>
        <p:spPr>
          <a:xfrm>
            <a:off x="3077845" y="2093837"/>
            <a:ext cx="603631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800"/>
              <a:buFont typeface="Play"/>
              <a:buNone/>
            </a:pPr>
            <a:r>
              <a:rPr b="1" i="0" lang="fr-FR" sz="4800" u="none" cap="none" strike="noStrike">
                <a:solidFill>
                  <a:srgbClr val="002060"/>
                </a:solidFill>
                <a:latin typeface="Play"/>
                <a:ea typeface="Play"/>
                <a:cs typeface="Play"/>
                <a:sym typeface="Play"/>
              </a:rPr>
              <a:t>Physique chimie </a:t>
            </a:r>
            <a:endParaRPr b="1" i="0" sz="5400" u="none" cap="none" strike="noStrike">
              <a:solidFill>
                <a:srgbClr val="002060"/>
              </a:solidFill>
              <a:latin typeface="Play"/>
              <a:ea typeface="Play"/>
              <a:cs typeface="Play"/>
              <a:sym typeface="Play"/>
            </a:endParaRPr>
          </a:p>
        </p:txBody>
      </p:sp>
      <p:grpSp>
        <p:nvGrpSpPr>
          <p:cNvPr id="267" name="Google Shape;267;p1"/>
          <p:cNvGrpSpPr/>
          <p:nvPr/>
        </p:nvGrpSpPr>
        <p:grpSpPr>
          <a:xfrm>
            <a:off x="9190731" y="2526447"/>
            <a:ext cx="2088474" cy="1622561"/>
            <a:chOff x="9929471" y="1559650"/>
            <a:chExt cx="2088474" cy="1428584"/>
          </a:xfrm>
        </p:grpSpPr>
        <p:pic>
          <p:nvPicPr>
            <p:cNvPr id="268" name="Google Shape;268;p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929471" y="1559650"/>
              <a:ext cx="2088474" cy="142858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9" name="Google Shape;269;p1"/>
            <p:cNvSpPr txBox="1"/>
            <p:nvPr/>
          </p:nvSpPr>
          <p:spPr>
            <a:xfrm>
              <a:off x="10466027" y="1790000"/>
              <a:ext cx="1114592" cy="3594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275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Play"/>
                <a:buNone/>
              </a:pPr>
              <a:r>
                <a:rPr b="1" i="0" lang="fr-FR" sz="2400" u="none" cap="none" strike="noStrike">
                  <a:solidFill>
                    <a:srgbClr val="FFFFFF"/>
                  </a:solidFill>
                  <a:latin typeface="Play"/>
                  <a:ea typeface="Play"/>
                  <a:cs typeface="Play"/>
                  <a:sym typeface="Play"/>
                </a:rPr>
                <a:t>Niveau</a:t>
              </a:r>
              <a:r>
                <a:rPr b="1" i="0" lang="fr-FR" sz="1800" u="none" cap="none" strike="noStrike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    </a:t>
              </a:r>
              <a:r>
                <a:rPr b="1" i="0" lang="fr-FR" sz="1400" u="none" cap="none" strike="noStrike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            </a:t>
              </a:r>
              <a:r>
                <a:rPr b="1" i="0" lang="fr-FR" sz="1800" u="none" cap="none" strike="noStrike">
                  <a:solidFill>
                    <a:srgbClr val="FFFFFF"/>
                  </a:solidFill>
                  <a:latin typeface="Dosis"/>
                  <a:ea typeface="Dosis"/>
                  <a:cs typeface="Dosis"/>
                  <a:sym typeface="Dosis"/>
                </a:rPr>
                <a:t>             </a:t>
              </a:r>
              <a:endParaRPr/>
            </a:p>
          </p:txBody>
        </p:sp>
        <p:sp>
          <p:nvSpPr>
            <p:cNvPr id="270" name="Google Shape;270;p1"/>
            <p:cNvSpPr txBox="1"/>
            <p:nvPr/>
          </p:nvSpPr>
          <p:spPr>
            <a:xfrm>
              <a:off x="10311889" y="2280911"/>
              <a:ext cx="126873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CBF18"/>
                </a:buClr>
                <a:buSzPts val="2800"/>
                <a:buFont typeface="Dosis"/>
                <a:buNone/>
              </a:pPr>
              <a:r>
                <a:rPr b="1" i="0" lang="fr-FR" sz="2800" u="none" cap="none" strike="noStrike">
                  <a:solidFill>
                    <a:srgbClr val="FCBF18"/>
                  </a:solidFill>
                  <a:latin typeface="Dosis"/>
                  <a:ea typeface="Dosis"/>
                  <a:cs typeface="Dosis"/>
                  <a:sym typeface="Dosis"/>
                </a:rPr>
                <a:t>2AC</a:t>
              </a:r>
              <a:endParaRPr b="1" i="0" sz="2800" u="none" cap="none" strike="noStrike">
                <a:solidFill>
                  <a:srgbClr val="FCBF18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pic>
        <p:nvPicPr>
          <p:cNvPr id="271" name="Google Shape;271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30536" y="305962"/>
            <a:ext cx="5130928" cy="1015663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1"/>
          <p:cNvSpPr/>
          <p:nvPr/>
        </p:nvSpPr>
        <p:spPr>
          <a:xfrm>
            <a:off x="4470216" y="3083965"/>
            <a:ext cx="3169712" cy="382217"/>
          </a:xfrm>
          <a:prstGeom prst="rect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84E9F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784E9F"/>
                </a:solidFill>
                <a:latin typeface="Calibri"/>
                <a:ea typeface="Calibri"/>
                <a:cs typeface="Calibri"/>
                <a:sym typeface="Calibri"/>
              </a:rPr>
              <a:t>Période de remédiation</a:t>
            </a:r>
            <a:endParaRPr b="1" i="0" sz="2400" u="none" cap="none" strike="noStrike">
              <a:solidFill>
                <a:srgbClr val="784E9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3" name="Google Shape;273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648834" y="4157614"/>
            <a:ext cx="3172268" cy="1895740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1"/>
          <p:cNvSpPr/>
          <p:nvPr/>
        </p:nvSpPr>
        <p:spPr>
          <a:xfrm>
            <a:off x="653156" y="4149008"/>
            <a:ext cx="5754759" cy="640385"/>
          </a:xfrm>
          <a:prstGeom prst="roundRect">
            <a:avLst>
              <a:gd fmla="val 8616" name="adj"/>
            </a:avLst>
          </a:prstGeom>
          <a:solidFill>
            <a:srgbClr val="106585"/>
          </a:solidFill>
          <a:ln cap="flat" cmpd="sng" w="12700">
            <a:solidFill>
              <a:srgbClr val="D5DBE5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Domaine 1         </a:t>
            </a:r>
            <a:r>
              <a:rPr b="1" i="1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Masse et volume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1"/>
          <p:cNvSpPr/>
          <p:nvPr/>
        </p:nvSpPr>
        <p:spPr>
          <a:xfrm>
            <a:off x="653156" y="5105484"/>
            <a:ext cx="5754759" cy="650519"/>
          </a:xfrm>
          <a:prstGeom prst="roundRect">
            <a:avLst>
              <a:gd fmla="val 8616" name="adj"/>
            </a:avLst>
          </a:prstGeom>
          <a:solidFill>
            <a:srgbClr val="55A8BE"/>
          </a:solidFill>
          <a:ln cap="flat" cmpd="sng" w="12700">
            <a:solidFill>
              <a:srgbClr val="D5DBE5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</a:t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1"/>
          <p:cNvSpPr txBox="1"/>
          <p:nvPr/>
        </p:nvSpPr>
        <p:spPr>
          <a:xfrm>
            <a:off x="847410" y="5214157"/>
            <a:ext cx="1690251" cy="3951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Séances </a:t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1"/>
          <p:cNvSpPr/>
          <p:nvPr/>
        </p:nvSpPr>
        <p:spPr>
          <a:xfrm>
            <a:off x="2430395" y="5205241"/>
            <a:ext cx="64385" cy="451007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1"/>
          <p:cNvSpPr/>
          <p:nvPr/>
        </p:nvSpPr>
        <p:spPr>
          <a:xfrm>
            <a:off x="2398202" y="4267531"/>
            <a:ext cx="64385" cy="451007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1"/>
          <p:cNvSpPr txBox="1"/>
          <p:nvPr/>
        </p:nvSpPr>
        <p:spPr>
          <a:xfrm>
            <a:off x="2657462" y="5248882"/>
            <a:ext cx="358777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1" lang="fr-FR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Séance 3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10"/>
          <p:cNvSpPr txBox="1"/>
          <p:nvPr/>
        </p:nvSpPr>
        <p:spPr>
          <a:xfrm>
            <a:off x="1090707" y="257950"/>
            <a:ext cx="10646405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Dans la suite on utilisera ce tableau pour réaliser la 2</a:t>
            </a:r>
            <a:r>
              <a:rPr b="1" baseline="30000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eme</a:t>
            </a: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partie de la tâche suivante: </a:t>
            </a:r>
            <a:endParaRPr/>
          </a:p>
        </p:txBody>
      </p:sp>
      <p:pic>
        <p:nvPicPr>
          <p:cNvPr id="421" name="Google Shape;421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55325" y="364936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2" name="Google Shape;422;p10"/>
          <p:cNvSpPr/>
          <p:nvPr/>
        </p:nvSpPr>
        <p:spPr>
          <a:xfrm>
            <a:off x="1444822" y="3124497"/>
            <a:ext cx="9302355" cy="609005"/>
          </a:xfrm>
          <a:prstGeom prst="roundRect">
            <a:avLst>
              <a:gd fmla="val 42160" name="adj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Convertir les unités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masse et de volume/</a:t>
            </a:r>
            <a:r>
              <a:rPr b="1" lang="fr-FR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capacité</a:t>
            </a:r>
            <a:endParaRPr sz="24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3" name="Google Shape;423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64940" y="2729720"/>
            <a:ext cx="873795" cy="8737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1"/>
          <p:cNvGrpSpPr/>
          <p:nvPr/>
        </p:nvGrpSpPr>
        <p:grpSpPr>
          <a:xfrm>
            <a:off x="1552612" y="835900"/>
            <a:ext cx="9269036" cy="5186200"/>
            <a:chOff x="1324757" y="2465021"/>
            <a:chExt cx="11734800" cy="6521459"/>
          </a:xfrm>
        </p:grpSpPr>
        <p:sp>
          <p:nvSpPr>
            <p:cNvPr id="429" name="Google Shape;429;p11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275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Google Shape;430;p11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314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2" name="Google Shape;432;p11"/>
          <p:cNvSpPr/>
          <p:nvPr/>
        </p:nvSpPr>
        <p:spPr>
          <a:xfrm>
            <a:off x="2138876" y="5508118"/>
            <a:ext cx="8246305" cy="1032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3" name="Google Shape;43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02742" y="1295897"/>
            <a:ext cx="720000" cy="7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434" name="Google Shape;434;p11"/>
          <p:cNvSpPr txBox="1"/>
          <p:nvPr/>
        </p:nvSpPr>
        <p:spPr>
          <a:xfrm>
            <a:off x="2495960" y="2319454"/>
            <a:ext cx="7200080" cy="23152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Calibri"/>
              <a:buNone/>
            </a:pPr>
            <a:r>
              <a:rPr b="1" lang="fr-FR" sz="4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Calibri"/>
              <a:buNone/>
            </a:pPr>
            <a:r>
              <a:t/>
            </a:r>
            <a:endParaRPr b="1" sz="2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rPr b="1" lang="fr-FR" sz="4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t/>
            </a:r>
            <a:endParaRPr b="1"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t/>
            </a:r>
            <a:endParaRPr b="1" sz="2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rPr b="1" lang="fr-FR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(conversion d’unité de capacité)</a:t>
            </a:r>
            <a:endParaRPr b="1" sz="32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35" name="Google Shape;435;p11"/>
          <p:cNvGrpSpPr/>
          <p:nvPr/>
        </p:nvGrpSpPr>
        <p:grpSpPr>
          <a:xfrm>
            <a:off x="1548313" y="1087579"/>
            <a:ext cx="1724917" cy="1199475"/>
            <a:chOff x="1548313" y="1087579"/>
            <a:chExt cx="1724917" cy="1199475"/>
          </a:xfrm>
        </p:grpSpPr>
        <p:sp>
          <p:nvSpPr>
            <p:cNvPr id="436" name="Google Shape;436;p11"/>
            <p:cNvSpPr/>
            <p:nvPr/>
          </p:nvSpPr>
          <p:spPr>
            <a:xfrm rot="10800000">
              <a:off x="1548313" y="1879408"/>
              <a:ext cx="350107" cy="407646"/>
            </a:xfrm>
            <a:prstGeom prst="rtTriangle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BD5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1548313" y="1087579"/>
              <a:ext cx="1724917" cy="787776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8" name="Google Shape;438;p11"/>
          <p:cNvSpPr/>
          <p:nvPr/>
        </p:nvSpPr>
        <p:spPr>
          <a:xfrm>
            <a:off x="1806815" y="1246678"/>
            <a:ext cx="110458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FFBD5D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12"/>
          <p:cNvSpPr txBox="1"/>
          <p:nvPr/>
        </p:nvSpPr>
        <p:spPr>
          <a:xfrm>
            <a:off x="1006198" y="219720"/>
            <a:ext cx="10179603" cy="4500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Je vais vous montrer comment réaliser la tâche à partir de l’exemple suivant : </a:t>
            </a:r>
            <a:endParaRPr/>
          </a:p>
        </p:txBody>
      </p:sp>
      <p:sp>
        <p:nvSpPr>
          <p:cNvPr id="444" name="Google Shape;444;p12"/>
          <p:cNvSpPr txBox="1"/>
          <p:nvPr/>
        </p:nvSpPr>
        <p:spPr>
          <a:xfrm>
            <a:off x="1145945" y="726323"/>
            <a:ext cx="9467627" cy="3622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Expliciter la tâche et demander aux élèves d’être attentifs et d’essayer de mémoriser les différentes étapes .</a:t>
            </a:r>
            <a:endParaRPr/>
          </a:p>
        </p:txBody>
      </p:sp>
      <p:pic>
        <p:nvPicPr>
          <p:cNvPr id="445" name="Google Shape;445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12"/>
          <p:cNvSpPr/>
          <p:nvPr/>
        </p:nvSpPr>
        <p:spPr>
          <a:xfrm>
            <a:off x="5105989" y="1645735"/>
            <a:ext cx="4680052" cy="578882"/>
          </a:xfrm>
          <a:prstGeom prst="roundRect">
            <a:avLst>
              <a:gd fmla="val 21762" name="adj"/>
            </a:avLst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1D1E"/>
              </a:buClr>
              <a:buSzPts val="2800"/>
              <a:buFont typeface="Calibri"/>
              <a:buNone/>
            </a:pPr>
            <a:r>
              <a:rPr b="1" i="0" lang="fr-FR" sz="2800" u="none" cap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2443 mL = </a:t>
            </a:r>
            <a:r>
              <a:rPr b="1" i="0" lang="fr-FR" sz="1800" u="none" cap="none" strike="noStrike">
                <a:solidFill>
                  <a:srgbClr val="ADB0B2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..................................... </a:t>
            </a:r>
            <a:r>
              <a:rPr b="1" i="0" lang="fr-FR" sz="2800" u="none" cap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L </a:t>
            </a:r>
            <a:endParaRPr b="1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12"/>
          <p:cNvSpPr txBox="1"/>
          <p:nvPr/>
        </p:nvSpPr>
        <p:spPr>
          <a:xfrm>
            <a:off x="785941" y="1704343"/>
            <a:ext cx="414004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1D1E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Convertir la capacité suivante: 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448" name="Google Shape;448;p12"/>
          <p:cNvGraphicFramePr/>
          <p:nvPr/>
        </p:nvGraphicFramePr>
        <p:xfrm>
          <a:off x="1769406" y="271282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{67D50D2F-0FBD-4E12-93E1-6DDE396E3DCB}</a:tableStyleId>
              </a:tblPr>
              <a:tblGrid>
                <a:gridCol w="1239700"/>
                <a:gridCol w="1239700"/>
                <a:gridCol w="1239700"/>
                <a:gridCol w="1239700"/>
                <a:gridCol w="1239700"/>
                <a:gridCol w="1239700"/>
                <a:gridCol w="1239700"/>
              </a:tblGrid>
              <a:tr h="716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kL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hL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daL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dL</a:t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cL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mL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CEAD0"/>
                    </a:solidFill>
                  </a:tcPr>
                </a:tc>
              </a:tr>
              <a:tr h="716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13"/>
          <p:cNvSpPr txBox="1"/>
          <p:nvPr/>
        </p:nvSpPr>
        <p:spPr>
          <a:xfrm>
            <a:off x="1024671" y="242263"/>
            <a:ext cx="9487100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En premier, j’identifie l’unité à convertir et l’unité demandée </a:t>
            </a:r>
            <a:endParaRPr/>
          </a:p>
        </p:txBody>
      </p:sp>
      <p:sp>
        <p:nvSpPr>
          <p:cNvPr id="454" name="Google Shape;454;p13"/>
          <p:cNvSpPr txBox="1"/>
          <p:nvPr/>
        </p:nvSpPr>
        <p:spPr>
          <a:xfrm>
            <a:off x="4028954" y="1220222"/>
            <a:ext cx="1928513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unité à convertir</a:t>
            </a:r>
            <a:endParaRPr sz="1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13"/>
          <p:cNvSpPr txBox="1"/>
          <p:nvPr/>
        </p:nvSpPr>
        <p:spPr>
          <a:xfrm>
            <a:off x="7963246" y="1142041"/>
            <a:ext cx="1980022" cy="4001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unité demandée </a:t>
            </a:r>
            <a:endParaRPr sz="20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6" name="Google Shape;456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7" name="Google Shape;457;p13"/>
          <p:cNvSpPr/>
          <p:nvPr/>
        </p:nvSpPr>
        <p:spPr>
          <a:xfrm>
            <a:off x="3485972" y="1672394"/>
            <a:ext cx="5850064" cy="663952"/>
          </a:xfrm>
          <a:prstGeom prst="roundRect">
            <a:avLst>
              <a:gd fmla="val 21762" name="adj"/>
            </a:avLst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2443  </a:t>
            </a:r>
            <a:r>
              <a:rPr b="1" i="0" lang="fr-FR" sz="320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mL</a:t>
            </a:r>
            <a:r>
              <a:rPr b="1" i="0" lang="fr-FR" sz="320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  = </a:t>
            </a:r>
            <a:r>
              <a:rPr b="1" i="0" lang="fr-FR" sz="3200" u="none" strike="noStrike">
                <a:solidFill>
                  <a:srgbClr val="ADB0B2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  </a:t>
            </a:r>
            <a:r>
              <a:rPr b="1" i="0" lang="fr-FR" sz="3200" u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L </a:t>
            </a:r>
            <a:endParaRPr b="1" sz="32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458" name="Google Shape;458;p13"/>
          <p:cNvGraphicFramePr/>
          <p:nvPr/>
        </p:nvGraphicFramePr>
        <p:xfrm>
          <a:off x="1769406" y="271282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{67D50D2F-0FBD-4E12-93E1-6DDE396E3DCB}</a:tableStyleId>
              </a:tblPr>
              <a:tblGrid>
                <a:gridCol w="1239700"/>
                <a:gridCol w="1239700"/>
                <a:gridCol w="1239700"/>
                <a:gridCol w="1239700"/>
                <a:gridCol w="1239700"/>
                <a:gridCol w="1239700"/>
                <a:gridCol w="1239700"/>
              </a:tblGrid>
              <a:tr h="716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kL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hL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daL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rgbClr val="00B050"/>
                          </a:solidFill>
                        </a:rPr>
                        <a:t>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dL</a:t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cL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rgbClr val="FF0000"/>
                          </a:solidFill>
                        </a:rPr>
                        <a:t>mL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CEAD0"/>
                    </a:solidFill>
                  </a:tcPr>
                </a:tc>
              </a:tr>
              <a:tr h="716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459" name="Google Shape;459;p13"/>
          <p:cNvSpPr/>
          <p:nvPr/>
        </p:nvSpPr>
        <p:spPr>
          <a:xfrm>
            <a:off x="9430806" y="2712827"/>
            <a:ext cx="803723" cy="707251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13"/>
          <p:cNvSpPr/>
          <p:nvPr/>
        </p:nvSpPr>
        <p:spPr>
          <a:xfrm>
            <a:off x="5694138" y="2725450"/>
            <a:ext cx="803723" cy="694628"/>
          </a:xfrm>
          <a:prstGeom prst="ellipse">
            <a:avLst/>
          </a:prstGeom>
          <a:noFill/>
          <a:ln cap="flat" cmpd="sng" w="28575">
            <a:solidFill>
              <a:srgbClr val="0099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0099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13"/>
          <p:cNvSpPr/>
          <p:nvPr/>
        </p:nvSpPr>
        <p:spPr>
          <a:xfrm>
            <a:off x="4610431" y="1665045"/>
            <a:ext cx="765561" cy="663952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13"/>
          <p:cNvSpPr/>
          <p:nvPr/>
        </p:nvSpPr>
        <p:spPr>
          <a:xfrm>
            <a:off x="8570477" y="1660415"/>
            <a:ext cx="765560" cy="683280"/>
          </a:xfrm>
          <a:prstGeom prst="ellipse">
            <a:avLst/>
          </a:prstGeom>
          <a:noFill/>
          <a:ln cap="flat" cmpd="sng" w="28575">
            <a:solidFill>
              <a:srgbClr val="0099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0099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1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4"/>
          <p:cNvSpPr txBox="1"/>
          <p:nvPr/>
        </p:nvSpPr>
        <p:spPr>
          <a:xfrm>
            <a:off x="1077029" y="248366"/>
            <a:ext cx="9487100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Ensuite, je place le nombre dans le tableau :</a:t>
            </a:r>
            <a:endParaRPr/>
          </a:p>
        </p:txBody>
      </p:sp>
      <p:sp>
        <p:nvSpPr>
          <p:cNvPr id="468" name="Google Shape;468;p14"/>
          <p:cNvSpPr txBox="1"/>
          <p:nvPr/>
        </p:nvSpPr>
        <p:spPr>
          <a:xfrm>
            <a:off x="1077029" y="698687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i="1" lang="fr-FR" sz="16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Rappeler comment placer un nombre dans le tableau (pas à  pas)</a:t>
            </a:r>
            <a:endParaRPr/>
          </a:p>
        </p:txBody>
      </p:sp>
      <p:pic>
        <p:nvPicPr>
          <p:cNvPr id="469" name="Google Shape;46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0" name="Google Shape;470;p14"/>
          <p:cNvSpPr/>
          <p:nvPr/>
        </p:nvSpPr>
        <p:spPr>
          <a:xfrm>
            <a:off x="3485972" y="1672394"/>
            <a:ext cx="5850064" cy="663952"/>
          </a:xfrm>
          <a:prstGeom prst="roundRect">
            <a:avLst>
              <a:gd fmla="val 21762" name="adj"/>
            </a:avLst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244</a:t>
            </a:r>
            <a:r>
              <a:rPr b="1" i="0" lang="fr-FR" sz="320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i="0" lang="fr-FR" sz="320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i="0" lang="fr-FR" sz="320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mL</a:t>
            </a:r>
            <a:r>
              <a:rPr b="1" i="0" lang="fr-FR" sz="320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  = </a:t>
            </a:r>
            <a:r>
              <a:rPr b="1" i="0" lang="fr-FR" sz="3200" u="none" strike="noStrike">
                <a:solidFill>
                  <a:srgbClr val="ADB0B2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  </a:t>
            </a:r>
            <a:r>
              <a:rPr b="1" i="0" lang="fr-FR" sz="3200" u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L </a:t>
            </a:r>
            <a:endParaRPr b="1" sz="32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471" name="Google Shape;471;p14"/>
          <p:cNvGraphicFramePr/>
          <p:nvPr/>
        </p:nvGraphicFramePr>
        <p:xfrm>
          <a:off x="1769406" y="271282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{67D50D2F-0FBD-4E12-93E1-6DDE396E3DCB}</a:tableStyleId>
              </a:tblPr>
              <a:tblGrid>
                <a:gridCol w="1239700"/>
                <a:gridCol w="1239700"/>
                <a:gridCol w="1239700"/>
                <a:gridCol w="1239700"/>
                <a:gridCol w="1239700"/>
                <a:gridCol w="1239700"/>
                <a:gridCol w="1239700"/>
              </a:tblGrid>
              <a:tr h="716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kL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hL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daL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rgbClr val="00B050"/>
                          </a:solidFill>
                        </a:rPr>
                        <a:t>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dL</a:t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cL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rgbClr val="FF0000"/>
                          </a:solidFill>
                        </a:rPr>
                        <a:t>mL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CEAD0"/>
                    </a:solidFill>
                  </a:tcPr>
                </a:tc>
              </a:tr>
              <a:tr h="716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graphicFrame>
        <p:nvGraphicFramePr>
          <p:cNvPr id="472" name="Google Shape;472;p14"/>
          <p:cNvGraphicFramePr/>
          <p:nvPr/>
        </p:nvGraphicFramePr>
        <p:xfrm>
          <a:off x="5488479" y="34317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{67D50D2F-0FBD-4E12-93E1-6DDE396E3DCB}</a:tableStyleId>
              </a:tblPr>
              <a:tblGrid>
                <a:gridCol w="1239700"/>
                <a:gridCol w="1239700"/>
                <a:gridCol w="1239700"/>
                <a:gridCol w="1239700"/>
              </a:tblGrid>
              <a:tr h="716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2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4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4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rgbClr val="FF000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15"/>
          <p:cNvSpPr txBox="1"/>
          <p:nvPr/>
        </p:nvSpPr>
        <p:spPr>
          <a:xfrm>
            <a:off x="1049389" y="219410"/>
            <a:ext cx="9678204" cy="422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Après, je mets une virgule dans la colonne « L »</a:t>
            </a:r>
            <a:endParaRPr/>
          </a:p>
        </p:txBody>
      </p:sp>
      <p:sp>
        <p:nvSpPr>
          <p:cNvPr id="478" name="Google Shape;478;p15"/>
          <p:cNvSpPr txBox="1"/>
          <p:nvPr/>
        </p:nvSpPr>
        <p:spPr>
          <a:xfrm>
            <a:off x="1049389" y="733931"/>
            <a:ext cx="9607374" cy="284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ct val="100000"/>
              <a:buFont typeface="Arial"/>
              <a:buNone/>
            </a:pPr>
            <a:r>
              <a:rPr i="1" lang="fr-FR" sz="16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Préciser l’emplacement de la virgule. </a:t>
            </a:r>
            <a:endParaRPr/>
          </a:p>
        </p:txBody>
      </p:sp>
      <p:sp>
        <p:nvSpPr>
          <p:cNvPr id="479" name="Google Shape;479;p15"/>
          <p:cNvSpPr/>
          <p:nvPr/>
        </p:nvSpPr>
        <p:spPr>
          <a:xfrm>
            <a:off x="6277095" y="3429000"/>
            <a:ext cx="267817" cy="646331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strike="noStrike">
                <a:solidFill>
                  <a:srgbClr val="009900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endParaRPr b="1" sz="3600">
              <a:solidFill>
                <a:srgbClr val="0099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80" name="Google Shape;48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05036" y="373931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1" name="Google Shape;481;p15"/>
          <p:cNvSpPr/>
          <p:nvPr/>
        </p:nvSpPr>
        <p:spPr>
          <a:xfrm>
            <a:off x="3485972" y="1672394"/>
            <a:ext cx="5850064" cy="663952"/>
          </a:xfrm>
          <a:prstGeom prst="roundRect">
            <a:avLst>
              <a:gd fmla="val 21762" name="adj"/>
            </a:avLst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244</a:t>
            </a:r>
            <a:r>
              <a:rPr b="1" i="0" lang="fr-FR" sz="320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i="0" lang="fr-FR" sz="320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i="0" lang="fr-FR" sz="320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mL</a:t>
            </a:r>
            <a:r>
              <a:rPr b="1" i="0" lang="fr-FR" sz="320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  = </a:t>
            </a:r>
            <a:r>
              <a:rPr b="1" i="0" lang="fr-FR" sz="3200" u="none" strike="noStrike">
                <a:solidFill>
                  <a:srgbClr val="ADB0B2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  </a:t>
            </a:r>
            <a:r>
              <a:rPr b="1" i="0" lang="fr-FR" sz="3200" u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L </a:t>
            </a:r>
            <a:endParaRPr b="1" sz="32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482" name="Google Shape;482;p15"/>
          <p:cNvGraphicFramePr/>
          <p:nvPr/>
        </p:nvGraphicFramePr>
        <p:xfrm>
          <a:off x="1769406" y="271282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{67D50D2F-0FBD-4E12-93E1-6DDE396E3DCB}</a:tableStyleId>
              </a:tblPr>
              <a:tblGrid>
                <a:gridCol w="1239700"/>
                <a:gridCol w="1239700"/>
                <a:gridCol w="1239700"/>
                <a:gridCol w="1239700"/>
                <a:gridCol w="1239700"/>
                <a:gridCol w="1239700"/>
                <a:gridCol w="1239700"/>
              </a:tblGrid>
              <a:tr h="716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kL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hL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daL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rgbClr val="00B050"/>
                          </a:solidFill>
                        </a:rPr>
                        <a:t>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dL</a:t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cL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rgbClr val="FF0000"/>
                          </a:solidFill>
                        </a:rPr>
                        <a:t>mL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CEAD0"/>
                    </a:solidFill>
                  </a:tcPr>
                </a:tc>
              </a:tr>
              <a:tr h="716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2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4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4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rgbClr val="FF000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16"/>
          <p:cNvSpPr txBox="1"/>
          <p:nvPr/>
        </p:nvSpPr>
        <p:spPr>
          <a:xfrm>
            <a:off x="1063251" y="137712"/>
            <a:ext cx="10167413" cy="54929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Enfin ! J’écris le résultat de la conversion. </a:t>
            </a:r>
            <a:endParaRPr/>
          </a:p>
        </p:txBody>
      </p:sp>
      <p:sp>
        <p:nvSpPr>
          <p:cNvPr id="488" name="Google Shape;488;p16"/>
          <p:cNvSpPr txBox="1"/>
          <p:nvPr/>
        </p:nvSpPr>
        <p:spPr>
          <a:xfrm>
            <a:off x="1063251" y="714291"/>
            <a:ext cx="9495021" cy="3544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i="1" lang="fr-FR" sz="16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Montrer aux élèves comment lire et écrire le résultat de la conversion</a:t>
            </a:r>
            <a:endParaRPr/>
          </a:p>
        </p:txBody>
      </p:sp>
      <p:pic>
        <p:nvPicPr>
          <p:cNvPr descr="Lever la main - Icônes mains et gestes gratuites" id="489" name="Google Shape;48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50944" y="258131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90" name="Google Shape;490;p16"/>
          <p:cNvSpPr/>
          <p:nvPr/>
        </p:nvSpPr>
        <p:spPr>
          <a:xfrm>
            <a:off x="3485972" y="1672394"/>
            <a:ext cx="5850064" cy="663952"/>
          </a:xfrm>
          <a:prstGeom prst="roundRect">
            <a:avLst>
              <a:gd fmla="val 21762" name="adj"/>
            </a:avLst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244</a:t>
            </a:r>
            <a:r>
              <a:rPr b="1" i="0" lang="fr-FR" sz="320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i="0" lang="fr-FR" sz="320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i="0" lang="fr-FR" sz="320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mL</a:t>
            </a:r>
            <a:r>
              <a:rPr b="1" i="0" lang="fr-FR" sz="320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  = </a:t>
            </a:r>
            <a:r>
              <a:rPr b="1" i="0" lang="fr-FR" sz="3200" u="none" strike="noStrike">
                <a:solidFill>
                  <a:srgbClr val="ADB0B2"/>
                </a:solidFill>
                <a:latin typeface="Calibri"/>
                <a:ea typeface="Calibri"/>
                <a:cs typeface="Calibri"/>
                <a:sym typeface="Calibri"/>
              </a:rPr>
              <a:t>...........................  </a:t>
            </a:r>
            <a:r>
              <a:rPr b="1" i="0" lang="fr-FR" sz="3200" u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L </a:t>
            </a:r>
            <a:endParaRPr b="1" sz="32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491" name="Google Shape;491;p16"/>
          <p:cNvGraphicFramePr/>
          <p:nvPr/>
        </p:nvGraphicFramePr>
        <p:xfrm>
          <a:off x="1769406" y="271282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{67D50D2F-0FBD-4E12-93E1-6DDE396E3DCB}</a:tableStyleId>
              </a:tblPr>
              <a:tblGrid>
                <a:gridCol w="1239700"/>
                <a:gridCol w="1239700"/>
                <a:gridCol w="1239700"/>
                <a:gridCol w="1239700"/>
                <a:gridCol w="1239700"/>
                <a:gridCol w="1239700"/>
                <a:gridCol w="1239700"/>
              </a:tblGrid>
              <a:tr h="716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kL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hL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daL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rgbClr val="00B050"/>
                          </a:solidFill>
                        </a:rPr>
                        <a:t>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dL</a:t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cL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rgbClr val="FF0000"/>
                          </a:solidFill>
                        </a:rPr>
                        <a:t>mL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CEAD0"/>
                    </a:solidFill>
                  </a:tcPr>
                </a:tc>
              </a:tr>
              <a:tr h="716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2,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4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4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492" name="Google Shape;492;p16"/>
          <p:cNvSpPr/>
          <p:nvPr/>
        </p:nvSpPr>
        <p:spPr>
          <a:xfrm>
            <a:off x="6295223" y="1678685"/>
            <a:ext cx="1287111" cy="584775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008080"/>
                </a:solidFill>
                <a:latin typeface="Calibri"/>
                <a:ea typeface="Calibri"/>
                <a:cs typeface="Calibri"/>
                <a:sym typeface="Calibri"/>
              </a:rPr>
              <a:t>2,443</a:t>
            </a:r>
            <a:endParaRPr/>
          </a:p>
        </p:txBody>
      </p:sp>
      <p:sp>
        <p:nvSpPr>
          <p:cNvPr id="493" name="Google Shape;493;p16"/>
          <p:cNvSpPr/>
          <p:nvPr/>
        </p:nvSpPr>
        <p:spPr>
          <a:xfrm>
            <a:off x="5735996" y="3519001"/>
            <a:ext cx="4410049" cy="540006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chemeClr val="accent6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7"/>
          <p:cNvGrpSpPr/>
          <p:nvPr/>
        </p:nvGrpSpPr>
        <p:grpSpPr>
          <a:xfrm>
            <a:off x="1552612" y="835900"/>
            <a:ext cx="9269036" cy="5186200"/>
            <a:chOff x="1324757" y="2465021"/>
            <a:chExt cx="11734800" cy="6521459"/>
          </a:xfrm>
        </p:grpSpPr>
        <p:sp>
          <p:nvSpPr>
            <p:cNvPr id="499" name="Google Shape;499;p17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275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17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501;p17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314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2" name="Google Shape;502;p17"/>
          <p:cNvSpPr/>
          <p:nvPr/>
        </p:nvSpPr>
        <p:spPr>
          <a:xfrm>
            <a:off x="1972847" y="5482282"/>
            <a:ext cx="8246305" cy="1032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3" name="Google Shape;503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02742" y="1295897"/>
            <a:ext cx="720000" cy="7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504" name="Google Shape;504;p17"/>
          <p:cNvSpPr txBox="1"/>
          <p:nvPr/>
        </p:nvSpPr>
        <p:spPr>
          <a:xfrm>
            <a:off x="2495960" y="2172643"/>
            <a:ext cx="7200080" cy="19763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Pratique guidée collective 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1" sz="32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rPr b="1" lang="fr-FR" sz="4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b="1" sz="60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05" name="Google Shape;505;p17"/>
          <p:cNvGrpSpPr/>
          <p:nvPr/>
        </p:nvGrpSpPr>
        <p:grpSpPr>
          <a:xfrm>
            <a:off x="1548313" y="1087579"/>
            <a:ext cx="1724917" cy="1199475"/>
            <a:chOff x="1548313" y="1087579"/>
            <a:chExt cx="1724917" cy="1199475"/>
          </a:xfrm>
        </p:grpSpPr>
        <p:sp>
          <p:nvSpPr>
            <p:cNvPr id="506" name="Google Shape;506;p17"/>
            <p:cNvSpPr/>
            <p:nvPr/>
          </p:nvSpPr>
          <p:spPr>
            <a:xfrm rot="10800000">
              <a:off x="1548313" y="1879408"/>
              <a:ext cx="350107" cy="407646"/>
            </a:xfrm>
            <a:prstGeom prst="rtTriangle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BD5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" name="Google Shape;507;p17"/>
            <p:cNvSpPr/>
            <p:nvPr/>
          </p:nvSpPr>
          <p:spPr>
            <a:xfrm>
              <a:off x="1548313" y="1087579"/>
              <a:ext cx="1724917" cy="787776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8" name="Google Shape;508;p17"/>
            <p:cNvSpPr/>
            <p:nvPr/>
          </p:nvSpPr>
          <p:spPr>
            <a:xfrm>
              <a:off x="1898420" y="1194507"/>
              <a:ext cx="1104587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200">
                  <a:solidFill>
                    <a:srgbClr val="8CD872"/>
                  </a:solidFill>
                  <a:latin typeface="Arial"/>
                  <a:ea typeface="Arial"/>
                  <a:cs typeface="Arial"/>
                  <a:sym typeface="Arial"/>
                </a:rPr>
                <a:t>PGC</a:t>
              </a:r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8"/>
          <p:cNvSpPr txBox="1"/>
          <p:nvPr/>
        </p:nvSpPr>
        <p:spPr>
          <a:xfrm>
            <a:off x="1006198" y="190552"/>
            <a:ext cx="10179603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Réalisons ensemble une tâche similaire à celle que j’ai présenté .   </a:t>
            </a:r>
            <a:endParaRPr/>
          </a:p>
        </p:txBody>
      </p:sp>
      <p:sp>
        <p:nvSpPr>
          <p:cNvPr id="514" name="Google Shape;514;p18"/>
          <p:cNvSpPr txBox="1"/>
          <p:nvPr/>
        </p:nvSpPr>
        <p:spPr>
          <a:xfrm>
            <a:off x="1055944" y="733931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i="1" lang="fr-FR" sz="16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Expliquer la consigne et demander aux élèves d’interagir et de répondre aux questions </a:t>
            </a:r>
            <a:endParaRPr/>
          </a:p>
        </p:txBody>
      </p:sp>
      <p:sp>
        <p:nvSpPr>
          <p:cNvPr id="515" name="Google Shape;515;p18"/>
          <p:cNvSpPr txBox="1"/>
          <p:nvPr/>
        </p:nvSpPr>
        <p:spPr>
          <a:xfrm>
            <a:off x="425245" y="1478818"/>
            <a:ext cx="522074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Convertir les capacités suivantes :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6" name="Google Shape;516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5937" y="2500470"/>
            <a:ext cx="11430128" cy="1857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7" name="Google Shape;517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05036" y="373931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9"/>
          <p:cNvSpPr txBox="1"/>
          <p:nvPr/>
        </p:nvSpPr>
        <p:spPr>
          <a:xfrm>
            <a:off x="977511" y="178822"/>
            <a:ext cx="10179603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Commençant par l’exemple (a ). Qui peut me rappeler la première étape ?  </a:t>
            </a:r>
            <a:endParaRPr/>
          </a:p>
        </p:txBody>
      </p:sp>
      <p:sp>
        <p:nvSpPr>
          <p:cNvPr id="523" name="Google Shape;523;p19"/>
          <p:cNvSpPr txBox="1"/>
          <p:nvPr/>
        </p:nvSpPr>
        <p:spPr>
          <a:xfrm>
            <a:off x="1077029" y="685437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i="1" lang="fr-FR" sz="16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aux elves de rappeler les étapes à suivre. Faire participer le maximum d’élèves </a:t>
            </a:r>
            <a:endParaRPr/>
          </a:p>
        </p:txBody>
      </p:sp>
      <p:pic>
        <p:nvPicPr>
          <p:cNvPr id="524" name="Google Shape;524;p19"/>
          <p:cNvPicPr preferRelativeResize="0"/>
          <p:nvPr/>
        </p:nvPicPr>
        <p:blipFill rotWithShape="1">
          <a:blip r:embed="rId3">
            <a:alphaModFix/>
          </a:blip>
          <a:srcRect b="35461" l="0" r="64339" t="25768"/>
          <a:stretch/>
        </p:blipFill>
        <p:spPr>
          <a:xfrm>
            <a:off x="3433861" y="1605764"/>
            <a:ext cx="5310058" cy="94354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25" name="Google Shape;525;p19"/>
          <p:cNvGraphicFramePr/>
          <p:nvPr/>
        </p:nvGraphicFramePr>
        <p:xfrm>
          <a:off x="1041722" y="3429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{67D50D2F-0FBD-4E12-93E1-6DDE396E3DCB}</a:tableStyleId>
              </a:tblPr>
              <a:tblGrid>
                <a:gridCol w="1442050"/>
                <a:gridCol w="1442050"/>
                <a:gridCol w="1442050"/>
                <a:gridCol w="1442050"/>
                <a:gridCol w="1442050"/>
                <a:gridCol w="1442050"/>
                <a:gridCol w="1442050"/>
              </a:tblGrid>
              <a:tr h="551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kL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hL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daL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dL</a:t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cL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mL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</a:tr>
              <a:tr h="94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pic>
        <p:nvPicPr>
          <p:cNvPr descr="Lever la main - Icônes mains et gestes gratuites" id="526" name="Google Shape;526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50944" y="258131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2"/>
          <p:cNvSpPr/>
          <p:nvPr/>
        </p:nvSpPr>
        <p:spPr>
          <a:xfrm>
            <a:off x="2292793" y="3256913"/>
            <a:ext cx="7662067" cy="95276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Déterminer la masse d’un liquide et le volume d’un solide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convertir les unités de masse et de volume (unités de masse)</a:t>
            </a:r>
            <a:endParaRPr/>
          </a:p>
        </p:txBody>
      </p:sp>
      <p:sp>
        <p:nvSpPr>
          <p:cNvPr id="285" name="Google Shape;285;p2"/>
          <p:cNvSpPr/>
          <p:nvPr/>
        </p:nvSpPr>
        <p:spPr>
          <a:xfrm>
            <a:off x="369588" y="3231385"/>
            <a:ext cx="1798705" cy="952769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D8D8D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Séance 2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D8D8D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2"/>
          <p:cNvSpPr/>
          <p:nvPr/>
        </p:nvSpPr>
        <p:spPr>
          <a:xfrm>
            <a:off x="2292793" y="1509093"/>
            <a:ext cx="7662067" cy="1157720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Identifier  la grandeur (masse et de volume) , son symbole, son  unité et son instrument de mesure.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Déterminer la masse d’un liquide et le volume d’un solide. </a:t>
            </a:r>
            <a:endParaRPr/>
          </a:p>
        </p:txBody>
      </p:sp>
      <p:sp>
        <p:nvSpPr>
          <p:cNvPr id="287" name="Google Shape;287;p2"/>
          <p:cNvSpPr/>
          <p:nvPr/>
        </p:nvSpPr>
        <p:spPr>
          <a:xfrm>
            <a:off x="369588" y="1509093"/>
            <a:ext cx="1798705" cy="1157720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Séance 1</a:t>
            </a:r>
            <a:endParaRPr b="1" sz="2000">
              <a:solidFill>
                <a:srgbClr val="D8D8D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2"/>
          <p:cNvSpPr/>
          <p:nvPr/>
        </p:nvSpPr>
        <p:spPr>
          <a:xfrm>
            <a:off x="1009033" y="276600"/>
            <a:ext cx="919899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Calibri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du </a:t>
            </a: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domaine 1 (Masse et Volume) </a:t>
            </a:r>
            <a:endParaRPr b="1" i="0" sz="3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9" name="Google Shape;28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6368" y="299505"/>
            <a:ext cx="609383" cy="609383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2"/>
          <p:cNvSpPr/>
          <p:nvPr/>
        </p:nvSpPr>
        <p:spPr>
          <a:xfrm>
            <a:off x="10060630" y="3507714"/>
            <a:ext cx="1160624" cy="400110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1 heure</a:t>
            </a:r>
            <a:endParaRPr b="1" sz="2000">
              <a:solidFill>
                <a:srgbClr val="D8D8D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2"/>
          <p:cNvSpPr/>
          <p:nvPr/>
        </p:nvSpPr>
        <p:spPr>
          <a:xfrm>
            <a:off x="10060630" y="1903287"/>
            <a:ext cx="1031154" cy="369332"/>
          </a:xfrm>
          <a:prstGeom prst="roundRect">
            <a:avLst>
              <a:gd fmla="val 16667" name="adj"/>
            </a:avLst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1 heure</a:t>
            </a:r>
            <a:endParaRPr b="1" sz="2000">
              <a:solidFill>
                <a:srgbClr val="D8D8D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2"/>
          <p:cNvSpPr/>
          <p:nvPr/>
        </p:nvSpPr>
        <p:spPr>
          <a:xfrm>
            <a:off x="10079360" y="5361940"/>
            <a:ext cx="1307178" cy="442674"/>
          </a:xfrm>
          <a:prstGeom prst="roundRect">
            <a:avLst>
              <a:gd fmla="val 16667" name="adj"/>
            </a:avLst>
          </a:prstGeom>
          <a:solidFill>
            <a:srgbClr val="323F4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r>
              <a:rPr b="1" i="1" lang="fr-FR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 heure</a:t>
            </a:r>
            <a:endParaRPr b="1" i="1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2"/>
          <p:cNvSpPr/>
          <p:nvPr/>
        </p:nvSpPr>
        <p:spPr>
          <a:xfrm>
            <a:off x="2292793" y="4950697"/>
            <a:ext cx="7583249" cy="1123712"/>
          </a:xfrm>
          <a:prstGeom prst="roundRect">
            <a:avLst>
              <a:gd fmla="val 16667" name="adj"/>
            </a:avLst>
          </a:prstGeom>
          <a:solidFill>
            <a:srgbClr val="0E3754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2"/>
          <p:cNvSpPr/>
          <p:nvPr/>
        </p:nvSpPr>
        <p:spPr>
          <a:xfrm>
            <a:off x="2417293" y="5257163"/>
            <a:ext cx="7662067" cy="510778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Convertir les unités de masse et de volume /capacités </a:t>
            </a:r>
            <a:endParaRPr/>
          </a:p>
        </p:txBody>
      </p:sp>
      <p:sp>
        <p:nvSpPr>
          <p:cNvPr id="295" name="Google Shape;295;p2"/>
          <p:cNvSpPr/>
          <p:nvPr/>
        </p:nvSpPr>
        <p:spPr>
          <a:xfrm>
            <a:off x="347534" y="4950697"/>
            <a:ext cx="1798704" cy="1157720"/>
          </a:xfrm>
          <a:prstGeom prst="roundRect">
            <a:avLst>
              <a:gd fmla="val 16667" name="adj"/>
            </a:avLst>
          </a:prstGeom>
          <a:solidFill>
            <a:srgbClr val="0E3754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2"/>
          <p:cNvSpPr txBox="1"/>
          <p:nvPr/>
        </p:nvSpPr>
        <p:spPr>
          <a:xfrm>
            <a:off x="572916" y="5281720"/>
            <a:ext cx="150730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Séance 3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20"/>
          <p:cNvSpPr txBox="1"/>
          <p:nvPr/>
        </p:nvSpPr>
        <p:spPr>
          <a:xfrm>
            <a:off x="1048831" y="211370"/>
            <a:ext cx="9427985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Très bien! En premier, on repère l’unité à convertir et l’unité demandée.  </a:t>
            </a:r>
            <a:endParaRPr/>
          </a:p>
        </p:txBody>
      </p:sp>
      <p:sp>
        <p:nvSpPr>
          <p:cNvPr id="532" name="Google Shape;532;p20"/>
          <p:cNvSpPr txBox="1"/>
          <p:nvPr/>
        </p:nvSpPr>
        <p:spPr>
          <a:xfrm>
            <a:off x="959136" y="675236"/>
            <a:ext cx="10094336" cy="3361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i="1" lang="fr-FR" sz="16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Vérifier que l’ensemble des élèves savent déterminer les deux unités </a:t>
            </a:r>
            <a:endParaRPr/>
          </a:p>
        </p:txBody>
      </p:sp>
      <p:sp>
        <p:nvSpPr>
          <p:cNvPr id="533" name="Google Shape;533;p20"/>
          <p:cNvSpPr txBox="1"/>
          <p:nvPr/>
        </p:nvSpPr>
        <p:spPr>
          <a:xfrm>
            <a:off x="4115979" y="1393296"/>
            <a:ext cx="1980021" cy="4001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Unité à convertir</a:t>
            </a:r>
            <a:endParaRPr sz="20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4" name="Google Shape;534;p20"/>
          <p:cNvSpPr txBox="1"/>
          <p:nvPr/>
        </p:nvSpPr>
        <p:spPr>
          <a:xfrm>
            <a:off x="7176012" y="1393296"/>
            <a:ext cx="1980022" cy="4001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Unité demandée </a:t>
            </a:r>
            <a:endParaRPr sz="20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535" name="Google Shape;535;p20"/>
          <p:cNvGraphicFramePr/>
          <p:nvPr/>
        </p:nvGraphicFramePr>
        <p:xfrm>
          <a:off x="1048832" y="344313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{67D50D2F-0FBD-4E12-93E1-6DDE396E3DCB}</a:tableStyleId>
              </a:tblPr>
              <a:tblGrid>
                <a:gridCol w="1442050"/>
                <a:gridCol w="1442050"/>
                <a:gridCol w="1442050"/>
                <a:gridCol w="1442050"/>
                <a:gridCol w="1442050"/>
                <a:gridCol w="1442050"/>
                <a:gridCol w="1442050"/>
              </a:tblGrid>
              <a:tr h="551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kL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hL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daL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rgbClr val="FF0000"/>
                          </a:solidFill>
                        </a:rPr>
                        <a:t>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dL</a:t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cL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rgbClr val="00B050"/>
                          </a:solidFill>
                        </a:rPr>
                        <a:t>mL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</a:tr>
              <a:tr h="94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536" name="Google Shape;536;p20"/>
          <p:cNvSpPr/>
          <p:nvPr/>
        </p:nvSpPr>
        <p:spPr>
          <a:xfrm>
            <a:off x="5720154" y="3455342"/>
            <a:ext cx="735850" cy="604847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20"/>
          <p:cNvSpPr/>
          <p:nvPr/>
        </p:nvSpPr>
        <p:spPr>
          <a:xfrm>
            <a:off x="2659384" y="1996884"/>
            <a:ext cx="540006" cy="543869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538" name="Google Shape;538;p20"/>
          <p:cNvSpPr/>
          <p:nvPr/>
        </p:nvSpPr>
        <p:spPr>
          <a:xfrm>
            <a:off x="3371177" y="1919345"/>
            <a:ext cx="5417963" cy="679933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4,73</a:t>
            </a:r>
            <a:r>
              <a:rPr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r>
              <a:rPr b="1" lang="fr-FR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=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…………………..</a:t>
            </a:r>
            <a:r>
              <a:rPr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lang="fr-FR" sz="36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mL</a:t>
            </a:r>
            <a:endParaRPr/>
          </a:p>
        </p:txBody>
      </p:sp>
      <p:sp>
        <p:nvSpPr>
          <p:cNvPr id="539" name="Google Shape;539;p20"/>
          <p:cNvSpPr/>
          <p:nvPr/>
        </p:nvSpPr>
        <p:spPr>
          <a:xfrm>
            <a:off x="4745985" y="1913732"/>
            <a:ext cx="692895" cy="691158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20"/>
          <p:cNvSpPr/>
          <p:nvPr/>
        </p:nvSpPr>
        <p:spPr>
          <a:xfrm>
            <a:off x="7605883" y="1937749"/>
            <a:ext cx="765560" cy="683280"/>
          </a:xfrm>
          <a:prstGeom prst="ellipse">
            <a:avLst/>
          </a:prstGeom>
          <a:noFill/>
          <a:ln cap="flat" cmpd="sng" w="28575">
            <a:solidFill>
              <a:srgbClr val="0099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0099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20"/>
          <p:cNvSpPr/>
          <p:nvPr/>
        </p:nvSpPr>
        <p:spPr>
          <a:xfrm>
            <a:off x="9973153" y="3443131"/>
            <a:ext cx="810009" cy="604847"/>
          </a:xfrm>
          <a:prstGeom prst="ellipse">
            <a:avLst/>
          </a:prstGeom>
          <a:noFill/>
          <a:ln cap="flat" cmpd="sng" w="28575">
            <a:solidFill>
              <a:srgbClr val="0099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0099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42" name="Google Shape;542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05036" y="373931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21"/>
          <p:cNvSpPr txBox="1"/>
          <p:nvPr/>
        </p:nvSpPr>
        <p:spPr>
          <a:xfrm>
            <a:off x="1010137" y="98963"/>
            <a:ext cx="9144668" cy="638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Que va-t-on faire ensuite ? </a:t>
            </a:r>
            <a:endParaRPr/>
          </a:p>
        </p:txBody>
      </p:sp>
      <p:sp>
        <p:nvSpPr>
          <p:cNvPr id="548" name="Google Shape;548;p21"/>
          <p:cNvSpPr txBox="1"/>
          <p:nvPr/>
        </p:nvSpPr>
        <p:spPr>
          <a:xfrm>
            <a:off x="993532" y="702438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i="1" lang="fr-FR" sz="16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 au hasard. pas toujours les mêmes.  </a:t>
            </a:r>
            <a:endParaRPr/>
          </a:p>
        </p:txBody>
      </p:sp>
      <p:pic>
        <p:nvPicPr>
          <p:cNvPr descr="Lever la main - Icônes mains et gestes gratuites" id="549" name="Google Shape;549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25987" y="2166545"/>
            <a:ext cx="2524909" cy="25249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22"/>
          <p:cNvSpPr txBox="1"/>
          <p:nvPr/>
        </p:nvSpPr>
        <p:spPr>
          <a:xfrm>
            <a:off x="1094749" y="218412"/>
            <a:ext cx="10094336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Excellent ! On place le nombre dans le tableau :  </a:t>
            </a:r>
            <a:endParaRPr/>
          </a:p>
        </p:txBody>
      </p:sp>
      <p:sp>
        <p:nvSpPr>
          <p:cNvPr id="555" name="Google Shape;555;p22"/>
          <p:cNvSpPr txBox="1"/>
          <p:nvPr/>
        </p:nvSpPr>
        <p:spPr>
          <a:xfrm>
            <a:off x="1129596" y="705808"/>
            <a:ext cx="9957670" cy="3793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i="1" lang="fr-FR" sz="16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Rappeler comment placer correctement les chiffres dans un tableau de conversion.</a:t>
            </a:r>
            <a:endParaRPr/>
          </a:p>
        </p:txBody>
      </p:sp>
      <p:graphicFrame>
        <p:nvGraphicFramePr>
          <p:cNvPr id="556" name="Google Shape;556;p22"/>
          <p:cNvGraphicFramePr/>
          <p:nvPr/>
        </p:nvGraphicFramePr>
        <p:xfrm>
          <a:off x="1048832" y="341403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{67D50D2F-0FBD-4E12-93E1-6DDE396E3DCB}</a:tableStyleId>
              </a:tblPr>
              <a:tblGrid>
                <a:gridCol w="1442050"/>
                <a:gridCol w="1442050"/>
                <a:gridCol w="1442050"/>
                <a:gridCol w="1442050"/>
                <a:gridCol w="1442050"/>
                <a:gridCol w="1442050"/>
                <a:gridCol w="1442050"/>
              </a:tblGrid>
              <a:tr h="551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kL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hL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daL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rgbClr val="FF0000"/>
                          </a:solidFill>
                        </a:rPr>
                        <a:t>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dL</a:t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cL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rgbClr val="00B050"/>
                          </a:solidFill>
                        </a:rPr>
                        <a:t>mL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</a:tr>
              <a:tr h="94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557" name="Google Shape;557;p22"/>
          <p:cNvSpPr/>
          <p:nvPr/>
        </p:nvSpPr>
        <p:spPr>
          <a:xfrm>
            <a:off x="3371177" y="1919345"/>
            <a:ext cx="5417963" cy="679933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4,</a:t>
            </a:r>
            <a:r>
              <a:rPr b="1"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73</a:t>
            </a:r>
            <a:r>
              <a:rPr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r>
              <a:rPr b="1" lang="fr-FR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=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…………………..</a:t>
            </a:r>
            <a:r>
              <a:rPr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lang="fr-FR" sz="36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mL</a:t>
            </a:r>
            <a:endParaRPr/>
          </a:p>
        </p:txBody>
      </p:sp>
      <p:pic>
        <p:nvPicPr>
          <p:cNvPr id="558" name="Google Shape;558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87265" y="360191"/>
            <a:ext cx="724965" cy="724965"/>
          </a:xfrm>
          <a:prstGeom prst="rect">
            <a:avLst/>
          </a:prstGeom>
          <a:noFill/>
          <a:ln>
            <a:noFill/>
          </a:ln>
        </p:spPr>
      </p:pic>
      <p:sp>
        <p:nvSpPr>
          <p:cNvPr id="559" name="Google Shape;559;p22"/>
          <p:cNvSpPr/>
          <p:nvPr/>
        </p:nvSpPr>
        <p:spPr>
          <a:xfrm>
            <a:off x="2675962" y="1987376"/>
            <a:ext cx="540006" cy="543869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graphicFrame>
        <p:nvGraphicFramePr>
          <p:cNvPr id="560" name="Google Shape;560;p22"/>
          <p:cNvGraphicFramePr/>
          <p:nvPr/>
        </p:nvGraphicFramePr>
        <p:xfrm>
          <a:off x="5375992" y="405411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{67D50D2F-0FBD-4E12-93E1-6DDE396E3DCB}</a:tableStyleId>
              </a:tblPr>
              <a:tblGrid>
                <a:gridCol w="1442050"/>
                <a:gridCol w="1442050"/>
                <a:gridCol w="1442050"/>
              </a:tblGrid>
              <a:tr h="94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rgbClr val="FF0000"/>
                          </a:solidFill>
                        </a:rPr>
                        <a:t>4,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7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23"/>
          <p:cNvSpPr txBox="1"/>
          <p:nvPr/>
        </p:nvSpPr>
        <p:spPr>
          <a:xfrm>
            <a:off x="1031622" y="252451"/>
            <a:ext cx="9118184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Quel est l’étape suivante ? </a:t>
            </a:r>
            <a:endParaRPr/>
          </a:p>
        </p:txBody>
      </p:sp>
      <p:sp>
        <p:nvSpPr>
          <p:cNvPr id="566" name="Google Shape;566;p23"/>
          <p:cNvSpPr txBox="1"/>
          <p:nvPr/>
        </p:nvSpPr>
        <p:spPr>
          <a:xfrm>
            <a:off x="1031622" y="655467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i="1" lang="fr-FR" sz="16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 au hasard. Pas toujours les mêmes.  </a:t>
            </a:r>
            <a:endParaRPr/>
          </a:p>
        </p:txBody>
      </p:sp>
      <p:pic>
        <p:nvPicPr>
          <p:cNvPr descr="Lever la main - Icônes mains et gestes gratuites" id="567" name="Google Shape;567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25987" y="2166545"/>
            <a:ext cx="2524909" cy="25249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2" name="Google Shape;572;p24"/>
          <p:cNvGraphicFramePr/>
          <p:nvPr/>
        </p:nvGraphicFramePr>
        <p:xfrm>
          <a:off x="1048832" y="345046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{67D50D2F-0FBD-4E12-93E1-6DDE396E3DCB}</a:tableStyleId>
              </a:tblPr>
              <a:tblGrid>
                <a:gridCol w="1442050"/>
                <a:gridCol w="1442050"/>
                <a:gridCol w="1442050"/>
                <a:gridCol w="1442050"/>
                <a:gridCol w="1442050"/>
                <a:gridCol w="1442050"/>
                <a:gridCol w="1442050"/>
              </a:tblGrid>
              <a:tr h="551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kL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hL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daL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rgbClr val="FF0000"/>
                          </a:solidFill>
                        </a:rPr>
                        <a:t>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dL</a:t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cL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rgbClr val="00B050"/>
                          </a:solidFill>
                        </a:rPr>
                        <a:t>mL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</a:tr>
              <a:tr h="94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rgbClr val="FF0000"/>
                          </a:solidFill>
                        </a:rPr>
                        <a:t>4,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7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rgbClr val="0070C0"/>
                        </a:solidFill>
                      </a:endParaRPr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573" name="Google Shape;573;p24"/>
          <p:cNvSpPr/>
          <p:nvPr/>
        </p:nvSpPr>
        <p:spPr>
          <a:xfrm>
            <a:off x="3371177" y="1919345"/>
            <a:ext cx="5417963" cy="679933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4,</a:t>
            </a:r>
            <a:r>
              <a:rPr b="1"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73</a:t>
            </a:r>
            <a:r>
              <a:rPr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r>
              <a:rPr b="1" lang="fr-FR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=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…………………..</a:t>
            </a:r>
            <a:r>
              <a:rPr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lang="fr-FR" sz="36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mL</a:t>
            </a:r>
            <a:endParaRPr/>
          </a:p>
        </p:txBody>
      </p:sp>
      <p:sp>
        <p:nvSpPr>
          <p:cNvPr id="574" name="Google Shape;574;p24"/>
          <p:cNvSpPr txBox="1"/>
          <p:nvPr/>
        </p:nvSpPr>
        <p:spPr>
          <a:xfrm>
            <a:off x="1048832" y="251190"/>
            <a:ext cx="9089368" cy="407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Bravo ! On ajoute des zéros jusqu’à la colonne des « mL », puis on place une virgule   </a:t>
            </a:r>
            <a:endParaRPr/>
          </a:p>
        </p:txBody>
      </p:sp>
      <p:sp>
        <p:nvSpPr>
          <p:cNvPr id="575" name="Google Shape;575;p24"/>
          <p:cNvSpPr txBox="1"/>
          <p:nvPr/>
        </p:nvSpPr>
        <p:spPr>
          <a:xfrm>
            <a:off x="1048832" y="789625"/>
            <a:ext cx="10094336" cy="2785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ct val="100000"/>
              <a:buFont typeface="Arial"/>
              <a:buNone/>
            </a:pPr>
            <a:r>
              <a:rPr i="1" lang="fr-FR" sz="16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Rappeler que l’ajout de zéros ne se fait que si nécessaires. </a:t>
            </a:r>
            <a:endParaRPr/>
          </a:p>
        </p:txBody>
      </p:sp>
      <p:pic>
        <p:nvPicPr>
          <p:cNvPr id="576" name="Google Shape;576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05036" y="373931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77" name="Google Shape;577;p24"/>
          <p:cNvSpPr/>
          <p:nvPr/>
        </p:nvSpPr>
        <p:spPr>
          <a:xfrm>
            <a:off x="2659384" y="1996884"/>
            <a:ext cx="540006" cy="543869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graphicFrame>
        <p:nvGraphicFramePr>
          <p:cNvPr id="578" name="Google Shape;578;p24"/>
          <p:cNvGraphicFramePr/>
          <p:nvPr/>
        </p:nvGraphicFramePr>
        <p:xfrm>
          <a:off x="9701735" y="409054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{67D50D2F-0FBD-4E12-93E1-6DDE396E3DCB}</a:tableStyleId>
              </a:tblPr>
              <a:tblGrid>
                <a:gridCol w="1442050"/>
              </a:tblGrid>
              <a:tr h="94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rgbClr val="0070C0"/>
                          </a:solidFill>
                        </a:rPr>
                        <a:t>0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579" name="Google Shape;579;p24"/>
          <p:cNvSpPr/>
          <p:nvPr/>
        </p:nvSpPr>
        <p:spPr>
          <a:xfrm>
            <a:off x="6276002" y="4869016"/>
            <a:ext cx="4506761" cy="548787"/>
          </a:xfrm>
          <a:custGeom>
            <a:rect b="b" l="l" r="r" t="t"/>
            <a:pathLst>
              <a:path extrusionOk="0" h="1046372" w="4283765">
                <a:moveTo>
                  <a:pt x="0" y="0"/>
                </a:moveTo>
                <a:cubicBezTo>
                  <a:pt x="562389" y="378515"/>
                  <a:pt x="1124778" y="757031"/>
                  <a:pt x="1679713" y="914400"/>
                </a:cubicBezTo>
                <a:cubicBezTo>
                  <a:pt x="2234648" y="1071770"/>
                  <a:pt x="2895599" y="1096617"/>
                  <a:pt x="3329608" y="944217"/>
                </a:cubicBezTo>
                <a:cubicBezTo>
                  <a:pt x="3763617" y="791817"/>
                  <a:pt x="4023691" y="395908"/>
                  <a:pt x="4283765" y="0"/>
                </a:cubicBezTo>
              </a:path>
            </a:pathLst>
          </a:custGeom>
          <a:noFill/>
          <a:ln cap="flat" cmpd="sng" w="19050">
            <a:solidFill>
              <a:srgbClr val="00B05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24"/>
          <p:cNvSpPr/>
          <p:nvPr/>
        </p:nvSpPr>
        <p:spPr>
          <a:xfrm>
            <a:off x="6108854" y="4641940"/>
            <a:ext cx="180002" cy="211895"/>
          </a:xfrm>
          <a:prstGeom prst="ellipse">
            <a:avLst/>
          </a:prstGeom>
          <a:solidFill>
            <a:srgbClr val="F2F2F2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24"/>
          <p:cNvSpPr/>
          <p:nvPr/>
        </p:nvSpPr>
        <p:spPr>
          <a:xfrm>
            <a:off x="10603470" y="4274030"/>
            <a:ext cx="360004" cy="456646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25"/>
          <p:cNvSpPr txBox="1"/>
          <p:nvPr/>
        </p:nvSpPr>
        <p:spPr>
          <a:xfrm>
            <a:off x="993532" y="188964"/>
            <a:ext cx="9144668" cy="5310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Que nous reste-t-il à faire ? </a:t>
            </a:r>
            <a:endParaRPr b="1" i="0" sz="200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25"/>
          <p:cNvSpPr txBox="1"/>
          <p:nvPr/>
        </p:nvSpPr>
        <p:spPr>
          <a:xfrm>
            <a:off x="993532" y="720000"/>
            <a:ext cx="9607374" cy="3689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 au hasard. Pas toujours les mêmes.  </a:t>
            </a:r>
            <a:endParaRPr/>
          </a:p>
        </p:txBody>
      </p:sp>
      <p:pic>
        <p:nvPicPr>
          <p:cNvPr descr="Lever la main - Icônes mains et gestes gratuites" id="588" name="Google Shape;588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25987" y="2166545"/>
            <a:ext cx="2524909" cy="25249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26"/>
          <p:cNvSpPr txBox="1"/>
          <p:nvPr/>
        </p:nvSpPr>
        <p:spPr>
          <a:xfrm>
            <a:off x="1048832" y="190062"/>
            <a:ext cx="9144668" cy="5438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Exactement</a:t>
            </a:r>
            <a:r>
              <a:rPr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! </a:t>
            </a: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Il nous reste à écrire le résultat de la conversion. </a:t>
            </a:r>
            <a:endParaRPr/>
          </a:p>
        </p:txBody>
      </p:sp>
      <p:graphicFrame>
        <p:nvGraphicFramePr>
          <p:cNvPr id="594" name="Google Shape;594;p26"/>
          <p:cNvGraphicFramePr/>
          <p:nvPr/>
        </p:nvGraphicFramePr>
        <p:xfrm>
          <a:off x="1048832" y="3429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{67D50D2F-0FBD-4E12-93E1-6DDE396E3DCB}</a:tableStyleId>
              </a:tblPr>
              <a:tblGrid>
                <a:gridCol w="1442050"/>
                <a:gridCol w="1442050"/>
                <a:gridCol w="1442050"/>
                <a:gridCol w="1442050"/>
                <a:gridCol w="1442050"/>
                <a:gridCol w="1442050"/>
                <a:gridCol w="1442050"/>
              </a:tblGrid>
              <a:tr h="551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kL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hL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daL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rgbClr val="FF0000"/>
                          </a:solidFill>
                        </a:rPr>
                        <a:t>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dL</a:t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cL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rgbClr val="00B050"/>
                          </a:solidFill>
                        </a:rPr>
                        <a:t>mL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</a:tr>
              <a:tr h="94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4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7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0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595" name="Google Shape;595;p26"/>
          <p:cNvSpPr/>
          <p:nvPr/>
        </p:nvSpPr>
        <p:spPr>
          <a:xfrm>
            <a:off x="3371177" y="1919345"/>
            <a:ext cx="5417963" cy="679933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4,</a:t>
            </a:r>
            <a:r>
              <a:rPr b="1"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73</a:t>
            </a:r>
            <a:r>
              <a:rPr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r>
              <a:rPr b="1" lang="fr-FR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=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…………………..</a:t>
            </a:r>
            <a:r>
              <a:rPr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lang="fr-FR" sz="36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mL</a:t>
            </a:r>
            <a:endParaRPr/>
          </a:p>
        </p:txBody>
      </p:sp>
      <p:sp>
        <p:nvSpPr>
          <p:cNvPr id="596" name="Google Shape;596;p26"/>
          <p:cNvSpPr/>
          <p:nvPr/>
        </p:nvSpPr>
        <p:spPr>
          <a:xfrm>
            <a:off x="5915998" y="1955978"/>
            <a:ext cx="1287111" cy="52322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4730</a:t>
            </a:r>
            <a:endParaRPr b="1" sz="32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" name="Google Shape;597;p26"/>
          <p:cNvSpPr/>
          <p:nvPr/>
        </p:nvSpPr>
        <p:spPr>
          <a:xfrm>
            <a:off x="2659384" y="1996884"/>
            <a:ext cx="540006" cy="543869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pic>
        <p:nvPicPr>
          <p:cNvPr id="598" name="Google Shape;598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05036" y="373931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99" name="Google Shape;599;p26"/>
          <p:cNvSpPr/>
          <p:nvPr/>
        </p:nvSpPr>
        <p:spPr>
          <a:xfrm>
            <a:off x="5783451" y="4263481"/>
            <a:ext cx="4902600" cy="540006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chemeClr val="accent6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59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27"/>
          <p:cNvSpPr txBox="1"/>
          <p:nvPr/>
        </p:nvSpPr>
        <p:spPr>
          <a:xfrm>
            <a:off x="1041721" y="670802"/>
            <a:ext cx="9374328" cy="3281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i="1" lang="fr-FR" sz="16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un élève pour faire la correction au tableau. Vérifier la compréhension de la tâche </a:t>
            </a:r>
            <a:endParaRPr/>
          </a:p>
        </p:txBody>
      </p:sp>
      <p:pic>
        <p:nvPicPr>
          <p:cNvPr id="605" name="Google Shape;605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05036" y="373931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606" name="Google Shape;606;p27"/>
          <p:cNvSpPr txBox="1"/>
          <p:nvPr/>
        </p:nvSpPr>
        <p:spPr>
          <a:xfrm>
            <a:off x="1041720" y="174877"/>
            <a:ext cx="10063316" cy="495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 on va faire ensemble l’exemple (b) : </a:t>
            </a:r>
            <a:endParaRPr/>
          </a:p>
        </p:txBody>
      </p:sp>
      <p:graphicFrame>
        <p:nvGraphicFramePr>
          <p:cNvPr id="607" name="Google Shape;607;p27"/>
          <p:cNvGraphicFramePr/>
          <p:nvPr/>
        </p:nvGraphicFramePr>
        <p:xfrm>
          <a:off x="1041720" y="315899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{67D50D2F-0FBD-4E12-93E1-6DDE396E3DCB}</a:tableStyleId>
              </a:tblPr>
              <a:tblGrid>
                <a:gridCol w="1442050"/>
                <a:gridCol w="1442050"/>
                <a:gridCol w="1442050"/>
                <a:gridCol w="1442050"/>
                <a:gridCol w="1442050"/>
                <a:gridCol w="1442050"/>
                <a:gridCol w="1442050"/>
              </a:tblGrid>
              <a:tr h="551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kL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hL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daL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dL</a:t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cL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mL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</a:tr>
              <a:tr h="94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608" name="Google Shape;608;p27"/>
          <p:cNvSpPr/>
          <p:nvPr/>
        </p:nvSpPr>
        <p:spPr>
          <a:xfrm>
            <a:off x="3371177" y="1919345"/>
            <a:ext cx="5417963" cy="679933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1,534</a:t>
            </a:r>
            <a:r>
              <a:rPr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r>
              <a:rPr b="1"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=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…………………..</a:t>
            </a:r>
            <a:r>
              <a:rPr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</a:t>
            </a:r>
            <a:endParaRPr/>
          </a:p>
        </p:txBody>
      </p:sp>
      <p:sp>
        <p:nvSpPr>
          <p:cNvPr id="609" name="Google Shape;609;p27"/>
          <p:cNvSpPr/>
          <p:nvPr/>
        </p:nvSpPr>
        <p:spPr>
          <a:xfrm>
            <a:off x="2659384" y="1996884"/>
            <a:ext cx="540006" cy="543869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28"/>
          <p:cNvSpPr txBox="1"/>
          <p:nvPr/>
        </p:nvSpPr>
        <p:spPr>
          <a:xfrm>
            <a:off x="1048832" y="277790"/>
            <a:ext cx="10094336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En respectant les étapes qu’on a vu ensemble , on trouve le résultat suivant : </a:t>
            </a:r>
            <a:endParaRPr/>
          </a:p>
        </p:txBody>
      </p:sp>
      <p:graphicFrame>
        <p:nvGraphicFramePr>
          <p:cNvPr id="615" name="Google Shape;615;p28"/>
          <p:cNvGraphicFramePr/>
          <p:nvPr/>
        </p:nvGraphicFramePr>
        <p:xfrm>
          <a:off x="1048832" y="315899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{67D50D2F-0FBD-4E12-93E1-6DDE396E3DCB}</a:tableStyleId>
              </a:tblPr>
              <a:tblGrid>
                <a:gridCol w="1442050"/>
                <a:gridCol w="1442050"/>
                <a:gridCol w="1442050"/>
                <a:gridCol w="1442050"/>
                <a:gridCol w="1442050"/>
                <a:gridCol w="1442050"/>
                <a:gridCol w="1442050"/>
              </a:tblGrid>
              <a:tr h="551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kL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hL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daL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rgbClr val="FF0000"/>
                          </a:solidFill>
                        </a:rPr>
                        <a:t>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dL</a:t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rgbClr val="00B050"/>
                          </a:solidFill>
                        </a:rPr>
                        <a:t>cL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mL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</a:tr>
              <a:tr h="94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rgbClr val="FF0000"/>
                          </a:solidFill>
                        </a:rPr>
                        <a:t>1</a:t>
                      </a:r>
                      <a:r>
                        <a:rPr b="1" lang="fr-FR" sz="3600">
                          <a:solidFill>
                            <a:srgbClr val="A5A5A5"/>
                          </a:solidFill>
                        </a:rPr>
                        <a:t>,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5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3,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4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616" name="Google Shape;616;p28"/>
          <p:cNvSpPr/>
          <p:nvPr/>
        </p:nvSpPr>
        <p:spPr>
          <a:xfrm>
            <a:off x="3371177" y="1919345"/>
            <a:ext cx="5417963" cy="679933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1,</a:t>
            </a:r>
            <a:r>
              <a:rPr b="1"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534</a:t>
            </a:r>
            <a:r>
              <a:rPr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r>
              <a:rPr b="1" lang="fr-FR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=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…………………..</a:t>
            </a:r>
            <a:r>
              <a:rPr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lang="fr-FR" sz="36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cL</a:t>
            </a:r>
            <a:endParaRPr/>
          </a:p>
        </p:txBody>
      </p:sp>
      <p:sp>
        <p:nvSpPr>
          <p:cNvPr id="617" name="Google Shape;617;p28"/>
          <p:cNvSpPr/>
          <p:nvPr/>
        </p:nvSpPr>
        <p:spPr>
          <a:xfrm>
            <a:off x="6188203" y="1996884"/>
            <a:ext cx="1287111" cy="52322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153,4</a:t>
            </a:r>
            <a:endParaRPr/>
          </a:p>
        </p:txBody>
      </p:sp>
      <p:sp>
        <p:nvSpPr>
          <p:cNvPr id="618" name="Google Shape;618;p28"/>
          <p:cNvSpPr/>
          <p:nvPr/>
        </p:nvSpPr>
        <p:spPr>
          <a:xfrm>
            <a:off x="2659384" y="1996884"/>
            <a:ext cx="540006" cy="543869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pic>
        <p:nvPicPr>
          <p:cNvPr id="619" name="Google Shape;619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05036" y="373931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620" name="Google Shape;620;p28"/>
          <p:cNvSpPr/>
          <p:nvPr/>
        </p:nvSpPr>
        <p:spPr>
          <a:xfrm>
            <a:off x="6098202" y="4316323"/>
            <a:ext cx="180002" cy="211895"/>
          </a:xfrm>
          <a:prstGeom prst="ellipse">
            <a:avLst/>
          </a:prstGeom>
          <a:solidFill>
            <a:srgbClr val="F2F2F2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1" name="Google Shape;621;p28"/>
          <p:cNvSpPr/>
          <p:nvPr/>
        </p:nvSpPr>
        <p:spPr>
          <a:xfrm>
            <a:off x="6276002" y="4528218"/>
            <a:ext cx="2790031" cy="469821"/>
          </a:xfrm>
          <a:custGeom>
            <a:rect b="b" l="l" r="r" t="t"/>
            <a:pathLst>
              <a:path extrusionOk="0" h="469821" w="2802834">
                <a:moveTo>
                  <a:pt x="0" y="9939"/>
                </a:moveTo>
                <a:cubicBezTo>
                  <a:pt x="366091" y="185530"/>
                  <a:pt x="732182" y="361121"/>
                  <a:pt x="1053547" y="427382"/>
                </a:cubicBezTo>
                <a:cubicBezTo>
                  <a:pt x="1374912" y="493643"/>
                  <a:pt x="1636643" y="478734"/>
                  <a:pt x="1928191" y="407504"/>
                </a:cubicBezTo>
                <a:cubicBezTo>
                  <a:pt x="2219739" y="336274"/>
                  <a:pt x="2802834" y="0"/>
                  <a:pt x="2802834" y="0"/>
                </a:cubicBezTo>
                <a:lnTo>
                  <a:pt x="2802834" y="0"/>
                </a:lnTo>
                <a:lnTo>
                  <a:pt x="2802834" y="0"/>
                </a:lnTo>
              </a:path>
            </a:pathLst>
          </a:custGeom>
          <a:noFill/>
          <a:ln cap="flat" cmpd="sng" w="19050">
            <a:solidFill>
              <a:srgbClr val="00B05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1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6" name="Google Shape;626;p29"/>
          <p:cNvPicPr preferRelativeResize="0"/>
          <p:nvPr/>
        </p:nvPicPr>
        <p:blipFill rotWithShape="1">
          <a:blip r:embed="rId3">
            <a:alphaModFix/>
          </a:blip>
          <a:srcRect b="0" l="36011" r="0" t="0"/>
          <a:stretch/>
        </p:blipFill>
        <p:spPr>
          <a:xfrm>
            <a:off x="4542057" y="2438990"/>
            <a:ext cx="7314007" cy="19185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7" name="Google Shape;627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05036" y="373931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628" name="Google Shape;628;p29"/>
          <p:cNvSpPr txBox="1"/>
          <p:nvPr/>
        </p:nvSpPr>
        <p:spPr>
          <a:xfrm>
            <a:off x="1006198" y="233047"/>
            <a:ext cx="9448627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Voici la réponse à la tâche: </a:t>
            </a:r>
            <a:endParaRPr/>
          </a:p>
        </p:txBody>
      </p:sp>
      <p:sp>
        <p:nvSpPr>
          <p:cNvPr id="629" name="Google Shape;629;p29"/>
          <p:cNvSpPr txBox="1"/>
          <p:nvPr/>
        </p:nvSpPr>
        <p:spPr>
          <a:xfrm>
            <a:off x="1043347" y="742304"/>
            <a:ext cx="8652693" cy="34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i="1" lang="fr-FR" sz="16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Inviter les élèves à rédiger la correction sur le livret (je fais comme dans l’exemple – page 12 ) </a:t>
            </a:r>
            <a:endParaRPr/>
          </a:p>
        </p:txBody>
      </p:sp>
      <p:graphicFrame>
        <p:nvGraphicFramePr>
          <p:cNvPr id="630" name="Google Shape;630;p29"/>
          <p:cNvGraphicFramePr/>
          <p:nvPr/>
        </p:nvGraphicFramePr>
        <p:xfrm>
          <a:off x="4565984" y="371744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{67D50D2F-0FBD-4E12-93E1-6DDE396E3DCB}</a:tableStyleId>
              </a:tblPr>
              <a:tblGrid>
                <a:gridCol w="1028575"/>
                <a:gridCol w="1028575"/>
                <a:gridCol w="1028575"/>
                <a:gridCol w="1028575"/>
                <a:gridCol w="1028575"/>
                <a:gridCol w="1028575"/>
                <a:gridCol w="1028575"/>
              </a:tblGrid>
              <a:tr h="568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1</a:t>
                      </a:r>
                      <a:r>
                        <a:rPr b="1" lang="fr-FR" sz="3600">
                          <a:solidFill>
                            <a:srgbClr val="F2F2F2"/>
                          </a:solidFill>
                        </a:rPr>
                        <a:t>,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5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3</a:t>
                      </a:r>
                      <a:r>
                        <a:rPr b="1" lang="fr-FR" sz="3600">
                          <a:solidFill>
                            <a:srgbClr val="00B050"/>
                          </a:solidFill>
                        </a:rPr>
                        <a:t>,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4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631" name="Google Shape;631;p29"/>
          <p:cNvGraphicFramePr/>
          <p:nvPr/>
        </p:nvGraphicFramePr>
        <p:xfrm>
          <a:off x="4565984" y="307736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{67D50D2F-0FBD-4E12-93E1-6DDE396E3DCB}</a:tableStyleId>
              </a:tblPr>
              <a:tblGrid>
                <a:gridCol w="1032000"/>
                <a:gridCol w="1032000"/>
                <a:gridCol w="1032000"/>
                <a:gridCol w="1032000"/>
                <a:gridCol w="1032000"/>
                <a:gridCol w="1032000"/>
                <a:gridCol w="1032000"/>
              </a:tblGrid>
              <a:tr h="569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4</a:t>
                      </a:r>
                      <a:r>
                        <a:rPr b="1" lang="fr-FR" sz="3600">
                          <a:solidFill>
                            <a:srgbClr val="F2F2F2"/>
                          </a:solidFill>
                        </a:rPr>
                        <a:t>,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7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rgbClr val="00B0F0"/>
                          </a:solidFill>
                        </a:rPr>
                        <a:t>0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632" name="Google Shape;632;p29"/>
          <p:cNvPicPr preferRelativeResize="0"/>
          <p:nvPr/>
        </p:nvPicPr>
        <p:blipFill rotWithShape="1">
          <a:blip r:embed="rId3">
            <a:alphaModFix/>
          </a:blip>
          <a:srcRect b="0" l="-788" r="63989" t="23456"/>
          <a:stretch/>
        </p:blipFill>
        <p:spPr>
          <a:xfrm>
            <a:off x="335936" y="2888994"/>
            <a:ext cx="4206121" cy="1468536"/>
          </a:xfrm>
          <a:prstGeom prst="rect">
            <a:avLst/>
          </a:prstGeom>
          <a:noFill/>
          <a:ln>
            <a:noFill/>
          </a:ln>
        </p:spPr>
      </p:pic>
      <p:sp>
        <p:nvSpPr>
          <p:cNvPr id="633" name="Google Shape;633;p29"/>
          <p:cNvSpPr/>
          <p:nvPr/>
        </p:nvSpPr>
        <p:spPr>
          <a:xfrm>
            <a:off x="2315958" y="3067628"/>
            <a:ext cx="1287111" cy="52322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8080"/>
                </a:solidFill>
                <a:latin typeface="Calibri"/>
                <a:ea typeface="Calibri"/>
                <a:cs typeface="Calibri"/>
                <a:sym typeface="Calibri"/>
              </a:rPr>
              <a:t>4730</a:t>
            </a:r>
            <a:endParaRPr/>
          </a:p>
        </p:txBody>
      </p:sp>
      <p:sp>
        <p:nvSpPr>
          <p:cNvPr id="634" name="Google Shape;634;p29"/>
          <p:cNvSpPr/>
          <p:nvPr/>
        </p:nvSpPr>
        <p:spPr>
          <a:xfrm>
            <a:off x="2315958" y="3712579"/>
            <a:ext cx="1287111" cy="52322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8080"/>
                </a:solidFill>
                <a:latin typeface="Calibri"/>
                <a:ea typeface="Calibri"/>
                <a:cs typeface="Calibri"/>
                <a:sym typeface="Calibri"/>
              </a:rPr>
              <a:t>153,4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3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63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2" name="Google Shape;302;p3"/>
          <p:cNvGrpSpPr/>
          <p:nvPr/>
        </p:nvGrpSpPr>
        <p:grpSpPr>
          <a:xfrm>
            <a:off x="400050" y="1094868"/>
            <a:ext cx="11258550" cy="5371011"/>
            <a:chOff x="2159302" y="1382561"/>
            <a:chExt cx="8127697" cy="5072667"/>
          </a:xfrm>
        </p:grpSpPr>
        <p:sp>
          <p:nvSpPr>
            <p:cNvPr id="303" name="Google Shape;303;p3"/>
            <p:cNvSpPr/>
            <p:nvPr/>
          </p:nvSpPr>
          <p:spPr>
            <a:xfrm>
              <a:off x="2159302" y="1382561"/>
              <a:ext cx="8127697" cy="5072667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7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3"/>
            <p:cNvSpPr/>
            <p:nvPr/>
          </p:nvSpPr>
          <p:spPr>
            <a:xfrm>
              <a:off x="2257274" y="1455217"/>
              <a:ext cx="7899097" cy="4912926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5" name="Google Shape;305;p3"/>
          <p:cNvSpPr/>
          <p:nvPr/>
        </p:nvSpPr>
        <p:spPr>
          <a:xfrm>
            <a:off x="1679589" y="1504023"/>
            <a:ext cx="801617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Ouverture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3"/>
          <p:cNvSpPr/>
          <p:nvPr/>
        </p:nvSpPr>
        <p:spPr>
          <a:xfrm>
            <a:off x="1679589" y="2440041"/>
            <a:ext cx="7948051" cy="464402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Modelage </a:t>
            </a:r>
            <a:endParaRPr/>
          </a:p>
        </p:txBody>
      </p:sp>
      <p:sp>
        <p:nvSpPr>
          <p:cNvPr id="307" name="Google Shape;307;p3"/>
          <p:cNvSpPr/>
          <p:nvPr/>
        </p:nvSpPr>
        <p:spPr>
          <a:xfrm>
            <a:off x="1679589" y="3316156"/>
            <a:ext cx="6907386" cy="530318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Pratique guidée (collective + en bînome) </a:t>
            </a:r>
            <a:endParaRPr/>
          </a:p>
        </p:txBody>
      </p:sp>
      <p:sp>
        <p:nvSpPr>
          <p:cNvPr id="308" name="Google Shape;308;p3"/>
          <p:cNvSpPr/>
          <p:nvPr/>
        </p:nvSpPr>
        <p:spPr>
          <a:xfrm>
            <a:off x="10819148" y="1512699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3"/>
          <p:cNvSpPr txBox="1"/>
          <p:nvPr/>
        </p:nvSpPr>
        <p:spPr>
          <a:xfrm>
            <a:off x="9712752" y="1667591"/>
            <a:ext cx="873957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/>
          </a:p>
        </p:txBody>
      </p:sp>
      <p:sp>
        <p:nvSpPr>
          <p:cNvPr id="310" name="Google Shape;310;p3"/>
          <p:cNvSpPr/>
          <p:nvPr/>
        </p:nvSpPr>
        <p:spPr>
          <a:xfrm>
            <a:off x="10819148" y="3316156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3"/>
          <p:cNvSpPr txBox="1"/>
          <p:nvPr/>
        </p:nvSpPr>
        <p:spPr>
          <a:xfrm>
            <a:off x="9681017" y="3390184"/>
            <a:ext cx="973343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10 min</a:t>
            </a:r>
            <a:endParaRPr/>
          </a:p>
        </p:txBody>
      </p:sp>
      <p:sp>
        <p:nvSpPr>
          <p:cNvPr id="312" name="Google Shape;312;p3"/>
          <p:cNvSpPr/>
          <p:nvPr/>
        </p:nvSpPr>
        <p:spPr>
          <a:xfrm>
            <a:off x="877419" y="1580205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313" name="Google Shape;313;p3"/>
          <p:cNvSpPr/>
          <p:nvPr/>
        </p:nvSpPr>
        <p:spPr>
          <a:xfrm>
            <a:off x="1212023" y="211669"/>
            <a:ext cx="937468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Structure de la séance 2 (tâche 3 – unités de capacité )</a:t>
            </a:r>
            <a:endParaRPr/>
          </a:p>
        </p:txBody>
      </p:sp>
      <p:pic>
        <p:nvPicPr>
          <p:cNvPr id="314" name="Google Shape;314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1725" y="104179"/>
            <a:ext cx="760298" cy="760298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3"/>
          <p:cNvSpPr/>
          <p:nvPr/>
        </p:nvSpPr>
        <p:spPr>
          <a:xfrm>
            <a:off x="10819148" y="2407083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3"/>
          <p:cNvSpPr txBox="1"/>
          <p:nvPr/>
        </p:nvSpPr>
        <p:spPr>
          <a:xfrm>
            <a:off x="9714790" y="2482414"/>
            <a:ext cx="880369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/>
          </a:p>
        </p:txBody>
      </p:sp>
      <p:sp>
        <p:nvSpPr>
          <p:cNvPr id="317" name="Google Shape;317;p3"/>
          <p:cNvSpPr txBox="1"/>
          <p:nvPr/>
        </p:nvSpPr>
        <p:spPr>
          <a:xfrm>
            <a:off x="2733392" y="2492706"/>
            <a:ext cx="2864898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3"/>
          <p:cNvSpPr txBox="1"/>
          <p:nvPr/>
        </p:nvSpPr>
        <p:spPr>
          <a:xfrm>
            <a:off x="2759644" y="2492706"/>
            <a:ext cx="3922174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319" name="Google Shape;319;p3"/>
          <p:cNvSpPr/>
          <p:nvPr/>
        </p:nvSpPr>
        <p:spPr>
          <a:xfrm>
            <a:off x="877419" y="3383662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320" name="Google Shape;320;p3"/>
          <p:cNvSpPr/>
          <p:nvPr/>
        </p:nvSpPr>
        <p:spPr>
          <a:xfrm>
            <a:off x="877419" y="2474589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321" name="Google Shape;321;p3"/>
          <p:cNvSpPr/>
          <p:nvPr/>
        </p:nvSpPr>
        <p:spPr>
          <a:xfrm>
            <a:off x="1679589" y="4378075"/>
            <a:ext cx="7948050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Pratique autonome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3"/>
          <p:cNvSpPr/>
          <p:nvPr/>
        </p:nvSpPr>
        <p:spPr>
          <a:xfrm>
            <a:off x="10819148" y="4386751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3"/>
          <p:cNvSpPr txBox="1"/>
          <p:nvPr/>
        </p:nvSpPr>
        <p:spPr>
          <a:xfrm>
            <a:off x="9752351" y="4460779"/>
            <a:ext cx="873957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/>
          </a:p>
        </p:txBody>
      </p:sp>
      <p:sp>
        <p:nvSpPr>
          <p:cNvPr id="324" name="Google Shape;324;p3"/>
          <p:cNvSpPr/>
          <p:nvPr/>
        </p:nvSpPr>
        <p:spPr>
          <a:xfrm>
            <a:off x="877419" y="4454257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325" name="Google Shape;325;p3"/>
          <p:cNvSpPr/>
          <p:nvPr/>
        </p:nvSpPr>
        <p:spPr>
          <a:xfrm>
            <a:off x="1679589" y="5224169"/>
            <a:ext cx="7948050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Clôture 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3"/>
          <p:cNvSpPr/>
          <p:nvPr/>
        </p:nvSpPr>
        <p:spPr>
          <a:xfrm>
            <a:off x="10819148" y="5232845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3"/>
          <p:cNvSpPr txBox="1"/>
          <p:nvPr/>
        </p:nvSpPr>
        <p:spPr>
          <a:xfrm>
            <a:off x="9752351" y="5306873"/>
            <a:ext cx="873957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/>
          </a:p>
        </p:txBody>
      </p:sp>
      <p:sp>
        <p:nvSpPr>
          <p:cNvPr id="328" name="Google Shape;328;p3"/>
          <p:cNvSpPr/>
          <p:nvPr/>
        </p:nvSpPr>
        <p:spPr>
          <a:xfrm>
            <a:off x="877419" y="5300351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9" name="Google Shape;639;p30"/>
          <p:cNvGrpSpPr/>
          <p:nvPr/>
        </p:nvGrpSpPr>
        <p:grpSpPr>
          <a:xfrm>
            <a:off x="1552612" y="835900"/>
            <a:ext cx="9269036" cy="5186200"/>
            <a:chOff x="1324757" y="2465021"/>
            <a:chExt cx="11734800" cy="6521459"/>
          </a:xfrm>
        </p:grpSpPr>
        <p:sp>
          <p:nvSpPr>
            <p:cNvPr id="640" name="Google Shape;640;p30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275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1" name="Google Shape;641;p30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30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314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43" name="Google Shape;643;p30"/>
          <p:cNvSpPr/>
          <p:nvPr/>
        </p:nvSpPr>
        <p:spPr>
          <a:xfrm>
            <a:off x="1972847" y="5510501"/>
            <a:ext cx="8246305" cy="1032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4" name="Google Shape;644;p30"/>
          <p:cNvSpPr/>
          <p:nvPr/>
        </p:nvSpPr>
        <p:spPr>
          <a:xfrm>
            <a:off x="1260022" y="1084892"/>
            <a:ext cx="1724917" cy="7877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5" name="Google Shape;645;p30"/>
          <p:cNvSpPr/>
          <p:nvPr/>
        </p:nvSpPr>
        <p:spPr>
          <a:xfrm rot="10800000">
            <a:off x="1247050" y="1839460"/>
            <a:ext cx="454108" cy="497900"/>
          </a:xfrm>
          <a:prstGeom prst="rtTriangle">
            <a:avLst/>
          </a:prstGeom>
          <a:solidFill>
            <a:srgbClr val="0058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46" name="Google Shape;646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02742" y="1295897"/>
            <a:ext cx="720000" cy="7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647" name="Google Shape;647;p30"/>
          <p:cNvSpPr txBox="1"/>
          <p:nvPr/>
        </p:nvSpPr>
        <p:spPr>
          <a:xfrm>
            <a:off x="2495960" y="2231032"/>
            <a:ext cx="7200080" cy="25055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583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t/>
            </a:r>
            <a:endParaRPr b="1" sz="4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Pratique guidée en binôme  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1" sz="32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rPr b="1" lang="fr-FR" sz="4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b="1" sz="60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8" name="Google Shape;648;p30"/>
          <p:cNvSpPr/>
          <p:nvPr/>
        </p:nvSpPr>
        <p:spPr>
          <a:xfrm>
            <a:off x="1598188" y="1171146"/>
            <a:ext cx="1211512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rgbClr val="30C5C2"/>
                </a:solidFill>
                <a:latin typeface="Arial"/>
                <a:ea typeface="Arial"/>
                <a:cs typeface="Arial"/>
                <a:sym typeface="Arial"/>
              </a:rPr>
              <a:t>PGB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31"/>
          <p:cNvSpPr txBox="1"/>
          <p:nvPr/>
        </p:nvSpPr>
        <p:spPr>
          <a:xfrm>
            <a:off x="887684" y="200929"/>
            <a:ext cx="10179603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654" name="Google Shape;654;p31"/>
          <p:cNvSpPr txBox="1"/>
          <p:nvPr/>
        </p:nvSpPr>
        <p:spPr>
          <a:xfrm>
            <a:off x="887684" y="688575"/>
            <a:ext cx="980732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i="1" lang="fr-FR" sz="16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aux élèves travailler individuellement, puis de le discuter avec leurs binômes.</a:t>
            </a:r>
            <a:endParaRPr/>
          </a:p>
        </p:txBody>
      </p:sp>
      <p:sp>
        <p:nvSpPr>
          <p:cNvPr id="655" name="Google Shape;655;p31"/>
          <p:cNvSpPr txBox="1"/>
          <p:nvPr/>
        </p:nvSpPr>
        <p:spPr>
          <a:xfrm>
            <a:off x="921135" y="210961"/>
            <a:ext cx="9958353" cy="511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Je vous donne une tâche similaire à réaliser (Je m’entraine en binôme - page 12 du livret) </a:t>
            </a:r>
            <a:endParaRPr/>
          </a:p>
        </p:txBody>
      </p:sp>
      <p:pic>
        <p:nvPicPr>
          <p:cNvPr id="656" name="Google Shape;656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6711" y="734630"/>
            <a:ext cx="288000" cy="28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7" name="Google Shape;657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05036" y="373931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658" name="Google Shape;658;p31"/>
          <p:cNvSpPr txBox="1"/>
          <p:nvPr/>
        </p:nvSpPr>
        <p:spPr>
          <a:xfrm>
            <a:off x="425245" y="1478818"/>
            <a:ext cx="522074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Convertir les capacités suivantes :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59" name="Google Shape;659;p31"/>
          <p:cNvPicPr preferRelativeResize="0"/>
          <p:nvPr/>
        </p:nvPicPr>
        <p:blipFill rotWithShape="1">
          <a:blip r:embed="rId5">
            <a:alphaModFix/>
          </a:blip>
          <a:srcRect b="6156" l="40642" r="1653" t="11135"/>
          <a:stretch/>
        </p:blipFill>
        <p:spPr>
          <a:xfrm>
            <a:off x="5015988" y="2528991"/>
            <a:ext cx="6660074" cy="2160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60" name="Google Shape;660;p31"/>
          <p:cNvPicPr preferRelativeResize="0"/>
          <p:nvPr/>
        </p:nvPicPr>
        <p:blipFill rotWithShape="1">
          <a:blip r:embed="rId5">
            <a:alphaModFix/>
          </a:blip>
          <a:srcRect b="6156" l="2433" r="59358" t="35258"/>
          <a:stretch/>
        </p:blipFill>
        <p:spPr>
          <a:xfrm>
            <a:off x="605939" y="3158997"/>
            <a:ext cx="4410049" cy="15300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32"/>
          <p:cNvSpPr txBox="1"/>
          <p:nvPr/>
        </p:nvSpPr>
        <p:spPr>
          <a:xfrm>
            <a:off x="887684" y="200929"/>
            <a:ext cx="10179603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666" name="Google Shape;666;p32"/>
          <p:cNvPicPr preferRelativeResize="0"/>
          <p:nvPr/>
        </p:nvPicPr>
        <p:blipFill rotWithShape="1">
          <a:blip r:embed="rId3">
            <a:alphaModFix/>
          </a:blip>
          <a:srcRect b="6156" l="40642" r="1653" t="11135"/>
          <a:stretch/>
        </p:blipFill>
        <p:spPr>
          <a:xfrm>
            <a:off x="5015988" y="2528991"/>
            <a:ext cx="6660074" cy="2160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67" name="Google Shape;667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9204" y="688575"/>
            <a:ext cx="288000" cy="28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8" name="Google Shape;668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105036" y="373931"/>
            <a:ext cx="720000" cy="720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69" name="Google Shape;669;p32"/>
          <p:cNvGraphicFramePr/>
          <p:nvPr/>
        </p:nvGraphicFramePr>
        <p:xfrm>
          <a:off x="5150990" y="329053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{67D50D2F-0FBD-4E12-93E1-6DDE396E3DCB}</a:tableStyleId>
              </a:tblPr>
              <a:tblGrid>
                <a:gridCol w="912875"/>
                <a:gridCol w="912875"/>
                <a:gridCol w="912875"/>
                <a:gridCol w="912875"/>
                <a:gridCol w="912875"/>
                <a:gridCol w="912875"/>
                <a:gridCol w="912875"/>
              </a:tblGrid>
              <a:tr h="678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1</a:t>
                      </a:r>
                      <a:r>
                        <a:rPr b="1" lang="fr-FR" sz="3600">
                          <a:solidFill>
                            <a:srgbClr val="D8D8D8"/>
                          </a:solidFill>
                        </a:rPr>
                        <a:t>,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7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rgbClr val="00B050"/>
                          </a:solidFill>
                        </a:rPr>
                        <a:t>5,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670" name="Google Shape;670;p32"/>
          <p:cNvGraphicFramePr/>
          <p:nvPr/>
        </p:nvGraphicFramePr>
        <p:xfrm>
          <a:off x="5150990" y="396900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{67D50D2F-0FBD-4E12-93E1-6DDE396E3DCB}</a:tableStyleId>
              </a:tblPr>
              <a:tblGrid>
                <a:gridCol w="912875"/>
                <a:gridCol w="912875"/>
                <a:gridCol w="912875"/>
                <a:gridCol w="912875"/>
                <a:gridCol w="912875"/>
                <a:gridCol w="912875"/>
                <a:gridCol w="912875"/>
              </a:tblGrid>
              <a:tr h="678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6</a:t>
                      </a:r>
                      <a:r>
                        <a:rPr b="1" lang="fr-FR" sz="3600">
                          <a:solidFill>
                            <a:srgbClr val="D8D8D8"/>
                          </a:solidFill>
                        </a:rPr>
                        <a:t>,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8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chemeClr val="dk1"/>
                          </a:solidFill>
                        </a:rPr>
                        <a:t>9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rgbClr val="00B050"/>
                          </a:solidFill>
                        </a:rPr>
                        <a:t>0,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671" name="Google Shape;671;p32"/>
          <p:cNvSpPr txBox="1"/>
          <p:nvPr/>
        </p:nvSpPr>
        <p:spPr>
          <a:xfrm>
            <a:off x="1006199" y="255928"/>
            <a:ext cx="9487100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Voici la correction :</a:t>
            </a:r>
            <a:endParaRPr/>
          </a:p>
        </p:txBody>
      </p:sp>
      <p:sp>
        <p:nvSpPr>
          <p:cNvPr id="672" name="Google Shape;672;p32"/>
          <p:cNvSpPr txBox="1"/>
          <p:nvPr/>
        </p:nvSpPr>
        <p:spPr>
          <a:xfrm>
            <a:off x="1006199" y="670235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Inviter les élèves à faire les corrections nécessaires </a:t>
            </a:r>
            <a:r>
              <a:rPr i="1" lang="fr-FR" sz="16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(je m’entraine en binôme - page 12)</a:t>
            </a:r>
            <a:r>
              <a:rPr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673" name="Google Shape;673;p32"/>
          <p:cNvPicPr preferRelativeResize="0"/>
          <p:nvPr/>
        </p:nvPicPr>
        <p:blipFill rotWithShape="1">
          <a:blip r:embed="rId3">
            <a:alphaModFix/>
          </a:blip>
          <a:srcRect b="6156" l="2433" r="59358" t="35258"/>
          <a:stretch/>
        </p:blipFill>
        <p:spPr>
          <a:xfrm>
            <a:off x="605939" y="3158997"/>
            <a:ext cx="4410049" cy="1530018"/>
          </a:xfrm>
          <a:prstGeom prst="rect">
            <a:avLst/>
          </a:prstGeom>
          <a:noFill/>
          <a:ln>
            <a:noFill/>
          </a:ln>
        </p:spPr>
      </p:pic>
      <p:sp>
        <p:nvSpPr>
          <p:cNvPr id="674" name="Google Shape;674;p32"/>
          <p:cNvSpPr/>
          <p:nvPr/>
        </p:nvSpPr>
        <p:spPr>
          <a:xfrm>
            <a:off x="2855964" y="3302376"/>
            <a:ext cx="1284669" cy="52322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175</a:t>
            </a:r>
            <a:endParaRPr/>
          </a:p>
        </p:txBody>
      </p:sp>
      <p:sp>
        <p:nvSpPr>
          <p:cNvPr id="675" name="Google Shape;675;p32"/>
          <p:cNvSpPr/>
          <p:nvPr/>
        </p:nvSpPr>
        <p:spPr>
          <a:xfrm>
            <a:off x="2855965" y="3967595"/>
            <a:ext cx="1284669" cy="52322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6890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0" name="Google Shape;680;p33"/>
          <p:cNvGrpSpPr/>
          <p:nvPr/>
        </p:nvGrpSpPr>
        <p:grpSpPr>
          <a:xfrm>
            <a:off x="1552612" y="835900"/>
            <a:ext cx="9269036" cy="5186200"/>
            <a:chOff x="1324757" y="2465021"/>
            <a:chExt cx="11734800" cy="6521459"/>
          </a:xfrm>
        </p:grpSpPr>
        <p:sp>
          <p:nvSpPr>
            <p:cNvPr id="681" name="Google Shape;681;p33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275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682;p33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33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314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84" name="Google Shape;684;p33"/>
          <p:cNvSpPr/>
          <p:nvPr/>
        </p:nvSpPr>
        <p:spPr>
          <a:xfrm>
            <a:off x="1972847" y="5562103"/>
            <a:ext cx="8246305" cy="1032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5" name="Google Shape;685;p33"/>
          <p:cNvSpPr/>
          <p:nvPr/>
        </p:nvSpPr>
        <p:spPr>
          <a:xfrm>
            <a:off x="1260022" y="1084892"/>
            <a:ext cx="1724917" cy="7877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6" name="Google Shape;686;p33"/>
          <p:cNvSpPr/>
          <p:nvPr/>
        </p:nvSpPr>
        <p:spPr>
          <a:xfrm rot="10800000">
            <a:off x="1247050" y="1839460"/>
            <a:ext cx="454108" cy="497900"/>
          </a:xfrm>
          <a:prstGeom prst="rtTriangle">
            <a:avLst/>
          </a:prstGeom>
          <a:solidFill>
            <a:srgbClr val="0058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87" name="Google Shape;687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02742" y="1295897"/>
            <a:ext cx="720000" cy="7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688" name="Google Shape;688;p33"/>
          <p:cNvSpPr txBox="1"/>
          <p:nvPr/>
        </p:nvSpPr>
        <p:spPr>
          <a:xfrm>
            <a:off x="1898420" y="1707597"/>
            <a:ext cx="8802851" cy="24561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583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t/>
            </a:r>
            <a:endParaRPr b="1" sz="4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Pratique autonome   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1" sz="32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rPr b="1" lang="fr-FR" sz="4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b="1" sz="60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9" name="Google Shape;689;p33"/>
          <p:cNvSpPr/>
          <p:nvPr/>
        </p:nvSpPr>
        <p:spPr>
          <a:xfrm>
            <a:off x="1806819" y="1137896"/>
            <a:ext cx="95300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rgbClr val="FFA7A9"/>
                </a:solidFill>
                <a:latin typeface="Arial"/>
                <a:ea typeface="Arial"/>
                <a:cs typeface="Arial"/>
                <a:sym typeface="Arial"/>
              </a:rPr>
              <a:t>PA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3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34"/>
          <p:cNvSpPr txBox="1"/>
          <p:nvPr/>
        </p:nvSpPr>
        <p:spPr>
          <a:xfrm>
            <a:off x="887684" y="200929"/>
            <a:ext cx="10179603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Pour mieux vous entraîner, faites l’exemple « je m’entraine tout seul - page 12 »  .</a:t>
            </a:r>
            <a:endParaRPr/>
          </a:p>
        </p:txBody>
      </p:sp>
      <p:pic>
        <p:nvPicPr>
          <p:cNvPr id="695" name="Google Shape;695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480" y="1876208"/>
            <a:ext cx="11612880" cy="3424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696" name="Google Shape;696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05036" y="373931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697" name="Google Shape;697;p34"/>
          <p:cNvSpPr txBox="1"/>
          <p:nvPr/>
        </p:nvSpPr>
        <p:spPr>
          <a:xfrm>
            <a:off x="887684" y="733931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i="1" lang="fr-FR" sz="16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Inviter les élèves à travailler en autonomie .Circuler antre les rangs et fournir de l’aide aux élèves en difficultés </a:t>
            </a:r>
            <a:endParaRPr/>
          </a:p>
        </p:txBody>
      </p:sp>
      <p:pic>
        <p:nvPicPr>
          <p:cNvPr id="698" name="Google Shape;698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59204" y="688575"/>
            <a:ext cx="288000" cy="28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2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35"/>
          <p:cNvSpPr txBox="1"/>
          <p:nvPr/>
        </p:nvSpPr>
        <p:spPr>
          <a:xfrm>
            <a:off x="1006199" y="255928"/>
            <a:ext cx="9487100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Voici les réponses </a:t>
            </a:r>
            <a:endParaRPr/>
          </a:p>
        </p:txBody>
      </p:sp>
      <p:sp>
        <p:nvSpPr>
          <p:cNvPr id="704" name="Google Shape;704;p35"/>
          <p:cNvSpPr txBox="1"/>
          <p:nvPr/>
        </p:nvSpPr>
        <p:spPr>
          <a:xfrm>
            <a:off x="1006199" y="670235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Inviter les élèves à faire les corrections nécessaires sur leurs livrets « je m’entraine tout seul - page 12 »   </a:t>
            </a:r>
            <a:endParaRPr/>
          </a:p>
        </p:txBody>
      </p:sp>
      <p:pic>
        <p:nvPicPr>
          <p:cNvPr id="705" name="Google Shape;705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46060" y="507652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6" name="Google Shape;706;p35"/>
          <p:cNvPicPr preferRelativeResize="0"/>
          <p:nvPr/>
        </p:nvPicPr>
        <p:blipFill rotWithShape="1">
          <a:blip r:embed="rId4">
            <a:alphaModFix/>
          </a:blip>
          <a:srcRect b="0" l="40267" r="0" t="0"/>
          <a:stretch/>
        </p:blipFill>
        <p:spPr>
          <a:xfrm>
            <a:off x="5015988" y="2110707"/>
            <a:ext cx="6809047" cy="263658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07" name="Google Shape;707;p35"/>
          <p:cNvGraphicFramePr/>
          <p:nvPr/>
        </p:nvGraphicFramePr>
        <p:xfrm>
          <a:off x="5105987" y="266140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{67D50D2F-0FBD-4E12-93E1-6DDE396E3DCB}</a:tableStyleId>
              </a:tblPr>
              <a:tblGrid>
                <a:gridCol w="951450"/>
                <a:gridCol w="951450"/>
                <a:gridCol w="951450"/>
                <a:gridCol w="951450"/>
                <a:gridCol w="951450"/>
                <a:gridCol w="951450"/>
                <a:gridCol w="951450"/>
              </a:tblGrid>
              <a:tr h="67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rgbClr val="00000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rgbClr val="000000"/>
                          </a:solidFill>
                        </a:rPr>
                        <a:t>3</a:t>
                      </a:r>
                      <a:r>
                        <a:rPr b="1" lang="fr-FR" sz="3600">
                          <a:solidFill>
                            <a:srgbClr val="FF0000"/>
                          </a:solidFill>
                        </a:rPr>
                        <a:t>,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rgbClr val="00000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rgbClr val="000000"/>
                          </a:solidFill>
                        </a:rPr>
                        <a:t>3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rgbClr val="00B05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708" name="Google Shape;708;p35"/>
          <p:cNvGraphicFramePr/>
          <p:nvPr/>
        </p:nvGraphicFramePr>
        <p:xfrm>
          <a:off x="5105988" y="333899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{67D50D2F-0FBD-4E12-93E1-6DDE396E3DCB}</a:tableStyleId>
              </a:tblPr>
              <a:tblGrid>
                <a:gridCol w="951450"/>
                <a:gridCol w="951450"/>
                <a:gridCol w="951450"/>
                <a:gridCol w="951450"/>
                <a:gridCol w="951450"/>
                <a:gridCol w="951450"/>
                <a:gridCol w="951450"/>
              </a:tblGrid>
              <a:tr h="67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rgbClr val="000000"/>
                          </a:solidFill>
                        </a:rPr>
                        <a:t>5</a:t>
                      </a:r>
                      <a:r>
                        <a:rPr b="1" lang="fr-FR" sz="3600">
                          <a:solidFill>
                            <a:srgbClr val="BFBFBF"/>
                          </a:solidFill>
                        </a:rPr>
                        <a:t>,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rgbClr val="000000"/>
                          </a:solidFill>
                        </a:rPr>
                        <a:t>5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rgbClr val="00B050"/>
                          </a:solidFill>
                        </a:rPr>
                        <a:t>0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rgbClr val="00B050"/>
                          </a:solidFill>
                        </a:rPr>
                        <a:t>0 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709" name="Google Shape;709;p35"/>
          <p:cNvGraphicFramePr/>
          <p:nvPr/>
        </p:nvGraphicFramePr>
        <p:xfrm>
          <a:off x="5075581" y="401141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{67D50D2F-0FBD-4E12-93E1-6DDE396E3DCB}</a:tableStyleId>
              </a:tblPr>
              <a:tblGrid>
                <a:gridCol w="955775"/>
                <a:gridCol w="955775"/>
                <a:gridCol w="955775"/>
                <a:gridCol w="955775"/>
                <a:gridCol w="955775"/>
                <a:gridCol w="955775"/>
                <a:gridCol w="955775"/>
              </a:tblGrid>
              <a:tr h="677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rgbClr val="000000"/>
                          </a:solidFill>
                        </a:rPr>
                        <a:t>3</a:t>
                      </a:r>
                      <a:r>
                        <a:rPr b="1" lang="fr-FR" sz="3600">
                          <a:solidFill>
                            <a:srgbClr val="FF0000"/>
                          </a:solidFill>
                        </a:rPr>
                        <a:t>,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3600">
                          <a:solidFill>
                            <a:srgbClr val="000000"/>
                          </a:solidFill>
                        </a:rPr>
                        <a:t>0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rgbClr val="00B05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600">
                        <a:solidFill>
                          <a:srgbClr val="00B05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710" name="Google Shape;710;p35"/>
          <p:cNvSpPr/>
          <p:nvPr/>
        </p:nvSpPr>
        <p:spPr>
          <a:xfrm>
            <a:off x="8486282" y="3706937"/>
            <a:ext cx="180002" cy="211895"/>
          </a:xfrm>
          <a:prstGeom prst="ellipse">
            <a:avLst/>
          </a:prstGeom>
          <a:solidFill>
            <a:srgbClr val="F2F2F2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11" name="Google Shape;711;p35"/>
          <p:cNvPicPr preferRelativeResize="0"/>
          <p:nvPr/>
        </p:nvPicPr>
        <p:blipFill rotWithShape="1">
          <a:blip r:embed="rId4">
            <a:alphaModFix/>
          </a:blip>
          <a:srcRect b="0" l="0" r="61312" t="20886"/>
          <a:stretch/>
        </p:blipFill>
        <p:spPr>
          <a:xfrm>
            <a:off x="576142" y="2661400"/>
            <a:ext cx="4410050" cy="2027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712" name="Google Shape;712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59204" y="688575"/>
            <a:ext cx="288000" cy="28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13" name="Google Shape;713;p35"/>
          <p:cNvSpPr/>
          <p:nvPr/>
        </p:nvSpPr>
        <p:spPr>
          <a:xfrm>
            <a:off x="2820547" y="2846584"/>
            <a:ext cx="1284669" cy="52322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33,33</a:t>
            </a:r>
            <a:endParaRPr/>
          </a:p>
        </p:txBody>
      </p:sp>
      <p:sp>
        <p:nvSpPr>
          <p:cNvPr id="714" name="Google Shape;714;p35"/>
          <p:cNvSpPr/>
          <p:nvPr/>
        </p:nvSpPr>
        <p:spPr>
          <a:xfrm>
            <a:off x="2781167" y="3488196"/>
            <a:ext cx="1284669" cy="52322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5500</a:t>
            </a:r>
            <a:endParaRPr/>
          </a:p>
        </p:txBody>
      </p:sp>
      <p:sp>
        <p:nvSpPr>
          <p:cNvPr id="715" name="Google Shape;715;p35"/>
          <p:cNvSpPr/>
          <p:nvPr/>
        </p:nvSpPr>
        <p:spPr>
          <a:xfrm>
            <a:off x="2781167" y="4104820"/>
            <a:ext cx="1284669" cy="52322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"/>
                                        <p:tgtEl>
                                          <p:spTgt spid="71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100"/>
                                        <p:tgtEl>
                                          <p:spTgt spid="71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1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9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36"/>
          <p:cNvSpPr txBox="1"/>
          <p:nvPr/>
        </p:nvSpPr>
        <p:spPr>
          <a:xfrm>
            <a:off x="2495960" y="2438989"/>
            <a:ext cx="6939603" cy="262046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Arial"/>
              <a:buNone/>
            </a:pPr>
            <a:r>
              <a:rPr b="1" i="0" lang="fr-FR" sz="4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Clôture</a:t>
            </a:r>
            <a:endParaRPr/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(Tâche 3 –partie 2)</a:t>
            </a:r>
            <a:endParaRPr/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 b="1" i="0" sz="32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4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37"/>
          <p:cNvSpPr txBox="1"/>
          <p:nvPr/>
        </p:nvSpPr>
        <p:spPr>
          <a:xfrm>
            <a:off x="1006199" y="255928"/>
            <a:ext cx="9487100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Qui peut me rappeler ce qu’on fait dans cette partie ? Et comment ?  </a:t>
            </a:r>
            <a:endParaRPr/>
          </a:p>
        </p:txBody>
      </p:sp>
      <p:sp>
        <p:nvSpPr>
          <p:cNvPr id="726" name="Google Shape;726;p37"/>
          <p:cNvSpPr txBox="1"/>
          <p:nvPr/>
        </p:nvSpPr>
        <p:spPr>
          <a:xfrm>
            <a:off x="1006199" y="670235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i="1" lang="fr-FR" sz="16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 au hasard. Pas toujours les mêmes. </a:t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727" name="Google Shape;727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80986" y="2213986"/>
            <a:ext cx="2430027" cy="24300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38"/>
          <p:cNvSpPr txBox="1"/>
          <p:nvPr/>
        </p:nvSpPr>
        <p:spPr>
          <a:xfrm>
            <a:off x="1006199" y="255928"/>
            <a:ext cx="9487100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Bravo ! On a appris à convertir les unités de capacité en suivant les étapes suivantes: </a:t>
            </a:r>
            <a:endParaRPr/>
          </a:p>
        </p:txBody>
      </p:sp>
      <p:pic>
        <p:nvPicPr>
          <p:cNvPr id="733" name="Google Shape;733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05036" y="373931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34" name="Google Shape;734;p38"/>
          <p:cNvSpPr/>
          <p:nvPr/>
        </p:nvSpPr>
        <p:spPr>
          <a:xfrm>
            <a:off x="610386" y="1936105"/>
            <a:ext cx="468000" cy="46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5" name="Google Shape;735;p38"/>
          <p:cNvSpPr/>
          <p:nvPr/>
        </p:nvSpPr>
        <p:spPr>
          <a:xfrm>
            <a:off x="1325946" y="1948768"/>
            <a:ext cx="10383851" cy="442674"/>
          </a:xfrm>
          <a:prstGeom prst="roundRect">
            <a:avLst>
              <a:gd fmla="val 16667" name="adj"/>
            </a:avLst>
          </a:prstGeom>
          <a:solidFill>
            <a:srgbClr val="F8D6C7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J’identifie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l’unité à convertir et l’unité demandée;</a:t>
            </a:r>
            <a:endParaRPr/>
          </a:p>
        </p:txBody>
      </p:sp>
      <p:sp>
        <p:nvSpPr>
          <p:cNvPr id="736" name="Google Shape;736;p38"/>
          <p:cNvSpPr/>
          <p:nvPr/>
        </p:nvSpPr>
        <p:spPr>
          <a:xfrm>
            <a:off x="610386" y="2943742"/>
            <a:ext cx="468000" cy="46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7" name="Google Shape;737;p38"/>
          <p:cNvSpPr/>
          <p:nvPr/>
        </p:nvSpPr>
        <p:spPr>
          <a:xfrm>
            <a:off x="1325946" y="2956405"/>
            <a:ext cx="10383851" cy="442674"/>
          </a:xfrm>
          <a:prstGeom prst="roundRect">
            <a:avLst>
              <a:gd fmla="val 16667" name="adj"/>
            </a:avLst>
          </a:prstGeom>
          <a:solidFill>
            <a:srgbClr val="F8D6C7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Je place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nombre à convertir dans le tableau de conversion;</a:t>
            </a:r>
            <a:endParaRPr/>
          </a:p>
        </p:txBody>
      </p:sp>
      <p:sp>
        <p:nvSpPr>
          <p:cNvPr id="738" name="Google Shape;738;p38"/>
          <p:cNvSpPr/>
          <p:nvPr/>
        </p:nvSpPr>
        <p:spPr>
          <a:xfrm>
            <a:off x="610386" y="3951379"/>
            <a:ext cx="468000" cy="46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9" name="Google Shape;739;p38"/>
          <p:cNvSpPr/>
          <p:nvPr/>
        </p:nvSpPr>
        <p:spPr>
          <a:xfrm>
            <a:off x="1325946" y="3964042"/>
            <a:ext cx="10383852" cy="442674"/>
          </a:xfrm>
          <a:prstGeom prst="roundRect">
            <a:avLst>
              <a:gd fmla="val 16667" name="adj"/>
            </a:avLst>
          </a:prstGeom>
          <a:solidFill>
            <a:srgbClr val="F8D6C7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J’ajoute</a:t>
            </a:r>
            <a:r>
              <a:rPr lang="fr-FR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 zéros ou </a:t>
            </a:r>
            <a:r>
              <a:rPr b="1" lang="fr-FR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je déplace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virgule jusqu’à la colonne de l’unité demandée (si besoin).  </a:t>
            </a:r>
            <a:endParaRPr/>
          </a:p>
        </p:txBody>
      </p:sp>
      <p:sp>
        <p:nvSpPr>
          <p:cNvPr id="740" name="Google Shape;740;p38"/>
          <p:cNvSpPr/>
          <p:nvPr/>
        </p:nvSpPr>
        <p:spPr>
          <a:xfrm>
            <a:off x="610386" y="4959017"/>
            <a:ext cx="468000" cy="46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1" name="Google Shape;741;p38"/>
          <p:cNvSpPr/>
          <p:nvPr/>
        </p:nvSpPr>
        <p:spPr>
          <a:xfrm>
            <a:off x="1325946" y="4971680"/>
            <a:ext cx="10293849" cy="442674"/>
          </a:xfrm>
          <a:prstGeom prst="roundRect">
            <a:avLst>
              <a:gd fmla="val 16667" name="adj"/>
            </a:avLst>
          </a:prstGeom>
          <a:solidFill>
            <a:srgbClr val="F8D6C7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J’écris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résultat de la conversion.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5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39"/>
          <p:cNvSpPr/>
          <p:nvPr/>
        </p:nvSpPr>
        <p:spPr>
          <a:xfrm>
            <a:off x="2360958" y="2618991"/>
            <a:ext cx="7470083" cy="1877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b="1" i="0" lang="fr-FR" sz="4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Ouverture (tâche 3 –partie 3)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1" i="0" sz="36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alibri"/>
              <a:buNone/>
            </a:pPr>
            <a:r>
              <a:rPr b="1" i="0" lang="fr-FR" sz="36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/>
          </a:p>
        </p:txBody>
      </p:sp>
      <p:sp>
        <p:nvSpPr>
          <p:cNvPr id="747" name="Google Shape;747;p39"/>
          <p:cNvSpPr/>
          <p:nvPr/>
        </p:nvSpPr>
        <p:spPr>
          <a:xfrm>
            <a:off x="3935975" y="4869016"/>
            <a:ext cx="432004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None/>
            </a:pPr>
            <a:r>
              <a:rPr b="1" lang="fr-FR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(Conversion d’unités de volume)</a:t>
            </a:r>
            <a:endParaRPr b="1" i="0" sz="18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4" name="Google Shape;334;p4"/>
          <p:cNvGrpSpPr/>
          <p:nvPr/>
        </p:nvGrpSpPr>
        <p:grpSpPr>
          <a:xfrm>
            <a:off x="400050" y="1094868"/>
            <a:ext cx="11258550" cy="5371011"/>
            <a:chOff x="2159302" y="1382561"/>
            <a:chExt cx="8127697" cy="5072667"/>
          </a:xfrm>
        </p:grpSpPr>
        <p:sp>
          <p:nvSpPr>
            <p:cNvPr id="335" name="Google Shape;335;p4"/>
            <p:cNvSpPr/>
            <p:nvPr/>
          </p:nvSpPr>
          <p:spPr>
            <a:xfrm>
              <a:off x="2159302" y="1382561"/>
              <a:ext cx="8127697" cy="5072667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7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4"/>
            <p:cNvSpPr/>
            <p:nvPr/>
          </p:nvSpPr>
          <p:spPr>
            <a:xfrm>
              <a:off x="2257274" y="1455217"/>
              <a:ext cx="7899097" cy="4912926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7" name="Google Shape;337;p4"/>
          <p:cNvSpPr/>
          <p:nvPr/>
        </p:nvSpPr>
        <p:spPr>
          <a:xfrm>
            <a:off x="1679589" y="1504023"/>
            <a:ext cx="801617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Ouverture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4"/>
          <p:cNvSpPr/>
          <p:nvPr/>
        </p:nvSpPr>
        <p:spPr>
          <a:xfrm>
            <a:off x="1679589" y="2440041"/>
            <a:ext cx="7948051" cy="464402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Modelage </a:t>
            </a:r>
            <a:endParaRPr/>
          </a:p>
        </p:txBody>
      </p:sp>
      <p:sp>
        <p:nvSpPr>
          <p:cNvPr id="339" name="Google Shape;339;p4"/>
          <p:cNvSpPr/>
          <p:nvPr/>
        </p:nvSpPr>
        <p:spPr>
          <a:xfrm>
            <a:off x="1679589" y="3316156"/>
            <a:ext cx="6907386" cy="530318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Pratique guidée </a:t>
            </a:r>
            <a:endParaRPr/>
          </a:p>
        </p:txBody>
      </p:sp>
      <p:sp>
        <p:nvSpPr>
          <p:cNvPr id="340" name="Google Shape;340;p4"/>
          <p:cNvSpPr/>
          <p:nvPr/>
        </p:nvSpPr>
        <p:spPr>
          <a:xfrm>
            <a:off x="10819148" y="1512699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4"/>
          <p:cNvSpPr txBox="1"/>
          <p:nvPr/>
        </p:nvSpPr>
        <p:spPr>
          <a:xfrm>
            <a:off x="9712752" y="1667591"/>
            <a:ext cx="873957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/>
          </a:p>
        </p:txBody>
      </p:sp>
      <p:sp>
        <p:nvSpPr>
          <p:cNvPr id="342" name="Google Shape;342;p4"/>
          <p:cNvSpPr/>
          <p:nvPr/>
        </p:nvSpPr>
        <p:spPr>
          <a:xfrm>
            <a:off x="10819148" y="3316156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4"/>
          <p:cNvSpPr txBox="1"/>
          <p:nvPr/>
        </p:nvSpPr>
        <p:spPr>
          <a:xfrm>
            <a:off x="9681017" y="3390184"/>
            <a:ext cx="973343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10 min</a:t>
            </a:r>
            <a:endParaRPr/>
          </a:p>
        </p:txBody>
      </p:sp>
      <p:sp>
        <p:nvSpPr>
          <p:cNvPr id="344" name="Google Shape;344;p4"/>
          <p:cNvSpPr/>
          <p:nvPr/>
        </p:nvSpPr>
        <p:spPr>
          <a:xfrm>
            <a:off x="877419" y="1580205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345" name="Google Shape;345;p4"/>
          <p:cNvSpPr/>
          <p:nvPr/>
        </p:nvSpPr>
        <p:spPr>
          <a:xfrm>
            <a:off x="1212022" y="211669"/>
            <a:ext cx="992403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Structure de la séance 2 (tâche 3 – unités de volume )</a:t>
            </a:r>
            <a:endParaRPr/>
          </a:p>
        </p:txBody>
      </p:sp>
      <p:pic>
        <p:nvPicPr>
          <p:cNvPr id="346" name="Google Shape;346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1725" y="104179"/>
            <a:ext cx="760298" cy="760298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4"/>
          <p:cNvSpPr/>
          <p:nvPr/>
        </p:nvSpPr>
        <p:spPr>
          <a:xfrm>
            <a:off x="10819148" y="2407083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4"/>
          <p:cNvSpPr txBox="1"/>
          <p:nvPr/>
        </p:nvSpPr>
        <p:spPr>
          <a:xfrm>
            <a:off x="9714790" y="2482414"/>
            <a:ext cx="880369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/>
          </a:p>
        </p:txBody>
      </p:sp>
      <p:sp>
        <p:nvSpPr>
          <p:cNvPr id="349" name="Google Shape;349;p4"/>
          <p:cNvSpPr txBox="1"/>
          <p:nvPr/>
        </p:nvSpPr>
        <p:spPr>
          <a:xfrm>
            <a:off x="2733392" y="2492706"/>
            <a:ext cx="2864898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4"/>
          <p:cNvSpPr txBox="1"/>
          <p:nvPr/>
        </p:nvSpPr>
        <p:spPr>
          <a:xfrm>
            <a:off x="2759644" y="2492706"/>
            <a:ext cx="3922174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351" name="Google Shape;351;p4"/>
          <p:cNvSpPr/>
          <p:nvPr/>
        </p:nvSpPr>
        <p:spPr>
          <a:xfrm>
            <a:off x="877419" y="3383662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352" name="Google Shape;352;p4"/>
          <p:cNvSpPr/>
          <p:nvPr/>
        </p:nvSpPr>
        <p:spPr>
          <a:xfrm>
            <a:off x="877419" y="2474589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353" name="Google Shape;353;p4"/>
          <p:cNvSpPr/>
          <p:nvPr/>
        </p:nvSpPr>
        <p:spPr>
          <a:xfrm>
            <a:off x="1679589" y="4378075"/>
            <a:ext cx="7948050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Pratique autonome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4"/>
          <p:cNvSpPr/>
          <p:nvPr/>
        </p:nvSpPr>
        <p:spPr>
          <a:xfrm>
            <a:off x="10819148" y="4386751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4"/>
          <p:cNvSpPr txBox="1"/>
          <p:nvPr/>
        </p:nvSpPr>
        <p:spPr>
          <a:xfrm>
            <a:off x="9752351" y="4460779"/>
            <a:ext cx="873957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/>
          </a:p>
        </p:txBody>
      </p:sp>
      <p:sp>
        <p:nvSpPr>
          <p:cNvPr id="356" name="Google Shape;356;p4"/>
          <p:cNvSpPr/>
          <p:nvPr/>
        </p:nvSpPr>
        <p:spPr>
          <a:xfrm>
            <a:off x="877419" y="4454257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357" name="Google Shape;357;p4"/>
          <p:cNvSpPr/>
          <p:nvPr/>
        </p:nvSpPr>
        <p:spPr>
          <a:xfrm>
            <a:off x="1679589" y="5224169"/>
            <a:ext cx="7948050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Clôture 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4"/>
          <p:cNvSpPr/>
          <p:nvPr/>
        </p:nvSpPr>
        <p:spPr>
          <a:xfrm>
            <a:off x="10819148" y="5232845"/>
            <a:ext cx="519608" cy="530319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4"/>
          <p:cNvSpPr txBox="1"/>
          <p:nvPr/>
        </p:nvSpPr>
        <p:spPr>
          <a:xfrm>
            <a:off x="9752351" y="5306873"/>
            <a:ext cx="873957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5 min</a:t>
            </a:r>
            <a:endParaRPr/>
          </a:p>
        </p:txBody>
      </p:sp>
      <p:sp>
        <p:nvSpPr>
          <p:cNvPr id="360" name="Google Shape;360;p4"/>
          <p:cNvSpPr/>
          <p:nvPr/>
        </p:nvSpPr>
        <p:spPr>
          <a:xfrm>
            <a:off x="877419" y="5300351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40"/>
          <p:cNvSpPr txBox="1"/>
          <p:nvPr>
            <p:ph idx="1" type="body"/>
          </p:nvPr>
        </p:nvSpPr>
        <p:spPr>
          <a:xfrm>
            <a:off x="971872" y="745597"/>
            <a:ext cx="10213190" cy="326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 au hasard. Pas toujours les mêmes </a:t>
            </a:r>
            <a:endParaRPr/>
          </a:p>
        </p:txBody>
      </p:sp>
      <p:sp>
        <p:nvSpPr>
          <p:cNvPr id="753" name="Google Shape;753;p40"/>
          <p:cNvSpPr txBox="1"/>
          <p:nvPr/>
        </p:nvSpPr>
        <p:spPr>
          <a:xfrm>
            <a:off x="1055944" y="188964"/>
            <a:ext cx="10686657" cy="5090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Qui peut me tracer le tableau de conversion d’unité de volume?  </a:t>
            </a:r>
            <a:endParaRPr/>
          </a:p>
        </p:txBody>
      </p:sp>
      <p:pic>
        <p:nvPicPr>
          <p:cNvPr descr="Lever la main - Icônes mains et gestes gratuites" id="754" name="Google Shape;754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25987" y="2123985"/>
            <a:ext cx="2610029" cy="2610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9" name="Google Shape;759;p41"/>
          <p:cNvGraphicFramePr/>
          <p:nvPr/>
        </p:nvGraphicFramePr>
        <p:xfrm>
          <a:off x="425938" y="207898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{5BC1BBF8-FF22-462F-BDC8-746BB8DBAC81}</a:tableStyleId>
              </a:tblPr>
              <a:tblGrid>
                <a:gridCol w="905350"/>
                <a:gridCol w="905350"/>
                <a:gridCol w="905350"/>
                <a:gridCol w="905350"/>
                <a:gridCol w="905350"/>
                <a:gridCol w="905350"/>
                <a:gridCol w="905350"/>
                <a:gridCol w="1018525"/>
                <a:gridCol w="1018525"/>
                <a:gridCol w="1018525"/>
                <a:gridCol w="1018525"/>
                <a:gridCol w="1018525"/>
              </a:tblGrid>
              <a:tr h="2104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 m</a:t>
                      </a:r>
                      <a:r>
                        <a:rPr b="1" baseline="30000" lang="fr-FR" sz="28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 dm</a:t>
                      </a:r>
                      <a:r>
                        <a:rPr b="1" baseline="30000" lang="fr-FR" sz="28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 cm</a:t>
                      </a:r>
                      <a:r>
                        <a:rPr b="1" baseline="30000" lang="fr-FR" sz="28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 mm</a:t>
                      </a:r>
                      <a:r>
                        <a:rPr b="1" baseline="30000" lang="fr-FR" sz="28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 hMerge="1"/>
                <a:tc hMerge="1"/>
              </a:tr>
              <a:tr h="734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760" name="Google Shape;760;p41"/>
          <p:cNvSpPr txBox="1"/>
          <p:nvPr/>
        </p:nvSpPr>
        <p:spPr>
          <a:xfrm>
            <a:off x="989404" y="224209"/>
            <a:ext cx="10213191" cy="4715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Bravo ! Dans le tableau de conversion d’unité de volume, chaque colonne est divisée en trois cases: </a:t>
            </a:r>
            <a:endParaRPr b="1" sz="20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1" name="Google Shape;761;p41"/>
          <p:cNvSpPr txBox="1"/>
          <p:nvPr/>
        </p:nvSpPr>
        <p:spPr>
          <a:xfrm>
            <a:off x="989405" y="728970"/>
            <a:ext cx="10213190" cy="326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i="1" lang="fr-FR" sz="16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Montrer aux élèves la différence de ce tableau avec les tableaux déjà vu. </a:t>
            </a:r>
            <a:endParaRPr i="1" sz="1600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62" name="Google Shape;762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63" name="Google Shape;763;p41"/>
          <p:cNvSpPr/>
          <p:nvPr/>
        </p:nvSpPr>
        <p:spPr>
          <a:xfrm flipH="1" rot="5400000">
            <a:off x="1636529" y="549987"/>
            <a:ext cx="284505" cy="2705688"/>
          </a:xfrm>
          <a:prstGeom prst="rightBrace">
            <a:avLst>
              <a:gd fmla="val 47844" name="adj1"/>
              <a:gd fmla="val 50000" name="adj2"/>
            </a:avLst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4" name="Google Shape;764;p41"/>
          <p:cNvSpPr txBox="1"/>
          <p:nvPr/>
        </p:nvSpPr>
        <p:spPr>
          <a:xfrm>
            <a:off x="1253357" y="1385276"/>
            <a:ext cx="106797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colonne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5" name="Google Shape;765;p41"/>
          <p:cNvSpPr/>
          <p:nvPr/>
        </p:nvSpPr>
        <p:spPr>
          <a:xfrm rot="5400000">
            <a:off x="767947" y="3008473"/>
            <a:ext cx="216000" cy="900000"/>
          </a:xfrm>
          <a:prstGeom prst="rightBrace">
            <a:avLst>
              <a:gd fmla="val 47844" name="adj1"/>
              <a:gd fmla="val 50000" name="adj2"/>
            </a:avLst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6" name="Google Shape;766;p41"/>
          <p:cNvSpPr txBox="1"/>
          <p:nvPr/>
        </p:nvSpPr>
        <p:spPr>
          <a:xfrm>
            <a:off x="554397" y="3600374"/>
            <a:ext cx="67500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case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7" name="Google Shape;767;p41"/>
          <p:cNvSpPr/>
          <p:nvPr/>
        </p:nvSpPr>
        <p:spPr>
          <a:xfrm rot="5400000">
            <a:off x="1679346" y="2994723"/>
            <a:ext cx="216000" cy="900000"/>
          </a:xfrm>
          <a:prstGeom prst="rightBrace">
            <a:avLst>
              <a:gd fmla="val 47844" name="adj1"/>
              <a:gd fmla="val 50000" name="adj2"/>
            </a:avLst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8" name="Google Shape;768;p41"/>
          <p:cNvSpPr txBox="1"/>
          <p:nvPr/>
        </p:nvSpPr>
        <p:spPr>
          <a:xfrm>
            <a:off x="1478103" y="3622642"/>
            <a:ext cx="67500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case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9" name="Google Shape;769;p41"/>
          <p:cNvSpPr/>
          <p:nvPr/>
        </p:nvSpPr>
        <p:spPr>
          <a:xfrm rot="5400000">
            <a:off x="2585710" y="2984156"/>
            <a:ext cx="216000" cy="900000"/>
          </a:xfrm>
          <a:prstGeom prst="rightBrace">
            <a:avLst>
              <a:gd fmla="val 47844" name="adj1"/>
              <a:gd fmla="val 50000" name="adj2"/>
            </a:avLst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0" name="Google Shape;770;p41"/>
          <p:cNvSpPr txBox="1"/>
          <p:nvPr/>
        </p:nvSpPr>
        <p:spPr>
          <a:xfrm>
            <a:off x="2401810" y="3600374"/>
            <a:ext cx="67500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case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4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75" name="Google Shape;775;p42"/>
          <p:cNvGraphicFramePr/>
          <p:nvPr/>
        </p:nvGraphicFramePr>
        <p:xfrm>
          <a:off x="3332100" y="173428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{5BC1BBF8-FF22-462F-BDC8-746BB8DBAC81}</a:tableStyleId>
              </a:tblPr>
              <a:tblGrid>
                <a:gridCol w="662975"/>
                <a:gridCol w="662975"/>
                <a:gridCol w="662975"/>
                <a:gridCol w="662975"/>
                <a:gridCol w="662975"/>
                <a:gridCol w="662975"/>
                <a:gridCol w="662975"/>
                <a:gridCol w="745850"/>
                <a:gridCol w="745850"/>
                <a:gridCol w="745850"/>
                <a:gridCol w="745850"/>
                <a:gridCol w="745850"/>
              </a:tblGrid>
              <a:tr h="2104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 m</a:t>
                      </a:r>
                      <a:r>
                        <a:rPr b="1" baseline="30000" lang="fr-FR" sz="28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 dm</a:t>
                      </a:r>
                      <a:r>
                        <a:rPr b="1" baseline="30000" lang="fr-FR" sz="28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 cm</a:t>
                      </a:r>
                      <a:r>
                        <a:rPr b="1" baseline="30000" lang="fr-FR" sz="28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 mm</a:t>
                      </a:r>
                      <a:r>
                        <a:rPr b="1" baseline="30000" lang="fr-FR" sz="28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 hMerge="1"/>
                <a:tc hMerge="1"/>
              </a:tr>
              <a:tr h="734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776" name="Google Shape;776;p42"/>
          <p:cNvSpPr/>
          <p:nvPr/>
        </p:nvSpPr>
        <p:spPr>
          <a:xfrm>
            <a:off x="682727" y="2105263"/>
            <a:ext cx="1857670" cy="510778"/>
          </a:xfrm>
          <a:prstGeom prst="roundRect">
            <a:avLst>
              <a:gd fmla="val 41647" name="adj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9548,7 dm</a:t>
            </a:r>
            <a:r>
              <a:rPr b="1"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7" name="Google Shape;777;p42"/>
          <p:cNvSpPr/>
          <p:nvPr/>
        </p:nvSpPr>
        <p:spPr>
          <a:xfrm>
            <a:off x="682727" y="4405332"/>
            <a:ext cx="1857670" cy="510778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2500 cm</a:t>
            </a:r>
            <a:r>
              <a:rPr b="1"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8" name="Google Shape;778;p42"/>
          <p:cNvSpPr/>
          <p:nvPr/>
        </p:nvSpPr>
        <p:spPr>
          <a:xfrm>
            <a:off x="2702098" y="2197278"/>
            <a:ext cx="360004" cy="326749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9" name="Google Shape;779;p42"/>
          <p:cNvSpPr/>
          <p:nvPr/>
        </p:nvSpPr>
        <p:spPr>
          <a:xfrm>
            <a:off x="2702098" y="4497347"/>
            <a:ext cx="360004" cy="326749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0" name="Google Shape;780;p42"/>
          <p:cNvSpPr txBox="1"/>
          <p:nvPr/>
        </p:nvSpPr>
        <p:spPr>
          <a:xfrm>
            <a:off x="1014075" y="728970"/>
            <a:ext cx="10213190" cy="326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i="1" lang="fr-FR" sz="16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élèves à placer les 2 volumes .</a:t>
            </a:r>
            <a:endParaRPr/>
          </a:p>
        </p:txBody>
      </p:sp>
      <p:sp>
        <p:nvSpPr>
          <p:cNvPr id="781" name="Google Shape;781;p42"/>
          <p:cNvSpPr txBox="1"/>
          <p:nvPr/>
        </p:nvSpPr>
        <p:spPr>
          <a:xfrm>
            <a:off x="1014075" y="188964"/>
            <a:ext cx="10686657" cy="4500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 , je vous demande de placer les deux volumes suivants dans ce tableau : </a:t>
            </a:r>
            <a:endParaRPr/>
          </a:p>
        </p:txBody>
      </p:sp>
      <p:pic>
        <p:nvPicPr>
          <p:cNvPr descr="Lever la main - Icônes mains et gestes gratuites" id="782" name="Google Shape;782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46055" y="345368"/>
            <a:ext cx="720000" cy="720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83" name="Google Shape;783;p42"/>
          <p:cNvGraphicFramePr/>
          <p:nvPr/>
        </p:nvGraphicFramePr>
        <p:xfrm>
          <a:off x="3332100" y="403435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{5BC1BBF8-FF22-462F-BDC8-746BB8DBAC81}</a:tableStyleId>
              </a:tblPr>
              <a:tblGrid>
                <a:gridCol w="662975"/>
                <a:gridCol w="662975"/>
                <a:gridCol w="662975"/>
                <a:gridCol w="662975"/>
                <a:gridCol w="662975"/>
                <a:gridCol w="662975"/>
                <a:gridCol w="662975"/>
                <a:gridCol w="745850"/>
                <a:gridCol w="745850"/>
                <a:gridCol w="745850"/>
                <a:gridCol w="745850"/>
                <a:gridCol w="745850"/>
              </a:tblGrid>
              <a:tr h="2104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 m</a:t>
                      </a:r>
                      <a:r>
                        <a:rPr b="1" baseline="30000" lang="fr-FR" sz="28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 dm</a:t>
                      </a:r>
                      <a:r>
                        <a:rPr b="1" baseline="30000" lang="fr-FR" sz="28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 cm</a:t>
                      </a:r>
                      <a:r>
                        <a:rPr b="1" baseline="30000" lang="fr-FR" sz="28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 mm</a:t>
                      </a:r>
                      <a:r>
                        <a:rPr b="1" baseline="30000" lang="fr-FR" sz="28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 hMerge="1"/>
                <a:tc hMerge="1"/>
              </a:tr>
              <a:tr h="734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7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" name="Google Shape;788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27897" y="478542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43"/>
          <p:cNvSpPr txBox="1"/>
          <p:nvPr/>
        </p:nvSpPr>
        <p:spPr>
          <a:xfrm>
            <a:off x="1064103" y="705120"/>
            <a:ext cx="10213190" cy="326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i="1" lang="fr-FR" sz="16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Rappeler  la procédure à suivre , faire participer les élèves  </a:t>
            </a:r>
            <a:endParaRPr/>
          </a:p>
        </p:txBody>
      </p:sp>
      <p:sp>
        <p:nvSpPr>
          <p:cNvPr id="790" name="Google Shape;790;p43"/>
          <p:cNvSpPr txBox="1"/>
          <p:nvPr/>
        </p:nvSpPr>
        <p:spPr>
          <a:xfrm>
            <a:off x="1064103" y="240557"/>
            <a:ext cx="10686657" cy="4500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Voila les deux nombres placés correctement dans le tableau : </a:t>
            </a:r>
            <a:endParaRPr/>
          </a:p>
        </p:txBody>
      </p:sp>
      <p:graphicFrame>
        <p:nvGraphicFramePr>
          <p:cNvPr id="791" name="Google Shape;791;p43"/>
          <p:cNvGraphicFramePr/>
          <p:nvPr/>
        </p:nvGraphicFramePr>
        <p:xfrm>
          <a:off x="3332100" y="173428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{5BC1BBF8-FF22-462F-BDC8-746BB8DBAC81}</a:tableStyleId>
              </a:tblPr>
              <a:tblGrid>
                <a:gridCol w="662975"/>
                <a:gridCol w="662975"/>
                <a:gridCol w="662975"/>
                <a:gridCol w="662975"/>
                <a:gridCol w="662975"/>
                <a:gridCol w="662975"/>
                <a:gridCol w="662975"/>
                <a:gridCol w="745850"/>
                <a:gridCol w="745850"/>
                <a:gridCol w="745850"/>
                <a:gridCol w="745850"/>
                <a:gridCol w="745850"/>
              </a:tblGrid>
              <a:tr h="2104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 m</a:t>
                      </a:r>
                      <a:r>
                        <a:rPr b="1" baseline="30000" lang="fr-FR" sz="28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b="1" lang="fr-FR" sz="2800" u="none" cap="none" strike="noStrike">
                          <a:solidFill>
                            <a:srgbClr val="FF0000"/>
                          </a:solidFill>
                        </a:rPr>
                        <a:t>dm</a:t>
                      </a:r>
                      <a:r>
                        <a:rPr b="1" baseline="30000" lang="fr-FR" sz="2800" u="none" cap="none" strike="noStrike">
                          <a:solidFill>
                            <a:srgbClr val="FF0000"/>
                          </a:solidFill>
                        </a:rPr>
                        <a:t>3</a:t>
                      </a:r>
                      <a:endParaRPr b="1" i="0" sz="28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 cm</a:t>
                      </a:r>
                      <a:r>
                        <a:rPr b="1" baseline="30000" lang="fr-FR" sz="28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 mm</a:t>
                      </a:r>
                      <a:r>
                        <a:rPr b="1" baseline="30000" lang="fr-FR" sz="28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 hMerge="1"/>
                <a:tc hMerge="1"/>
              </a:tr>
              <a:tr h="734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8,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792" name="Google Shape;792;p43"/>
          <p:cNvSpPr/>
          <p:nvPr/>
        </p:nvSpPr>
        <p:spPr>
          <a:xfrm>
            <a:off x="682727" y="2105263"/>
            <a:ext cx="1857670" cy="609005"/>
          </a:xfrm>
          <a:prstGeom prst="roundRect">
            <a:avLst>
              <a:gd fmla="val 41647" name="adj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954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8,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 dm</a:t>
            </a:r>
            <a:r>
              <a:rPr b="1" baseline="30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3" name="Google Shape;793;p43"/>
          <p:cNvSpPr/>
          <p:nvPr/>
        </p:nvSpPr>
        <p:spPr>
          <a:xfrm>
            <a:off x="682727" y="4405332"/>
            <a:ext cx="1857670" cy="649188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250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4" name="Google Shape;794;p43"/>
          <p:cNvSpPr/>
          <p:nvPr/>
        </p:nvSpPr>
        <p:spPr>
          <a:xfrm>
            <a:off x="2702098" y="2197278"/>
            <a:ext cx="360004" cy="326749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5" name="Google Shape;795;p43"/>
          <p:cNvSpPr/>
          <p:nvPr/>
        </p:nvSpPr>
        <p:spPr>
          <a:xfrm>
            <a:off x="2702098" y="4497347"/>
            <a:ext cx="360004" cy="326749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796" name="Google Shape;796;p43"/>
          <p:cNvGraphicFramePr/>
          <p:nvPr/>
        </p:nvGraphicFramePr>
        <p:xfrm>
          <a:off x="3332100" y="403435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{5BC1BBF8-FF22-462F-BDC8-746BB8DBAC81}</a:tableStyleId>
              </a:tblPr>
              <a:tblGrid>
                <a:gridCol w="662975"/>
                <a:gridCol w="662975"/>
                <a:gridCol w="662975"/>
                <a:gridCol w="662975"/>
                <a:gridCol w="662975"/>
                <a:gridCol w="662975"/>
                <a:gridCol w="662975"/>
                <a:gridCol w="745850"/>
                <a:gridCol w="745850"/>
                <a:gridCol w="745850"/>
                <a:gridCol w="745850"/>
                <a:gridCol w="745850"/>
              </a:tblGrid>
              <a:tr h="2104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 m</a:t>
                      </a:r>
                      <a:r>
                        <a:rPr b="1" baseline="30000" lang="fr-FR" sz="28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 dm</a:t>
                      </a:r>
                      <a:r>
                        <a:rPr b="1" baseline="30000" lang="fr-FR" sz="28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b="1" lang="fr-FR" sz="2800" u="none" cap="none" strike="noStrike">
                          <a:solidFill>
                            <a:srgbClr val="FF0000"/>
                          </a:solidFill>
                        </a:rPr>
                        <a:t>cm</a:t>
                      </a:r>
                      <a:r>
                        <a:rPr b="1" baseline="30000" lang="fr-FR" sz="2800" u="none" cap="none" strike="noStrike">
                          <a:solidFill>
                            <a:srgbClr val="FF0000"/>
                          </a:solidFill>
                        </a:rPr>
                        <a:t>3</a:t>
                      </a:r>
                      <a:endParaRPr b="1" i="0" sz="28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lang="fr-FR" sz="2800" u="none" cap="none" strike="noStrike">
                          <a:solidFill>
                            <a:schemeClr val="dk1"/>
                          </a:solidFill>
                        </a:rPr>
                        <a:t> mm</a:t>
                      </a:r>
                      <a:r>
                        <a:rPr b="1" baseline="30000" lang="fr-FR" sz="28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CC"/>
                    </a:solidFill>
                  </a:tcPr>
                </a:tc>
                <a:tc hMerge="1"/>
                <a:tc hMerge="1"/>
              </a:tr>
              <a:tr h="734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B0F0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44"/>
          <p:cNvSpPr txBox="1"/>
          <p:nvPr>
            <p:ph idx="1" type="body"/>
          </p:nvPr>
        </p:nvSpPr>
        <p:spPr>
          <a:xfrm>
            <a:off x="996732" y="785896"/>
            <a:ext cx="10213190" cy="326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i="1" lang="fr-FR" sz="16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Expliciter la tâche et demander aux élèves d’être attentif .</a:t>
            </a:r>
            <a:endParaRPr/>
          </a:p>
        </p:txBody>
      </p:sp>
      <p:sp>
        <p:nvSpPr>
          <p:cNvPr id="802" name="Google Shape;802;p44"/>
          <p:cNvSpPr txBox="1"/>
          <p:nvPr/>
        </p:nvSpPr>
        <p:spPr>
          <a:xfrm>
            <a:off x="996732" y="192980"/>
            <a:ext cx="9896555" cy="50570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On va utiliser alors ce tableau pour réaliser la troisième partie de la tâche suivante :  </a:t>
            </a:r>
            <a:endParaRPr b="1" sz="20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03" name="Google Shape;803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04" name="Google Shape;804;p44"/>
          <p:cNvSpPr/>
          <p:nvPr/>
        </p:nvSpPr>
        <p:spPr>
          <a:xfrm>
            <a:off x="1235946" y="3124497"/>
            <a:ext cx="8820098" cy="609005"/>
          </a:xfrm>
          <a:prstGeom prst="roundRect">
            <a:avLst>
              <a:gd fmla="val 42160" name="adj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</a:t>
            </a:r>
            <a:r>
              <a:rPr b="1" lang="fr-FR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Convertir les uni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tés de masse et de </a:t>
            </a:r>
            <a:r>
              <a:rPr b="1" lang="fr-FR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volume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/capacité</a:t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05" name="Google Shape;805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7774" y="2694621"/>
            <a:ext cx="873795" cy="8737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0" name="Google Shape;810;p45"/>
          <p:cNvGrpSpPr/>
          <p:nvPr/>
        </p:nvGrpSpPr>
        <p:grpSpPr>
          <a:xfrm>
            <a:off x="1552612" y="835900"/>
            <a:ext cx="9269036" cy="5186200"/>
            <a:chOff x="1324757" y="2465021"/>
            <a:chExt cx="11734800" cy="6521459"/>
          </a:xfrm>
        </p:grpSpPr>
        <p:sp>
          <p:nvSpPr>
            <p:cNvPr id="811" name="Google Shape;811;p45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275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p45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13;p45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314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14" name="Google Shape;814;p45"/>
          <p:cNvSpPr/>
          <p:nvPr/>
        </p:nvSpPr>
        <p:spPr>
          <a:xfrm>
            <a:off x="1972847" y="5562103"/>
            <a:ext cx="8246305" cy="1032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sz="12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15" name="Google Shape;815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02742" y="1295897"/>
            <a:ext cx="720000" cy="7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816" name="Google Shape;816;p45"/>
          <p:cNvSpPr txBox="1"/>
          <p:nvPr/>
        </p:nvSpPr>
        <p:spPr>
          <a:xfrm>
            <a:off x="1806819" y="2241456"/>
            <a:ext cx="8578362" cy="2897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583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t/>
            </a:r>
            <a:endParaRPr b="1" sz="4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Calibri"/>
              <a:buNone/>
            </a:pPr>
            <a:r>
              <a:rPr b="1" lang="fr-FR" sz="4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Modelage </a:t>
            </a:r>
            <a:endParaRPr b="1" sz="4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1" sz="32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rPr b="1" lang="fr-FR" sz="2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t/>
            </a:r>
            <a:endParaRPr b="1" sz="2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t/>
            </a:r>
            <a:endParaRPr b="1" sz="2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(conversion d’unité de volume)</a:t>
            </a:r>
            <a:endParaRPr b="1" sz="32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t/>
            </a:r>
            <a:endParaRPr b="1" sz="4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17" name="Google Shape;817;p45"/>
          <p:cNvGrpSpPr/>
          <p:nvPr/>
        </p:nvGrpSpPr>
        <p:grpSpPr>
          <a:xfrm>
            <a:off x="1548313" y="1087579"/>
            <a:ext cx="1724917" cy="1199475"/>
            <a:chOff x="1548313" y="1087579"/>
            <a:chExt cx="1724917" cy="1199475"/>
          </a:xfrm>
        </p:grpSpPr>
        <p:sp>
          <p:nvSpPr>
            <p:cNvPr id="818" name="Google Shape;818;p45"/>
            <p:cNvSpPr/>
            <p:nvPr/>
          </p:nvSpPr>
          <p:spPr>
            <a:xfrm rot="10800000">
              <a:off x="1548313" y="1879408"/>
              <a:ext cx="350107" cy="407646"/>
            </a:xfrm>
            <a:prstGeom prst="rtTriangle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BD5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45"/>
            <p:cNvSpPr/>
            <p:nvPr/>
          </p:nvSpPr>
          <p:spPr>
            <a:xfrm>
              <a:off x="1548313" y="1087579"/>
              <a:ext cx="1724917" cy="787776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20" name="Google Shape;820;p45"/>
          <p:cNvSpPr/>
          <p:nvPr/>
        </p:nvSpPr>
        <p:spPr>
          <a:xfrm>
            <a:off x="1806815" y="1246678"/>
            <a:ext cx="110458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FFBD5D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46"/>
          <p:cNvSpPr txBox="1"/>
          <p:nvPr/>
        </p:nvSpPr>
        <p:spPr>
          <a:xfrm>
            <a:off x="953984" y="185748"/>
            <a:ext cx="10179603" cy="6752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Maintenant, je vais vous montrer comment réaliser cette tâche à partir de l’exemple suivant : </a:t>
            </a:r>
            <a:endParaRPr/>
          </a:p>
        </p:txBody>
      </p:sp>
      <p:sp>
        <p:nvSpPr>
          <p:cNvPr id="826" name="Google Shape;826;p46"/>
          <p:cNvSpPr txBox="1"/>
          <p:nvPr/>
        </p:nvSpPr>
        <p:spPr>
          <a:xfrm>
            <a:off x="955546" y="762172"/>
            <a:ext cx="9607374" cy="3953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i="1" lang="fr-FR" sz="16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aux élèves d’être attentifs et de mémoriser les étapes de la conversion. </a:t>
            </a:r>
            <a:endParaRPr/>
          </a:p>
        </p:txBody>
      </p:sp>
      <p:pic>
        <p:nvPicPr>
          <p:cNvPr id="827" name="Google Shape;827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28" name="Google Shape;828;p46"/>
          <p:cNvSpPr/>
          <p:nvPr/>
        </p:nvSpPr>
        <p:spPr>
          <a:xfrm>
            <a:off x="4583071" y="1594340"/>
            <a:ext cx="5735121" cy="771346"/>
          </a:xfrm>
          <a:prstGeom prst="roundRect">
            <a:avLst>
              <a:gd fmla="val 28664" name="adj"/>
            </a:avLst>
          </a:prstGeom>
          <a:solidFill>
            <a:schemeClr val="lt1"/>
          </a:solidFill>
          <a:ln cap="flat" cmpd="sng" w="2857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389     </a:t>
            </a:r>
            <a:r>
              <a:rPr b="1"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="1" baseline="30000"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i="0" lang="fr-FR" sz="3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=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……………………………… </a:t>
            </a:r>
            <a:r>
              <a:rPr b="1"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29" name="Google Shape;829;p46"/>
          <p:cNvGraphicFramePr/>
          <p:nvPr/>
        </p:nvGraphicFramePr>
        <p:xfrm>
          <a:off x="329610" y="367596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{5BC1BBF8-FF22-462F-BDC8-746BB8DBAC81}</a:tableStyleId>
              </a:tblPr>
              <a:tblGrid>
                <a:gridCol w="957325"/>
                <a:gridCol w="952925"/>
                <a:gridCol w="966125"/>
                <a:gridCol w="935325"/>
                <a:gridCol w="957325"/>
                <a:gridCol w="988125"/>
                <a:gridCol w="926500"/>
                <a:gridCol w="957325"/>
                <a:gridCol w="957300"/>
                <a:gridCol w="957325"/>
                <a:gridCol w="957325"/>
                <a:gridCol w="957325"/>
              </a:tblGrid>
              <a:tr h="619875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m</a:t>
                      </a:r>
                      <a:r>
                        <a:rPr b="1" baseline="30000" lang="fr-FR" sz="36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BD1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dm</a:t>
                      </a:r>
                      <a:r>
                        <a:rPr b="1" baseline="30000" lang="fr-FR" sz="36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BD1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cm</a:t>
                      </a:r>
                      <a:r>
                        <a:rPr b="1" baseline="30000" lang="fr-FR" sz="36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BD1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mm</a:t>
                      </a:r>
                      <a:r>
                        <a:rPr b="1" baseline="30000" lang="fr-FR" sz="36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BD1"/>
                    </a:solidFill>
                  </a:tcPr>
                </a:tc>
                <a:tc hMerge="1"/>
                <a:tc hMerge="1"/>
              </a:tr>
              <a:tr h="619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rgbClr val="00B0F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rgbClr val="00B0F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rgbClr val="00B0F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830" name="Google Shape;830;p46"/>
          <p:cNvSpPr txBox="1"/>
          <p:nvPr/>
        </p:nvSpPr>
        <p:spPr>
          <a:xfrm>
            <a:off x="346199" y="1749181"/>
            <a:ext cx="422029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Convertir le volume suivant  :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4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5" name="Google Shape;835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36" name="Google Shape;836;p47"/>
          <p:cNvSpPr/>
          <p:nvPr/>
        </p:nvSpPr>
        <p:spPr>
          <a:xfrm>
            <a:off x="2491563" y="1577539"/>
            <a:ext cx="7208874" cy="771346"/>
          </a:xfrm>
          <a:prstGeom prst="roundRect">
            <a:avLst>
              <a:gd fmla="val 28664" name="adj"/>
            </a:avLst>
          </a:prstGeom>
          <a:solidFill>
            <a:srgbClr val="E6F2D9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389     </a:t>
            </a:r>
            <a:r>
              <a:rPr b="1"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="1" baseline="30000"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i="0" lang="fr-FR" sz="3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=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……………………………………………… </a:t>
            </a:r>
            <a:r>
              <a:rPr b="1"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37" name="Google Shape;837;p47"/>
          <p:cNvGraphicFramePr/>
          <p:nvPr/>
        </p:nvGraphicFramePr>
        <p:xfrm>
          <a:off x="329610" y="367596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{5BC1BBF8-FF22-462F-BDC8-746BB8DBAC81}</a:tableStyleId>
              </a:tblPr>
              <a:tblGrid>
                <a:gridCol w="957325"/>
                <a:gridCol w="952925"/>
                <a:gridCol w="966125"/>
                <a:gridCol w="935325"/>
                <a:gridCol w="957325"/>
                <a:gridCol w="988125"/>
                <a:gridCol w="926500"/>
                <a:gridCol w="957325"/>
                <a:gridCol w="957300"/>
                <a:gridCol w="957325"/>
                <a:gridCol w="957325"/>
                <a:gridCol w="957325"/>
              </a:tblGrid>
              <a:tr h="619875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m</a:t>
                      </a:r>
                      <a:r>
                        <a:rPr b="1" baseline="30000" lang="fr-FR" sz="36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BD1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dm</a:t>
                      </a:r>
                      <a:r>
                        <a:rPr b="1" baseline="30000" lang="fr-FR" sz="36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BD1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cm</a:t>
                      </a:r>
                      <a:r>
                        <a:rPr b="1" baseline="30000" lang="fr-FR" sz="36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BD1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mm</a:t>
                      </a:r>
                      <a:r>
                        <a:rPr b="1" baseline="30000" lang="fr-FR" sz="36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BD1"/>
                    </a:solidFill>
                  </a:tcPr>
                </a:tc>
                <a:tc hMerge="1"/>
                <a:tc hMerge="1"/>
              </a:tr>
              <a:tr h="619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rgbClr val="00B0F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rgbClr val="00B0F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rgbClr val="00B0F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838" name="Google Shape;838;p47"/>
          <p:cNvSpPr txBox="1"/>
          <p:nvPr/>
        </p:nvSpPr>
        <p:spPr>
          <a:xfrm>
            <a:off x="1006199" y="255928"/>
            <a:ext cx="9487100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En premier, j’identifie l’unité à convertir et l’unité demandée </a:t>
            </a:r>
            <a:endParaRPr/>
          </a:p>
        </p:txBody>
      </p:sp>
      <p:sp>
        <p:nvSpPr>
          <p:cNvPr id="839" name="Google Shape;839;p47"/>
          <p:cNvSpPr/>
          <p:nvPr/>
        </p:nvSpPr>
        <p:spPr>
          <a:xfrm>
            <a:off x="3978200" y="1588228"/>
            <a:ext cx="1007497" cy="760961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0" name="Google Shape;840;p47"/>
          <p:cNvSpPr/>
          <p:nvPr/>
        </p:nvSpPr>
        <p:spPr>
          <a:xfrm>
            <a:off x="8487327" y="1642855"/>
            <a:ext cx="1007497" cy="651707"/>
          </a:xfrm>
          <a:prstGeom prst="ellipse">
            <a:avLst/>
          </a:prstGeom>
          <a:noFill/>
          <a:ln cap="flat" cmpd="sng" w="28575">
            <a:solidFill>
              <a:srgbClr val="0099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0099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1" name="Google Shape;841;p47"/>
          <p:cNvSpPr txBox="1"/>
          <p:nvPr/>
        </p:nvSpPr>
        <p:spPr>
          <a:xfrm>
            <a:off x="7685937" y="2410026"/>
            <a:ext cx="237425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Unité demandée </a:t>
            </a:r>
            <a:endParaRPr sz="24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2" name="Google Shape;842;p47"/>
          <p:cNvSpPr/>
          <p:nvPr/>
        </p:nvSpPr>
        <p:spPr>
          <a:xfrm>
            <a:off x="6904697" y="3737103"/>
            <a:ext cx="1322153" cy="539874"/>
          </a:xfrm>
          <a:prstGeom prst="ellipse">
            <a:avLst/>
          </a:prstGeom>
          <a:noFill/>
          <a:ln cap="flat" cmpd="sng" w="28575">
            <a:solidFill>
              <a:srgbClr val="0099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0099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3" name="Google Shape;843;p47"/>
          <p:cNvSpPr txBox="1"/>
          <p:nvPr/>
        </p:nvSpPr>
        <p:spPr>
          <a:xfrm>
            <a:off x="3125967" y="2410026"/>
            <a:ext cx="266297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Unité à convertir</a:t>
            </a:r>
            <a:endParaRPr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4" name="Google Shape;844;p47"/>
          <p:cNvSpPr/>
          <p:nvPr/>
        </p:nvSpPr>
        <p:spPr>
          <a:xfrm>
            <a:off x="3978200" y="3692180"/>
            <a:ext cx="1303535" cy="62972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8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" name="Google Shape;849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0" name="Google Shape;850;p48"/>
          <p:cNvSpPr/>
          <p:nvPr/>
        </p:nvSpPr>
        <p:spPr>
          <a:xfrm>
            <a:off x="2491563" y="1577539"/>
            <a:ext cx="7208874" cy="771346"/>
          </a:xfrm>
          <a:prstGeom prst="roundRect">
            <a:avLst>
              <a:gd fmla="val 28664" name="adj"/>
            </a:avLst>
          </a:prstGeom>
          <a:solidFill>
            <a:srgbClr val="E6F2D9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38</a:t>
            </a:r>
            <a:r>
              <a:rPr b="1" i="0" lang="fr-FR" sz="360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r>
              <a:rPr b="1" i="0" lang="fr-FR" sz="3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</a:t>
            </a:r>
            <a:r>
              <a:rPr b="1" lang="fr-FR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="1" baseline="30000" lang="fr-FR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i="0" lang="fr-FR" sz="3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=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……………………………………………… </a:t>
            </a:r>
            <a:r>
              <a:rPr b="1" lang="fr-FR" sz="36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36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36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51" name="Google Shape;851;p48"/>
          <p:cNvGraphicFramePr/>
          <p:nvPr/>
        </p:nvGraphicFramePr>
        <p:xfrm>
          <a:off x="329605" y="366878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{5BC1BBF8-FF22-462F-BDC8-746BB8DBAC81}</a:tableStyleId>
              </a:tblPr>
              <a:tblGrid>
                <a:gridCol w="957325"/>
                <a:gridCol w="952925"/>
                <a:gridCol w="966125"/>
                <a:gridCol w="935325"/>
                <a:gridCol w="957325"/>
                <a:gridCol w="988125"/>
                <a:gridCol w="926500"/>
                <a:gridCol w="957325"/>
                <a:gridCol w="957300"/>
                <a:gridCol w="957325"/>
                <a:gridCol w="957325"/>
                <a:gridCol w="957325"/>
              </a:tblGrid>
              <a:tr h="619875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m</a:t>
                      </a:r>
                      <a:r>
                        <a:rPr b="1" baseline="30000" lang="fr-FR" sz="36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BD1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b="1" lang="fr-FR" sz="3600" u="none" cap="none" strike="noStrike">
                          <a:solidFill>
                            <a:srgbClr val="FF0000"/>
                          </a:solidFill>
                        </a:rPr>
                        <a:t>dm</a:t>
                      </a:r>
                      <a:r>
                        <a:rPr b="1" baseline="30000" lang="fr-FR" sz="3600" u="none" cap="none" strike="noStrike">
                          <a:solidFill>
                            <a:srgbClr val="FF0000"/>
                          </a:solidFill>
                        </a:rPr>
                        <a:t>3</a:t>
                      </a:r>
                      <a:endParaRPr b="1" i="0" sz="36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BD1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3600"/>
                        <a:buFont typeface="Calibri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00B050"/>
                          </a:solidFill>
                        </a:rPr>
                        <a:t> cm</a:t>
                      </a:r>
                      <a:r>
                        <a:rPr b="1" baseline="30000" lang="fr-FR" sz="3600" u="none" cap="none" strike="noStrike">
                          <a:solidFill>
                            <a:srgbClr val="00B050"/>
                          </a:solidFill>
                        </a:rPr>
                        <a:t>3</a:t>
                      </a:r>
                      <a:endParaRPr b="1" i="0" sz="3600" u="none" cap="none" strike="noStrike">
                        <a:solidFill>
                          <a:srgbClr val="00B05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BD1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mm</a:t>
                      </a:r>
                      <a:r>
                        <a:rPr b="1" baseline="30000" lang="fr-FR" sz="36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BD1"/>
                    </a:solidFill>
                  </a:tcPr>
                </a:tc>
                <a:tc hMerge="1"/>
                <a:tc hMerge="1"/>
              </a:tr>
              <a:tr h="619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852" name="Google Shape;852;p48"/>
          <p:cNvSpPr txBox="1"/>
          <p:nvPr/>
        </p:nvSpPr>
        <p:spPr>
          <a:xfrm>
            <a:off x="984080" y="164901"/>
            <a:ext cx="9452252" cy="5563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Ensuite, je place le nombre dans le tableau de conversion : </a:t>
            </a:r>
            <a:endParaRPr/>
          </a:p>
        </p:txBody>
      </p:sp>
      <p:sp>
        <p:nvSpPr>
          <p:cNvPr id="853" name="Google Shape;853;p48"/>
          <p:cNvSpPr txBox="1"/>
          <p:nvPr/>
        </p:nvSpPr>
        <p:spPr>
          <a:xfrm>
            <a:off x="1012295" y="751350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i="1" lang="fr-FR" sz="16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Rappeler comment placer correctement un nombre dans le tableau. 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7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8" name="Google Shape;858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59" name="Google Shape;859;p49"/>
          <p:cNvGraphicFramePr/>
          <p:nvPr/>
        </p:nvGraphicFramePr>
        <p:xfrm>
          <a:off x="329610" y="367596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{5BC1BBF8-FF22-462F-BDC8-746BB8DBAC81}</a:tableStyleId>
              </a:tblPr>
              <a:tblGrid>
                <a:gridCol w="957325"/>
                <a:gridCol w="952925"/>
                <a:gridCol w="966125"/>
                <a:gridCol w="935325"/>
                <a:gridCol w="957325"/>
                <a:gridCol w="988125"/>
                <a:gridCol w="926500"/>
                <a:gridCol w="957325"/>
                <a:gridCol w="957300"/>
                <a:gridCol w="957325"/>
                <a:gridCol w="957325"/>
                <a:gridCol w="957325"/>
              </a:tblGrid>
              <a:tr h="619875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m</a:t>
                      </a:r>
                      <a:r>
                        <a:rPr b="1" baseline="30000" lang="fr-FR" sz="36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BD1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b="1" lang="fr-FR" sz="3600" u="none" cap="none" strike="noStrike">
                          <a:solidFill>
                            <a:srgbClr val="FF0000"/>
                          </a:solidFill>
                        </a:rPr>
                        <a:t>dm</a:t>
                      </a:r>
                      <a:r>
                        <a:rPr b="1" baseline="30000" lang="fr-FR" sz="3600" u="none" cap="none" strike="noStrike">
                          <a:solidFill>
                            <a:srgbClr val="FF0000"/>
                          </a:solidFill>
                        </a:rPr>
                        <a:t>3</a:t>
                      </a:r>
                      <a:endParaRPr b="1" i="0" sz="36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BD1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3600"/>
                        <a:buFont typeface="Calibri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00B050"/>
                          </a:solidFill>
                        </a:rPr>
                        <a:t> cm</a:t>
                      </a:r>
                      <a:r>
                        <a:rPr b="1" baseline="30000" lang="fr-FR" sz="3600" u="none" cap="none" strike="noStrike">
                          <a:solidFill>
                            <a:srgbClr val="00B050"/>
                          </a:solidFill>
                        </a:rPr>
                        <a:t>3</a:t>
                      </a:r>
                      <a:endParaRPr b="1" i="0" sz="3600" u="none" cap="none" strike="noStrike">
                        <a:solidFill>
                          <a:srgbClr val="00B05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BD1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mm</a:t>
                      </a:r>
                      <a:r>
                        <a:rPr b="1" baseline="30000" lang="fr-FR" sz="36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BD1"/>
                    </a:solidFill>
                  </a:tcPr>
                </a:tc>
                <a:tc hMerge="1"/>
                <a:tc hMerge="1"/>
              </a:tr>
              <a:tr h="619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rgbClr val="00B0F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rgbClr val="00B0F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rgbClr val="00B0F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860" name="Google Shape;860;p49"/>
          <p:cNvSpPr txBox="1"/>
          <p:nvPr/>
        </p:nvSpPr>
        <p:spPr>
          <a:xfrm>
            <a:off x="1006199" y="255928"/>
            <a:ext cx="9487100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Après, j’ajoute des zéros jusqu’à la première case de l’unité demandée. </a:t>
            </a:r>
            <a:endParaRPr/>
          </a:p>
        </p:txBody>
      </p:sp>
      <p:sp>
        <p:nvSpPr>
          <p:cNvPr id="861" name="Google Shape;861;p49"/>
          <p:cNvSpPr txBox="1"/>
          <p:nvPr/>
        </p:nvSpPr>
        <p:spPr>
          <a:xfrm>
            <a:off x="1006199" y="717958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i="1" lang="fr-FR" sz="16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Montrer la première case pour chaque unité. Rappeler que l’ajout des zéros ne se fait que si nécessaire </a:t>
            </a:r>
            <a:endParaRPr/>
          </a:p>
        </p:txBody>
      </p:sp>
      <p:graphicFrame>
        <p:nvGraphicFramePr>
          <p:cNvPr id="862" name="Google Shape;862;p49"/>
          <p:cNvGraphicFramePr/>
          <p:nvPr/>
        </p:nvGraphicFramePr>
        <p:xfrm>
          <a:off x="6096000" y="431604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{5BC1BBF8-FF22-462F-BDC8-746BB8DBAC81}</a:tableStyleId>
              </a:tblPr>
              <a:tblGrid>
                <a:gridCol w="926500"/>
                <a:gridCol w="957325"/>
                <a:gridCol w="957300"/>
              </a:tblGrid>
              <a:tr h="587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F0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rgbClr val="00B0F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F0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rgbClr val="00B0F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F0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rgbClr val="00B0F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863" name="Google Shape;863;p49"/>
          <p:cNvSpPr/>
          <p:nvPr/>
        </p:nvSpPr>
        <p:spPr>
          <a:xfrm>
            <a:off x="2491563" y="1577539"/>
            <a:ext cx="7208874" cy="771346"/>
          </a:xfrm>
          <a:prstGeom prst="roundRect">
            <a:avLst>
              <a:gd fmla="val 28664" name="adj"/>
            </a:avLst>
          </a:prstGeom>
          <a:solidFill>
            <a:srgbClr val="E6F2D9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38</a:t>
            </a:r>
            <a:r>
              <a:rPr b="1" i="0" lang="fr-FR" sz="360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r>
              <a:rPr b="1" i="0" lang="fr-FR" sz="3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</a:t>
            </a:r>
            <a:r>
              <a:rPr b="1" lang="fr-FR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="1" baseline="30000" lang="fr-FR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i="0" lang="fr-FR" sz="3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=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……………………………………………… </a:t>
            </a:r>
            <a:r>
              <a:rPr b="1" lang="fr-FR" sz="36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36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36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5"/>
          <p:cNvSpPr txBox="1"/>
          <p:nvPr>
            <p:ph idx="4294967295" type="title"/>
          </p:nvPr>
        </p:nvSpPr>
        <p:spPr>
          <a:xfrm>
            <a:off x="3485971" y="548968"/>
            <a:ext cx="5933992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595959"/>
                </a:solidFill>
              </a:rPr>
              <a:t>Prêts pour démarrer notre séance? Allons-y!</a:t>
            </a:r>
            <a:endParaRPr/>
          </a:p>
        </p:txBody>
      </p:sp>
      <p:pic>
        <p:nvPicPr>
          <p:cNvPr descr="Une fusée Soyouz décolle vers l'ISS avec un Russe et un Américain à bord, fusée  qui décolle - heartfeltfuneralcompany.co.uk" id="366" name="Google Shape;366;p5"/>
          <p:cNvPicPr preferRelativeResize="0"/>
          <p:nvPr/>
        </p:nvPicPr>
        <p:blipFill rotWithShape="1">
          <a:blip r:embed="rId3">
            <a:alphaModFix/>
          </a:blip>
          <a:srcRect b="0" l="12628" r="42945" t="0"/>
          <a:stretch/>
        </p:blipFill>
        <p:spPr>
          <a:xfrm>
            <a:off x="4062753" y="1718981"/>
            <a:ext cx="4066494" cy="4029613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7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8" name="Google Shape;868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9" name="Google Shape;869;p50"/>
          <p:cNvSpPr/>
          <p:nvPr/>
        </p:nvSpPr>
        <p:spPr>
          <a:xfrm>
            <a:off x="2491563" y="1577539"/>
            <a:ext cx="7208874" cy="771346"/>
          </a:xfrm>
          <a:prstGeom prst="roundRect">
            <a:avLst>
              <a:gd fmla="val 28664" name="adj"/>
            </a:avLst>
          </a:prstGeom>
          <a:solidFill>
            <a:srgbClr val="E6F2D9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38</a:t>
            </a:r>
            <a:r>
              <a:rPr b="1" i="0" lang="fr-FR" sz="3600" u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r>
              <a:rPr b="1" i="0" lang="fr-FR" sz="3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</a:t>
            </a:r>
            <a:r>
              <a:rPr b="1" lang="fr-FR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="1" baseline="30000" lang="fr-FR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i="0" lang="fr-FR" sz="36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=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……………………………………………… </a:t>
            </a:r>
            <a:r>
              <a:rPr b="1" lang="fr-FR" sz="36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36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36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70" name="Google Shape;870;p50"/>
          <p:cNvGraphicFramePr/>
          <p:nvPr/>
        </p:nvGraphicFramePr>
        <p:xfrm>
          <a:off x="329610" y="367596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{5BC1BBF8-FF22-462F-BDC8-746BB8DBAC81}</a:tableStyleId>
              </a:tblPr>
              <a:tblGrid>
                <a:gridCol w="957325"/>
                <a:gridCol w="952925"/>
                <a:gridCol w="966125"/>
                <a:gridCol w="935325"/>
                <a:gridCol w="957325"/>
                <a:gridCol w="988125"/>
                <a:gridCol w="926500"/>
                <a:gridCol w="957325"/>
                <a:gridCol w="957300"/>
                <a:gridCol w="957325"/>
                <a:gridCol w="957325"/>
                <a:gridCol w="957325"/>
              </a:tblGrid>
              <a:tr h="619875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m</a:t>
                      </a:r>
                      <a:r>
                        <a:rPr b="1" baseline="30000" lang="fr-FR" sz="36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BD1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3600"/>
                        <a:buFont typeface="Calibri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FF0000"/>
                          </a:solidFill>
                        </a:rPr>
                        <a:t> dm</a:t>
                      </a:r>
                      <a:r>
                        <a:rPr b="1" baseline="30000" lang="fr-FR" sz="3600" u="none" cap="none" strike="noStrike">
                          <a:solidFill>
                            <a:srgbClr val="FF0000"/>
                          </a:solidFill>
                        </a:rPr>
                        <a:t>3</a:t>
                      </a:r>
                      <a:endParaRPr b="1" i="0" sz="36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BD1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b="1" lang="fr-FR" sz="3600" u="none" cap="none" strike="noStrike">
                          <a:solidFill>
                            <a:srgbClr val="00B050"/>
                          </a:solidFill>
                        </a:rPr>
                        <a:t>cm</a:t>
                      </a:r>
                      <a:r>
                        <a:rPr b="1" baseline="30000" lang="fr-FR" sz="3600" u="none" cap="none" strike="noStrike">
                          <a:solidFill>
                            <a:srgbClr val="00B050"/>
                          </a:solidFill>
                        </a:rPr>
                        <a:t>3</a:t>
                      </a:r>
                      <a:endParaRPr b="1" i="0" sz="3600" u="none" cap="none" strike="noStrike">
                        <a:solidFill>
                          <a:srgbClr val="00B05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BD1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mm</a:t>
                      </a:r>
                      <a:r>
                        <a:rPr b="1" baseline="30000" lang="fr-FR" sz="36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BD1"/>
                    </a:solidFill>
                  </a:tcPr>
                </a:tc>
                <a:tc hMerge="1"/>
                <a:tc hMerge="1"/>
              </a:tr>
              <a:tr h="619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871" name="Google Shape;871;p50"/>
          <p:cNvSpPr txBox="1"/>
          <p:nvPr/>
        </p:nvSpPr>
        <p:spPr>
          <a:xfrm>
            <a:off x="946062" y="280290"/>
            <a:ext cx="9487100" cy="5301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Bien ! J’écris alors le résultat de la conversion : </a:t>
            </a:r>
            <a:endParaRPr/>
          </a:p>
        </p:txBody>
      </p:sp>
      <p:sp>
        <p:nvSpPr>
          <p:cNvPr id="872" name="Google Shape;872;p50"/>
          <p:cNvSpPr/>
          <p:nvPr/>
        </p:nvSpPr>
        <p:spPr>
          <a:xfrm>
            <a:off x="5689612" y="1670824"/>
            <a:ext cx="2911150" cy="584775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008080"/>
                </a:solidFill>
                <a:latin typeface="Calibri"/>
                <a:ea typeface="Calibri"/>
                <a:cs typeface="Calibri"/>
                <a:sym typeface="Calibri"/>
              </a:rPr>
              <a:t>389 000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7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6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7" name="Google Shape;877;p51"/>
          <p:cNvGrpSpPr/>
          <p:nvPr/>
        </p:nvGrpSpPr>
        <p:grpSpPr>
          <a:xfrm>
            <a:off x="1552612" y="835900"/>
            <a:ext cx="9269036" cy="5186200"/>
            <a:chOff x="1324757" y="2465021"/>
            <a:chExt cx="11734800" cy="6521459"/>
          </a:xfrm>
        </p:grpSpPr>
        <p:sp>
          <p:nvSpPr>
            <p:cNvPr id="878" name="Google Shape;878;p51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275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9" name="Google Shape;879;p51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0" name="Google Shape;880;p51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314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81" name="Google Shape;881;p51"/>
          <p:cNvSpPr/>
          <p:nvPr/>
        </p:nvSpPr>
        <p:spPr>
          <a:xfrm>
            <a:off x="1972847" y="5510501"/>
            <a:ext cx="8246305" cy="1032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82" name="Google Shape;882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02742" y="1295897"/>
            <a:ext cx="720000" cy="7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883" name="Google Shape;883;p51"/>
          <p:cNvSpPr txBox="1"/>
          <p:nvPr/>
        </p:nvSpPr>
        <p:spPr>
          <a:xfrm>
            <a:off x="1898420" y="1707596"/>
            <a:ext cx="8802851" cy="25127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583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t/>
            </a:r>
            <a:endParaRPr b="1" sz="4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Pratique guidée collective 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1" sz="32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rPr b="1" lang="fr-FR" sz="4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b="1" sz="60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84" name="Google Shape;884;p51"/>
          <p:cNvGrpSpPr/>
          <p:nvPr/>
        </p:nvGrpSpPr>
        <p:grpSpPr>
          <a:xfrm>
            <a:off x="1548313" y="1087579"/>
            <a:ext cx="1724917" cy="1199475"/>
            <a:chOff x="1548313" y="1087579"/>
            <a:chExt cx="1724917" cy="1199475"/>
          </a:xfrm>
        </p:grpSpPr>
        <p:sp>
          <p:nvSpPr>
            <p:cNvPr id="885" name="Google Shape;885;p51"/>
            <p:cNvSpPr/>
            <p:nvPr/>
          </p:nvSpPr>
          <p:spPr>
            <a:xfrm rot="10800000">
              <a:off x="1548313" y="1879408"/>
              <a:ext cx="350107" cy="407646"/>
            </a:xfrm>
            <a:prstGeom prst="rtTriangle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BD5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6" name="Google Shape;886;p51"/>
            <p:cNvSpPr/>
            <p:nvPr/>
          </p:nvSpPr>
          <p:spPr>
            <a:xfrm>
              <a:off x="1548313" y="1087579"/>
              <a:ext cx="1724917" cy="787776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7" name="Google Shape;887;p51"/>
            <p:cNvSpPr/>
            <p:nvPr/>
          </p:nvSpPr>
          <p:spPr>
            <a:xfrm>
              <a:off x="1898420" y="1194507"/>
              <a:ext cx="1104587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200">
                  <a:solidFill>
                    <a:srgbClr val="8CD872"/>
                  </a:solidFill>
                  <a:latin typeface="Arial"/>
                  <a:ea typeface="Arial"/>
                  <a:cs typeface="Arial"/>
                  <a:sym typeface="Arial"/>
                </a:rPr>
                <a:t>PGC</a:t>
              </a:r>
              <a:endParaRPr/>
            </a:p>
          </p:txBody>
        </p:sp>
      </p:grp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52"/>
          <p:cNvSpPr txBox="1"/>
          <p:nvPr/>
        </p:nvSpPr>
        <p:spPr>
          <a:xfrm>
            <a:off x="1006198" y="254864"/>
            <a:ext cx="10179603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Maintenant, nous allons travailler une tâche similaire à celle que je viens de présenter :</a:t>
            </a:r>
            <a:endParaRPr/>
          </a:p>
        </p:txBody>
      </p:sp>
      <p:sp>
        <p:nvSpPr>
          <p:cNvPr id="893" name="Google Shape;893;p52"/>
          <p:cNvSpPr txBox="1"/>
          <p:nvPr/>
        </p:nvSpPr>
        <p:spPr>
          <a:xfrm>
            <a:off x="1031647" y="789136"/>
            <a:ext cx="9607374" cy="352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i="1" lang="fr-FR" sz="16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Expliciter la consigne et demander aux élèves de participer activement lors de la réalisation de la tâche </a:t>
            </a:r>
            <a:endParaRPr i="1" sz="1600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94" name="Google Shape;894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3497" y="2341899"/>
            <a:ext cx="11165005" cy="1807109"/>
          </a:xfrm>
          <a:prstGeom prst="rect">
            <a:avLst/>
          </a:prstGeom>
          <a:noFill/>
          <a:ln>
            <a:noFill/>
          </a:ln>
        </p:spPr>
      </p:pic>
      <p:sp>
        <p:nvSpPr>
          <p:cNvPr id="895" name="Google Shape;895;p52"/>
          <p:cNvSpPr txBox="1"/>
          <p:nvPr/>
        </p:nvSpPr>
        <p:spPr>
          <a:xfrm>
            <a:off x="695939" y="1511166"/>
            <a:ext cx="459005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strike="noStrike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Convertir les volumes suivants  :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96" name="Google Shape;896;p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46055" y="516923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53"/>
          <p:cNvSpPr txBox="1"/>
          <p:nvPr/>
        </p:nvSpPr>
        <p:spPr>
          <a:xfrm>
            <a:off x="953984" y="185748"/>
            <a:ext cx="10179603" cy="6752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Qui peut me rappeler la première étape ? </a:t>
            </a:r>
            <a:endParaRPr b="1" sz="20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2" name="Google Shape;902;p53"/>
          <p:cNvSpPr txBox="1"/>
          <p:nvPr/>
        </p:nvSpPr>
        <p:spPr>
          <a:xfrm>
            <a:off x="953984" y="737689"/>
            <a:ext cx="9607374" cy="3953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i="1" lang="fr-FR" sz="16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a 3 élèves au hasard. Pas toujours les mêmes.  </a:t>
            </a:r>
            <a:endParaRPr/>
          </a:p>
        </p:txBody>
      </p:sp>
      <p:pic>
        <p:nvPicPr>
          <p:cNvPr descr="Lever la main - Icônes mains et gestes gratuites" id="903" name="Google Shape;903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26743" y="2159743"/>
            <a:ext cx="2538513" cy="25385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54"/>
          <p:cNvSpPr txBox="1"/>
          <p:nvPr/>
        </p:nvSpPr>
        <p:spPr>
          <a:xfrm>
            <a:off x="953984" y="185748"/>
            <a:ext cx="10179603" cy="6752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En premier, on identifie l’unité à convertir et l’unité demandée </a:t>
            </a:r>
            <a:endParaRPr/>
          </a:p>
        </p:txBody>
      </p:sp>
      <p:sp>
        <p:nvSpPr>
          <p:cNvPr id="909" name="Google Shape;909;p54"/>
          <p:cNvSpPr txBox="1"/>
          <p:nvPr/>
        </p:nvSpPr>
        <p:spPr>
          <a:xfrm>
            <a:off x="953984" y="737689"/>
            <a:ext cx="9607374" cy="3953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i="1" lang="fr-FR" sz="16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à chaque fois des explications et poser des questions pour vérifier la compréhension. </a:t>
            </a:r>
            <a:endParaRPr/>
          </a:p>
        </p:txBody>
      </p:sp>
      <p:sp>
        <p:nvSpPr>
          <p:cNvPr id="910" name="Google Shape;910;p54"/>
          <p:cNvSpPr/>
          <p:nvPr/>
        </p:nvSpPr>
        <p:spPr>
          <a:xfrm>
            <a:off x="2491563" y="1577539"/>
            <a:ext cx="7208874" cy="771346"/>
          </a:xfrm>
          <a:prstGeom prst="roundRect">
            <a:avLst>
              <a:gd fmla="val 28664" name="adj"/>
            </a:avLst>
          </a:prstGeom>
          <a:solidFill>
            <a:srgbClr val="E6F2D9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2, 443     </a:t>
            </a:r>
            <a:r>
              <a:rPr b="1" lang="fr-FR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baseline="30000" lang="fr-FR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=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………………………………………………</a:t>
            </a:r>
            <a:r>
              <a:rPr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36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="1" baseline="30000" lang="fr-FR" sz="36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36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911" name="Google Shape;911;p54"/>
          <p:cNvGraphicFramePr/>
          <p:nvPr/>
        </p:nvGraphicFramePr>
        <p:xfrm>
          <a:off x="329610" y="367596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{5BC1BBF8-FF22-462F-BDC8-746BB8DBAC81}</a:tableStyleId>
              </a:tblPr>
              <a:tblGrid>
                <a:gridCol w="957325"/>
                <a:gridCol w="952925"/>
                <a:gridCol w="966125"/>
                <a:gridCol w="935325"/>
                <a:gridCol w="957325"/>
                <a:gridCol w="988125"/>
                <a:gridCol w="926500"/>
                <a:gridCol w="957325"/>
                <a:gridCol w="957300"/>
                <a:gridCol w="957325"/>
                <a:gridCol w="957325"/>
                <a:gridCol w="957325"/>
              </a:tblGrid>
              <a:tr h="619875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3600"/>
                        <a:buFont typeface="Calibri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FF0000"/>
                          </a:solidFill>
                        </a:rPr>
                        <a:t>m</a:t>
                      </a:r>
                      <a:r>
                        <a:rPr b="1" baseline="30000" lang="fr-FR" sz="3600" u="none" cap="none" strike="noStrike">
                          <a:solidFill>
                            <a:srgbClr val="FF0000"/>
                          </a:solidFill>
                        </a:rPr>
                        <a:t>3</a:t>
                      </a:r>
                      <a:endParaRPr b="1" i="0" sz="36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BD1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b="1" lang="fr-FR" sz="3600" u="none" cap="none" strike="noStrike">
                          <a:solidFill>
                            <a:srgbClr val="00B050"/>
                          </a:solidFill>
                        </a:rPr>
                        <a:t>dm</a:t>
                      </a:r>
                      <a:r>
                        <a:rPr b="1" baseline="30000" lang="fr-FR" sz="3600" u="none" cap="none" strike="noStrike">
                          <a:solidFill>
                            <a:srgbClr val="00B050"/>
                          </a:solidFill>
                        </a:rPr>
                        <a:t>3</a:t>
                      </a:r>
                      <a:endParaRPr b="1" i="0" sz="3600" u="none" cap="none" strike="noStrike">
                        <a:solidFill>
                          <a:srgbClr val="00B05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BD1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cm</a:t>
                      </a:r>
                      <a:r>
                        <a:rPr b="1" baseline="30000" lang="fr-FR" sz="36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BD1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mm</a:t>
                      </a:r>
                      <a:r>
                        <a:rPr b="1" baseline="30000" lang="fr-FR" sz="36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BD1"/>
                    </a:solidFill>
                  </a:tcPr>
                </a:tc>
                <a:tc hMerge="1"/>
                <a:tc hMerge="1"/>
              </a:tr>
              <a:tr h="619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rgbClr val="00B0F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rgbClr val="00B0F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rgbClr val="00B0F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912" name="Google Shape;912;p54"/>
          <p:cNvSpPr/>
          <p:nvPr/>
        </p:nvSpPr>
        <p:spPr>
          <a:xfrm>
            <a:off x="4265000" y="1646129"/>
            <a:ext cx="818705" cy="651708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3" name="Google Shape;913;p54"/>
          <p:cNvSpPr/>
          <p:nvPr/>
        </p:nvSpPr>
        <p:spPr>
          <a:xfrm>
            <a:off x="8560430" y="1684983"/>
            <a:ext cx="1007497" cy="651707"/>
          </a:xfrm>
          <a:prstGeom prst="ellipse">
            <a:avLst/>
          </a:prstGeom>
          <a:noFill/>
          <a:ln cap="flat" cmpd="sng" w="28575">
            <a:solidFill>
              <a:srgbClr val="0099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0099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4" name="Google Shape;914;p54"/>
          <p:cNvSpPr txBox="1"/>
          <p:nvPr/>
        </p:nvSpPr>
        <p:spPr>
          <a:xfrm>
            <a:off x="8059376" y="2430965"/>
            <a:ext cx="200960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unité demandée </a:t>
            </a:r>
            <a:endParaRPr sz="20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5" name="Google Shape;915;p54"/>
          <p:cNvSpPr txBox="1"/>
          <p:nvPr/>
        </p:nvSpPr>
        <p:spPr>
          <a:xfrm>
            <a:off x="3503695" y="2430965"/>
            <a:ext cx="225397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unité à convertir</a:t>
            </a:r>
            <a:endParaRPr sz="20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6" name="Google Shape;916;p54"/>
          <p:cNvSpPr/>
          <p:nvPr/>
        </p:nvSpPr>
        <p:spPr>
          <a:xfrm>
            <a:off x="4013275" y="3691838"/>
            <a:ext cx="1322153" cy="539874"/>
          </a:xfrm>
          <a:prstGeom prst="ellipse">
            <a:avLst/>
          </a:prstGeom>
          <a:noFill/>
          <a:ln cap="flat" cmpd="sng" w="28575">
            <a:solidFill>
              <a:srgbClr val="0099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0099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7" name="Google Shape;917;p54"/>
          <p:cNvSpPr/>
          <p:nvPr/>
        </p:nvSpPr>
        <p:spPr>
          <a:xfrm>
            <a:off x="1105246" y="3633134"/>
            <a:ext cx="1303535" cy="62972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8" name="Google Shape;918;p54"/>
          <p:cNvSpPr/>
          <p:nvPr/>
        </p:nvSpPr>
        <p:spPr>
          <a:xfrm>
            <a:off x="1909988" y="1741270"/>
            <a:ext cx="396000" cy="3960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pic>
        <p:nvPicPr>
          <p:cNvPr id="919" name="Google Shape;919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55"/>
          <p:cNvSpPr txBox="1"/>
          <p:nvPr/>
        </p:nvSpPr>
        <p:spPr>
          <a:xfrm>
            <a:off x="953984" y="185748"/>
            <a:ext cx="10179603" cy="6752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Et ensuite, que fait-on ?</a:t>
            </a:r>
            <a:endParaRPr b="1" sz="20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5" name="Google Shape;925;p55"/>
          <p:cNvSpPr txBox="1"/>
          <p:nvPr/>
        </p:nvSpPr>
        <p:spPr>
          <a:xfrm>
            <a:off x="953984" y="737689"/>
            <a:ext cx="9607374" cy="3953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i="1" lang="fr-FR" sz="16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a 3 élèves au hasard. Pas toujours les mêmes.  </a:t>
            </a:r>
            <a:endParaRPr/>
          </a:p>
        </p:txBody>
      </p:sp>
      <p:pic>
        <p:nvPicPr>
          <p:cNvPr descr="Lever la main - Icônes mains et gestes gratuites" id="926" name="Google Shape;926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26743" y="2159743"/>
            <a:ext cx="2538513" cy="25385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0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31" name="Google Shape;931;p56"/>
          <p:cNvGraphicFramePr/>
          <p:nvPr/>
        </p:nvGraphicFramePr>
        <p:xfrm>
          <a:off x="329610" y="367596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{5BC1BBF8-FF22-462F-BDC8-746BB8DBAC81}</a:tableStyleId>
              </a:tblPr>
              <a:tblGrid>
                <a:gridCol w="957325"/>
                <a:gridCol w="952925"/>
                <a:gridCol w="966125"/>
                <a:gridCol w="935325"/>
                <a:gridCol w="957325"/>
                <a:gridCol w="988125"/>
                <a:gridCol w="926500"/>
                <a:gridCol w="957325"/>
                <a:gridCol w="957300"/>
                <a:gridCol w="957325"/>
                <a:gridCol w="957325"/>
                <a:gridCol w="957325"/>
              </a:tblGrid>
              <a:tr h="619875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3600"/>
                        <a:buFont typeface="Calibri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FF0000"/>
                          </a:solidFill>
                        </a:rPr>
                        <a:t>m</a:t>
                      </a:r>
                      <a:r>
                        <a:rPr b="1" baseline="30000" lang="fr-FR" sz="3600" u="none" cap="none" strike="noStrike">
                          <a:solidFill>
                            <a:srgbClr val="FF0000"/>
                          </a:solidFill>
                        </a:rPr>
                        <a:t>3</a:t>
                      </a:r>
                      <a:endParaRPr b="1" i="0" sz="36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BD1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3600"/>
                        <a:buFont typeface="Calibri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00B050"/>
                          </a:solidFill>
                        </a:rPr>
                        <a:t> dm</a:t>
                      </a:r>
                      <a:r>
                        <a:rPr b="1" baseline="30000" lang="fr-FR" sz="3600" u="none" cap="none" strike="noStrike">
                          <a:solidFill>
                            <a:srgbClr val="00B050"/>
                          </a:solidFill>
                        </a:rPr>
                        <a:t>3</a:t>
                      </a:r>
                      <a:endParaRPr b="1" i="0" sz="3600" u="none" cap="none" strike="noStrike">
                        <a:solidFill>
                          <a:srgbClr val="00B05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BD1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cm</a:t>
                      </a:r>
                      <a:r>
                        <a:rPr b="1" baseline="30000" lang="fr-FR" sz="36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BD1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mm</a:t>
                      </a:r>
                      <a:r>
                        <a:rPr b="1" baseline="30000" lang="fr-FR" sz="36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BD1"/>
                    </a:solidFill>
                  </a:tcPr>
                </a:tc>
                <a:tc hMerge="1"/>
                <a:tc hMerge="1"/>
              </a:tr>
              <a:tr h="619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932" name="Google Shape;932;p56"/>
          <p:cNvSpPr txBox="1"/>
          <p:nvPr/>
        </p:nvSpPr>
        <p:spPr>
          <a:xfrm>
            <a:off x="974302" y="82663"/>
            <a:ext cx="9452252" cy="6599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Ensuite, on  place le nombre dans le tableau :</a:t>
            </a:r>
            <a:endParaRPr/>
          </a:p>
        </p:txBody>
      </p:sp>
      <p:sp>
        <p:nvSpPr>
          <p:cNvPr id="933" name="Google Shape;933;p56"/>
          <p:cNvSpPr txBox="1"/>
          <p:nvPr/>
        </p:nvSpPr>
        <p:spPr>
          <a:xfrm>
            <a:off x="1012295" y="751350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i="1" lang="fr-FR" sz="16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Rappeler la règle à suivre pour placer un nombre (chiffres des unités 🡪 un chiffre par case …. ) </a:t>
            </a:r>
            <a:endParaRPr i="1" sz="1600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4" name="Google Shape;934;p56"/>
          <p:cNvSpPr/>
          <p:nvPr/>
        </p:nvSpPr>
        <p:spPr>
          <a:xfrm>
            <a:off x="2491563" y="1577539"/>
            <a:ext cx="7208874" cy="771346"/>
          </a:xfrm>
          <a:prstGeom prst="roundRect">
            <a:avLst>
              <a:gd fmla="val 28664" name="adj"/>
            </a:avLst>
          </a:prstGeom>
          <a:solidFill>
            <a:srgbClr val="E6F2D9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2, </a:t>
            </a:r>
            <a:r>
              <a:rPr b="1"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443     </a:t>
            </a:r>
            <a:r>
              <a:rPr b="1" lang="fr-FR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baseline="30000" lang="fr-FR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=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………………………………………………</a:t>
            </a:r>
            <a:r>
              <a:rPr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36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="1" baseline="30000" lang="fr-FR" sz="36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36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5" name="Google Shape;935;p56"/>
          <p:cNvSpPr/>
          <p:nvPr/>
        </p:nvSpPr>
        <p:spPr>
          <a:xfrm>
            <a:off x="1909988" y="1741270"/>
            <a:ext cx="396000" cy="3960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pic>
        <p:nvPicPr>
          <p:cNvPr id="936" name="Google Shape;936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37" name="Google Shape;937;p56"/>
          <p:cNvGraphicFramePr/>
          <p:nvPr/>
        </p:nvGraphicFramePr>
        <p:xfrm>
          <a:off x="2249112" y="432608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{5BC1BBF8-FF22-462F-BDC8-746BB8DBAC81}</a:tableStyleId>
              </a:tblPr>
              <a:tblGrid>
                <a:gridCol w="966125"/>
                <a:gridCol w="935325"/>
                <a:gridCol w="957325"/>
                <a:gridCol w="988125"/>
              </a:tblGrid>
              <a:tr h="619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2,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57"/>
          <p:cNvSpPr txBox="1"/>
          <p:nvPr/>
        </p:nvSpPr>
        <p:spPr>
          <a:xfrm>
            <a:off x="953984" y="185748"/>
            <a:ext cx="10179603" cy="6752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Qu’est-ce qu’on fait après ? </a:t>
            </a:r>
            <a:endParaRPr/>
          </a:p>
        </p:txBody>
      </p:sp>
      <p:sp>
        <p:nvSpPr>
          <p:cNvPr id="943" name="Google Shape;943;p57"/>
          <p:cNvSpPr txBox="1"/>
          <p:nvPr/>
        </p:nvSpPr>
        <p:spPr>
          <a:xfrm>
            <a:off x="953984" y="737689"/>
            <a:ext cx="9607374" cy="3953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i="1" lang="fr-FR" sz="16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a 3 élèves au hasard. Pas toujours les mêmes.  </a:t>
            </a:r>
            <a:endParaRPr/>
          </a:p>
        </p:txBody>
      </p:sp>
      <p:pic>
        <p:nvPicPr>
          <p:cNvPr descr="Lever la main - Icônes mains et gestes gratuites" id="944" name="Google Shape;944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26743" y="2159743"/>
            <a:ext cx="2538513" cy="25385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49" name="Google Shape;949;p58"/>
          <p:cNvGraphicFramePr/>
          <p:nvPr/>
        </p:nvGraphicFramePr>
        <p:xfrm>
          <a:off x="329610" y="367596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{5BC1BBF8-FF22-462F-BDC8-746BB8DBAC81}</a:tableStyleId>
              </a:tblPr>
              <a:tblGrid>
                <a:gridCol w="957325"/>
                <a:gridCol w="952925"/>
                <a:gridCol w="966125"/>
                <a:gridCol w="935325"/>
                <a:gridCol w="957325"/>
                <a:gridCol w="988125"/>
                <a:gridCol w="926500"/>
                <a:gridCol w="957325"/>
                <a:gridCol w="957300"/>
                <a:gridCol w="957325"/>
                <a:gridCol w="957325"/>
                <a:gridCol w="957325"/>
              </a:tblGrid>
              <a:tr h="619875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3600"/>
                        <a:buFont typeface="Calibri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FF0000"/>
                          </a:solidFill>
                        </a:rPr>
                        <a:t>m</a:t>
                      </a:r>
                      <a:r>
                        <a:rPr b="1" baseline="30000" lang="fr-FR" sz="3600" u="none" cap="none" strike="noStrike">
                          <a:solidFill>
                            <a:srgbClr val="FF0000"/>
                          </a:solidFill>
                        </a:rPr>
                        <a:t>3</a:t>
                      </a:r>
                      <a:endParaRPr b="1" i="0" sz="36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BD1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3600"/>
                        <a:buFont typeface="Calibri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00B050"/>
                          </a:solidFill>
                        </a:rPr>
                        <a:t> dm</a:t>
                      </a:r>
                      <a:r>
                        <a:rPr b="1" baseline="30000" lang="fr-FR" sz="3600" u="none" cap="none" strike="noStrike">
                          <a:solidFill>
                            <a:srgbClr val="00B050"/>
                          </a:solidFill>
                        </a:rPr>
                        <a:t>3</a:t>
                      </a:r>
                      <a:endParaRPr b="1" i="0" sz="3600" u="none" cap="none" strike="noStrike">
                        <a:solidFill>
                          <a:srgbClr val="00B05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BD1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cm</a:t>
                      </a:r>
                      <a:r>
                        <a:rPr b="1" baseline="30000" lang="fr-FR" sz="36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BD1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mm</a:t>
                      </a:r>
                      <a:r>
                        <a:rPr b="1" baseline="30000" lang="fr-FR" sz="36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BD1"/>
                    </a:solidFill>
                  </a:tcPr>
                </a:tc>
                <a:tc hMerge="1"/>
                <a:tc hMerge="1"/>
              </a:tr>
              <a:tr h="619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2,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950" name="Google Shape;950;p58"/>
          <p:cNvSpPr/>
          <p:nvPr/>
        </p:nvSpPr>
        <p:spPr>
          <a:xfrm>
            <a:off x="2491563" y="1577539"/>
            <a:ext cx="7208874" cy="771346"/>
          </a:xfrm>
          <a:prstGeom prst="roundRect">
            <a:avLst>
              <a:gd fmla="val 28664" name="adj"/>
            </a:avLst>
          </a:prstGeom>
          <a:solidFill>
            <a:srgbClr val="E6F2D9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2, </a:t>
            </a:r>
            <a:r>
              <a:rPr b="1"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443     m</a:t>
            </a:r>
            <a:r>
              <a:rPr b="1" baseline="30000"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=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………………………………………………</a:t>
            </a:r>
            <a:r>
              <a:rPr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="1" baseline="30000"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1" name="Google Shape;951;p58"/>
          <p:cNvSpPr txBox="1"/>
          <p:nvPr/>
        </p:nvSpPr>
        <p:spPr>
          <a:xfrm>
            <a:off x="1006199" y="71110"/>
            <a:ext cx="9144668" cy="7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Après, on déplace la virgule jusqu’à la 1ere case des dm</a:t>
            </a:r>
            <a:r>
              <a:rPr b="1" baseline="30000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20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2" name="Google Shape;952;p58"/>
          <p:cNvSpPr txBox="1"/>
          <p:nvPr/>
        </p:nvSpPr>
        <p:spPr>
          <a:xfrm>
            <a:off x="1006199" y="731185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i="1" lang="fr-FR" sz="16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Rappeler que le déplacement de la virgule ne se fait que si nécessaires </a:t>
            </a:r>
            <a:endParaRPr/>
          </a:p>
        </p:txBody>
      </p:sp>
      <p:sp>
        <p:nvSpPr>
          <p:cNvPr id="953" name="Google Shape;953;p58"/>
          <p:cNvSpPr/>
          <p:nvPr/>
        </p:nvSpPr>
        <p:spPr>
          <a:xfrm>
            <a:off x="1909988" y="1741270"/>
            <a:ext cx="396000" cy="3960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954" name="Google Shape;954;p58"/>
          <p:cNvSpPr/>
          <p:nvPr/>
        </p:nvSpPr>
        <p:spPr>
          <a:xfrm rot="5400000">
            <a:off x="4089414" y="3657196"/>
            <a:ext cx="413130" cy="2880032"/>
          </a:xfrm>
          <a:prstGeom prst="rightBracket">
            <a:avLst>
              <a:gd fmla="val 337670" name="adj"/>
            </a:avLst>
          </a:prstGeom>
          <a:noFill/>
          <a:ln cap="flat" cmpd="sng" w="19050">
            <a:solidFill>
              <a:srgbClr val="00B0F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5" name="Google Shape;955;p58"/>
          <p:cNvSpPr/>
          <p:nvPr/>
        </p:nvSpPr>
        <p:spPr>
          <a:xfrm>
            <a:off x="2773593" y="4689015"/>
            <a:ext cx="180002" cy="201632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56" name="Google Shape;956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57" name="Google Shape;957;p58"/>
          <p:cNvSpPr/>
          <p:nvPr/>
        </p:nvSpPr>
        <p:spPr>
          <a:xfrm>
            <a:off x="5578533" y="4410499"/>
            <a:ext cx="376115" cy="41313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600"/>
                                        <p:tgtEl>
                                          <p:spTgt spid="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100"/>
                                        <p:tgtEl>
                                          <p:spTgt spid="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59"/>
          <p:cNvSpPr txBox="1"/>
          <p:nvPr/>
        </p:nvSpPr>
        <p:spPr>
          <a:xfrm>
            <a:off x="953984" y="185748"/>
            <a:ext cx="10179603" cy="6752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Qu’est-ce qu’il nous reste à faire ?</a:t>
            </a:r>
            <a:endParaRPr b="1" sz="20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3" name="Google Shape;963;p59"/>
          <p:cNvSpPr txBox="1"/>
          <p:nvPr/>
        </p:nvSpPr>
        <p:spPr>
          <a:xfrm>
            <a:off x="953984" y="737689"/>
            <a:ext cx="9607374" cy="3953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i="1" lang="fr-FR" sz="16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a 3 élèves au hasard. Pas toujours les mêmes.  </a:t>
            </a:r>
            <a:endParaRPr/>
          </a:p>
        </p:txBody>
      </p:sp>
      <p:pic>
        <p:nvPicPr>
          <p:cNvPr descr="Lever la main - Icônes mains et gestes gratuites" id="964" name="Google Shape;964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26743" y="2159743"/>
            <a:ext cx="2538513" cy="25385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ever la main - Icônes mains et gestes gratuites" id="371" name="Google Shape;371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8712" y="1504202"/>
            <a:ext cx="702636" cy="702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2296" y="2561644"/>
            <a:ext cx="699052" cy="6990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68425" y="3682260"/>
            <a:ext cx="636507" cy="636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25190" y="4754945"/>
            <a:ext cx="605088" cy="605088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6"/>
          <p:cNvSpPr txBox="1"/>
          <p:nvPr/>
        </p:nvSpPr>
        <p:spPr>
          <a:xfrm>
            <a:off x="1596000" y="1629000"/>
            <a:ext cx="9106684" cy="400059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participe activement. Je lève la main pour participer</a:t>
            </a:r>
            <a:endParaRPr b="0" i="0" sz="14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6"/>
          <p:cNvSpPr txBox="1"/>
          <p:nvPr/>
        </p:nvSpPr>
        <p:spPr>
          <a:xfrm>
            <a:off x="1596000" y="2523780"/>
            <a:ext cx="9354323" cy="707836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prête attention quand l’enseignant parle</a:t>
            </a:r>
            <a:endParaRPr b="0" i="0" sz="14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prête attention quand d’autres camarades répondent à l’enseignant</a:t>
            </a:r>
            <a:endParaRPr b="0" i="0" sz="14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6"/>
          <p:cNvSpPr txBox="1"/>
          <p:nvPr/>
        </p:nvSpPr>
        <p:spPr>
          <a:xfrm>
            <a:off x="1633387" y="3800484"/>
            <a:ext cx="9106684" cy="400059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Si quelque chose n’est pas clair, je pose des questions</a:t>
            </a:r>
            <a:endParaRPr b="0" i="0" sz="14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6"/>
          <p:cNvSpPr txBox="1"/>
          <p:nvPr/>
        </p:nvSpPr>
        <p:spPr>
          <a:xfrm>
            <a:off x="1633387" y="4857460"/>
            <a:ext cx="9106684" cy="400059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fais mes devoirs en classe et à la maison avec sérieux</a:t>
            </a:r>
            <a:endParaRPr b="0" i="0" sz="14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6"/>
          <p:cNvSpPr/>
          <p:nvPr/>
        </p:nvSpPr>
        <p:spPr>
          <a:xfrm>
            <a:off x="798712" y="244562"/>
            <a:ext cx="6224235" cy="602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Calibri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Contrat de classe</a:t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0" name="Google Shape;380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95978" y="253887"/>
            <a:ext cx="602723" cy="602723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6"/>
          <p:cNvSpPr txBox="1"/>
          <p:nvPr/>
        </p:nvSpPr>
        <p:spPr>
          <a:xfrm>
            <a:off x="925190" y="832372"/>
            <a:ext cx="10213190" cy="326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i="1" lang="fr-FR" sz="1600">
                <a:solidFill>
                  <a:srgbClr val="BFBFBF"/>
                </a:solidFill>
                <a:latin typeface="Play"/>
                <a:ea typeface="Play"/>
                <a:cs typeface="Play"/>
                <a:sym typeface="Play"/>
              </a:rPr>
              <a:t>Demander aux élèves de donner la signification des icônes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8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69" name="Google Shape;969;p60"/>
          <p:cNvGraphicFramePr/>
          <p:nvPr/>
        </p:nvGraphicFramePr>
        <p:xfrm>
          <a:off x="329610" y="367596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{5BC1BBF8-FF22-462F-BDC8-746BB8DBAC81}</a:tableStyleId>
              </a:tblPr>
              <a:tblGrid>
                <a:gridCol w="957325"/>
                <a:gridCol w="952925"/>
                <a:gridCol w="966125"/>
                <a:gridCol w="935325"/>
                <a:gridCol w="957325"/>
                <a:gridCol w="988125"/>
                <a:gridCol w="926500"/>
                <a:gridCol w="957325"/>
                <a:gridCol w="957300"/>
                <a:gridCol w="957325"/>
                <a:gridCol w="957325"/>
                <a:gridCol w="957325"/>
              </a:tblGrid>
              <a:tr h="619875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m</a:t>
                      </a:r>
                      <a:r>
                        <a:rPr b="1" baseline="30000" lang="fr-FR" sz="36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BD1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dm</a:t>
                      </a:r>
                      <a:r>
                        <a:rPr b="1" baseline="30000" lang="fr-FR" sz="36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BD1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cm</a:t>
                      </a:r>
                      <a:r>
                        <a:rPr b="1" baseline="30000" lang="fr-FR" sz="36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BD1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mm</a:t>
                      </a:r>
                      <a:r>
                        <a:rPr b="1" baseline="30000" lang="fr-FR" sz="36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BD1"/>
                    </a:solidFill>
                  </a:tcPr>
                </a:tc>
                <a:tc hMerge="1"/>
                <a:tc hMerge="1"/>
              </a:tr>
              <a:tr h="619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3,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970" name="Google Shape;970;p60"/>
          <p:cNvSpPr/>
          <p:nvPr/>
        </p:nvSpPr>
        <p:spPr>
          <a:xfrm>
            <a:off x="2491563" y="1577539"/>
            <a:ext cx="7208874" cy="771346"/>
          </a:xfrm>
          <a:prstGeom prst="roundRect">
            <a:avLst>
              <a:gd fmla="val 28664" name="adj"/>
            </a:avLst>
          </a:prstGeom>
          <a:solidFill>
            <a:srgbClr val="E6F2D9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2, </a:t>
            </a:r>
            <a:r>
              <a:rPr b="1"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443     m</a:t>
            </a:r>
            <a:r>
              <a:rPr b="1" baseline="30000"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=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………………………………………………</a:t>
            </a:r>
            <a:r>
              <a:rPr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dm</a:t>
            </a:r>
            <a:r>
              <a:rPr b="1" baseline="30000"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1" name="Google Shape;971;p60"/>
          <p:cNvSpPr/>
          <p:nvPr/>
        </p:nvSpPr>
        <p:spPr>
          <a:xfrm>
            <a:off x="1909988" y="1741270"/>
            <a:ext cx="396000" cy="3960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972" name="Google Shape;972;p60"/>
          <p:cNvSpPr txBox="1"/>
          <p:nvPr/>
        </p:nvSpPr>
        <p:spPr>
          <a:xfrm>
            <a:off x="1006199" y="71110"/>
            <a:ext cx="9144668" cy="7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Bravo ! On écrit le résultat de la conversion : </a:t>
            </a:r>
            <a:endParaRPr/>
          </a:p>
        </p:txBody>
      </p:sp>
      <p:sp>
        <p:nvSpPr>
          <p:cNvPr id="973" name="Google Shape;973;p60"/>
          <p:cNvSpPr/>
          <p:nvPr/>
        </p:nvSpPr>
        <p:spPr>
          <a:xfrm>
            <a:off x="5578533" y="1651057"/>
            <a:ext cx="2911150" cy="646331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6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2 443</a:t>
            </a:r>
            <a:endParaRPr/>
          </a:p>
        </p:txBody>
      </p:sp>
      <p:pic>
        <p:nvPicPr>
          <p:cNvPr id="974" name="Google Shape;974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7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8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Google Shape;979;p61"/>
          <p:cNvSpPr txBox="1"/>
          <p:nvPr/>
        </p:nvSpPr>
        <p:spPr>
          <a:xfrm>
            <a:off x="1006198" y="254864"/>
            <a:ext cx="10179603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Maintenant, faisons l’exemple (b).  </a:t>
            </a:r>
            <a:endParaRPr/>
          </a:p>
        </p:txBody>
      </p:sp>
      <p:sp>
        <p:nvSpPr>
          <p:cNvPr id="980" name="Google Shape;980;p61"/>
          <p:cNvSpPr txBox="1"/>
          <p:nvPr/>
        </p:nvSpPr>
        <p:spPr>
          <a:xfrm>
            <a:off x="1077029" y="776623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b="0" i="1" lang="fr-FR" sz="1600" u="none" cap="none" strike="noStrike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un élève pour faire la conversion au tableau.  </a:t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81" name="Google Shape;981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3497" y="2341899"/>
            <a:ext cx="11165005" cy="1807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982" name="Google Shape;982;p6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6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87" name="Google Shape;987;p62"/>
          <p:cNvGraphicFramePr/>
          <p:nvPr/>
        </p:nvGraphicFramePr>
        <p:xfrm>
          <a:off x="1685952" y="322555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{5BC1BBF8-FF22-462F-BDC8-746BB8DBAC81}</a:tableStyleId>
              </a:tblPr>
              <a:tblGrid>
                <a:gridCol w="766175"/>
                <a:gridCol w="762675"/>
                <a:gridCol w="773225"/>
                <a:gridCol w="748575"/>
                <a:gridCol w="766175"/>
                <a:gridCol w="790825"/>
                <a:gridCol w="741525"/>
                <a:gridCol w="766175"/>
                <a:gridCol w="766175"/>
                <a:gridCol w="766200"/>
                <a:gridCol w="766175"/>
                <a:gridCol w="766175"/>
              </a:tblGrid>
              <a:tr h="619875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3600"/>
                        <a:buFont typeface="Calibri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00B050"/>
                          </a:solidFill>
                        </a:rPr>
                        <a:t>m</a:t>
                      </a:r>
                      <a:r>
                        <a:rPr b="1" baseline="30000" lang="fr-FR" sz="3600" u="none" cap="none" strike="noStrike">
                          <a:solidFill>
                            <a:srgbClr val="00B050"/>
                          </a:solidFill>
                        </a:rPr>
                        <a:t>3</a:t>
                      </a:r>
                      <a:endParaRPr b="1" i="0" sz="3600" u="none" cap="none" strike="noStrike">
                        <a:solidFill>
                          <a:srgbClr val="00B05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BD1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dm</a:t>
                      </a:r>
                      <a:r>
                        <a:rPr b="1" baseline="30000" lang="fr-FR" sz="36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BD1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3600"/>
                        <a:buFont typeface="Calibri"/>
                        <a:buNone/>
                      </a:pPr>
                      <a:r>
                        <a:rPr b="1" lang="fr-FR" sz="3600" u="none" cap="none" strike="noStrike">
                          <a:solidFill>
                            <a:srgbClr val="FF0000"/>
                          </a:solidFill>
                        </a:rPr>
                        <a:t> cm</a:t>
                      </a:r>
                      <a:r>
                        <a:rPr b="1" baseline="30000" lang="fr-FR" sz="3600" u="none" cap="none" strike="noStrike">
                          <a:solidFill>
                            <a:srgbClr val="FF0000"/>
                          </a:solidFill>
                        </a:rPr>
                        <a:t>3</a:t>
                      </a:r>
                      <a:endParaRPr b="1" i="0" sz="36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BD1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lang="fr-FR" sz="3600" u="none" cap="none" strike="noStrike">
                          <a:solidFill>
                            <a:schemeClr val="dk1"/>
                          </a:solidFill>
                        </a:rPr>
                        <a:t> mm</a:t>
                      </a:r>
                      <a:r>
                        <a:rPr b="1" baseline="30000" lang="fr-FR" sz="36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CEBD1"/>
                    </a:solidFill>
                  </a:tcPr>
                </a:tc>
                <a:tc hMerge="1"/>
                <a:tc hMerge="1"/>
              </a:tr>
              <a:tr h="619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988" name="Google Shape;988;p62"/>
          <p:cNvSpPr/>
          <p:nvPr/>
        </p:nvSpPr>
        <p:spPr>
          <a:xfrm>
            <a:off x="2491563" y="1681017"/>
            <a:ext cx="7208874" cy="771346"/>
          </a:xfrm>
          <a:prstGeom prst="roundRect">
            <a:avLst>
              <a:gd fmla="val 28664" name="adj"/>
            </a:avLst>
          </a:prstGeom>
          <a:solidFill>
            <a:srgbClr val="E6F2D9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7 86</a:t>
            </a:r>
            <a:r>
              <a:rPr b="1" lang="fr-FR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r>
              <a:rPr b="1"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</a:t>
            </a:r>
            <a:r>
              <a:rPr b="1" lang="fr-FR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b="1" baseline="30000" lang="fr-FR" sz="3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= 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………………………………………………</a:t>
            </a:r>
            <a:r>
              <a:rPr lang="fr-FR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36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b="1" baseline="30000" lang="fr-FR" sz="36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36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989" name="Google Shape;989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87787" y="462290"/>
            <a:ext cx="550430" cy="550430"/>
          </a:xfrm>
          <a:prstGeom prst="rect">
            <a:avLst/>
          </a:prstGeom>
          <a:noFill/>
          <a:ln>
            <a:noFill/>
          </a:ln>
        </p:spPr>
      </p:pic>
      <p:sp>
        <p:nvSpPr>
          <p:cNvPr id="990" name="Google Shape;990;p62"/>
          <p:cNvSpPr/>
          <p:nvPr/>
        </p:nvSpPr>
        <p:spPr>
          <a:xfrm>
            <a:off x="1909988" y="1844748"/>
            <a:ext cx="396000" cy="3960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991" name="Google Shape;991;p62"/>
          <p:cNvSpPr txBox="1"/>
          <p:nvPr/>
        </p:nvSpPr>
        <p:spPr>
          <a:xfrm>
            <a:off x="868874" y="160727"/>
            <a:ext cx="9487100" cy="5504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Bravo , en suivant ces étapes on obtient :</a:t>
            </a:r>
            <a:endParaRPr/>
          </a:p>
        </p:txBody>
      </p:sp>
      <p:sp>
        <p:nvSpPr>
          <p:cNvPr id="992" name="Google Shape;992;p62"/>
          <p:cNvSpPr txBox="1"/>
          <p:nvPr/>
        </p:nvSpPr>
        <p:spPr>
          <a:xfrm>
            <a:off x="843677" y="727079"/>
            <a:ext cx="967820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i="1" lang="fr-FR" sz="16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un élève pour faire la conversion en justifiant ce qu’il fait. </a:t>
            </a:r>
            <a:endParaRPr/>
          </a:p>
        </p:txBody>
      </p:sp>
      <p:graphicFrame>
        <p:nvGraphicFramePr>
          <p:cNvPr id="993" name="Google Shape;993;p62"/>
          <p:cNvGraphicFramePr/>
          <p:nvPr/>
        </p:nvGraphicFramePr>
        <p:xfrm>
          <a:off x="1685952" y="386563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{5BC1BBF8-FF22-462F-BDC8-746BB8DBAC81}</a:tableStyleId>
              </a:tblPr>
              <a:tblGrid>
                <a:gridCol w="766175"/>
                <a:gridCol w="762675"/>
                <a:gridCol w="773225"/>
                <a:gridCol w="748575"/>
                <a:gridCol w="766175"/>
                <a:gridCol w="790825"/>
                <a:gridCol w="741525"/>
                <a:gridCol w="766175"/>
                <a:gridCol w="766175"/>
                <a:gridCol w="766200"/>
                <a:gridCol w="766175"/>
                <a:gridCol w="766175"/>
              </a:tblGrid>
              <a:tr h="619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F0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rgbClr val="00B0F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F0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rgbClr val="00B0F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fr-FR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t/>
                      </a:r>
                      <a:endParaRPr b="1" i="0" sz="3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94" name="Google Shape;994;p62"/>
          <p:cNvSpPr/>
          <p:nvPr/>
        </p:nvSpPr>
        <p:spPr>
          <a:xfrm>
            <a:off x="6195333" y="1728842"/>
            <a:ext cx="2169312" cy="584775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0,007865</a:t>
            </a:r>
            <a:endParaRPr/>
          </a:p>
        </p:txBody>
      </p:sp>
      <p:pic>
        <p:nvPicPr>
          <p:cNvPr id="995" name="Google Shape;995;p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76829" y="435942"/>
            <a:ext cx="603126" cy="603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9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9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63"/>
          <p:cNvSpPr txBox="1"/>
          <p:nvPr/>
        </p:nvSpPr>
        <p:spPr>
          <a:xfrm>
            <a:off x="987699" y="120927"/>
            <a:ext cx="9487100" cy="5504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Voici la réponse : </a:t>
            </a:r>
            <a:endParaRPr/>
          </a:p>
        </p:txBody>
      </p:sp>
      <p:sp>
        <p:nvSpPr>
          <p:cNvPr id="1001" name="Google Shape;1001;p63"/>
          <p:cNvSpPr txBox="1"/>
          <p:nvPr/>
        </p:nvSpPr>
        <p:spPr>
          <a:xfrm>
            <a:off x="987699" y="735578"/>
            <a:ext cx="967820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600"/>
              <a:buFont typeface="Arial"/>
              <a:buNone/>
            </a:pPr>
            <a:r>
              <a:rPr i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Inviter les élèves a rédiger les réponses sur leurs livrets ( je fais comme dans l’exemple - page 13). </a:t>
            </a:r>
            <a:endParaRPr i="1" sz="1600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02" name="Google Shape;1002;p63"/>
          <p:cNvPicPr preferRelativeResize="0"/>
          <p:nvPr/>
        </p:nvPicPr>
        <p:blipFill rotWithShape="1">
          <a:blip r:embed="rId3">
            <a:alphaModFix/>
          </a:blip>
          <a:srcRect b="0" l="0" r="62898" t="0"/>
          <a:stretch/>
        </p:blipFill>
        <p:spPr>
          <a:xfrm>
            <a:off x="513497" y="2341899"/>
            <a:ext cx="4142487" cy="180710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03" name="Google Shape;1003;p63"/>
          <p:cNvGraphicFramePr/>
          <p:nvPr/>
        </p:nvGraphicFramePr>
        <p:xfrm>
          <a:off x="4745985" y="234189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{5BC1BBF8-FF22-462F-BDC8-746BB8DBAC81}</a:tableStyleId>
              </a:tblPr>
              <a:tblGrid>
                <a:gridCol w="583750"/>
                <a:gridCol w="581075"/>
                <a:gridCol w="589125"/>
                <a:gridCol w="570350"/>
                <a:gridCol w="583750"/>
                <a:gridCol w="602525"/>
                <a:gridCol w="564950"/>
                <a:gridCol w="583750"/>
                <a:gridCol w="583750"/>
                <a:gridCol w="583750"/>
                <a:gridCol w="583750"/>
                <a:gridCol w="583750"/>
              </a:tblGrid>
              <a:tr h="486875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</a:rPr>
                        <a:t>m</a:t>
                      </a:r>
                      <a:r>
                        <a:rPr b="1" baseline="30000" lang="fr-FR" sz="24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2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D9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</a:rPr>
                        <a:t> dm</a:t>
                      </a:r>
                      <a:r>
                        <a:rPr b="1" baseline="30000" lang="fr-FR" sz="24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2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D9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</a:rPr>
                        <a:t> cm</a:t>
                      </a:r>
                      <a:r>
                        <a:rPr b="1" baseline="30000" lang="fr-FR" sz="24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2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D9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</a:rPr>
                        <a:t> mm</a:t>
                      </a:r>
                      <a:r>
                        <a:rPr b="1" baseline="30000" lang="fr-FR" sz="24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2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D9"/>
                    </a:solidFill>
                  </a:tcPr>
                </a:tc>
                <a:tc hMerge="1"/>
                <a:tc hMerge="1"/>
              </a:tr>
              <a:tr h="660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i="0" lang="fr-FR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r>
                        <a:rPr b="1" i="0" lang="fr-FR" sz="2800" u="none" cap="none" strike="noStrike">
                          <a:solidFill>
                            <a:srgbClr val="F2F2F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,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i="0" lang="fr-FR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i="0" lang="fr-FR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i="0" lang="fr-FR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r>
                        <a:rPr b="1" i="0" lang="fr-FR" sz="28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,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60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F0"/>
                        </a:buClr>
                        <a:buSzPts val="2800"/>
                        <a:buFont typeface="Calibri"/>
                        <a:buNone/>
                      </a:pPr>
                      <a:r>
                        <a:rPr b="1" i="0" lang="fr-FR" sz="2800" u="none" cap="none" strike="noStrike">
                          <a:solidFill>
                            <a:srgbClr val="00B0F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F0"/>
                        </a:buClr>
                        <a:buSzPts val="2800"/>
                        <a:buFont typeface="Calibri"/>
                        <a:buNone/>
                      </a:pPr>
                      <a:r>
                        <a:rPr b="1" i="0" lang="fr-FR" sz="2800" u="none" cap="none" strike="noStrike">
                          <a:solidFill>
                            <a:srgbClr val="00B0F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F0"/>
                        </a:buClr>
                        <a:buSzPts val="2800"/>
                        <a:buFont typeface="Calibri"/>
                        <a:buNone/>
                      </a:pPr>
                      <a:r>
                        <a:rPr b="1" i="0" lang="fr-FR" sz="2800" u="none" cap="none" strike="noStrike">
                          <a:solidFill>
                            <a:srgbClr val="00B0F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i="0" lang="fr-FR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i="0" lang="fr-FR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i="0" lang="fr-FR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i="0" lang="fr-FR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004" name="Google Shape;1004;p63"/>
          <p:cNvSpPr/>
          <p:nvPr/>
        </p:nvSpPr>
        <p:spPr>
          <a:xfrm>
            <a:off x="2334052" y="3609002"/>
            <a:ext cx="1620018" cy="461665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0,007865</a:t>
            </a:r>
            <a:endParaRPr/>
          </a:p>
        </p:txBody>
      </p:sp>
      <p:sp>
        <p:nvSpPr>
          <p:cNvPr id="1005" name="Google Shape;1005;p63"/>
          <p:cNvSpPr/>
          <p:nvPr/>
        </p:nvSpPr>
        <p:spPr>
          <a:xfrm>
            <a:off x="2334052" y="2877334"/>
            <a:ext cx="1620018" cy="461665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2443</a:t>
            </a:r>
            <a:endParaRPr/>
          </a:p>
        </p:txBody>
      </p:sp>
      <p:pic>
        <p:nvPicPr>
          <p:cNvPr id="1006" name="Google Shape;1006;p6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5921" y="649086"/>
            <a:ext cx="288000" cy="28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7" name="Google Shape;1007;p6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2" name="Google Shape;1012;p64"/>
          <p:cNvGrpSpPr/>
          <p:nvPr/>
        </p:nvGrpSpPr>
        <p:grpSpPr>
          <a:xfrm>
            <a:off x="1552612" y="835900"/>
            <a:ext cx="9269036" cy="5186200"/>
            <a:chOff x="1324757" y="2465021"/>
            <a:chExt cx="11734800" cy="6521459"/>
          </a:xfrm>
        </p:grpSpPr>
        <p:sp>
          <p:nvSpPr>
            <p:cNvPr id="1013" name="Google Shape;1013;p64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275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64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64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314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16" name="Google Shape;1016;p64"/>
          <p:cNvSpPr/>
          <p:nvPr/>
        </p:nvSpPr>
        <p:spPr>
          <a:xfrm>
            <a:off x="2122480" y="5536556"/>
            <a:ext cx="8246305" cy="1032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7" name="Google Shape;1017;p64"/>
          <p:cNvSpPr/>
          <p:nvPr/>
        </p:nvSpPr>
        <p:spPr>
          <a:xfrm>
            <a:off x="1260022" y="1084892"/>
            <a:ext cx="1724917" cy="7877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8" name="Google Shape;1018;p64"/>
          <p:cNvSpPr/>
          <p:nvPr/>
        </p:nvSpPr>
        <p:spPr>
          <a:xfrm rot="10800000">
            <a:off x="1247050" y="1839460"/>
            <a:ext cx="454108" cy="497900"/>
          </a:xfrm>
          <a:prstGeom prst="rtTriangle">
            <a:avLst/>
          </a:prstGeom>
          <a:solidFill>
            <a:srgbClr val="0058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sz="12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9" name="Google Shape;1019;p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02742" y="1295897"/>
            <a:ext cx="720000" cy="7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1020" name="Google Shape;1020;p64"/>
          <p:cNvSpPr txBox="1"/>
          <p:nvPr/>
        </p:nvSpPr>
        <p:spPr>
          <a:xfrm>
            <a:off x="2459124" y="2007361"/>
            <a:ext cx="7326917" cy="25055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583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t/>
            </a:r>
            <a:endParaRPr b="1" sz="4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Pratique guidée en binôme  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1" sz="32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rPr b="1" lang="fr-FR" sz="4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b="1" sz="60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1" name="Google Shape;1021;p64"/>
          <p:cNvSpPr/>
          <p:nvPr/>
        </p:nvSpPr>
        <p:spPr>
          <a:xfrm>
            <a:off x="1598188" y="1171146"/>
            <a:ext cx="1211512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rgbClr val="30C5C2"/>
                </a:solidFill>
                <a:latin typeface="Arial"/>
                <a:ea typeface="Arial"/>
                <a:cs typeface="Arial"/>
                <a:sym typeface="Arial"/>
              </a:rPr>
              <a:t>PGB</a:t>
            </a:r>
            <a:endParaRPr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65"/>
          <p:cNvSpPr txBox="1"/>
          <p:nvPr/>
        </p:nvSpPr>
        <p:spPr>
          <a:xfrm>
            <a:off x="1077029" y="200928"/>
            <a:ext cx="10757942" cy="5280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ct val="100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Maintenant, c’est a vous de travailler une tâche similaire. Faites l’exercice « je m’entraîne en binôme – page 13 »</a:t>
            </a:r>
            <a:endParaRPr/>
          </a:p>
        </p:txBody>
      </p:sp>
      <p:sp>
        <p:nvSpPr>
          <p:cNvPr id="1027" name="Google Shape;1027;p65"/>
          <p:cNvSpPr txBox="1"/>
          <p:nvPr/>
        </p:nvSpPr>
        <p:spPr>
          <a:xfrm>
            <a:off x="976485" y="737440"/>
            <a:ext cx="10239029" cy="3797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i="1" lang="fr-FR" sz="16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aux élèves de travailler d’abord seuls, puis en binôme et fournir de l’aide aux élèves en difficultés. </a:t>
            </a:r>
            <a:endParaRPr/>
          </a:p>
        </p:txBody>
      </p:sp>
      <p:pic>
        <p:nvPicPr>
          <p:cNvPr descr="Lever la main - Icônes mains et gestes gratuites" id="1028" name="Google Shape;1028;p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14971" y="624925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9" name="Google Shape;1029;p6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8118" y="2559772"/>
            <a:ext cx="11655763" cy="2400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0" name="Google Shape;1030;p6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5921" y="649086"/>
            <a:ext cx="288000" cy="28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4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Google Shape;1035;p66"/>
          <p:cNvSpPr txBox="1"/>
          <p:nvPr/>
        </p:nvSpPr>
        <p:spPr>
          <a:xfrm>
            <a:off x="1006199" y="255928"/>
            <a:ext cx="9487100" cy="5504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i="0" lang="fr-FR" sz="20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Voici la correction : </a:t>
            </a:r>
            <a:endParaRPr/>
          </a:p>
        </p:txBody>
      </p:sp>
      <p:sp>
        <p:nvSpPr>
          <p:cNvPr id="1036" name="Google Shape;1036;p66"/>
          <p:cNvSpPr txBox="1"/>
          <p:nvPr/>
        </p:nvSpPr>
        <p:spPr>
          <a:xfrm>
            <a:off x="987699" y="806358"/>
            <a:ext cx="967820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600"/>
              <a:buFont typeface="Arial"/>
              <a:buNone/>
            </a:pPr>
            <a:r>
              <a:rPr i="1" lang="fr-FR" sz="16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Inviter les élèves à faire les corrections nécessaires sur leurs livrets - page 13</a:t>
            </a:r>
            <a:endParaRPr b="0" i="1" sz="16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37" name="Google Shape;1037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20256" y="489374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8" name="Google Shape;1038;p66"/>
          <p:cNvPicPr preferRelativeResize="0"/>
          <p:nvPr/>
        </p:nvPicPr>
        <p:blipFill rotWithShape="1">
          <a:blip r:embed="rId4">
            <a:alphaModFix/>
          </a:blip>
          <a:srcRect b="11305" l="3671" r="60038" t="36208"/>
          <a:stretch/>
        </p:blipFill>
        <p:spPr>
          <a:xfrm>
            <a:off x="605939" y="2798993"/>
            <a:ext cx="4230047" cy="126001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39" name="Google Shape;1039;p66"/>
          <p:cNvGraphicFramePr/>
          <p:nvPr/>
        </p:nvGraphicFramePr>
        <p:xfrm>
          <a:off x="4745985" y="234189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{5BC1BBF8-FF22-462F-BDC8-746BB8DBAC81}</a:tableStyleId>
              </a:tblPr>
              <a:tblGrid>
                <a:gridCol w="583750"/>
                <a:gridCol w="581075"/>
                <a:gridCol w="589125"/>
                <a:gridCol w="570350"/>
                <a:gridCol w="583750"/>
                <a:gridCol w="602525"/>
                <a:gridCol w="564950"/>
                <a:gridCol w="583750"/>
                <a:gridCol w="583750"/>
                <a:gridCol w="583750"/>
                <a:gridCol w="583750"/>
                <a:gridCol w="583750"/>
              </a:tblGrid>
              <a:tr h="486875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</a:rPr>
                        <a:t>m</a:t>
                      </a:r>
                      <a:r>
                        <a:rPr b="1" baseline="30000" lang="fr-FR" sz="24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2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D9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</a:rPr>
                        <a:t> dm</a:t>
                      </a:r>
                      <a:r>
                        <a:rPr b="1" baseline="30000" lang="fr-FR" sz="24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2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D9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</a:rPr>
                        <a:t> cm</a:t>
                      </a:r>
                      <a:r>
                        <a:rPr b="1" baseline="30000" lang="fr-FR" sz="24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2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D9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</a:rPr>
                        <a:t> mm</a:t>
                      </a:r>
                      <a:r>
                        <a:rPr b="1" baseline="30000" lang="fr-FR" sz="24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2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D9"/>
                    </a:solidFill>
                  </a:tcPr>
                </a:tc>
                <a:tc hMerge="1"/>
                <a:tc hMerge="1"/>
              </a:tr>
              <a:tr h="660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2800"/>
                        <a:buFont typeface="Calibri"/>
                        <a:buNone/>
                      </a:pPr>
                      <a:r>
                        <a:rPr b="1" i="0" lang="fr-FR" sz="2800" u="none" cap="none" strike="noStrike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i="0" lang="fr-FR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i="0" lang="fr-FR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i="0" lang="fr-FR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r>
                        <a:rPr b="1" i="0" lang="fr-FR" sz="2800" u="none" cap="none" strike="noStrike">
                          <a:solidFill>
                            <a:srgbClr val="BFBFB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,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i="0" lang="fr-FR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60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rgbClr val="00B0F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rgbClr val="00B0F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rgbClr val="00B0F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2800"/>
                        <a:buFont typeface="Calibri"/>
                        <a:buNone/>
                      </a:pPr>
                      <a:r>
                        <a:rPr b="1" i="0" lang="fr-FR" sz="2800" u="none" cap="none" strike="noStrike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9,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i="0" lang="fr-FR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i="0" lang="fr-FR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i="0" lang="fr-FR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040" name="Google Shape;1040;p66"/>
          <p:cNvSpPr/>
          <p:nvPr/>
        </p:nvSpPr>
        <p:spPr>
          <a:xfrm>
            <a:off x="2671324" y="3519003"/>
            <a:ext cx="1223445" cy="461665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9,</a:t>
            </a: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911</a:t>
            </a:r>
            <a:endParaRPr/>
          </a:p>
        </p:txBody>
      </p:sp>
      <p:sp>
        <p:nvSpPr>
          <p:cNvPr id="1041" name="Google Shape;1041;p66"/>
          <p:cNvSpPr/>
          <p:nvPr/>
        </p:nvSpPr>
        <p:spPr>
          <a:xfrm>
            <a:off x="2698462" y="2877333"/>
            <a:ext cx="1223445" cy="461665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0,</a:t>
            </a: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2443</a:t>
            </a:r>
            <a:endParaRPr/>
          </a:p>
        </p:txBody>
      </p:sp>
      <p:pic>
        <p:nvPicPr>
          <p:cNvPr id="1042" name="Google Shape;1042;p6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5921" y="649086"/>
            <a:ext cx="288000" cy="28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6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7" name="Google Shape;1047;p67"/>
          <p:cNvGrpSpPr/>
          <p:nvPr/>
        </p:nvGrpSpPr>
        <p:grpSpPr>
          <a:xfrm>
            <a:off x="1552612" y="835900"/>
            <a:ext cx="9269036" cy="5186200"/>
            <a:chOff x="1324757" y="2465021"/>
            <a:chExt cx="11734800" cy="6521459"/>
          </a:xfrm>
        </p:grpSpPr>
        <p:sp>
          <p:nvSpPr>
            <p:cNvPr id="1048" name="Google Shape;1048;p67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275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9" name="Google Shape;1049;p67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0" name="Google Shape;1050;p67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314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51" name="Google Shape;1051;p67"/>
          <p:cNvSpPr/>
          <p:nvPr/>
        </p:nvSpPr>
        <p:spPr>
          <a:xfrm>
            <a:off x="1972847" y="5545077"/>
            <a:ext cx="8246305" cy="1032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2" name="Google Shape;1052;p67"/>
          <p:cNvSpPr/>
          <p:nvPr/>
        </p:nvSpPr>
        <p:spPr>
          <a:xfrm>
            <a:off x="1260022" y="1084892"/>
            <a:ext cx="1724917" cy="7877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3" name="Google Shape;1053;p67"/>
          <p:cNvSpPr/>
          <p:nvPr/>
        </p:nvSpPr>
        <p:spPr>
          <a:xfrm rot="10800000">
            <a:off x="1247050" y="1839460"/>
            <a:ext cx="454108" cy="497900"/>
          </a:xfrm>
          <a:prstGeom prst="rtTriangle">
            <a:avLst/>
          </a:prstGeom>
          <a:solidFill>
            <a:srgbClr val="0058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54" name="Google Shape;1054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02742" y="1295897"/>
            <a:ext cx="720000" cy="720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1055" name="Google Shape;1055;p67"/>
          <p:cNvSpPr txBox="1"/>
          <p:nvPr/>
        </p:nvSpPr>
        <p:spPr>
          <a:xfrm>
            <a:off x="1898420" y="1707597"/>
            <a:ext cx="8802851" cy="24561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583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t/>
            </a:r>
            <a:endParaRPr b="1" sz="4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Pratique autonome   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1" sz="32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Calibri"/>
              <a:buNone/>
            </a:pPr>
            <a:r>
              <a:rPr b="1" lang="fr-FR" sz="4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b="1" sz="60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6" name="Google Shape;1056;p67"/>
          <p:cNvSpPr/>
          <p:nvPr/>
        </p:nvSpPr>
        <p:spPr>
          <a:xfrm>
            <a:off x="1806819" y="1137896"/>
            <a:ext cx="95300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>
                <a:solidFill>
                  <a:srgbClr val="FFA7A9"/>
                </a:solidFill>
                <a:latin typeface="Arial"/>
                <a:ea typeface="Arial"/>
                <a:cs typeface="Arial"/>
                <a:sym typeface="Arial"/>
              </a:rPr>
              <a:t>PA</a:t>
            </a:r>
            <a:endParaRPr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1" name="Google Shape;1061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7091" y="1895261"/>
            <a:ext cx="11656291" cy="3067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2" name="Google Shape;1062;p6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3" name="Google Shape;1063;p68"/>
          <p:cNvSpPr txBox="1"/>
          <p:nvPr/>
        </p:nvSpPr>
        <p:spPr>
          <a:xfrm>
            <a:off x="887684" y="200929"/>
            <a:ext cx="10179603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Pour mieux vous entraîner, faites l’exemple « je m’entraine tout seul - page 13 »  .</a:t>
            </a:r>
            <a:endParaRPr/>
          </a:p>
        </p:txBody>
      </p:sp>
      <p:sp>
        <p:nvSpPr>
          <p:cNvPr id="1064" name="Google Shape;1064;p68"/>
          <p:cNvSpPr txBox="1"/>
          <p:nvPr/>
        </p:nvSpPr>
        <p:spPr>
          <a:xfrm>
            <a:off x="887684" y="733931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i="1" lang="fr-FR" sz="16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Inviter les élèves à travailler en autonomie .Circuler entre les rangs et fournir de l’aide aux élèves en difficultés. </a:t>
            </a:r>
            <a:endParaRPr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8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9" name="Google Shape;1069;p69"/>
          <p:cNvPicPr preferRelativeResize="0"/>
          <p:nvPr/>
        </p:nvPicPr>
        <p:blipFill rotWithShape="1">
          <a:blip r:embed="rId3">
            <a:alphaModFix/>
          </a:blip>
          <a:srcRect b="5989" l="3593" r="60117" t="35330"/>
          <a:stretch/>
        </p:blipFill>
        <p:spPr>
          <a:xfrm>
            <a:off x="335936" y="2829545"/>
            <a:ext cx="4410049" cy="1949470"/>
          </a:xfrm>
          <a:prstGeom prst="rect">
            <a:avLst/>
          </a:prstGeom>
          <a:noFill/>
          <a:ln>
            <a:noFill/>
          </a:ln>
        </p:spPr>
      </p:pic>
      <p:sp>
        <p:nvSpPr>
          <p:cNvPr id="1070" name="Google Shape;1070;p69"/>
          <p:cNvSpPr txBox="1"/>
          <p:nvPr/>
        </p:nvSpPr>
        <p:spPr>
          <a:xfrm>
            <a:off x="887684" y="200929"/>
            <a:ext cx="10179603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Voici la réponse </a:t>
            </a:r>
            <a:endParaRPr/>
          </a:p>
        </p:txBody>
      </p:sp>
      <p:sp>
        <p:nvSpPr>
          <p:cNvPr id="1071" name="Google Shape;1071;p69"/>
          <p:cNvSpPr txBox="1"/>
          <p:nvPr/>
        </p:nvSpPr>
        <p:spPr>
          <a:xfrm>
            <a:off x="887684" y="688575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i="1" lang="fr-FR" sz="16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Inviter les élèves à faire les corrections nécessaires sur leurs livrets.  </a:t>
            </a:r>
            <a:endParaRPr/>
          </a:p>
        </p:txBody>
      </p:sp>
      <p:graphicFrame>
        <p:nvGraphicFramePr>
          <p:cNvPr id="1072" name="Google Shape;1072;p69"/>
          <p:cNvGraphicFramePr/>
          <p:nvPr/>
        </p:nvGraphicFramePr>
        <p:xfrm>
          <a:off x="4925987" y="243073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{5BC1BBF8-FF22-462F-BDC8-746BB8DBAC81}</a:tableStyleId>
              </a:tblPr>
              <a:tblGrid>
                <a:gridCol w="568725"/>
                <a:gridCol w="566125"/>
                <a:gridCol w="573950"/>
                <a:gridCol w="555675"/>
                <a:gridCol w="568725"/>
                <a:gridCol w="587025"/>
                <a:gridCol w="550425"/>
                <a:gridCol w="568725"/>
                <a:gridCol w="568725"/>
                <a:gridCol w="568725"/>
                <a:gridCol w="568725"/>
                <a:gridCol w="568725"/>
              </a:tblGrid>
              <a:tr h="467725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</a:rPr>
                        <a:t>m</a:t>
                      </a:r>
                      <a:r>
                        <a:rPr b="1" baseline="30000" lang="fr-FR" sz="24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2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D9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</a:rPr>
                        <a:t> dm</a:t>
                      </a:r>
                      <a:r>
                        <a:rPr b="1" baseline="30000" lang="fr-FR" sz="24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2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D9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</a:rPr>
                        <a:t> cm</a:t>
                      </a:r>
                      <a:r>
                        <a:rPr b="1" baseline="30000" lang="fr-FR" sz="24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2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D9"/>
                    </a:solidFill>
                  </a:tcPr>
                </a:tc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1" lang="fr-FR" sz="2400" u="none" cap="none" strike="noStrike">
                          <a:solidFill>
                            <a:schemeClr val="dk1"/>
                          </a:solidFill>
                        </a:rPr>
                        <a:t> mm</a:t>
                      </a:r>
                      <a:r>
                        <a:rPr b="1" baseline="30000" lang="fr-FR" sz="24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b="1" i="0" sz="2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D9"/>
                    </a:solidFill>
                  </a:tcPr>
                </a:tc>
                <a:tc hMerge="1"/>
                <a:tc hMerge="1"/>
              </a:tr>
              <a:tr h="612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i="0" lang="fr-FR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</a:t>
                      </a:r>
                      <a:r>
                        <a:rPr b="1" i="0" lang="fr-FR" sz="2800" u="none" cap="none" strike="noStrike">
                          <a:solidFill>
                            <a:srgbClr val="BFBFB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,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i="0" lang="fr-FR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i="0" lang="fr-FR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2800"/>
                        <a:buFont typeface="Calibri"/>
                        <a:buNone/>
                      </a:pPr>
                      <a:r>
                        <a:rPr b="1" i="0" lang="fr-FR" sz="2800" u="none" cap="none" strike="noStrike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5,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34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i="0" lang="fr-FR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2800"/>
                        <a:buFont typeface="Calibri"/>
                        <a:buNone/>
                      </a:pPr>
                      <a:r>
                        <a:rPr b="1" i="0" lang="fr-FR" sz="2800" u="none" cap="none" strike="noStrik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2800"/>
                        <a:buFont typeface="Calibri"/>
                        <a:buNone/>
                      </a:pPr>
                      <a:r>
                        <a:rPr b="1" i="0" lang="fr-FR" sz="2800" u="none" cap="none" strike="noStrik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2800"/>
                        <a:buFont typeface="Calibri"/>
                        <a:buNone/>
                      </a:pPr>
                      <a:r>
                        <a:rPr b="1" i="0" lang="fr-FR" sz="2800" u="none" cap="none" strike="noStrik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D9"/>
                    </a:solidFill>
                  </a:tcPr>
                </a:tc>
              </a:tr>
              <a:tr h="634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i="0" lang="fr-FR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1" i="0" lang="fr-FR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2800"/>
                        <a:buFont typeface="Calibri"/>
                        <a:buNone/>
                      </a:pPr>
                      <a:r>
                        <a:rPr b="1" i="0" lang="fr-FR" sz="2800" u="none" cap="none" strike="noStrik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2800"/>
                        <a:buFont typeface="Calibri"/>
                        <a:buNone/>
                      </a:pPr>
                      <a:r>
                        <a:rPr b="1" i="0" lang="fr-FR" sz="2800" u="none" cap="none" strike="noStrik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2800"/>
                        <a:buFont typeface="Calibri"/>
                        <a:buNone/>
                      </a:pPr>
                      <a:r>
                        <a:rPr b="1" i="0" lang="fr-FR" sz="2800" u="none" cap="none" strike="noStrike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t/>
                      </a:r>
                      <a:endParaRPr b="1" i="0" sz="2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dk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073" name="Google Shape;1073;p69"/>
          <p:cNvSpPr/>
          <p:nvPr/>
        </p:nvSpPr>
        <p:spPr>
          <a:xfrm>
            <a:off x="2405959" y="2870850"/>
            <a:ext cx="1223445" cy="461665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7865</a:t>
            </a:r>
            <a:endParaRPr/>
          </a:p>
        </p:txBody>
      </p:sp>
      <p:sp>
        <p:nvSpPr>
          <p:cNvPr id="1074" name="Google Shape;1074;p69"/>
          <p:cNvSpPr/>
          <p:nvPr/>
        </p:nvSpPr>
        <p:spPr>
          <a:xfrm>
            <a:off x="2366271" y="3540564"/>
            <a:ext cx="1223445" cy="461665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4000</a:t>
            </a:r>
            <a:endParaRPr/>
          </a:p>
        </p:txBody>
      </p:sp>
      <p:sp>
        <p:nvSpPr>
          <p:cNvPr id="1075" name="Google Shape;1075;p69"/>
          <p:cNvSpPr/>
          <p:nvPr/>
        </p:nvSpPr>
        <p:spPr>
          <a:xfrm>
            <a:off x="2344338" y="4167045"/>
            <a:ext cx="1223445" cy="461665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30 000</a:t>
            </a:r>
            <a:endParaRPr/>
          </a:p>
        </p:txBody>
      </p:sp>
      <p:pic>
        <p:nvPicPr>
          <p:cNvPr id="1076" name="Google Shape;1076;p6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5921" y="649086"/>
            <a:ext cx="288000" cy="28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7" name="Google Shape;1077;p6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028128" y="460025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7"/>
          <p:cNvSpPr txBox="1"/>
          <p:nvPr/>
        </p:nvSpPr>
        <p:spPr>
          <a:xfrm>
            <a:off x="1775952" y="2798993"/>
            <a:ext cx="8640096" cy="1975349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fr-FR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Ouverture</a:t>
            </a:r>
            <a:endParaRPr/>
          </a:p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 tâche 3 – partie 2) 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(5 min)</a:t>
            </a:r>
            <a:endParaRPr b="1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Google Shape;1082;p70"/>
          <p:cNvSpPr/>
          <p:nvPr/>
        </p:nvSpPr>
        <p:spPr>
          <a:xfrm>
            <a:off x="2495960" y="2705725"/>
            <a:ext cx="7200080" cy="21852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Calibri"/>
              <a:buNone/>
            </a:pPr>
            <a:r>
              <a:rPr b="1" i="0" lang="fr-FR" sz="4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Clôture (partie 3 – tâche 3)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Calibri"/>
              <a:buNone/>
            </a:pPr>
            <a:r>
              <a:rPr b="1" i="0" lang="fr-FR" sz="4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alibri"/>
              <a:buNone/>
            </a:pPr>
            <a:r>
              <a:rPr b="1" i="0" lang="fr-FR" sz="4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6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ever la main - Icônes mains et gestes gratuites" id="1087" name="Google Shape;1087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17641" y="2450641"/>
            <a:ext cx="1956717" cy="1956717"/>
          </a:xfrm>
          <a:prstGeom prst="rect">
            <a:avLst/>
          </a:prstGeom>
          <a:noFill/>
          <a:ln>
            <a:noFill/>
          </a:ln>
        </p:spPr>
      </p:pic>
      <p:sp>
        <p:nvSpPr>
          <p:cNvPr id="1088" name="Google Shape;1088;p71"/>
          <p:cNvSpPr txBox="1"/>
          <p:nvPr/>
        </p:nvSpPr>
        <p:spPr>
          <a:xfrm>
            <a:off x="1031407" y="188964"/>
            <a:ext cx="9487100" cy="5504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Qui peut me rappeler la tâche qu’on a réalisé dans cette partie ? Et comment on a fait ? </a:t>
            </a:r>
            <a:endParaRPr/>
          </a:p>
        </p:txBody>
      </p:sp>
      <p:sp>
        <p:nvSpPr>
          <p:cNvPr id="1089" name="Google Shape;1089;p71"/>
          <p:cNvSpPr txBox="1"/>
          <p:nvPr/>
        </p:nvSpPr>
        <p:spPr>
          <a:xfrm>
            <a:off x="1026893" y="727522"/>
            <a:ext cx="967820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i="1" lang="fr-FR" sz="16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Faire participer l’ensemble de la classe. Vérifier la compréhension en posant des questions </a:t>
            </a:r>
            <a:endParaRPr/>
          </a:p>
        </p:txBody>
      </p:sp>
      <p:pic>
        <p:nvPicPr>
          <p:cNvPr id="1090" name="Google Shape;1090;p7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79800" y="338687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4" name="Shape 1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" name="Google Shape;1095;p72"/>
          <p:cNvSpPr txBox="1"/>
          <p:nvPr/>
        </p:nvSpPr>
        <p:spPr>
          <a:xfrm>
            <a:off x="953985" y="188964"/>
            <a:ext cx="10284030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Excellent ! Dans cette séance on a réalisé la tâche suivante : </a:t>
            </a:r>
            <a:endParaRPr/>
          </a:p>
        </p:txBody>
      </p:sp>
      <p:sp>
        <p:nvSpPr>
          <p:cNvPr id="1096" name="Google Shape;1096;p72"/>
          <p:cNvSpPr txBox="1"/>
          <p:nvPr/>
        </p:nvSpPr>
        <p:spPr>
          <a:xfrm>
            <a:off x="887684" y="688575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i="1" lang="fr-FR" sz="16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aux élèves de rappeler la tâche et les étapes de conversion d’une unité . </a:t>
            </a:r>
            <a:endParaRPr/>
          </a:p>
        </p:txBody>
      </p:sp>
      <p:pic>
        <p:nvPicPr>
          <p:cNvPr id="1097" name="Google Shape;1097;p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44316" y="530083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8" name="Google Shape;1098;p72"/>
          <p:cNvSpPr/>
          <p:nvPr/>
        </p:nvSpPr>
        <p:spPr>
          <a:xfrm>
            <a:off x="1235946" y="3124497"/>
            <a:ext cx="8820098" cy="609005"/>
          </a:xfrm>
          <a:prstGeom prst="roundRect">
            <a:avLst>
              <a:gd fmla="val 42160" name="adj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Convertir les unités de masse et de volume/capacité</a:t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99" name="Google Shape;1099;p7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7774" y="2694621"/>
            <a:ext cx="873795" cy="8737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3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4" name="Google Shape;1104;p73"/>
          <p:cNvSpPr txBox="1"/>
          <p:nvPr/>
        </p:nvSpPr>
        <p:spPr>
          <a:xfrm>
            <a:off x="953985" y="188964"/>
            <a:ext cx="10284030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Et pour réaliser la conversion d’unité de volume, on doit suivre les étapes suivantes :  </a:t>
            </a:r>
            <a:endParaRPr/>
          </a:p>
        </p:txBody>
      </p:sp>
      <p:sp>
        <p:nvSpPr>
          <p:cNvPr id="1105" name="Google Shape;1105;p73"/>
          <p:cNvSpPr txBox="1"/>
          <p:nvPr/>
        </p:nvSpPr>
        <p:spPr>
          <a:xfrm>
            <a:off x="887684" y="688575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i="1" lang="fr-FR" sz="16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Inviter les élèves à retenir les étapes de conversion d’unité de volume. </a:t>
            </a:r>
            <a:endParaRPr/>
          </a:p>
        </p:txBody>
      </p:sp>
      <p:pic>
        <p:nvPicPr>
          <p:cNvPr id="1106" name="Google Shape;1106;p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89797" y="504768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7" name="Google Shape;1107;p73"/>
          <p:cNvSpPr/>
          <p:nvPr/>
        </p:nvSpPr>
        <p:spPr>
          <a:xfrm>
            <a:off x="610386" y="1936105"/>
            <a:ext cx="468000" cy="46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8" name="Google Shape;1108;p73"/>
          <p:cNvSpPr/>
          <p:nvPr/>
        </p:nvSpPr>
        <p:spPr>
          <a:xfrm>
            <a:off x="1325946" y="1948768"/>
            <a:ext cx="10383851" cy="442674"/>
          </a:xfrm>
          <a:prstGeom prst="roundRect">
            <a:avLst>
              <a:gd fmla="val 16667" name="adj"/>
            </a:avLst>
          </a:prstGeom>
          <a:solidFill>
            <a:srgbClr val="F8D6C7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J’identifie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l’unité à convertir et l’unité demandée;</a:t>
            </a:r>
            <a:endParaRPr/>
          </a:p>
        </p:txBody>
      </p:sp>
      <p:sp>
        <p:nvSpPr>
          <p:cNvPr id="1109" name="Google Shape;1109;p73"/>
          <p:cNvSpPr/>
          <p:nvPr/>
        </p:nvSpPr>
        <p:spPr>
          <a:xfrm>
            <a:off x="610386" y="2943742"/>
            <a:ext cx="468000" cy="46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0" name="Google Shape;1110;p73"/>
          <p:cNvSpPr/>
          <p:nvPr/>
        </p:nvSpPr>
        <p:spPr>
          <a:xfrm>
            <a:off x="1325946" y="2956405"/>
            <a:ext cx="10383851" cy="442674"/>
          </a:xfrm>
          <a:prstGeom prst="roundRect">
            <a:avLst>
              <a:gd fmla="val 16667" name="adj"/>
            </a:avLst>
          </a:prstGeom>
          <a:solidFill>
            <a:srgbClr val="F8D6C7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Je place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nombre à convertir dans le tableau de conversion;</a:t>
            </a:r>
            <a:endParaRPr/>
          </a:p>
        </p:txBody>
      </p:sp>
      <p:sp>
        <p:nvSpPr>
          <p:cNvPr id="1111" name="Google Shape;1111;p73"/>
          <p:cNvSpPr/>
          <p:nvPr/>
        </p:nvSpPr>
        <p:spPr>
          <a:xfrm>
            <a:off x="610386" y="3951379"/>
            <a:ext cx="468000" cy="46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2" name="Google Shape;1112;p73"/>
          <p:cNvSpPr/>
          <p:nvPr/>
        </p:nvSpPr>
        <p:spPr>
          <a:xfrm>
            <a:off x="1325946" y="3964042"/>
            <a:ext cx="10383852" cy="442674"/>
          </a:xfrm>
          <a:prstGeom prst="roundRect">
            <a:avLst>
              <a:gd fmla="val 16667" name="adj"/>
            </a:avLst>
          </a:prstGeom>
          <a:solidFill>
            <a:srgbClr val="F8D6C7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J’ajoute</a:t>
            </a:r>
            <a:r>
              <a:rPr lang="fr-FR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 zéros ou </a:t>
            </a:r>
            <a:r>
              <a:rPr b="1" lang="fr-FR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je déplace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virgule jusqu’à la colonne de l’unité demandée (si besoin).  </a:t>
            </a:r>
            <a:endParaRPr/>
          </a:p>
        </p:txBody>
      </p:sp>
      <p:sp>
        <p:nvSpPr>
          <p:cNvPr id="1113" name="Google Shape;1113;p73"/>
          <p:cNvSpPr/>
          <p:nvPr/>
        </p:nvSpPr>
        <p:spPr>
          <a:xfrm>
            <a:off x="610386" y="4959017"/>
            <a:ext cx="468000" cy="46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4" name="Google Shape;1114;p73"/>
          <p:cNvSpPr/>
          <p:nvPr/>
        </p:nvSpPr>
        <p:spPr>
          <a:xfrm>
            <a:off x="1325946" y="4971680"/>
            <a:ext cx="10293849" cy="442674"/>
          </a:xfrm>
          <a:prstGeom prst="roundRect">
            <a:avLst>
              <a:gd fmla="val 16667" name="adj"/>
            </a:avLst>
          </a:prstGeom>
          <a:solidFill>
            <a:srgbClr val="F8D6C7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J’écris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résultat de la conversion.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8" name="Shape 1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Google Shape;1119;p74"/>
          <p:cNvSpPr txBox="1"/>
          <p:nvPr/>
        </p:nvSpPr>
        <p:spPr>
          <a:xfrm>
            <a:off x="953985" y="188964"/>
            <a:ext cx="10812078" cy="4030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Bravo à tous ! Entraînez-vous bien à la maison en réalisant les exercices suivants : </a:t>
            </a:r>
            <a:endParaRPr/>
          </a:p>
        </p:txBody>
      </p:sp>
      <p:sp>
        <p:nvSpPr>
          <p:cNvPr id="1120" name="Google Shape;1120;p74"/>
          <p:cNvSpPr txBox="1"/>
          <p:nvPr/>
        </p:nvSpPr>
        <p:spPr>
          <a:xfrm>
            <a:off x="977180" y="715033"/>
            <a:ext cx="9607374" cy="4030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lang="fr-FR" sz="16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Informer les élèves que ces exercices seront corrigés dans la prochaine séance. </a:t>
            </a:r>
            <a:endParaRPr/>
          </a:p>
        </p:txBody>
      </p:sp>
      <p:sp>
        <p:nvSpPr>
          <p:cNvPr id="1121" name="Google Shape;1121;p74"/>
          <p:cNvSpPr/>
          <p:nvPr/>
        </p:nvSpPr>
        <p:spPr>
          <a:xfrm>
            <a:off x="1292313" y="3068996"/>
            <a:ext cx="9607374" cy="990011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36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Consolidation: exercice 5 et 6 de la page 16 </a:t>
            </a:r>
            <a:endParaRPr/>
          </a:p>
        </p:txBody>
      </p:sp>
      <p:pic>
        <p:nvPicPr>
          <p:cNvPr id="1122" name="Google Shape;1122;p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5921" y="649086"/>
            <a:ext cx="288000" cy="28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3" name="Google Shape;1123;p7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46063" y="577086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7" name="Shape 1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8" name="Google Shape;1128;p7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15978" y="1572220"/>
            <a:ext cx="4139206" cy="3713559"/>
          </a:xfrm>
          <a:prstGeom prst="rect">
            <a:avLst/>
          </a:prstGeom>
          <a:noFill/>
          <a:ln>
            <a:noFill/>
          </a:ln>
        </p:spPr>
      </p:pic>
      <p:sp>
        <p:nvSpPr>
          <p:cNvPr id="1129" name="Google Shape;1129;p75"/>
          <p:cNvSpPr txBox="1"/>
          <p:nvPr/>
        </p:nvSpPr>
        <p:spPr>
          <a:xfrm>
            <a:off x="875942" y="278965"/>
            <a:ext cx="10260114" cy="4500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ct val="67568"/>
              <a:buFont typeface="Calibri"/>
              <a:buNone/>
            </a:pPr>
            <a:r>
              <a:rPr b="1" lang="fr-FR" sz="3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C’est la fin de notre séance.  À bientôt ! 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8"/>
          <p:cNvSpPr txBox="1"/>
          <p:nvPr/>
        </p:nvSpPr>
        <p:spPr>
          <a:xfrm>
            <a:off x="921432" y="641284"/>
            <a:ext cx="10213190" cy="326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i="1" lang="fr-FR" sz="16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Choisir 2 à 3 élèves au hasard. Pas toujours les mêmes. </a:t>
            </a:r>
            <a:endParaRPr/>
          </a:p>
        </p:txBody>
      </p:sp>
      <p:sp>
        <p:nvSpPr>
          <p:cNvPr id="392" name="Google Shape;392;p8"/>
          <p:cNvSpPr txBox="1"/>
          <p:nvPr/>
        </p:nvSpPr>
        <p:spPr>
          <a:xfrm>
            <a:off x="921432" y="194080"/>
            <a:ext cx="10629450" cy="4629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Pour commencer, faisons un rappel des unités de capacité : </a:t>
            </a:r>
            <a:endParaRPr/>
          </a:p>
        </p:txBody>
      </p:sp>
      <p:sp>
        <p:nvSpPr>
          <p:cNvPr id="393" name="Google Shape;393;p8"/>
          <p:cNvSpPr txBox="1"/>
          <p:nvPr/>
        </p:nvSpPr>
        <p:spPr>
          <a:xfrm>
            <a:off x="3575972" y="1448978"/>
            <a:ext cx="504005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Complétez le tableau suivant : 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ever la main - Icônes mains et gestes gratuites" id="394" name="Google Shape;39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50944" y="258131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p8"/>
          <p:cNvSpPr/>
          <p:nvPr/>
        </p:nvSpPr>
        <p:spPr>
          <a:xfrm>
            <a:off x="3057143" y="3068649"/>
            <a:ext cx="1552971" cy="340519"/>
          </a:xfrm>
          <a:prstGeom prst="roundRect">
            <a:avLst>
              <a:gd fmla="val 16667" name="adj"/>
            </a:avLst>
          </a:prstGeom>
          <a:solidFill>
            <a:srgbClr val="E6F2D9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Multiples 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96" name="Google Shape;396;p8"/>
          <p:cNvGraphicFramePr/>
          <p:nvPr/>
        </p:nvGraphicFramePr>
        <p:xfrm>
          <a:off x="2064157" y="391103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{9C628A99-3F08-4512-97DB-F0077C75108E}</a:tableStyleId>
              </a:tblPr>
              <a:tblGrid>
                <a:gridCol w="1151950"/>
                <a:gridCol w="1151950"/>
                <a:gridCol w="1151950"/>
                <a:gridCol w="1151950"/>
                <a:gridCol w="1151950"/>
                <a:gridCol w="1151950"/>
                <a:gridCol w="11519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fr-FR" sz="2800" u="none" cap="none" strike="noStrike">
                          <a:solidFill>
                            <a:srgbClr val="637D9C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……</a:t>
                      </a:r>
                      <a:endParaRPr sz="2800" u="none" cap="none" strike="noStrike">
                        <a:solidFill>
                          <a:srgbClr val="637D9C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fr-FR" sz="2800" u="none" cap="none" strike="noStrike">
                          <a:solidFill>
                            <a:srgbClr val="637D9C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……</a:t>
                      </a:r>
                      <a:endParaRPr sz="2800" u="none" cap="none" strike="noStrike">
                        <a:solidFill>
                          <a:srgbClr val="637D9C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800" u="none" cap="none" strike="noStrike">
                          <a:solidFill>
                            <a:srgbClr val="637D9C"/>
                          </a:solidFill>
                        </a:rPr>
                        <a:t>……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800" u="none" cap="none" strike="noStrike">
                          <a:solidFill>
                            <a:srgbClr val="EE0000"/>
                          </a:solidFill>
                        </a:rPr>
                        <a:t>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C7E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fr-FR" sz="2800" u="none" cap="none" strike="noStrike">
                          <a:solidFill>
                            <a:srgbClr val="637D9C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……</a:t>
                      </a:r>
                      <a:endParaRPr sz="2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fr-FR" sz="2800" u="none" cap="none" strike="noStrike">
                          <a:solidFill>
                            <a:srgbClr val="637D9C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……</a:t>
                      </a:r>
                      <a:endParaRPr sz="2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fr-FR" sz="2800" u="none" cap="none" strike="noStrike">
                          <a:solidFill>
                            <a:srgbClr val="637D9C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……</a:t>
                      </a:r>
                      <a:endParaRPr sz="2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FCEAD0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8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97" name="Google Shape;397;p8"/>
          <p:cNvSpPr/>
          <p:nvPr/>
        </p:nvSpPr>
        <p:spPr>
          <a:xfrm>
            <a:off x="7356014" y="3141297"/>
            <a:ext cx="2211339" cy="340519"/>
          </a:xfrm>
          <a:prstGeom prst="roundRect">
            <a:avLst>
              <a:gd fmla="val 16667" name="adj"/>
            </a:avLst>
          </a:prstGeom>
          <a:solidFill>
            <a:srgbClr val="FCEAD0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Sous-multiples 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8"/>
          <p:cNvSpPr/>
          <p:nvPr/>
        </p:nvSpPr>
        <p:spPr>
          <a:xfrm>
            <a:off x="5349566" y="2608032"/>
            <a:ext cx="1434854" cy="681038"/>
          </a:xfrm>
          <a:prstGeom prst="roundRect">
            <a:avLst>
              <a:gd fmla="val 16667" name="adj"/>
            </a:avLst>
          </a:prstGeom>
          <a:solidFill>
            <a:srgbClr val="C7E4F6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Unité principale 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8"/>
          <p:cNvSpPr/>
          <p:nvPr/>
        </p:nvSpPr>
        <p:spPr>
          <a:xfrm rot="5400000">
            <a:off x="3601257" y="1957399"/>
            <a:ext cx="417636" cy="3491837"/>
          </a:xfrm>
          <a:prstGeom prst="leftBrace">
            <a:avLst>
              <a:gd fmla="val 39991" name="adj1"/>
              <a:gd fmla="val 50000" name="adj2"/>
            </a:avLst>
          </a:prstGeom>
          <a:noFill/>
          <a:ln cap="flat" cmpd="sng" w="12700">
            <a:solidFill>
              <a:srgbClr val="B8D98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8"/>
          <p:cNvSpPr/>
          <p:nvPr/>
        </p:nvSpPr>
        <p:spPr>
          <a:xfrm rot="5400000">
            <a:off x="8201480" y="1984678"/>
            <a:ext cx="360885" cy="3491839"/>
          </a:xfrm>
          <a:prstGeom prst="leftBrace">
            <a:avLst>
              <a:gd fmla="val 39991" name="adj1"/>
              <a:gd fmla="val 50000" name="adj2"/>
            </a:avLst>
          </a:prstGeom>
          <a:noFill/>
          <a:ln cap="flat" cmpd="sng" w="12700">
            <a:solidFill>
              <a:srgbClr val="F6C37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8"/>
          <p:cNvSpPr/>
          <p:nvPr/>
        </p:nvSpPr>
        <p:spPr>
          <a:xfrm>
            <a:off x="5897829" y="3323239"/>
            <a:ext cx="338328" cy="470514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917A70"/>
              </a:gs>
              <a:gs pos="50000">
                <a:srgbClr val="D2B0A2"/>
              </a:gs>
              <a:gs pos="100000">
                <a:srgbClr val="FBD4C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9"/>
          <p:cNvSpPr txBox="1"/>
          <p:nvPr/>
        </p:nvSpPr>
        <p:spPr>
          <a:xfrm>
            <a:off x="921432" y="689195"/>
            <a:ext cx="10213190" cy="326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600"/>
              <a:buFont typeface="Arial"/>
              <a:buNone/>
            </a:pPr>
            <a:r>
              <a:rPr i="1" lang="fr-FR" sz="16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Demander à quelques élèves de lire les symboles. </a:t>
            </a:r>
            <a:endParaRPr/>
          </a:p>
        </p:txBody>
      </p:sp>
      <p:sp>
        <p:nvSpPr>
          <p:cNvPr id="407" name="Google Shape;407;p9"/>
          <p:cNvSpPr txBox="1"/>
          <p:nvPr/>
        </p:nvSpPr>
        <p:spPr>
          <a:xfrm>
            <a:off x="921432" y="220686"/>
            <a:ext cx="10629450" cy="44102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Bravo ! Voici la réponse : </a:t>
            </a:r>
            <a:endParaRPr/>
          </a:p>
        </p:txBody>
      </p:sp>
      <p:pic>
        <p:nvPicPr>
          <p:cNvPr id="408" name="Google Shape;408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46055" y="364936"/>
            <a:ext cx="720000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9"/>
          <p:cNvSpPr/>
          <p:nvPr/>
        </p:nvSpPr>
        <p:spPr>
          <a:xfrm>
            <a:off x="3057143" y="3068649"/>
            <a:ext cx="1552971" cy="340519"/>
          </a:xfrm>
          <a:prstGeom prst="roundRect">
            <a:avLst>
              <a:gd fmla="val 16667" name="adj"/>
            </a:avLst>
          </a:prstGeom>
          <a:solidFill>
            <a:srgbClr val="E6F2D9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Multiples 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410" name="Google Shape;410;p9"/>
          <p:cNvGraphicFramePr/>
          <p:nvPr/>
        </p:nvGraphicFramePr>
        <p:xfrm>
          <a:off x="2064157" y="391103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{9C628A99-3F08-4512-97DB-F0077C75108E}</a:tableStyleId>
              </a:tblPr>
              <a:tblGrid>
                <a:gridCol w="1151950"/>
                <a:gridCol w="1151950"/>
                <a:gridCol w="1151950"/>
                <a:gridCol w="1151950"/>
                <a:gridCol w="1151950"/>
                <a:gridCol w="1151950"/>
                <a:gridCol w="11519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800">
                          <a:solidFill>
                            <a:srgbClr val="637D9C"/>
                          </a:solidFill>
                        </a:rPr>
                        <a:t>kL</a:t>
                      </a:r>
                      <a:endParaRPr sz="2800">
                        <a:solidFill>
                          <a:srgbClr val="637D9C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800">
                          <a:solidFill>
                            <a:srgbClr val="637D9C"/>
                          </a:solidFill>
                        </a:rPr>
                        <a:t>hL</a:t>
                      </a:r>
                      <a:endParaRPr sz="2800">
                        <a:solidFill>
                          <a:srgbClr val="637D9C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800">
                          <a:solidFill>
                            <a:srgbClr val="637D9C"/>
                          </a:solidFill>
                        </a:rPr>
                        <a:t>daL</a:t>
                      </a:r>
                      <a:endParaRPr sz="2800">
                        <a:solidFill>
                          <a:srgbClr val="637D9C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E6F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800">
                          <a:solidFill>
                            <a:srgbClr val="EE0000"/>
                          </a:solidFill>
                        </a:rPr>
                        <a:t>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C7E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800">
                          <a:solidFill>
                            <a:schemeClr val="dk1"/>
                          </a:solidFill>
                        </a:rPr>
                        <a:t>dL</a:t>
                      </a:r>
                      <a:endParaRPr sz="28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800">
                          <a:solidFill>
                            <a:schemeClr val="dk1"/>
                          </a:solidFill>
                        </a:rPr>
                        <a:t>cL</a:t>
                      </a:r>
                      <a:endParaRPr sz="28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FCEAD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800">
                          <a:solidFill>
                            <a:schemeClr val="dk1"/>
                          </a:solidFill>
                        </a:rPr>
                        <a:t>mL</a:t>
                      </a:r>
                      <a:endParaRPr sz="28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FCEAD0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800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>
                    <a:solidFill>
                      <a:schemeClr val="l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11" name="Google Shape;411;p9"/>
          <p:cNvSpPr/>
          <p:nvPr/>
        </p:nvSpPr>
        <p:spPr>
          <a:xfrm>
            <a:off x="7356014" y="3141297"/>
            <a:ext cx="2211339" cy="340519"/>
          </a:xfrm>
          <a:prstGeom prst="roundRect">
            <a:avLst>
              <a:gd fmla="val 16667" name="adj"/>
            </a:avLst>
          </a:prstGeom>
          <a:solidFill>
            <a:srgbClr val="FCEAD0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Sous-multiples 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9"/>
          <p:cNvSpPr/>
          <p:nvPr/>
        </p:nvSpPr>
        <p:spPr>
          <a:xfrm>
            <a:off x="5349566" y="2608032"/>
            <a:ext cx="1434854" cy="681038"/>
          </a:xfrm>
          <a:prstGeom prst="roundRect">
            <a:avLst>
              <a:gd fmla="val 16667" name="adj"/>
            </a:avLst>
          </a:prstGeom>
          <a:solidFill>
            <a:srgbClr val="C7E4F6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Unité principale 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9"/>
          <p:cNvSpPr/>
          <p:nvPr/>
        </p:nvSpPr>
        <p:spPr>
          <a:xfrm rot="5400000">
            <a:off x="3601257" y="1957399"/>
            <a:ext cx="417636" cy="3491837"/>
          </a:xfrm>
          <a:prstGeom prst="leftBrace">
            <a:avLst>
              <a:gd fmla="val 39991" name="adj1"/>
              <a:gd fmla="val 50000" name="adj2"/>
            </a:avLst>
          </a:prstGeom>
          <a:noFill/>
          <a:ln cap="flat" cmpd="sng" w="12700">
            <a:solidFill>
              <a:srgbClr val="B8D98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9"/>
          <p:cNvSpPr/>
          <p:nvPr/>
        </p:nvSpPr>
        <p:spPr>
          <a:xfrm rot="5400000">
            <a:off x="8201480" y="1984678"/>
            <a:ext cx="360885" cy="3491839"/>
          </a:xfrm>
          <a:prstGeom prst="leftBrace">
            <a:avLst>
              <a:gd fmla="val 39991" name="adj1"/>
              <a:gd fmla="val 50000" name="adj2"/>
            </a:avLst>
          </a:prstGeom>
          <a:noFill/>
          <a:ln cap="flat" cmpd="sng" w="12700">
            <a:solidFill>
              <a:srgbClr val="F6C37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9"/>
          <p:cNvSpPr/>
          <p:nvPr/>
        </p:nvSpPr>
        <p:spPr>
          <a:xfrm>
            <a:off x="5897829" y="3323239"/>
            <a:ext cx="338328" cy="470514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917A70"/>
              </a:gs>
              <a:gs pos="50000">
                <a:srgbClr val="D2B0A2"/>
              </a:gs>
              <a:gs pos="100000">
                <a:srgbClr val="FBD4C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5_Thème Offic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4_Thème Offic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Conception personnalisé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Thème Offic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3_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1_Thème Offic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2024-06-05T08:36:02Z</dcterms:created>
  <dc:creator>Ghali Fikri</dc:creator>
</cp:coreProperties>
</file>