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3.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4.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8" r:id="rId2"/>
    <p:sldMasterId id="2147483731" r:id="rId3"/>
    <p:sldMasterId id="2147483759" r:id="rId4"/>
    <p:sldMasterId id="2147483778" r:id="rId5"/>
  </p:sldMasterIdLst>
  <p:notesMasterIdLst>
    <p:notesMasterId r:id="rId67"/>
  </p:notesMasterIdLst>
  <p:sldIdLst>
    <p:sldId id="2147483578" r:id="rId6"/>
    <p:sldId id="2147483485" r:id="rId7"/>
    <p:sldId id="2134807732" r:id="rId8"/>
    <p:sldId id="2147483579" r:id="rId9"/>
    <p:sldId id="955" r:id="rId10"/>
    <p:sldId id="2147483594" r:id="rId11"/>
    <p:sldId id="2147483486" r:id="rId12"/>
    <p:sldId id="2147483398" r:id="rId13"/>
    <p:sldId id="2147483399" r:id="rId14"/>
    <p:sldId id="2134806337" r:id="rId15"/>
    <p:sldId id="2147483535" r:id="rId16"/>
    <p:sldId id="2147483625" r:id="rId17"/>
    <p:sldId id="2147483610" r:id="rId18"/>
    <p:sldId id="2147483597" r:id="rId19"/>
    <p:sldId id="2147483413" r:id="rId20"/>
    <p:sldId id="2147483596" r:id="rId21"/>
    <p:sldId id="2147483536" r:id="rId22"/>
    <p:sldId id="2147483585" r:id="rId23"/>
    <p:sldId id="2147483436" r:id="rId24"/>
    <p:sldId id="2147483437" r:id="rId25"/>
    <p:sldId id="2147483586" r:id="rId26"/>
    <p:sldId id="2147483604" r:id="rId27"/>
    <p:sldId id="2147483592" r:id="rId28"/>
    <p:sldId id="2147483561" r:id="rId29"/>
    <p:sldId id="2147483563" r:id="rId30"/>
    <p:sldId id="2147483564" r:id="rId31"/>
    <p:sldId id="2147483587" r:id="rId32"/>
    <p:sldId id="2147483611" r:id="rId33"/>
    <p:sldId id="2147483598" r:id="rId34"/>
    <p:sldId id="2147483600" r:id="rId35"/>
    <p:sldId id="2147483616" r:id="rId36"/>
    <p:sldId id="2147483620" r:id="rId37"/>
    <p:sldId id="2147483617" r:id="rId38"/>
    <p:sldId id="319" r:id="rId39"/>
    <p:sldId id="353" r:id="rId40"/>
    <p:sldId id="352" r:id="rId41"/>
    <p:sldId id="356" r:id="rId42"/>
    <p:sldId id="2147483608" r:id="rId43"/>
    <p:sldId id="2147483591" r:id="rId44"/>
    <p:sldId id="2147483570" r:id="rId45"/>
    <p:sldId id="2147483588" r:id="rId46"/>
    <p:sldId id="2147483621" r:id="rId47"/>
    <p:sldId id="2147483622" r:id="rId48"/>
    <p:sldId id="2147483577" r:id="rId49"/>
    <p:sldId id="2147483614" r:id="rId50"/>
    <p:sldId id="2147483623" r:id="rId51"/>
    <p:sldId id="295" r:id="rId52"/>
    <p:sldId id="358" r:id="rId53"/>
    <p:sldId id="360" r:id="rId54"/>
    <p:sldId id="359" r:id="rId55"/>
    <p:sldId id="2147483624" r:id="rId56"/>
    <p:sldId id="2147483609" r:id="rId57"/>
    <p:sldId id="2147483589" r:id="rId58"/>
    <p:sldId id="2147483572" r:id="rId59"/>
    <p:sldId id="2147483573" r:id="rId60"/>
    <p:sldId id="2147483590" r:id="rId61"/>
    <p:sldId id="2147483574" r:id="rId62"/>
    <p:sldId id="2147483575" r:id="rId63"/>
    <p:sldId id="2147483576" r:id="rId64"/>
    <p:sldId id="2147483560" r:id="rId65"/>
    <p:sldId id="2147483607" r:id="rId6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2A088B-B5E8-93F3-ECE1-9E70768B94A7}" name="OUTIZGUI AHMED" initials="AO" userId="S::AHMED.OUTIZGUI@TAALIM.MA::6c1d9dfc-82bb-47ed-b00f-add50caa3f4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DD5"/>
    <a:srgbClr val="156082"/>
    <a:srgbClr val="037A9C"/>
    <a:srgbClr val="15A2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31" autoAdjust="0"/>
    <p:restoredTop sz="94660"/>
  </p:normalViewPr>
  <p:slideViewPr>
    <p:cSldViewPr snapToGrid="0" showGuides="1">
      <p:cViewPr varScale="1">
        <p:scale>
          <a:sx n="58" d="100"/>
          <a:sy n="58" d="100"/>
        </p:scale>
        <p:origin x="1116" y="66"/>
      </p:cViewPr>
      <p:guideLst>
        <p:guide orient="horz" pos="2137"/>
        <p:guide pos="3863"/>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D1214-C790-417D-A54B-85A42C4AE46A}" type="datetimeFigureOut">
              <a:rPr lang="fr-FR" smtClean="0"/>
              <a:t>04/10/2025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E74F34-2E39-4643-A01F-A565B072FF28}" type="slidenum">
              <a:rPr lang="fr-FR" smtClean="0"/>
              <a:t>‹N°›</a:t>
            </a:fld>
            <a:endParaRPr lang="fr-FR"/>
          </a:p>
        </p:txBody>
      </p:sp>
    </p:spTree>
    <p:extLst>
      <p:ext uri="{BB962C8B-B14F-4D97-AF65-F5344CB8AC3E}">
        <p14:creationId xmlns:p14="http://schemas.microsoft.com/office/powerpoint/2010/main" val="982989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D0D654-7172-4DD1-A11D-C8D82BEB2586}" type="slidenum">
              <a:t>1</a:t>
            </a:fld>
            <a:endParaRPr lang="fr-FR"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076;g370ab27719c_0_589:notes">
            <a:extLst>
              <a:ext uri="{FF2B5EF4-FFF2-40B4-BE49-F238E27FC236}">
                <a16:creationId xmlns:a16="http://schemas.microsoft.com/office/drawing/2014/main" id="{808EA1FC-CA09-0FA7-9BFC-2DA09E4204E0}"/>
              </a:ext>
            </a:extLst>
          </p:cNvPr>
          <p:cNvSpPr txBox="1">
            <a:spLocks noGrp="1"/>
          </p:cNvSpPr>
          <p:nvPr>
            <p:ph type="body" sz="quarter" idx="1"/>
          </p:nvPr>
        </p:nvSpPr>
        <p:spPr>
          <a:xfrm>
            <a:off x="685800" y="4400549"/>
            <a:ext cx="5486400" cy="3600596"/>
          </a:xfrm>
        </p:spPr>
        <p:txBody>
          <a:bodyPr lIns="91421" tIns="91421" rIns="91421" bIns="91421"/>
          <a:lstStyle/>
          <a:p>
            <a:endParaRPr lang="fr-FR"/>
          </a:p>
        </p:txBody>
      </p:sp>
      <p:sp>
        <p:nvSpPr>
          <p:cNvPr id="3" name="Google Shape;1077;g370ab27719c_0_589:notes">
            <a:extLst>
              <a:ext uri="{FF2B5EF4-FFF2-40B4-BE49-F238E27FC236}">
                <a16:creationId xmlns:a16="http://schemas.microsoft.com/office/drawing/2014/main" id="{6EDCBD9C-6CAC-EBB1-7496-F79C9F189758}"/>
              </a:ext>
            </a:extLst>
          </p:cNvPr>
          <p:cNvSpPr>
            <a:spLocks noGrp="1" noRot="1" noChangeAspect="1"/>
          </p:cNvSpPr>
          <p:nvPr>
            <p:ph type="sldImg"/>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a:extLst>
            <a:ext uri="{FF2B5EF4-FFF2-40B4-BE49-F238E27FC236}">
              <a16:creationId xmlns:a16="http://schemas.microsoft.com/office/drawing/2014/main" id="{33E3C808-C8B5-FB39-C553-CC22EC6078B9}"/>
            </a:ext>
          </a:extLst>
        </p:cNvPr>
        <p:cNvGrpSpPr/>
        <p:nvPr/>
      </p:nvGrpSpPr>
      <p:grpSpPr>
        <a:xfrm>
          <a:off x="0" y="0"/>
          <a:ext cx="0" cy="0"/>
          <a:chOff x="0" y="0"/>
          <a:chExt cx="0" cy="0"/>
        </a:xfrm>
      </p:grpSpPr>
      <p:sp>
        <p:nvSpPr>
          <p:cNvPr id="279" name="Google Shape;279;p7:notes">
            <a:extLst>
              <a:ext uri="{FF2B5EF4-FFF2-40B4-BE49-F238E27FC236}">
                <a16:creationId xmlns:a16="http://schemas.microsoft.com/office/drawing/2014/main" id="{5D2C00BD-1749-7F0E-899B-6BA4D4E1B2A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7:notes">
            <a:extLst>
              <a:ext uri="{FF2B5EF4-FFF2-40B4-BE49-F238E27FC236}">
                <a16:creationId xmlns:a16="http://schemas.microsoft.com/office/drawing/2014/main" id="{A3A77B0D-F54E-3ED4-D79C-3BF6771C03E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8009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a:extLst>
            <a:ext uri="{FF2B5EF4-FFF2-40B4-BE49-F238E27FC236}">
              <a16:creationId xmlns:a16="http://schemas.microsoft.com/office/drawing/2014/main" id="{6104F79D-0C71-8EAE-5091-94FB58FA0859}"/>
            </a:ext>
          </a:extLst>
        </p:cNvPr>
        <p:cNvGrpSpPr/>
        <p:nvPr/>
      </p:nvGrpSpPr>
      <p:grpSpPr>
        <a:xfrm>
          <a:off x="0" y="0"/>
          <a:ext cx="0" cy="0"/>
          <a:chOff x="0" y="0"/>
          <a:chExt cx="0" cy="0"/>
        </a:xfrm>
      </p:grpSpPr>
      <p:sp>
        <p:nvSpPr>
          <p:cNvPr id="360" name="Google Shape;360;p11:notes">
            <a:extLst>
              <a:ext uri="{FF2B5EF4-FFF2-40B4-BE49-F238E27FC236}">
                <a16:creationId xmlns:a16="http://schemas.microsoft.com/office/drawing/2014/main" id="{84F5C3CC-5784-622A-3B10-325BEDB1E3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1:notes">
            <a:extLst>
              <a:ext uri="{FF2B5EF4-FFF2-40B4-BE49-F238E27FC236}">
                <a16:creationId xmlns:a16="http://schemas.microsoft.com/office/drawing/2014/main" id="{9DA59ABC-DB7C-8EA5-AC7A-8F54E55E085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1:notes">
            <a:extLst>
              <a:ext uri="{FF2B5EF4-FFF2-40B4-BE49-F238E27FC236}">
                <a16:creationId xmlns:a16="http://schemas.microsoft.com/office/drawing/2014/main" id="{6E4D306F-3EDF-201A-94EB-55CC157FBC1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400"/>
              <a:buFontTx/>
              <a:buNone/>
              <a:tabLst/>
              <a:defRPr/>
            </a:pPr>
            <a:fld id="{00000000-1234-1234-1234-123412341234}" type="slidenum">
              <a:rPr kumimoji="0" lang="ar-M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Pts val="1400"/>
                <a:buFontTx/>
                <a:buNone/>
                <a:tabLst/>
                <a:defRPr/>
              </a:pPr>
              <a:t>10</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7511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C6082F70-0A86-2A9D-4B1B-12AEE43F80C5}"/>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B8D462D6-B759-BE92-4D17-8CAB526BB4E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04D24910-A8AA-F1F2-0CD1-8A1DD04209A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3233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28A63DD8-FAF9-6D10-B885-2ADD6606F6C8}"/>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36916AD2-13D9-56CD-1E6E-BFE4057B37A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59A170A4-8CE3-01FF-2D63-6CA9E26355D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0732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a:extLst>
            <a:ext uri="{FF2B5EF4-FFF2-40B4-BE49-F238E27FC236}">
              <a16:creationId xmlns:a16="http://schemas.microsoft.com/office/drawing/2014/main" id="{3F4BBFFD-C3C2-7F61-3EAA-C65CC30F4B4A}"/>
            </a:ext>
          </a:extLst>
        </p:cNvPr>
        <p:cNvGrpSpPr/>
        <p:nvPr/>
      </p:nvGrpSpPr>
      <p:grpSpPr>
        <a:xfrm>
          <a:off x="0" y="0"/>
          <a:ext cx="0" cy="0"/>
          <a:chOff x="0" y="0"/>
          <a:chExt cx="0" cy="0"/>
        </a:xfrm>
      </p:grpSpPr>
      <p:sp>
        <p:nvSpPr>
          <p:cNvPr id="1357" name="Google Shape;1357;p30:notes">
            <a:extLst>
              <a:ext uri="{FF2B5EF4-FFF2-40B4-BE49-F238E27FC236}">
                <a16:creationId xmlns:a16="http://schemas.microsoft.com/office/drawing/2014/main" id="{4DFCB89F-4AE1-963E-879A-73B01C7E9DB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8" name="Google Shape;1358;p30:notes">
            <a:extLst>
              <a:ext uri="{FF2B5EF4-FFF2-40B4-BE49-F238E27FC236}">
                <a16:creationId xmlns:a16="http://schemas.microsoft.com/office/drawing/2014/main" id="{2DFE044E-1AA1-25A7-F3E2-94AB65BEC2F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19783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a:extLst>
            <a:ext uri="{FF2B5EF4-FFF2-40B4-BE49-F238E27FC236}">
              <a16:creationId xmlns:a16="http://schemas.microsoft.com/office/drawing/2014/main" id="{94789958-BE2C-60A3-6064-85436B9DF434}"/>
            </a:ext>
          </a:extLst>
        </p:cNvPr>
        <p:cNvGrpSpPr/>
        <p:nvPr/>
      </p:nvGrpSpPr>
      <p:grpSpPr>
        <a:xfrm>
          <a:off x="0" y="0"/>
          <a:ext cx="0" cy="0"/>
          <a:chOff x="0" y="0"/>
          <a:chExt cx="0" cy="0"/>
        </a:xfrm>
      </p:grpSpPr>
      <p:sp>
        <p:nvSpPr>
          <p:cNvPr id="1357" name="Google Shape;1357;p30:notes">
            <a:extLst>
              <a:ext uri="{FF2B5EF4-FFF2-40B4-BE49-F238E27FC236}">
                <a16:creationId xmlns:a16="http://schemas.microsoft.com/office/drawing/2014/main" id="{4CE15D58-5928-F20F-AF88-383F0BBB7DE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8" name="Google Shape;1358;p30:notes">
            <a:extLst>
              <a:ext uri="{FF2B5EF4-FFF2-40B4-BE49-F238E27FC236}">
                <a16:creationId xmlns:a16="http://schemas.microsoft.com/office/drawing/2014/main" id="{004309FC-4902-BD8F-F69F-86B436355FE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93290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E3C00CE3-E0A0-551C-3EC5-12096EC8E83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D8EE13A4-D6BA-CA8D-885A-1A0FA098914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D7409A94-8E3C-35A6-B790-15D8D49FD7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31862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A131D545-C69C-91DF-EED9-A83742891FB6}"/>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199FB4C5-1390-3A4F-28D9-FFB5E8E22A1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1505F354-93E8-A61E-3878-A09622FC837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749958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97EAA78B-2599-EA71-C2FA-4625177581CE}"/>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4E7F9154-230A-12C4-B351-7095DC5ACF9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60F208EA-B2A4-91C1-C181-C006A9F881E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77930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BE929412-334D-9333-55D1-0226986A95C2}"/>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CDAF5129-0662-D2D6-0D98-0A4297B9BB0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A0588B8A-3B81-E064-DE15-5BCB2ECF1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26617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2DB407D6-6631-9AFF-95CA-5FAEFC7C0D75}"/>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5A0EC174-A1B7-D902-7B4D-226ECBE14FD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70ECF989-0BFB-BB7B-3D19-9D95E4BD7FF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05634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1804261A-1844-D0BA-CBFA-4B3BC099287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98761D05-34C2-0B60-42A2-7F704AD74D6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B2B0657F-D9A2-D42E-59FD-C11071D2AC2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096984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3BC94BF8-FFBF-D3C1-A761-CF2D5970F2B7}"/>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0F181244-22DA-8B81-F42C-C48E94E2951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50163067-7FDD-6351-B9AA-5ECF307DE43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22048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44FF9EB-D68A-F019-BB0E-3A91E1558CA6}"/>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749AD77D-F4EF-0675-9123-B484F52ABA0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EF89407D-B894-2556-F5A2-AA69C1AA26F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9594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AC6A5CBB-8281-B2A4-DD81-824700A8E3D1}"/>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88C5E7F4-DE2A-64B9-2DF7-04558F0E5FA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ADD53A2B-6B19-7602-544E-36BE26D6EA4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038689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a:extLst>
            <a:ext uri="{FF2B5EF4-FFF2-40B4-BE49-F238E27FC236}">
              <a16:creationId xmlns:a16="http://schemas.microsoft.com/office/drawing/2014/main" id="{DBE1748A-E1D4-9776-17DD-7760CBAD98DC}"/>
            </a:ext>
          </a:extLst>
        </p:cNvPr>
        <p:cNvGrpSpPr/>
        <p:nvPr/>
      </p:nvGrpSpPr>
      <p:grpSpPr>
        <a:xfrm>
          <a:off x="0" y="0"/>
          <a:ext cx="0" cy="0"/>
          <a:chOff x="0" y="0"/>
          <a:chExt cx="0" cy="0"/>
        </a:xfrm>
      </p:grpSpPr>
      <p:sp>
        <p:nvSpPr>
          <p:cNvPr id="1357" name="Google Shape;1357;p30:notes">
            <a:extLst>
              <a:ext uri="{FF2B5EF4-FFF2-40B4-BE49-F238E27FC236}">
                <a16:creationId xmlns:a16="http://schemas.microsoft.com/office/drawing/2014/main" id="{3F19736C-FD13-BA21-DA69-25612C93F1D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8" name="Google Shape;1358;p30:notes">
            <a:extLst>
              <a:ext uri="{FF2B5EF4-FFF2-40B4-BE49-F238E27FC236}">
                <a16:creationId xmlns:a16="http://schemas.microsoft.com/office/drawing/2014/main" id="{2FCDDA34-4A17-335C-FED3-4A06B2841E8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92837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a:extLst>
            <a:ext uri="{FF2B5EF4-FFF2-40B4-BE49-F238E27FC236}">
              <a16:creationId xmlns:a16="http://schemas.microsoft.com/office/drawing/2014/main" id="{A30E9C40-CAA9-34E5-64A4-E406330C803D}"/>
            </a:ext>
          </a:extLst>
        </p:cNvPr>
        <p:cNvGrpSpPr/>
        <p:nvPr/>
      </p:nvGrpSpPr>
      <p:grpSpPr>
        <a:xfrm>
          <a:off x="0" y="0"/>
          <a:ext cx="0" cy="0"/>
          <a:chOff x="0" y="0"/>
          <a:chExt cx="0" cy="0"/>
        </a:xfrm>
      </p:grpSpPr>
      <p:sp>
        <p:nvSpPr>
          <p:cNvPr id="1357" name="Google Shape;1357;p30:notes">
            <a:extLst>
              <a:ext uri="{FF2B5EF4-FFF2-40B4-BE49-F238E27FC236}">
                <a16:creationId xmlns:a16="http://schemas.microsoft.com/office/drawing/2014/main" id="{230CFBF1-805D-8153-6110-6C74EA0D8FF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8" name="Google Shape;1358;p30:notes">
            <a:extLst>
              <a:ext uri="{FF2B5EF4-FFF2-40B4-BE49-F238E27FC236}">
                <a16:creationId xmlns:a16="http://schemas.microsoft.com/office/drawing/2014/main" id="{2EA48E58-3766-8855-DF9E-26A94D62E38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735575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5CE60656-15BE-1BF6-467B-21465596DD30}"/>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A902BAE3-EDB6-91A2-8CCA-9885D9040B9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8CB414E-0718-83C7-962B-2E07955F82A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1B59C630-13BB-7EE5-C2F7-60DBC60F412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44</a:t>
            </a:fld>
            <a:endParaRPr>
              <a:solidFill>
                <a:srgbClr val="000000"/>
              </a:solidFill>
            </a:endParaRPr>
          </a:p>
        </p:txBody>
      </p:sp>
    </p:spTree>
    <p:extLst>
      <p:ext uri="{BB962C8B-B14F-4D97-AF65-F5344CB8AC3E}">
        <p14:creationId xmlns:p14="http://schemas.microsoft.com/office/powerpoint/2010/main" val="28040374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7103FAC-4080-D178-CABB-17D322F75880}"/>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04279BD4-0B46-412B-3C4F-F2674DAE7DA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0A0629DC-1DE6-F16B-7296-56242C32A1F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3F6E3FF8-EC79-8B66-CCF1-5F1B0DF5BF9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45</a:t>
            </a:fld>
            <a:endParaRPr>
              <a:solidFill>
                <a:srgbClr val="000000"/>
              </a:solidFill>
            </a:endParaRPr>
          </a:p>
        </p:txBody>
      </p:sp>
    </p:spTree>
    <p:extLst>
      <p:ext uri="{BB962C8B-B14F-4D97-AF65-F5344CB8AC3E}">
        <p14:creationId xmlns:p14="http://schemas.microsoft.com/office/powerpoint/2010/main" val="22181923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7E1BBB48-FF5D-0205-A0C8-26C5AEA87B7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2A46C5EB-A1D8-2F25-603D-579ADC6E471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07FD31C9-2638-5F58-06B1-0662B843DD5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D06E4F13-BD63-7F41-9C6C-5BCC3A22B8F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46</a:t>
            </a:fld>
            <a:endParaRPr>
              <a:solidFill>
                <a:srgbClr val="000000"/>
              </a:solidFill>
            </a:endParaRPr>
          </a:p>
        </p:txBody>
      </p:sp>
    </p:spTree>
    <p:extLst>
      <p:ext uri="{BB962C8B-B14F-4D97-AF65-F5344CB8AC3E}">
        <p14:creationId xmlns:p14="http://schemas.microsoft.com/office/powerpoint/2010/main" val="15229060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p:cNvGrpSpPr/>
        <p:nvPr/>
      </p:nvGrpSpPr>
      <p:grpSpPr>
        <a:xfrm>
          <a:off x="0" y="0"/>
          <a:ext cx="0" cy="0"/>
          <a:chOff x="0" y="0"/>
          <a:chExt cx="0" cy="0"/>
        </a:xfrm>
      </p:grpSpPr>
      <p:sp>
        <p:nvSpPr>
          <p:cNvPr id="1506" name="Google Shape;1506;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47</a:t>
            </a:fld>
            <a:endParaRPr>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7EDB18C-DB15-8E13-BD06-98E7C2A10B2F}"/>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91EE819-20EF-3457-8519-43F692EFFF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C59CBCA1-04E1-D176-1C7F-738FB99940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4193C4A-F322-B2CD-7506-6230601D6F4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48</a:t>
            </a:fld>
            <a:endParaRPr>
              <a:solidFill>
                <a:srgbClr val="000000"/>
              </a:solidFill>
            </a:endParaRPr>
          </a:p>
        </p:txBody>
      </p:sp>
    </p:spTree>
    <p:extLst>
      <p:ext uri="{BB962C8B-B14F-4D97-AF65-F5344CB8AC3E}">
        <p14:creationId xmlns:p14="http://schemas.microsoft.com/office/powerpoint/2010/main" val="39959949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49</a:t>
            </a:fld>
            <a:endParaRPr>
              <a:solidFill>
                <a:srgbClr val="000000"/>
              </a:solidFill>
            </a:endParaRPr>
          </a:p>
        </p:txBody>
      </p:sp>
    </p:spTree>
    <p:extLst>
      <p:ext uri="{BB962C8B-B14F-4D97-AF65-F5344CB8AC3E}">
        <p14:creationId xmlns:p14="http://schemas.microsoft.com/office/powerpoint/2010/main" val="9024691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E2D98F3-4F01-9B30-C19B-C59B18ED0267}"/>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C43EC65-A147-8364-1F5D-628FE3C963A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6F50015B-0705-EE10-7CB5-924FE69606C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0B8C7AB3-A55E-1023-0F44-BA0863DB49F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50</a:t>
            </a:fld>
            <a:endParaRPr>
              <a:solidFill>
                <a:srgbClr val="000000"/>
              </a:solidFill>
            </a:endParaRPr>
          </a:p>
        </p:txBody>
      </p:sp>
    </p:spTree>
    <p:extLst>
      <p:ext uri="{BB962C8B-B14F-4D97-AF65-F5344CB8AC3E}">
        <p14:creationId xmlns:p14="http://schemas.microsoft.com/office/powerpoint/2010/main" val="41174567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82AA8CC9-B9E8-EA16-A3BD-B4C8602A5678}"/>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337168DB-E600-60DD-44F6-A6EAE6FB162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678D4121-1482-5E5C-D8F6-FDC1396F450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C1EC1AE6-F8DB-F87E-F7E9-18C9A37480A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51</a:t>
            </a:fld>
            <a:endParaRPr>
              <a:solidFill>
                <a:srgbClr val="000000"/>
              </a:solidFill>
            </a:endParaRPr>
          </a:p>
        </p:txBody>
      </p:sp>
    </p:spTree>
    <p:extLst>
      <p:ext uri="{BB962C8B-B14F-4D97-AF65-F5344CB8AC3E}">
        <p14:creationId xmlns:p14="http://schemas.microsoft.com/office/powerpoint/2010/main" val="29723545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16EE8C6-77B8-E6E2-957E-7A2E67CDAF7E}"/>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091799D3-3724-08A6-6515-B37BDA22707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FA9921F-7453-EDF1-E733-B7070F26A1F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87ED6871-8B34-06A0-59F4-A9594403605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52</a:t>
            </a:fld>
            <a:endParaRPr>
              <a:solidFill>
                <a:srgbClr val="000000"/>
              </a:solidFill>
            </a:endParaRPr>
          </a:p>
        </p:txBody>
      </p:sp>
    </p:spTree>
    <p:extLst>
      <p:ext uri="{BB962C8B-B14F-4D97-AF65-F5344CB8AC3E}">
        <p14:creationId xmlns:p14="http://schemas.microsoft.com/office/powerpoint/2010/main" val="22868078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95699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632C9BFC-183A-5DBA-B544-9EB769425F15}"/>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93562D90-208B-B700-DA4F-FD996A70E36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A3D162C2-BD6F-E026-F766-2FB99B120BB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00177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04/10/2025</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946931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04/10/2025</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88178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04/10/2025</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183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04/10/2025</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8163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04/10/2025</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502977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04/10/2025</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96083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04/10/2025</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24944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04/10/2025</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310936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04/10/2025</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2265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04/10/2025</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75795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04/10/2025</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580429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172459527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41238169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1"/>
            <a:ext cx="12039799" cy="856831"/>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76095"/>
            <a:ext cx="838193" cy="838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10900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Google Shape;493;p66">
            <a:extLst>
              <a:ext uri="{FF2B5EF4-FFF2-40B4-BE49-F238E27FC236}">
                <a16:creationId xmlns:a16="http://schemas.microsoft.com/office/drawing/2014/main" id="{4DA05920-DA05-97C0-5204-8E369B08A918}"/>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494;p66">
            <a:extLst>
              <a:ext uri="{FF2B5EF4-FFF2-40B4-BE49-F238E27FC236}">
                <a16:creationId xmlns:a16="http://schemas.microsoft.com/office/drawing/2014/main" id="{B7662C5C-BEE2-9D3A-3BCF-DAC2133B2FC2}"/>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495;p66">
            <a:extLst>
              <a:ext uri="{FF2B5EF4-FFF2-40B4-BE49-F238E27FC236}">
                <a16:creationId xmlns:a16="http://schemas.microsoft.com/office/drawing/2014/main" id="{2F69D0FD-1052-A1D5-EAC3-CCA1C10E4349}"/>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B6157E9-D3C2-408A-8624-22B2CE8B1F99}" type="slidenum">
              <a:t>‹N°›</a:t>
            </a:fld>
            <a:endParaRPr lang="fr-FR"/>
          </a:p>
        </p:txBody>
      </p:sp>
    </p:spTree>
    <p:extLst>
      <p:ext uri="{BB962C8B-B14F-4D97-AF65-F5344CB8AC3E}">
        <p14:creationId xmlns:p14="http://schemas.microsoft.com/office/powerpoint/2010/main" val="355831306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8F03CC-BE3A-A23A-4149-4C1FCBB37A68}"/>
              </a:ext>
            </a:extLst>
          </p:cNvPr>
          <p:cNvSpPr txBox="1">
            <a:spLocks noGrp="1"/>
          </p:cNvSpPr>
          <p:nvPr>
            <p:ph type="ctrTitle"/>
          </p:nvPr>
        </p:nvSpPr>
        <p:spPr>
          <a:xfrm>
            <a:off x="1524000" y="1122359"/>
            <a:ext cx="9144000" cy="2387595"/>
          </a:xfrm>
          <a:prstGeom prst="rect">
            <a:avLst/>
          </a:prstGeom>
        </p:spPr>
        <p:txBody>
          <a:bodyPr anchor="b" anchorCtr="1"/>
          <a:lstStyle>
            <a:lvl1pPr algn="ctr">
              <a:defRPr sz="6000"/>
            </a:lvl1pPr>
          </a:lstStyle>
          <a:p>
            <a:pPr lvl="0"/>
            <a:r>
              <a:rPr lang="fr-FR"/>
              <a:t>Modifiez le style du titre</a:t>
            </a:r>
          </a:p>
        </p:txBody>
      </p:sp>
      <p:sp>
        <p:nvSpPr>
          <p:cNvPr id="3" name="Sous-titre 2">
            <a:extLst>
              <a:ext uri="{FF2B5EF4-FFF2-40B4-BE49-F238E27FC236}">
                <a16:creationId xmlns:a16="http://schemas.microsoft.com/office/drawing/2014/main" id="{53401E7B-9CC0-5018-CDC0-DCDF7991DB4C}"/>
              </a:ext>
            </a:extLst>
          </p:cNvPr>
          <p:cNvSpPr txBox="1">
            <a:spLocks noGrp="1"/>
          </p:cNvSpPr>
          <p:nvPr>
            <p:ph type="subTitle" idx="1"/>
          </p:nvPr>
        </p:nvSpPr>
        <p:spPr>
          <a:xfrm>
            <a:off x="1524000" y="3602041"/>
            <a:ext cx="9144000" cy="1655759"/>
          </a:xfrm>
          <a:prstGeom prst="rect">
            <a:avLst/>
          </a:prstGeom>
        </p:spPr>
        <p:txBody>
          <a:bodyPr anchorCtr="1"/>
          <a:lstStyle>
            <a:lvl1pPr marL="0" indent="0" algn="ctr">
              <a:buNone/>
              <a:defRPr sz="2400"/>
            </a:lvl1pPr>
          </a:lstStyle>
          <a:p>
            <a:pPr lvl="0"/>
            <a:r>
              <a:rPr lang="fr-FR"/>
              <a:t>Modifiez le style des sous-titres du masque</a:t>
            </a:r>
          </a:p>
        </p:txBody>
      </p:sp>
      <p:sp>
        <p:nvSpPr>
          <p:cNvPr id="4" name="Espace réservé de la date 3">
            <a:extLst>
              <a:ext uri="{FF2B5EF4-FFF2-40B4-BE49-F238E27FC236}">
                <a16:creationId xmlns:a16="http://schemas.microsoft.com/office/drawing/2014/main" id="{CEE9EC70-A0D8-3F9B-DA8B-D83F7D9F158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8FA9865-4FAE-4140-90AC-D386D6FC41BA}" type="datetime1">
              <a:rPr lang="fr-FR"/>
              <a:pPr lvl="0"/>
              <a:t>04/10/2025</a:t>
            </a:fld>
            <a:endParaRPr lang="fr-FR"/>
          </a:p>
        </p:txBody>
      </p:sp>
      <p:sp>
        <p:nvSpPr>
          <p:cNvPr id="5" name="Espace réservé du pied de page 4">
            <a:extLst>
              <a:ext uri="{FF2B5EF4-FFF2-40B4-BE49-F238E27FC236}">
                <a16:creationId xmlns:a16="http://schemas.microsoft.com/office/drawing/2014/main" id="{D9BCF521-CBE6-7D93-8E66-FF0B9CA59E76}"/>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5644064D-11B5-0959-0E40-8E5AA279D7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03377B7-3CAF-4A67-911C-D4B2E0FBA256}" type="slidenum">
              <a:t>‹N°›</a:t>
            </a:fld>
            <a:endParaRPr lang="fr-FR"/>
          </a:p>
        </p:txBody>
      </p:sp>
    </p:spTree>
    <p:extLst>
      <p:ext uri="{BB962C8B-B14F-4D97-AF65-F5344CB8AC3E}">
        <p14:creationId xmlns:p14="http://schemas.microsoft.com/office/powerpoint/2010/main" val="2069763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8B5D43-BA5C-898F-BBAB-56DD1E45637C}"/>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5DF425C5-3A47-A6FB-FEB7-1F1214958DC3}"/>
              </a:ext>
            </a:extLst>
          </p:cNvPr>
          <p:cNvSpPr txBox="1">
            <a:spLocks noGrp="1"/>
          </p:cNvSpPr>
          <p:nvPr>
            <p:ph idx="1"/>
          </p:nvPr>
        </p:nvSpPr>
        <p:spPr>
          <a:xfrm>
            <a:off x="838200" y="1825629"/>
            <a:ext cx="10515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41C8FB1-59B6-8917-C2E9-01D00A186FA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02ABDDBA-8375-4493-853A-C01FB35A2F46}" type="datetime1">
              <a:rPr lang="fr-FR"/>
              <a:pPr lvl="0"/>
              <a:t>04/10/2025</a:t>
            </a:fld>
            <a:endParaRPr lang="fr-FR"/>
          </a:p>
        </p:txBody>
      </p:sp>
      <p:sp>
        <p:nvSpPr>
          <p:cNvPr id="5" name="Espace réservé du pied de page 4">
            <a:extLst>
              <a:ext uri="{FF2B5EF4-FFF2-40B4-BE49-F238E27FC236}">
                <a16:creationId xmlns:a16="http://schemas.microsoft.com/office/drawing/2014/main" id="{94D426A0-BF39-0B3E-4E5A-B27F37CF747A}"/>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B36D1069-880A-CC55-F2C5-12F6990278FF}"/>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CD731844-473A-4C86-8314-198431F5C6DA}" type="slidenum">
              <a:t>‹N°›</a:t>
            </a:fld>
            <a:endParaRPr lang="fr-FR"/>
          </a:p>
        </p:txBody>
      </p:sp>
    </p:spTree>
    <p:extLst>
      <p:ext uri="{BB962C8B-B14F-4D97-AF65-F5344CB8AC3E}">
        <p14:creationId xmlns:p14="http://schemas.microsoft.com/office/powerpoint/2010/main" val="9161768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634C8A-A1ED-38C2-A740-8920CA1BF100}"/>
              </a:ext>
            </a:extLst>
          </p:cNvPr>
          <p:cNvSpPr txBox="1">
            <a:spLocks noGrp="1"/>
          </p:cNvSpPr>
          <p:nvPr>
            <p:ph type="title"/>
          </p:nvPr>
        </p:nvSpPr>
        <p:spPr>
          <a:xfrm>
            <a:off x="831847" y="1709733"/>
            <a:ext cx="10515600" cy="2852732"/>
          </a:xfrm>
          <a:prstGeom prst="rect">
            <a:avLst/>
          </a:prstGeom>
        </p:spPr>
        <p:txBody>
          <a:bodyPr anchor="b"/>
          <a:lstStyle>
            <a:lvl1pPr>
              <a:defRPr sz="6000"/>
            </a:lvl1pPr>
          </a:lstStyle>
          <a:p>
            <a:pPr lvl="0"/>
            <a:r>
              <a:rPr lang="fr-FR"/>
              <a:t>Modifiez le style du titre</a:t>
            </a:r>
          </a:p>
        </p:txBody>
      </p:sp>
      <p:sp>
        <p:nvSpPr>
          <p:cNvPr id="3" name="Espace réservé du texte 2">
            <a:extLst>
              <a:ext uri="{FF2B5EF4-FFF2-40B4-BE49-F238E27FC236}">
                <a16:creationId xmlns:a16="http://schemas.microsoft.com/office/drawing/2014/main" id="{3EDAE1F2-C491-FB41-F3A0-731241B0EE70}"/>
              </a:ext>
            </a:extLst>
          </p:cNvPr>
          <p:cNvSpPr txBox="1">
            <a:spLocks noGrp="1"/>
          </p:cNvSpPr>
          <p:nvPr>
            <p:ph type="body" idx="1"/>
          </p:nvPr>
        </p:nvSpPr>
        <p:spPr>
          <a:xfrm>
            <a:off x="831847" y="4589459"/>
            <a:ext cx="10515600" cy="1500188"/>
          </a:xfrm>
          <a:prstGeom prst="rect">
            <a:avLst/>
          </a:prstGeom>
        </p:spPr>
        <p:txBody>
          <a:bodyPr/>
          <a:lstStyle>
            <a:lvl1pPr marL="0" indent="0">
              <a:buNone/>
              <a:defRPr sz="2400">
                <a:solidFill>
                  <a:srgbClr val="898989"/>
                </a:solidFill>
              </a:defRPr>
            </a:lvl1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07C12CB-08FE-F3C2-D518-C77FED214D4E}"/>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015A79E-26D0-40DE-9631-3AFBD54ADF9B}" type="datetime1">
              <a:rPr lang="fr-FR"/>
              <a:pPr lvl="0"/>
              <a:t>04/10/2025</a:t>
            </a:fld>
            <a:endParaRPr lang="fr-FR"/>
          </a:p>
        </p:txBody>
      </p:sp>
      <p:sp>
        <p:nvSpPr>
          <p:cNvPr id="5" name="Espace réservé du pied de page 4">
            <a:extLst>
              <a:ext uri="{FF2B5EF4-FFF2-40B4-BE49-F238E27FC236}">
                <a16:creationId xmlns:a16="http://schemas.microsoft.com/office/drawing/2014/main" id="{C736A8E7-1053-E785-C1F4-889B0967F0B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8D280820-5FB9-895F-2FF2-D3A2133DFE5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D948F3B7-A9A2-42B0-95B6-9ACC30609773}" type="slidenum">
              <a:t>‹N°›</a:t>
            </a:fld>
            <a:endParaRPr lang="fr-FR"/>
          </a:p>
        </p:txBody>
      </p:sp>
    </p:spTree>
    <p:extLst>
      <p:ext uri="{BB962C8B-B14F-4D97-AF65-F5344CB8AC3E}">
        <p14:creationId xmlns:p14="http://schemas.microsoft.com/office/powerpoint/2010/main" val="595277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3F56D4-C390-6CB6-860D-A2D23454D18B}"/>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ABB8FC78-9E9A-2810-9029-F64DDF26DD25}"/>
              </a:ext>
            </a:extLst>
          </p:cNvPr>
          <p:cNvSpPr txBox="1">
            <a:spLocks noGrp="1"/>
          </p:cNvSpPr>
          <p:nvPr>
            <p:ph idx="1"/>
          </p:nvPr>
        </p:nvSpPr>
        <p:spPr>
          <a:xfrm>
            <a:off x="838200"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3603502-9A30-4E5F-9309-78EF62F36A87}"/>
              </a:ext>
            </a:extLst>
          </p:cNvPr>
          <p:cNvSpPr txBox="1">
            <a:spLocks noGrp="1"/>
          </p:cNvSpPr>
          <p:nvPr>
            <p:ph idx="2"/>
          </p:nvPr>
        </p:nvSpPr>
        <p:spPr>
          <a:xfrm>
            <a:off x="6172199"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63BB7BA-5645-2C56-F1A8-3FAAE4448BC1}"/>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0022089-A5D7-4EF6-B709-E23F02F99E33}" type="datetime1">
              <a:rPr lang="fr-FR"/>
              <a:pPr lvl="0"/>
              <a:t>04/10/2025</a:t>
            </a:fld>
            <a:endParaRPr lang="fr-FR"/>
          </a:p>
        </p:txBody>
      </p:sp>
      <p:sp>
        <p:nvSpPr>
          <p:cNvPr id="6" name="Espace réservé du pied de page 5">
            <a:extLst>
              <a:ext uri="{FF2B5EF4-FFF2-40B4-BE49-F238E27FC236}">
                <a16:creationId xmlns:a16="http://schemas.microsoft.com/office/drawing/2014/main" id="{063D669F-90CE-62A8-D56C-6A45E2A25AA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FEB402BF-B0A2-417A-543B-DCF7F5148AA7}"/>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439C9F48-11D4-4921-8BD7-2A616E495D9D}" type="slidenum">
              <a:t>‹N°›</a:t>
            </a:fld>
            <a:endParaRPr lang="fr-FR"/>
          </a:p>
        </p:txBody>
      </p:sp>
    </p:spTree>
    <p:extLst>
      <p:ext uri="{BB962C8B-B14F-4D97-AF65-F5344CB8AC3E}">
        <p14:creationId xmlns:p14="http://schemas.microsoft.com/office/powerpoint/2010/main" val="57455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D861A3-7257-3FFF-C891-4650B6F485EB}"/>
              </a:ext>
            </a:extLst>
          </p:cNvPr>
          <p:cNvSpPr txBox="1">
            <a:spLocks noGrp="1"/>
          </p:cNvSpPr>
          <p:nvPr>
            <p:ph type="title"/>
          </p:nvPr>
        </p:nvSpPr>
        <p:spPr>
          <a:xfrm>
            <a:off x="839784" y="365125"/>
            <a:ext cx="10515600" cy="1325563"/>
          </a:xfrm>
          <a:prstGeom prst="rect">
            <a:avLst/>
          </a:prstGeom>
        </p:spPr>
        <p:txBody>
          <a:bodyPr/>
          <a:lstStyle>
            <a:lvl1pPr>
              <a:defRPr/>
            </a:lvl1pPr>
          </a:lstStyle>
          <a:p>
            <a:pPr lvl="0"/>
            <a:r>
              <a:rPr lang="fr-FR"/>
              <a:t>Modifiez le style du titre</a:t>
            </a:r>
          </a:p>
        </p:txBody>
      </p:sp>
      <p:sp>
        <p:nvSpPr>
          <p:cNvPr id="3" name="Espace réservé du texte 2">
            <a:extLst>
              <a:ext uri="{FF2B5EF4-FFF2-40B4-BE49-F238E27FC236}">
                <a16:creationId xmlns:a16="http://schemas.microsoft.com/office/drawing/2014/main" id="{1201EC79-B0FA-E7AB-CB38-5EAE87840AEF}"/>
              </a:ext>
            </a:extLst>
          </p:cNvPr>
          <p:cNvSpPr txBox="1">
            <a:spLocks noGrp="1"/>
          </p:cNvSpPr>
          <p:nvPr>
            <p:ph type="body" idx="1"/>
          </p:nvPr>
        </p:nvSpPr>
        <p:spPr>
          <a:xfrm>
            <a:off x="839785" y="1681167"/>
            <a:ext cx="5157788"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1A2FA59-16DE-D95A-A143-34FA408214E0}"/>
              </a:ext>
            </a:extLst>
          </p:cNvPr>
          <p:cNvSpPr txBox="1">
            <a:spLocks noGrp="1"/>
          </p:cNvSpPr>
          <p:nvPr>
            <p:ph idx="2"/>
          </p:nvPr>
        </p:nvSpPr>
        <p:spPr>
          <a:xfrm>
            <a:off x="839785" y="2505077"/>
            <a:ext cx="5157788"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5445CB9-81A6-B8FF-6877-A855C692534C}"/>
              </a:ext>
            </a:extLst>
          </p:cNvPr>
          <p:cNvSpPr txBox="1">
            <a:spLocks noGrp="1"/>
          </p:cNvSpPr>
          <p:nvPr>
            <p:ph type="body" idx="3"/>
          </p:nvPr>
        </p:nvSpPr>
        <p:spPr>
          <a:xfrm>
            <a:off x="6172199" y="1681167"/>
            <a:ext cx="5183184"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65F5C5E-CE78-E84F-B7CF-E6176F62652F}"/>
              </a:ext>
            </a:extLst>
          </p:cNvPr>
          <p:cNvSpPr txBox="1">
            <a:spLocks noGrp="1"/>
          </p:cNvSpPr>
          <p:nvPr>
            <p:ph idx="4"/>
          </p:nvPr>
        </p:nvSpPr>
        <p:spPr>
          <a:xfrm>
            <a:off x="6172199" y="2505077"/>
            <a:ext cx="5183184"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E65D0E5-2B05-2F3C-BDC2-E9B7783B0CBB}"/>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D7A5BC3-5753-4B61-943C-1ED6A0A093D1}" type="datetime1">
              <a:rPr lang="fr-FR"/>
              <a:pPr lvl="0"/>
              <a:t>04/10/2025</a:t>
            </a:fld>
            <a:endParaRPr lang="fr-FR"/>
          </a:p>
        </p:txBody>
      </p:sp>
      <p:sp>
        <p:nvSpPr>
          <p:cNvPr id="8" name="Espace réservé du pied de page 7">
            <a:extLst>
              <a:ext uri="{FF2B5EF4-FFF2-40B4-BE49-F238E27FC236}">
                <a16:creationId xmlns:a16="http://schemas.microsoft.com/office/drawing/2014/main" id="{0F9DD5E7-93D3-EFEE-295B-FE58033BB590}"/>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9" name="Espace réservé du numéro de diapositive 8">
            <a:extLst>
              <a:ext uri="{FF2B5EF4-FFF2-40B4-BE49-F238E27FC236}">
                <a16:creationId xmlns:a16="http://schemas.microsoft.com/office/drawing/2014/main" id="{811A4997-08A9-DECF-1904-BCE014C6CAFA}"/>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EB2BBBD4-193B-42A1-A6DE-43C107483E0B}" type="slidenum">
              <a:t>‹N°›</a:t>
            </a:fld>
            <a:endParaRPr lang="fr-FR"/>
          </a:p>
        </p:txBody>
      </p:sp>
    </p:spTree>
    <p:extLst>
      <p:ext uri="{BB962C8B-B14F-4D97-AF65-F5344CB8AC3E}">
        <p14:creationId xmlns:p14="http://schemas.microsoft.com/office/powerpoint/2010/main" val="2607004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4B4A63-F6A4-324A-3119-29767294AE91}"/>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e la date 2">
            <a:extLst>
              <a:ext uri="{FF2B5EF4-FFF2-40B4-BE49-F238E27FC236}">
                <a16:creationId xmlns:a16="http://schemas.microsoft.com/office/drawing/2014/main" id="{80F86BA8-13B2-70C9-E6D1-01F5210B8AE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DCEF032-47C8-43A4-BB2B-CF252202F2C0}" type="datetime1">
              <a:rPr lang="fr-FR"/>
              <a:pPr lvl="0"/>
              <a:t>04/10/2025</a:t>
            </a:fld>
            <a:endParaRPr lang="fr-FR"/>
          </a:p>
        </p:txBody>
      </p:sp>
      <p:sp>
        <p:nvSpPr>
          <p:cNvPr id="4" name="Espace réservé du pied de page 3">
            <a:extLst>
              <a:ext uri="{FF2B5EF4-FFF2-40B4-BE49-F238E27FC236}">
                <a16:creationId xmlns:a16="http://schemas.microsoft.com/office/drawing/2014/main" id="{4659D9A4-A511-4ED5-C2F4-CAFB55A75BDC}"/>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5" name="Espace réservé du numéro de diapositive 4">
            <a:extLst>
              <a:ext uri="{FF2B5EF4-FFF2-40B4-BE49-F238E27FC236}">
                <a16:creationId xmlns:a16="http://schemas.microsoft.com/office/drawing/2014/main" id="{38242524-682C-5AA3-EAE2-30D0935571D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A0D16A6-909F-438F-82DE-9C6754152741}" type="slidenum">
              <a:t>‹N°›</a:t>
            </a:fld>
            <a:endParaRPr lang="fr-FR"/>
          </a:p>
        </p:txBody>
      </p:sp>
    </p:spTree>
    <p:extLst>
      <p:ext uri="{BB962C8B-B14F-4D97-AF65-F5344CB8AC3E}">
        <p14:creationId xmlns:p14="http://schemas.microsoft.com/office/powerpoint/2010/main" val="22718374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D755582-D47E-68CE-5081-465A0B1E1D05}"/>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7B1C7C0B-62D7-4401-80B9-CE6945F5B4AB}" type="datetime1">
              <a:rPr lang="fr-FR"/>
              <a:pPr lvl="0"/>
              <a:t>04/10/2025</a:t>
            </a:fld>
            <a:endParaRPr lang="fr-FR"/>
          </a:p>
        </p:txBody>
      </p:sp>
      <p:sp>
        <p:nvSpPr>
          <p:cNvPr id="3" name="Espace réservé du pied de page 2">
            <a:extLst>
              <a:ext uri="{FF2B5EF4-FFF2-40B4-BE49-F238E27FC236}">
                <a16:creationId xmlns:a16="http://schemas.microsoft.com/office/drawing/2014/main" id="{DF920608-270D-8028-D89E-C419F010FFA7}"/>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4" name="Espace réservé du numéro de diapositive 3">
            <a:extLst>
              <a:ext uri="{FF2B5EF4-FFF2-40B4-BE49-F238E27FC236}">
                <a16:creationId xmlns:a16="http://schemas.microsoft.com/office/drawing/2014/main" id="{8D95BEB0-A0CA-87BB-BD94-01BB6F61365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BABAE430-7260-4094-B089-F06E6B7B5A52}" type="slidenum">
              <a:t>‹N°›</a:t>
            </a:fld>
            <a:endParaRPr lang="fr-FR"/>
          </a:p>
        </p:txBody>
      </p:sp>
    </p:spTree>
    <p:extLst>
      <p:ext uri="{BB962C8B-B14F-4D97-AF65-F5344CB8AC3E}">
        <p14:creationId xmlns:p14="http://schemas.microsoft.com/office/powerpoint/2010/main" val="3812246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8C9FF8-FBED-3209-8E29-22CDA499DC93}"/>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du contenu 2">
            <a:extLst>
              <a:ext uri="{FF2B5EF4-FFF2-40B4-BE49-F238E27FC236}">
                <a16:creationId xmlns:a16="http://schemas.microsoft.com/office/drawing/2014/main" id="{8DE6BD8D-C5B3-5CE7-3C01-6C89B172345D}"/>
              </a:ext>
            </a:extLst>
          </p:cNvPr>
          <p:cNvSpPr txBox="1">
            <a:spLocks noGrp="1"/>
          </p:cNvSpPr>
          <p:nvPr>
            <p:ph idx="1"/>
          </p:nvPr>
        </p:nvSpPr>
        <p:spPr>
          <a:xfrm>
            <a:off x="5183185" y="987430"/>
            <a:ext cx="6172199" cy="4873629"/>
          </a:xfrm>
          <a:prstGeom prst="rect">
            <a:avLst/>
          </a:prstGeom>
        </p:spPr>
        <p:txBody>
          <a:bodyPr/>
          <a:lstStyle>
            <a:lvl1pPr>
              <a:defRPr sz="3200"/>
            </a:lvl1pPr>
            <a:lvl2pPr>
              <a:defRPr sz="2800"/>
            </a:lvl2pPr>
            <a:lvl3pPr>
              <a:defRPr sz="2400"/>
            </a:lvl3pPr>
            <a:lvl4pPr>
              <a:defRPr sz="2000"/>
            </a:lvl4pPr>
            <a:lvl5pPr>
              <a:defRPr sz="20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19F1979-6FAC-5CB2-0DCB-B3F1D987AA6D}"/>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3D80433-8FF5-9D7C-BCC7-E90031C82C0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C7A46FA-C00D-499A-9F3C-5031298100A3}" type="datetime1">
              <a:rPr lang="fr-FR"/>
              <a:pPr lvl="0"/>
              <a:t>04/10/2025</a:t>
            </a:fld>
            <a:endParaRPr lang="fr-FR"/>
          </a:p>
        </p:txBody>
      </p:sp>
      <p:sp>
        <p:nvSpPr>
          <p:cNvPr id="6" name="Espace réservé du pied de page 5">
            <a:extLst>
              <a:ext uri="{FF2B5EF4-FFF2-40B4-BE49-F238E27FC236}">
                <a16:creationId xmlns:a16="http://schemas.microsoft.com/office/drawing/2014/main" id="{62B4B6C8-035E-7EA4-3D77-9B8F6138C2C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3B7D4C27-8EDC-4840-DE38-FD292EF12E4C}"/>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9F8E816-F8CA-414A-9DF9-48887FAFE377}" type="slidenum">
              <a:t>‹N°›</a:t>
            </a:fld>
            <a:endParaRPr lang="fr-FR"/>
          </a:p>
        </p:txBody>
      </p:sp>
    </p:spTree>
    <p:extLst>
      <p:ext uri="{BB962C8B-B14F-4D97-AF65-F5344CB8AC3E}">
        <p14:creationId xmlns:p14="http://schemas.microsoft.com/office/powerpoint/2010/main" val="26351149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85B342-C1DC-471C-E88E-E04EC2794D3E}"/>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pour une image  2">
            <a:extLst>
              <a:ext uri="{FF2B5EF4-FFF2-40B4-BE49-F238E27FC236}">
                <a16:creationId xmlns:a16="http://schemas.microsoft.com/office/drawing/2014/main" id="{1CCB19D9-71BD-4D2E-93A2-CD2EA8E73079}"/>
              </a:ext>
            </a:extLst>
          </p:cNvPr>
          <p:cNvSpPr txBox="1">
            <a:spLocks noGrp="1"/>
          </p:cNvSpPr>
          <p:nvPr>
            <p:ph type="pic" idx="1"/>
          </p:nvPr>
        </p:nvSpPr>
        <p:spPr>
          <a:xfrm>
            <a:off x="5183185" y="987430"/>
            <a:ext cx="6172199" cy="4873629"/>
          </a:xfrm>
          <a:prstGeom prst="rect">
            <a:avLst/>
          </a:prstGeom>
        </p:spPr>
        <p:txBody>
          <a:bodyPr/>
          <a:lstStyle>
            <a:lvl1pPr marL="0" indent="0">
              <a:buNone/>
              <a:defRPr sz="3200"/>
            </a:lvl1pPr>
          </a:lstStyle>
          <a:p>
            <a:pPr lvl="0"/>
            <a:endParaRPr lang="fr-FR"/>
          </a:p>
        </p:txBody>
      </p:sp>
      <p:sp>
        <p:nvSpPr>
          <p:cNvPr id="4" name="Espace réservé du texte 3">
            <a:extLst>
              <a:ext uri="{FF2B5EF4-FFF2-40B4-BE49-F238E27FC236}">
                <a16:creationId xmlns:a16="http://schemas.microsoft.com/office/drawing/2014/main" id="{E8DCB4CB-0A77-93DF-29D2-0F7198F23AC7}"/>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1733742-FE5B-280B-7826-D4D7D1896C1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4546EF5-36E1-4FC0-9B6C-CE745D939A2E}" type="datetime1">
              <a:rPr lang="fr-FR"/>
              <a:pPr lvl="0"/>
              <a:t>04/10/2025</a:t>
            </a:fld>
            <a:endParaRPr lang="fr-FR"/>
          </a:p>
        </p:txBody>
      </p:sp>
      <p:sp>
        <p:nvSpPr>
          <p:cNvPr id="6" name="Espace réservé du pied de page 5">
            <a:extLst>
              <a:ext uri="{FF2B5EF4-FFF2-40B4-BE49-F238E27FC236}">
                <a16:creationId xmlns:a16="http://schemas.microsoft.com/office/drawing/2014/main" id="{44A6D4B7-0FE1-0096-592B-BFD5DA8D7ED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6740D0BE-188F-5CB9-F9EB-180B98DC5AFB}"/>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0ECF4397-6344-48E4-BD3C-CC9ADFFCA9BE}" type="slidenum">
              <a:t>‹N°›</a:t>
            </a:fld>
            <a:endParaRPr lang="fr-FR"/>
          </a:p>
        </p:txBody>
      </p:sp>
    </p:spTree>
    <p:extLst>
      <p:ext uri="{BB962C8B-B14F-4D97-AF65-F5344CB8AC3E}">
        <p14:creationId xmlns:p14="http://schemas.microsoft.com/office/powerpoint/2010/main" val="31132044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654958-3209-AE7C-BB3B-078CF67C5534}"/>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BC378066-F081-9593-7E3F-F66D288CE40B}"/>
              </a:ext>
            </a:extLst>
          </p:cNvPr>
          <p:cNvSpPr txBox="1">
            <a:spLocks noGrp="1"/>
          </p:cNvSpPr>
          <p:nvPr>
            <p:ph type="body" orient="vert" idx="1"/>
          </p:nvPr>
        </p:nvSpPr>
        <p:spPr>
          <a:xfrm>
            <a:off x="838200" y="1825629"/>
            <a:ext cx="10515600" cy="4351336"/>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C8696B9-4347-2A19-9CC9-34270676560A}"/>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008C36E-DEE8-4925-8903-E0D3352E3C5C}" type="datetime1">
              <a:rPr lang="fr-FR"/>
              <a:pPr lvl="0"/>
              <a:t>04/10/2025</a:t>
            </a:fld>
            <a:endParaRPr lang="fr-FR"/>
          </a:p>
        </p:txBody>
      </p:sp>
      <p:sp>
        <p:nvSpPr>
          <p:cNvPr id="5" name="Espace réservé du pied de page 4">
            <a:extLst>
              <a:ext uri="{FF2B5EF4-FFF2-40B4-BE49-F238E27FC236}">
                <a16:creationId xmlns:a16="http://schemas.microsoft.com/office/drawing/2014/main" id="{E83E7B45-707E-5A21-BAB7-DFA8019E695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CB170EE3-964B-20C4-BF4F-D1CA9D9FE5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7D9E9DCD-5922-45E1-8FF1-273D4ACF9B4B}" type="slidenum">
              <a:t>‹N°›</a:t>
            </a:fld>
            <a:endParaRPr lang="fr-FR"/>
          </a:p>
        </p:txBody>
      </p:sp>
    </p:spTree>
    <p:extLst>
      <p:ext uri="{BB962C8B-B14F-4D97-AF65-F5344CB8AC3E}">
        <p14:creationId xmlns:p14="http://schemas.microsoft.com/office/powerpoint/2010/main" val="21311597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DC70E6A-32D0-804B-E902-F248C47B9308}"/>
              </a:ext>
            </a:extLst>
          </p:cNvPr>
          <p:cNvSpPr txBox="1">
            <a:spLocks noGrp="1"/>
          </p:cNvSpPr>
          <p:nvPr>
            <p:ph type="title" orient="vert"/>
          </p:nvPr>
        </p:nvSpPr>
        <p:spPr>
          <a:xfrm>
            <a:off x="8724900" y="365125"/>
            <a:ext cx="2628899" cy="5811840"/>
          </a:xfrm>
          <a:prstGeom prst="rect">
            <a:avLst/>
          </a:prstGeom>
        </p:spPr>
        <p:txBody>
          <a:bodyPr vert="eaVert"/>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9556C7FA-ADD5-0F4E-CCA9-DEF001AFA9C7}"/>
              </a:ext>
            </a:extLst>
          </p:cNvPr>
          <p:cNvSpPr txBox="1">
            <a:spLocks noGrp="1"/>
          </p:cNvSpPr>
          <p:nvPr>
            <p:ph type="body" orient="vert" idx="1"/>
          </p:nvPr>
        </p:nvSpPr>
        <p:spPr>
          <a:xfrm>
            <a:off x="838201" y="365125"/>
            <a:ext cx="7734300" cy="5811840"/>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D903D1-46F5-4FBE-0685-6685524A2CC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59B690EA-43CC-4D64-832D-87C89E722281}" type="datetime1">
              <a:rPr lang="fr-FR"/>
              <a:pPr lvl="0"/>
              <a:t>04/10/2025</a:t>
            </a:fld>
            <a:endParaRPr lang="fr-FR"/>
          </a:p>
        </p:txBody>
      </p:sp>
      <p:sp>
        <p:nvSpPr>
          <p:cNvPr id="5" name="Espace réservé du pied de page 4">
            <a:extLst>
              <a:ext uri="{FF2B5EF4-FFF2-40B4-BE49-F238E27FC236}">
                <a16:creationId xmlns:a16="http://schemas.microsoft.com/office/drawing/2014/main" id="{9F2B0519-6879-085E-E603-07D8D070DC3E}"/>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EB1E32DB-F487-7649-4382-E2EA0C2414A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3514F1B-96EF-4601-8348-C6047C08BFF5}" type="slidenum">
              <a:t>‹N°›</a:t>
            </a:fld>
            <a:endParaRPr lang="fr-FR"/>
          </a:p>
        </p:txBody>
      </p:sp>
    </p:spTree>
    <p:extLst>
      <p:ext uri="{BB962C8B-B14F-4D97-AF65-F5344CB8AC3E}">
        <p14:creationId xmlns:p14="http://schemas.microsoft.com/office/powerpoint/2010/main" val="4444496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0" name="Google Shape;105;p16">
            <a:extLst>
              <a:ext uri="{FF2B5EF4-FFF2-40B4-BE49-F238E27FC236}">
                <a16:creationId xmlns:a16="http://schemas.microsoft.com/office/drawing/2014/main" id="{44468C3F-5542-9E8F-EC61-F1A67848BE09}"/>
              </a:ext>
            </a:extLst>
          </p:cNvPr>
          <p:cNvSpPr/>
          <p:nvPr userDrawn="1"/>
        </p:nvSpPr>
        <p:spPr>
          <a:xfrm>
            <a:off x="61795" y="57572"/>
            <a:ext cx="12108816" cy="901080"/>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1" name="Rectangle 10">
            <a:extLst>
              <a:ext uri="{FF2B5EF4-FFF2-40B4-BE49-F238E27FC236}">
                <a16:creationId xmlns:a16="http://schemas.microsoft.com/office/drawing/2014/main" id="{7412CA2E-B457-01FE-C276-59C1DFEE27A3}"/>
              </a:ext>
            </a:extLst>
          </p:cNvPr>
          <p:cNvSpPr/>
          <p:nvPr userDrawn="1"/>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2" name="Picture 2" descr="Image générée">
            <a:extLst>
              <a:ext uri="{FF2B5EF4-FFF2-40B4-BE49-F238E27FC236}">
                <a16:creationId xmlns:a16="http://schemas.microsoft.com/office/drawing/2014/main" id="{0D969D0E-61D8-BD1E-DD41-4BB1194A1B7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64202"/>
            <a:ext cx="814283" cy="809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592819"/>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085C4DBA-4569-AC43-D429-33DA51606C81}"/>
              </a:ext>
            </a:extLst>
          </p:cNvPr>
          <p:cNvGrpSpPr/>
          <p:nvPr/>
        </p:nvGrpSpPr>
        <p:grpSpPr>
          <a:xfrm>
            <a:off x="0" y="1"/>
            <a:ext cx="12192000" cy="6857999"/>
            <a:chOff x="0" y="0"/>
            <a:chExt cx="9144000" cy="5143499"/>
          </a:xfrm>
        </p:grpSpPr>
        <p:sp>
          <p:nvSpPr>
            <p:cNvPr id="3" name="Rectangle 7">
              <a:extLst>
                <a:ext uri="{FF2B5EF4-FFF2-40B4-BE49-F238E27FC236}">
                  <a16:creationId xmlns:a16="http://schemas.microsoft.com/office/drawing/2014/main" id="{CD84C02F-398B-8D7E-5F2D-22C11896BF77}"/>
                </a:ext>
              </a:extLst>
            </p:cNvPr>
            <p:cNvSpPr/>
            <p:nvPr/>
          </p:nvSpPr>
          <p:spPr>
            <a:xfrm>
              <a:off x="0" y="0"/>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A41F6D8F-7EC8-64DB-4276-45C783E245EA}"/>
                </a:ext>
              </a:extLst>
            </p:cNvPr>
            <p:cNvSpPr/>
            <p:nvPr/>
          </p:nvSpPr>
          <p:spPr>
            <a:xfrm>
              <a:off x="203197" y="391975"/>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E4A4F86B-5D3F-3F62-0D1B-BCA92126E9E0}"/>
                </a:ext>
              </a:extLst>
            </p:cNvPr>
            <p:cNvSpPr/>
            <p:nvPr/>
          </p:nvSpPr>
          <p:spPr>
            <a:xfrm>
              <a:off x="203197" y="155118"/>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07ABB235-8A44-BBB0-3520-B76CAD24E6E7}"/>
              </a:ext>
            </a:extLst>
          </p:cNvPr>
          <p:cNvSpPr/>
          <p:nvPr/>
        </p:nvSpPr>
        <p:spPr>
          <a:xfrm rot="10800009" flipH="1">
            <a:off x="495300" y="297925"/>
            <a:ext cx="457200" cy="318929"/>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Tree>
    <p:extLst>
      <p:ext uri="{BB962C8B-B14F-4D97-AF65-F5344CB8AC3E}">
        <p14:creationId xmlns:p14="http://schemas.microsoft.com/office/powerpoint/2010/main" val="2313185278"/>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8F87D6F5-CE57-8D51-0600-DA07065A3583}"/>
              </a:ext>
            </a:extLst>
          </p:cNvPr>
          <p:cNvGrpSpPr/>
          <p:nvPr/>
        </p:nvGrpSpPr>
        <p:grpSpPr>
          <a:xfrm>
            <a:off x="0" y="-38038"/>
            <a:ext cx="12192000" cy="6857999"/>
            <a:chOff x="0" y="-28529"/>
            <a:chExt cx="9144000" cy="5143499"/>
          </a:xfrm>
        </p:grpSpPr>
        <p:sp>
          <p:nvSpPr>
            <p:cNvPr id="3" name="Rectangle 7">
              <a:extLst>
                <a:ext uri="{FF2B5EF4-FFF2-40B4-BE49-F238E27FC236}">
                  <a16:creationId xmlns:a16="http://schemas.microsoft.com/office/drawing/2014/main" id="{D8183CC8-72DB-E498-D17D-09533558086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51CAC1DF-7251-73FE-92D0-28EDAB3FE8C2}"/>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F4C2EC6D-B32C-9DFD-4CBC-C0DB46EBC9B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EFB79256-9A33-8A21-1896-6F7EEA6D4579}"/>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a16="http://schemas.microsoft.com/office/drawing/2014/main" id="{52F870C8-0803-9A41-8273-F3168667A278}"/>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a16="http://schemas.microsoft.com/office/drawing/2014/main" id="{E450CA4C-5FF6-5C97-8DD7-03B57D115D5D}"/>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3253933152"/>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CCC46D4F-727A-750D-4B33-56A532D21FD5}"/>
              </a:ext>
            </a:extLst>
          </p:cNvPr>
          <p:cNvGrpSpPr/>
          <p:nvPr/>
        </p:nvGrpSpPr>
        <p:grpSpPr>
          <a:xfrm>
            <a:off x="0" y="-38038"/>
            <a:ext cx="12192000" cy="6857999"/>
            <a:chOff x="0" y="-28529"/>
            <a:chExt cx="9144000" cy="5143499"/>
          </a:xfrm>
        </p:grpSpPr>
        <p:sp>
          <p:nvSpPr>
            <p:cNvPr id="3" name="Rectangle 7">
              <a:extLst>
                <a:ext uri="{FF2B5EF4-FFF2-40B4-BE49-F238E27FC236}">
                  <a16:creationId xmlns:a16="http://schemas.microsoft.com/office/drawing/2014/main" id="{F1A76693-2062-8935-6CC8-1A44F7D58B1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2BA7CAAE-D8D2-0F68-430D-37BAD0D2CA60}"/>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7449C942-846B-5C35-155F-236E026823FC}"/>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61327B88-35D1-0E06-07C7-97D2CFED3411}"/>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a16="http://schemas.microsoft.com/office/drawing/2014/main" id="{2486A4F8-0FE2-A244-2109-189AEFF055A0}"/>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a16="http://schemas.microsoft.com/office/drawing/2014/main" id="{97BCF218-F84A-D18C-99A8-27DC0A6C7305}"/>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4270769326"/>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grpSp>
        <p:nvGrpSpPr>
          <p:cNvPr id="2" name="Google Shape;44;p62">
            <a:extLst>
              <a:ext uri="{FF2B5EF4-FFF2-40B4-BE49-F238E27FC236}">
                <a16:creationId xmlns:a16="http://schemas.microsoft.com/office/drawing/2014/main" id="{BD712924-EDCF-CA49-27F5-8DC83EAC1E98}"/>
              </a:ext>
            </a:extLst>
          </p:cNvPr>
          <p:cNvGrpSpPr/>
          <p:nvPr/>
        </p:nvGrpSpPr>
        <p:grpSpPr>
          <a:xfrm>
            <a:off x="0" y="-38038"/>
            <a:ext cx="12192000" cy="6857999"/>
            <a:chOff x="0" y="-28529"/>
            <a:chExt cx="9144000" cy="5143499"/>
          </a:xfrm>
        </p:grpSpPr>
        <p:sp>
          <p:nvSpPr>
            <p:cNvPr id="3" name="Google Shape;45;p62">
              <a:extLst>
                <a:ext uri="{FF2B5EF4-FFF2-40B4-BE49-F238E27FC236}">
                  <a16:creationId xmlns:a16="http://schemas.microsoft.com/office/drawing/2014/main" id="{22429514-140A-14F2-FDE3-1AB4073ACF3E}"/>
                </a:ext>
              </a:extLst>
            </p:cNvPr>
            <p:cNvSpPr/>
            <p:nvPr/>
          </p:nvSpPr>
          <p:spPr>
            <a:xfrm>
              <a:off x="0" y="-2852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4" name="Google Shape;46;p62">
              <a:extLst>
                <a:ext uri="{FF2B5EF4-FFF2-40B4-BE49-F238E27FC236}">
                  <a16:creationId xmlns:a16="http://schemas.microsoft.com/office/drawing/2014/main" id="{AFD857E5-15B2-7DC7-6C12-2D9E216D24D9}"/>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5" name="Google Shape;47;p62">
              <a:extLst>
                <a:ext uri="{FF2B5EF4-FFF2-40B4-BE49-F238E27FC236}">
                  <a16:creationId xmlns:a16="http://schemas.microsoft.com/office/drawing/2014/main" id="{FA3EA33A-E7A0-2E28-8B27-92160CD8D58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6" name="Google Shape;48;p62">
            <a:extLst>
              <a:ext uri="{FF2B5EF4-FFF2-40B4-BE49-F238E27FC236}">
                <a16:creationId xmlns:a16="http://schemas.microsoft.com/office/drawing/2014/main" id="{317A13B7-C035-1C17-D03E-0A288AEDA7E4}"/>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7" name="Google Shape;49;p62">
            <a:extLst>
              <a:ext uri="{FF2B5EF4-FFF2-40B4-BE49-F238E27FC236}">
                <a16:creationId xmlns:a16="http://schemas.microsoft.com/office/drawing/2014/main" id="{2B3A19E9-7A83-66DD-EBF0-15E1ACAE8C51}"/>
              </a:ext>
            </a:extLst>
          </p:cNvPr>
          <p:cNvSpPr txBox="1">
            <a:spLocks noGrp="1"/>
          </p:cNvSpPr>
          <p:nvPr>
            <p:ph type="title"/>
          </p:nvPr>
        </p:nvSpPr>
        <p:spPr>
          <a:xfrm>
            <a:off x="1015448" y="195950"/>
            <a:ext cx="10161105" cy="470623"/>
          </a:xfrm>
          <a:prstGeom prst="rect">
            <a:avLst/>
          </a:prstGeom>
        </p:spPr>
        <p:txBody>
          <a:bodyPr lIns="91421" tIns="45701" rIns="91421" bIns="45701"/>
          <a:lstStyle>
            <a:lvl1pPr>
              <a:defRPr sz="2000" b="1">
                <a:solidFill>
                  <a:srgbClr val="757070"/>
                </a:solidFill>
                <a:latin typeface="Calibri"/>
                <a:ea typeface="Calibri"/>
                <a:cs typeface="Calibri"/>
              </a:defRPr>
            </a:lvl1pPr>
          </a:lstStyle>
          <a:p>
            <a:pPr lvl="0"/>
            <a:endParaRPr lang="fr-FR"/>
          </a:p>
        </p:txBody>
      </p:sp>
      <p:sp>
        <p:nvSpPr>
          <p:cNvPr id="8" name="Google Shape;50;p62">
            <a:extLst>
              <a:ext uri="{FF2B5EF4-FFF2-40B4-BE49-F238E27FC236}">
                <a16:creationId xmlns:a16="http://schemas.microsoft.com/office/drawing/2014/main" id="{26EAC432-9C41-ED3E-4A83-45E2BBDFA7AC}"/>
              </a:ext>
            </a:extLst>
          </p:cNvPr>
          <p:cNvSpPr txBox="1">
            <a:spLocks noGrp="1"/>
          </p:cNvSpPr>
          <p:nvPr>
            <p:ph type="body" idx="4294967295"/>
          </p:nvPr>
        </p:nvSpPr>
        <p:spPr>
          <a:xfrm>
            <a:off x="996952" y="685690"/>
            <a:ext cx="10179600" cy="292436"/>
          </a:xfrm>
          <a:prstGeom prst="rect">
            <a:avLst/>
          </a:prstGeom>
        </p:spPr>
        <p:txBody>
          <a:bodyPr lIns="91421" tIns="45701" rIns="91421" bIns="45701">
            <a:noAutofit/>
          </a:bodyPr>
          <a:lstStyle>
            <a:lvl1pPr marL="457189" indent="-228594">
              <a:spcBef>
                <a:spcPts val="1000"/>
              </a:spcBef>
              <a:buNone/>
              <a:defRPr sz="1400" i="1">
                <a:solidFill>
                  <a:srgbClr val="AEABAB"/>
                </a:solidFill>
              </a:defRPr>
            </a:lvl1pPr>
          </a:lstStyle>
          <a:p>
            <a:pPr lvl="0"/>
            <a:endParaRPr lang="fr-FR"/>
          </a:p>
        </p:txBody>
      </p:sp>
    </p:spTree>
    <p:extLst>
      <p:ext uri="{BB962C8B-B14F-4D97-AF65-F5344CB8AC3E}">
        <p14:creationId xmlns:p14="http://schemas.microsoft.com/office/powerpoint/2010/main" val="17557254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Diapositive de titre">
    <p:spTree>
      <p:nvGrpSpPr>
        <p:cNvPr id="1" name=""/>
        <p:cNvGrpSpPr/>
        <p:nvPr/>
      </p:nvGrpSpPr>
      <p:grpSpPr>
        <a:xfrm>
          <a:off x="0" y="0"/>
          <a:ext cx="0" cy="0"/>
          <a:chOff x="0" y="0"/>
          <a:chExt cx="0" cy="0"/>
        </a:xfrm>
      </p:grpSpPr>
      <p:sp>
        <p:nvSpPr>
          <p:cNvPr id="2" name="Google Shape;48;p79">
            <a:extLst>
              <a:ext uri="{FF2B5EF4-FFF2-40B4-BE49-F238E27FC236}">
                <a16:creationId xmlns:a16="http://schemas.microsoft.com/office/drawing/2014/main" id="{575412F3-D3A0-AE57-0813-F102899FB756}"/>
              </a:ext>
            </a:extLst>
          </p:cNvPr>
          <p:cNvSpPr txBox="1">
            <a:spLocks noGrp="1"/>
          </p:cNvSpPr>
          <p:nvPr>
            <p:ph type="subTitle" idx="4294967295"/>
          </p:nvPr>
        </p:nvSpPr>
        <p:spPr>
          <a:xfrm>
            <a:off x="1524000" y="3602041"/>
            <a:ext cx="9144000" cy="1655759"/>
          </a:xfrm>
          <a:prstGeom prst="rect">
            <a:avLst/>
          </a:prstGeom>
        </p:spPr>
        <p:txBody>
          <a:bodyPr lIns="91421" tIns="45701" rIns="91421" bIns="45701" anchorCtr="1"/>
          <a:lstStyle>
            <a:lvl1pPr algn="ctr">
              <a:spcBef>
                <a:spcPts val="1000"/>
              </a:spcBef>
              <a:buNone/>
              <a:defRPr sz="2400"/>
            </a:lvl1pPr>
          </a:lstStyle>
          <a:p>
            <a:pPr lvl="0"/>
            <a:endParaRPr lang="fr-FR"/>
          </a:p>
        </p:txBody>
      </p:sp>
      <p:sp>
        <p:nvSpPr>
          <p:cNvPr id="3" name="Google Shape;49;p79">
            <a:extLst>
              <a:ext uri="{FF2B5EF4-FFF2-40B4-BE49-F238E27FC236}">
                <a16:creationId xmlns:a16="http://schemas.microsoft.com/office/drawing/2014/main" id="{97901B13-C46E-85BA-225E-67014654B7DF}"/>
              </a:ext>
            </a:extLst>
          </p:cNvPr>
          <p:cNvSpPr txBox="1">
            <a:spLocks noGrp="1"/>
          </p:cNvSpPr>
          <p:nvPr>
            <p:ph type="dt" sz="half" idx="7"/>
          </p:nvPr>
        </p:nvSpPr>
        <p:spPr>
          <a:xfrm>
            <a:off x="838200" y="6356347"/>
            <a:ext cx="2743200" cy="365125"/>
          </a:xfrm>
          <a:prstGeom prst="rect">
            <a:avLst/>
          </a:prstGeom>
        </p:spPr>
        <p:txBody>
          <a:bodyPr lIns="91421" tIns="45701" rIns="91421" bIns="45701"/>
          <a:lstStyle>
            <a:lvl1pPr>
              <a:defRPr/>
            </a:lvl1pPr>
          </a:lstStyle>
          <a:p>
            <a:pPr lvl="0"/>
            <a:endParaRPr lang="fr-FR"/>
          </a:p>
        </p:txBody>
      </p:sp>
      <p:sp>
        <p:nvSpPr>
          <p:cNvPr id="4" name="Google Shape;50;p79">
            <a:extLst>
              <a:ext uri="{FF2B5EF4-FFF2-40B4-BE49-F238E27FC236}">
                <a16:creationId xmlns:a16="http://schemas.microsoft.com/office/drawing/2014/main" id="{A59023D1-5FD1-C856-E0FA-61966CDFF2E5}"/>
              </a:ext>
            </a:extLst>
          </p:cNvPr>
          <p:cNvSpPr txBox="1">
            <a:spLocks noGrp="1"/>
          </p:cNvSpPr>
          <p:nvPr>
            <p:ph type="ftr" sz="quarter" idx="9"/>
          </p:nvPr>
        </p:nvSpPr>
        <p:spPr>
          <a:xfrm>
            <a:off x="4038599" y="6356347"/>
            <a:ext cx="4114799" cy="365125"/>
          </a:xfrm>
          <a:prstGeom prst="rect">
            <a:avLst/>
          </a:prstGeom>
        </p:spPr>
        <p:txBody>
          <a:bodyPr lIns="91421" tIns="45701" rIns="91421" bIns="45701"/>
          <a:lstStyle>
            <a:lvl1pPr>
              <a:defRPr/>
            </a:lvl1pPr>
          </a:lstStyle>
          <a:p>
            <a:pPr lvl="0"/>
            <a:endParaRPr lang="fr-FR"/>
          </a:p>
        </p:txBody>
      </p:sp>
      <p:sp>
        <p:nvSpPr>
          <p:cNvPr id="5" name="Google Shape;51;p79">
            <a:extLst>
              <a:ext uri="{FF2B5EF4-FFF2-40B4-BE49-F238E27FC236}">
                <a16:creationId xmlns:a16="http://schemas.microsoft.com/office/drawing/2014/main" id="{DA9D258F-B1B6-378D-9A35-B05AF48C98E4}"/>
              </a:ext>
            </a:extLst>
          </p:cNvPr>
          <p:cNvSpPr txBox="1">
            <a:spLocks noGrp="1"/>
          </p:cNvSpPr>
          <p:nvPr>
            <p:ph type="sldNum" sz="quarter" idx="8"/>
          </p:nvPr>
        </p:nvSpPr>
        <p:spPr>
          <a:xfrm>
            <a:off x="8610599" y="6356347"/>
            <a:ext cx="2743200" cy="365125"/>
          </a:xfrm>
          <a:prstGeom prst="rect">
            <a:avLst/>
          </a:prstGeom>
        </p:spPr>
        <p:txBody>
          <a:bodyPr lIns="91421" tIns="45701" rIns="91421" bIns="45701"/>
          <a:lstStyle>
            <a:lvl1pPr>
              <a:defRPr/>
            </a:lvl1pPr>
          </a:lstStyle>
          <a:p>
            <a:pPr lvl="0"/>
            <a:fld id="{BBE84098-2294-4EF7-98CF-E51B5DE54DE1}" type="slidenum">
              <a:t>‹N°›</a:t>
            </a:fld>
            <a:endParaRPr lang="fr-FR"/>
          </a:p>
        </p:txBody>
      </p:sp>
      <p:grpSp>
        <p:nvGrpSpPr>
          <p:cNvPr id="6" name="Google Shape;52;p79">
            <a:extLst>
              <a:ext uri="{FF2B5EF4-FFF2-40B4-BE49-F238E27FC236}">
                <a16:creationId xmlns:a16="http://schemas.microsoft.com/office/drawing/2014/main" id="{7A8F863C-2A74-ABE1-2206-DDF95A963332}"/>
              </a:ext>
            </a:extLst>
          </p:cNvPr>
          <p:cNvGrpSpPr/>
          <p:nvPr/>
        </p:nvGrpSpPr>
        <p:grpSpPr>
          <a:xfrm>
            <a:off x="0" y="-26505"/>
            <a:ext cx="12192000" cy="6857999"/>
            <a:chOff x="0" y="-19879"/>
            <a:chExt cx="9144000" cy="5143499"/>
          </a:xfrm>
        </p:grpSpPr>
        <p:sp>
          <p:nvSpPr>
            <p:cNvPr id="7" name="Google Shape;53;p79">
              <a:extLst>
                <a:ext uri="{FF2B5EF4-FFF2-40B4-BE49-F238E27FC236}">
                  <a16:creationId xmlns:a16="http://schemas.microsoft.com/office/drawing/2014/main" id="{DE9A71E9-24B0-CD58-1238-30F60FAA82E4}"/>
                </a:ext>
              </a:extLst>
            </p:cNvPr>
            <p:cNvSpPr/>
            <p:nvPr/>
          </p:nvSpPr>
          <p:spPr>
            <a:xfrm>
              <a:off x="0" y="-1987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8" name="Google Shape;54;p79">
              <a:extLst>
                <a:ext uri="{FF2B5EF4-FFF2-40B4-BE49-F238E27FC236}">
                  <a16:creationId xmlns:a16="http://schemas.microsoft.com/office/drawing/2014/main" id="{582E233C-9A8E-EAEF-E20C-69B120F4AA77}"/>
                </a:ext>
              </a:extLst>
            </p:cNvPr>
            <p:cNvSpPr/>
            <p:nvPr/>
          </p:nvSpPr>
          <p:spPr>
            <a:xfrm>
              <a:off x="203197" y="440173"/>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9" name="Google Shape;55;p79">
              <a:extLst>
                <a:ext uri="{FF2B5EF4-FFF2-40B4-BE49-F238E27FC236}">
                  <a16:creationId xmlns:a16="http://schemas.microsoft.com/office/drawing/2014/main" id="{D4D55FB1-9E0D-E58E-7C5D-93DCF651E6D2}"/>
                </a:ext>
              </a:extLst>
            </p:cNvPr>
            <p:cNvSpPr/>
            <p:nvPr/>
          </p:nvSpPr>
          <p:spPr>
            <a:xfrm>
              <a:off x="203197" y="135239"/>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10" name="Google Shape;56;p79">
            <a:extLst>
              <a:ext uri="{FF2B5EF4-FFF2-40B4-BE49-F238E27FC236}">
                <a16:creationId xmlns:a16="http://schemas.microsoft.com/office/drawing/2014/main" id="{D87173D8-889B-C425-0D29-B999C7F59C3C}"/>
              </a:ext>
            </a:extLst>
          </p:cNvPr>
          <p:cNvSpPr/>
          <p:nvPr/>
        </p:nvSpPr>
        <p:spPr>
          <a:xfrm flipH="1">
            <a:off x="11353800" y="363225"/>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11" name="Google Shape;57;p79">
            <a:extLst>
              <a:ext uri="{FF2B5EF4-FFF2-40B4-BE49-F238E27FC236}">
                <a16:creationId xmlns:a16="http://schemas.microsoft.com/office/drawing/2014/main" id="{7D9CFAC8-B793-96C3-F8D1-A7D89D10DFAC}"/>
              </a:ext>
            </a:extLst>
          </p:cNvPr>
          <p:cNvSpPr txBox="1">
            <a:spLocks noGrp="1"/>
          </p:cNvSpPr>
          <p:nvPr>
            <p:ph type="title"/>
          </p:nvPr>
        </p:nvSpPr>
        <p:spPr>
          <a:xfrm>
            <a:off x="1192694" y="523890"/>
            <a:ext cx="10161105" cy="470623"/>
          </a:xfrm>
          <a:prstGeom prst="rect">
            <a:avLst/>
          </a:prstGeom>
        </p:spPr>
        <p:txBody>
          <a:bodyPr lIns="91421" tIns="45701" rIns="91421" bIns="45701"/>
          <a:lstStyle>
            <a:lvl1pPr algn="r">
              <a:defRPr sz="1800" i="1">
                <a:solidFill>
                  <a:srgbClr val="757070"/>
                </a:solidFill>
                <a:latin typeface="Calibri"/>
                <a:ea typeface="Calibri"/>
                <a:cs typeface="Calibri"/>
              </a:defRPr>
            </a:lvl1pPr>
          </a:lstStyle>
          <a:p>
            <a:pPr lvl="0"/>
            <a:endParaRPr lang="fr-FR"/>
          </a:p>
        </p:txBody>
      </p:sp>
    </p:spTree>
    <p:extLst>
      <p:ext uri="{BB962C8B-B14F-4D97-AF65-F5344CB8AC3E}">
        <p14:creationId xmlns:p14="http://schemas.microsoft.com/office/powerpoint/2010/main" val="30915449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_Title Slide" userDrawn="1">
  <p:cSld name="6_Title Slide">
    <p:spTree>
      <p:nvGrpSpPr>
        <p:cNvPr id="1" name="Shape 85"/>
        <p:cNvGrpSpPr/>
        <p:nvPr/>
      </p:nvGrpSpPr>
      <p:grpSpPr>
        <a:xfrm>
          <a:off x="0" y="0"/>
          <a:ext cx="0" cy="0"/>
          <a:chOff x="0" y="0"/>
          <a:chExt cx="0" cy="0"/>
        </a:xfrm>
      </p:grpSpPr>
      <p:sp>
        <p:nvSpPr>
          <p:cNvPr id="5" name="Rectangle: Rounded Corners 1">
            <a:extLst>
              <a:ext uri="{FF2B5EF4-FFF2-40B4-BE49-F238E27FC236}">
                <a16:creationId xmlns:a16="http://schemas.microsoft.com/office/drawing/2014/main" id="{9F0F27D2-E3BB-E638-8657-579AE4CD7660}"/>
              </a:ext>
            </a:extLst>
          </p:cNvPr>
          <p:cNvSpPr/>
          <p:nvPr userDrawn="1"/>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5">
            <a:extLst>
              <a:ext uri="{FF2B5EF4-FFF2-40B4-BE49-F238E27FC236}">
                <a16:creationId xmlns:a16="http://schemas.microsoft.com/office/drawing/2014/main" id="{07FD4220-F79D-CE47-D46E-24FBA9C47892}"/>
              </a:ext>
            </a:extLst>
          </p:cNvPr>
          <p:cNvSpPr/>
          <p:nvPr userDrawn="1"/>
        </p:nvSpPr>
        <p:spPr>
          <a:xfrm>
            <a:off x="0" y="0"/>
            <a:ext cx="12192000" cy="6858000"/>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Picture 2" descr="Image générée">
            <a:extLst>
              <a:ext uri="{FF2B5EF4-FFF2-40B4-BE49-F238E27FC236}">
                <a16:creationId xmlns:a16="http://schemas.microsoft.com/office/drawing/2014/main" id="{93602516-E5E7-C548-5BDD-2D3BABF02CED}"/>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54427" y="55062"/>
            <a:ext cx="767119" cy="762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84206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91286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94151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323888959"/>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572288972"/>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8732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2245826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4281321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90441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3460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2859088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9269758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41993990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4238640289"/>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04/10/2025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5202864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39069276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97191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8383586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31401096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3503128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04/10/2025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2236412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1396352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440416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350294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587138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64025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500849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81477"/>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4_Title Slide">
  <p:cSld name="17_Title Slide">
    <p:spTree>
      <p:nvGrpSpPr>
        <p:cNvPr id="1" name="Shape 25"/>
        <p:cNvGrpSpPr/>
        <p:nvPr/>
      </p:nvGrpSpPr>
      <p:grpSpPr>
        <a:xfrm>
          <a:off x="0" y="0"/>
          <a:ext cx="0" cy="0"/>
          <a:chOff x="0" y="0"/>
          <a:chExt cx="0" cy="0"/>
        </a:xfrm>
      </p:grpSpPr>
      <p:sp>
        <p:nvSpPr>
          <p:cNvPr id="26" name="Google Shape;26;p9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 name="Google Shape;28;p94"/>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9" name="Google Shape;29;p94"/>
          <p:cNvSpPr txBox="1">
            <a:spLocks noGrp="1"/>
          </p:cNvSpPr>
          <p:nvPr>
            <p:ph type="body" idx="1"/>
          </p:nvPr>
        </p:nvSpPr>
        <p:spPr>
          <a:xfrm>
            <a:off x="3715202" y="81025"/>
            <a:ext cx="4757738" cy="830956"/>
          </a:xfrm>
          <a:prstGeom prst="rect">
            <a:avLst/>
          </a:prstGeom>
          <a:noFill/>
          <a:ln>
            <a:noFill/>
          </a:ln>
        </p:spPr>
        <p:txBody>
          <a:bodyPr spcFirstLastPara="1" wrap="square" lIns="91425" tIns="45700" rIns="91425" bIns="45700" anchor="t" anchorCtr="0">
            <a:spAutoFit/>
          </a:bodyPr>
          <a:lstStyle>
            <a:lvl1pPr marL="457200" lvl="0" indent="-533400" algn="r">
              <a:lnSpc>
                <a:spcPct val="90000"/>
              </a:lnSpc>
              <a:spcBef>
                <a:spcPts val="1000"/>
              </a:spcBef>
              <a:spcAft>
                <a:spcPts val="0"/>
              </a:spcAft>
              <a:buClr>
                <a:schemeClr val="dk1"/>
              </a:buClr>
              <a:buSzPts val="4800"/>
              <a:buChar char="•"/>
              <a:defRPr sz="4800" b="1"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94"/>
          <p:cNvSpPr txBox="1">
            <a:spLocks noGrp="1"/>
          </p:cNvSpPr>
          <p:nvPr>
            <p:ph type="body" idx="2"/>
          </p:nvPr>
        </p:nvSpPr>
        <p:spPr>
          <a:xfrm>
            <a:off x="671332" y="1678671"/>
            <a:ext cx="10845478" cy="784790"/>
          </a:xfrm>
          <a:prstGeom prst="rect">
            <a:avLst/>
          </a:prstGeom>
          <a:noFill/>
          <a:ln>
            <a:noFill/>
          </a:ln>
        </p:spPr>
        <p:txBody>
          <a:bodyPr spcFirstLastPara="1" wrap="square" lIns="91425" tIns="45700" rIns="91425" bIns="45700" anchor="t" anchorCtr="0">
            <a:spAutoFit/>
          </a:bodyPr>
          <a:lstStyle>
            <a:lvl1pPr marL="457200" lvl="0" indent="-419100" algn="r">
              <a:lnSpc>
                <a:spcPct val="90000"/>
              </a:lnSpc>
              <a:spcBef>
                <a:spcPts val="1000"/>
              </a:spcBef>
              <a:spcAft>
                <a:spcPts val="0"/>
              </a:spcAft>
              <a:buClr>
                <a:schemeClr val="dk1"/>
              </a:buClr>
              <a:buSzPts val="3000"/>
              <a:buChar char="•"/>
              <a:defRPr sz="3000" b="0"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sz="18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9743574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8ED2D2-42B8-C3C7-63CF-621277C9F1C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C120824-6C38-354F-DF72-A49AD0E5D4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C2C31F1-DACF-5A10-BB99-9842D907A12E}"/>
              </a:ext>
            </a:extLst>
          </p:cNvPr>
          <p:cNvSpPr>
            <a:spLocks noGrp="1"/>
          </p:cNvSpPr>
          <p:nvPr>
            <p:ph type="dt" sz="half" idx="10"/>
          </p:nvPr>
        </p:nvSpPr>
        <p:spPr/>
        <p:txBody>
          <a:bodyPr/>
          <a:lstStyle/>
          <a:p>
            <a:fld id="{74CB9BFE-72E9-46A6-A207-AD86964D0F8A}" type="datetimeFigureOut">
              <a:rPr lang="fr-FR" smtClean="0"/>
              <a:t>04/10/2025</a:t>
            </a:fld>
            <a:endParaRPr lang="fr-FR"/>
          </a:p>
        </p:txBody>
      </p:sp>
      <p:sp>
        <p:nvSpPr>
          <p:cNvPr id="5" name="Espace réservé du pied de page 4">
            <a:extLst>
              <a:ext uri="{FF2B5EF4-FFF2-40B4-BE49-F238E27FC236}">
                <a16:creationId xmlns:a16="http://schemas.microsoft.com/office/drawing/2014/main" id="{14484077-95CB-4553-62B2-DFF804A781B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03F433-BF1B-D2B6-3920-0E50066A8019}"/>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46338895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E8EAC2-7EC1-27F9-CA80-F2AA275E2BC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6B4B46F-08F7-3042-8381-F4B646C1D45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D7DB424-0D1C-7A3E-5CE0-D34F8973AD4F}"/>
              </a:ext>
            </a:extLst>
          </p:cNvPr>
          <p:cNvSpPr>
            <a:spLocks noGrp="1"/>
          </p:cNvSpPr>
          <p:nvPr>
            <p:ph type="dt" sz="half" idx="10"/>
          </p:nvPr>
        </p:nvSpPr>
        <p:spPr/>
        <p:txBody>
          <a:bodyPr/>
          <a:lstStyle/>
          <a:p>
            <a:fld id="{74CB9BFE-72E9-46A6-A207-AD86964D0F8A}" type="datetimeFigureOut">
              <a:rPr lang="fr-FR" smtClean="0"/>
              <a:t>04/10/2025</a:t>
            </a:fld>
            <a:endParaRPr lang="fr-FR"/>
          </a:p>
        </p:txBody>
      </p:sp>
      <p:sp>
        <p:nvSpPr>
          <p:cNvPr id="5" name="Espace réservé du pied de page 4">
            <a:extLst>
              <a:ext uri="{FF2B5EF4-FFF2-40B4-BE49-F238E27FC236}">
                <a16:creationId xmlns:a16="http://schemas.microsoft.com/office/drawing/2014/main" id="{8F398917-FB33-B9AF-C009-0E1A97F99E1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9D9E572-9C38-D16C-4F05-9975E6795440}"/>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9937695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948FB2-8693-FCB9-D9A6-13725AF2758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C55290F-8247-E993-09F9-3E9770AE9A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ED4A37-0FE5-1049-828A-71FD7F57EBCB}"/>
              </a:ext>
            </a:extLst>
          </p:cNvPr>
          <p:cNvSpPr>
            <a:spLocks noGrp="1"/>
          </p:cNvSpPr>
          <p:nvPr>
            <p:ph type="dt" sz="half" idx="10"/>
          </p:nvPr>
        </p:nvSpPr>
        <p:spPr/>
        <p:txBody>
          <a:bodyPr/>
          <a:lstStyle/>
          <a:p>
            <a:fld id="{74CB9BFE-72E9-46A6-A207-AD86964D0F8A}" type="datetimeFigureOut">
              <a:rPr lang="fr-FR" smtClean="0"/>
              <a:t>04/10/2025</a:t>
            </a:fld>
            <a:endParaRPr lang="fr-FR"/>
          </a:p>
        </p:txBody>
      </p:sp>
      <p:sp>
        <p:nvSpPr>
          <p:cNvPr id="5" name="Espace réservé du pied de page 4">
            <a:extLst>
              <a:ext uri="{FF2B5EF4-FFF2-40B4-BE49-F238E27FC236}">
                <a16:creationId xmlns:a16="http://schemas.microsoft.com/office/drawing/2014/main" id="{C1B76727-FA25-774F-B5FF-8678F41E0FE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6EEEAE3-BE3F-DD6A-5523-A61C4759B456}"/>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336004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F3CD9F-8839-0143-1F14-C557BE26B28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32FF66D-D23D-91FD-184F-A8716E76F4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ECDCC56-AA6C-CBC2-6D38-0B0B2E2DD26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1E3ECA7-305A-7CE5-1873-DDECBB1DC2A0}"/>
              </a:ext>
            </a:extLst>
          </p:cNvPr>
          <p:cNvSpPr>
            <a:spLocks noGrp="1"/>
          </p:cNvSpPr>
          <p:nvPr>
            <p:ph type="dt" sz="half" idx="10"/>
          </p:nvPr>
        </p:nvSpPr>
        <p:spPr/>
        <p:txBody>
          <a:bodyPr/>
          <a:lstStyle/>
          <a:p>
            <a:fld id="{74CB9BFE-72E9-46A6-A207-AD86964D0F8A}" type="datetimeFigureOut">
              <a:rPr lang="fr-FR" smtClean="0"/>
              <a:t>04/10/2025</a:t>
            </a:fld>
            <a:endParaRPr lang="fr-FR"/>
          </a:p>
        </p:txBody>
      </p:sp>
      <p:sp>
        <p:nvSpPr>
          <p:cNvPr id="6" name="Espace réservé du pied de page 5">
            <a:extLst>
              <a:ext uri="{FF2B5EF4-FFF2-40B4-BE49-F238E27FC236}">
                <a16:creationId xmlns:a16="http://schemas.microsoft.com/office/drawing/2014/main" id="{7D960D44-0ECB-CBB7-AFB0-1FFA17F9FE9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ADF55E3-0AF5-A53D-A34C-6C3D55BFB09C}"/>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94858042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092085-14C8-28E4-102F-ED0B19F0A6D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4E7B72C-4A45-E3F0-A413-6884F8108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726A244-B359-577E-4E68-468DB08B6DA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7FFAD7A-C765-8531-CB64-D996D40279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278E4AF-D805-D256-F40A-851EC3BA122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F7C804D-E917-C6AB-4115-6F29AFD73E4C}"/>
              </a:ext>
            </a:extLst>
          </p:cNvPr>
          <p:cNvSpPr>
            <a:spLocks noGrp="1"/>
          </p:cNvSpPr>
          <p:nvPr>
            <p:ph type="dt" sz="half" idx="10"/>
          </p:nvPr>
        </p:nvSpPr>
        <p:spPr/>
        <p:txBody>
          <a:bodyPr/>
          <a:lstStyle/>
          <a:p>
            <a:fld id="{74CB9BFE-72E9-46A6-A207-AD86964D0F8A}" type="datetimeFigureOut">
              <a:rPr lang="fr-FR" smtClean="0"/>
              <a:t>04/10/2025</a:t>
            </a:fld>
            <a:endParaRPr lang="fr-FR"/>
          </a:p>
        </p:txBody>
      </p:sp>
      <p:sp>
        <p:nvSpPr>
          <p:cNvPr id="8" name="Espace réservé du pied de page 7">
            <a:extLst>
              <a:ext uri="{FF2B5EF4-FFF2-40B4-BE49-F238E27FC236}">
                <a16:creationId xmlns:a16="http://schemas.microsoft.com/office/drawing/2014/main" id="{C52FC19B-9C5E-8C8D-9BC7-22479341375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0506F3A-6305-7514-5E10-1E002F9118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7478636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8C30FB-211F-35C1-45B3-37139EFEA77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637D15E-E502-0625-6F1A-69553D5D364A}"/>
              </a:ext>
            </a:extLst>
          </p:cNvPr>
          <p:cNvSpPr>
            <a:spLocks noGrp="1"/>
          </p:cNvSpPr>
          <p:nvPr>
            <p:ph type="dt" sz="half" idx="10"/>
          </p:nvPr>
        </p:nvSpPr>
        <p:spPr/>
        <p:txBody>
          <a:bodyPr/>
          <a:lstStyle/>
          <a:p>
            <a:fld id="{74CB9BFE-72E9-46A6-A207-AD86964D0F8A}" type="datetimeFigureOut">
              <a:rPr lang="fr-FR" smtClean="0"/>
              <a:t>04/10/2025</a:t>
            </a:fld>
            <a:endParaRPr lang="fr-FR"/>
          </a:p>
        </p:txBody>
      </p:sp>
      <p:sp>
        <p:nvSpPr>
          <p:cNvPr id="4" name="Espace réservé du pied de page 3">
            <a:extLst>
              <a:ext uri="{FF2B5EF4-FFF2-40B4-BE49-F238E27FC236}">
                <a16:creationId xmlns:a16="http://schemas.microsoft.com/office/drawing/2014/main" id="{197B4271-BD12-E79C-5100-54E28536228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2D670BA-579C-AEE4-D8C0-FE74CC88BCC4}"/>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6685082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482D344-EB9A-BC27-3542-56280CBDDC8B}"/>
              </a:ext>
            </a:extLst>
          </p:cNvPr>
          <p:cNvSpPr>
            <a:spLocks noGrp="1"/>
          </p:cNvSpPr>
          <p:nvPr>
            <p:ph type="dt" sz="half" idx="10"/>
          </p:nvPr>
        </p:nvSpPr>
        <p:spPr/>
        <p:txBody>
          <a:bodyPr/>
          <a:lstStyle/>
          <a:p>
            <a:fld id="{74CB9BFE-72E9-46A6-A207-AD86964D0F8A}" type="datetimeFigureOut">
              <a:rPr lang="fr-FR" smtClean="0"/>
              <a:t>04/10/2025</a:t>
            </a:fld>
            <a:endParaRPr lang="fr-FR"/>
          </a:p>
        </p:txBody>
      </p:sp>
      <p:sp>
        <p:nvSpPr>
          <p:cNvPr id="3" name="Espace réservé du pied de page 2">
            <a:extLst>
              <a:ext uri="{FF2B5EF4-FFF2-40B4-BE49-F238E27FC236}">
                <a16:creationId xmlns:a16="http://schemas.microsoft.com/office/drawing/2014/main" id="{2E4CD51F-B6E1-3BEB-FD8B-99CFB0B2B1D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BE63402-5980-8B03-5C6A-F5F07C2B1CBE}"/>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86454681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C4C743-EB7C-A66D-E0E2-AA12529880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B0DAAA0-DB2B-B8E1-E8D0-1A301F1FC8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A8D8D8C-B79B-7811-25FB-F9B427767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3D88ABC-27AE-ADED-587F-03BE3A281FD1}"/>
              </a:ext>
            </a:extLst>
          </p:cNvPr>
          <p:cNvSpPr>
            <a:spLocks noGrp="1"/>
          </p:cNvSpPr>
          <p:nvPr>
            <p:ph type="dt" sz="half" idx="10"/>
          </p:nvPr>
        </p:nvSpPr>
        <p:spPr/>
        <p:txBody>
          <a:bodyPr/>
          <a:lstStyle/>
          <a:p>
            <a:fld id="{74CB9BFE-72E9-46A6-A207-AD86964D0F8A}" type="datetimeFigureOut">
              <a:rPr lang="fr-FR" smtClean="0"/>
              <a:t>04/10/2025</a:t>
            </a:fld>
            <a:endParaRPr lang="fr-FR"/>
          </a:p>
        </p:txBody>
      </p:sp>
      <p:sp>
        <p:nvSpPr>
          <p:cNvPr id="6" name="Espace réservé du pied de page 5">
            <a:extLst>
              <a:ext uri="{FF2B5EF4-FFF2-40B4-BE49-F238E27FC236}">
                <a16:creationId xmlns:a16="http://schemas.microsoft.com/office/drawing/2014/main" id="{4ECA6991-BEF1-D145-74D7-2799DB3B183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9316097-2FC4-9C9C-9343-249407EE9C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4668014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84B283-6AE8-B781-AE26-A8920CE1D3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016F648-CB24-0CD1-0BDE-0E9C65D7A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AE53F75-B762-70CD-0662-60379C206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E56B356-640F-7832-E3E0-C7D098F37755}"/>
              </a:ext>
            </a:extLst>
          </p:cNvPr>
          <p:cNvSpPr>
            <a:spLocks noGrp="1"/>
          </p:cNvSpPr>
          <p:nvPr>
            <p:ph type="dt" sz="half" idx="10"/>
          </p:nvPr>
        </p:nvSpPr>
        <p:spPr/>
        <p:txBody>
          <a:bodyPr/>
          <a:lstStyle/>
          <a:p>
            <a:fld id="{74CB9BFE-72E9-46A6-A207-AD86964D0F8A}" type="datetimeFigureOut">
              <a:rPr lang="fr-FR" smtClean="0"/>
              <a:t>04/10/2025</a:t>
            </a:fld>
            <a:endParaRPr lang="fr-FR"/>
          </a:p>
        </p:txBody>
      </p:sp>
      <p:sp>
        <p:nvSpPr>
          <p:cNvPr id="6" name="Espace réservé du pied de page 5">
            <a:extLst>
              <a:ext uri="{FF2B5EF4-FFF2-40B4-BE49-F238E27FC236}">
                <a16:creationId xmlns:a16="http://schemas.microsoft.com/office/drawing/2014/main" id="{701DC535-75F0-6025-3358-5C96F198B9E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D31AEBA-626C-719F-7B50-ABD25FE2CBDA}"/>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2567209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AAC2E9-6EBA-AD80-9D0F-9926406572D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F41F3FE-6328-A8BD-ED13-436D2088D0C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C501C4A-FFE8-63D7-8294-8A62C18E02DB}"/>
              </a:ext>
            </a:extLst>
          </p:cNvPr>
          <p:cNvSpPr>
            <a:spLocks noGrp="1"/>
          </p:cNvSpPr>
          <p:nvPr>
            <p:ph type="dt" sz="half" idx="10"/>
          </p:nvPr>
        </p:nvSpPr>
        <p:spPr/>
        <p:txBody>
          <a:bodyPr/>
          <a:lstStyle/>
          <a:p>
            <a:fld id="{74CB9BFE-72E9-46A6-A207-AD86964D0F8A}" type="datetimeFigureOut">
              <a:rPr lang="fr-FR" smtClean="0"/>
              <a:t>04/10/2025</a:t>
            </a:fld>
            <a:endParaRPr lang="fr-FR"/>
          </a:p>
        </p:txBody>
      </p:sp>
      <p:sp>
        <p:nvSpPr>
          <p:cNvPr id="5" name="Espace réservé du pied de page 4">
            <a:extLst>
              <a:ext uri="{FF2B5EF4-FFF2-40B4-BE49-F238E27FC236}">
                <a16:creationId xmlns:a16="http://schemas.microsoft.com/office/drawing/2014/main" id="{D0ABCDED-9723-410F-1039-E82586E9144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462A592-B9B5-3DB6-293A-61EE386C22E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483481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8A44AC3-E98B-5F31-56E4-12B0F299728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27DA23C-AD99-C36D-890E-B6736F0DDB4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E435B0B-0CF3-04B5-085F-9F7AF989CBE5}"/>
              </a:ext>
            </a:extLst>
          </p:cNvPr>
          <p:cNvSpPr>
            <a:spLocks noGrp="1"/>
          </p:cNvSpPr>
          <p:nvPr>
            <p:ph type="dt" sz="half" idx="10"/>
          </p:nvPr>
        </p:nvSpPr>
        <p:spPr/>
        <p:txBody>
          <a:bodyPr/>
          <a:lstStyle/>
          <a:p>
            <a:fld id="{74CB9BFE-72E9-46A6-A207-AD86964D0F8A}" type="datetimeFigureOut">
              <a:rPr lang="fr-FR" smtClean="0"/>
              <a:t>04/10/2025</a:t>
            </a:fld>
            <a:endParaRPr lang="fr-FR"/>
          </a:p>
        </p:txBody>
      </p:sp>
      <p:sp>
        <p:nvSpPr>
          <p:cNvPr id="5" name="Espace réservé du pied de page 4">
            <a:extLst>
              <a:ext uri="{FF2B5EF4-FFF2-40B4-BE49-F238E27FC236}">
                <a16:creationId xmlns:a16="http://schemas.microsoft.com/office/drawing/2014/main" id="{849BADC2-C8DB-CBBD-719D-81BB95B597E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93481B6-B977-D7DA-240F-E81A8544A391}"/>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8980947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7"/>
        <p:cNvGrpSpPr/>
        <p:nvPr/>
      </p:nvGrpSpPr>
      <p:grpSpPr>
        <a:xfrm>
          <a:off x="0" y="0"/>
          <a:ext cx="0" cy="0"/>
          <a:chOff x="0" y="0"/>
          <a:chExt cx="0" cy="0"/>
        </a:xfrm>
      </p:grpSpPr>
      <p:grpSp>
        <p:nvGrpSpPr>
          <p:cNvPr id="58" name="Google Shape;58;p83"/>
          <p:cNvGrpSpPr/>
          <p:nvPr/>
        </p:nvGrpSpPr>
        <p:grpSpPr>
          <a:xfrm>
            <a:off x="-1" y="-38042"/>
            <a:ext cx="12192000" cy="6858001"/>
            <a:chOff x="0" y="0"/>
            <a:chExt cx="13716000" cy="10287000"/>
          </a:xfrm>
        </p:grpSpPr>
        <p:sp>
          <p:nvSpPr>
            <p:cNvPr id="59" name="Google Shape;59;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0" name="Google Shape;60;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1" name="Google Shape;61;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62" name="Google Shape;62;p83"/>
          <p:cNvSpPr/>
          <p:nvPr/>
        </p:nvSpPr>
        <p:spPr>
          <a:xfrm flipH="1">
            <a:off x="11365763" y="278141"/>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63" name="Google Shape;63;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3"/>
          <p:cNvSpPr txBox="1">
            <a:spLocks noGrp="1"/>
          </p:cNvSpPr>
          <p:nvPr>
            <p:ph type="body" idx="1"/>
          </p:nvPr>
        </p:nvSpPr>
        <p:spPr>
          <a:xfrm>
            <a:off x="996949" y="685688"/>
            <a:ext cx="5940563" cy="2924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AEABAB"/>
              </a:buClr>
              <a:buSzPts val="1800"/>
              <a:buNone/>
              <a:defRPr sz="18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8501767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36231119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39"/>
        <p:cNvGrpSpPr/>
        <p:nvPr/>
      </p:nvGrpSpPr>
      <p:grpSpPr>
        <a:xfrm>
          <a:off x="0" y="0"/>
          <a:ext cx="0" cy="0"/>
          <a:chOff x="0" y="0"/>
          <a:chExt cx="0" cy="0"/>
        </a:xfrm>
      </p:grpSpPr>
      <p:sp>
        <p:nvSpPr>
          <p:cNvPr id="40" name="Google Shape;40;p6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 name="Google Shape;41;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
        <p:nvSpPr>
          <p:cNvPr id="44" name="Google Shape;44;p6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 name="Google Shape;45;p6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 name="Google Shape;46;p6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6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8" name="Google Shape;48;p6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343190238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2"/>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2"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1350" b="1" dirty="0">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6"/>
            <a:ext cx="10161104" cy="470617"/>
          </a:xfr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8"/>
            <a:ext cx="10179603" cy="292443"/>
          </a:xfr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42789080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53241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2_Title Slide" userDrawn="1">
  <p:cSld name="3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16847771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838533175"/>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356324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149581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4207598641"/>
      </p:ext>
    </p:extLst>
  </p:cSld>
  <p:clrMapOvr>
    <a:masterClrMapping/>
  </p:clrMapOvr>
  <p:hf sldNum="0"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3930092301"/>
      </p:ext>
    </p:extLst>
  </p:cSld>
  <p:clrMapOvr>
    <a:masterClrMapping/>
  </p:clrMapOvr>
  <p:hf sldNum="0"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77192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1601263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74920162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6197580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60064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51335477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59543696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83637890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265210513"/>
      </p:ext>
    </p:extLst>
  </p:cSld>
  <p:clrMapOvr>
    <a:masterClrMapping/>
  </p:clrMapOvr>
  <p:hf sldNum="0"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04/10/2025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320724019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28119887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046474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26812998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426613261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175114697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04/10/2025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5328158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7343968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79849649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254050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839040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165324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0610718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845435"/>
      </p:ext>
    </p:extLst>
  </p:cSld>
  <p:clrMapOvr>
    <a:masterClrMapping/>
  </p:clrMapOvr>
  <p:hf sldNum="0" hdr="0" ftr="0" dt="0"/>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Table of contents">
  <p:cSld name="2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3033085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theme" Target="../theme/theme2.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theme" Target="../theme/theme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slideLayout" Target="../slideLayouts/slideLayout7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10" Type="http://schemas.openxmlformats.org/officeDocument/2006/relationships/slideLayout" Target="../slideLayouts/slideLayout71.xml"/><Relationship Id="rId19" Type="http://schemas.openxmlformats.org/officeDocument/2006/relationships/theme" Target="../theme/theme4.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26" Type="http://schemas.openxmlformats.org/officeDocument/2006/relationships/slideLayout" Target="../slideLayouts/slideLayout105.xml"/><Relationship Id="rId3" Type="http://schemas.openxmlformats.org/officeDocument/2006/relationships/slideLayout" Target="../slideLayouts/slideLayout82.xml"/><Relationship Id="rId21" Type="http://schemas.openxmlformats.org/officeDocument/2006/relationships/slideLayout" Target="../slideLayouts/slideLayout100.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5" Type="http://schemas.openxmlformats.org/officeDocument/2006/relationships/slideLayout" Target="../slideLayouts/slideLayout104.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slideLayout" Target="../slideLayouts/slideLayout99.xml"/><Relationship Id="rId29" Type="http://schemas.openxmlformats.org/officeDocument/2006/relationships/theme" Target="../theme/theme5.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24" Type="http://schemas.openxmlformats.org/officeDocument/2006/relationships/slideLayout" Target="../slideLayouts/slideLayout103.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slideLayout" Target="../slideLayouts/slideLayout102.xml"/><Relationship Id="rId28" Type="http://schemas.openxmlformats.org/officeDocument/2006/relationships/slideLayout" Target="../slideLayouts/slideLayout107.xml"/><Relationship Id="rId10" Type="http://schemas.openxmlformats.org/officeDocument/2006/relationships/slideLayout" Target="../slideLayouts/slideLayout89.xml"/><Relationship Id="rId19" Type="http://schemas.openxmlformats.org/officeDocument/2006/relationships/slideLayout" Target="../slideLayouts/slideLayout98.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slideLayout" Target="../slideLayouts/slideLayout101.xml"/><Relationship Id="rId27" Type="http://schemas.openxmlformats.org/officeDocument/2006/relationships/slideLayout" Target="../slideLayouts/slideLayout10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04/10/2025</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3206460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80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59415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Lst>
  <p:txStyles>
    <p:titleStyle>
      <a:lvl1pPr marL="0" marR="0" lvl="0" indent="0" algn="l" defTabSz="1219170" rtl="0" fontAlgn="auto" hangingPunct="1">
        <a:lnSpc>
          <a:spcPct val="90000"/>
        </a:lnSpc>
        <a:spcBef>
          <a:spcPts val="0"/>
        </a:spcBef>
        <a:spcAft>
          <a:spcPts val="0"/>
        </a:spcAft>
        <a:buNone/>
        <a:tabLst/>
        <a:defRPr lang="fr-FR" sz="5867" b="0" i="0" u="none" strike="noStrike" kern="1200" cap="none" spc="0" baseline="0">
          <a:solidFill>
            <a:srgbClr val="000000"/>
          </a:solidFill>
          <a:uFillTx/>
          <a:latin typeface="Calibri Light"/>
        </a:defRPr>
      </a:lvl1pPr>
    </p:titleStyle>
    <p:bodyStyle>
      <a:lvl1pPr marL="304792" marR="0" lvl="0" indent="-304792" algn="l" defTabSz="1219170" rtl="0" fontAlgn="auto" hangingPunct="1">
        <a:lnSpc>
          <a:spcPct val="90000"/>
        </a:lnSpc>
        <a:spcBef>
          <a:spcPts val="1333"/>
        </a:spcBef>
        <a:spcAft>
          <a:spcPts val="0"/>
        </a:spcAft>
        <a:buSzPct val="100000"/>
        <a:buFont typeface="Arial" pitchFamily="34"/>
        <a:buChar char="•"/>
        <a:tabLst/>
        <a:defRPr lang="fr-FR" sz="3733" b="0" i="0" u="none" strike="noStrike" kern="1200" cap="none" spc="0" baseline="0">
          <a:solidFill>
            <a:srgbClr val="000000"/>
          </a:solidFill>
          <a:uFillTx/>
          <a:latin typeface="Calibri"/>
        </a:defRPr>
      </a:lvl1pPr>
      <a:lvl2pPr marL="914377" marR="0" lvl="1" indent="-304792" algn="l" defTabSz="1219170" rtl="0" fontAlgn="auto" hangingPunct="1">
        <a:lnSpc>
          <a:spcPct val="90000"/>
        </a:lnSpc>
        <a:spcBef>
          <a:spcPts val="667"/>
        </a:spcBef>
        <a:spcAft>
          <a:spcPts val="0"/>
        </a:spcAft>
        <a:buSzPct val="100000"/>
        <a:buFont typeface="Arial" pitchFamily="34"/>
        <a:buChar char="•"/>
        <a:tabLst/>
        <a:defRPr lang="fr-FR" sz="3200" b="0" i="0" u="none" strike="noStrike" kern="1200" cap="none" spc="0" baseline="0">
          <a:solidFill>
            <a:srgbClr val="000000"/>
          </a:solidFill>
          <a:uFillTx/>
          <a:latin typeface="Calibri"/>
        </a:defRPr>
      </a:lvl2pPr>
      <a:lvl3pPr marL="1523962" marR="0" lvl="2" indent="-304792" algn="l" defTabSz="1219170" rtl="0" fontAlgn="auto" hangingPunct="1">
        <a:lnSpc>
          <a:spcPct val="90000"/>
        </a:lnSpc>
        <a:spcBef>
          <a:spcPts val="667"/>
        </a:spcBef>
        <a:spcAft>
          <a:spcPts val="0"/>
        </a:spcAft>
        <a:buSzPct val="100000"/>
        <a:buFont typeface="Arial" pitchFamily="34"/>
        <a:buChar char="•"/>
        <a:tabLst/>
        <a:defRPr lang="fr-FR" sz="2667" b="0" i="0" u="none" strike="noStrike" kern="1200" cap="none" spc="0" baseline="0">
          <a:solidFill>
            <a:srgbClr val="000000"/>
          </a:solidFill>
          <a:uFillTx/>
          <a:latin typeface="Calibri"/>
        </a:defRPr>
      </a:lvl3pPr>
      <a:lvl4pPr marL="2133547" marR="0" lvl="3"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4pPr>
      <a:lvl5pPr marL="2743131" marR="0" lvl="4"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826348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 id="2147483755" r:id="rId24"/>
    <p:sldLayoutId id="2147483756" r:id="rId25"/>
    <p:sldLayoutId id="2147483757" r:id="rId26"/>
    <p:sldLayoutId id="2147483758" r:id="rId27"/>
    <p:sldLayoutId id="2147483811" r:id="rId28"/>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3F327FF-EBBE-A115-175E-3EB9C4BBDD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694719B-1004-D14A-C7EC-B7F26F174F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90DBBA7-7694-D667-7045-E192B6DAB4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B9BFE-72E9-46A6-A207-AD86964D0F8A}" type="datetimeFigureOut">
              <a:rPr lang="fr-FR" smtClean="0"/>
              <a:t>04/10/2025</a:t>
            </a:fld>
            <a:endParaRPr lang="fr-FR"/>
          </a:p>
        </p:txBody>
      </p:sp>
      <p:sp>
        <p:nvSpPr>
          <p:cNvPr id="5" name="Espace réservé du pied de page 4">
            <a:extLst>
              <a:ext uri="{FF2B5EF4-FFF2-40B4-BE49-F238E27FC236}">
                <a16:creationId xmlns:a16="http://schemas.microsoft.com/office/drawing/2014/main" id="{80EE4580-4485-5CD9-F931-911082456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B7AC89C-8484-8306-9741-F801B2EBB6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72AE-2379-43E8-85B4-775312AA0A2E}" type="slidenum">
              <a:rPr lang="fr-FR" smtClean="0"/>
              <a:t>‹N°›</a:t>
            </a:fld>
            <a:endParaRPr lang="fr-FR"/>
          </a:p>
        </p:txBody>
      </p:sp>
    </p:spTree>
    <p:extLst>
      <p:ext uri="{BB962C8B-B14F-4D97-AF65-F5344CB8AC3E}">
        <p14:creationId xmlns:p14="http://schemas.microsoft.com/office/powerpoint/2010/main" val="1334960471"/>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7" r:id="rId17"/>
    <p:sldLayoutId id="2147483810"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7885958"/>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02" r:id="rId24"/>
    <p:sldLayoutId id="2147483803" r:id="rId25"/>
    <p:sldLayoutId id="2147483804" r:id="rId26"/>
    <p:sldLayoutId id="2147483805" r:id="rId27"/>
    <p:sldLayoutId id="2147483806" r:id="rId28"/>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6.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hyperlink" Target="https://drive.google.com/drive/folders/1OFG-nWUaK8DQR0QW3I_oDD_CG7DzTBUZ?usp=drive_link" TargetMode="External"/><Relationship Id="rId2" Type="http://schemas.openxmlformats.org/officeDocument/2006/relationships/hyperlink" Target="https://drive.google.com/drive/folders/1LVMLazqavrVc3RVzeVN8mafgRNxbfOyb?usp=drive_link" TargetMode="External"/><Relationship Id="rId1" Type="http://schemas.openxmlformats.org/officeDocument/2006/relationships/slideLayout" Target="../slideLayouts/slideLayout36.xml"/><Relationship Id="rId5" Type="http://schemas.openxmlformats.org/officeDocument/2006/relationships/image" Target="../media/image19.png"/><Relationship Id="rId4" Type="http://schemas.openxmlformats.org/officeDocument/2006/relationships/hyperlink" Target="https://drive.google.com/drive/folders/1OFG-nWUaK8DQR0QW3I_oDD_CG7DzTBUZ"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107.xml"/><Relationship Id="rId4" Type="http://schemas.openxmlformats.org/officeDocument/2006/relationships/image" Target="../media/image30.gif"/></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6.xml"/><Relationship Id="rId5" Type="http://schemas.openxmlformats.org/officeDocument/2006/relationships/image" Target="../media/image33.gif"/><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jpeg"/><Relationship Id="rId2" Type="http://schemas.openxmlformats.org/officeDocument/2006/relationships/notesSlide" Target="../notesSlides/notesSlide5.xml"/><Relationship Id="rId1" Type="http://schemas.openxmlformats.org/officeDocument/2006/relationships/slideLayout" Target="../slideLayouts/slideLayout74.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74.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8.xml"/><Relationship Id="rId5" Type="http://schemas.openxmlformats.org/officeDocument/2006/relationships/image" Target="../media/image33.gif"/><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2.png"/><Relationship Id="rId1" Type="http://schemas.openxmlformats.org/officeDocument/2006/relationships/slideLayout" Target="../slideLayouts/slideLayout79.xml"/><Relationship Id="rId6" Type="http://schemas.openxmlformats.org/officeDocument/2006/relationships/image" Target="../media/image25.png"/><Relationship Id="rId5" Type="http://schemas.openxmlformats.org/officeDocument/2006/relationships/image" Target="../media/image40.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2.png"/><Relationship Id="rId1" Type="http://schemas.openxmlformats.org/officeDocument/2006/relationships/slideLayout" Target="../slideLayouts/slideLayout79.xml"/><Relationship Id="rId6" Type="http://schemas.openxmlformats.org/officeDocument/2006/relationships/image" Target="../media/image25.png"/><Relationship Id="rId5" Type="http://schemas.openxmlformats.org/officeDocument/2006/relationships/image" Target="../media/image40.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4.png"/><Relationship Id="rId1" Type="http://schemas.openxmlformats.org/officeDocument/2006/relationships/slideLayout" Target="../slideLayouts/slideLayout36.xml"/><Relationship Id="rId5" Type="http://schemas.openxmlformats.org/officeDocument/2006/relationships/image" Target="../media/image33.gif"/><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9.png"/><Relationship Id="rId1" Type="http://schemas.openxmlformats.org/officeDocument/2006/relationships/slideLayout" Target="../slideLayouts/slideLayout34.xml"/><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9.png"/><Relationship Id="rId1" Type="http://schemas.openxmlformats.org/officeDocument/2006/relationships/slideLayout" Target="../slideLayouts/slideLayout34.xml"/><Relationship Id="rId5" Type="http://schemas.openxmlformats.org/officeDocument/2006/relationships/image" Target="../media/image47.png"/><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48.jpeg"/><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9.png"/><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9.png"/><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4.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9.png"/><Relationship Id="rId1" Type="http://schemas.openxmlformats.org/officeDocument/2006/relationships/slideLayout" Target="../slideLayouts/slideLayout74.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2.png"/><Relationship Id="rId1" Type="http://schemas.openxmlformats.org/officeDocument/2006/relationships/slideLayout" Target="../slideLayouts/slideLayout74.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48.jpeg"/><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xml"/><Relationship Id="rId1" Type="http://schemas.openxmlformats.org/officeDocument/2006/relationships/slideLayout" Target="../slideLayouts/slideLayout61.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61.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35.xml"/><Relationship Id="rId6" Type="http://schemas.openxmlformats.org/officeDocument/2006/relationships/image" Target="../media/image50.png"/><Relationship Id="rId5" Type="http://schemas.microsoft.com/office/2007/relationships/hdphoto" Target="../media/hdphoto3.wdp"/><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0.xml"/><Relationship Id="rId1" Type="http://schemas.openxmlformats.org/officeDocument/2006/relationships/slideLayout" Target="../slideLayouts/slideLayout35.xml"/><Relationship Id="rId6" Type="http://schemas.openxmlformats.org/officeDocument/2006/relationships/image" Target="../media/image50.png"/><Relationship Id="rId5" Type="http://schemas.microsoft.com/office/2007/relationships/hdphoto" Target="../media/hdphoto3.wdp"/><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1.xml"/><Relationship Id="rId1" Type="http://schemas.openxmlformats.org/officeDocument/2006/relationships/slideLayout" Target="../slideLayouts/slideLayout35.xml"/><Relationship Id="rId6" Type="http://schemas.openxmlformats.org/officeDocument/2006/relationships/image" Target="../media/image50.png"/><Relationship Id="rId5" Type="http://schemas.microsoft.com/office/2007/relationships/hdphoto" Target="../media/hdphoto3.wdp"/><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35.xml"/><Relationship Id="rId6" Type="http://schemas.openxmlformats.org/officeDocument/2006/relationships/image" Target="../media/image50.png"/><Relationship Id="rId5" Type="http://schemas.microsoft.com/office/2007/relationships/hdphoto" Target="../media/hdphoto3.wdp"/><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35.xml"/><Relationship Id="rId5" Type="http://schemas.openxmlformats.org/officeDocument/2006/relationships/image" Target="../media/image53.png"/><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35.xml"/><Relationship Id="rId5" Type="http://schemas.openxmlformats.org/officeDocument/2006/relationships/image" Target="../media/image53.png"/><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35.xml"/><Relationship Id="rId5" Type="http://schemas.openxmlformats.org/officeDocument/2006/relationships/image" Target="../media/image53.png"/><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35.xml"/><Relationship Id="rId5" Type="http://schemas.openxmlformats.org/officeDocument/2006/relationships/image" Target="../media/image42.png"/><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35.xml"/><Relationship Id="rId4" Type="http://schemas.openxmlformats.org/officeDocument/2006/relationships/image" Target="../media/image54.png"/></Relationships>
</file>

<file path=ppt/slides/_rels/slide3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5.png"/><Relationship Id="rId1" Type="http://schemas.openxmlformats.org/officeDocument/2006/relationships/slideLayout" Target="../slideLayouts/slideLayout36.xml"/><Relationship Id="rId4" Type="http://schemas.openxmlformats.org/officeDocument/2006/relationships/image" Target="../media/image33.gif"/></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0.png"/><Relationship Id="rId1" Type="http://schemas.openxmlformats.org/officeDocument/2006/relationships/slideLayout" Target="../slideLayouts/slideLayout74.xml"/></Relationships>
</file>

<file path=ppt/slides/_rels/slide4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6.png"/><Relationship Id="rId1" Type="http://schemas.openxmlformats.org/officeDocument/2006/relationships/slideLayout" Target="../slideLayouts/slideLayout36.xml"/></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61.xml"/></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61.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78.xml"/><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78.xml"/><Relationship Id="rId4" Type="http://schemas.openxmlformats.org/officeDocument/2006/relationships/image" Target="../media/image49.png"/></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78.xml"/><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78.xml"/><Relationship Id="rId4" Type="http://schemas.openxmlformats.org/officeDocument/2006/relationships/image" Target="../media/image50.png"/></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78.xml"/><Relationship Id="rId4" Type="http://schemas.openxmlformats.org/officeDocument/2006/relationships/image" Target="../media/image50.png"/></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78.xml"/><Relationship Id="rId5" Type="http://schemas.openxmlformats.org/officeDocument/2006/relationships/image" Target="../media/image28.png"/><Relationship Id="rId4" Type="http://schemas.openxmlformats.org/officeDocument/2006/relationships/image" Target="../media/image57.png"/></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78.xml"/><Relationship Id="rId6" Type="http://schemas.openxmlformats.org/officeDocument/2006/relationships/image" Target="../media/image57.png"/><Relationship Id="rId5" Type="http://schemas.microsoft.com/office/2007/relationships/hdphoto" Target="../media/hdphoto1.wdp"/><Relationship Id="rId4" Type="http://schemas.openxmlformats.org/officeDocument/2006/relationships/image" Target="../media/image27.png"/></Relationships>
</file>

<file path=ppt/slides/_rels/slide5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78.xml"/><Relationship Id="rId6" Type="http://schemas.openxmlformats.org/officeDocument/2006/relationships/image" Target="../media/image57.png"/><Relationship Id="rId5" Type="http://schemas.microsoft.com/office/2007/relationships/hdphoto" Target="../media/hdphoto1.wdp"/><Relationship Id="rId4" Type="http://schemas.openxmlformats.org/officeDocument/2006/relationships/image" Target="../media/image27.png"/></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78.xml"/><Relationship Id="rId6" Type="http://schemas.openxmlformats.org/officeDocument/2006/relationships/image" Target="../media/image54.png"/><Relationship Id="rId5" Type="http://schemas.openxmlformats.org/officeDocument/2006/relationships/image" Target="../media/image57.png"/><Relationship Id="rId4" Type="http://schemas.openxmlformats.org/officeDocument/2006/relationships/image" Target="../media/image50.png"/></Relationships>
</file>

<file path=ppt/slides/_rels/slide5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58.png"/><Relationship Id="rId1" Type="http://schemas.openxmlformats.org/officeDocument/2006/relationships/slideLayout" Target="../slideLayouts/slideLayout36.xml"/><Relationship Id="rId4" Type="http://schemas.openxmlformats.org/officeDocument/2006/relationships/image" Target="../media/image33.gif"/></Relationships>
</file>

<file path=ppt/slides/_rels/slide5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78.xml"/><Relationship Id="rId4" Type="http://schemas.openxmlformats.org/officeDocument/2006/relationships/image" Target="../media/image59.png"/></Relationships>
</file>

<file path=ppt/slides/_rels/slide5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78.xml"/><Relationship Id="rId4" Type="http://schemas.openxmlformats.org/officeDocument/2006/relationships/image" Target="../media/image42.png"/></Relationships>
</file>

<file path=ppt/slides/_rels/slide5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2.png"/><Relationship Id="rId1" Type="http://schemas.openxmlformats.org/officeDocument/2006/relationships/slideLayout" Target="../slideLayouts/slideLayout36.xml"/><Relationship Id="rId4" Type="http://schemas.openxmlformats.org/officeDocument/2006/relationships/image" Target="../media/image33.gif"/></Relationships>
</file>

<file path=ppt/slides/_rels/slide5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9.png"/><Relationship Id="rId1" Type="http://schemas.openxmlformats.org/officeDocument/2006/relationships/slideLayout" Target="../slideLayouts/slideLayout74.xml"/></Relationships>
</file>

<file path=ppt/slides/_rels/slide5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9.png"/><Relationship Id="rId1" Type="http://schemas.openxmlformats.org/officeDocument/2006/relationships/slideLayout" Target="../slideLayouts/slideLayout74.xml"/></Relationships>
</file>

<file path=ppt/slides/_rels/slide5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4.xml"/><Relationship Id="rId4" Type="http://schemas.openxmlformats.org/officeDocument/2006/relationships/image" Target="../media/image40.png"/></Relationships>
</file>

<file path=ppt/slides/_rels/slide6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9.png"/><Relationship Id="rId1" Type="http://schemas.openxmlformats.org/officeDocument/2006/relationships/slideLayout" Target="../slideLayouts/slideLayout74.xml"/><Relationship Id="rId4" Type="http://schemas.openxmlformats.org/officeDocument/2006/relationships/image" Target="../media/image62.png"/></Relationships>
</file>

<file path=ppt/slides/_rels/slide6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9.png"/><Relationship Id="rId1" Type="http://schemas.openxmlformats.org/officeDocument/2006/relationships/slideLayout" Target="../slideLayouts/slideLayout7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pic>
        <p:nvPicPr>
          <p:cNvPr id="2" name="Google Shape;775;p100" descr="الصفحة الرئيسية">
            <a:extLst>
              <a:ext uri="{FF2B5EF4-FFF2-40B4-BE49-F238E27FC236}">
                <a16:creationId xmlns:a16="http://schemas.microsoft.com/office/drawing/2014/main" id="{6AD23381-334C-67D8-CF1A-37D4D26D1014}"/>
              </a:ext>
            </a:extLst>
          </p:cNvPr>
          <p:cNvPicPr>
            <a:picLocks noChangeAspect="1"/>
          </p:cNvPicPr>
          <p:nvPr/>
        </p:nvPicPr>
        <p:blipFill>
          <a:blip r:embed="rId3">
            <a:alphaModFix/>
          </a:blip>
          <a:srcRect/>
          <a:stretch>
            <a:fillRect/>
          </a:stretch>
        </p:blipFill>
        <p:spPr>
          <a:xfrm>
            <a:off x="3909508" y="183876"/>
            <a:ext cx="4372980" cy="663104"/>
          </a:xfrm>
          <a:prstGeom prst="rect">
            <a:avLst/>
          </a:prstGeom>
          <a:noFill/>
          <a:ln cap="flat">
            <a:noFill/>
          </a:ln>
        </p:spPr>
      </p:pic>
      <p:sp>
        <p:nvSpPr>
          <p:cNvPr id="3" name="Google Shape;777;p100">
            <a:extLst>
              <a:ext uri="{FF2B5EF4-FFF2-40B4-BE49-F238E27FC236}">
                <a16:creationId xmlns:a16="http://schemas.microsoft.com/office/drawing/2014/main" id="{C1CD5E3F-6334-6BAD-8391-699AEABC32B7}"/>
              </a:ext>
            </a:extLst>
          </p:cNvPr>
          <p:cNvSpPr/>
          <p:nvPr/>
        </p:nvSpPr>
        <p:spPr>
          <a:xfrm>
            <a:off x="4875840" y="3464895"/>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602745"/>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اللبنة</a:t>
            </a:r>
            <a:r>
              <a:rPr lang="ar-SA" sz="2400" b="1" i="0" u="none" strike="noStrike" kern="1200" cap="none" spc="0" baseline="0" dirty="0">
                <a:solidFill>
                  <a:srgbClr val="FFFFFF"/>
                </a:solidFill>
                <a:uFillTx/>
                <a:latin typeface="Calibri"/>
                <a:ea typeface="Calibri"/>
                <a:cs typeface="Calibri"/>
              </a:rPr>
              <a:t> </a:t>
            </a:r>
            <a:r>
              <a:rPr lang="ar-SA" sz="2400" b="1" dirty="0">
                <a:solidFill>
                  <a:srgbClr val="FFFFFF"/>
                </a:solidFill>
                <a:latin typeface="Calibri"/>
                <a:ea typeface="Calibri"/>
                <a:cs typeface="Calibri"/>
              </a:rPr>
              <a:t>5</a:t>
            </a:r>
            <a:r>
              <a:rPr lang="ar-MA" sz="2400" b="1" i="0" u="none" strike="noStrike" kern="1200" cap="none" spc="0" baseline="0" dirty="0">
                <a:solidFill>
                  <a:srgbClr val="FFFFFF"/>
                </a:solidFill>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7264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74434"/>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49743"/>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6822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95998" y="1666874"/>
            <a:ext cx="5012000" cy="923330"/>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6000" b="1" dirty="0">
                <a:solidFill>
                  <a:srgbClr val="002060"/>
                </a:solidFill>
                <a:ea typeface="Calibri"/>
                <a:cs typeface="Calibri"/>
                <a:sym typeface="Calibri"/>
              </a:rPr>
              <a:t>مادَّةُ اللُّغةِ العَربيَّةِ</a:t>
            </a:r>
            <a:endParaRPr lang="ar-MA" sz="6000" dirty="0">
              <a:solidFill>
                <a:schemeClr val="dk1"/>
              </a:solidFill>
              <a:ea typeface="Calibri"/>
              <a:cs typeface="Calibri"/>
              <a:sym typeface="Calibri"/>
            </a:endParaRP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12757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4">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17856" y="1426367"/>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dirty="0">
                  <a:solidFill>
                    <a:srgbClr val="FFFFFF"/>
                  </a:solidFill>
                  <a:latin typeface="Arial" pitchFamily="34"/>
                  <a:cs typeface="Arial" pitchFamily="34"/>
                </a:rPr>
                <a:t>الأولى</a:t>
              </a:r>
              <a:endParaRPr lang="ar-MA" sz="2400" b="1" dirty="0">
                <a:solidFill>
                  <a:srgbClr val="FFFFFF"/>
                </a:solidFill>
                <a:latin typeface="Arial" pitchFamily="34"/>
                <a:cs typeface="Arial" pitchFamily="34"/>
              </a:endParaRPr>
            </a:p>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Arial" pitchFamily="34"/>
                  <a:cs typeface="Arial" pitchFamily="34"/>
                </a:rPr>
                <a:t>إعدادي</a:t>
              </a:r>
            </a:p>
          </p:txBody>
        </p:sp>
      </p:grpSp>
      <p:pic>
        <p:nvPicPr>
          <p:cNvPr id="15" name="Image 14">
            <a:extLst>
              <a:ext uri="{FF2B5EF4-FFF2-40B4-BE49-F238E27FC236}">
                <a16:creationId xmlns:a16="http://schemas.microsoft.com/office/drawing/2014/main" id="{2FFAC6F2-015B-798F-1504-B7EEF9742644}"/>
              </a:ext>
            </a:extLst>
          </p:cNvPr>
          <p:cNvPicPr>
            <a:picLocks noChangeAspect="1"/>
          </p:cNvPicPr>
          <p:nvPr/>
        </p:nvPicPr>
        <p:blipFill>
          <a:blip r:embed="rId5"/>
          <a:stretch>
            <a:fillRect/>
          </a:stretch>
        </p:blipFill>
        <p:spPr>
          <a:xfrm>
            <a:off x="88900" y="3163116"/>
            <a:ext cx="4292600" cy="2234158"/>
          </a:xfrm>
          <a:prstGeom prst="rect">
            <a:avLst/>
          </a:prstGeom>
        </p:spPr>
      </p:pic>
      <p:sp>
        <p:nvSpPr>
          <p:cNvPr id="13" name="Google Shape;777;p100">
            <a:extLst>
              <a:ext uri="{FF2B5EF4-FFF2-40B4-BE49-F238E27FC236}">
                <a16:creationId xmlns:a16="http://schemas.microsoft.com/office/drawing/2014/main" id="{F1FBBE3B-B0B6-EF4B-3D10-C1678888BE57}"/>
              </a:ext>
            </a:extLst>
          </p:cNvPr>
          <p:cNvSpPr/>
          <p:nvPr/>
        </p:nvSpPr>
        <p:spPr>
          <a:xfrm>
            <a:off x="4895237" y="5263216"/>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401066"/>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ar-MA" sz="2400" b="1" i="0" u="none" strike="noStrike" kern="1200" cap="none" spc="0" baseline="0" dirty="0">
                <a:solidFill>
                  <a:srgbClr val="FFFFFF"/>
                </a:solidFill>
                <a:uFillTx/>
                <a:latin typeface="Calibri"/>
                <a:ea typeface="Calibri"/>
                <a:cs typeface="Calibri"/>
              </a:rPr>
              <a:t>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7096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3" name="Google Shape;781;p100">
            <a:extLst>
              <a:ext uri="{FF2B5EF4-FFF2-40B4-BE49-F238E27FC236}">
                <a16:creationId xmlns:a16="http://schemas.microsoft.com/office/drawing/2014/main" id="{328AD07A-2BE8-E8A4-C02B-B9C4DE22C9E7}"/>
              </a:ext>
            </a:extLst>
          </p:cNvPr>
          <p:cNvSpPr/>
          <p:nvPr/>
        </p:nvSpPr>
        <p:spPr>
          <a:xfrm>
            <a:off x="4875603" y="6056383"/>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dirty="0">
              <a:solidFill>
                <a:srgbClr val="FFFFFF"/>
              </a:solidFill>
              <a:uFillTx/>
              <a:latin typeface="Calibri"/>
              <a:ea typeface="Calibri"/>
              <a:cs typeface="Calibri"/>
            </a:endParaRPr>
          </a:p>
        </p:txBody>
      </p:sp>
      <p:sp>
        <p:nvSpPr>
          <p:cNvPr id="24" name="Google Shape;782;p100">
            <a:extLst>
              <a:ext uri="{FF2B5EF4-FFF2-40B4-BE49-F238E27FC236}">
                <a16:creationId xmlns:a16="http://schemas.microsoft.com/office/drawing/2014/main" id="{61109EE3-7AB9-A65B-8940-341C607461A7}"/>
              </a:ext>
            </a:extLst>
          </p:cNvPr>
          <p:cNvSpPr txBox="1"/>
          <p:nvPr/>
        </p:nvSpPr>
        <p:spPr>
          <a:xfrm>
            <a:off x="9691748" y="6181817"/>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الموضوع</a:t>
            </a:r>
            <a:endParaRPr lang="fr-FR" sz="2400" b="1" i="0" u="none" strike="noStrike" kern="1200" cap="none" spc="0" baseline="0" dirty="0">
              <a:solidFill>
                <a:srgbClr val="FFFFFF"/>
              </a:solidFill>
              <a:uFillTx/>
              <a:latin typeface="Calibri"/>
              <a:ea typeface="Calibri"/>
              <a:cs typeface="Calibri"/>
            </a:endParaRPr>
          </a:p>
        </p:txBody>
      </p:sp>
      <p:sp>
        <p:nvSpPr>
          <p:cNvPr id="25" name="Google Shape;783;p100">
            <a:extLst>
              <a:ext uri="{FF2B5EF4-FFF2-40B4-BE49-F238E27FC236}">
                <a16:creationId xmlns:a16="http://schemas.microsoft.com/office/drawing/2014/main" id="{93D21B39-1633-4036-1A1C-A89F17307FFF}"/>
              </a:ext>
            </a:extLst>
          </p:cNvPr>
          <p:cNvSpPr/>
          <p:nvPr/>
        </p:nvSpPr>
        <p:spPr>
          <a:xfrm>
            <a:off x="9625902" y="615017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4895237" y="3547142"/>
            <a:ext cx="4727890" cy="412292"/>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000" b="1" dirty="0">
                <a:solidFill>
                  <a:schemeClr val="bg1"/>
                </a:solidFill>
                <a:cs typeface="Times New Roman" panose="02020603050405020304" pitchFamily="18" charset="0"/>
              </a:rPr>
              <a:t>الطلاقة والفهم المباشر والضمني والنقدي لنص طويل</a:t>
            </a:r>
            <a:r>
              <a:rPr lang="en-US" sz="2000" b="1" dirty="0">
                <a:solidFill>
                  <a:schemeClr val="bg1"/>
                </a:solidFill>
                <a:cs typeface="Times New Roman" panose="02020603050405020304" pitchFamily="18" charset="0"/>
              </a:rPr>
              <a:t> </a:t>
            </a:r>
            <a:endParaRPr lang="fr-FR" sz="2000" b="1" dirty="0">
              <a:solidFill>
                <a:schemeClr val="bg1"/>
              </a:solidFill>
              <a:cs typeface="Times New Roman" panose="02020603050405020304" pitchFamily="18" charset="0"/>
            </a:endParaRPr>
          </a:p>
        </p:txBody>
      </p:sp>
      <p:sp>
        <p:nvSpPr>
          <p:cNvPr id="14" name="Google Shape;779;p100">
            <a:extLst>
              <a:ext uri="{FF2B5EF4-FFF2-40B4-BE49-F238E27FC236}">
                <a16:creationId xmlns:a16="http://schemas.microsoft.com/office/drawing/2014/main" id="{52EE8FC3-D9E9-4A3B-E9EE-74F94AD2C5A3}"/>
              </a:ext>
            </a:extLst>
          </p:cNvPr>
          <p:cNvSpPr txBox="1"/>
          <p:nvPr/>
        </p:nvSpPr>
        <p:spPr>
          <a:xfrm>
            <a:off x="4947433" y="5317429"/>
            <a:ext cx="4727890"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الثالثة</a:t>
            </a:r>
            <a:endParaRPr lang="fr-FR" sz="2400" b="1" dirty="0">
              <a:solidFill>
                <a:schemeClr val="bg1"/>
              </a:solidFill>
            </a:endParaRPr>
          </a:p>
        </p:txBody>
      </p:sp>
      <p:sp>
        <p:nvSpPr>
          <p:cNvPr id="18" name="Google Shape;779;p100">
            <a:extLst>
              <a:ext uri="{FF2B5EF4-FFF2-40B4-BE49-F238E27FC236}">
                <a16:creationId xmlns:a16="http://schemas.microsoft.com/office/drawing/2014/main" id="{5BF1DDA0-D69B-886B-23AB-CCE05E82716E}"/>
              </a:ext>
            </a:extLst>
          </p:cNvPr>
          <p:cNvSpPr txBox="1"/>
          <p:nvPr/>
        </p:nvSpPr>
        <p:spPr>
          <a:xfrm>
            <a:off x="4980233" y="4402053"/>
            <a:ext cx="4727890"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الخامس</a:t>
            </a:r>
            <a:endParaRPr lang="fr-FR" sz="2800" b="1" dirty="0">
              <a:solidFill>
                <a:schemeClr val="bg1"/>
              </a:solidFill>
            </a:endParaRPr>
          </a:p>
        </p:txBody>
      </p:sp>
      <p:sp>
        <p:nvSpPr>
          <p:cNvPr id="19" name="Google Shape;779;p100">
            <a:extLst>
              <a:ext uri="{FF2B5EF4-FFF2-40B4-BE49-F238E27FC236}">
                <a16:creationId xmlns:a16="http://schemas.microsoft.com/office/drawing/2014/main" id="{32621D15-C74B-5153-CA1C-CD24231E9AA1}"/>
              </a:ext>
            </a:extLst>
          </p:cNvPr>
          <p:cNvSpPr txBox="1"/>
          <p:nvPr/>
        </p:nvSpPr>
        <p:spPr>
          <a:xfrm>
            <a:off x="4856203" y="6200783"/>
            <a:ext cx="4802495" cy="350481"/>
          </a:xfrm>
          <a:prstGeom prst="rect">
            <a:avLst/>
          </a:prstGeom>
          <a:noFill/>
          <a:ln cap="flat">
            <a:noFill/>
          </a:ln>
        </p:spPr>
        <p:txBody>
          <a:bodyPr vert="horz" wrap="square" lIns="0" tIns="0" rIns="0" bIns="0" anchor="t" anchorCtr="1" compatLnSpc="1">
            <a:spAutoFit/>
          </a:bodyPr>
          <a:lstStyle/>
          <a:p>
            <a:pPr algn="ctr" defTabSz="457200" rtl="1">
              <a:lnSpc>
                <a:spcPct val="150000"/>
              </a:lnSpc>
              <a:defRPr/>
            </a:pPr>
            <a:r>
              <a:rPr lang="ar-MA" sz="1700" b="1" dirty="0">
                <a:solidFill>
                  <a:schemeClr val="bg1"/>
                </a:solidFill>
                <a:cs typeface="Times New Roman" panose="02020603050405020304" pitchFamily="18" charset="0"/>
              </a:rPr>
              <a:t>أقرأ بطلاقة وأفهم</a:t>
            </a:r>
            <a:r>
              <a:rPr lang="ar-SA" sz="1700" b="1" dirty="0">
                <a:solidFill>
                  <a:schemeClr val="bg1"/>
                </a:solidFill>
                <a:cs typeface="Times New Roman" panose="02020603050405020304" pitchFamily="18" charset="0"/>
              </a:rPr>
              <a:t> نصا سرديا طويلا في السيرة الذاتية، ص.113.</a:t>
            </a:r>
            <a:endParaRPr lang="fr-FR" sz="1700" b="1"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3775298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53A053B6-0BB1-8FAF-5706-5A05EC837BF1}"/>
            </a:ext>
          </a:extLst>
        </p:cNvPr>
        <p:cNvGrpSpPr/>
        <p:nvPr/>
      </p:nvGrpSpPr>
      <p:grpSpPr>
        <a:xfrm>
          <a:off x="0" y="0"/>
          <a:ext cx="0" cy="0"/>
          <a:chOff x="0" y="0"/>
          <a:chExt cx="0" cy="0"/>
        </a:xfrm>
      </p:grpSpPr>
      <p:pic>
        <p:nvPicPr>
          <p:cNvPr id="3" name="Picture 2" descr="Image générée">
            <a:extLst>
              <a:ext uri="{FF2B5EF4-FFF2-40B4-BE49-F238E27FC236}">
                <a16:creationId xmlns:a16="http://schemas.microsoft.com/office/drawing/2014/main" id="{803A1FCD-6298-E870-2699-1F7150C9AF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9" t="77363" r="68628" b="4644"/>
          <a:stretch>
            <a:fillRect/>
          </a:stretch>
        </p:blipFill>
        <p:spPr bwMode="auto">
          <a:xfrm>
            <a:off x="10651674" y="5098769"/>
            <a:ext cx="1197428" cy="11811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Image générée">
            <a:extLst>
              <a:ext uri="{FF2B5EF4-FFF2-40B4-BE49-F238E27FC236}">
                <a16:creationId xmlns:a16="http://schemas.microsoft.com/office/drawing/2014/main" id="{58E428DA-285D-11A1-7748-7870A4E01C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6" r="71115" b="60700"/>
          <a:stretch>
            <a:fillRect/>
          </a:stretch>
        </p:blipFill>
        <p:spPr bwMode="auto">
          <a:xfrm>
            <a:off x="10559772" y="1849191"/>
            <a:ext cx="1264016" cy="10341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générée">
            <a:extLst>
              <a:ext uri="{FF2B5EF4-FFF2-40B4-BE49-F238E27FC236}">
                <a16:creationId xmlns:a16="http://schemas.microsoft.com/office/drawing/2014/main" id="{0FAB7A11-4C0C-461D-8C0C-CBAB161491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81" t="42119" r="70997" b="41629"/>
          <a:stretch>
            <a:fillRect/>
          </a:stretch>
        </p:blipFill>
        <p:spPr bwMode="auto">
          <a:xfrm>
            <a:off x="10689774" y="3045400"/>
            <a:ext cx="1121228" cy="1066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mage générée">
            <a:extLst>
              <a:ext uri="{FF2B5EF4-FFF2-40B4-BE49-F238E27FC236}">
                <a16:creationId xmlns:a16="http://schemas.microsoft.com/office/drawing/2014/main" id="{CCE51CEF-CA8A-168B-A2A0-9E292C7B2C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1" t="59121" r="71159" b="24461"/>
          <a:stretch>
            <a:fillRect/>
          </a:stretch>
        </p:blipFill>
        <p:spPr bwMode="auto">
          <a:xfrm>
            <a:off x="10778759" y="4080668"/>
            <a:ext cx="1045029" cy="1077685"/>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185;p114">
            <a:extLst>
              <a:ext uri="{FF2B5EF4-FFF2-40B4-BE49-F238E27FC236}">
                <a16:creationId xmlns:a16="http://schemas.microsoft.com/office/drawing/2014/main" id="{9917C2D1-B63A-53F3-CE8E-69A526B45DA0}"/>
              </a:ext>
            </a:extLst>
          </p:cNvPr>
          <p:cNvSpPr txBox="1"/>
          <p:nvPr/>
        </p:nvSpPr>
        <p:spPr>
          <a:xfrm>
            <a:off x="1439162" y="1303131"/>
            <a:ext cx="9106684" cy="369281"/>
          </a:xfrm>
          <a:prstGeom prst="rect">
            <a:avLst/>
          </a:prstGeom>
          <a:noFill/>
          <a:ln cap="flat">
            <a:noFill/>
          </a:ln>
        </p:spPr>
        <p:txBody>
          <a:bodyPr vert="horz" wrap="square" lIns="91427" tIns="45695" rIns="91427" bIns="45695" anchor="t" anchorCtr="0" compatLnSpc="1">
            <a:spAutoFit/>
          </a:bodyPr>
          <a:lstStyle/>
          <a:p>
            <a:pPr marL="0" marR="0" lvl="0" indent="0" algn="r" defTabSz="914400" rtl="0" eaLnBrk="1" fontAlgn="auto" latinLnBrk="0" hangingPunct="1">
              <a:lnSpc>
                <a:spcPct val="90000"/>
              </a:lnSpc>
              <a:spcBef>
                <a:spcPts val="0"/>
              </a:spcBef>
              <a:spcAft>
                <a:spcPts val="80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صفحات خاصة بالأستاذ(ة)</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9" name="Google Shape;1185;p114">
            <a:extLst>
              <a:ext uri="{FF2B5EF4-FFF2-40B4-BE49-F238E27FC236}">
                <a16:creationId xmlns:a16="http://schemas.microsoft.com/office/drawing/2014/main" id="{140C4DBB-C1A6-A4EF-C926-D43FCA1F9E57}"/>
              </a:ext>
            </a:extLst>
          </p:cNvPr>
          <p:cNvSpPr txBox="1"/>
          <p:nvPr/>
        </p:nvSpPr>
        <p:spPr>
          <a:xfrm>
            <a:off x="1502226" y="2041881"/>
            <a:ext cx="9106684" cy="1015612"/>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تعليمات وتوضيحات موجهة للتلميذ(ة)</a:t>
            </a:r>
          </a:p>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(يخاطب بها الأستاذ التلاميذ بصوت مسموع)</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a:p>
            <a:pPr marL="0" marR="0" lvl="0" indent="0" algn="r" defTabSz="914400" rtl="0" eaLnBrk="1" fontAlgn="auto" latinLnBrk="0" hangingPunct="1">
              <a:lnSpc>
                <a:spcPct val="90000"/>
              </a:lnSpc>
              <a:spcBef>
                <a:spcPts val="0"/>
              </a:spcBef>
              <a:spcAft>
                <a:spcPts val="800"/>
              </a:spcAft>
              <a:buClrTx/>
              <a:buSzTx/>
              <a:buFontTx/>
              <a:buNone/>
              <a:tabLst/>
              <a:defRPr/>
            </a:pPr>
            <a:endParaRPr kumimoji="0" lang="a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0" name="Google Shape;1185;p114">
            <a:extLst>
              <a:ext uri="{FF2B5EF4-FFF2-40B4-BE49-F238E27FC236}">
                <a16:creationId xmlns:a16="http://schemas.microsoft.com/office/drawing/2014/main" id="{2C38AFB4-3628-A7C2-D803-D748ACB6F0A7}"/>
              </a:ext>
            </a:extLst>
          </p:cNvPr>
          <p:cNvSpPr txBox="1"/>
          <p:nvPr/>
        </p:nvSpPr>
        <p:spPr>
          <a:xfrm>
            <a:off x="7902048" y="3363873"/>
            <a:ext cx="265772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صفحة في كراسة المتعلم</a:t>
            </a:r>
            <a:endParaRPr kumimoji="0" lang="f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1" name="Google Shape;1185;p114">
            <a:extLst>
              <a:ext uri="{FF2B5EF4-FFF2-40B4-BE49-F238E27FC236}">
                <a16:creationId xmlns:a16="http://schemas.microsoft.com/office/drawing/2014/main" id="{054CEC93-47A8-1D69-15D6-D06394224B8D}"/>
              </a:ext>
            </a:extLst>
          </p:cNvPr>
          <p:cNvSpPr txBox="1"/>
          <p:nvPr/>
        </p:nvSpPr>
        <p:spPr>
          <a:xfrm>
            <a:off x="7252138" y="4484538"/>
            <a:ext cx="3356772"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ذو أولوية ينجز في القسم</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2" name="Google Shape;1185;p114">
            <a:extLst>
              <a:ext uri="{FF2B5EF4-FFF2-40B4-BE49-F238E27FC236}">
                <a16:creationId xmlns:a16="http://schemas.microsoft.com/office/drawing/2014/main" id="{1EC40EC0-2873-795C-FC7D-1515888BCA8B}"/>
              </a:ext>
            </a:extLst>
          </p:cNvPr>
          <p:cNvSpPr txBox="1"/>
          <p:nvPr/>
        </p:nvSpPr>
        <p:spPr>
          <a:xfrm>
            <a:off x="1502226" y="5504678"/>
            <a:ext cx="910668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اختياري يُستغنى عنه عند عدم توفر </a:t>
            </a:r>
            <a:r>
              <a:rPr kumimoji="0" lang="ar-MA" sz="2000" b="1" i="0" u="none" strike="noStrike" kern="0" cap="none" spc="0" normalizeH="0" baseline="0" noProof="0">
                <a:ln>
                  <a:noFill/>
                </a:ln>
                <a:solidFill>
                  <a:srgbClr val="44546A"/>
                </a:solidFill>
                <a:effectLst/>
                <a:uLnTx/>
                <a:uFillTx/>
                <a:latin typeface="Calibri"/>
                <a:ea typeface="Calibri"/>
                <a:cs typeface="Calibri"/>
              </a:rPr>
              <a:t>الوقت.</a:t>
            </a:r>
            <a:r>
              <a:rPr kumimoji="0" lang="ar-MA" sz="2000" b="1" i="0" u="none" strike="noStrike" kern="0" cap="none" spc="0" normalizeH="0" baseline="0" noProof="0" dirty="0">
                <a:ln>
                  <a:noFill/>
                </a:ln>
                <a:solidFill>
                  <a:srgbClr val="44546A"/>
                </a:solidFill>
                <a:effectLst/>
                <a:uLnTx/>
                <a:uFillTx/>
                <a:latin typeface="Calibri"/>
                <a:ea typeface="Calibri"/>
                <a:cs typeface="Calibri"/>
              </a:rPr>
              <a:t> </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026" name="Picture 2" descr="Image générée">
            <a:extLst>
              <a:ext uri="{FF2B5EF4-FFF2-40B4-BE49-F238E27FC236}">
                <a16:creationId xmlns:a16="http://schemas.microsoft.com/office/drawing/2014/main" id="{95AD8B07-50C1-8C9C-8D56-1249EBDF41B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0808880" y="934195"/>
            <a:ext cx="765800" cy="89894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4">
            <a:extLst>
              <a:ext uri="{FF2B5EF4-FFF2-40B4-BE49-F238E27FC236}">
                <a16:creationId xmlns:a16="http://schemas.microsoft.com/office/drawing/2014/main" id="{AD56834C-8B57-C279-82A8-6183DD408BCB}"/>
              </a:ext>
            </a:extLst>
          </p:cNvPr>
          <p:cNvSpPr/>
          <p:nvPr/>
        </p:nvSpPr>
        <p:spPr>
          <a:xfrm>
            <a:off x="4615543" y="116366"/>
            <a:ext cx="6576237" cy="726481"/>
          </a:xfrm>
          <a:prstGeom prst="rect">
            <a:avLst/>
          </a:prstGeom>
          <a:noFill/>
          <a:ln cap="flat">
            <a:noFill/>
            <a:prstDash val="solid"/>
          </a:ln>
        </p:spPr>
        <p:txBody>
          <a:bodyPr vert="horz" wrap="square" lIns="91440" tIns="45720" rIns="91440" bIns="45720" anchor="t" anchorCtr="0" compatLnSpc="1">
            <a:spAutoFit/>
          </a:bodyPr>
          <a:lstStyle/>
          <a:p>
            <a:pPr marL="0" marR="0" lvl="0" indent="0" algn="r" defTabSz="914400" rtl="1" eaLnBrk="1" fontAlgn="auto" latinLnBrk="0" hangingPunct="1">
              <a:lnSpc>
                <a:spcPts val="5485"/>
              </a:lnSpc>
              <a:spcBef>
                <a:spcPts val="0"/>
              </a:spcBef>
              <a:spcAft>
                <a:spcPts val="0"/>
              </a:spcAft>
              <a:buClrTx/>
              <a:buSzTx/>
              <a:buFontTx/>
              <a:buNone/>
              <a:tabLst/>
              <a:defRPr sz="1800" b="0" i="0" u="none" strike="noStrike" kern="0" cap="none" spc="0" baseline="0">
                <a:solidFill>
                  <a:srgbClr val="000000"/>
                </a:solidFill>
                <a:uFillTx/>
              </a:defRPr>
            </a:pPr>
            <a:r>
              <a:rPr kumimoji="0" lang="ar-MA" sz="3200" b="1" i="0" u="none" strike="noStrike" kern="0" cap="none" spc="0" normalizeH="0" baseline="0" noProof="0" dirty="0">
                <a:ln>
                  <a:noFill/>
                </a:ln>
                <a:solidFill>
                  <a:srgbClr val="44546A"/>
                </a:solidFill>
                <a:effectLst/>
                <a:uLnTx/>
                <a:uFillTx/>
                <a:latin typeface="Calibri"/>
                <a:ea typeface="+mn-ea"/>
                <a:cs typeface="Arial"/>
              </a:rPr>
              <a:t>دلالة الأيقونات</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fr-FR" sz="3200" b="1" i="0" u="none" strike="noStrike" kern="0" cap="none" spc="0" normalizeH="0" baseline="0" noProof="0" dirty="0">
                <a:ln>
                  <a:noFill/>
                </a:ln>
                <a:solidFill>
                  <a:srgbClr val="44546A"/>
                </a:solidFill>
                <a:effectLst/>
                <a:uLnTx/>
                <a:uFillTx/>
                <a:latin typeface="Calibri"/>
                <a:ea typeface="Calibri"/>
                <a:cs typeface="Calibri"/>
              </a:rPr>
              <a:t> </a:t>
            </a:r>
            <a:r>
              <a:rPr kumimoji="0" lang="ar-DZ" sz="3200" b="1" i="0" u="none" strike="noStrike" kern="0" cap="none" spc="0" normalizeH="0" baseline="0" noProof="0" dirty="0">
                <a:ln>
                  <a:noFill/>
                </a:ln>
                <a:solidFill>
                  <a:srgbClr val="44546A"/>
                </a:solidFill>
                <a:effectLst/>
                <a:uLnTx/>
                <a:uFillTx/>
                <a:latin typeface="Calibri"/>
                <a:ea typeface="Calibri"/>
                <a:cs typeface="Calibri"/>
              </a:rPr>
              <a:t>الخاصة</a:t>
            </a:r>
            <a:r>
              <a:rPr kumimoji="0" lang="ar-MA" sz="3200" b="1" i="0" u="none" strike="noStrike" kern="0" cap="none" spc="0" normalizeH="0" baseline="0" noProof="0" dirty="0">
                <a:ln>
                  <a:noFill/>
                </a:ln>
                <a:solidFill>
                  <a:srgbClr val="44546A"/>
                </a:solidFill>
                <a:effectLst/>
                <a:uLnTx/>
                <a:uFillTx/>
                <a:latin typeface="Calibri"/>
                <a:ea typeface="Calibri"/>
                <a:cs typeface="Calibri"/>
              </a:rPr>
              <a:t> بالأستاذ(ة)</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ar-MA" sz="3200" b="1" i="0" u="none" strike="noStrike" kern="0" cap="none" spc="0" normalizeH="0" baseline="0" noProof="0" dirty="0">
                <a:ln>
                  <a:noFill/>
                </a:ln>
                <a:solidFill>
                  <a:srgbClr val="44546A"/>
                </a:solidFill>
                <a:effectLst/>
                <a:uLnTx/>
                <a:uFillTx/>
                <a:latin typeface="Calibri"/>
                <a:ea typeface="+mn-ea"/>
                <a:cs typeface="Arial"/>
              </a:rPr>
              <a:t>:</a:t>
            </a:r>
          </a:p>
        </p:txBody>
      </p:sp>
      <p:pic>
        <p:nvPicPr>
          <p:cNvPr id="2" name="Picture 2" descr="Image générée">
            <a:extLst>
              <a:ext uri="{FF2B5EF4-FFF2-40B4-BE49-F238E27FC236}">
                <a16:creationId xmlns:a16="http://schemas.microsoft.com/office/drawing/2014/main" id="{56A02E90-9C18-F1D5-D9FE-F53E8C7FFBA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1315386" y="160833"/>
            <a:ext cx="765800" cy="898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135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2" name="Google Shape;1079;p111">
            <a:extLst>
              <a:ext uri="{FF2B5EF4-FFF2-40B4-BE49-F238E27FC236}">
                <a16:creationId xmlns:a16="http://schemas.microsoft.com/office/drawing/2014/main" id="{186C4AD9-E957-5C52-09E9-70086A5F5FCB}"/>
              </a:ext>
            </a:extLst>
          </p:cNvPr>
          <p:cNvSpPr/>
          <p:nvPr/>
        </p:nvSpPr>
        <p:spPr>
          <a:xfrm>
            <a:off x="7398006" y="363027"/>
            <a:ext cx="3702103" cy="484156"/>
          </a:xfrm>
          <a:prstGeom prst="rect">
            <a:avLst/>
          </a:prstGeom>
          <a:noFill/>
          <a:ln cap="flat">
            <a:noFill/>
            <a:prstDash val="solid"/>
          </a:ln>
        </p:spPr>
        <p:txBody>
          <a:bodyPr vert="horz" wrap="square" lIns="91430" tIns="45701" rIns="91430" bIns="45701"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3200" b="1" i="0" u="none" strike="noStrike" kern="0" cap="none" spc="0" baseline="0" dirty="0">
                <a:solidFill>
                  <a:srgbClr val="44546A"/>
                </a:solidFill>
                <a:uFillTx/>
                <a:latin typeface="Calibri"/>
                <a:cs typeface="Arial"/>
              </a:rPr>
              <a:t>هيكلة اللبنات </a:t>
            </a:r>
            <a:r>
              <a:rPr lang="fr-FR" sz="3200" b="1" i="0" u="none" strike="noStrike" kern="0" cap="none" spc="0" baseline="0" dirty="0">
                <a:solidFill>
                  <a:srgbClr val="44546A"/>
                </a:solidFill>
                <a:uFillTx/>
                <a:latin typeface="Calibri"/>
                <a:cs typeface="Arial"/>
              </a:rPr>
              <a:t>:</a:t>
            </a:r>
            <a:r>
              <a:rPr lang="ar-MA" sz="3200" b="1" i="0" u="none" strike="noStrike" kern="0" cap="none" spc="0" baseline="0" dirty="0">
                <a:solidFill>
                  <a:srgbClr val="44546A"/>
                </a:solidFill>
                <a:uFillTx/>
                <a:latin typeface="Calibri"/>
                <a:cs typeface="Arial"/>
              </a:rPr>
              <a:t> </a:t>
            </a:r>
            <a:endParaRPr lang="fr-FR" sz="3200" b="1" i="0" u="none" strike="noStrike" kern="0" cap="none" spc="0" baseline="0" dirty="0">
              <a:solidFill>
                <a:srgbClr val="44546A"/>
              </a:solidFill>
              <a:uFillTx/>
              <a:latin typeface="Calibri"/>
              <a:cs typeface="Arial"/>
            </a:endParaRPr>
          </a:p>
        </p:txBody>
      </p:sp>
      <p:grpSp>
        <p:nvGrpSpPr>
          <p:cNvPr id="5" name="Groupe 84">
            <a:extLst>
              <a:ext uri="{FF2B5EF4-FFF2-40B4-BE49-F238E27FC236}">
                <a16:creationId xmlns:a16="http://schemas.microsoft.com/office/drawing/2014/main" id="{91EE2FEC-C762-9341-C10D-F9E1EF5BE5BD}"/>
              </a:ext>
            </a:extLst>
          </p:cNvPr>
          <p:cNvGrpSpPr/>
          <p:nvPr/>
        </p:nvGrpSpPr>
        <p:grpSpPr>
          <a:xfrm>
            <a:off x="281589" y="1191271"/>
            <a:ext cx="11655482" cy="5204133"/>
            <a:chOff x="281589" y="1191271"/>
            <a:chExt cx="11655482" cy="5204133"/>
          </a:xfrm>
        </p:grpSpPr>
        <p:sp>
          <p:nvSpPr>
            <p:cNvPr id="6" name="Rectangle 85">
              <a:extLst>
                <a:ext uri="{FF2B5EF4-FFF2-40B4-BE49-F238E27FC236}">
                  <a16:creationId xmlns:a16="http://schemas.microsoft.com/office/drawing/2014/main" id="{2EC222AA-216E-5E2B-1DC1-2A48EBAAD77C}"/>
                </a:ext>
              </a:extLst>
            </p:cNvPr>
            <p:cNvSpPr/>
            <p:nvPr/>
          </p:nvSpPr>
          <p:spPr>
            <a:xfrm>
              <a:off x="8554340" y="1947781"/>
              <a:ext cx="1486777"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cxnSp>
          <p:nvCxnSpPr>
            <p:cNvPr id="7" name="Connecteur droit 86">
              <a:extLst>
                <a:ext uri="{FF2B5EF4-FFF2-40B4-BE49-F238E27FC236}">
                  <a16:creationId xmlns:a16="http://schemas.microsoft.com/office/drawing/2014/main" id="{EA891065-B903-F6BD-9346-53BDA91CDB63}"/>
                </a:ext>
              </a:extLst>
            </p:cNvPr>
            <p:cNvCxnSpPr/>
            <p:nvPr/>
          </p:nvCxnSpPr>
          <p:spPr>
            <a:xfrm>
              <a:off x="2555382" y="1191271"/>
              <a:ext cx="0" cy="4876797"/>
            </a:xfrm>
            <a:prstGeom prst="straightConnector1">
              <a:avLst/>
            </a:prstGeom>
            <a:noFill/>
            <a:ln w="28575" cap="flat">
              <a:solidFill>
                <a:srgbClr val="9F5900"/>
              </a:solidFill>
              <a:custDash>
                <a:ds d="300000" sp="300000"/>
              </a:custDash>
              <a:miter/>
            </a:ln>
          </p:spPr>
        </p:cxnSp>
        <p:sp>
          <p:nvSpPr>
            <p:cNvPr id="8" name="Flèche droite 13">
              <a:extLst>
                <a:ext uri="{FF2B5EF4-FFF2-40B4-BE49-F238E27FC236}">
                  <a16:creationId xmlns:a16="http://schemas.microsoft.com/office/drawing/2014/main" id="{E2BD383B-CD81-0EF6-3E05-022009AF6BB0}"/>
                </a:ext>
              </a:extLst>
            </p:cNvPr>
            <p:cNvSpPr/>
            <p:nvPr/>
          </p:nvSpPr>
          <p:spPr>
            <a:xfrm rot="10799991">
              <a:off x="462000" y="1561118"/>
              <a:ext cx="8928951" cy="276788"/>
            </a:xfrm>
            <a:custGeom>
              <a:avLst>
                <a:gd name="f0" fmla="val 21265"/>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val f7"/>
                <a:gd name="f15" fmla="val f8"/>
                <a:gd name="f16" fmla="pin 0 f0 21600"/>
                <a:gd name="f17" fmla="pin 0 f1 108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2"/>
                <a:gd name="f29" fmla="+- 21600 0 f21"/>
                <a:gd name="f30" fmla="*/ f22 f13 1"/>
                <a:gd name="f31" fmla="*/ f21 f12 1"/>
                <a:gd name="f32" fmla="+- f25 0 f3"/>
                <a:gd name="f33" fmla="+- f26 0 f3"/>
                <a:gd name="f34" fmla="*/ 0 f27 1"/>
                <a:gd name="f35" fmla="*/ 21600 f27 1"/>
                <a:gd name="f36" fmla="*/ f29 f22 1"/>
                <a:gd name="f37" fmla="*/ f28 f13 1"/>
                <a:gd name="f38" fmla="*/ f36 1 10800"/>
                <a:gd name="f39" fmla="*/ f34 1 f27"/>
                <a:gd name="f40" fmla="*/ f35 1 f27"/>
                <a:gd name="f41" fmla="+- f21 f38 0"/>
                <a:gd name="f42" fmla="*/ f39 f12 1"/>
                <a:gd name="f43" fmla="*/ f39 f13 1"/>
                <a:gd name="f44" fmla="*/ f40 f13 1"/>
                <a:gd name="f45" fmla="*/ f41 f12 1"/>
              </a:gdLst>
              <a:ahLst>
                <a:ahXY gdRefX="f0" minX="f7" maxX="f8" gdRefY="f1" minY="f7" maxY="f9">
                  <a:pos x="f23" y="f24"/>
                </a:ahXY>
              </a:ahLst>
              <a:cxnLst>
                <a:cxn ang="3cd4">
                  <a:pos x="hc" y="t"/>
                </a:cxn>
                <a:cxn ang="0">
                  <a:pos x="r" y="vc"/>
                </a:cxn>
                <a:cxn ang="cd4">
                  <a:pos x="hc" y="b"/>
                </a:cxn>
                <a:cxn ang="cd2">
                  <a:pos x="l" y="vc"/>
                </a:cxn>
                <a:cxn ang="f32">
                  <a:pos x="f31" y="f43"/>
                </a:cxn>
                <a:cxn ang="f33">
                  <a:pos x="f31" y="f44"/>
                </a:cxn>
              </a:cxnLst>
              <a:rect l="f42" t="f30" r="f45" b="f37"/>
              <a:pathLst>
                <a:path w="21600" h="21600">
                  <a:moveTo>
                    <a:pt x="f7" y="f22"/>
                  </a:moveTo>
                  <a:lnTo>
                    <a:pt x="f21" y="f22"/>
                  </a:lnTo>
                  <a:lnTo>
                    <a:pt x="f21" y="f7"/>
                  </a:lnTo>
                  <a:lnTo>
                    <a:pt x="f8" y="f9"/>
                  </a:lnTo>
                  <a:lnTo>
                    <a:pt x="f21" y="f8"/>
                  </a:lnTo>
                  <a:lnTo>
                    <a:pt x="f21" y="f28"/>
                  </a:lnTo>
                  <a:lnTo>
                    <a:pt x="f7" y="f28"/>
                  </a:lnTo>
                  <a:close/>
                </a:path>
              </a:pathLst>
            </a:custGeom>
            <a:solidFill>
              <a:srgbClr val="7F6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9" name="Rectangle 88">
              <a:extLst>
                <a:ext uri="{FF2B5EF4-FFF2-40B4-BE49-F238E27FC236}">
                  <a16:creationId xmlns:a16="http://schemas.microsoft.com/office/drawing/2014/main" id="{E227A9A1-591D-9C6A-2CFB-36D025745B7A}"/>
                </a:ext>
              </a:extLst>
            </p:cNvPr>
            <p:cNvSpPr/>
            <p:nvPr/>
          </p:nvSpPr>
          <p:spPr>
            <a:xfrm>
              <a:off x="10077913" y="2305760"/>
              <a:ext cx="1859158" cy="933254"/>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الطلاقة </a:t>
              </a:r>
              <a:endParaRPr lang="fr-FR" sz="2400" b="1" i="0" u="none" strike="noStrike" kern="1200" cap="none" spc="0" baseline="0">
                <a:solidFill>
                  <a:srgbClr val="FFFFFF"/>
                </a:solidFill>
                <a:uFillTx/>
                <a:latin typeface="Arial"/>
              </a:endParaRPr>
            </a:p>
          </p:txBody>
        </p:sp>
        <p:sp>
          <p:nvSpPr>
            <p:cNvPr id="10" name="Rectangle 89">
              <a:extLst>
                <a:ext uri="{FF2B5EF4-FFF2-40B4-BE49-F238E27FC236}">
                  <a16:creationId xmlns:a16="http://schemas.microsoft.com/office/drawing/2014/main" id="{2ECA4470-1C77-5465-1E7F-9C081B9DAEA5}"/>
                </a:ext>
              </a:extLst>
            </p:cNvPr>
            <p:cNvSpPr/>
            <p:nvPr/>
          </p:nvSpPr>
          <p:spPr>
            <a:xfrm>
              <a:off x="10077913" y="4026094"/>
              <a:ext cx="1859158" cy="945992"/>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الفهم </a:t>
              </a:r>
              <a:endParaRPr lang="fr-FR" sz="2400" b="1" i="0" u="none" strike="noStrike" kern="1200" cap="none" spc="0" baseline="0">
                <a:solidFill>
                  <a:srgbClr val="FFFFFF"/>
                </a:solidFill>
                <a:uFillTx/>
                <a:latin typeface="Arial"/>
              </a:endParaRPr>
            </a:p>
          </p:txBody>
        </p:sp>
        <p:sp>
          <p:nvSpPr>
            <p:cNvPr id="11" name="Rectangle 90">
              <a:extLst>
                <a:ext uri="{FF2B5EF4-FFF2-40B4-BE49-F238E27FC236}">
                  <a16:creationId xmlns:a16="http://schemas.microsoft.com/office/drawing/2014/main" id="{32101E4B-7926-1519-625E-190CED244086}"/>
                </a:ext>
              </a:extLst>
            </p:cNvPr>
            <p:cNvSpPr/>
            <p:nvPr/>
          </p:nvSpPr>
          <p:spPr>
            <a:xfrm>
              <a:off x="942554"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النص الطويل</a:t>
              </a:r>
              <a:endParaRPr lang="fr-FR" sz="2000" b="1" i="0" u="none" strike="noStrike" kern="1200" cap="none" spc="0" baseline="0">
                <a:solidFill>
                  <a:srgbClr val="FFFFFF"/>
                </a:solidFill>
                <a:uFillTx/>
                <a:latin typeface="Arial"/>
              </a:endParaRPr>
            </a:p>
          </p:txBody>
        </p:sp>
        <p:sp>
          <p:nvSpPr>
            <p:cNvPr id="12" name="Rectangle 91">
              <a:extLst>
                <a:ext uri="{FF2B5EF4-FFF2-40B4-BE49-F238E27FC236}">
                  <a16:creationId xmlns:a16="http://schemas.microsoft.com/office/drawing/2014/main" id="{851CE07F-F8E7-74A8-691E-9818447B6F15}"/>
                </a:ext>
              </a:extLst>
            </p:cNvPr>
            <p:cNvSpPr/>
            <p:nvPr/>
          </p:nvSpPr>
          <p:spPr>
            <a:xfrm>
              <a:off x="2845503"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متوسط الطول</a:t>
              </a:r>
              <a:endParaRPr lang="fr-FR" sz="2000" b="0" i="0" u="none" strike="noStrike" kern="1200" cap="none" spc="0" baseline="0">
                <a:solidFill>
                  <a:srgbClr val="FFFFFF"/>
                </a:solidFill>
                <a:uFillTx/>
                <a:latin typeface="Arial"/>
              </a:endParaRPr>
            </a:p>
          </p:txBody>
        </p:sp>
        <p:sp>
          <p:nvSpPr>
            <p:cNvPr id="13" name="Rectangle 92">
              <a:extLst>
                <a:ext uri="{FF2B5EF4-FFF2-40B4-BE49-F238E27FC236}">
                  <a16:creationId xmlns:a16="http://schemas.microsoft.com/office/drawing/2014/main" id="{B11C7EAC-A822-92E1-F8B7-7C733469533C}"/>
                </a:ext>
              </a:extLst>
            </p:cNvPr>
            <p:cNvSpPr/>
            <p:nvPr/>
          </p:nvSpPr>
          <p:spPr>
            <a:xfrm>
              <a:off x="474845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القصير</a:t>
              </a:r>
              <a:endParaRPr lang="fr-FR" sz="2000" b="1" i="0" u="none" strike="noStrike" kern="1200" cap="none" spc="0" baseline="0">
                <a:solidFill>
                  <a:srgbClr val="FFFFFF"/>
                </a:solidFill>
                <a:uFillTx/>
                <a:latin typeface="Arial"/>
              </a:endParaRPr>
            </a:p>
          </p:txBody>
        </p:sp>
        <p:sp>
          <p:nvSpPr>
            <p:cNvPr id="14" name="Rectangle 93">
              <a:extLst>
                <a:ext uri="{FF2B5EF4-FFF2-40B4-BE49-F238E27FC236}">
                  <a16:creationId xmlns:a16="http://schemas.microsoft.com/office/drawing/2014/main" id="{BB2EDEC1-8EEC-23A0-21BB-4145B880C2AD}"/>
                </a:ext>
              </a:extLst>
            </p:cNvPr>
            <p:cNvSpPr/>
            <p:nvPr/>
          </p:nvSpPr>
          <p:spPr>
            <a:xfrm>
              <a:off x="665139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الفقرة </a:t>
              </a:r>
              <a:r>
                <a:rPr lang="ar-MA" sz="2000" b="1" i="0" u="none" strike="noStrike" kern="1200" cap="none" spc="0" baseline="0">
                  <a:solidFill>
                    <a:srgbClr val="FFFFFF"/>
                  </a:solidFill>
                  <a:uFillTx/>
                  <a:latin typeface="Arial"/>
                  <a:cs typeface="Arial" pitchFamily="34"/>
                </a:rPr>
                <a:t>ال</a:t>
              </a:r>
              <a:r>
                <a:rPr lang="ar-SA" sz="2000" b="1" i="0" u="none" strike="noStrike" kern="1200" cap="none" spc="0" baseline="0">
                  <a:solidFill>
                    <a:srgbClr val="FFFFFF"/>
                  </a:solidFill>
                  <a:uFillTx/>
                  <a:latin typeface="Arial"/>
                  <a:cs typeface="Arial" pitchFamily="34"/>
                </a:rPr>
                <a:t>قصيرة </a:t>
              </a:r>
              <a:endParaRPr lang="fr-FR" sz="2000" b="1" i="0" u="none" strike="noStrike" kern="1200" cap="none" spc="0" baseline="0">
                <a:solidFill>
                  <a:srgbClr val="FFFFFF"/>
                </a:solidFill>
                <a:uFillTx/>
                <a:latin typeface="Arial"/>
              </a:endParaRPr>
            </a:p>
          </p:txBody>
        </p:sp>
        <p:sp>
          <p:nvSpPr>
            <p:cNvPr id="15" name="Rectangle 94">
              <a:extLst>
                <a:ext uri="{FF2B5EF4-FFF2-40B4-BE49-F238E27FC236}">
                  <a16:creationId xmlns:a16="http://schemas.microsoft.com/office/drawing/2014/main" id="{B39CB541-FA1D-C79C-9B25-CFCFB4A1ABEB}"/>
                </a:ext>
              </a:extLst>
            </p:cNvPr>
            <p:cNvSpPr/>
            <p:nvPr/>
          </p:nvSpPr>
          <p:spPr>
            <a:xfrm>
              <a:off x="8554340" y="1345804"/>
              <a:ext cx="1486777"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الجملة</a:t>
              </a:r>
              <a:endParaRPr lang="fr-FR" sz="2000" b="1" i="0" u="none" strike="noStrike" kern="1200" cap="none" spc="0" baseline="0">
                <a:solidFill>
                  <a:srgbClr val="FFFFFF"/>
                </a:solidFill>
                <a:uFillTx/>
                <a:latin typeface="Arial"/>
              </a:endParaRPr>
            </a:p>
          </p:txBody>
        </p:sp>
        <p:sp>
          <p:nvSpPr>
            <p:cNvPr id="16" name="Rectangle 95">
              <a:extLst>
                <a:ext uri="{FF2B5EF4-FFF2-40B4-BE49-F238E27FC236}">
                  <a16:creationId xmlns:a16="http://schemas.microsoft.com/office/drawing/2014/main" id="{A8CA3DAA-7FF6-5033-54D8-BE5C89E3F416}"/>
                </a:ext>
              </a:extLst>
            </p:cNvPr>
            <p:cNvSpPr/>
            <p:nvPr/>
          </p:nvSpPr>
          <p:spPr>
            <a:xfrm>
              <a:off x="942554"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7" name="Rectangle 96">
              <a:extLst>
                <a:ext uri="{FF2B5EF4-FFF2-40B4-BE49-F238E27FC236}">
                  <a16:creationId xmlns:a16="http://schemas.microsoft.com/office/drawing/2014/main" id="{825A2787-E23F-6045-BB0A-1D14E39DB474}"/>
                </a:ext>
              </a:extLst>
            </p:cNvPr>
            <p:cNvSpPr/>
            <p:nvPr/>
          </p:nvSpPr>
          <p:spPr>
            <a:xfrm>
              <a:off x="2845503"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8" name="Rectangle 97">
              <a:extLst>
                <a:ext uri="{FF2B5EF4-FFF2-40B4-BE49-F238E27FC236}">
                  <a16:creationId xmlns:a16="http://schemas.microsoft.com/office/drawing/2014/main" id="{626BEC3D-1AD4-FBAF-B262-F2A600A817A4}"/>
                </a:ext>
              </a:extLst>
            </p:cNvPr>
            <p:cNvSpPr/>
            <p:nvPr/>
          </p:nvSpPr>
          <p:spPr>
            <a:xfrm>
              <a:off x="4777465"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9" name="Rectangle 98">
              <a:extLst>
                <a:ext uri="{FF2B5EF4-FFF2-40B4-BE49-F238E27FC236}">
                  <a16:creationId xmlns:a16="http://schemas.microsoft.com/office/drawing/2014/main" id="{36CF351B-8F07-05EA-873D-4E16C436D081}"/>
                </a:ext>
              </a:extLst>
            </p:cNvPr>
            <p:cNvSpPr/>
            <p:nvPr/>
          </p:nvSpPr>
          <p:spPr>
            <a:xfrm>
              <a:off x="6651391"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0" name="Rectangle 99">
              <a:extLst>
                <a:ext uri="{FF2B5EF4-FFF2-40B4-BE49-F238E27FC236}">
                  <a16:creationId xmlns:a16="http://schemas.microsoft.com/office/drawing/2014/main" id="{1D2001CD-9A79-AE92-2CDD-3C48C318C912}"/>
                </a:ext>
              </a:extLst>
            </p:cNvPr>
            <p:cNvSpPr/>
            <p:nvPr/>
          </p:nvSpPr>
          <p:spPr>
            <a:xfrm>
              <a:off x="340961" y="3942060"/>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1" name="Rectangle 100">
              <a:extLst>
                <a:ext uri="{FF2B5EF4-FFF2-40B4-BE49-F238E27FC236}">
                  <a16:creationId xmlns:a16="http://schemas.microsoft.com/office/drawing/2014/main" id="{F5EC5B9D-1907-9B74-B78B-54D459A2876B}"/>
                </a:ext>
              </a:extLst>
            </p:cNvPr>
            <p:cNvSpPr/>
            <p:nvPr/>
          </p:nvSpPr>
          <p:spPr>
            <a:xfrm>
              <a:off x="340961" y="2317848"/>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2" name="Losange 101">
              <a:extLst>
                <a:ext uri="{FF2B5EF4-FFF2-40B4-BE49-F238E27FC236}">
                  <a16:creationId xmlns:a16="http://schemas.microsoft.com/office/drawing/2014/main" id="{4D24E61B-1940-4992-9382-19087818C3DB}"/>
                </a:ext>
              </a:extLst>
            </p:cNvPr>
            <p:cNvSpPr/>
            <p:nvPr/>
          </p:nvSpPr>
          <p:spPr>
            <a:xfrm>
              <a:off x="2390543"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3" name="Connecteur droit 102">
              <a:extLst>
                <a:ext uri="{FF2B5EF4-FFF2-40B4-BE49-F238E27FC236}">
                  <a16:creationId xmlns:a16="http://schemas.microsoft.com/office/drawing/2014/main" id="{B16BABE2-4787-9387-6CD2-81BF279F3015}"/>
                </a:ext>
              </a:extLst>
            </p:cNvPr>
            <p:cNvCxnSpPr/>
            <p:nvPr/>
          </p:nvCxnSpPr>
          <p:spPr>
            <a:xfrm>
              <a:off x="4483769" y="1191271"/>
              <a:ext cx="0" cy="4876797"/>
            </a:xfrm>
            <a:prstGeom prst="straightConnector1">
              <a:avLst/>
            </a:prstGeom>
            <a:noFill/>
            <a:ln w="28575" cap="flat">
              <a:solidFill>
                <a:srgbClr val="9F5900"/>
              </a:solidFill>
              <a:custDash>
                <a:ds d="300000" sp="300000"/>
              </a:custDash>
              <a:miter/>
            </a:ln>
          </p:spPr>
        </p:cxnSp>
        <p:sp>
          <p:nvSpPr>
            <p:cNvPr id="24" name="Losange 103">
              <a:extLst>
                <a:ext uri="{FF2B5EF4-FFF2-40B4-BE49-F238E27FC236}">
                  <a16:creationId xmlns:a16="http://schemas.microsoft.com/office/drawing/2014/main" id="{525B9FF4-08BD-D189-4052-60A4480D1E35}"/>
                </a:ext>
              </a:extLst>
            </p:cNvPr>
            <p:cNvSpPr/>
            <p:nvPr/>
          </p:nvSpPr>
          <p:spPr>
            <a:xfrm>
              <a:off x="4318921"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5" name="Connecteur droit 104">
              <a:extLst>
                <a:ext uri="{FF2B5EF4-FFF2-40B4-BE49-F238E27FC236}">
                  <a16:creationId xmlns:a16="http://schemas.microsoft.com/office/drawing/2014/main" id="{05ECF73A-5B75-9DC1-4A71-199E84C94E75}"/>
                </a:ext>
              </a:extLst>
            </p:cNvPr>
            <p:cNvCxnSpPr/>
            <p:nvPr/>
          </p:nvCxnSpPr>
          <p:spPr>
            <a:xfrm>
              <a:off x="6412156" y="1191271"/>
              <a:ext cx="0" cy="4876797"/>
            </a:xfrm>
            <a:prstGeom prst="straightConnector1">
              <a:avLst/>
            </a:prstGeom>
            <a:noFill/>
            <a:ln w="28575" cap="flat">
              <a:solidFill>
                <a:srgbClr val="9F5900"/>
              </a:solidFill>
              <a:custDash>
                <a:ds d="300000" sp="300000"/>
              </a:custDash>
              <a:miter/>
            </a:ln>
          </p:spPr>
        </p:cxnSp>
        <p:sp>
          <p:nvSpPr>
            <p:cNvPr id="26" name="Losange 105">
              <a:extLst>
                <a:ext uri="{FF2B5EF4-FFF2-40B4-BE49-F238E27FC236}">
                  <a16:creationId xmlns:a16="http://schemas.microsoft.com/office/drawing/2014/main" id="{63CE5F64-E46F-1F6C-B11A-F6F1DD767D5A}"/>
                </a:ext>
              </a:extLst>
            </p:cNvPr>
            <p:cNvSpPr/>
            <p:nvPr/>
          </p:nvSpPr>
          <p:spPr>
            <a:xfrm>
              <a:off x="624730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7" name="Connecteur droit 106">
              <a:extLst>
                <a:ext uri="{FF2B5EF4-FFF2-40B4-BE49-F238E27FC236}">
                  <a16:creationId xmlns:a16="http://schemas.microsoft.com/office/drawing/2014/main" id="{70236601-D15E-BCCD-866C-B28DA5270B36}"/>
                </a:ext>
              </a:extLst>
            </p:cNvPr>
            <p:cNvCxnSpPr/>
            <p:nvPr/>
          </p:nvCxnSpPr>
          <p:spPr>
            <a:xfrm>
              <a:off x="8290846" y="1191271"/>
              <a:ext cx="0" cy="4876797"/>
            </a:xfrm>
            <a:prstGeom prst="straightConnector1">
              <a:avLst/>
            </a:prstGeom>
            <a:noFill/>
            <a:ln w="28575" cap="flat">
              <a:solidFill>
                <a:srgbClr val="9F5900"/>
              </a:solidFill>
              <a:custDash>
                <a:ds d="300000" sp="300000"/>
              </a:custDash>
              <a:miter/>
            </a:ln>
          </p:spPr>
        </p:cxnSp>
        <p:sp>
          <p:nvSpPr>
            <p:cNvPr id="28" name="Losange 107">
              <a:extLst>
                <a:ext uri="{FF2B5EF4-FFF2-40B4-BE49-F238E27FC236}">
                  <a16:creationId xmlns:a16="http://schemas.microsoft.com/office/drawing/2014/main" id="{1E272950-BACE-D155-FE96-77FD3B0A634E}"/>
                </a:ext>
              </a:extLst>
            </p:cNvPr>
            <p:cNvSpPr/>
            <p:nvPr/>
          </p:nvSpPr>
          <p:spPr>
            <a:xfrm>
              <a:off x="812599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29" name="ZoneTexte 108">
              <a:extLst>
                <a:ext uri="{FF2B5EF4-FFF2-40B4-BE49-F238E27FC236}">
                  <a16:creationId xmlns:a16="http://schemas.microsoft.com/office/drawing/2014/main" id="{C7448C3F-E34C-C4D4-CBD3-FEE0AE9FDAD9}"/>
                </a:ext>
              </a:extLst>
            </p:cNvPr>
            <p:cNvSpPr txBox="1"/>
            <p:nvPr/>
          </p:nvSpPr>
          <p:spPr>
            <a:xfrm>
              <a:off x="1990027"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اللبنة4</a:t>
              </a:r>
              <a:endParaRPr lang="fr-FR" sz="1800" b="1" i="0" u="none" strike="noStrike" kern="1200" cap="none" spc="0" baseline="0">
                <a:solidFill>
                  <a:srgbClr val="C00000"/>
                </a:solidFill>
                <a:uFillTx/>
                <a:latin typeface="Arial"/>
              </a:endParaRPr>
            </a:p>
          </p:txBody>
        </p:sp>
        <p:sp>
          <p:nvSpPr>
            <p:cNvPr id="30" name="ZoneTexte 109">
              <a:extLst>
                <a:ext uri="{FF2B5EF4-FFF2-40B4-BE49-F238E27FC236}">
                  <a16:creationId xmlns:a16="http://schemas.microsoft.com/office/drawing/2014/main" id="{DD8911C9-0E6F-D6D5-73A4-91E1E76CC9F6}"/>
                </a:ext>
              </a:extLst>
            </p:cNvPr>
            <p:cNvSpPr txBox="1"/>
            <p:nvPr/>
          </p:nvSpPr>
          <p:spPr>
            <a:xfrm>
              <a:off x="3918414"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3</a:t>
              </a:r>
              <a:endParaRPr lang="fr-FR" sz="1800" b="1" i="0" u="none" strike="noStrike" kern="1200" cap="none" spc="0" baseline="0">
                <a:solidFill>
                  <a:srgbClr val="C00000"/>
                </a:solidFill>
                <a:uFillTx/>
                <a:latin typeface="Arial"/>
              </a:endParaRPr>
            </a:p>
          </p:txBody>
        </p:sp>
        <p:sp>
          <p:nvSpPr>
            <p:cNvPr id="31" name="ZoneTexte 110">
              <a:extLst>
                <a:ext uri="{FF2B5EF4-FFF2-40B4-BE49-F238E27FC236}">
                  <a16:creationId xmlns:a16="http://schemas.microsoft.com/office/drawing/2014/main" id="{78D28334-2492-136F-4965-70EF7CBF9AE7}"/>
                </a:ext>
              </a:extLst>
            </p:cNvPr>
            <p:cNvSpPr txBox="1"/>
            <p:nvPr/>
          </p:nvSpPr>
          <p:spPr>
            <a:xfrm>
              <a:off x="7725491"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1</a:t>
              </a:r>
              <a:endParaRPr lang="fr-FR" sz="1800" b="1" i="0" u="none" strike="noStrike" kern="1200" cap="none" spc="0" baseline="0">
                <a:solidFill>
                  <a:srgbClr val="C00000"/>
                </a:solidFill>
                <a:uFillTx/>
                <a:latin typeface="Arial"/>
              </a:endParaRPr>
            </a:p>
          </p:txBody>
        </p:sp>
        <p:pic>
          <p:nvPicPr>
            <p:cNvPr id="32" name="Picture 4" descr="Téléchargez gratuitement des icônes sur Test aux formats PNG et SVG">
              <a:extLst>
                <a:ext uri="{FF2B5EF4-FFF2-40B4-BE49-F238E27FC236}">
                  <a16:creationId xmlns:a16="http://schemas.microsoft.com/office/drawing/2014/main" id="{D5089E87-E99E-4EEC-60CE-90665039C57B}"/>
                </a:ext>
              </a:extLst>
            </p:cNvPr>
            <p:cNvPicPr>
              <a:picLocks noChangeAspect="1"/>
            </p:cNvPicPr>
            <p:nvPr/>
          </p:nvPicPr>
          <p:blipFill>
            <a:blip r:embed="rId3"/>
            <a:srcRect/>
            <a:stretch>
              <a:fillRect/>
            </a:stretch>
          </p:blipFill>
          <p:spPr>
            <a:xfrm>
              <a:off x="2753368" y="5596850"/>
              <a:ext cx="258537" cy="268047"/>
            </a:xfrm>
            <a:prstGeom prst="rect">
              <a:avLst/>
            </a:prstGeom>
            <a:noFill/>
            <a:ln cap="flat">
              <a:noFill/>
            </a:ln>
          </p:spPr>
        </p:pic>
        <p:pic>
          <p:nvPicPr>
            <p:cNvPr id="33" name="Picture 4" descr="Téléchargez gratuitement des icônes sur Test aux formats PNG et SVG">
              <a:extLst>
                <a:ext uri="{FF2B5EF4-FFF2-40B4-BE49-F238E27FC236}">
                  <a16:creationId xmlns:a16="http://schemas.microsoft.com/office/drawing/2014/main" id="{64327189-CB57-527C-4D9F-044C2A07B353}"/>
                </a:ext>
              </a:extLst>
            </p:cNvPr>
            <p:cNvPicPr>
              <a:picLocks noChangeAspect="1"/>
            </p:cNvPicPr>
            <p:nvPr/>
          </p:nvPicPr>
          <p:blipFill>
            <a:blip r:embed="rId3"/>
            <a:srcRect/>
            <a:stretch>
              <a:fillRect/>
            </a:stretch>
          </p:blipFill>
          <p:spPr>
            <a:xfrm>
              <a:off x="4678655" y="5596850"/>
              <a:ext cx="258537" cy="268047"/>
            </a:xfrm>
            <a:prstGeom prst="rect">
              <a:avLst/>
            </a:prstGeom>
            <a:noFill/>
            <a:ln cap="flat">
              <a:noFill/>
            </a:ln>
          </p:spPr>
        </p:pic>
        <p:pic>
          <p:nvPicPr>
            <p:cNvPr id="34" name="Picture 4" descr="Téléchargez gratuitement des icônes sur Test aux formats PNG et SVG">
              <a:extLst>
                <a:ext uri="{FF2B5EF4-FFF2-40B4-BE49-F238E27FC236}">
                  <a16:creationId xmlns:a16="http://schemas.microsoft.com/office/drawing/2014/main" id="{C4D815A3-566B-568E-FB57-1A56E65E100D}"/>
                </a:ext>
              </a:extLst>
            </p:cNvPr>
            <p:cNvPicPr>
              <a:picLocks noChangeAspect="1"/>
            </p:cNvPicPr>
            <p:nvPr/>
          </p:nvPicPr>
          <p:blipFill>
            <a:blip r:embed="rId3"/>
            <a:srcRect/>
            <a:stretch>
              <a:fillRect/>
            </a:stretch>
          </p:blipFill>
          <p:spPr>
            <a:xfrm>
              <a:off x="6602388" y="5596850"/>
              <a:ext cx="258537" cy="268047"/>
            </a:xfrm>
            <a:prstGeom prst="rect">
              <a:avLst/>
            </a:prstGeom>
            <a:noFill/>
            <a:ln cap="flat">
              <a:noFill/>
            </a:ln>
          </p:spPr>
        </p:pic>
        <p:pic>
          <p:nvPicPr>
            <p:cNvPr id="35" name="Picture 4" descr="Téléchargez gratuitement des icônes sur Test aux formats PNG et SVG">
              <a:extLst>
                <a:ext uri="{FF2B5EF4-FFF2-40B4-BE49-F238E27FC236}">
                  <a16:creationId xmlns:a16="http://schemas.microsoft.com/office/drawing/2014/main" id="{F41851DB-1723-8246-834F-687ABA9BABF9}"/>
                </a:ext>
              </a:extLst>
            </p:cNvPr>
            <p:cNvPicPr>
              <a:picLocks noChangeAspect="1"/>
            </p:cNvPicPr>
            <p:nvPr/>
          </p:nvPicPr>
          <p:blipFill>
            <a:blip r:embed="rId3"/>
            <a:srcRect/>
            <a:stretch>
              <a:fillRect/>
            </a:stretch>
          </p:blipFill>
          <p:spPr>
            <a:xfrm>
              <a:off x="8503462" y="5596850"/>
              <a:ext cx="258537" cy="268047"/>
            </a:xfrm>
            <a:prstGeom prst="rect">
              <a:avLst/>
            </a:prstGeom>
            <a:noFill/>
            <a:ln cap="flat">
              <a:noFill/>
            </a:ln>
          </p:spPr>
        </p:pic>
        <p:cxnSp>
          <p:nvCxnSpPr>
            <p:cNvPr id="36" name="Connecteur droit 115">
              <a:extLst>
                <a:ext uri="{FF2B5EF4-FFF2-40B4-BE49-F238E27FC236}">
                  <a16:creationId xmlns:a16="http://schemas.microsoft.com/office/drawing/2014/main" id="{DDDE1D66-9FCA-CB68-54A5-D5E9061DB4F1}"/>
                </a:ext>
              </a:extLst>
            </p:cNvPr>
            <p:cNvCxnSpPr/>
            <p:nvPr/>
          </p:nvCxnSpPr>
          <p:spPr>
            <a:xfrm>
              <a:off x="846953" y="1191271"/>
              <a:ext cx="0" cy="4876797"/>
            </a:xfrm>
            <a:prstGeom prst="straightConnector1">
              <a:avLst/>
            </a:prstGeom>
            <a:noFill/>
            <a:ln w="28575" cap="flat">
              <a:solidFill>
                <a:srgbClr val="9F5900"/>
              </a:solidFill>
              <a:custDash>
                <a:ds d="300000" sp="300000"/>
              </a:custDash>
              <a:miter/>
            </a:ln>
          </p:spPr>
        </p:cxnSp>
        <p:sp>
          <p:nvSpPr>
            <p:cNvPr id="37" name="Losange 116">
              <a:extLst>
                <a:ext uri="{FF2B5EF4-FFF2-40B4-BE49-F238E27FC236}">
                  <a16:creationId xmlns:a16="http://schemas.microsoft.com/office/drawing/2014/main" id="{EE0FB308-0994-25A0-98A1-0126F619725B}"/>
                </a:ext>
              </a:extLst>
            </p:cNvPr>
            <p:cNvSpPr/>
            <p:nvPr/>
          </p:nvSpPr>
          <p:spPr>
            <a:xfrm>
              <a:off x="682105"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8" name="ZoneTexte 117">
              <a:extLst>
                <a:ext uri="{FF2B5EF4-FFF2-40B4-BE49-F238E27FC236}">
                  <a16:creationId xmlns:a16="http://schemas.microsoft.com/office/drawing/2014/main" id="{A75E5866-B5C1-A834-C10E-8A3B59CEEFB8}"/>
                </a:ext>
              </a:extLst>
            </p:cNvPr>
            <p:cNvSpPr txBox="1"/>
            <p:nvPr/>
          </p:nvSpPr>
          <p:spPr>
            <a:xfrm>
              <a:off x="281589"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5</a:t>
              </a:r>
              <a:endParaRPr lang="fr-FR" sz="1800" b="1" i="0" u="none" strike="noStrike" kern="1200" cap="none" spc="0" baseline="0">
                <a:solidFill>
                  <a:srgbClr val="C00000"/>
                </a:solidFill>
                <a:uFillTx/>
                <a:latin typeface="Arial"/>
              </a:endParaRPr>
            </a:p>
          </p:txBody>
        </p:sp>
      </p:grpSp>
      <p:sp>
        <p:nvSpPr>
          <p:cNvPr id="39" name="ZoneTexte 118">
            <a:extLst>
              <a:ext uri="{FF2B5EF4-FFF2-40B4-BE49-F238E27FC236}">
                <a16:creationId xmlns:a16="http://schemas.microsoft.com/office/drawing/2014/main" id="{9B7AA568-B891-D1D6-8907-AC7EEC345817}"/>
              </a:ext>
            </a:extLst>
          </p:cNvPr>
          <p:cNvSpPr txBox="1"/>
          <p:nvPr/>
        </p:nvSpPr>
        <p:spPr>
          <a:xfrm>
            <a:off x="5643649" y="6048801"/>
            <a:ext cx="1172306"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2</a:t>
            </a:r>
            <a:endParaRPr lang="fr-FR" sz="1800" b="1" i="0" u="none" strike="noStrike" kern="1200" cap="none" spc="0" baseline="0">
              <a:solidFill>
                <a:srgbClr val="C00000"/>
              </a:solidFill>
              <a:uFillTx/>
              <a:latin typeface="Arial"/>
            </a:endParaRPr>
          </a:p>
        </p:txBody>
      </p:sp>
      <p:sp>
        <p:nvSpPr>
          <p:cNvPr id="4" name="ZoneTexte 57">
            <a:extLst>
              <a:ext uri="{FF2B5EF4-FFF2-40B4-BE49-F238E27FC236}">
                <a16:creationId xmlns:a16="http://schemas.microsoft.com/office/drawing/2014/main" id="{A15C9E74-958E-FB1C-79EF-5F9BFF3A6693}"/>
              </a:ext>
            </a:extLst>
          </p:cNvPr>
          <p:cNvSpPr txBox="1"/>
          <p:nvPr/>
        </p:nvSpPr>
        <p:spPr>
          <a:xfrm>
            <a:off x="1127703" y="2606639"/>
            <a:ext cx="915436" cy="369332"/>
          </a:xfrm>
          <a:prstGeom prst="rect">
            <a:avLst/>
          </a:prstGeom>
          <a:solidFill>
            <a:schemeClr val="bg1"/>
          </a:solidFill>
        </p:spPr>
        <p:txBody>
          <a:bodyPr wrap="square" rtlCol="0">
            <a:spAutoFit/>
          </a:bodyPr>
          <a:lstStyle/>
          <a:p>
            <a:pPr algn="ctr" defTabSz="685800">
              <a:defRPr/>
            </a:pPr>
            <a:r>
              <a:rPr lang="ar-MA" b="1" i="1" dirty="0">
                <a:solidFill>
                  <a:srgbClr val="C00000"/>
                </a:solidFill>
                <a:latin typeface="Arial"/>
              </a:rPr>
              <a:t>أنتم هنا</a:t>
            </a:r>
            <a:endParaRPr lang="fr-FR" b="1" i="1" dirty="0">
              <a:solidFill>
                <a:srgbClr val="C00000"/>
              </a:solidFill>
              <a:latin typeface="Arial"/>
            </a:endParaRPr>
          </a:p>
        </p:txBody>
      </p:sp>
      <p:pic>
        <p:nvPicPr>
          <p:cNvPr id="40" name="Picture 4" descr="Pin ">
            <a:extLst>
              <a:ext uri="{FF2B5EF4-FFF2-40B4-BE49-F238E27FC236}">
                <a16:creationId xmlns:a16="http://schemas.microsoft.com/office/drawing/2014/main" id="{244B5582-D1DA-71AB-FD3D-7A95BFEB2AB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3395" y="2191056"/>
            <a:ext cx="374245" cy="37424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Image générée">
            <a:extLst>
              <a:ext uri="{FF2B5EF4-FFF2-40B4-BE49-F238E27FC236}">
                <a16:creationId xmlns:a16="http://schemas.microsoft.com/office/drawing/2014/main" id="{DA400742-C0A5-C10A-C648-01801187D54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BA6D7155-A765-E151-D15F-8818D830E42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3DC51E7-AA48-EBA3-4C6F-BAF95F0AAF70}"/>
              </a:ext>
            </a:extLst>
          </p:cNvPr>
          <p:cNvSpPr txBox="1"/>
          <p:nvPr/>
        </p:nvSpPr>
        <p:spPr>
          <a:xfrm>
            <a:off x="7520464" y="2088634"/>
            <a:ext cx="3148000" cy="400110"/>
          </a:xfrm>
          <a:prstGeom prst="rect">
            <a:avLst/>
          </a:prstGeom>
          <a:noFill/>
        </p:spPr>
        <p:txBody>
          <a:bodyPr wrap="square" rtlCol="0">
            <a:spAutoFit/>
          </a:bodyPr>
          <a:lstStyle/>
          <a:p>
            <a:pPr algn="ctr" defTabSz="1219170"/>
            <a:r>
              <a:rPr lang="ar-M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أقرأ بطلاقة و أفهم</a:t>
            </a:r>
            <a:endParaRPr lang="fr-FR" sz="2000" b="1" dirty="0">
              <a:solidFill>
                <a:srgbClr val="156082"/>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844A9BC0-7CDA-8EA7-4D5F-5CEDB89F2D4A}"/>
              </a:ext>
            </a:extLst>
          </p:cNvPr>
          <p:cNvSpPr txBox="1"/>
          <p:nvPr/>
        </p:nvSpPr>
        <p:spPr>
          <a:xfrm>
            <a:off x="1655882" y="5659270"/>
            <a:ext cx="2056688" cy="400110"/>
          </a:xfrm>
          <a:prstGeom prst="rect">
            <a:avLst/>
          </a:prstGeom>
          <a:noFill/>
        </p:spPr>
        <p:txBody>
          <a:bodyPr wrap="square" rtlCol="0">
            <a:spAutoFit/>
          </a:bodyPr>
          <a:lstStyle/>
          <a:p>
            <a:pPr algn="ctr" defTabSz="1219170"/>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Oval 15">
            <a:extLst>
              <a:ext uri="{FF2B5EF4-FFF2-40B4-BE49-F238E27FC236}">
                <a16:creationId xmlns:a16="http://schemas.microsoft.com/office/drawing/2014/main" id="{E73D664B-03D3-444E-9EAF-B07780924F21}"/>
              </a:ext>
            </a:extLst>
          </p:cNvPr>
          <p:cNvSpPr/>
          <p:nvPr/>
        </p:nvSpPr>
        <p:spPr>
          <a:xfrm rot="10800000">
            <a:off x="1655882" y="5402819"/>
            <a:ext cx="2056688"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17" name="Straight Connector 16">
            <a:extLst>
              <a:ext uri="{FF2B5EF4-FFF2-40B4-BE49-F238E27FC236}">
                <a16:creationId xmlns:a16="http://schemas.microsoft.com/office/drawing/2014/main" id="{2E92C096-81CD-FB6D-6DF1-02F428EADF8E}"/>
              </a:ext>
            </a:extLst>
          </p:cNvPr>
          <p:cNvCxnSpPr>
            <a:cxnSpLocks/>
          </p:cNvCxnSpPr>
          <p:nvPr/>
        </p:nvCxnSpPr>
        <p:spPr>
          <a:xfrm flipV="1">
            <a:off x="11842375" y="3720389"/>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5653BAB-71E3-D7C4-6E7A-A7CBA696CEBB}"/>
              </a:ext>
            </a:extLst>
          </p:cNvPr>
          <p:cNvCxnSpPr>
            <a:cxnSpLocks/>
          </p:cNvCxnSpPr>
          <p:nvPr/>
        </p:nvCxnSpPr>
        <p:spPr>
          <a:xfrm flipV="1">
            <a:off x="16944199" y="3749165"/>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909090C4-3F4D-7825-CDD6-BE9AB574BF24}"/>
              </a:ext>
            </a:extLst>
          </p:cNvPr>
          <p:cNvSpPr/>
          <p:nvPr/>
        </p:nvSpPr>
        <p:spPr>
          <a:xfrm rot="10800000">
            <a:off x="7662337" y="1556361"/>
            <a:ext cx="2863133" cy="1312967"/>
          </a:xfrm>
          <a:prstGeom prst="ellipse">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rtl="1"/>
            <a:endParaRPr lang="fr-FR" dirty="0">
              <a:solidFill>
                <a:prstClr val="white"/>
              </a:solidFill>
              <a:latin typeface="Aptos" panose="02110004020202020204"/>
            </a:endParaRPr>
          </a:p>
        </p:txBody>
      </p:sp>
      <p:cxnSp>
        <p:nvCxnSpPr>
          <p:cNvPr id="51" name="Straight Connector 50">
            <a:extLst>
              <a:ext uri="{FF2B5EF4-FFF2-40B4-BE49-F238E27FC236}">
                <a16:creationId xmlns:a16="http://schemas.microsoft.com/office/drawing/2014/main" id="{E5C9B2ED-2D80-DF6A-172A-769338BC6DDA}"/>
              </a:ext>
            </a:extLst>
          </p:cNvPr>
          <p:cNvCxnSpPr>
            <a:cxnSpLocks/>
          </p:cNvCxnSpPr>
          <p:nvPr/>
        </p:nvCxnSpPr>
        <p:spPr>
          <a:xfrm flipV="1">
            <a:off x="9086919" y="2879332"/>
            <a:ext cx="2" cy="497765"/>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614BFC67-B50B-DB3D-1760-C43110CEA4C0}"/>
              </a:ext>
            </a:extLst>
          </p:cNvPr>
          <p:cNvSpPr txBox="1"/>
          <p:nvPr/>
        </p:nvSpPr>
        <p:spPr>
          <a:xfrm>
            <a:off x="6751642" y="5578997"/>
            <a:ext cx="2056688" cy="687432"/>
          </a:xfrm>
          <a:prstGeom prst="rect">
            <a:avLst/>
          </a:prstGeom>
          <a:noFill/>
        </p:spPr>
        <p:txBody>
          <a:bodyPr wrap="square" rtlCol="0">
            <a:spAutoFit/>
          </a:bodyPr>
          <a:lstStyle/>
          <a:p>
            <a:pPr algn="ctr" defTabSz="1219170"/>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a:p>
            <a:pPr algn="ctr" defTabSz="1219170"/>
            <a:endParaRPr lang="fr-FR" sz="1867"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Oval 31">
            <a:extLst>
              <a:ext uri="{FF2B5EF4-FFF2-40B4-BE49-F238E27FC236}">
                <a16:creationId xmlns:a16="http://schemas.microsoft.com/office/drawing/2014/main" id="{8CDF6613-A5B7-D657-6170-6FA80FF3EED6}"/>
              </a:ext>
            </a:extLst>
          </p:cNvPr>
          <p:cNvSpPr/>
          <p:nvPr/>
        </p:nvSpPr>
        <p:spPr>
          <a:xfrm rot="10800000">
            <a:off x="6695268" y="5337093"/>
            <a:ext cx="2056688"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srgbClr val="C00000"/>
              </a:solidFill>
              <a:latin typeface="Aptos" panose="02110004020202020204"/>
            </a:endParaRPr>
          </a:p>
        </p:txBody>
      </p:sp>
      <p:sp>
        <p:nvSpPr>
          <p:cNvPr id="33" name="TextBox 32">
            <a:extLst>
              <a:ext uri="{FF2B5EF4-FFF2-40B4-BE49-F238E27FC236}">
                <a16:creationId xmlns:a16="http://schemas.microsoft.com/office/drawing/2014/main" id="{9DC63924-DDF6-56C4-DB3A-890AED172AA3}"/>
              </a:ext>
            </a:extLst>
          </p:cNvPr>
          <p:cNvSpPr txBox="1"/>
          <p:nvPr/>
        </p:nvSpPr>
        <p:spPr>
          <a:xfrm>
            <a:off x="882208" y="2165636"/>
            <a:ext cx="835486" cy="523220"/>
          </a:xfrm>
          <a:prstGeom prst="rect">
            <a:avLst/>
          </a:prstGeom>
          <a:noFill/>
        </p:spPr>
        <p:txBody>
          <a:bodyPr wrap="none" rtlCol="0">
            <a:spAutoFit/>
          </a:bodyPr>
          <a:lstStyle/>
          <a:p>
            <a:pPr algn="ctr" defTabSz="1219170"/>
            <a:r>
              <a:rPr lang="ar-MA" sz="2800" b="1" dirty="0">
                <a:solidFill>
                  <a:schemeClr val="tx2">
                    <a:lumMod val="25000"/>
                    <a:lumOff val="75000"/>
                  </a:schemeClr>
                </a:solidFill>
                <a:latin typeface="Aptos" panose="02110004020202020204"/>
              </a:rPr>
              <a:t>الرائز</a:t>
            </a:r>
            <a:endParaRPr lang="fr-FR" sz="2800" b="1" dirty="0">
              <a:solidFill>
                <a:schemeClr val="tx2">
                  <a:lumMod val="25000"/>
                  <a:lumOff val="75000"/>
                </a:schemeClr>
              </a:solidFill>
              <a:latin typeface="Aptos" panose="02110004020202020204"/>
            </a:endParaRPr>
          </a:p>
        </p:txBody>
      </p:sp>
      <p:sp>
        <p:nvSpPr>
          <p:cNvPr id="35" name="Oval 34">
            <a:extLst>
              <a:ext uri="{FF2B5EF4-FFF2-40B4-BE49-F238E27FC236}">
                <a16:creationId xmlns:a16="http://schemas.microsoft.com/office/drawing/2014/main" id="{F4E0C8DA-BB20-7C2E-A9CB-3C9077ECA744}"/>
              </a:ext>
            </a:extLst>
          </p:cNvPr>
          <p:cNvSpPr/>
          <p:nvPr/>
        </p:nvSpPr>
        <p:spPr>
          <a:xfrm>
            <a:off x="319857" y="1955885"/>
            <a:ext cx="1915525"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6" name="Straight Connector 35">
            <a:extLst>
              <a:ext uri="{FF2B5EF4-FFF2-40B4-BE49-F238E27FC236}">
                <a16:creationId xmlns:a16="http://schemas.microsoft.com/office/drawing/2014/main" id="{989AE765-1B7C-E226-377D-2D7CF240F725}"/>
              </a:ext>
            </a:extLst>
          </p:cNvPr>
          <p:cNvCxnSpPr>
            <a:cxnSpLocks/>
          </p:cNvCxnSpPr>
          <p:nvPr/>
        </p:nvCxnSpPr>
        <p:spPr>
          <a:xfrm>
            <a:off x="1277619" y="2878617"/>
            <a:ext cx="0" cy="49848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37" name="Google Shape;1079;p111">
            <a:extLst>
              <a:ext uri="{FF2B5EF4-FFF2-40B4-BE49-F238E27FC236}">
                <a16:creationId xmlns:a16="http://schemas.microsoft.com/office/drawing/2014/main" id="{EFD3BBFB-7FB4-CDAC-BFA0-AE14654E626E}"/>
              </a:ext>
            </a:extLst>
          </p:cNvPr>
          <p:cNvSpPr/>
          <p:nvPr/>
        </p:nvSpPr>
        <p:spPr>
          <a:xfrm>
            <a:off x="3380391" y="370956"/>
            <a:ext cx="7722180" cy="58480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sz="3200" b="1" kern="0" dirty="0">
                <a:solidFill>
                  <a:srgbClr val="44546A"/>
                </a:solidFill>
                <a:latin typeface="Calibri"/>
                <a:cs typeface="Arial"/>
              </a:rPr>
              <a:t>مسار حصص المعالجة المكثفة</a:t>
            </a:r>
            <a:endParaRPr lang="fr-FR" sz="3200" b="1" kern="0" dirty="0">
              <a:solidFill>
                <a:srgbClr val="44546A"/>
              </a:solidFill>
              <a:latin typeface="Calibri"/>
              <a:cs typeface="Arial"/>
            </a:endParaRPr>
          </a:p>
        </p:txBody>
      </p:sp>
      <p:sp>
        <p:nvSpPr>
          <p:cNvPr id="3" name="Pentagon 3">
            <a:extLst>
              <a:ext uri="{FF2B5EF4-FFF2-40B4-BE49-F238E27FC236}">
                <a16:creationId xmlns:a16="http://schemas.microsoft.com/office/drawing/2014/main" id="{57DA0EB5-5D87-413B-3347-D9FD00B0D4F4}"/>
              </a:ext>
            </a:extLst>
          </p:cNvPr>
          <p:cNvSpPr/>
          <p:nvPr/>
        </p:nvSpPr>
        <p:spPr>
          <a:xfrm rot="10800000">
            <a:off x="10565338" y="3397922"/>
            <a:ext cx="1576787" cy="1566077"/>
          </a:xfrm>
          <a:prstGeom prst="homePlate">
            <a:avLst>
              <a:gd name="adj" fmla="val 20000"/>
            </a:avLst>
          </a:prstGeom>
          <a:solidFill>
            <a:schemeClr val="accent4">
              <a:lumMod val="75000"/>
            </a:schemeClr>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4" name="Chevron 5">
            <a:extLst>
              <a:ext uri="{FF2B5EF4-FFF2-40B4-BE49-F238E27FC236}">
                <a16:creationId xmlns:a16="http://schemas.microsoft.com/office/drawing/2014/main" id="{3EA06B1B-0C19-F757-318B-34C52282DE72}"/>
              </a:ext>
            </a:extLst>
          </p:cNvPr>
          <p:cNvSpPr/>
          <p:nvPr/>
        </p:nvSpPr>
        <p:spPr>
          <a:xfrm rot="10800000">
            <a:off x="8055014" y="3416516"/>
            <a:ext cx="1576787" cy="1566077"/>
          </a:xfrm>
          <a:prstGeom prst="chevron">
            <a:avLst>
              <a:gd name="adj" fmla="val 20000"/>
            </a:avLst>
          </a:prstGeom>
          <a:solidFill>
            <a:schemeClr val="accent1">
              <a:lumMod val="60000"/>
              <a:lumOff val="40000"/>
            </a:schemeClr>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5" name="Chevron 7">
            <a:extLst>
              <a:ext uri="{FF2B5EF4-FFF2-40B4-BE49-F238E27FC236}">
                <a16:creationId xmlns:a16="http://schemas.microsoft.com/office/drawing/2014/main" id="{F93E06B1-235E-DA56-E640-0233CC72958C}"/>
              </a:ext>
            </a:extLst>
          </p:cNvPr>
          <p:cNvSpPr/>
          <p:nvPr/>
        </p:nvSpPr>
        <p:spPr>
          <a:xfrm rot="10800000">
            <a:off x="9311050" y="3398253"/>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6" name="Chevron 9">
            <a:extLst>
              <a:ext uri="{FF2B5EF4-FFF2-40B4-BE49-F238E27FC236}">
                <a16:creationId xmlns:a16="http://schemas.microsoft.com/office/drawing/2014/main" id="{4542C7CC-9153-0DE1-73FE-F0356FE5790D}"/>
              </a:ext>
            </a:extLst>
          </p:cNvPr>
          <p:cNvSpPr/>
          <p:nvPr/>
        </p:nvSpPr>
        <p:spPr>
          <a:xfrm rot="10800000">
            <a:off x="6782353" y="3414547"/>
            <a:ext cx="1576787" cy="1566077"/>
          </a:xfrm>
          <a:prstGeom prst="chevron">
            <a:avLst>
              <a:gd name="adj" fmla="val 20000"/>
            </a:avLst>
          </a:prstGeom>
          <a:solidFill>
            <a:schemeClr val="accent4">
              <a:lumMod val="50000"/>
            </a:schemeClr>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7" name="Chevron 11">
            <a:extLst>
              <a:ext uri="{FF2B5EF4-FFF2-40B4-BE49-F238E27FC236}">
                <a16:creationId xmlns:a16="http://schemas.microsoft.com/office/drawing/2014/main" id="{33103257-0E50-2897-6C4A-D8688F70848F}"/>
              </a:ext>
            </a:extLst>
          </p:cNvPr>
          <p:cNvSpPr/>
          <p:nvPr/>
        </p:nvSpPr>
        <p:spPr>
          <a:xfrm rot="10800000">
            <a:off x="4227116"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8" name="Chevron 13">
            <a:extLst>
              <a:ext uri="{FF2B5EF4-FFF2-40B4-BE49-F238E27FC236}">
                <a16:creationId xmlns:a16="http://schemas.microsoft.com/office/drawing/2014/main" id="{143159A1-056A-B8AA-4827-D5C81D9BDCF7}"/>
              </a:ext>
            </a:extLst>
          </p:cNvPr>
          <p:cNvSpPr/>
          <p:nvPr/>
        </p:nvSpPr>
        <p:spPr>
          <a:xfrm rot="10800000">
            <a:off x="394258" y="3414547"/>
            <a:ext cx="1576787" cy="1566077"/>
          </a:xfrm>
          <a:prstGeom prst="chevron">
            <a:avLst>
              <a:gd name="adj" fmla="val 20000"/>
            </a:avLst>
          </a:prstGeom>
          <a:solidFill>
            <a:schemeClr val="accent6"/>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467"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9" name="Chevron 9">
            <a:extLst>
              <a:ext uri="{FF2B5EF4-FFF2-40B4-BE49-F238E27FC236}">
                <a16:creationId xmlns:a16="http://schemas.microsoft.com/office/drawing/2014/main" id="{668B47D4-B14A-FC64-78D4-7A3D85285695}"/>
              </a:ext>
            </a:extLst>
          </p:cNvPr>
          <p:cNvSpPr/>
          <p:nvPr/>
        </p:nvSpPr>
        <p:spPr>
          <a:xfrm rot="10800000">
            <a:off x="5504734"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0" name="Chevron 11">
            <a:extLst>
              <a:ext uri="{FF2B5EF4-FFF2-40B4-BE49-F238E27FC236}">
                <a16:creationId xmlns:a16="http://schemas.microsoft.com/office/drawing/2014/main" id="{4892B18E-61E5-A113-5C65-74422926CFD9}"/>
              </a:ext>
            </a:extLst>
          </p:cNvPr>
          <p:cNvSpPr/>
          <p:nvPr/>
        </p:nvSpPr>
        <p:spPr>
          <a:xfrm rot="10800000">
            <a:off x="2949497"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Chevron 11">
            <a:extLst>
              <a:ext uri="{FF2B5EF4-FFF2-40B4-BE49-F238E27FC236}">
                <a16:creationId xmlns:a16="http://schemas.microsoft.com/office/drawing/2014/main" id="{5E86CA5D-46DD-88C5-CA43-33E24F468758}"/>
              </a:ext>
            </a:extLst>
          </p:cNvPr>
          <p:cNvSpPr/>
          <p:nvPr/>
        </p:nvSpPr>
        <p:spPr>
          <a:xfrm rot="10800000">
            <a:off x="1671878" y="3414547"/>
            <a:ext cx="1576787" cy="1566077"/>
          </a:xfrm>
          <a:prstGeom prst="chevron">
            <a:avLst>
              <a:gd name="adj" fmla="val 20000"/>
            </a:avLst>
          </a:prstGeom>
          <a:solidFill>
            <a:srgbClr val="0F9ED5"/>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cxnSp>
        <p:nvCxnSpPr>
          <p:cNvPr id="13" name="Straight Connector 50">
            <a:extLst>
              <a:ext uri="{FF2B5EF4-FFF2-40B4-BE49-F238E27FC236}">
                <a16:creationId xmlns:a16="http://schemas.microsoft.com/office/drawing/2014/main" id="{2802F12E-FE2D-1A8C-7C85-16089D86E725}"/>
              </a:ext>
            </a:extLst>
          </p:cNvPr>
          <p:cNvCxnSpPr>
            <a:cxnSpLocks/>
            <a:endCxn id="11" idx="0"/>
          </p:cNvCxnSpPr>
          <p:nvPr/>
        </p:nvCxnSpPr>
        <p:spPr>
          <a:xfrm flipV="1">
            <a:off x="2609854" y="4980624"/>
            <a:ext cx="7025" cy="407297"/>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19" name="TextBox 32">
            <a:extLst>
              <a:ext uri="{FF2B5EF4-FFF2-40B4-BE49-F238E27FC236}">
                <a16:creationId xmlns:a16="http://schemas.microsoft.com/office/drawing/2014/main" id="{57E41609-26AE-541D-C296-C2537E54618D}"/>
              </a:ext>
            </a:extLst>
          </p:cNvPr>
          <p:cNvSpPr txBox="1"/>
          <p:nvPr/>
        </p:nvSpPr>
        <p:spPr>
          <a:xfrm>
            <a:off x="1106235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1</a:t>
            </a:r>
            <a:endParaRPr lang="fr-FR" sz="1600" b="1" dirty="0">
              <a:solidFill>
                <a:schemeClr val="bg1"/>
              </a:solidFill>
              <a:latin typeface="Aptos" panose="02110004020202020204"/>
            </a:endParaRPr>
          </a:p>
        </p:txBody>
      </p:sp>
      <p:sp>
        <p:nvSpPr>
          <p:cNvPr id="20" name="TextBox 32">
            <a:extLst>
              <a:ext uri="{FF2B5EF4-FFF2-40B4-BE49-F238E27FC236}">
                <a16:creationId xmlns:a16="http://schemas.microsoft.com/office/drawing/2014/main" id="{D6577EC6-0F01-3A0D-81EF-862945F9548F}"/>
              </a:ext>
            </a:extLst>
          </p:cNvPr>
          <p:cNvSpPr txBox="1"/>
          <p:nvPr/>
        </p:nvSpPr>
        <p:spPr>
          <a:xfrm>
            <a:off x="9715075" y="3998047"/>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2</a:t>
            </a:r>
            <a:endParaRPr lang="fr-FR" sz="1600" b="1" dirty="0">
              <a:solidFill>
                <a:schemeClr val="bg1"/>
              </a:solidFill>
              <a:latin typeface="Aptos" panose="02110004020202020204"/>
            </a:endParaRPr>
          </a:p>
        </p:txBody>
      </p:sp>
      <p:sp>
        <p:nvSpPr>
          <p:cNvPr id="21" name="TextBox 32">
            <a:extLst>
              <a:ext uri="{FF2B5EF4-FFF2-40B4-BE49-F238E27FC236}">
                <a16:creationId xmlns:a16="http://schemas.microsoft.com/office/drawing/2014/main" id="{09A4BE94-7DC4-FE93-74F0-67B93DC25A88}"/>
              </a:ext>
            </a:extLst>
          </p:cNvPr>
          <p:cNvSpPr txBox="1"/>
          <p:nvPr/>
        </p:nvSpPr>
        <p:spPr>
          <a:xfrm>
            <a:off x="836779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a:t>
            </a:r>
            <a:endParaRPr lang="fr-FR" sz="1600" b="1" dirty="0">
              <a:solidFill>
                <a:schemeClr val="bg1"/>
              </a:solidFill>
              <a:latin typeface="Aptos" panose="02110004020202020204"/>
            </a:endParaRPr>
          </a:p>
        </p:txBody>
      </p:sp>
      <p:sp>
        <p:nvSpPr>
          <p:cNvPr id="22" name="TextBox 32">
            <a:extLst>
              <a:ext uri="{FF2B5EF4-FFF2-40B4-BE49-F238E27FC236}">
                <a16:creationId xmlns:a16="http://schemas.microsoft.com/office/drawing/2014/main" id="{4C59B5BE-80AC-E69A-6BBB-D6E99F9464C4}"/>
              </a:ext>
            </a:extLst>
          </p:cNvPr>
          <p:cNvSpPr txBox="1"/>
          <p:nvPr/>
        </p:nvSpPr>
        <p:spPr>
          <a:xfrm>
            <a:off x="7090175" y="403348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a:t>
            </a:r>
            <a:endParaRPr lang="fr-FR" sz="1600" b="1" dirty="0">
              <a:solidFill>
                <a:schemeClr val="bg1"/>
              </a:solidFill>
              <a:latin typeface="Aptos" panose="02110004020202020204"/>
            </a:endParaRPr>
          </a:p>
        </p:txBody>
      </p:sp>
      <p:sp>
        <p:nvSpPr>
          <p:cNvPr id="23" name="TextBox 32">
            <a:extLst>
              <a:ext uri="{FF2B5EF4-FFF2-40B4-BE49-F238E27FC236}">
                <a16:creationId xmlns:a16="http://schemas.microsoft.com/office/drawing/2014/main" id="{A529B87B-A240-2B65-4A46-F61E75BC1216}"/>
              </a:ext>
            </a:extLst>
          </p:cNvPr>
          <p:cNvSpPr txBox="1"/>
          <p:nvPr/>
        </p:nvSpPr>
        <p:spPr>
          <a:xfrm>
            <a:off x="5801173"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4</a:t>
            </a:r>
            <a:endParaRPr lang="fr-FR" sz="1600" b="1" dirty="0">
              <a:solidFill>
                <a:schemeClr val="bg1"/>
              </a:solidFill>
              <a:latin typeface="Aptos" panose="02110004020202020204"/>
            </a:endParaRPr>
          </a:p>
        </p:txBody>
      </p:sp>
      <p:sp>
        <p:nvSpPr>
          <p:cNvPr id="24" name="TextBox 32">
            <a:extLst>
              <a:ext uri="{FF2B5EF4-FFF2-40B4-BE49-F238E27FC236}">
                <a16:creationId xmlns:a16="http://schemas.microsoft.com/office/drawing/2014/main" id="{18A8F612-0F78-E073-BD24-1018FF906E08}"/>
              </a:ext>
            </a:extLst>
          </p:cNvPr>
          <p:cNvSpPr txBox="1"/>
          <p:nvPr/>
        </p:nvSpPr>
        <p:spPr>
          <a:xfrm>
            <a:off x="4565810" y="3988524"/>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5</a:t>
            </a:r>
            <a:endParaRPr lang="fr-FR" sz="1600" b="1" dirty="0">
              <a:solidFill>
                <a:schemeClr val="bg1"/>
              </a:solidFill>
              <a:latin typeface="Aptos" panose="02110004020202020204"/>
            </a:endParaRPr>
          </a:p>
        </p:txBody>
      </p:sp>
      <p:sp>
        <p:nvSpPr>
          <p:cNvPr id="25" name="TextBox 32">
            <a:extLst>
              <a:ext uri="{FF2B5EF4-FFF2-40B4-BE49-F238E27FC236}">
                <a16:creationId xmlns:a16="http://schemas.microsoft.com/office/drawing/2014/main" id="{8D461894-EE5D-6E36-B2E0-052B9CF49141}"/>
              </a:ext>
            </a:extLst>
          </p:cNvPr>
          <p:cNvSpPr txBox="1"/>
          <p:nvPr/>
        </p:nvSpPr>
        <p:spPr>
          <a:xfrm>
            <a:off x="3334775" y="396820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6</a:t>
            </a:r>
            <a:endParaRPr lang="fr-FR" sz="1600" b="1" dirty="0">
              <a:solidFill>
                <a:schemeClr val="bg1"/>
              </a:solidFill>
              <a:latin typeface="Aptos" panose="02110004020202020204"/>
            </a:endParaRPr>
          </a:p>
        </p:txBody>
      </p:sp>
      <p:sp>
        <p:nvSpPr>
          <p:cNvPr id="26" name="TextBox 32">
            <a:extLst>
              <a:ext uri="{FF2B5EF4-FFF2-40B4-BE49-F238E27FC236}">
                <a16:creationId xmlns:a16="http://schemas.microsoft.com/office/drawing/2014/main" id="{103C0EFD-A027-0EBF-6DCA-DDAD982C37BE}"/>
              </a:ext>
            </a:extLst>
          </p:cNvPr>
          <p:cNvSpPr txBox="1"/>
          <p:nvPr/>
        </p:nvSpPr>
        <p:spPr>
          <a:xfrm>
            <a:off x="2010573" y="3996626"/>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7</a:t>
            </a:r>
            <a:endParaRPr lang="fr-FR" sz="1600" b="1" dirty="0">
              <a:solidFill>
                <a:schemeClr val="bg1"/>
              </a:solidFill>
              <a:latin typeface="Aptos" panose="02110004020202020204"/>
            </a:endParaRPr>
          </a:p>
        </p:txBody>
      </p:sp>
      <p:sp>
        <p:nvSpPr>
          <p:cNvPr id="27" name="TextBox 32">
            <a:extLst>
              <a:ext uri="{FF2B5EF4-FFF2-40B4-BE49-F238E27FC236}">
                <a16:creationId xmlns:a16="http://schemas.microsoft.com/office/drawing/2014/main" id="{B7AF7B29-445B-60DD-6B69-50F7E9666626}"/>
              </a:ext>
            </a:extLst>
          </p:cNvPr>
          <p:cNvSpPr txBox="1"/>
          <p:nvPr/>
        </p:nvSpPr>
        <p:spPr>
          <a:xfrm>
            <a:off x="599171" y="3962487"/>
            <a:ext cx="89960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35</a:t>
            </a:r>
            <a:endParaRPr lang="fr-FR" sz="1600" b="1" dirty="0">
              <a:solidFill>
                <a:schemeClr val="bg1"/>
              </a:solidFill>
              <a:latin typeface="Aptos" panose="02110004020202020204"/>
            </a:endParaRPr>
          </a:p>
        </p:txBody>
      </p:sp>
      <p:cxnSp>
        <p:nvCxnSpPr>
          <p:cNvPr id="30" name="Straight Connector 50">
            <a:extLst>
              <a:ext uri="{FF2B5EF4-FFF2-40B4-BE49-F238E27FC236}">
                <a16:creationId xmlns:a16="http://schemas.microsoft.com/office/drawing/2014/main" id="{10A3DA78-330B-741A-C575-4C770F6FED63}"/>
              </a:ext>
            </a:extLst>
          </p:cNvPr>
          <p:cNvCxnSpPr>
            <a:cxnSpLocks/>
          </p:cNvCxnSpPr>
          <p:nvPr/>
        </p:nvCxnSpPr>
        <p:spPr>
          <a:xfrm flipV="1">
            <a:off x="7639374" y="4894908"/>
            <a:ext cx="7025" cy="407297"/>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pic>
        <p:nvPicPr>
          <p:cNvPr id="12" name="Picture 2" descr="Image générée">
            <a:extLst>
              <a:ext uri="{FF2B5EF4-FFF2-40B4-BE49-F238E27FC236}">
                <a16:creationId xmlns:a16="http://schemas.microsoft.com/office/drawing/2014/main" id="{3B17C510-7942-057C-763A-5FA25772F1F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1">
            <a:extLst>
              <a:ext uri="{FF2B5EF4-FFF2-40B4-BE49-F238E27FC236}">
                <a16:creationId xmlns:a16="http://schemas.microsoft.com/office/drawing/2014/main" id="{A8AABC60-3334-2C12-3E9E-BCAA60AF38BC}"/>
              </a:ext>
            </a:extLst>
          </p:cNvPr>
          <p:cNvSpPr txBox="1"/>
          <p:nvPr/>
        </p:nvSpPr>
        <p:spPr>
          <a:xfrm>
            <a:off x="4911973" y="2150911"/>
            <a:ext cx="3148000" cy="400110"/>
          </a:xfrm>
          <a:prstGeom prst="rect">
            <a:avLst/>
          </a:prstGeom>
          <a:noFill/>
        </p:spPr>
        <p:txBody>
          <a:bodyPr wrap="square" rtlCol="0">
            <a:spAutoFit/>
          </a:bodyPr>
          <a:lstStyle/>
          <a:p>
            <a:pPr algn="ctr" defTabSz="1219170"/>
            <a:r>
              <a:rPr lang="ar-M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a:t>
            </a:r>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ستمع </a:t>
            </a:r>
            <a:r>
              <a:rPr lang="ar-M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و أفهم</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Oval 49">
            <a:extLst>
              <a:ext uri="{FF2B5EF4-FFF2-40B4-BE49-F238E27FC236}">
                <a16:creationId xmlns:a16="http://schemas.microsoft.com/office/drawing/2014/main" id="{6C7634C1-B562-D436-5B8C-E856587DDB09}"/>
              </a:ext>
            </a:extLst>
          </p:cNvPr>
          <p:cNvSpPr/>
          <p:nvPr/>
        </p:nvSpPr>
        <p:spPr>
          <a:xfrm rot="10800000">
            <a:off x="5119211" y="1641460"/>
            <a:ext cx="2863133" cy="1312966"/>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9" name="Straight Connector 50">
            <a:extLst>
              <a:ext uri="{FF2B5EF4-FFF2-40B4-BE49-F238E27FC236}">
                <a16:creationId xmlns:a16="http://schemas.microsoft.com/office/drawing/2014/main" id="{1A94972B-D4A1-EED8-FC6C-4C1075EDB2DE}"/>
              </a:ext>
            </a:extLst>
          </p:cNvPr>
          <p:cNvCxnSpPr>
            <a:cxnSpLocks/>
          </p:cNvCxnSpPr>
          <p:nvPr/>
        </p:nvCxnSpPr>
        <p:spPr>
          <a:xfrm flipV="1">
            <a:off x="6543792" y="2948664"/>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784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813675" y="235406"/>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a:solidFill>
                  <a:srgbClr val="44546A"/>
                </a:solidFill>
                <a:uFillTx/>
                <a:latin typeface="Calibri"/>
                <a:cs typeface="Arial"/>
              </a:rPr>
              <a:t>هيكلة حصص الأسبوع :</a:t>
            </a:r>
            <a:endParaRPr lang="fr-FR" sz="3200" b="1" i="0" u="none" strike="noStrike" kern="1200" cap="none" spc="0" baseline="0">
              <a:solidFill>
                <a:srgbClr val="44546A"/>
              </a:solidFill>
              <a:uFillTx/>
              <a:latin typeface="Calibri"/>
            </a:endParaRPr>
          </a:p>
        </p:txBody>
      </p:sp>
      <p:sp>
        <p:nvSpPr>
          <p:cNvPr id="3" name="Rectangle : coins arrondis 18 - 3">
            <a:extLst>
              <a:ext uri="{FF2B5EF4-FFF2-40B4-BE49-F238E27FC236}">
                <a16:creationId xmlns:a16="http://schemas.microsoft.com/office/drawing/2014/main" id="{E7125ABE-93C9-34A7-EC4C-E28F434EFB62}"/>
              </a:ext>
            </a:extLst>
          </p:cNvPr>
          <p:cNvSpPr/>
          <p:nvPr/>
        </p:nvSpPr>
        <p:spPr>
          <a:xfrm>
            <a:off x="2527069" y="2663229"/>
            <a:ext cx="581755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solidFill>
          <a:ln w="9528" cap="flat">
            <a:solidFill>
              <a:srgbClr val="44546A"/>
            </a:solidFill>
            <a:prstDash val="solid"/>
            <a:miter/>
          </a:ln>
        </p:spPr>
        <p:txBody>
          <a:bodyPr vert="horz" wrap="square" lIns="91427" tIns="45695" rIns="91427" bIns="45695" anchor="ctr" anchorCtr="0" compatLnSpc="1">
            <a:noAutofit/>
          </a:bodyPr>
          <a:lstStyle/>
          <a:p>
            <a:pPr lvl="0" indent="-285750" algn="r" defTabSz="342909" rtl="1">
              <a:buSzPct val="100000"/>
              <a:buFont typeface="Arial" pitchFamily="34"/>
              <a:buChar char="•"/>
              <a:defRPr sz="1800" b="0" i="0" u="none" strike="noStrike" kern="0" cap="none" spc="0" baseline="0">
                <a:solidFill>
                  <a:srgbClr val="000000"/>
                </a:solidFill>
                <a:uFillTx/>
              </a:defRPr>
            </a:pPr>
            <a:r>
              <a:rPr lang="en-US" sz="2400" b="1" dirty="0" err="1">
                <a:solidFill>
                  <a:srgbClr val="002060"/>
                </a:solidFill>
                <a:cs typeface="Times New Roman" panose="02020603050405020304" pitchFamily="18" charset="0"/>
              </a:rPr>
              <a:t>أقرأ</a:t>
            </a:r>
            <a:r>
              <a:rPr lang="en-US" sz="2400" b="1" dirty="0">
                <a:solidFill>
                  <a:srgbClr val="002060"/>
                </a:solidFill>
                <a:cs typeface="Times New Roman" panose="02020603050405020304" pitchFamily="18" charset="0"/>
              </a:rPr>
              <a:t> </a:t>
            </a:r>
            <a:r>
              <a:rPr lang="en-US" sz="2400" b="1" dirty="0" err="1">
                <a:solidFill>
                  <a:srgbClr val="002060"/>
                </a:solidFill>
                <a:cs typeface="Times New Roman" panose="02020603050405020304" pitchFamily="18" charset="0"/>
              </a:rPr>
              <a:t>بطلاقة</a:t>
            </a:r>
            <a:r>
              <a:rPr lang="en-US" sz="2400" b="1" dirty="0">
                <a:solidFill>
                  <a:srgbClr val="002060"/>
                </a:solidFill>
                <a:cs typeface="Times New Roman" panose="02020603050405020304" pitchFamily="18" charset="0"/>
              </a:rPr>
              <a:t> </a:t>
            </a:r>
            <a:r>
              <a:rPr lang="en-US" sz="2400" b="1" dirty="0" err="1">
                <a:solidFill>
                  <a:srgbClr val="002060"/>
                </a:solidFill>
                <a:cs typeface="Times New Roman" panose="02020603050405020304" pitchFamily="18" charset="0"/>
              </a:rPr>
              <a:t>وأفهم</a:t>
            </a:r>
            <a:r>
              <a:rPr lang="en-US" sz="2400" b="1" dirty="0">
                <a:solidFill>
                  <a:srgbClr val="002060"/>
                </a:solidFill>
                <a:cs typeface="Times New Roman" panose="02020603050405020304" pitchFamily="18" charset="0"/>
              </a:rPr>
              <a:t> </a:t>
            </a:r>
            <a:r>
              <a:rPr lang="ar-SA" sz="2400" b="1" dirty="0">
                <a:solidFill>
                  <a:srgbClr val="002060"/>
                </a:solidFill>
                <a:cs typeface="Times New Roman" panose="02020603050405020304" pitchFamily="18" charset="0"/>
              </a:rPr>
              <a:t>نصا سرديا </a:t>
            </a:r>
            <a:r>
              <a:rPr lang="ar-MA" sz="2400" b="1" dirty="0">
                <a:solidFill>
                  <a:srgbClr val="002060"/>
                </a:solidFill>
                <a:cs typeface="Times New Roman" panose="02020603050405020304" pitchFamily="18" charset="0"/>
              </a:rPr>
              <a:t>في</a:t>
            </a:r>
            <a:r>
              <a:rPr lang="ar-SA" sz="2400" b="1" dirty="0">
                <a:solidFill>
                  <a:srgbClr val="002060"/>
                </a:solidFill>
                <a:cs typeface="Times New Roman" panose="02020603050405020304" pitchFamily="18" charset="0"/>
              </a:rPr>
              <a:t> السيرة الذاتية</a:t>
            </a:r>
            <a:endParaRPr lang="fr-FR" sz="2400" b="1" dirty="0">
              <a:solidFill>
                <a:srgbClr val="002060"/>
              </a:solidFill>
              <a:cs typeface="Times New Roman" panose="02020603050405020304" pitchFamily="18"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54481" y="1790219"/>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54AFE9"/>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dirty="0">
                <a:solidFill>
                  <a:srgbClr val="000000"/>
                </a:solidFill>
                <a:latin typeface="Calibri"/>
                <a:ea typeface="Calibri"/>
                <a:cs typeface="Calibri"/>
              </a:rPr>
              <a:t>الحصة </a:t>
            </a:r>
            <a:r>
              <a:rPr lang="ar-SA" sz="1867" b="1" kern="0" dirty="0">
                <a:solidFill>
                  <a:srgbClr val="000000"/>
                </a:solidFill>
                <a:latin typeface="Calibri"/>
                <a:ea typeface="Calibri"/>
                <a:cs typeface="Calibri"/>
              </a:rPr>
              <a:t>2</a:t>
            </a:r>
            <a:endParaRPr lang="fr-FR" sz="1867" b="1" kern="0" dirty="0">
              <a:solidFill>
                <a:srgbClr val="000000"/>
              </a:solidFill>
              <a:latin typeface="Calibri"/>
              <a:ea typeface="Calibri"/>
              <a:cs typeface="Calibri"/>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2527069" y="1734522"/>
            <a:ext cx="5838603"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cap="flat">
            <a:noFill/>
            <a:prstDash val="solid"/>
          </a:ln>
        </p:spPr>
        <p:txBody>
          <a:bodyPr vert="horz" wrap="square" lIns="91440" tIns="45720" rIns="91440" bIns="45720" anchor="ctr" anchorCtr="0" compatLnSpc="1">
            <a:noAutofit/>
          </a:bodyPr>
          <a:lstStyle/>
          <a:p>
            <a:pPr indent="-285750" algn="r" defTabSz="342909" rtl="1">
              <a:buSzPct val="100000"/>
              <a:buFont typeface="Arial" pitchFamily="34"/>
              <a:buChar char="•"/>
              <a:defRPr sz="1800" b="0" i="0" u="none" strike="noStrike" kern="0" cap="none" spc="0" baseline="0">
                <a:solidFill>
                  <a:srgbClr val="000000"/>
                </a:solidFill>
                <a:uFillTx/>
              </a:defRPr>
            </a:pPr>
            <a:endParaRPr lang="ar-SA" sz="2400" b="1" dirty="0">
              <a:solidFill>
                <a:srgbClr val="002060"/>
              </a:solidFill>
              <a:cs typeface="Times New Roman" panose="02020603050405020304" pitchFamily="18" charset="0"/>
            </a:endParaRPr>
          </a:p>
          <a:p>
            <a:pPr indent="-285750" algn="r" defTabSz="342909" rtl="1">
              <a:buSzPct val="100000"/>
              <a:buFont typeface="Arial" pitchFamily="34"/>
              <a:buChar char="•"/>
              <a:defRPr sz="1800" b="0" i="0" u="none" strike="noStrike" kern="0" cap="none" spc="0" baseline="0">
                <a:solidFill>
                  <a:srgbClr val="000000"/>
                </a:solidFill>
                <a:uFillTx/>
              </a:defRPr>
            </a:pPr>
            <a:r>
              <a:rPr lang="en-US" sz="2400" b="1" kern="0" dirty="0" err="1">
                <a:solidFill>
                  <a:schemeClr val="accent5">
                    <a:lumMod val="60000"/>
                    <a:lumOff val="40000"/>
                  </a:schemeClr>
                </a:solidFill>
                <a:cs typeface="Times New Roman" panose="02020603050405020304" pitchFamily="18" charset="0"/>
              </a:rPr>
              <a:t>أقرأ</a:t>
            </a:r>
            <a:r>
              <a:rPr lang="en-US" sz="2400" b="1" kern="0" dirty="0">
                <a:solidFill>
                  <a:schemeClr val="accent5">
                    <a:lumMod val="60000"/>
                    <a:lumOff val="40000"/>
                  </a:schemeClr>
                </a:solidFill>
                <a:cs typeface="Times New Roman" panose="02020603050405020304" pitchFamily="18" charset="0"/>
              </a:rPr>
              <a:t> </a:t>
            </a:r>
            <a:r>
              <a:rPr lang="en-US" sz="2400" b="1" kern="0" dirty="0" err="1">
                <a:solidFill>
                  <a:schemeClr val="accent5">
                    <a:lumMod val="60000"/>
                    <a:lumOff val="40000"/>
                  </a:schemeClr>
                </a:solidFill>
                <a:cs typeface="Times New Roman" panose="02020603050405020304" pitchFamily="18" charset="0"/>
              </a:rPr>
              <a:t>بطلاقة</a:t>
            </a:r>
            <a:r>
              <a:rPr lang="en-US" sz="2400" b="1" kern="0" dirty="0">
                <a:solidFill>
                  <a:schemeClr val="accent5">
                    <a:lumMod val="60000"/>
                    <a:lumOff val="40000"/>
                  </a:schemeClr>
                </a:solidFill>
                <a:cs typeface="Times New Roman" panose="02020603050405020304" pitchFamily="18" charset="0"/>
              </a:rPr>
              <a:t> </a:t>
            </a:r>
            <a:r>
              <a:rPr lang="en-US" sz="2400" b="1" kern="0" dirty="0" err="1">
                <a:solidFill>
                  <a:schemeClr val="accent5">
                    <a:lumMod val="60000"/>
                    <a:lumOff val="40000"/>
                  </a:schemeClr>
                </a:solidFill>
                <a:cs typeface="Times New Roman" panose="02020603050405020304" pitchFamily="18" charset="0"/>
              </a:rPr>
              <a:t>وأفهم</a:t>
            </a:r>
            <a:r>
              <a:rPr lang="en-US" sz="2400" b="1" kern="0" dirty="0">
                <a:solidFill>
                  <a:schemeClr val="accent5">
                    <a:lumMod val="60000"/>
                    <a:lumOff val="40000"/>
                  </a:schemeClr>
                </a:solidFill>
                <a:cs typeface="Times New Roman" panose="02020603050405020304" pitchFamily="18" charset="0"/>
              </a:rPr>
              <a:t> </a:t>
            </a:r>
            <a:r>
              <a:rPr lang="ar-SA" sz="2400" b="1" kern="0" dirty="0">
                <a:solidFill>
                  <a:schemeClr val="accent5">
                    <a:lumMod val="60000"/>
                    <a:lumOff val="40000"/>
                  </a:schemeClr>
                </a:solidFill>
                <a:cs typeface="Times New Roman" panose="02020603050405020304" pitchFamily="18" charset="0"/>
              </a:rPr>
              <a:t>حجاجيا في الدفاع عن موقف</a:t>
            </a:r>
            <a:endParaRPr lang="fr-FR" sz="2400" b="1" kern="0" dirty="0">
              <a:solidFill>
                <a:schemeClr val="accent5">
                  <a:lumMod val="60000"/>
                  <a:lumOff val="40000"/>
                </a:schemeClr>
              </a:solidFill>
              <a:cs typeface="Times New Roman" panose="02020603050405020304" pitchFamily="18" charset="0"/>
            </a:endParaRPr>
          </a:p>
          <a:p>
            <a:pPr lvl="0" indent="-285750" algn="r" defTabSz="342909" rtl="1">
              <a:buSzPct val="100000"/>
              <a:buFont typeface="Arial" pitchFamily="34"/>
              <a:buChar char="•"/>
              <a:defRPr sz="1800" b="0" i="0" u="none" strike="noStrike" kern="0" cap="none" spc="0" baseline="0">
                <a:solidFill>
                  <a:srgbClr val="000000"/>
                </a:solidFill>
                <a:uFillTx/>
              </a:defRPr>
            </a:pPr>
            <a:endParaRPr lang="fr-FR" sz="2400" b="1" dirty="0">
              <a:solidFill>
                <a:srgbClr val="002060"/>
              </a:solidFill>
              <a:cs typeface="Times New Roman" panose="02020603050405020304" pitchFamily="18"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2700221"/>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solidFill>
                  <a:prstClr val="white"/>
                </a:solidFill>
                <a:latin typeface="Calibri"/>
                <a:ea typeface="Calibri"/>
                <a:cs typeface="Calibri"/>
              </a:rPr>
              <a:t>الحصة 3</a:t>
            </a:r>
            <a:endParaRPr lang="fr-FR" sz="1867" b="1" kern="0">
              <a:solidFill>
                <a:prstClr val="white"/>
              </a:solidFill>
              <a:latin typeface="Calibri"/>
              <a:ea typeface="Calibri"/>
              <a:cs typeface="Calibri"/>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49242" y="835621"/>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rtl="1"/>
            <a:r>
              <a:rPr lang="ar-MA" sz="1867" b="1" kern="0" dirty="0">
                <a:solidFill>
                  <a:prstClr val="white"/>
                </a:solidFill>
                <a:latin typeface="Calibri"/>
                <a:ea typeface="Calibri"/>
                <a:cs typeface="Calibri"/>
              </a:rPr>
              <a:t>الحصة</a:t>
            </a:r>
            <a:r>
              <a:rPr lang="fr-FR" sz="1867" b="1" kern="0" dirty="0">
                <a:solidFill>
                  <a:prstClr val="white"/>
                </a:solidFill>
                <a:latin typeface="Calibri"/>
                <a:ea typeface="Calibri"/>
                <a:cs typeface="Calibri"/>
              </a:rPr>
              <a:t> </a:t>
            </a:r>
            <a:r>
              <a:rPr lang="ar-SA" sz="1867" b="1" kern="0" dirty="0">
                <a:solidFill>
                  <a:prstClr val="white"/>
                </a:solidFill>
                <a:latin typeface="Calibri"/>
                <a:ea typeface="Calibri"/>
                <a:cs typeface="Calibri"/>
              </a:rPr>
              <a:t>1</a:t>
            </a:r>
            <a:endParaRPr lang="fr-FR" sz="1867" b="1" kern="0" dirty="0">
              <a:solidFill>
                <a:prstClr val="white"/>
              </a:solidFill>
              <a:latin typeface="Calibri"/>
              <a:ea typeface="Calibri"/>
              <a:cs typeface="Calibri"/>
            </a:endParaRPr>
          </a:p>
        </p:txBody>
      </p:sp>
      <p:sp>
        <p:nvSpPr>
          <p:cNvPr id="9" name="Rectangle : coins arrondis 18 - 3">
            <a:extLst>
              <a:ext uri="{FF2B5EF4-FFF2-40B4-BE49-F238E27FC236}">
                <a16:creationId xmlns:a16="http://schemas.microsoft.com/office/drawing/2014/main" id="{8F36FC4A-2671-3117-A4A3-DBF35D884BE9}"/>
              </a:ext>
            </a:extLst>
          </p:cNvPr>
          <p:cNvSpPr/>
          <p:nvPr/>
        </p:nvSpPr>
        <p:spPr>
          <a:xfrm>
            <a:off x="8969597" y="3527824"/>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solidFill>
                  <a:prstClr val="white"/>
                </a:solidFill>
                <a:latin typeface="Calibri"/>
                <a:ea typeface="Calibri"/>
                <a:cs typeface="Calibri"/>
              </a:rPr>
              <a:t>الحصة 4</a:t>
            </a:r>
            <a:endParaRPr lang="fr-FR" sz="1867" b="1" kern="0">
              <a:solidFill>
                <a:prstClr val="white"/>
              </a:solidFill>
              <a:latin typeface="Calibri"/>
              <a:ea typeface="Calibri"/>
              <a:cs typeface="Calibri"/>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2527069" y="860108"/>
            <a:ext cx="581755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000000"/>
            </a:solidFill>
            <a:prstDash val="solid"/>
            <a:miter/>
          </a:ln>
        </p:spPr>
        <p:txBody>
          <a:bodyPr vert="horz" wrap="square" lIns="91427" tIns="45695" rIns="91427" bIns="45695" anchor="ctr" anchorCtr="0" compatLnSpc="1">
            <a:noAutofit/>
          </a:bodyPr>
          <a:lstStyle/>
          <a:p>
            <a:pPr marL="285750" lvl="0" indent="-285750" algn="r" defTabSz="457200" rtl="1">
              <a:lnSpc>
                <a:spcPct val="150000"/>
              </a:lnSpc>
              <a:buFont typeface="Arial" panose="020B0604020202020204" pitchFamily="34" charset="0"/>
              <a:buChar char="•"/>
              <a:defRPr/>
            </a:pPr>
            <a:r>
              <a:rPr lang="en-US" sz="2400" b="1" kern="0" dirty="0" err="1">
                <a:solidFill>
                  <a:schemeClr val="accent5">
                    <a:lumMod val="60000"/>
                    <a:lumOff val="40000"/>
                  </a:schemeClr>
                </a:solidFill>
                <a:cs typeface="Times New Roman" panose="02020603050405020304" pitchFamily="18" charset="0"/>
              </a:rPr>
              <a:t>أقرأ</a:t>
            </a:r>
            <a:r>
              <a:rPr lang="en-US" sz="2400" b="1" kern="0" dirty="0">
                <a:solidFill>
                  <a:schemeClr val="accent5">
                    <a:lumMod val="60000"/>
                    <a:lumOff val="40000"/>
                  </a:schemeClr>
                </a:solidFill>
                <a:cs typeface="Times New Roman" panose="02020603050405020304" pitchFamily="18" charset="0"/>
              </a:rPr>
              <a:t> </a:t>
            </a:r>
            <a:r>
              <a:rPr lang="en-US" sz="2400" b="1" kern="0" dirty="0" err="1">
                <a:solidFill>
                  <a:schemeClr val="accent5">
                    <a:lumMod val="60000"/>
                    <a:lumOff val="40000"/>
                  </a:schemeClr>
                </a:solidFill>
                <a:cs typeface="Times New Roman" panose="02020603050405020304" pitchFamily="18" charset="0"/>
              </a:rPr>
              <a:t>بطلاقة</a:t>
            </a:r>
            <a:r>
              <a:rPr lang="en-US" sz="2400" b="1" kern="0" dirty="0">
                <a:solidFill>
                  <a:schemeClr val="accent5">
                    <a:lumMod val="60000"/>
                    <a:lumOff val="40000"/>
                  </a:schemeClr>
                </a:solidFill>
                <a:cs typeface="Times New Roman" panose="02020603050405020304" pitchFamily="18" charset="0"/>
              </a:rPr>
              <a:t> </a:t>
            </a:r>
            <a:r>
              <a:rPr lang="en-US" sz="2400" b="1" kern="0" dirty="0" err="1">
                <a:solidFill>
                  <a:schemeClr val="accent5">
                    <a:lumMod val="60000"/>
                    <a:lumOff val="40000"/>
                  </a:schemeClr>
                </a:solidFill>
                <a:cs typeface="Times New Roman" panose="02020603050405020304" pitchFamily="18" charset="0"/>
              </a:rPr>
              <a:t>وأفهم</a:t>
            </a:r>
            <a:r>
              <a:rPr lang="en-US" sz="2400" b="1" kern="0" dirty="0">
                <a:solidFill>
                  <a:schemeClr val="accent5">
                    <a:lumMod val="60000"/>
                    <a:lumOff val="40000"/>
                  </a:schemeClr>
                </a:solidFill>
                <a:cs typeface="Times New Roman" panose="02020603050405020304" pitchFamily="18" charset="0"/>
              </a:rPr>
              <a:t> </a:t>
            </a:r>
            <a:r>
              <a:rPr lang="ar-SA" sz="2400" b="1" kern="0" dirty="0">
                <a:solidFill>
                  <a:schemeClr val="accent5">
                    <a:lumMod val="60000"/>
                    <a:lumOff val="40000"/>
                  </a:schemeClr>
                </a:solidFill>
                <a:cs typeface="Times New Roman" panose="02020603050405020304" pitchFamily="18" charset="0"/>
              </a:rPr>
              <a:t>نصا حجاجيا عن ظاهرة فكرية</a:t>
            </a:r>
            <a:endParaRPr lang="fr-FR" sz="2400" b="1" kern="0" dirty="0">
              <a:solidFill>
                <a:schemeClr val="accent5">
                  <a:lumMod val="60000"/>
                  <a:lumOff val="40000"/>
                </a:schemeClr>
              </a:solidFill>
              <a:cs typeface="Times New Roman" panose="02020603050405020304" pitchFamily="18" charset="0"/>
            </a:endParaRPr>
          </a:p>
        </p:txBody>
      </p:sp>
      <p:sp>
        <p:nvSpPr>
          <p:cNvPr id="11" name="Rectangle : coins arrondis 18 - 3">
            <a:extLst>
              <a:ext uri="{FF2B5EF4-FFF2-40B4-BE49-F238E27FC236}">
                <a16:creationId xmlns:a16="http://schemas.microsoft.com/office/drawing/2014/main" id="{44A6D1D0-E243-831D-F355-A9B19B111ECB}"/>
              </a:ext>
            </a:extLst>
          </p:cNvPr>
          <p:cNvSpPr/>
          <p:nvPr/>
        </p:nvSpPr>
        <p:spPr>
          <a:xfrm>
            <a:off x="2527069" y="3538108"/>
            <a:ext cx="5838603"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cap="flat">
            <a:noFill/>
            <a:prstDash val="solid"/>
          </a:ln>
        </p:spPr>
        <p:txBody>
          <a:bodyPr vert="horz" wrap="square" lIns="91440" tIns="45720" rIns="91440" bIns="45720" anchor="ctr" anchorCtr="0" compatLnSpc="1">
            <a:noAutofit/>
          </a:bodyPr>
          <a:lstStyle/>
          <a:p>
            <a:pPr indent="-285750" algn="r" defTabSz="342909" rtl="1">
              <a:spcBef>
                <a:spcPts val="600"/>
              </a:spcBef>
              <a:spcAft>
                <a:spcPts val="600"/>
              </a:spcAft>
              <a:buSzPct val="100000"/>
              <a:buFont typeface="Arial" pitchFamily="34"/>
              <a:buChar char="•"/>
              <a:defRPr sz="1800" b="0" i="0" u="none" strike="noStrike" kern="0" cap="none" spc="0" baseline="0">
                <a:solidFill>
                  <a:srgbClr val="000000"/>
                </a:solidFill>
                <a:uFillTx/>
              </a:defRPr>
            </a:pPr>
            <a:r>
              <a:rPr lang="ar-MA" sz="2400" b="1" kern="0" dirty="0">
                <a:solidFill>
                  <a:schemeClr val="accent5">
                    <a:lumMod val="60000"/>
                    <a:lumOff val="40000"/>
                  </a:schemeClr>
                </a:solidFill>
                <a:cs typeface="Times New Roman" panose="02020603050405020304" pitchFamily="18" charset="0"/>
              </a:rPr>
              <a:t>أنجز نشاطا توليفيا</a:t>
            </a:r>
            <a:endParaRPr lang="fr-FR" sz="2400" b="1" kern="0" dirty="0">
              <a:solidFill>
                <a:schemeClr val="accent5">
                  <a:lumMod val="60000"/>
                  <a:lumOff val="40000"/>
                </a:schemeClr>
              </a:solidFill>
              <a:cs typeface="Times New Roman" panose="02020603050405020304" pitchFamily="18" charset="0"/>
            </a:endParaRPr>
          </a:p>
        </p:txBody>
      </p:sp>
      <p:sp>
        <p:nvSpPr>
          <p:cNvPr id="12" name="Rectangle: Rounded Corners 11">
            <a:extLst>
              <a:ext uri="{FF2B5EF4-FFF2-40B4-BE49-F238E27FC236}">
                <a16:creationId xmlns:a16="http://schemas.microsoft.com/office/drawing/2014/main" id="{C1E9421C-6910-4B1F-1E08-7A5C9BF502C8}"/>
              </a:ext>
            </a:extLst>
          </p:cNvPr>
          <p:cNvSpPr/>
          <p:nvPr/>
        </p:nvSpPr>
        <p:spPr>
          <a:xfrm>
            <a:off x="2252949" y="2530248"/>
            <a:ext cx="8794800" cy="976025"/>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15" name="Picture 2" descr="Image générée">
            <a:extLst>
              <a:ext uri="{FF2B5EF4-FFF2-40B4-BE49-F238E27FC236}">
                <a16:creationId xmlns:a16="http://schemas.microsoft.com/office/drawing/2014/main" id="{DB984D49-6584-6DDB-3AF2-68DD53A2AD6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77521" y="62781"/>
            <a:ext cx="727815" cy="854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1">
          <a:extLst>
            <a:ext uri="{FF2B5EF4-FFF2-40B4-BE49-F238E27FC236}">
              <a16:creationId xmlns:a16="http://schemas.microsoft.com/office/drawing/2014/main" id="{4142147D-75FC-6FFC-D003-AD9049C16241}"/>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DF598FD0-1B17-E1E7-B134-75E20494B0C2}"/>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4" name="Rectangle 3">
            <a:extLst>
              <a:ext uri="{FF2B5EF4-FFF2-40B4-BE49-F238E27FC236}">
                <a16:creationId xmlns:a16="http://schemas.microsoft.com/office/drawing/2014/main" id="{9C2A6FE8-207B-D27D-74B1-43B3274D4FE2}"/>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Google Shape;995;p109">
            <a:extLst>
              <a:ext uri="{FF2B5EF4-FFF2-40B4-BE49-F238E27FC236}">
                <a16:creationId xmlns:a16="http://schemas.microsoft.com/office/drawing/2014/main" id="{7DDE3D86-78A0-0229-97B1-74B263F49E73}"/>
              </a:ext>
            </a:extLst>
          </p:cNvPr>
          <p:cNvSpPr txBox="1"/>
          <p:nvPr/>
        </p:nvSpPr>
        <p:spPr>
          <a:xfrm>
            <a:off x="6373801" y="1645993"/>
            <a:ext cx="3566004" cy="559996"/>
          </a:xfrm>
          <a:prstGeom prst="rect">
            <a:avLst/>
          </a:prstGeom>
          <a:solidFill>
            <a:srgbClr val="2E6574"/>
          </a:solidFill>
          <a:ln w="7150" cap="flat">
            <a:solidFill>
              <a:srgbClr val="1D9A78"/>
            </a:solidFill>
            <a:prstDash val="solid"/>
            <a:round/>
          </a:ln>
        </p:spPr>
        <p:txBody>
          <a:bodyPr vert="horz" wrap="square" lIns="60963" tIns="60002" rIns="60963" bIns="60963" anchor="ctr" anchorCtr="1" compatLnSpc="1">
            <a:noAutofit/>
          </a:bodyPr>
          <a:lstStyle>
            <a:defPPr>
              <a:defRPr lang="fr-FR"/>
            </a:defPPr>
            <a:lvl1pPr marR="0" lvl="0" indent="0" algn="ctr" fontAlgn="auto">
              <a:lnSpc>
                <a:spcPct val="100000"/>
              </a:lnSpc>
              <a:spcBef>
                <a:spcPts val="0"/>
              </a:spcBef>
              <a:spcAft>
                <a:spcPts val="0"/>
              </a:spcAft>
              <a:buClrTx/>
              <a:buSzTx/>
              <a:buFontTx/>
              <a:buNone/>
              <a:tabLst/>
              <a:defRPr kumimoji="0" sz="1850" b="1" i="0" u="none" strike="noStrike" kern="0" cap="none" spc="0" normalizeH="0" baseline="0">
                <a:ln>
                  <a:noFill/>
                </a:ln>
                <a:solidFill>
                  <a:srgbClr val="FFFFFF"/>
                </a:solidFill>
                <a:effectLst/>
                <a:uLnTx/>
                <a:uFillTx/>
                <a:latin typeface="Arial" pitchFamily="34"/>
                <a:ea typeface="Dosis"/>
                <a:cs typeface="Arial" pitchFamily="34"/>
              </a:defRPr>
            </a:lvl1pPr>
          </a:lstStyle>
          <a:p>
            <a:r>
              <a:rPr lang="fr-FR" dirty="0" err="1"/>
              <a:t>كراسة</a:t>
            </a:r>
            <a:r>
              <a:rPr lang="fr-FR" dirty="0"/>
              <a:t> </a:t>
            </a:r>
            <a:r>
              <a:rPr lang="fr-FR" dirty="0" err="1"/>
              <a:t>التلميذ</a:t>
            </a:r>
            <a:endParaRPr lang="fr-FR" dirty="0"/>
          </a:p>
        </p:txBody>
      </p:sp>
      <p:sp>
        <p:nvSpPr>
          <p:cNvPr id="6" name="Google Shape;996;p109">
            <a:extLst>
              <a:ext uri="{FF2B5EF4-FFF2-40B4-BE49-F238E27FC236}">
                <a16:creationId xmlns:a16="http://schemas.microsoft.com/office/drawing/2014/main" id="{29F91078-42E1-E5EE-7B56-7030C43EE358}"/>
              </a:ext>
            </a:extLst>
          </p:cNvPr>
          <p:cNvSpPr txBox="1"/>
          <p:nvPr/>
        </p:nvSpPr>
        <p:spPr>
          <a:xfrm>
            <a:off x="1361709" y="1645993"/>
            <a:ext cx="4770397" cy="559996"/>
          </a:xfrm>
          <a:prstGeom prst="rect">
            <a:avLst/>
          </a:prstGeom>
          <a:solidFill>
            <a:srgbClr val="2E6574"/>
          </a:solidFill>
          <a:ln w="7150" cap="flat">
            <a:solidFill>
              <a:srgbClr val="1D9A78"/>
            </a:solidFill>
            <a:prstDash val="solid"/>
            <a:round/>
          </a:ln>
        </p:spPr>
        <p:txBody>
          <a:bodyPr vert="horz" wrap="square" lIns="60963" tIns="60002" rIns="60963" bIns="60963"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1850" b="1" i="0" u="none" strike="noStrike" kern="0" cap="none" spc="0" normalizeH="0" baseline="0" noProof="0">
                <a:ln>
                  <a:noFill/>
                </a:ln>
                <a:solidFill>
                  <a:srgbClr val="FFFFFF"/>
                </a:solidFill>
                <a:effectLst/>
                <a:uLnTx/>
                <a:uFillTx/>
                <a:latin typeface="Arial" pitchFamily="34"/>
                <a:ea typeface="Dosis"/>
                <a:cs typeface="Arial" pitchFamily="34"/>
              </a:rPr>
              <a:t>أخرى</a:t>
            </a:r>
            <a:endParaRPr kumimoji="0" lang="ar-MA" sz="1867" b="1" i="0" u="none" strike="noStrike" kern="1200" cap="none" spc="0" normalizeH="0" baseline="0" noProof="0">
              <a:ln>
                <a:noFill/>
              </a:ln>
              <a:solidFill>
                <a:srgbClr val="FFFFFF"/>
              </a:solidFill>
              <a:effectLst/>
              <a:uLnTx/>
              <a:uFillTx/>
              <a:latin typeface="Arial" pitchFamily="34"/>
              <a:ea typeface="Dosis"/>
              <a:cs typeface="Arial" pitchFamily="34"/>
            </a:endParaRPr>
          </a:p>
        </p:txBody>
      </p:sp>
      <p:sp>
        <p:nvSpPr>
          <p:cNvPr id="7" name="Google Shape;997;p109">
            <a:extLst>
              <a:ext uri="{FF2B5EF4-FFF2-40B4-BE49-F238E27FC236}">
                <a16:creationId xmlns:a16="http://schemas.microsoft.com/office/drawing/2014/main" id="{D974EADD-4DF0-CD0D-47BE-5A6EBCD6DDC0}"/>
              </a:ext>
            </a:extLst>
          </p:cNvPr>
          <p:cNvSpPr/>
          <p:nvPr/>
        </p:nvSpPr>
        <p:spPr>
          <a:xfrm>
            <a:off x="1312911" y="2401561"/>
            <a:ext cx="4770397" cy="3161792"/>
          </a:xfrm>
          <a:prstGeom prst="rect">
            <a:avLst/>
          </a:prstGeom>
          <a:noFill/>
          <a:ln w="9528" cap="flat">
            <a:solidFill>
              <a:srgbClr val="000000"/>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0" i="0" u="none" strike="noStrike" kern="1200" cap="none" spc="0" normalizeH="0" baseline="0" noProof="0">
              <a:ln>
                <a:noFill/>
              </a:ln>
              <a:solidFill>
                <a:srgbClr val="FFFFFF"/>
              </a:solidFill>
              <a:effectLst/>
              <a:uLnTx/>
              <a:uFillTx/>
              <a:latin typeface="Calibri"/>
              <a:ea typeface="Calibri"/>
              <a:cs typeface="Calibri"/>
            </a:endParaRPr>
          </a:p>
        </p:txBody>
      </p:sp>
      <p:sp>
        <p:nvSpPr>
          <p:cNvPr id="8" name="Google Shape;998;p109">
            <a:extLst>
              <a:ext uri="{FF2B5EF4-FFF2-40B4-BE49-F238E27FC236}">
                <a16:creationId xmlns:a16="http://schemas.microsoft.com/office/drawing/2014/main" id="{B6D225D9-2332-A7A2-B85E-4A804A466A55}"/>
              </a:ext>
            </a:extLst>
          </p:cNvPr>
          <p:cNvSpPr/>
          <p:nvPr/>
        </p:nvSpPr>
        <p:spPr>
          <a:xfrm>
            <a:off x="6371820" y="2448953"/>
            <a:ext cx="3566004" cy="3114400"/>
          </a:xfrm>
          <a:prstGeom prst="rect">
            <a:avLst/>
          </a:prstGeom>
          <a:noFill/>
          <a:ln w="9528" cap="flat">
            <a:solidFill>
              <a:srgbClr val="000000"/>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0" i="0" u="none" strike="noStrike" kern="1200" cap="none" spc="0" normalizeH="0" baseline="0" noProof="0">
              <a:ln>
                <a:noFill/>
              </a:ln>
              <a:solidFill>
                <a:srgbClr val="FFFFFF"/>
              </a:solidFill>
              <a:effectLst/>
              <a:uLnTx/>
              <a:uFillTx/>
              <a:latin typeface="Calibri"/>
              <a:ea typeface="Calibri"/>
              <a:cs typeface="Calibri"/>
            </a:endParaRPr>
          </a:p>
        </p:txBody>
      </p:sp>
      <p:sp>
        <p:nvSpPr>
          <p:cNvPr id="9" name="Google Shape;999;p109">
            <a:extLst>
              <a:ext uri="{FF2B5EF4-FFF2-40B4-BE49-F238E27FC236}">
                <a16:creationId xmlns:a16="http://schemas.microsoft.com/office/drawing/2014/main" id="{9878B196-E3FB-CCA3-F13F-3CB283F570E4}"/>
              </a:ext>
            </a:extLst>
          </p:cNvPr>
          <p:cNvSpPr txBox="1">
            <a:spLocks/>
          </p:cNvSpPr>
          <p:nvPr/>
        </p:nvSpPr>
        <p:spPr>
          <a:xfrm>
            <a:off x="7109916" y="146933"/>
            <a:ext cx="4116213" cy="687115"/>
          </a:xfrm>
          <a:prstGeom prst="rect">
            <a:avLst/>
          </a:prstGeom>
        </p:spPr>
        <p:txBody>
          <a:bodyPr lIns="91430" tIns="45701" rIns="91430" bIns="45701"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ct val="100000"/>
              </a:lnSpc>
            </a:pPr>
            <a:r>
              <a:rPr lang="fr-FR" sz="3200" b="1" dirty="0" err="1">
                <a:solidFill>
                  <a:schemeClr val="tx2"/>
                </a:solidFill>
                <a:ea typeface="+mn-ea"/>
                <a:cs typeface="+mn-cs"/>
              </a:rPr>
              <a:t>المستلزمات</a:t>
            </a:r>
            <a:r>
              <a:rPr lang="fr-FR" sz="3200" b="1" dirty="0">
                <a:solidFill>
                  <a:schemeClr val="tx2"/>
                </a:solidFill>
                <a:ea typeface="+mn-ea"/>
                <a:cs typeface="+mn-cs"/>
              </a:rPr>
              <a:t> </a:t>
            </a:r>
            <a:r>
              <a:rPr lang="fr-FR" sz="3200" b="1" dirty="0" err="1">
                <a:solidFill>
                  <a:schemeClr val="tx2"/>
                </a:solidFill>
                <a:ea typeface="+mn-ea"/>
                <a:cs typeface="+mn-cs"/>
              </a:rPr>
              <a:t>الدراسية</a:t>
            </a:r>
            <a:endParaRPr lang="fr-FR" sz="3200" b="1" dirty="0">
              <a:solidFill>
                <a:schemeClr val="tx2"/>
              </a:solidFill>
              <a:ea typeface="+mn-ea"/>
              <a:cs typeface="+mn-cs"/>
            </a:endParaRPr>
          </a:p>
        </p:txBody>
      </p:sp>
      <p:pic>
        <p:nvPicPr>
          <p:cNvPr id="10" name="Google Shape;1001;p109">
            <a:extLst>
              <a:ext uri="{FF2B5EF4-FFF2-40B4-BE49-F238E27FC236}">
                <a16:creationId xmlns:a16="http://schemas.microsoft.com/office/drawing/2014/main" id="{BF312A59-B5F9-2BA9-331A-DA1E64A53C16}"/>
              </a:ext>
            </a:extLst>
          </p:cNvPr>
          <p:cNvPicPr>
            <a:picLocks noChangeAspect="1"/>
          </p:cNvPicPr>
          <p:nvPr/>
        </p:nvPicPr>
        <p:blipFill>
          <a:blip r:embed="rId3">
            <a:alphaModFix/>
          </a:blip>
          <a:srcRect/>
          <a:stretch>
            <a:fillRect/>
          </a:stretch>
        </p:blipFill>
        <p:spPr>
          <a:xfrm>
            <a:off x="1717600" y="2922013"/>
            <a:ext cx="883669" cy="901265"/>
          </a:xfrm>
          <a:prstGeom prst="rect">
            <a:avLst/>
          </a:prstGeom>
          <a:noFill/>
          <a:ln cap="flat">
            <a:noFill/>
          </a:ln>
        </p:spPr>
      </p:pic>
      <p:grpSp>
        <p:nvGrpSpPr>
          <p:cNvPr id="11" name="Google Shape;1002;p109">
            <a:extLst>
              <a:ext uri="{FF2B5EF4-FFF2-40B4-BE49-F238E27FC236}">
                <a16:creationId xmlns:a16="http://schemas.microsoft.com/office/drawing/2014/main" id="{80564936-B286-6925-07D2-94E6353380D8}"/>
              </a:ext>
            </a:extLst>
          </p:cNvPr>
          <p:cNvGrpSpPr/>
          <p:nvPr/>
        </p:nvGrpSpPr>
        <p:grpSpPr>
          <a:xfrm>
            <a:off x="4512956" y="2966355"/>
            <a:ext cx="1156758" cy="812580"/>
            <a:chOff x="3412147" y="3579446"/>
            <a:chExt cx="849431" cy="398513"/>
          </a:xfrm>
        </p:grpSpPr>
        <p:sp>
          <p:nvSpPr>
            <p:cNvPr id="12" name="Google Shape;1003;p109">
              <a:extLst>
                <a:ext uri="{FF2B5EF4-FFF2-40B4-BE49-F238E27FC236}">
                  <a16:creationId xmlns:a16="http://schemas.microsoft.com/office/drawing/2014/main" id="{EAF53A74-1748-0437-F01C-91754F610C54}"/>
                </a:ext>
              </a:extLst>
            </p:cNvPr>
            <p:cNvSpPr/>
            <p:nvPr/>
          </p:nvSpPr>
          <p:spPr>
            <a:xfrm>
              <a:off x="3412147" y="3579446"/>
              <a:ext cx="849431" cy="398513"/>
            </a:xfrm>
            <a:custGeom>
              <a:avLst/>
              <a:gdLst>
                <a:gd name="f0" fmla="val 10800000"/>
                <a:gd name="f1" fmla="val 5400000"/>
                <a:gd name="f2" fmla="val 16200000"/>
                <a:gd name="f3" fmla="val w"/>
                <a:gd name="f4" fmla="val h"/>
                <a:gd name="f5" fmla="val ss"/>
                <a:gd name="f6" fmla="val 0"/>
                <a:gd name="f7" fmla="*/ 5419351 1 1725033"/>
                <a:gd name="f8" fmla="val 45"/>
                <a:gd name="f9" fmla="val 1636"/>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109554" cap="flat">
              <a:solidFill>
                <a:srgbClr val="2E6574"/>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1200" cap="none" spc="0" normalizeH="0" baseline="0" noProof="0">
                <a:ln>
                  <a:noFill/>
                </a:ln>
                <a:solidFill>
                  <a:srgbClr val="FFFFFF"/>
                </a:solidFill>
                <a:effectLst/>
                <a:uLnTx/>
                <a:uFillTx/>
                <a:latin typeface="Calibri"/>
                <a:ea typeface="Calibri"/>
                <a:cs typeface="Calibri"/>
              </a:endParaRPr>
            </a:p>
          </p:txBody>
        </p:sp>
        <p:grpSp>
          <p:nvGrpSpPr>
            <p:cNvPr id="13" name="Google Shape;1004;p109">
              <a:extLst>
                <a:ext uri="{FF2B5EF4-FFF2-40B4-BE49-F238E27FC236}">
                  <a16:creationId xmlns:a16="http://schemas.microsoft.com/office/drawing/2014/main" id="{4672F8AE-B4AA-C9C7-DFBD-F60DA13D4484}"/>
                </a:ext>
              </a:extLst>
            </p:cNvPr>
            <p:cNvGrpSpPr/>
            <p:nvPr/>
          </p:nvGrpSpPr>
          <p:grpSpPr>
            <a:xfrm>
              <a:off x="3631923" y="3592046"/>
              <a:ext cx="542979" cy="324876"/>
              <a:chOff x="3631923" y="3592046"/>
              <a:chExt cx="542979" cy="324876"/>
            </a:xfrm>
          </p:grpSpPr>
          <p:pic>
            <p:nvPicPr>
              <p:cNvPr id="14" name="Google Shape;1005;p109">
                <a:extLst>
                  <a:ext uri="{FF2B5EF4-FFF2-40B4-BE49-F238E27FC236}">
                    <a16:creationId xmlns:a16="http://schemas.microsoft.com/office/drawing/2014/main" id="{11A2BFD4-1BDF-3663-226D-5D35BA41ADFA}"/>
                  </a:ext>
                </a:extLst>
              </p:cNvPr>
              <p:cNvPicPr>
                <a:picLocks noChangeAspect="1"/>
              </p:cNvPicPr>
              <p:nvPr/>
            </p:nvPicPr>
            <p:blipFill>
              <a:blip r:embed="rId4">
                <a:alphaModFix/>
              </a:blip>
              <a:srcRect l="71346" t="7392" r="15566" b="76219"/>
              <a:stretch>
                <a:fillRect/>
              </a:stretch>
            </p:blipFill>
            <p:spPr>
              <a:xfrm>
                <a:off x="4063145" y="3592046"/>
                <a:ext cx="111757" cy="86666"/>
              </a:xfrm>
              <a:prstGeom prst="rect">
                <a:avLst/>
              </a:prstGeom>
              <a:noFill/>
              <a:ln cap="flat">
                <a:noFill/>
              </a:ln>
            </p:spPr>
          </p:pic>
          <p:pic>
            <p:nvPicPr>
              <p:cNvPr id="15" name="Google Shape;1006;p109">
                <a:extLst>
                  <a:ext uri="{FF2B5EF4-FFF2-40B4-BE49-F238E27FC236}">
                    <a16:creationId xmlns:a16="http://schemas.microsoft.com/office/drawing/2014/main" id="{9BA88CEC-FD3F-784A-BCBB-15584DF26057}"/>
                  </a:ext>
                </a:extLst>
              </p:cNvPr>
              <p:cNvPicPr>
                <a:picLocks noChangeAspect="1"/>
              </p:cNvPicPr>
              <p:nvPr/>
            </p:nvPicPr>
            <p:blipFill>
              <a:blip r:embed="rId5">
                <a:alphaModFix/>
              </a:blip>
              <a:srcRect/>
              <a:stretch>
                <a:fillRect/>
              </a:stretch>
            </p:blipFill>
            <p:spPr>
              <a:xfrm rot="20646970">
                <a:off x="3631923" y="3665042"/>
                <a:ext cx="406002" cy="251880"/>
              </a:xfrm>
              <a:prstGeom prst="rect">
                <a:avLst/>
              </a:prstGeom>
              <a:noFill/>
              <a:ln cap="flat">
                <a:noFill/>
              </a:ln>
            </p:spPr>
          </p:pic>
        </p:grpSp>
      </p:grpSp>
      <p:pic>
        <p:nvPicPr>
          <p:cNvPr id="16" name="Image 15">
            <a:extLst>
              <a:ext uri="{FF2B5EF4-FFF2-40B4-BE49-F238E27FC236}">
                <a16:creationId xmlns:a16="http://schemas.microsoft.com/office/drawing/2014/main" id="{AF4BF51D-BB12-13DB-FFA8-BE212F6E9288}"/>
              </a:ext>
            </a:extLst>
          </p:cNvPr>
          <p:cNvPicPr>
            <a:picLocks noChangeAspect="1"/>
          </p:cNvPicPr>
          <p:nvPr/>
        </p:nvPicPr>
        <p:blipFill>
          <a:blip r:embed="rId6"/>
          <a:stretch>
            <a:fillRect/>
          </a:stretch>
        </p:blipFill>
        <p:spPr>
          <a:xfrm>
            <a:off x="7109916" y="2574935"/>
            <a:ext cx="2089811" cy="2862436"/>
          </a:xfrm>
          <a:prstGeom prst="rect">
            <a:avLst/>
          </a:prstGeom>
          <a:ln>
            <a:solidFill>
              <a:srgbClr val="156082"/>
            </a:solidFill>
          </a:ln>
        </p:spPr>
      </p:pic>
      <p:pic>
        <p:nvPicPr>
          <p:cNvPr id="18" name="Picture 2" descr="Blackboard ">
            <a:extLst>
              <a:ext uri="{FF2B5EF4-FFF2-40B4-BE49-F238E27FC236}">
                <a16:creationId xmlns:a16="http://schemas.microsoft.com/office/drawing/2014/main" id="{47DFF527-1725-35E9-9C5C-CBD7AF989A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36951" y="3724514"/>
            <a:ext cx="1487493" cy="1487493"/>
          </a:xfrm>
          <a:prstGeom prst="rect">
            <a:avLst/>
          </a:prstGeom>
          <a:solidFill>
            <a:schemeClr val="bg1"/>
          </a:solidFill>
        </p:spPr>
      </p:pic>
      <p:pic>
        <p:nvPicPr>
          <p:cNvPr id="19" name="Picture 3" descr="Image générée">
            <a:extLst>
              <a:ext uri="{FF2B5EF4-FFF2-40B4-BE49-F238E27FC236}">
                <a16:creationId xmlns:a16="http://schemas.microsoft.com/office/drawing/2014/main" id="{BE233033-54B4-AF37-5FDE-D40D06011D8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3546" r="71115" b="60700"/>
          <a:stretch>
            <a:fillRect/>
          </a:stretch>
        </p:blipFill>
        <p:spPr bwMode="auto">
          <a:xfrm>
            <a:off x="10979739" y="-107861"/>
            <a:ext cx="1264016" cy="1034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983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62B6F77A-2E34-9DE2-DBE7-A4CC4B798C31}"/>
            </a:ext>
          </a:extLst>
        </p:cNvPr>
        <p:cNvGrpSpPr/>
        <p:nvPr/>
      </p:nvGrpSpPr>
      <p:grpSpPr>
        <a:xfrm>
          <a:off x="0" y="0"/>
          <a:ext cx="0" cy="0"/>
          <a:chOff x="0" y="0"/>
          <a:chExt cx="0" cy="0"/>
        </a:xfrm>
      </p:grpSpPr>
      <p:sp>
        <p:nvSpPr>
          <p:cNvPr id="2" name="Google Shape;255;p28">
            <a:extLst>
              <a:ext uri="{FF2B5EF4-FFF2-40B4-BE49-F238E27FC236}">
                <a16:creationId xmlns:a16="http://schemas.microsoft.com/office/drawing/2014/main" id="{CD4330D0-95B7-A023-4E42-DC9716E9E7DD}"/>
              </a:ext>
            </a:extLst>
          </p:cNvPr>
          <p:cNvSpPr/>
          <p:nvPr/>
        </p:nvSpPr>
        <p:spPr>
          <a:xfrm>
            <a:off x="172899" y="61516"/>
            <a:ext cx="11310803" cy="602723"/>
          </a:xfrm>
          <a:prstGeom prst="rect">
            <a:avLst/>
          </a:prstGeom>
          <a:noFill/>
          <a:ln cap="flat">
            <a:noFill/>
            <a:prstDash val="solid"/>
          </a:ln>
        </p:spPr>
        <p:txBody>
          <a:bodyPr vert="horz" wrap="square" lIns="91427" tIns="45695" rIns="91427" bIns="45695" anchor="t" anchorCtr="0" compatLnSpc="1">
            <a:noAutofit/>
          </a:bodyPr>
          <a:lstStyle/>
          <a:p>
            <a:pPr lvl="0" algn="r" rtl="1">
              <a:lnSpc>
                <a:spcPts val="5485"/>
              </a:lnSpc>
              <a:defRPr sz="1800" b="0" i="0" u="none" strike="noStrike" kern="0" cap="none" spc="0" baseline="0">
                <a:solidFill>
                  <a:srgbClr val="000000"/>
                </a:solidFill>
                <a:uFillTx/>
              </a:defRPr>
            </a:pPr>
            <a:r>
              <a:rPr lang="ar-MA" sz="3200" b="1" kern="0" dirty="0">
                <a:solidFill>
                  <a:srgbClr val="44546A"/>
                </a:solidFill>
                <a:latin typeface="Calibri"/>
                <a:cs typeface="Arial"/>
              </a:rPr>
              <a:t>دلالة الأيقونات</a:t>
            </a:r>
            <a:r>
              <a:rPr lang="fr-FR" sz="3200" b="1" kern="0" dirty="0">
                <a:solidFill>
                  <a:srgbClr val="44546A"/>
                </a:solidFill>
                <a:latin typeface="Calibri"/>
                <a:cs typeface="Arial"/>
              </a:rPr>
              <a:t>  </a:t>
            </a:r>
            <a:r>
              <a:rPr lang="ar-DZ" sz="3200" b="1" kern="0" dirty="0">
                <a:solidFill>
                  <a:srgbClr val="44546A"/>
                </a:solidFill>
                <a:latin typeface="Calibri"/>
                <a:ea typeface="Calibri"/>
                <a:cs typeface="Calibri"/>
              </a:rPr>
              <a:t>الخاصة</a:t>
            </a:r>
            <a:r>
              <a:rPr lang="ar-MA" sz="3200" b="1" kern="0" dirty="0">
                <a:solidFill>
                  <a:srgbClr val="44546A"/>
                </a:solidFill>
                <a:latin typeface="Calibri"/>
                <a:ea typeface="Calibri"/>
                <a:cs typeface="Calibri"/>
              </a:rPr>
              <a:t> </a:t>
            </a:r>
            <a:r>
              <a:rPr lang="ar-DZ" sz="3200" b="1" i="0" dirty="0">
                <a:solidFill>
                  <a:srgbClr val="44546A"/>
                </a:solidFill>
                <a:effectLst/>
                <a:latin typeface="Calibri" panose="020F0502020204030204" pitchFamily="34" charset="0"/>
              </a:rPr>
              <a:t>بالمتعلم</a:t>
            </a:r>
            <a:r>
              <a:rPr lang="ar-MA" sz="3200" dirty="0"/>
              <a:t> </a:t>
            </a:r>
            <a:r>
              <a:rPr lang="ar-MA" sz="3200" b="1" kern="0" dirty="0">
                <a:solidFill>
                  <a:srgbClr val="44546A"/>
                </a:solidFill>
                <a:latin typeface="Calibri"/>
                <a:cs typeface="Arial"/>
              </a:rPr>
              <a:t>:</a:t>
            </a:r>
          </a:p>
        </p:txBody>
      </p:sp>
      <p:sp>
        <p:nvSpPr>
          <p:cNvPr id="3" name="Google Shape;1229;p116">
            <a:extLst>
              <a:ext uri="{FF2B5EF4-FFF2-40B4-BE49-F238E27FC236}">
                <a16:creationId xmlns:a16="http://schemas.microsoft.com/office/drawing/2014/main" id="{3E61705D-FF76-C816-817F-FF16BB0F8FF7}"/>
              </a:ext>
            </a:extLst>
          </p:cNvPr>
          <p:cNvSpPr txBox="1"/>
          <p:nvPr/>
        </p:nvSpPr>
        <p:spPr>
          <a:xfrm>
            <a:off x="608022" y="1536628"/>
            <a:ext cx="10062183"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ضوابط القسم</a:t>
            </a:r>
            <a:endParaRPr lang="en-US" dirty="0"/>
          </a:p>
        </p:txBody>
      </p:sp>
      <p:sp>
        <p:nvSpPr>
          <p:cNvPr id="4" name="Google Shape;1233;p116">
            <a:extLst>
              <a:ext uri="{FF2B5EF4-FFF2-40B4-BE49-F238E27FC236}">
                <a16:creationId xmlns:a16="http://schemas.microsoft.com/office/drawing/2014/main" id="{1F8181F4-C03D-E637-B412-A06B1C7EBA67}"/>
              </a:ext>
            </a:extLst>
          </p:cNvPr>
          <p:cNvSpPr txBox="1"/>
          <p:nvPr/>
        </p:nvSpPr>
        <p:spPr>
          <a:xfrm>
            <a:off x="797206" y="2629655"/>
            <a:ext cx="10062183" cy="420514"/>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2133" b="1" kern="0" dirty="0">
                <a:solidFill>
                  <a:srgbClr val="44546A"/>
                </a:solidFill>
                <a:latin typeface="Calibri"/>
                <a:ea typeface="Calibri"/>
                <a:cs typeface="Calibri"/>
              </a:rPr>
              <a:t>استعمال الألواح للإجابة</a:t>
            </a:r>
            <a:endParaRPr lang="fr-MA" sz="2133" b="1" kern="0" dirty="0">
              <a:solidFill>
                <a:srgbClr val="44546A"/>
              </a:solidFill>
              <a:latin typeface="Calibri"/>
              <a:ea typeface="Calibri"/>
              <a:cs typeface="Calibri"/>
            </a:endParaRPr>
          </a:p>
        </p:txBody>
      </p:sp>
      <p:sp>
        <p:nvSpPr>
          <p:cNvPr id="5" name="Google Shape;1234;p116">
            <a:extLst>
              <a:ext uri="{FF2B5EF4-FFF2-40B4-BE49-F238E27FC236}">
                <a16:creationId xmlns:a16="http://schemas.microsoft.com/office/drawing/2014/main" id="{9A3F2DC4-EC8C-51E0-FA84-7C61465E7C2D}"/>
              </a:ext>
            </a:extLst>
          </p:cNvPr>
          <p:cNvSpPr txBox="1"/>
          <p:nvPr/>
        </p:nvSpPr>
        <p:spPr>
          <a:xfrm>
            <a:off x="797208" y="3958205"/>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المستقلة</a:t>
            </a:r>
          </a:p>
        </p:txBody>
      </p:sp>
      <p:sp>
        <p:nvSpPr>
          <p:cNvPr id="6" name="Google Shape;1235;p116">
            <a:extLst>
              <a:ext uri="{FF2B5EF4-FFF2-40B4-BE49-F238E27FC236}">
                <a16:creationId xmlns:a16="http://schemas.microsoft.com/office/drawing/2014/main" id="{7239D583-F5F6-41D5-78C5-F987E4E3E4E5}"/>
              </a:ext>
            </a:extLst>
          </p:cNvPr>
          <p:cNvSpPr txBox="1"/>
          <p:nvPr/>
        </p:nvSpPr>
        <p:spPr>
          <a:xfrm>
            <a:off x="797206" y="5159833"/>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الموجهة الثنائية</a:t>
            </a:r>
          </a:p>
        </p:txBody>
      </p:sp>
      <p:pic>
        <p:nvPicPr>
          <p:cNvPr id="7" name="Google Shape;1333;p128">
            <a:extLst>
              <a:ext uri="{FF2B5EF4-FFF2-40B4-BE49-F238E27FC236}">
                <a16:creationId xmlns:a16="http://schemas.microsoft.com/office/drawing/2014/main" id="{7269954D-EFC0-CC0A-0945-F6DF168F334C}"/>
              </a:ext>
            </a:extLst>
          </p:cNvPr>
          <p:cNvPicPr>
            <a:picLocks noChangeAspect="1"/>
          </p:cNvPicPr>
          <p:nvPr/>
        </p:nvPicPr>
        <p:blipFill>
          <a:blip r:embed="rId2">
            <a:alphaModFix/>
          </a:blip>
          <a:srcRect/>
          <a:stretch>
            <a:fillRect/>
          </a:stretch>
        </p:blipFill>
        <p:spPr>
          <a:xfrm>
            <a:off x="11017502" y="1181507"/>
            <a:ext cx="875940" cy="875940"/>
          </a:xfrm>
          <a:prstGeom prst="rect">
            <a:avLst/>
          </a:prstGeom>
          <a:noFill/>
          <a:ln cap="flat">
            <a:noFill/>
          </a:ln>
        </p:spPr>
      </p:pic>
      <p:pic>
        <p:nvPicPr>
          <p:cNvPr id="8" name="Google Shape;1341;p128" descr="Une image contenant Dessin animé, clipart, Animation, illustration&#10;&#10;Description générée automatiquement">
            <a:extLst>
              <a:ext uri="{FF2B5EF4-FFF2-40B4-BE49-F238E27FC236}">
                <a16:creationId xmlns:a16="http://schemas.microsoft.com/office/drawing/2014/main" id="{171C970F-7B59-B41F-6A3A-3A7A745D5AEB}"/>
              </a:ext>
            </a:extLst>
          </p:cNvPr>
          <p:cNvPicPr>
            <a:picLocks noChangeAspect="1"/>
          </p:cNvPicPr>
          <p:nvPr/>
        </p:nvPicPr>
        <p:blipFill>
          <a:blip r:embed="rId3">
            <a:alphaModFix/>
          </a:blip>
          <a:srcRect l="18242" t="9344" r="18458" b="23864"/>
          <a:stretch>
            <a:fillRect/>
          </a:stretch>
        </p:blipFill>
        <p:spPr>
          <a:xfrm>
            <a:off x="10988052" y="2151545"/>
            <a:ext cx="991300" cy="1045913"/>
          </a:xfrm>
          <a:prstGeom prst="rect">
            <a:avLst/>
          </a:prstGeom>
          <a:noFill/>
          <a:ln cap="flat">
            <a:noFill/>
          </a:ln>
        </p:spPr>
      </p:pic>
      <p:pic>
        <p:nvPicPr>
          <p:cNvPr id="9" name="Picture 14">
            <a:extLst>
              <a:ext uri="{FF2B5EF4-FFF2-40B4-BE49-F238E27FC236}">
                <a16:creationId xmlns:a16="http://schemas.microsoft.com/office/drawing/2014/main" id="{3459E6BA-34BF-9ABD-9DAF-C10A0FA6FA24}"/>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0988052" y="3385655"/>
            <a:ext cx="991299" cy="991299"/>
          </a:xfrm>
          <a:prstGeom prst="rect">
            <a:avLst/>
          </a:prstGeom>
        </p:spPr>
      </p:pic>
      <p:pic>
        <p:nvPicPr>
          <p:cNvPr id="10" name="Picture 9">
            <a:extLst>
              <a:ext uri="{FF2B5EF4-FFF2-40B4-BE49-F238E27FC236}">
                <a16:creationId xmlns:a16="http://schemas.microsoft.com/office/drawing/2014/main" id="{4A698D0B-D28C-54AB-04BD-8E0B04BC55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88052" y="4684764"/>
            <a:ext cx="991299" cy="925469"/>
          </a:xfrm>
          <a:prstGeom prst="rect">
            <a:avLst/>
          </a:prstGeom>
        </p:spPr>
      </p:pic>
      <p:pic>
        <p:nvPicPr>
          <p:cNvPr id="11" name="Picture 2" descr="Image générée">
            <a:extLst>
              <a:ext uri="{FF2B5EF4-FFF2-40B4-BE49-F238E27FC236}">
                <a16:creationId xmlns:a16="http://schemas.microsoft.com/office/drawing/2014/main" id="{FB46BCB3-A5A5-E406-0D90-532A2B5AC38E}"/>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11483702" y="160834"/>
            <a:ext cx="597484" cy="701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2997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A4953F4D-5EB1-7918-78B1-FAF7528ED0E4}"/>
            </a:ext>
          </a:extLst>
        </p:cNvPr>
        <p:cNvGrpSpPr/>
        <p:nvPr/>
      </p:nvGrpSpPr>
      <p:grpSpPr>
        <a:xfrm>
          <a:off x="0" y="0"/>
          <a:ext cx="0" cy="0"/>
          <a:chOff x="0" y="0"/>
          <a:chExt cx="0" cy="0"/>
        </a:xfrm>
      </p:grpSpPr>
      <p:sp>
        <p:nvSpPr>
          <p:cNvPr id="3" name="Google Shape;255;p28">
            <a:extLst>
              <a:ext uri="{FF2B5EF4-FFF2-40B4-BE49-F238E27FC236}">
                <a16:creationId xmlns:a16="http://schemas.microsoft.com/office/drawing/2014/main" id="{ADC741BD-C35B-6711-0D9F-DEB7BD7BE5C2}"/>
              </a:ext>
            </a:extLst>
          </p:cNvPr>
          <p:cNvSpPr/>
          <p:nvPr/>
        </p:nvSpPr>
        <p:spPr>
          <a:xfrm>
            <a:off x="-595085" y="319589"/>
            <a:ext cx="11800115" cy="602723"/>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MA" sz="3200" b="1" dirty="0">
                <a:solidFill>
                  <a:srgbClr val="44546A"/>
                </a:solidFill>
                <a:latin typeface="Arial"/>
                <a:ea typeface="Arial"/>
                <a:cs typeface="Arial"/>
              </a:rPr>
              <a:t>توظيف</a:t>
            </a:r>
            <a:r>
              <a:rPr lang="fr-FR" sz="3200" b="1" dirty="0">
                <a:solidFill>
                  <a:srgbClr val="44546A"/>
                </a:solidFill>
                <a:latin typeface="Arial"/>
                <a:ea typeface="Arial"/>
                <a:cs typeface="Arial"/>
              </a:rPr>
              <a:t> </a:t>
            </a:r>
            <a:r>
              <a:rPr lang="ar-SA" sz="3200" b="1" dirty="0">
                <a:solidFill>
                  <a:srgbClr val="44546A"/>
                </a:solidFill>
                <a:latin typeface="Arial"/>
                <a:ea typeface="Arial"/>
                <a:cs typeface="Arial"/>
              </a:rPr>
              <a:t>ا</a:t>
            </a:r>
            <a:r>
              <a:rPr lang="ar-MA" sz="3200" b="1" dirty="0">
                <a:solidFill>
                  <a:srgbClr val="44546A"/>
                </a:solidFill>
                <a:latin typeface="Arial"/>
                <a:ea typeface="Arial"/>
                <a:cs typeface="Arial"/>
              </a:rPr>
              <a:t>لأستاذ</a:t>
            </a:r>
            <a:r>
              <a:rPr lang="ar-SA" sz="3200" b="1" dirty="0">
                <a:solidFill>
                  <a:srgbClr val="44546A"/>
                </a:solidFill>
                <a:latin typeface="Arial"/>
                <a:ea typeface="Arial"/>
                <a:cs typeface="Arial"/>
              </a:rPr>
              <a:t> ل</a:t>
            </a:r>
            <a:r>
              <a:rPr lang="fr-FR" sz="3200" b="1" dirty="0" err="1">
                <a:solidFill>
                  <a:srgbClr val="44546A"/>
                </a:solidFill>
                <a:latin typeface="Arial"/>
                <a:ea typeface="Arial"/>
                <a:cs typeface="Arial"/>
              </a:rPr>
              <a:t>لموارد</a:t>
            </a:r>
            <a:r>
              <a:rPr lang="fr-FR" sz="3200" b="1" dirty="0">
                <a:solidFill>
                  <a:srgbClr val="44546A"/>
                </a:solidFill>
                <a:latin typeface="Arial"/>
                <a:ea typeface="Arial"/>
                <a:cs typeface="Arial"/>
              </a:rPr>
              <a:t> </a:t>
            </a:r>
            <a:r>
              <a:rPr lang="fr-FR" sz="3200" b="1" dirty="0" err="1">
                <a:solidFill>
                  <a:srgbClr val="44546A"/>
                </a:solidFill>
                <a:latin typeface="Arial"/>
                <a:ea typeface="Arial"/>
                <a:cs typeface="Arial"/>
              </a:rPr>
              <a:t>التعليمية</a:t>
            </a:r>
            <a:endParaRPr lang="fr-MA" sz="3200" b="1" kern="0" dirty="0">
              <a:solidFill>
                <a:srgbClr val="FF0000"/>
              </a:solidFill>
              <a:latin typeface="Calibri"/>
              <a:ea typeface="Calibri"/>
              <a:cs typeface="Calibri"/>
            </a:endParaRPr>
          </a:p>
        </p:txBody>
      </p:sp>
      <p:sp>
        <p:nvSpPr>
          <p:cNvPr id="14" name="Google Shape;276;p28">
            <a:extLst>
              <a:ext uri="{FF2B5EF4-FFF2-40B4-BE49-F238E27FC236}">
                <a16:creationId xmlns:a16="http://schemas.microsoft.com/office/drawing/2014/main" id="{4645C4CF-711F-44CD-9DF4-AE3E1D124680}"/>
              </a:ext>
            </a:extLst>
          </p:cNvPr>
          <p:cNvSpPr/>
          <p:nvPr/>
        </p:nvSpPr>
        <p:spPr>
          <a:xfrm>
            <a:off x="2854159" y="1725050"/>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rPr>
              <a:t>دليل تقديم الحصة</a:t>
            </a:r>
            <a:endParaRPr lang="fr-FR" sz="1867" b="1" kern="0" dirty="0">
              <a:solidFill>
                <a:srgbClr val="44546A"/>
              </a:solidFill>
              <a:latin typeface="Calibri"/>
              <a:ea typeface="Calibri"/>
              <a:cs typeface="Calibri"/>
            </a:endParaRPr>
          </a:p>
        </p:txBody>
      </p:sp>
      <p:sp>
        <p:nvSpPr>
          <p:cNvPr id="15" name="Google Shape;276;p28">
            <a:extLst>
              <a:ext uri="{FF2B5EF4-FFF2-40B4-BE49-F238E27FC236}">
                <a16:creationId xmlns:a16="http://schemas.microsoft.com/office/drawing/2014/main" id="{86B28656-BD55-DF81-DAA0-81607787D386}"/>
              </a:ext>
            </a:extLst>
          </p:cNvPr>
          <p:cNvSpPr/>
          <p:nvPr/>
        </p:nvSpPr>
        <p:spPr>
          <a:xfrm>
            <a:off x="2854159" y="2351322"/>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rPr>
              <a:t>دليل مسار</a:t>
            </a:r>
            <a:endParaRPr lang="fr-FR" sz="1867" b="1" kern="0" dirty="0">
              <a:solidFill>
                <a:srgbClr val="44546A"/>
              </a:solidFill>
              <a:latin typeface="Calibri"/>
              <a:ea typeface="Calibri"/>
              <a:cs typeface="Calibri"/>
            </a:endParaRPr>
          </a:p>
        </p:txBody>
      </p:sp>
      <p:sp>
        <p:nvSpPr>
          <p:cNvPr id="16" name="Google Shape;276;p28">
            <a:extLst>
              <a:ext uri="{FF2B5EF4-FFF2-40B4-BE49-F238E27FC236}">
                <a16:creationId xmlns:a16="http://schemas.microsoft.com/office/drawing/2014/main" id="{D2D0A648-9BB6-5C5C-442C-42431FCB3517}"/>
              </a:ext>
            </a:extLst>
          </p:cNvPr>
          <p:cNvSpPr/>
          <p:nvPr/>
        </p:nvSpPr>
        <p:spPr>
          <a:xfrm>
            <a:off x="2854160" y="4015705"/>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hlinkClick r:id="rId2"/>
              </a:rPr>
              <a:t>تقنيات التنشيط</a:t>
            </a:r>
            <a:endParaRPr lang="fr-FR" sz="1867" b="1" kern="0" dirty="0">
              <a:solidFill>
                <a:srgbClr val="44546A"/>
              </a:solidFill>
              <a:latin typeface="Calibri"/>
              <a:ea typeface="Calibri"/>
              <a:cs typeface="Calibri"/>
            </a:endParaRPr>
          </a:p>
        </p:txBody>
      </p:sp>
      <p:sp>
        <p:nvSpPr>
          <p:cNvPr id="17" name="Google Shape;276;p28">
            <a:extLst>
              <a:ext uri="{FF2B5EF4-FFF2-40B4-BE49-F238E27FC236}">
                <a16:creationId xmlns:a16="http://schemas.microsoft.com/office/drawing/2014/main" id="{704FFF7E-5C22-56E6-8231-FDD1DC8B9C6C}"/>
              </a:ext>
            </a:extLst>
          </p:cNvPr>
          <p:cNvSpPr/>
          <p:nvPr/>
        </p:nvSpPr>
        <p:spPr>
          <a:xfrm>
            <a:off x="2854159" y="4557531"/>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a:r>
              <a:rPr lang="ar-MA" b="1" dirty="0">
                <a:hlinkClick r:id="rId3"/>
              </a:rPr>
              <a:t>مقاطع عامة – التصرفات السليمة</a:t>
            </a:r>
            <a:endParaRPr lang="ar-MA" dirty="0"/>
          </a:p>
        </p:txBody>
      </p:sp>
      <p:sp>
        <p:nvSpPr>
          <p:cNvPr id="18" name="Google Shape;276;p28">
            <a:extLst>
              <a:ext uri="{FF2B5EF4-FFF2-40B4-BE49-F238E27FC236}">
                <a16:creationId xmlns:a16="http://schemas.microsoft.com/office/drawing/2014/main" id="{F05AB95B-4124-4DE4-EBBE-9E5BC8AC30B8}"/>
              </a:ext>
            </a:extLst>
          </p:cNvPr>
          <p:cNvSpPr/>
          <p:nvPr/>
        </p:nvSpPr>
        <p:spPr>
          <a:xfrm>
            <a:off x="2854159" y="5093383"/>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hlinkClick r:id="rId4"/>
              </a:rPr>
              <a:t>مقاطع فيديو-العربية</a:t>
            </a:r>
            <a:endParaRPr lang="fr-FR" sz="1867" b="1" kern="0" dirty="0">
              <a:solidFill>
                <a:srgbClr val="44546A"/>
              </a:solidFill>
              <a:latin typeface="Calibri"/>
              <a:ea typeface="Calibri"/>
              <a:cs typeface="Calibri"/>
            </a:endParaRPr>
          </a:p>
        </p:txBody>
      </p:sp>
      <p:sp>
        <p:nvSpPr>
          <p:cNvPr id="20" name="Google Shape;276;p28">
            <a:extLst>
              <a:ext uri="{FF2B5EF4-FFF2-40B4-BE49-F238E27FC236}">
                <a16:creationId xmlns:a16="http://schemas.microsoft.com/office/drawing/2014/main" id="{23BF0DF5-069E-3E17-F24E-1FB27CEFC73A}"/>
              </a:ext>
            </a:extLst>
          </p:cNvPr>
          <p:cNvSpPr/>
          <p:nvPr/>
        </p:nvSpPr>
        <p:spPr>
          <a:xfrm>
            <a:off x="2854159" y="3013749"/>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fr-FR" sz="1867" b="1" kern="0" dirty="0">
                <a:solidFill>
                  <a:srgbClr val="44546A"/>
                </a:solidFill>
                <a:latin typeface="Calibri"/>
                <a:ea typeface="Calibri"/>
                <a:cs typeface="Calibri"/>
              </a:rPr>
              <a:t>….</a:t>
            </a:r>
          </a:p>
        </p:txBody>
      </p:sp>
      <p:pic>
        <p:nvPicPr>
          <p:cNvPr id="5" name="Picture 2" descr="Image générée">
            <a:extLst>
              <a:ext uri="{FF2B5EF4-FFF2-40B4-BE49-F238E27FC236}">
                <a16:creationId xmlns:a16="http://schemas.microsoft.com/office/drawing/2014/main" id="{30C96641-5264-6E13-6948-37BF3649EBC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064" b="10678"/>
          <a:stretch>
            <a:fillRect/>
          </a:stretch>
        </p:blipFill>
        <p:spPr bwMode="auto">
          <a:xfrm>
            <a:off x="11322962" y="6795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76;p28">
            <a:extLst>
              <a:ext uri="{FF2B5EF4-FFF2-40B4-BE49-F238E27FC236}">
                <a16:creationId xmlns:a16="http://schemas.microsoft.com/office/drawing/2014/main" id="{F03EC7A7-6EE7-976A-AA0C-A906A34AD33F}"/>
              </a:ext>
            </a:extLst>
          </p:cNvPr>
          <p:cNvSpPr/>
          <p:nvPr/>
        </p:nvSpPr>
        <p:spPr>
          <a:xfrm>
            <a:off x="8748241" y="1696275"/>
            <a:ext cx="1891380" cy="1703743"/>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accent1"/>
          </a:solidFill>
          <a:ln cap="flat">
            <a:noFill/>
            <a:prstDash val="solid"/>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r>
              <a:rPr lang="fr-FR" sz="2200" b="1" dirty="0" err="1">
                <a:solidFill>
                  <a:schemeClr val="bg1"/>
                </a:solidFill>
                <a:latin typeface="Arial"/>
                <a:ea typeface="Calibri"/>
                <a:cs typeface="Arial"/>
              </a:rPr>
              <a:t>الدلائل</a:t>
            </a:r>
            <a:r>
              <a:rPr lang="fr-FR" sz="2200" b="1" dirty="0">
                <a:solidFill>
                  <a:schemeClr val="bg1"/>
                </a:solidFill>
                <a:latin typeface="Arial"/>
                <a:ea typeface="Calibri"/>
                <a:cs typeface="Arial"/>
              </a:rPr>
              <a:t> </a:t>
            </a:r>
            <a:r>
              <a:rPr lang="fr-FR" sz="2200" b="1" kern="0" dirty="0" err="1">
                <a:solidFill>
                  <a:schemeClr val="bg1"/>
                </a:solidFill>
                <a:latin typeface="Calibri"/>
                <a:ea typeface="Calibri"/>
                <a:cs typeface="Calibri"/>
              </a:rPr>
              <a:t>والمراجع</a:t>
            </a:r>
            <a:endParaRPr lang="fr-FR" sz="2200" b="1" kern="0" dirty="0">
              <a:solidFill>
                <a:schemeClr val="bg1"/>
              </a:solidFill>
              <a:latin typeface="Calibri"/>
              <a:ea typeface="Calibri"/>
              <a:cs typeface="Calibri"/>
            </a:endParaRPr>
          </a:p>
        </p:txBody>
      </p:sp>
      <p:sp>
        <p:nvSpPr>
          <p:cNvPr id="4" name="Google Shape;276;p28">
            <a:extLst>
              <a:ext uri="{FF2B5EF4-FFF2-40B4-BE49-F238E27FC236}">
                <a16:creationId xmlns:a16="http://schemas.microsoft.com/office/drawing/2014/main" id="{3F6E3402-0203-63B2-670C-5F71E41599B7}"/>
              </a:ext>
            </a:extLst>
          </p:cNvPr>
          <p:cNvSpPr/>
          <p:nvPr/>
        </p:nvSpPr>
        <p:spPr>
          <a:xfrm>
            <a:off x="8748241" y="3884304"/>
            <a:ext cx="1891380" cy="1703743"/>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accent1"/>
          </a:solidFill>
          <a:ln cap="flat">
            <a:noFill/>
            <a:prstDash val="solid"/>
          </a:ln>
        </p:spPr>
        <p:txBody>
          <a:bodyPr vert="horz" wrap="square" lIns="91427" tIns="45695" rIns="91427" bIns="45695" anchor="ctr" anchorCtr="0" compatLnSpc="1">
            <a:noAutofit/>
          </a:bodyPr>
          <a:lstStyle/>
          <a:p>
            <a:pPr algn="ctr" defTabSz="1219170">
              <a:defRPr sz="1800" b="0" i="0" u="none" strike="noStrike" kern="0" cap="none" spc="0" baseline="0">
                <a:solidFill>
                  <a:srgbClr val="000000"/>
                </a:solidFill>
                <a:uFillTx/>
              </a:defRPr>
            </a:pPr>
            <a:r>
              <a:rPr lang="ar-MA" sz="2200" dirty="0">
                <a:solidFill>
                  <a:schemeClr val="bg1"/>
                </a:solidFill>
              </a:rPr>
              <a:t>مقاطع فيديو</a:t>
            </a:r>
            <a:endParaRPr lang="fr-FR" sz="2200" b="1" kern="0" dirty="0">
              <a:solidFill>
                <a:schemeClr val="bg1"/>
              </a:solidFill>
              <a:latin typeface="Calibri"/>
              <a:ea typeface="Calibri"/>
              <a:cs typeface="Calibri"/>
            </a:endParaRPr>
          </a:p>
        </p:txBody>
      </p:sp>
    </p:spTree>
    <p:extLst>
      <p:ext uri="{BB962C8B-B14F-4D97-AF65-F5344CB8AC3E}">
        <p14:creationId xmlns:p14="http://schemas.microsoft.com/office/powerpoint/2010/main" val="3083480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D223B19E-8B8D-1324-67BF-587110784755}"/>
            </a:ext>
          </a:extLst>
        </p:cNvPr>
        <p:cNvGrpSpPr/>
        <p:nvPr/>
      </p:nvGrpSpPr>
      <p:grpSpPr>
        <a:xfrm>
          <a:off x="0" y="0"/>
          <a:ext cx="0" cy="0"/>
          <a:chOff x="0" y="0"/>
          <a:chExt cx="0" cy="0"/>
        </a:xfrm>
      </p:grpSpPr>
      <p:sp>
        <p:nvSpPr>
          <p:cNvPr id="13" name="Google Shape;1140;p112">
            <a:extLst>
              <a:ext uri="{FF2B5EF4-FFF2-40B4-BE49-F238E27FC236}">
                <a16:creationId xmlns:a16="http://schemas.microsoft.com/office/drawing/2014/main" id="{AD33CE28-6430-3190-0BC5-C86759D5CB5B}"/>
              </a:ext>
            </a:extLst>
          </p:cNvPr>
          <p:cNvSpPr txBox="1"/>
          <p:nvPr/>
        </p:nvSpPr>
        <p:spPr>
          <a:xfrm>
            <a:off x="1399309" y="343893"/>
            <a:ext cx="9957210" cy="592213"/>
          </a:xfrm>
          <a:prstGeom prst="rect">
            <a:avLst/>
          </a:prstGeom>
          <a:noFill/>
          <a:ln cap="flat">
            <a:noFill/>
          </a:ln>
        </p:spPr>
        <p:txBody>
          <a:bodyPr vert="horz" wrap="square" lIns="0" tIns="0" rIns="0" bIns="0" anchor="t" anchorCtr="0" compatLnSpc="1">
            <a:spAutoFit/>
          </a:bodyPr>
          <a:lstStyle/>
          <a:p>
            <a:pPr algn="r" defTabSz="1219170" rtl="1">
              <a:lnSpc>
                <a:spcPct val="131218"/>
              </a:lnSpc>
              <a:defRPr sz="1800" b="0" i="0" u="none" strike="noStrike" kern="0" cap="none" spc="0" baseline="0">
                <a:solidFill>
                  <a:srgbClr val="000000"/>
                </a:solidFill>
                <a:uFillTx/>
              </a:defRPr>
            </a:pPr>
            <a:r>
              <a:rPr lang="ar-MA" sz="3200" b="1" dirty="0">
                <a:solidFill>
                  <a:srgbClr val="156082"/>
                </a:solidFill>
                <a:latin typeface="Calibri" panose="020F0502020204030204" pitchFamily="34" charset="0"/>
                <a:ea typeface="Calibri" panose="020F0502020204030204" pitchFamily="34" charset="0"/>
                <a:cs typeface="Calibri" panose="020F0502020204030204" pitchFamily="34" charset="0"/>
              </a:rPr>
              <a:t>توجيهات </a:t>
            </a:r>
            <a:r>
              <a:rPr lang="ar-MA" sz="3200" b="1" dirty="0" err="1">
                <a:solidFill>
                  <a:srgbClr val="156082"/>
                </a:solidFill>
                <a:latin typeface="Calibri" panose="020F0502020204030204" pitchFamily="34" charset="0"/>
                <a:ea typeface="Calibri" panose="020F0502020204030204" pitchFamily="34" charset="0"/>
                <a:cs typeface="Calibri" panose="020F0502020204030204" pitchFamily="34" charset="0"/>
              </a:rPr>
              <a:t>ديداكتيكية</a:t>
            </a:r>
            <a:r>
              <a:rPr lang="ar-MA" sz="3200" b="1" dirty="0">
                <a:solidFill>
                  <a:srgbClr val="156082"/>
                </a:solidFill>
                <a:latin typeface="Calibri" panose="020F0502020204030204" pitchFamily="34" charset="0"/>
                <a:ea typeface="Calibri" panose="020F0502020204030204" pitchFamily="34" charset="0"/>
                <a:cs typeface="Calibri" panose="020F0502020204030204" pitchFamily="34" charset="0"/>
              </a:rPr>
              <a:t> </a:t>
            </a:r>
            <a:r>
              <a:rPr lang="ar-MA" sz="3200" b="1">
                <a:solidFill>
                  <a:srgbClr val="156082"/>
                </a:solidFill>
                <a:latin typeface="Calibri" panose="020F0502020204030204" pitchFamily="34" charset="0"/>
                <a:ea typeface="Calibri" panose="020F0502020204030204" pitchFamily="34" charset="0"/>
                <a:cs typeface="Calibri" panose="020F0502020204030204" pitchFamily="34" charset="0"/>
              </a:rPr>
              <a:t>لهذه الحصة</a:t>
            </a:r>
            <a:endParaRPr lang="en-US" sz="3200" b="1" kern="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Google Shape;288;p29">
            <a:extLst>
              <a:ext uri="{FF2B5EF4-FFF2-40B4-BE49-F238E27FC236}">
                <a16:creationId xmlns:a16="http://schemas.microsoft.com/office/drawing/2014/main" id="{8CCFADBE-426F-1BD1-0052-CF95DF424457}"/>
              </a:ext>
            </a:extLst>
          </p:cNvPr>
          <p:cNvSpPr/>
          <p:nvPr/>
        </p:nvSpPr>
        <p:spPr>
          <a:xfrm>
            <a:off x="1150262" y="1478295"/>
            <a:ext cx="8113245"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a:buClr>
                <a:srgbClr val="000000"/>
              </a:buClr>
              <a:buSzPts val="1200"/>
              <a:defRPr sz="1800" b="0" i="0" u="none" strike="noStrike" kern="0" cap="none" spc="0" baseline="0">
                <a:solidFill>
                  <a:srgbClr val="000000"/>
                </a:solidFill>
                <a:uFillTx/>
              </a:defRPr>
            </a:pPr>
            <a:r>
              <a:rPr lang="ar-MA" b="1" dirty="0"/>
              <a:t>في نهاية هذه الحصة، يجب أن يكون التلاميذ قادرين على:</a:t>
            </a:r>
            <a:endParaRPr lang="fr-FR" b="1" dirty="0"/>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kern="0" dirty="0">
                <a:solidFill>
                  <a:srgbClr val="0070C0"/>
                </a:solidFill>
                <a:latin typeface="Calibri"/>
                <a:ea typeface="Calibri"/>
                <a:cs typeface="Calibri"/>
                <a:sym typeface="Calibri"/>
              </a:rPr>
              <a:t>قِرَاءَة </a:t>
            </a:r>
            <a:r>
              <a:rPr lang="ar-SA" sz="2000" kern="0" dirty="0">
                <a:solidFill>
                  <a:srgbClr val="0070C0"/>
                </a:solidFill>
                <a:latin typeface="Calibri"/>
                <a:ea typeface="Calibri"/>
                <a:cs typeface="Calibri"/>
              </a:rPr>
              <a:t>نصٍّ قصيرٍ </a:t>
            </a:r>
            <a:r>
              <a:rPr lang="ar-MA" sz="2000" kern="0" dirty="0">
                <a:solidFill>
                  <a:srgbClr val="0070C0"/>
                </a:solidFill>
                <a:latin typeface="Calibri"/>
                <a:ea typeface="Calibri"/>
                <a:cs typeface="Calibri"/>
                <a:sym typeface="Calibri"/>
              </a:rPr>
              <a:t>بِطَلَاقَةٍ</a:t>
            </a:r>
            <a:r>
              <a:rPr lang="ar-SA" sz="2000" kern="0" dirty="0">
                <a:solidFill>
                  <a:srgbClr val="0070C0"/>
                </a:solidFill>
                <a:latin typeface="Calibri"/>
                <a:ea typeface="Calibri"/>
                <a:cs typeface="Calibri"/>
                <a:sym typeface="Calibri"/>
              </a:rPr>
              <a:t>؛</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dirty="0">
                <a:solidFill>
                  <a:srgbClr val="0070C0"/>
                </a:solidFill>
                <a:latin typeface="Calibri"/>
                <a:ea typeface="Calibri"/>
                <a:cs typeface="Calibri"/>
                <a:sym typeface="Calibri"/>
              </a:rPr>
              <a:t>فَهْم مَعَانِي النَّصِّ المُبَاشِرَةِ</a:t>
            </a:r>
            <a:r>
              <a:rPr lang="ar-SA" sz="2000" dirty="0">
                <a:solidFill>
                  <a:srgbClr val="0070C0"/>
                </a:solidFill>
                <a:latin typeface="Calibri"/>
                <a:ea typeface="Calibri"/>
                <a:cs typeface="Calibri"/>
                <a:sym typeface="Calibri"/>
              </a:rPr>
              <a:t> والضِّمْنيةِ</a:t>
            </a:r>
            <a:r>
              <a:rPr lang="ar-MA" sz="2000" dirty="0">
                <a:solidFill>
                  <a:srgbClr val="0070C0"/>
                </a:solidFill>
                <a:latin typeface="Calibri"/>
                <a:ea typeface="Calibri"/>
                <a:cs typeface="Calibri"/>
                <a:sym typeface="Calibri"/>
              </a:rPr>
              <a:t> .</a:t>
            </a:r>
          </a:p>
        </p:txBody>
      </p:sp>
      <p:pic>
        <p:nvPicPr>
          <p:cNvPr id="3" name="Picture 2" descr="Image générée">
            <a:extLst>
              <a:ext uri="{FF2B5EF4-FFF2-40B4-BE49-F238E27FC236}">
                <a16:creationId xmlns:a16="http://schemas.microsoft.com/office/drawing/2014/main" id="{9FC3AB9C-5C89-984C-153A-E1CA24B593C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464185" y="19399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89;p29">
            <a:extLst>
              <a:ext uri="{FF2B5EF4-FFF2-40B4-BE49-F238E27FC236}">
                <a16:creationId xmlns:a16="http://schemas.microsoft.com/office/drawing/2014/main" id="{D271B5C4-A2EC-E69B-E250-E474D690AAE2}"/>
              </a:ext>
            </a:extLst>
          </p:cNvPr>
          <p:cNvSpPr/>
          <p:nvPr/>
        </p:nvSpPr>
        <p:spPr>
          <a:xfrm>
            <a:off x="9333600" y="1450415"/>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مهمة يجب أن ينجزها التلاميذ بنجاح</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Google Shape;293;p29">
            <a:extLst>
              <a:ext uri="{FF2B5EF4-FFF2-40B4-BE49-F238E27FC236}">
                <a16:creationId xmlns:a16="http://schemas.microsoft.com/office/drawing/2014/main" id="{336EEC8F-5783-3949-F32D-0F27BD9E7916}"/>
              </a:ext>
            </a:extLst>
          </p:cNvPr>
          <p:cNvSpPr/>
          <p:nvPr/>
        </p:nvSpPr>
        <p:spPr>
          <a:xfrm>
            <a:off x="9333600" y="3117208"/>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وسائل ديداكتيكية</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Google Shape;289;p29">
            <a:extLst>
              <a:ext uri="{FF2B5EF4-FFF2-40B4-BE49-F238E27FC236}">
                <a16:creationId xmlns:a16="http://schemas.microsoft.com/office/drawing/2014/main" id="{88CF0BA5-A657-4B36-F74B-1C1F2B3FBE18}"/>
              </a:ext>
            </a:extLst>
          </p:cNvPr>
          <p:cNvSpPr/>
          <p:nvPr/>
        </p:nvSpPr>
        <p:spPr>
          <a:xfrm>
            <a:off x="9333600" y="4773797"/>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عناصر التغذية الراجعة</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6" name="Google Shape;292;p29">
            <a:extLst>
              <a:ext uri="{FF2B5EF4-FFF2-40B4-BE49-F238E27FC236}">
                <a16:creationId xmlns:a16="http://schemas.microsoft.com/office/drawing/2014/main" id="{F03BA84A-1DAD-CFEE-B9B8-17AD502FE063}"/>
              </a:ext>
            </a:extLst>
          </p:cNvPr>
          <p:cNvSpPr/>
          <p:nvPr/>
        </p:nvSpPr>
        <p:spPr>
          <a:xfrm>
            <a:off x="1186249" y="2674213"/>
            <a:ext cx="8077259" cy="183188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a:buClr>
                <a:srgbClr val="000000"/>
              </a:buClr>
              <a:buSzPts val="1200"/>
              <a:defRPr sz="1800" b="0" i="0" u="none" strike="noStrike" kern="0" cap="none" spc="0" baseline="0">
                <a:solidFill>
                  <a:srgbClr val="000000"/>
                </a:solidFill>
                <a:uFillTx/>
              </a:defRPr>
            </a:pPr>
            <a:r>
              <a:rPr lang="ar-MA" b="1" kern="0" dirty="0">
                <a:solidFill>
                  <a:srgbClr val="000000"/>
                </a:solidFill>
              </a:rPr>
              <a:t>الاستراتيجية التي يتم تدريسها أثناء النمذجة وتمارس خلال بقية الحصة هي</a:t>
            </a:r>
            <a:r>
              <a:rPr lang="ar-MA" dirty="0"/>
              <a:t>:</a:t>
            </a:r>
            <a:endParaRPr lang="fr-FR" dirty="0"/>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معايير الدقة في القراءة بطلاقة: أي السلامة من الأخطاء؛</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أجيب عن أسئلة الفهم المباشر: ما؟ لماذا؟ كيف؟ ...</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اعتماد استراتيجيات </a:t>
            </a:r>
            <a:r>
              <a:rPr lang="ar-MA" sz="2000" kern="0" dirty="0" err="1">
                <a:solidFill>
                  <a:srgbClr val="0070C0"/>
                </a:solidFill>
                <a:latin typeface="Calibri"/>
                <a:ea typeface="Calibri"/>
                <a:cs typeface="Calibri"/>
              </a:rPr>
              <a:t>الميتامعرفية</a:t>
            </a:r>
            <a:r>
              <a:rPr lang="ar-MA" sz="2000" kern="0" dirty="0">
                <a:solidFill>
                  <a:srgbClr val="0070C0"/>
                </a:solidFill>
                <a:latin typeface="Calibri"/>
                <a:ea typeface="Calibri"/>
                <a:cs typeface="Calibri"/>
              </a:rPr>
              <a:t>، </a:t>
            </a:r>
            <a:r>
              <a:rPr lang="ar-SA" sz="2000" kern="0" dirty="0">
                <a:solidFill>
                  <a:srgbClr val="0070C0"/>
                </a:solidFill>
                <a:latin typeface="Calibri"/>
                <a:ea typeface="Calibri"/>
                <a:cs typeface="Calibri"/>
              </a:rPr>
              <a:t>و</a:t>
            </a:r>
            <a:r>
              <a:rPr lang="ar-MA" sz="2000" kern="0" dirty="0" err="1">
                <a:solidFill>
                  <a:srgbClr val="0070C0"/>
                </a:solidFill>
                <a:latin typeface="Calibri"/>
                <a:ea typeface="Calibri"/>
                <a:cs typeface="Calibri"/>
              </a:rPr>
              <a:t>الفارقية</a:t>
            </a:r>
            <a:r>
              <a:rPr lang="ar-MA" sz="2000" kern="0" dirty="0">
                <a:solidFill>
                  <a:srgbClr val="0070C0"/>
                </a:solidFill>
                <a:latin typeface="Calibri"/>
                <a:ea typeface="Calibri"/>
                <a:cs typeface="Calibri"/>
              </a:rPr>
              <a:t>، ا</a:t>
            </a:r>
            <a:r>
              <a:rPr lang="ar-SA" sz="2000" kern="0" dirty="0">
                <a:solidFill>
                  <a:srgbClr val="0070C0"/>
                </a:solidFill>
                <a:latin typeface="Calibri"/>
                <a:ea typeface="Calibri"/>
                <a:cs typeface="Calibri"/>
              </a:rPr>
              <a:t>و</a:t>
            </a:r>
            <a:r>
              <a:rPr lang="ar-MA" sz="2000" kern="0" dirty="0">
                <a:solidFill>
                  <a:srgbClr val="0070C0"/>
                </a:solidFill>
                <a:latin typeface="Calibri"/>
                <a:ea typeface="Calibri"/>
                <a:cs typeface="Calibri"/>
              </a:rPr>
              <a:t>لتعلم التعاوني، </a:t>
            </a:r>
            <a:r>
              <a:rPr lang="ar-SA" sz="2000" kern="0" dirty="0">
                <a:solidFill>
                  <a:srgbClr val="0070C0"/>
                </a:solidFill>
                <a:latin typeface="Calibri"/>
                <a:ea typeface="Calibri"/>
                <a:cs typeface="Calibri"/>
              </a:rPr>
              <a:t>و</a:t>
            </a:r>
            <a:r>
              <a:rPr lang="ar-MA" sz="2000" kern="0" dirty="0">
                <a:solidFill>
                  <a:srgbClr val="0070C0"/>
                </a:solidFill>
                <a:latin typeface="Calibri"/>
                <a:ea typeface="Calibri"/>
                <a:cs typeface="Calibri"/>
              </a:rPr>
              <a:t>العمل الثنائي، </a:t>
            </a:r>
            <a:r>
              <a:rPr lang="ar-SA" sz="2000" kern="0" dirty="0">
                <a:solidFill>
                  <a:srgbClr val="0070C0"/>
                </a:solidFill>
                <a:latin typeface="Calibri"/>
                <a:ea typeface="Calibri"/>
                <a:cs typeface="Calibri"/>
              </a:rPr>
              <a:t>و</a:t>
            </a:r>
            <a:r>
              <a:rPr lang="ar-MA" sz="2000" kern="0" dirty="0">
                <a:solidFill>
                  <a:srgbClr val="0070C0"/>
                </a:solidFill>
                <a:latin typeface="Calibri"/>
                <a:ea typeface="Calibri"/>
                <a:cs typeface="Calibri"/>
              </a:rPr>
              <a:t>التحديات، </a:t>
            </a:r>
            <a:r>
              <a:rPr lang="ar-SA" sz="2000" kern="0" dirty="0">
                <a:solidFill>
                  <a:srgbClr val="0070C0"/>
                </a:solidFill>
                <a:latin typeface="Calibri"/>
                <a:ea typeface="Calibri"/>
                <a:cs typeface="Calibri"/>
              </a:rPr>
              <a:t>ثم </a:t>
            </a:r>
            <a:r>
              <a:rPr lang="ar-MA" sz="2000" kern="0" dirty="0">
                <a:solidFill>
                  <a:srgbClr val="0070C0"/>
                </a:solidFill>
                <a:latin typeface="Calibri"/>
                <a:ea typeface="Calibri"/>
                <a:cs typeface="Calibri"/>
              </a:rPr>
              <a:t>التقويم الذاتي، </a:t>
            </a:r>
            <a:r>
              <a:rPr lang="ar-SA" sz="2000" kern="0" dirty="0">
                <a:solidFill>
                  <a:srgbClr val="0070C0"/>
                </a:solidFill>
                <a:latin typeface="Calibri"/>
                <a:ea typeface="Calibri"/>
                <a:cs typeface="Calibri"/>
              </a:rPr>
              <a:t>ة</a:t>
            </a:r>
            <a:r>
              <a:rPr lang="ar-MA" sz="2000" kern="0" dirty="0">
                <a:solidFill>
                  <a:srgbClr val="0070C0"/>
                </a:solidFill>
                <a:latin typeface="Calibri"/>
                <a:ea typeface="Calibri"/>
                <a:cs typeface="Calibri"/>
              </a:rPr>
              <a:t>التحقق الدائم من الفهم</a:t>
            </a:r>
            <a:r>
              <a:rPr lang="ar-SA" sz="2000" kern="0" dirty="0">
                <a:solidFill>
                  <a:srgbClr val="0070C0"/>
                </a:solidFill>
                <a:latin typeface="Calibri"/>
                <a:ea typeface="Calibri"/>
                <a:cs typeface="Calibri"/>
              </a:rPr>
              <a:t>.</a:t>
            </a:r>
            <a:endParaRPr lang="ar-MA" sz="2000" kern="0" dirty="0">
              <a:solidFill>
                <a:srgbClr val="0070C0"/>
              </a:solidFill>
              <a:latin typeface="Calibri"/>
              <a:ea typeface="Calibri"/>
              <a:cs typeface="Calibri"/>
            </a:endParaRPr>
          </a:p>
        </p:txBody>
      </p:sp>
      <p:sp>
        <p:nvSpPr>
          <p:cNvPr id="7" name="Google Shape;288;p29">
            <a:extLst>
              <a:ext uri="{FF2B5EF4-FFF2-40B4-BE49-F238E27FC236}">
                <a16:creationId xmlns:a16="http://schemas.microsoft.com/office/drawing/2014/main" id="{2B642C53-399F-1D18-BE3A-2A977601A872}"/>
              </a:ext>
            </a:extLst>
          </p:cNvPr>
          <p:cNvSpPr/>
          <p:nvPr/>
        </p:nvSpPr>
        <p:spPr>
          <a:xfrm>
            <a:off x="1150262" y="4625479"/>
            <a:ext cx="8113245" cy="150845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rtl="1">
              <a:buClr>
                <a:srgbClr val="000000"/>
              </a:buClr>
              <a:buSzPts val="1200"/>
              <a:defRPr sz="1800" b="0" i="0" u="none" strike="noStrike" kern="0" cap="none" spc="0" baseline="0">
                <a:solidFill>
                  <a:srgbClr val="000000"/>
                </a:solidFill>
                <a:uFillTx/>
              </a:defRPr>
            </a:pPr>
            <a:r>
              <a:rPr lang="ar-MA" b="1" dirty="0"/>
              <a:t>خلال التغذية الراجعة، أوجّه انتباه التلاميذ إلى الأخطاء الشائعة </a:t>
            </a:r>
            <a:r>
              <a:rPr lang="ar-SA" b="1" dirty="0"/>
              <a:t>في القراءة بدقة الآتية</a:t>
            </a:r>
            <a:r>
              <a:rPr lang="fr-FR" b="1" dirty="0"/>
              <a:t> : </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نطق الحروف من مخارجها الصحيحة/ التمييز بين الحركات القصيرة والطويلة/ الشدة والتنوين.</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kern="0" dirty="0">
                <a:solidFill>
                  <a:srgbClr val="0070C0"/>
                </a:solidFill>
                <a:latin typeface="Calibri"/>
                <a:ea typeface="Calibri"/>
                <a:cs typeface="Calibri"/>
              </a:rPr>
              <a:t>تمارين تطبيقية فورية وخارج القسم ( واجبات منزلية)، استخراج القيم السلوكات الايجابية’ تدبير السلوك)</a:t>
            </a:r>
            <a:endParaRPr lang="fr-FR" sz="2000" kern="0" dirty="0">
              <a:solidFill>
                <a:srgbClr val="0070C0"/>
              </a:solidFill>
              <a:latin typeface="Calibri"/>
              <a:ea typeface="Calibri"/>
              <a:cs typeface="Calibri"/>
            </a:endParaRPr>
          </a:p>
        </p:txBody>
      </p:sp>
    </p:spTree>
    <p:extLst>
      <p:ext uri="{BB962C8B-B14F-4D97-AF65-F5344CB8AC3E}">
        <p14:creationId xmlns:p14="http://schemas.microsoft.com/office/powerpoint/2010/main" val="3286276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3">
          <a:extLst>
            <a:ext uri="{FF2B5EF4-FFF2-40B4-BE49-F238E27FC236}">
              <a16:creationId xmlns:a16="http://schemas.microsoft.com/office/drawing/2014/main" id="{3EC07401-45A5-C18F-0F8F-EEA36FE24BA1}"/>
            </a:ext>
          </a:extLst>
        </p:cNvPr>
        <p:cNvGrpSpPr/>
        <p:nvPr/>
      </p:nvGrpSpPr>
      <p:grpSpPr>
        <a:xfrm>
          <a:off x="0" y="0"/>
          <a:ext cx="0" cy="0"/>
          <a:chOff x="0" y="0"/>
          <a:chExt cx="0" cy="0"/>
        </a:xfrm>
      </p:grpSpPr>
      <p:grpSp>
        <p:nvGrpSpPr>
          <p:cNvPr id="364" name="Google Shape;364;p11">
            <a:extLst>
              <a:ext uri="{FF2B5EF4-FFF2-40B4-BE49-F238E27FC236}">
                <a16:creationId xmlns:a16="http://schemas.microsoft.com/office/drawing/2014/main" id="{52AB67E6-D525-0315-A349-C054D6D3E3CC}"/>
              </a:ext>
            </a:extLst>
          </p:cNvPr>
          <p:cNvGrpSpPr/>
          <p:nvPr/>
        </p:nvGrpSpPr>
        <p:grpSpPr>
          <a:xfrm>
            <a:off x="835255" y="904692"/>
            <a:ext cx="9864245" cy="5485899"/>
            <a:chOff x="2159302" y="1382561"/>
            <a:chExt cx="8127697" cy="5072667"/>
          </a:xfrm>
        </p:grpSpPr>
        <p:sp>
          <p:nvSpPr>
            <p:cNvPr id="365" name="Google Shape;365;p11">
              <a:extLst>
                <a:ext uri="{FF2B5EF4-FFF2-40B4-BE49-F238E27FC236}">
                  <a16:creationId xmlns:a16="http://schemas.microsoft.com/office/drawing/2014/main" id="{088D7E1F-712B-573D-5221-99A907992393}"/>
                </a:ext>
              </a:extLst>
            </p:cNvPr>
            <p:cNvSpPr/>
            <p:nvPr/>
          </p:nvSpPr>
          <p:spPr>
            <a:xfrm>
              <a:off x="2159302" y="1382561"/>
              <a:ext cx="8127697" cy="5072667"/>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366" name="Google Shape;366;p11">
              <a:extLst>
                <a:ext uri="{FF2B5EF4-FFF2-40B4-BE49-F238E27FC236}">
                  <a16:creationId xmlns:a16="http://schemas.microsoft.com/office/drawing/2014/main" id="{2FF7B050-7AAB-5120-9E2E-06A9DD4EBD18}"/>
                </a:ext>
              </a:extLst>
            </p:cNvPr>
            <p:cNvSpPr/>
            <p:nvPr/>
          </p:nvSpPr>
          <p:spPr>
            <a:xfrm>
              <a:off x="2257274" y="1455217"/>
              <a:ext cx="7899097" cy="4912926"/>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prstClr val="white"/>
                </a:solidFill>
                <a:effectLst/>
                <a:uLnTx/>
                <a:uFillTx/>
                <a:latin typeface="Calibri"/>
                <a:ea typeface="Calibri"/>
                <a:cs typeface="Calibri"/>
                <a:sym typeface="Calibri"/>
              </a:endParaRPr>
            </a:p>
          </p:txBody>
        </p:sp>
      </p:grpSp>
      <p:sp>
        <p:nvSpPr>
          <p:cNvPr id="377" name="Google Shape;377;p11">
            <a:extLst>
              <a:ext uri="{FF2B5EF4-FFF2-40B4-BE49-F238E27FC236}">
                <a16:creationId xmlns:a16="http://schemas.microsoft.com/office/drawing/2014/main" id="{42AE0523-DC50-577D-5DAA-074BBA8B5B05}"/>
              </a:ext>
            </a:extLst>
          </p:cNvPr>
          <p:cNvSpPr/>
          <p:nvPr/>
        </p:nvSpPr>
        <p:spPr>
          <a:xfrm>
            <a:off x="9561957" y="160834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1</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78" name="Google Shape;378;p11">
            <a:extLst>
              <a:ext uri="{FF2B5EF4-FFF2-40B4-BE49-F238E27FC236}">
                <a16:creationId xmlns:a16="http://schemas.microsoft.com/office/drawing/2014/main" id="{E74577C6-757B-1496-456B-F240039DF494}"/>
              </a:ext>
            </a:extLst>
          </p:cNvPr>
          <p:cNvSpPr/>
          <p:nvPr/>
        </p:nvSpPr>
        <p:spPr>
          <a:xfrm>
            <a:off x="9561956" y="223777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2</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79" name="Google Shape;379;p11">
            <a:extLst>
              <a:ext uri="{FF2B5EF4-FFF2-40B4-BE49-F238E27FC236}">
                <a16:creationId xmlns:a16="http://schemas.microsoft.com/office/drawing/2014/main" id="{7D730FBE-1D43-AD8B-ED3D-49EB8E1339DA}"/>
              </a:ext>
            </a:extLst>
          </p:cNvPr>
          <p:cNvSpPr/>
          <p:nvPr/>
        </p:nvSpPr>
        <p:spPr>
          <a:xfrm>
            <a:off x="9578437" y="2906743"/>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a:ln>
                  <a:noFill/>
                </a:ln>
                <a:solidFill>
                  <a:srgbClr val="FFFFFF"/>
                </a:solidFill>
                <a:effectLst/>
                <a:uLnTx/>
                <a:uFillTx/>
                <a:latin typeface="Calibri"/>
                <a:ea typeface="Calibri"/>
                <a:cs typeface="Calibri"/>
                <a:sym typeface="Calibri"/>
              </a:rPr>
              <a:t>3</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80" name="Google Shape;380;p11">
            <a:extLst>
              <a:ext uri="{FF2B5EF4-FFF2-40B4-BE49-F238E27FC236}">
                <a16:creationId xmlns:a16="http://schemas.microsoft.com/office/drawing/2014/main" id="{58D843F1-2329-1E78-0BBB-0F11F9B3BDC8}"/>
              </a:ext>
            </a:extLst>
          </p:cNvPr>
          <p:cNvSpPr/>
          <p:nvPr/>
        </p:nvSpPr>
        <p:spPr>
          <a:xfrm>
            <a:off x="9595208" y="351815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a:ln>
                  <a:noFill/>
                </a:ln>
                <a:solidFill>
                  <a:srgbClr val="FFFFFF"/>
                </a:solidFill>
                <a:effectLst/>
                <a:uLnTx/>
                <a:uFillTx/>
                <a:latin typeface="Calibri"/>
                <a:ea typeface="Calibri"/>
                <a:cs typeface="Calibri"/>
                <a:sym typeface="Calibri"/>
              </a:rPr>
              <a:t>4</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81" name="Google Shape;381;p11">
            <a:extLst>
              <a:ext uri="{FF2B5EF4-FFF2-40B4-BE49-F238E27FC236}">
                <a16:creationId xmlns:a16="http://schemas.microsoft.com/office/drawing/2014/main" id="{6394811E-A5EA-0FBB-EB0C-6EE935178A64}"/>
              </a:ext>
            </a:extLst>
          </p:cNvPr>
          <p:cNvSpPr/>
          <p:nvPr/>
        </p:nvSpPr>
        <p:spPr>
          <a:xfrm>
            <a:off x="9553358" y="4161250"/>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5</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84" name="Google Shape;384;p11">
            <a:extLst>
              <a:ext uri="{FF2B5EF4-FFF2-40B4-BE49-F238E27FC236}">
                <a16:creationId xmlns:a16="http://schemas.microsoft.com/office/drawing/2014/main" id="{16871F99-CA06-4540-1E62-82B2F9A32AA7}"/>
              </a:ext>
            </a:extLst>
          </p:cNvPr>
          <p:cNvSpPr/>
          <p:nvPr/>
        </p:nvSpPr>
        <p:spPr>
          <a:xfrm>
            <a:off x="5334862" y="312272"/>
            <a:ext cx="5817654"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kumimoji="0" lang="ar-M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هيكلة حصة</a:t>
            </a:r>
            <a:r>
              <a:rPr kumimoji="0" lang="ar-S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 أقرأ بطلاقة وأفهم</a:t>
            </a:r>
            <a:endParaRPr kumimoji="0" sz="3200" b="1" i="0" u="none" strike="noStrike" kern="1200" cap="none" spc="0" normalizeH="0" baseline="0" noProof="0" dirty="0">
              <a:ln>
                <a:noFill/>
              </a:ln>
              <a:solidFill>
                <a:srgbClr val="0E2841"/>
              </a:solidFill>
              <a:effectLst/>
              <a:uLnTx/>
              <a:uFillTx/>
              <a:latin typeface="Calibri"/>
              <a:ea typeface="+mn-ea"/>
              <a:cs typeface="+mn-cs"/>
              <a:sym typeface="Calibri"/>
            </a:endParaRPr>
          </a:p>
        </p:txBody>
      </p:sp>
      <p:pic>
        <p:nvPicPr>
          <p:cNvPr id="385" name="Google Shape;385;p11">
            <a:extLst>
              <a:ext uri="{FF2B5EF4-FFF2-40B4-BE49-F238E27FC236}">
                <a16:creationId xmlns:a16="http://schemas.microsoft.com/office/drawing/2014/main" id="{B2DE4F48-3EA0-F416-B924-FCDBFA312A0B}"/>
              </a:ext>
            </a:extLst>
          </p:cNvPr>
          <p:cNvPicPr preferRelativeResize="0"/>
          <p:nvPr/>
        </p:nvPicPr>
        <p:blipFill rotWithShape="1">
          <a:blip r:embed="rId3">
            <a:alphaModFix/>
          </a:blip>
          <a:srcRect/>
          <a:stretch/>
        </p:blipFill>
        <p:spPr>
          <a:xfrm>
            <a:off x="11182967" y="251992"/>
            <a:ext cx="609383" cy="609383"/>
          </a:xfrm>
          <a:prstGeom prst="rect">
            <a:avLst/>
          </a:prstGeom>
          <a:noFill/>
          <a:ln>
            <a:noFill/>
          </a:ln>
        </p:spPr>
      </p:pic>
      <p:sp>
        <p:nvSpPr>
          <p:cNvPr id="386" name="Google Shape;386;p11">
            <a:extLst>
              <a:ext uri="{FF2B5EF4-FFF2-40B4-BE49-F238E27FC236}">
                <a16:creationId xmlns:a16="http://schemas.microsoft.com/office/drawing/2014/main" id="{34F31B66-ABE5-A5E7-339A-39848C700C78}"/>
              </a:ext>
            </a:extLst>
          </p:cNvPr>
          <p:cNvSpPr txBox="1"/>
          <p:nvPr/>
        </p:nvSpPr>
        <p:spPr>
          <a:xfrm>
            <a:off x="1667662" y="1604571"/>
            <a:ext cx="7885696"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افتتاح الحصة </a:t>
            </a:r>
            <a:r>
              <a:rPr kumimoji="0" lang="ar-MA" altLang="fr-FR" b="1" i="0" u="none" strike="noStrike" kern="1200" cap="none" spc="0" normalizeH="0" baseline="0" noProof="0" dirty="0">
                <a:ln>
                  <a:noFill/>
                </a:ln>
                <a:solidFill>
                  <a:srgbClr val="0E2841"/>
                </a:solidFill>
                <a:effectLst/>
                <a:uLnTx/>
                <a:uFillTx/>
                <a:latin typeface="Aptos"/>
                <a:ea typeface="Arial Unicode MS" pitchFamily="34" charset="-128"/>
                <a:cs typeface="Arial" panose="020B0604020202020204" pitchFamily="34" charset="0"/>
              </a:rPr>
              <a:t>(</a:t>
            </a:r>
            <a:r>
              <a:rPr kumimoji="0" lang="ar-M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النشاط الاعتيادي-</a:t>
            </a:r>
            <a:r>
              <a:rPr kumimoji="0" lang="ar-S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مراقبة الواجب المنزلي-</a:t>
            </a:r>
            <a:r>
              <a:rPr kumimoji="0" lang="ar-M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 التصريح بالأهداف</a:t>
            </a:r>
            <a:r>
              <a:rPr kumimoji="0" lang="fr-FR"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endParaRPr kumimoji="0"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endParaRPr>
          </a:p>
        </p:txBody>
      </p:sp>
      <p:sp>
        <p:nvSpPr>
          <p:cNvPr id="391" name="Google Shape;391;p11">
            <a:extLst>
              <a:ext uri="{FF2B5EF4-FFF2-40B4-BE49-F238E27FC236}">
                <a16:creationId xmlns:a16="http://schemas.microsoft.com/office/drawing/2014/main" id="{F5E92BA9-2335-A33E-5EC3-B347D0B4234F}"/>
              </a:ext>
            </a:extLst>
          </p:cNvPr>
          <p:cNvSpPr/>
          <p:nvPr/>
        </p:nvSpPr>
        <p:spPr>
          <a:xfrm>
            <a:off x="1894216" y="1641538"/>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10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3" name="Google Shape;373;p11">
            <a:extLst>
              <a:ext uri="{FF2B5EF4-FFF2-40B4-BE49-F238E27FC236}">
                <a16:creationId xmlns:a16="http://schemas.microsoft.com/office/drawing/2014/main" id="{115781B9-3102-DBAE-DECC-14F6B6C98F61}"/>
              </a:ext>
            </a:extLst>
          </p:cNvPr>
          <p:cNvSpPr/>
          <p:nvPr/>
        </p:nvSpPr>
        <p:spPr>
          <a:xfrm>
            <a:off x="1634412" y="152198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5" name="Google Shape;386;p11">
            <a:extLst>
              <a:ext uri="{FF2B5EF4-FFF2-40B4-BE49-F238E27FC236}">
                <a16:creationId xmlns:a16="http://schemas.microsoft.com/office/drawing/2014/main" id="{D15EC988-D09E-382F-F0C1-480B7F0B6749}"/>
              </a:ext>
            </a:extLst>
          </p:cNvPr>
          <p:cNvSpPr txBox="1"/>
          <p:nvPr/>
        </p:nvSpPr>
        <p:spPr>
          <a:xfrm>
            <a:off x="1736937" y="2222477"/>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180000" marR="0" lvl="1"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أقرأ بطلاقة (أ- أقرأ العبارات بطلاقة/ ب- أقرأ النص بطلاقة)</a:t>
            </a:r>
          </a:p>
        </p:txBody>
      </p:sp>
      <p:sp>
        <p:nvSpPr>
          <p:cNvPr id="6" name="Google Shape;391;p11">
            <a:extLst>
              <a:ext uri="{FF2B5EF4-FFF2-40B4-BE49-F238E27FC236}">
                <a16:creationId xmlns:a16="http://schemas.microsoft.com/office/drawing/2014/main" id="{C7EFD74C-DE08-C618-A64C-56FF375036C1}"/>
              </a:ext>
            </a:extLst>
          </p:cNvPr>
          <p:cNvSpPr/>
          <p:nvPr/>
        </p:nvSpPr>
        <p:spPr>
          <a:xfrm>
            <a:off x="1996741" y="2259444"/>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15 دقيقة</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7" name="Google Shape;373;p11">
            <a:extLst>
              <a:ext uri="{FF2B5EF4-FFF2-40B4-BE49-F238E27FC236}">
                <a16:creationId xmlns:a16="http://schemas.microsoft.com/office/drawing/2014/main" id="{C2E74810-7391-B718-A69D-792FAA71E63D}"/>
              </a:ext>
            </a:extLst>
          </p:cNvPr>
          <p:cNvSpPr/>
          <p:nvPr/>
        </p:nvSpPr>
        <p:spPr>
          <a:xfrm>
            <a:off x="1736937" y="2139891"/>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8" name="Google Shape;386;p11">
            <a:extLst>
              <a:ext uri="{FF2B5EF4-FFF2-40B4-BE49-F238E27FC236}">
                <a16:creationId xmlns:a16="http://schemas.microsoft.com/office/drawing/2014/main" id="{34D52DFE-C64F-31EB-D486-B118B5FDD029}"/>
              </a:ext>
            </a:extLst>
          </p:cNvPr>
          <p:cNvSpPr txBox="1"/>
          <p:nvPr/>
        </p:nvSpPr>
        <p:spPr>
          <a:xfrm>
            <a:off x="1756337" y="2840385"/>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180000" marR="0" lvl="1"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أغني رصيدي</a:t>
            </a:r>
            <a:endParaRPr kumimoji="0" lang="ar-SA" sz="2000" b="1" i="0" u="none" strike="noStrike" kern="1200" cap="none" spc="0" normalizeH="0" baseline="0" noProof="0" dirty="0">
              <a:ln>
                <a:noFill/>
              </a:ln>
              <a:solidFill>
                <a:srgbClr val="2F5496"/>
              </a:solidFill>
              <a:effectLst/>
              <a:uLnTx/>
              <a:uFillTx/>
              <a:latin typeface="Calibri"/>
              <a:ea typeface="Calibri"/>
              <a:cs typeface="Calibri"/>
              <a:sym typeface="Calibri"/>
            </a:endParaRPr>
          </a:p>
        </p:txBody>
      </p:sp>
      <p:sp>
        <p:nvSpPr>
          <p:cNvPr id="9" name="Google Shape;391;p11">
            <a:extLst>
              <a:ext uri="{FF2B5EF4-FFF2-40B4-BE49-F238E27FC236}">
                <a16:creationId xmlns:a16="http://schemas.microsoft.com/office/drawing/2014/main" id="{22570A76-0DE3-BDC6-39A4-1F16B4D164FF}"/>
              </a:ext>
            </a:extLst>
          </p:cNvPr>
          <p:cNvSpPr/>
          <p:nvPr/>
        </p:nvSpPr>
        <p:spPr>
          <a:xfrm>
            <a:off x="2016141" y="2877352"/>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5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10" name="Google Shape;373;p11">
            <a:extLst>
              <a:ext uri="{FF2B5EF4-FFF2-40B4-BE49-F238E27FC236}">
                <a16:creationId xmlns:a16="http://schemas.microsoft.com/office/drawing/2014/main" id="{C32223ED-C144-FED4-0C5E-6336335D6F5B}"/>
              </a:ext>
            </a:extLst>
          </p:cNvPr>
          <p:cNvSpPr/>
          <p:nvPr/>
        </p:nvSpPr>
        <p:spPr>
          <a:xfrm>
            <a:off x="1772962" y="2824299"/>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12" name="Google Shape;386;p11">
            <a:extLst>
              <a:ext uri="{FF2B5EF4-FFF2-40B4-BE49-F238E27FC236}">
                <a16:creationId xmlns:a16="http://schemas.microsoft.com/office/drawing/2014/main" id="{35C9797B-0D49-F071-76F7-543479752F37}"/>
              </a:ext>
            </a:extLst>
          </p:cNvPr>
          <p:cNvSpPr txBox="1"/>
          <p:nvPr/>
        </p:nvSpPr>
        <p:spPr>
          <a:xfrm>
            <a:off x="1739712" y="3540843"/>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أجيب عن أسئلة الفهم</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3" name="Google Shape;394;p11">
            <a:extLst>
              <a:ext uri="{FF2B5EF4-FFF2-40B4-BE49-F238E27FC236}">
                <a16:creationId xmlns:a16="http://schemas.microsoft.com/office/drawing/2014/main" id="{D42B0536-28B8-D3DA-4D4E-7F08E7B76FE6}"/>
              </a:ext>
            </a:extLst>
          </p:cNvPr>
          <p:cNvSpPr txBox="1"/>
          <p:nvPr/>
        </p:nvSpPr>
        <p:spPr>
          <a:xfrm>
            <a:off x="2175031" y="3611441"/>
            <a:ext cx="1396708" cy="334488"/>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15  دقيقة</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5" name="Google Shape;375;p11">
            <a:extLst>
              <a:ext uri="{FF2B5EF4-FFF2-40B4-BE49-F238E27FC236}">
                <a16:creationId xmlns:a16="http://schemas.microsoft.com/office/drawing/2014/main" id="{A8D40963-F10C-088F-D2F0-3C2B8E25DF18}"/>
              </a:ext>
            </a:extLst>
          </p:cNvPr>
          <p:cNvSpPr/>
          <p:nvPr/>
        </p:nvSpPr>
        <p:spPr>
          <a:xfrm>
            <a:off x="1755752" y="351019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13" name="Google Shape;386;p11">
            <a:extLst>
              <a:ext uri="{FF2B5EF4-FFF2-40B4-BE49-F238E27FC236}">
                <a16:creationId xmlns:a16="http://schemas.microsoft.com/office/drawing/2014/main" id="{0881C49E-5FA5-8563-2682-DF46D3DD72E3}"/>
              </a:ext>
            </a:extLst>
          </p:cNvPr>
          <p:cNvSpPr txBox="1"/>
          <p:nvPr/>
        </p:nvSpPr>
        <p:spPr>
          <a:xfrm>
            <a:off x="1727538" y="4178896"/>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أوظف وأستثمر </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4" name="Google Shape;394;p11">
            <a:extLst>
              <a:ext uri="{FF2B5EF4-FFF2-40B4-BE49-F238E27FC236}">
                <a16:creationId xmlns:a16="http://schemas.microsoft.com/office/drawing/2014/main" id="{AA6914DC-BF0F-111D-9944-79F7D4C23024}"/>
              </a:ext>
            </a:extLst>
          </p:cNvPr>
          <p:cNvSpPr txBox="1"/>
          <p:nvPr/>
        </p:nvSpPr>
        <p:spPr>
          <a:xfrm>
            <a:off x="2181996" y="4284042"/>
            <a:ext cx="1329922" cy="331507"/>
          </a:xfrm>
          <a:prstGeom prst="rect">
            <a:avLst/>
          </a:prstGeom>
          <a:noFill/>
          <a:ln>
            <a:noFill/>
          </a:ln>
        </p:spPr>
        <p:txBody>
          <a:bodyPr spcFirstLastPara="1" wrap="square" lIns="91425" tIns="45700" rIns="91425" bIns="45700" anchor="ctr" anchorCtr="0">
            <a:noAutofit/>
          </a:bodyPr>
          <a:lstStyle/>
          <a:p>
            <a:pPr lvl="0" algn="ctr" rtl="1">
              <a:buClr>
                <a:srgbClr val="156082"/>
              </a:buClr>
              <a:buSzPts val="1867"/>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05 </a:t>
            </a:r>
            <a:r>
              <a:rPr lang="ar-MA" sz="1867" b="1" dirty="0">
                <a:solidFill>
                  <a:srgbClr val="156082"/>
                </a:solidFill>
                <a:latin typeface="Poppins ExtraBold"/>
                <a:ea typeface="Poppins ExtraBold"/>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6" name="Google Shape;376;p11">
            <a:extLst>
              <a:ext uri="{FF2B5EF4-FFF2-40B4-BE49-F238E27FC236}">
                <a16:creationId xmlns:a16="http://schemas.microsoft.com/office/drawing/2014/main" id="{E5E75CC7-B685-B249-8038-492A1FC8ED2B}"/>
              </a:ext>
            </a:extLst>
          </p:cNvPr>
          <p:cNvSpPr/>
          <p:nvPr/>
        </p:nvSpPr>
        <p:spPr>
          <a:xfrm>
            <a:off x="1778702" y="4167552"/>
            <a:ext cx="519608" cy="465747"/>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15" name="Google Shape;386;p11">
            <a:extLst>
              <a:ext uri="{FF2B5EF4-FFF2-40B4-BE49-F238E27FC236}">
                <a16:creationId xmlns:a16="http://schemas.microsoft.com/office/drawing/2014/main" id="{AD283E46-B5D6-0008-030D-2D0EF73791D7}"/>
              </a:ext>
            </a:extLst>
          </p:cNvPr>
          <p:cNvSpPr txBox="1"/>
          <p:nvPr/>
        </p:nvSpPr>
        <p:spPr>
          <a:xfrm>
            <a:off x="1731230" y="4816317"/>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اختتام الحصة</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16" name="Google Shape;381;p11">
            <a:extLst>
              <a:ext uri="{FF2B5EF4-FFF2-40B4-BE49-F238E27FC236}">
                <a16:creationId xmlns:a16="http://schemas.microsoft.com/office/drawing/2014/main" id="{0F704D81-8500-91C7-FC6B-217CC987B608}"/>
              </a:ext>
            </a:extLst>
          </p:cNvPr>
          <p:cNvSpPr/>
          <p:nvPr/>
        </p:nvSpPr>
        <p:spPr>
          <a:xfrm>
            <a:off x="9556133" y="4829030"/>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SA" sz="2133" b="1" i="0" u="none" strike="noStrike" kern="1200" cap="none" spc="0" normalizeH="0" baseline="0" noProof="0" dirty="0">
                <a:ln>
                  <a:noFill/>
                </a:ln>
                <a:solidFill>
                  <a:srgbClr val="FFFFFF"/>
                </a:solidFill>
                <a:effectLst/>
                <a:uLnTx/>
                <a:uFillTx/>
                <a:latin typeface="Calibri"/>
                <a:ea typeface="Calibri"/>
                <a:cs typeface="Calibri"/>
                <a:sym typeface="Calibri"/>
              </a:rPr>
              <a:t>6</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82" name="Google Shape;382;p11">
            <a:extLst>
              <a:ext uri="{FF2B5EF4-FFF2-40B4-BE49-F238E27FC236}">
                <a16:creationId xmlns:a16="http://schemas.microsoft.com/office/drawing/2014/main" id="{A33F11AA-FA1D-DA2F-7390-8303361E3633}"/>
              </a:ext>
            </a:extLst>
          </p:cNvPr>
          <p:cNvSpPr/>
          <p:nvPr/>
        </p:nvSpPr>
        <p:spPr>
          <a:xfrm>
            <a:off x="1774649" y="473844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393" name="Google Shape;393;p11">
            <a:extLst>
              <a:ext uri="{FF2B5EF4-FFF2-40B4-BE49-F238E27FC236}">
                <a16:creationId xmlns:a16="http://schemas.microsoft.com/office/drawing/2014/main" id="{46584DB7-DBE7-7F75-77EA-586F82E31C7B}"/>
              </a:ext>
            </a:extLst>
          </p:cNvPr>
          <p:cNvSpPr/>
          <p:nvPr/>
        </p:nvSpPr>
        <p:spPr>
          <a:xfrm>
            <a:off x="2194689" y="4897746"/>
            <a:ext cx="1188309" cy="244767"/>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Poppins ExtraBold"/>
                <a:sym typeface="Poppins ExtraBold"/>
              </a:rPr>
              <a:t> 5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Poppins ExtraBold"/>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Tree>
    <p:extLst>
      <p:ext uri="{BB962C8B-B14F-4D97-AF65-F5344CB8AC3E}">
        <p14:creationId xmlns:p14="http://schemas.microsoft.com/office/powerpoint/2010/main" val="2112550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a16="http://schemas.microsoft.com/office/drawing/2014/main" id="{CDE4EE86-FEB8-30A5-809C-AC3FCBE05DE2}"/>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a16="http://schemas.microsoft.com/office/drawing/2014/main"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a16="http://schemas.microsoft.com/office/drawing/2014/main"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a16="http://schemas.microsoft.com/office/drawing/2014/main" id="{C04BEE4D-7472-3D1F-28CE-C1038D4C6B99}"/>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أ- نشاط اعتيادي</a:t>
            </a:r>
            <a:endParaRPr lang="ar-MA" sz="4800" b="1" kern="0" dirty="0">
              <a:solidFill>
                <a:srgbClr val="FFC000"/>
              </a:solidFill>
              <a:latin typeface="Calibri"/>
              <a:ea typeface="Calibri"/>
              <a:cs typeface="Calibri"/>
            </a:endParaRPr>
          </a:p>
          <a:p>
            <a:pPr algn="ctr" defTabSz="1219170">
              <a:lnSpc>
                <a:spcPct val="131218"/>
              </a:lnSpc>
              <a:defRPr sz="1800" b="0" i="0" u="none" strike="noStrike" kern="0" cap="none" spc="0" baseline="0">
                <a:solidFill>
                  <a:srgbClr val="000000"/>
                </a:solidFill>
                <a:uFillTx/>
              </a:defRPr>
            </a:pPr>
            <a:r>
              <a:rPr lang="ar-SA" sz="4000" b="1" kern="0" dirty="0">
                <a:solidFill>
                  <a:srgbClr val="44546A"/>
                </a:solidFill>
                <a:latin typeface="Arial"/>
                <a:ea typeface="Calibri"/>
                <a:cs typeface="Arial"/>
              </a:rPr>
              <a:t>05 </a:t>
            </a:r>
            <a:r>
              <a:rPr lang="ar-SA" sz="4000" b="1" kern="0" dirty="0">
                <a:solidFill>
                  <a:srgbClr val="44546A"/>
                </a:solidFill>
                <a:latin typeface="Calibri"/>
                <a:ea typeface="Calibri"/>
                <a:cs typeface="Calibri"/>
              </a:rPr>
              <a:t>دقائق</a:t>
            </a:r>
            <a:r>
              <a:rPr lang="ar-SA" sz="4000" b="1" kern="0" dirty="0">
                <a:solidFill>
                  <a:srgbClr val="44546A"/>
                </a:solidFill>
                <a:latin typeface="Arial"/>
                <a:ea typeface="Calibri"/>
                <a:cs typeface="Arial"/>
              </a:rPr>
              <a:t> </a:t>
            </a:r>
            <a:endParaRPr lang="fr-FR" sz="4000" b="1" kern="0" dirty="0">
              <a:solidFill>
                <a:srgbClr val="44546A"/>
              </a:solidFill>
              <a:latin typeface="Calibri"/>
              <a:ea typeface="Calibri"/>
              <a:cs typeface="Calibri"/>
            </a:endParaRPr>
          </a:p>
        </p:txBody>
      </p:sp>
      <p:pic>
        <p:nvPicPr>
          <p:cNvPr id="12" name="Image 11">
            <a:extLst>
              <a:ext uri="{FF2B5EF4-FFF2-40B4-BE49-F238E27FC236}">
                <a16:creationId xmlns:a16="http://schemas.microsoft.com/office/drawing/2014/main" id="{B4D480CD-8F26-4913-F982-169DA3E0A6A3}"/>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a16="http://schemas.microsoft.com/office/drawing/2014/main" id="{5D56DD50-132E-0E00-E306-AAC21A10CA4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
        <p:nvSpPr>
          <p:cNvPr id="2" name="Oval 45">
            <a:extLst>
              <a:ext uri="{FF2B5EF4-FFF2-40B4-BE49-F238E27FC236}">
                <a16:creationId xmlns:a16="http://schemas.microsoft.com/office/drawing/2014/main" id="{73DA6732-3993-354E-9C67-C9285587179A}"/>
              </a:ext>
            </a:extLst>
          </p:cNvPr>
          <p:cNvSpPr/>
          <p:nvPr/>
        </p:nvSpPr>
        <p:spPr>
          <a:xfrm>
            <a:off x="9548106" y="4146722"/>
            <a:ext cx="519608" cy="519608"/>
          </a:xfrm>
          <a:prstGeom prst="ellipse">
            <a:avLst/>
          </a:prstGeom>
          <a:blipFill>
            <a:blip r:embed="rId5"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3501417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19ED6F1A-ED8F-9508-123B-88E413D3B7D1}"/>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4EBF91B8-BBA2-B863-827D-E22C98D16F51}"/>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273" name="Google Shape;273;p6">
            <a:extLst>
              <a:ext uri="{FF2B5EF4-FFF2-40B4-BE49-F238E27FC236}">
                <a16:creationId xmlns:a16="http://schemas.microsoft.com/office/drawing/2014/main" id="{4ED77594-88CD-D067-B0F5-A7A5BE3FF398}"/>
              </a:ext>
            </a:extLst>
          </p:cNvPr>
          <p:cNvSpPr txBox="1"/>
          <p:nvPr/>
        </p:nvSpPr>
        <p:spPr>
          <a:xfrm>
            <a:off x="941132" y="117748"/>
            <a:ext cx="10344487" cy="348388"/>
          </a:xfrm>
          <a:prstGeom prst="rect">
            <a:avLst/>
          </a:prstGeom>
          <a:noFill/>
          <a:ln>
            <a:noFill/>
          </a:ln>
        </p:spPr>
        <p:txBody>
          <a:bodyPr spcFirstLastPara="1" wrap="square" lIns="91425" tIns="45700" rIns="91425" bIns="45700" anchor="t" anchorCtr="0">
            <a:spAutoFit/>
          </a:bodyPr>
          <a:lstStyle/>
          <a:p>
            <a:pPr lvl="0" algn="r" rtl="1">
              <a:lnSpc>
                <a:spcPct val="103750"/>
              </a:lnSpc>
              <a:buClr>
                <a:srgbClr val="757070"/>
              </a:buClr>
              <a:buSzPts val="2000"/>
              <a:defRPr/>
            </a:pPr>
            <a:r>
              <a:rPr kumimoji="0" lang="ar-MA" sz="1600" b="1" i="0" u="none" strike="noStrike" kern="1200" cap="none" spc="0" normalizeH="0" baseline="0" noProof="0" dirty="0">
                <a:ln>
                  <a:noFill/>
                </a:ln>
                <a:solidFill>
                  <a:srgbClr val="757070"/>
                </a:solidFill>
                <a:effectLst/>
                <a:uLnTx/>
                <a:uFillTx/>
                <a:ea typeface="Calibri"/>
                <a:cs typeface="Calibri"/>
                <a:sym typeface="Calibri"/>
              </a:rPr>
              <a:t>النشاط الاعتيادي : سنبدأ حصتنا </a:t>
            </a:r>
            <a:r>
              <a:rPr kumimoji="0" lang="ar-SA" sz="1600" b="1" i="0" u="none" strike="noStrike" kern="1200" cap="none" spc="0" normalizeH="0" baseline="0" noProof="0" dirty="0">
                <a:ln>
                  <a:noFill/>
                </a:ln>
                <a:solidFill>
                  <a:srgbClr val="757070"/>
                </a:solidFill>
                <a:effectLst/>
                <a:uLnTx/>
                <a:uFillTx/>
                <a:ea typeface="Calibri"/>
                <a:cs typeface="Calibri"/>
                <a:sym typeface="Calibri"/>
              </a:rPr>
              <a:t>باستكشاف بعض أعمال السيرة الذاتية المغربية عبر الو</a:t>
            </a:r>
            <a:r>
              <a:rPr lang="ar-SA" sz="1600" b="1" dirty="0">
                <a:solidFill>
                  <a:srgbClr val="757070"/>
                </a:solidFill>
                <a:ea typeface="Calibri"/>
                <a:cs typeface="Calibri"/>
                <a:sym typeface="Calibri"/>
              </a:rPr>
              <a:t>صل بسهم بين كل سيرة ذاتية والمضمون المناسب لها </a:t>
            </a:r>
            <a:r>
              <a:rPr kumimoji="0" lang="ar-MA" sz="1600" b="1" i="0" u="none" strike="noStrike" kern="1200" cap="none" spc="0" normalizeH="0" baseline="0" noProof="0" dirty="0">
                <a:ln>
                  <a:noFill/>
                </a:ln>
                <a:solidFill>
                  <a:srgbClr val="757070"/>
                </a:solidFill>
                <a:effectLst/>
                <a:uLnTx/>
                <a:uFillTx/>
                <a:ea typeface="Calibri"/>
                <a:cs typeface="Calibri"/>
                <a:sym typeface="Calibri"/>
              </a:rPr>
              <a:t>. </a:t>
            </a:r>
            <a:endParaRPr kumimoji="0" sz="1600" b="0" i="0" u="none" strike="noStrike" kern="1200" cap="none" spc="0" normalizeH="0" baseline="0" noProof="0" dirty="0">
              <a:ln>
                <a:noFill/>
              </a:ln>
              <a:solidFill>
                <a:srgbClr val="FF0000"/>
              </a:solidFill>
              <a:effectLst/>
              <a:uLnTx/>
              <a:uFillTx/>
            </a:endParaRPr>
          </a:p>
        </p:txBody>
      </p:sp>
      <p:sp>
        <p:nvSpPr>
          <p:cNvPr id="274" name="Google Shape;274;p6">
            <a:extLst>
              <a:ext uri="{FF2B5EF4-FFF2-40B4-BE49-F238E27FC236}">
                <a16:creationId xmlns:a16="http://schemas.microsoft.com/office/drawing/2014/main" id="{BF929837-63A8-CC39-E5EC-5A4F33FB168B}"/>
              </a:ext>
            </a:extLst>
          </p:cNvPr>
          <p:cNvSpPr txBox="1"/>
          <p:nvPr/>
        </p:nvSpPr>
        <p:spPr>
          <a:xfrm>
            <a:off x="1649668" y="522570"/>
            <a:ext cx="9601200" cy="193899"/>
          </a:xfrm>
          <a:prstGeom prst="rect">
            <a:avLst/>
          </a:prstGeom>
          <a:noFill/>
          <a:ln>
            <a:noFill/>
          </a:ln>
        </p:spPr>
        <p:txBody>
          <a:bodyPr spcFirstLastPara="1" wrap="square" lIns="0" tIns="0" rIns="0" bIns="0" anchor="t" anchorCtr="0">
            <a:spAutoFit/>
          </a:bodyPr>
          <a:lstStyle/>
          <a:p>
            <a:pPr lvl="0" algn="r" rtl="1">
              <a:lnSpc>
                <a:spcPct val="90000"/>
              </a:lnSpc>
              <a:buClr>
                <a:srgbClr val="AEABAB"/>
              </a:buClr>
              <a:buSzPts val="1400"/>
              <a:defRPr/>
            </a:pP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يطلب </a:t>
            </a: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 المدرس </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من التلاميذ</a:t>
            </a:r>
            <a:r>
              <a:rPr kumimoji="0" lang="fr-FR" sz="1400" b="0" i="1" u="none" strike="noStrike" kern="1200" cap="none" spc="0" normalizeH="0" baseline="0" noProof="0" dirty="0">
                <a:ln>
                  <a:noFill/>
                </a:ln>
                <a:solidFill>
                  <a:srgbClr val="AEABAB"/>
                </a:solidFill>
                <a:effectLst/>
                <a:uLnTx/>
                <a:uFillTx/>
                <a:latin typeface="Calibri"/>
                <a:ea typeface="Calibri"/>
                <a:cs typeface="Calibri"/>
                <a:sym typeface="Calibri"/>
              </a:rPr>
              <a:t> </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أن يصلوا </a:t>
            </a:r>
            <a:r>
              <a:rPr lang="ar-SA" sz="1400" i="1" dirty="0">
                <a:solidFill>
                  <a:srgbClr val="AEABAB"/>
                </a:solidFill>
                <a:latin typeface="Calibri"/>
                <a:ea typeface="Calibri"/>
                <a:cs typeface="Calibri"/>
                <a:sym typeface="Calibri"/>
              </a:rPr>
              <a:t>بسهم بين كل سيرة ذاتية والمضمون المناسب</a:t>
            </a:r>
            <a:r>
              <a:rPr lang="ar-MA" sz="1400" i="1" dirty="0">
                <a:solidFill>
                  <a:srgbClr val="AEABAB"/>
                </a:solidFill>
                <a:latin typeface="Calibri"/>
                <a:ea typeface="Calibri"/>
                <a:cs typeface="Calibri"/>
                <a:sym typeface="Calibri"/>
              </a:rPr>
              <a:t>. </a:t>
            </a: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يستمع إلى إجابات 4 </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تلاميذ ويوثقها على السبورة</a:t>
            </a: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a:t>
            </a:r>
            <a:endParaRPr kumimoji="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77" name="Google Shape;277;p6" descr="Lever la main - Icônes mains et gestes gratuites">
            <a:extLst>
              <a:ext uri="{FF2B5EF4-FFF2-40B4-BE49-F238E27FC236}">
                <a16:creationId xmlns:a16="http://schemas.microsoft.com/office/drawing/2014/main" id="{980B4B9D-0F4C-5B48-0678-C5E8002A8649}"/>
              </a:ext>
            </a:extLst>
          </p:cNvPr>
          <p:cNvPicPr preferRelativeResize="0"/>
          <p:nvPr/>
        </p:nvPicPr>
        <p:blipFill rotWithShape="1">
          <a:blip r:embed="rId3">
            <a:alphaModFix/>
          </a:blip>
          <a:srcRect/>
          <a:stretch/>
        </p:blipFill>
        <p:spPr>
          <a:xfrm>
            <a:off x="248478" y="64923"/>
            <a:ext cx="735012" cy="733425"/>
          </a:xfrm>
          <a:prstGeom prst="rect">
            <a:avLst/>
          </a:prstGeom>
          <a:noFill/>
          <a:ln>
            <a:noFill/>
          </a:ln>
        </p:spPr>
      </p:pic>
      <p:pic>
        <p:nvPicPr>
          <p:cNvPr id="3" name="Picture 2" descr="Image générée">
            <a:extLst>
              <a:ext uri="{FF2B5EF4-FFF2-40B4-BE49-F238E27FC236}">
                <a16:creationId xmlns:a16="http://schemas.microsoft.com/office/drawing/2014/main" id="{CB2107D1-E558-3D00-6E98-7CABE4BEC96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F7F4D40-D750-B3CB-1F10-1DECA1397757}"/>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5" name="Picture 2" descr="‫في الطفولة - عبد المجيد بن جلون | Mybookstore.ma‬‎">
            <a:extLst>
              <a:ext uri="{FF2B5EF4-FFF2-40B4-BE49-F238E27FC236}">
                <a16:creationId xmlns:a16="http://schemas.microsoft.com/office/drawing/2014/main" id="{87A324A4-3B48-37B2-7BC9-2ED0F4C239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32970" y="1023826"/>
            <a:ext cx="1145968" cy="1633614"/>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79C64932-B4A1-42BA-2C59-C4629DE570E0}"/>
              </a:ext>
            </a:extLst>
          </p:cNvPr>
          <p:cNvSpPr txBox="1"/>
          <p:nvPr/>
        </p:nvSpPr>
        <p:spPr>
          <a:xfrm>
            <a:off x="265853" y="3174979"/>
            <a:ext cx="5847522" cy="1446550"/>
          </a:xfrm>
          <a:prstGeom prst="rect">
            <a:avLst/>
          </a:prstGeom>
          <a:noFill/>
          <a:ln>
            <a:solidFill>
              <a:srgbClr val="FFC000"/>
            </a:solidFill>
          </a:ln>
        </p:spPr>
        <p:txBody>
          <a:bodyPr wrap="square">
            <a:spAutoFit/>
          </a:bodyPr>
          <a:lstStyle/>
          <a:p>
            <a:pPr algn="just" rtl="1"/>
            <a:r>
              <a:rPr lang="ar-SA" sz="2200" dirty="0">
                <a:solidFill>
                  <a:srgbClr val="002060"/>
                </a:solidFill>
              </a:rPr>
              <a:t>2- أبرز الأعمال الإبداعية المغربية في مجال السيرة الذاتية. يروي الكاتب فيها ذكرياته عن الطفولة في مدينة فاس خلال فترة الاستعمار الفرنسي، وتتناول مشاهد الحياة اليومية، والتحولات الاجتماعية التي شهدها المغرب في تلك الفترة.</a:t>
            </a:r>
          </a:p>
        </p:txBody>
      </p:sp>
      <p:pic>
        <p:nvPicPr>
          <p:cNvPr id="9" name="Picture 4" descr="‫الخبز الحافي - ويكيبيديا‬‎">
            <a:extLst>
              <a:ext uri="{FF2B5EF4-FFF2-40B4-BE49-F238E27FC236}">
                <a16:creationId xmlns:a16="http://schemas.microsoft.com/office/drawing/2014/main" id="{9B4C02BD-E6A3-9E0E-FFCB-E773F98EC0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32970" y="2927747"/>
            <a:ext cx="1212741" cy="1693782"/>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F04F50CA-54D7-6F19-1016-4D5614F7F370}"/>
              </a:ext>
            </a:extLst>
          </p:cNvPr>
          <p:cNvSpPr txBox="1"/>
          <p:nvPr/>
        </p:nvSpPr>
        <p:spPr>
          <a:xfrm>
            <a:off x="265853" y="4965997"/>
            <a:ext cx="5847522" cy="1446550"/>
          </a:xfrm>
          <a:prstGeom prst="rect">
            <a:avLst/>
          </a:prstGeom>
          <a:noFill/>
          <a:ln>
            <a:solidFill>
              <a:srgbClr val="00B050"/>
            </a:solidFill>
          </a:ln>
        </p:spPr>
        <p:txBody>
          <a:bodyPr wrap="square">
            <a:spAutoFit/>
          </a:bodyPr>
          <a:lstStyle/>
          <a:p>
            <a:pPr algn="just" rtl="1"/>
            <a:r>
              <a:rPr lang="ar-SA" sz="2200" dirty="0">
                <a:solidFill>
                  <a:srgbClr val="002060"/>
                </a:solidFill>
              </a:rPr>
              <a:t>3- تعتبر من أشهر السير الذاتية في الأدب المغربي والعربي. يروي فيها الكاتب طفولته القاسية وشبابه في مدينة طنجة، حيث عانى من الفقر والجوع. تميز العمل بجرأته في تناول موضوعات حساسة، مثل: العنف، الفقر، والحرمان.</a:t>
            </a:r>
          </a:p>
        </p:txBody>
      </p:sp>
      <p:sp>
        <p:nvSpPr>
          <p:cNvPr id="12" name="ZoneTexte 11">
            <a:extLst>
              <a:ext uri="{FF2B5EF4-FFF2-40B4-BE49-F238E27FC236}">
                <a16:creationId xmlns:a16="http://schemas.microsoft.com/office/drawing/2014/main" id="{9D80136B-628D-2DA9-1748-1DB6B5F8F773}"/>
              </a:ext>
            </a:extLst>
          </p:cNvPr>
          <p:cNvSpPr txBox="1"/>
          <p:nvPr/>
        </p:nvSpPr>
        <p:spPr>
          <a:xfrm>
            <a:off x="265852" y="948081"/>
            <a:ext cx="5847523" cy="1785104"/>
          </a:xfrm>
          <a:prstGeom prst="rect">
            <a:avLst/>
          </a:prstGeom>
          <a:noFill/>
          <a:ln>
            <a:solidFill>
              <a:schemeClr val="accent1"/>
            </a:solidFill>
          </a:ln>
        </p:spPr>
        <p:txBody>
          <a:bodyPr wrap="square">
            <a:spAutoFit/>
          </a:bodyPr>
          <a:lstStyle/>
          <a:p>
            <a:pPr algn="just" rtl="1"/>
            <a:r>
              <a:rPr lang="ar-SA" sz="2200" dirty="0">
                <a:solidFill>
                  <a:srgbClr val="002060"/>
                </a:solidFill>
                <a:latin typeface="Arial" panose="020B0604020202020204" pitchFamily="34" charset="0"/>
              </a:rPr>
              <a:t>1- هي ال</a:t>
            </a:r>
            <a:r>
              <a:rPr lang="ar-SA" sz="2200" b="0" i="0" dirty="0">
                <a:solidFill>
                  <a:srgbClr val="002060"/>
                </a:solidFill>
                <a:effectLst/>
                <a:latin typeface="Arial" panose="020B0604020202020204" pitchFamily="34" charset="0"/>
              </a:rPr>
              <a:t>جزء الثاني من سيرة فنان مغربي. ت</a:t>
            </a:r>
            <a:r>
              <a:rPr lang="ar-SA" sz="2200" dirty="0">
                <a:solidFill>
                  <a:srgbClr val="002060"/>
                </a:solidFill>
              </a:rPr>
              <a:t>عبر عن الألم الشخصي والوجودي الذي عاشه، حيث يتطرق إلى طفولته الصعبة، وفقدانه لعدد من أفراد عائلته، وصولًا إلى مسيرته الفنية مع فرقة ناس </a:t>
            </a:r>
            <a:r>
              <a:rPr lang="ar-SA" sz="2200" dirty="0" err="1">
                <a:solidFill>
                  <a:srgbClr val="002060"/>
                </a:solidFill>
              </a:rPr>
              <a:t>الغيوان</a:t>
            </a:r>
            <a:r>
              <a:rPr lang="ar-SA" sz="2200" dirty="0">
                <a:solidFill>
                  <a:srgbClr val="002060"/>
                </a:solidFill>
              </a:rPr>
              <a:t>. وكذا </a:t>
            </a:r>
            <a:r>
              <a:rPr lang="ar-SA" sz="2200" b="0" i="0" dirty="0">
                <a:solidFill>
                  <a:srgbClr val="002060"/>
                </a:solidFill>
                <a:effectLst/>
                <a:latin typeface="Arial" panose="020B0604020202020204" pitchFamily="34" charset="0"/>
              </a:rPr>
              <a:t>صراعه الطويل مع مرض السرطان</a:t>
            </a:r>
            <a:r>
              <a:rPr lang="ar-SA" sz="2200" dirty="0">
                <a:solidFill>
                  <a:srgbClr val="002060"/>
                </a:solidFill>
              </a:rPr>
              <a:t> والمعاناة التي رافقته حتى وفاته عام 1997.</a:t>
            </a:r>
            <a:endParaRPr lang="fr-FR" sz="2200" dirty="0">
              <a:solidFill>
                <a:srgbClr val="002060"/>
              </a:solidFill>
            </a:endParaRPr>
          </a:p>
        </p:txBody>
      </p:sp>
      <p:pic>
        <p:nvPicPr>
          <p:cNvPr id="13" name="Picture 6" descr="‫الألم by العربي باطما | Goodreads‬‎">
            <a:extLst>
              <a:ext uri="{FF2B5EF4-FFF2-40B4-BE49-F238E27FC236}">
                <a16:creationId xmlns:a16="http://schemas.microsoft.com/office/drawing/2014/main" id="{E22D0FCE-C343-A1DB-BC8A-07700779E57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32970" y="4760123"/>
            <a:ext cx="1212741" cy="1855677"/>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473A458E-43E0-11B0-1CE9-26FDD11980E6}"/>
              </a:ext>
            </a:extLst>
          </p:cNvPr>
          <p:cNvSpPr txBox="1"/>
          <p:nvPr/>
        </p:nvSpPr>
        <p:spPr>
          <a:xfrm>
            <a:off x="8181615" y="1658606"/>
            <a:ext cx="2348460" cy="369332"/>
          </a:xfrm>
          <a:prstGeom prst="rect">
            <a:avLst/>
          </a:prstGeom>
          <a:noFill/>
        </p:spPr>
        <p:txBody>
          <a:bodyPr wrap="square">
            <a:spAutoFit/>
          </a:bodyPr>
          <a:lstStyle/>
          <a:p>
            <a:pPr algn="just" rtl="1"/>
            <a:r>
              <a:rPr lang="ar-SA" sz="1800" b="1" dirty="0">
                <a:solidFill>
                  <a:srgbClr val="002060"/>
                </a:solidFill>
              </a:rPr>
              <a:t>عبد المجيد بنجلون (1957)</a:t>
            </a:r>
          </a:p>
        </p:txBody>
      </p:sp>
      <p:sp>
        <p:nvSpPr>
          <p:cNvPr id="14" name="ZoneTexte 13">
            <a:extLst>
              <a:ext uri="{FF2B5EF4-FFF2-40B4-BE49-F238E27FC236}">
                <a16:creationId xmlns:a16="http://schemas.microsoft.com/office/drawing/2014/main" id="{042D01F7-A3B0-9620-E874-48CC2C6B4EA8}"/>
              </a:ext>
            </a:extLst>
          </p:cNvPr>
          <p:cNvSpPr txBox="1"/>
          <p:nvPr/>
        </p:nvSpPr>
        <p:spPr>
          <a:xfrm>
            <a:off x="8345978" y="5503295"/>
            <a:ext cx="2143780" cy="369332"/>
          </a:xfrm>
          <a:prstGeom prst="rect">
            <a:avLst/>
          </a:prstGeom>
          <a:noFill/>
        </p:spPr>
        <p:txBody>
          <a:bodyPr wrap="square">
            <a:spAutoFit/>
          </a:bodyPr>
          <a:lstStyle/>
          <a:p>
            <a:pPr algn="just" rtl="1"/>
            <a:r>
              <a:rPr lang="ar-SA" sz="1800" b="1" dirty="0">
                <a:solidFill>
                  <a:srgbClr val="002060"/>
                </a:solidFill>
              </a:rPr>
              <a:t>للعربي </a:t>
            </a:r>
            <a:r>
              <a:rPr lang="ar-SA" sz="1800" b="1" dirty="0" err="1">
                <a:solidFill>
                  <a:srgbClr val="002060"/>
                </a:solidFill>
              </a:rPr>
              <a:t>باطما</a:t>
            </a:r>
            <a:r>
              <a:rPr lang="ar-SA" sz="1800" b="1" dirty="0">
                <a:solidFill>
                  <a:srgbClr val="002060"/>
                </a:solidFill>
              </a:rPr>
              <a:t> (1995</a:t>
            </a:r>
            <a:r>
              <a:rPr lang="ar-SA" sz="1400" b="1" dirty="0">
                <a:solidFill>
                  <a:srgbClr val="002060"/>
                </a:solidFill>
              </a:rPr>
              <a:t>)</a:t>
            </a:r>
          </a:p>
        </p:txBody>
      </p:sp>
      <p:sp>
        <p:nvSpPr>
          <p:cNvPr id="16" name="ZoneTexte 15">
            <a:extLst>
              <a:ext uri="{FF2B5EF4-FFF2-40B4-BE49-F238E27FC236}">
                <a16:creationId xmlns:a16="http://schemas.microsoft.com/office/drawing/2014/main" id="{45FBD53D-7423-C839-A265-9CA0AFBA7CAF}"/>
              </a:ext>
            </a:extLst>
          </p:cNvPr>
          <p:cNvSpPr txBox="1"/>
          <p:nvPr/>
        </p:nvSpPr>
        <p:spPr>
          <a:xfrm>
            <a:off x="8224469" y="3713588"/>
            <a:ext cx="2348460" cy="369332"/>
          </a:xfrm>
          <a:prstGeom prst="rect">
            <a:avLst/>
          </a:prstGeom>
          <a:noFill/>
        </p:spPr>
        <p:txBody>
          <a:bodyPr wrap="square">
            <a:spAutoFit/>
          </a:bodyPr>
          <a:lstStyle/>
          <a:p>
            <a:pPr algn="just" rtl="1"/>
            <a:r>
              <a:rPr lang="ar-SA" sz="1800" b="1" dirty="0">
                <a:solidFill>
                  <a:srgbClr val="002060"/>
                </a:solidFill>
              </a:rPr>
              <a:t>لمحمد شكري (1973)</a:t>
            </a:r>
          </a:p>
        </p:txBody>
      </p:sp>
    </p:spTree>
    <p:extLst>
      <p:ext uri="{BB962C8B-B14F-4D97-AF65-F5344CB8AC3E}">
        <p14:creationId xmlns:p14="http://schemas.microsoft.com/office/powerpoint/2010/main" val="3423502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95291D50-BA6B-43F3-2A9B-A3F3F234012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DCED711A-5519-5E8E-3A87-2648CD268AED}"/>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277" name="Google Shape;277;p6" descr="Lever la main - Icônes mains et gestes gratuites">
            <a:extLst>
              <a:ext uri="{FF2B5EF4-FFF2-40B4-BE49-F238E27FC236}">
                <a16:creationId xmlns:a16="http://schemas.microsoft.com/office/drawing/2014/main" id="{8C3BF523-6FD0-3BC9-4383-4156D94938D1}"/>
              </a:ext>
            </a:extLst>
          </p:cNvPr>
          <p:cNvPicPr preferRelativeResize="0"/>
          <p:nvPr/>
        </p:nvPicPr>
        <p:blipFill rotWithShape="1">
          <a:blip r:embed="rId3">
            <a:alphaModFix/>
          </a:blip>
          <a:srcRect/>
          <a:stretch/>
        </p:blipFill>
        <p:spPr>
          <a:xfrm>
            <a:off x="0" y="42518"/>
            <a:ext cx="735012" cy="733425"/>
          </a:xfrm>
          <a:prstGeom prst="rect">
            <a:avLst/>
          </a:prstGeom>
          <a:noFill/>
          <a:ln>
            <a:noFill/>
          </a:ln>
        </p:spPr>
      </p:pic>
      <p:pic>
        <p:nvPicPr>
          <p:cNvPr id="3" name="Picture 2" descr="Image générée">
            <a:extLst>
              <a:ext uri="{FF2B5EF4-FFF2-40B4-BE49-F238E27FC236}">
                <a16:creationId xmlns:a16="http://schemas.microsoft.com/office/drawing/2014/main" id="{2710082A-33F3-F4A2-890C-54CE40E0BEF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C7396F2-CE4B-FDFA-CB77-8BFD806CB737}"/>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5" name="Picture 2" descr="‫في الطفولة - عبد المجيد بن جلون | Mybookstore.ma‬‎">
            <a:extLst>
              <a:ext uri="{FF2B5EF4-FFF2-40B4-BE49-F238E27FC236}">
                <a16:creationId xmlns:a16="http://schemas.microsoft.com/office/drawing/2014/main" id="{34795B54-3FC7-80A4-3DE7-D3AF7BCC7E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32970" y="1023826"/>
            <a:ext cx="1145968" cy="1633614"/>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DB495247-D1FA-FB42-2198-30CDB3951F82}"/>
              </a:ext>
            </a:extLst>
          </p:cNvPr>
          <p:cNvSpPr txBox="1"/>
          <p:nvPr/>
        </p:nvSpPr>
        <p:spPr>
          <a:xfrm>
            <a:off x="265853" y="3174979"/>
            <a:ext cx="5847522" cy="1446550"/>
          </a:xfrm>
          <a:prstGeom prst="rect">
            <a:avLst/>
          </a:prstGeom>
          <a:noFill/>
          <a:ln>
            <a:solidFill>
              <a:srgbClr val="FFC000"/>
            </a:solidFill>
          </a:ln>
        </p:spPr>
        <p:txBody>
          <a:bodyPr wrap="square">
            <a:spAutoFit/>
          </a:bodyPr>
          <a:lstStyle/>
          <a:p>
            <a:pPr algn="just" rtl="1"/>
            <a:r>
              <a:rPr lang="ar-SA" sz="2200" dirty="0">
                <a:solidFill>
                  <a:srgbClr val="002060"/>
                </a:solidFill>
              </a:rPr>
              <a:t>2- أبرز الأعمال الإبداعية المغربية في مجال السيرة الذاتية. يروي الكاتب فيها ذكرياته عن الطفولة في مدينة فاس خلال فترة الاستعمار الفرنسي، وتتناول مشاهد الحياة اليومية، والتحولات الاجتماعية التي شهدها المغرب في تلك الفترة.</a:t>
            </a:r>
          </a:p>
        </p:txBody>
      </p:sp>
      <p:pic>
        <p:nvPicPr>
          <p:cNvPr id="10" name="Picture 4" descr="‫الخبز الحافي - ويكيبيديا‬‎">
            <a:extLst>
              <a:ext uri="{FF2B5EF4-FFF2-40B4-BE49-F238E27FC236}">
                <a16:creationId xmlns:a16="http://schemas.microsoft.com/office/drawing/2014/main" id="{071A4B6D-E38F-E713-454D-56214963A2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32970" y="2927747"/>
            <a:ext cx="1212741" cy="1693782"/>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D78D3EF2-D161-977B-7C43-32BBFD4D68DA}"/>
              </a:ext>
            </a:extLst>
          </p:cNvPr>
          <p:cNvSpPr txBox="1"/>
          <p:nvPr/>
        </p:nvSpPr>
        <p:spPr>
          <a:xfrm>
            <a:off x="265853" y="4965997"/>
            <a:ext cx="5847522" cy="1446550"/>
          </a:xfrm>
          <a:prstGeom prst="rect">
            <a:avLst/>
          </a:prstGeom>
          <a:noFill/>
          <a:ln>
            <a:solidFill>
              <a:srgbClr val="00B050"/>
            </a:solidFill>
          </a:ln>
        </p:spPr>
        <p:txBody>
          <a:bodyPr wrap="square">
            <a:spAutoFit/>
          </a:bodyPr>
          <a:lstStyle/>
          <a:p>
            <a:pPr algn="just" rtl="1"/>
            <a:r>
              <a:rPr lang="ar-SA" sz="2200" dirty="0">
                <a:solidFill>
                  <a:srgbClr val="002060"/>
                </a:solidFill>
              </a:rPr>
              <a:t>3- تعتبر من أشهر السير الذاتية في الأدب المغربي والعربي. يروي فيها الكاتب طفولته القاسية وشبابه في مدينة طنجة، حيث عانى من الفقر والجوع. تميز العمل بجرأته في تناول موضوعات حساسة، مثل: العنف، الفقر، والحرمان.</a:t>
            </a:r>
          </a:p>
        </p:txBody>
      </p:sp>
      <p:sp>
        <p:nvSpPr>
          <p:cNvPr id="12" name="ZoneTexte 11">
            <a:extLst>
              <a:ext uri="{FF2B5EF4-FFF2-40B4-BE49-F238E27FC236}">
                <a16:creationId xmlns:a16="http://schemas.microsoft.com/office/drawing/2014/main" id="{9625AB35-DDAD-30B2-F307-76042EBF9E04}"/>
              </a:ext>
            </a:extLst>
          </p:cNvPr>
          <p:cNvSpPr txBox="1"/>
          <p:nvPr/>
        </p:nvSpPr>
        <p:spPr>
          <a:xfrm>
            <a:off x="265852" y="948081"/>
            <a:ext cx="5847523" cy="1785104"/>
          </a:xfrm>
          <a:prstGeom prst="rect">
            <a:avLst/>
          </a:prstGeom>
          <a:noFill/>
          <a:ln>
            <a:solidFill>
              <a:schemeClr val="accent1"/>
            </a:solidFill>
          </a:ln>
        </p:spPr>
        <p:txBody>
          <a:bodyPr wrap="square">
            <a:spAutoFit/>
          </a:bodyPr>
          <a:lstStyle/>
          <a:p>
            <a:pPr algn="just" rtl="1"/>
            <a:r>
              <a:rPr lang="ar-SA" sz="2200" dirty="0">
                <a:solidFill>
                  <a:srgbClr val="002060"/>
                </a:solidFill>
                <a:latin typeface="Arial" panose="020B0604020202020204" pitchFamily="34" charset="0"/>
              </a:rPr>
              <a:t>1- هي ال</a:t>
            </a:r>
            <a:r>
              <a:rPr lang="ar-SA" sz="2200" b="0" i="0" dirty="0">
                <a:solidFill>
                  <a:srgbClr val="002060"/>
                </a:solidFill>
                <a:effectLst/>
                <a:latin typeface="Arial" panose="020B0604020202020204" pitchFamily="34" charset="0"/>
              </a:rPr>
              <a:t>جزء الثاني من سيرة فنان مغربي. ت</a:t>
            </a:r>
            <a:r>
              <a:rPr lang="ar-SA" sz="2200" dirty="0">
                <a:solidFill>
                  <a:srgbClr val="002060"/>
                </a:solidFill>
              </a:rPr>
              <a:t>عبر عن الألم الشخصي والوجودي الذي عاشه، حيث يتطرق إلى طفولته الصعبة، وفقدانه لعدد من أفراد عائلته، وصولًا إلى مسيرته الفنية مع فرقة ناس </a:t>
            </a:r>
            <a:r>
              <a:rPr lang="ar-SA" sz="2200" dirty="0" err="1">
                <a:solidFill>
                  <a:srgbClr val="002060"/>
                </a:solidFill>
              </a:rPr>
              <a:t>الغيوان</a:t>
            </a:r>
            <a:r>
              <a:rPr lang="ar-SA" sz="2200" dirty="0">
                <a:solidFill>
                  <a:srgbClr val="002060"/>
                </a:solidFill>
              </a:rPr>
              <a:t>. وكذا </a:t>
            </a:r>
            <a:r>
              <a:rPr lang="ar-SA" sz="2200" b="0" i="0" dirty="0">
                <a:solidFill>
                  <a:srgbClr val="002060"/>
                </a:solidFill>
                <a:effectLst/>
                <a:latin typeface="Arial" panose="020B0604020202020204" pitchFamily="34" charset="0"/>
              </a:rPr>
              <a:t>صراعه الطويل مع مرض السرطان</a:t>
            </a:r>
            <a:r>
              <a:rPr lang="ar-SA" sz="2200" dirty="0">
                <a:solidFill>
                  <a:srgbClr val="002060"/>
                </a:solidFill>
              </a:rPr>
              <a:t> والمعاناة التي رافقته حتى وفاته عام 1997.</a:t>
            </a:r>
            <a:endParaRPr lang="fr-FR" sz="2200" dirty="0">
              <a:solidFill>
                <a:srgbClr val="002060"/>
              </a:solidFill>
            </a:endParaRPr>
          </a:p>
        </p:txBody>
      </p:sp>
      <p:pic>
        <p:nvPicPr>
          <p:cNvPr id="13" name="Picture 6" descr="‫الألم by العربي باطما | Goodreads‬‎">
            <a:extLst>
              <a:ext uri="{FF2B5EF4-FFF2-40B4-BE49-F238E27FC236}">
                <a16:creationId xmlns:a16="http://schemas.microsoft.com/office/drawing/2014/main" id="{AE1B2DB6-89A3-FEDE-53E7-56AC7AC988D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32970" y="4760123"/>
            <a:ext cx="1212741" cy="1855677"/>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a:extLst>
              <a:ext uri="{FF2B5EF4-FFF2-40B4-BE49-F238E27FC236}">
                <a16:creationId xmlns:a16="http://schemas.microsoft.com/office/drawing/2014/main" id="{8577F72D-B37F-EB31-2FF0-CB61786D76D8}"/>
              </a:ext>
            </a:extLst>
          </p:cNvPr>
          <p:cNvSpPr txBox="1"/>
          <p:nvPr/>
        </p:nvSpPr>
        <p:spPr>
          <a:xfrm>
            <a:off x="8181615" y="1658606"/>
            <a:ext cx="2348460" cy="369332"/>
          </a:xfrm>
          <a:prstGeom prst="rect">
            <a:avLst/>
          </a:prstGeom>
          <a:noFill/>
        </p:spPr>
        <p:txBody>
          <a:bodyPr wrap="square">
            <a:spAutoFit/>
          </a:bodyPr>
          <a:lstStyle/>
          <a:p>
            <a:pPr algn="just" rtl="1"/>
            <a:r>
              <a:rPr lang="ar-SA" sz="1800" b="1" dirty="0">
                <a:solidFill>
                  <a:srgbClr val="002060"/>
                </a:solidFill>
              </a:rPr>
              <a:t>عبد المجيد بنجلون (1957)</a:t>
            </a:r>
          </a:p>
        </p:txBody>
      </p:sp>
      <p:sp>
        <p:nvSpPr>
          <p:cNvPr id="15" name="ZoneTexte 14">
            <a:extLst>
              <a:ext uri="{FF2B5EF4-FFF2-40B4-BE49-F238E27FC236}">
                <a16:creationId xmlns:a16="http://schemas.microsoft.com/office/drawing/2014/main" id="{3A391882-1572-126E-418B-DB32FECCA8A8}"/>
              </a:ext>
            </a:extLst>
          </p:cNvPr>
          <p:cNvSpPr txBox="1"/>
          <p:nvPr/>
        </p:nvSpPr>
        <p:spPr>
          <a:xfrm>
            <a:off x="8345978" y="5503295"/>
            <a:ext cx="2143780" cy="369332"/>
          </a:xfrm>
          <a:prstGeom prst="rect">
            <a:avLst/>
          </a:prstGeom>
          <a:noFill/>
        </p:spPr>
        <p:txBody>
          <a:bodyPr wrap="square">
            <a:spAutoFit/>
          </a:bodyPr>
          <a:lstStyle/>
          <a:p>
            <a:pPr algn="just" rtl="1"/>
            <a:r>
              <a:rPr lang="ar-SA" sz="1800" b="1" dirty="0">
                <a:solidFill>
                  <a:srgbClr val="002060"/>
                </a:solidFill>
              </a:rPr>
              <a:t>للعربي </a:t>
            </a:r>
            <a:r>
              <a:rPr lang="ar-SA" sz="1800" b="1" dirty="0" err="1">
                <a:solidFill>
                  <a:srgbClr val="002060"/>
                </a:solidFill>
              </a:rPr>
              <a:t>باطما</a:t>
            </a:r>
            <a:r>
              <a:rPr lang="ar-SA" sz="1800" b="1" dirty="0">
                <a:solidFill>
                  <a:srgbClr val="002060"/>
                </a:solidFill>
              </a:rPr>
              <a:t> (1995</a:t>
            </a:r>
            <a:r>
              <a:rPr lang="ar-SA" sz="1400" b="1" dirty="0">
                <a:solidFill>
                  <a:srgbClr val="002060"/>
                </a:solidFill>
              </a:rPr>
              <a:t>)</a:t>
            </a:r>
          </a:p>
        </p:txBody>
      </p:sp>
      <p:sp>
        <p:nvSpPr>
          <p:cNvPr id="16" name="ZoneTexte 15">
            <a:extLst>
              <a:ext uri="{FF2B5EF4-FFF2-40B4-BE49-F238E27FC236}">
                <a16:creationId xmlns:a16="http://schemas.microsoft.com/office/drawing/2014/main" id="{18B60AEE-391A-4A65-8A15-EBD51E3CD568}"/>
              </a:ext>
            </a:extLst>
          </p:cNvPr>
          <p:cNvSpPr txBox="1"/>
          <p:nvPr/>
        </p:nvSpPr>
        <p:spPr>
          <a:xfrm>
            <a:off x="8224469" y="3713588"/>
            <a:ext cx="2348460" cy="369332"/>
          </a:xfrm>
          <a:prstGeom prst="rect">
            <a:avLst/>
          </a:prstGeom>
          <a:noFill/>
        </p:spPr>
        <p:txBody>
          <a:bodyPr wrap="square">
            <a:spAutoFit/>
          </a:bodyPr>
          <a:lstStyle/>
          <a:p>
            <a:pPr algn="just" rtl="1"/>
            <a:r>
              <a:rPr lang="ar-SA" sz="1800" b="1" dirty="0">
                <a:solidFill>
                  <a:srgbClr val="002060"/>
                </a:solidFill>
              </a:rPr>
              <a:t>لمحمد شكري (1973)</a:t>
            </a:r>
          </a:p>
        </p:txBody>
      </p:sp>
      <p:pic>
        <p:nvPicPr>
          <p:cNvPr id="17" name="Google Shape;656;p54">
            <a:extLst>
              <a:ext uri="{FF2B5EF4-FFF2-40B4-BE49-F238E27FC236}">
                <a16:creationId xmlns:a16="http://schemas.microsoft.com/office/drawing/2014/main" id="{F1B96AFA-8977-6BE9-2414-95EF09CEF82A}"/>
              </a:ext>
            </a:extLst>
          </p:cNvPr>
          <p:cNvPicPr>
            <a:picLocks noChangeAspect="1"/>
          </p:cNvPicPr>
          <p:nvPr/>
        </p:nvPicPr>
        <p:blipFill>
          <a:blip r:embed="rId8">
            <a:alphaModFix/>
          </a:blip>
          <a:srcRect/>
          <a:stretch>
            <a:fillRect/>
          </a:stretch>
        </p:blipFill>
        <p:spPr>
          <a:xfrm>
            <a:off x="656309" y="9878"/>
            <a:ext cx="744881" cy="744881"/>
          </a:xfrm>
          <a:prstGeom prst="rect">
            <a:avLst/>
          </a:prstGeom>
          <a:noFill/>
          <a:ln cap="flat">
            <a:noFill/>
          </a:ln>
        </p:spPr>
      </p:pic>
      <p:sp>
        <p:nvSpPr>
          <p:cNvPr id="18" name="Google Shape;273;p6">
            <a:extLst>
              <a:ext uri="{FF2B5EF4-FFF2-40B4-BE49-F238E27FC236}">
                <a16:creationId xmlns:a16="http://schemas.microsoft.com/office/drawing/2014/main" id="{2D97294B-EAD7-4D9B-D21D-1E668EC1573F}"/>
              </a:ext>
            </a:extLst>
          </p:cNvPr>
          <p:cNvSpPr txBox="1"/>
          <p:nvPr/>
        </p:nvSpPr>
        <p:spPr>
          <a:xfrm>
            <a:off x="941132" y="117748"/>
            <a:ext cx="10344487" cy="348388"/>
          </a:xfrm>
          <a:prstGeom prst="rect">
            <a:avLst/>
          </a:prstGeom>
          <a:noFill/>
          <a:ln>
            <a:noFill/>
          </a:ln>
        </p:spPr>
        <p:txBody>
          <a:bodyPr spcFirstLastPara="1" wrap="square" lIns="91425" tIns="45700" rIns="91425" bIns="45700" anchor="t" anchorCtr="0">
            <a:spAutoFit/>
          </a:bodyPr>
          <a:lstStyle/>
          <a:p>
            <a:pPr lvl="0" algn="r" rtl="1">
              <a:lnSpc>
                <a:spcPct val="103750"/>
              </a:lnSpc>
              <a:buClr>
                <a:srgbClr val="757070"/>
              </a:buClr>
              <a:buSzPts val="2000"/>
              <a:defRPr/>
            </a:pPr>
            <a:r>
              <a:rPr kumimoji="0" lang="ar-MA" sz="1600" b="1" i="0" u="none" strike="noStrike" kern="1200" cap="none" spc="0" normalizeH="0" baseline="0" noProof="0" dirty="0">
                <a:ln>
                  <a:noFill/>
                </a:ln>
                <a:solidFill>
                  <a:srgbClr val="757070"/>
                </a:solidFill>
                <a:effectLst/>
                <a:uLnTx/>
                <a:uFillTx/>
                <a:ea typeface="Calibri"/>
                <a:cs typeface="Calibri"/>
                <a:sym typeface="Calibri"/>
              </a:rPr>
              <a:t>النشاط الاعتيادي : سنبدأ حصتنا </a:t>
            </a:r>
            <a:r>
              <a:rPr kumimoji="0" lang="ar-SA" sz="1600" b="1" i="0" u="none" strike="noStrike" kern="1200" cap="none" spc="0" normalizeH="0" baseline="0" noProof="0" dirty="0">
                <a:ln>
                  <a:noFill/>
                </a:ln>
                <a:solidFill>
                  <a:srgbClr val="757070"/>
                </a:solidFill>
                <a:effectLst/>
                <a:uLnTx/>
                <a:uFillTx/>
                <a:ea typeface="Calibri"/>
                <a:cs typeface="Calibri"/>
                <a:sym typeface="Calibri"/>
              </a:rPr>
              <a:t>باستكشاف بعض أعمال السيرة الذاتية المغربية عبر الو</a:t>
            </a:r>
            <a:r>
              <a:rPr lang="ar-SA" sz="1600" b="1" dirty="0">
                <a:solidFill>
                  <a:srgbClr val="757070"/>
                </a:solidFill>
                <a:ea typeface="Calibri"/>
                <a:cs typeface="Calibri"/>
                <a:sym typeface="Calibri"/>
              </a:rPr>
              <a:t>صل بسهم بين كل سيرة ذاتية والمضمون المناسب لها </a:t>
            </a:r>
            <a:r>
              <a:rPr kumimoji="0" lang="ar-MA" sz="1600" b="1" i="0" u="none" strike="noStrike" kern="1200" cap="none" spc="0" normalizeH="0" baseline="0" noProof="0" dirty="0">
                <a:ln>
                  <a:noFill/>
                </a:ln>
                <a:solidFill>
                  <a:srgbClr val="757070"/>
                </a:solidFill>
                <a:effectLst/>
                <a:uLnTx/>
                <a:uFillTx/>
                <a:ea typeface="Calibri"/>
                <a:cs typeface="Calibri"/>
                <a:sym typeface="Calibri"/>
              </a:rPr>
              <a:t>. </a:t>
            </a:r>
            <a:endParaRPr kumimoji="0" sz="1600" b="0" i="0" u="none" strike="noStrike" kern="1200" cap="none" spc="0" normalizeH="0" baseline="0" noProof="0" dirty="0">
              <a:ln>
                <a:noFill/>
              </a:ln>
              <a:solidFill>
                <a:srgbClr val="FF0000"/>
              </a:solidFill>
              <a:effectLst/>
              <a:uLnTx/>
              <a:uFillTx/>
            </a:endParaRPr>
          </a:p>
        </p:txBody>
      </p:sp>
      <p:sp>
        <p:nvSpPr>
          <p:cNvPr id="19" name="Google Shape;274;p6">
            <a:extLst>
              <a:ext uri="{FF2B5EF4-FFF2-40B4-BE49-F238E27FC236}">
                <a16:creationId xmlns:a16="http://schemas.microsoft.com/office/drawing/2014/main" id="{CE7C1413-E97A-6ACC-2DE5-854BAE01423E}"/>
              </a:ext>
            </a:extLst>
          </p:cNvPr>
          <p:cNvSpPr txBox="1"/>
          <p:nvPr/>
        </p:nvSpPr>
        <p:spPr>
          <a:xfrm>
            <a:off x="1649668" y="522570"/>
            <a:ext cx="9601200" cy="193899"/>
          </a:xfrm>
          <a:prstGeom prst="rect">
            <a:avLst/>
          </a:prstGeom>
          <a:noFill/>
          <a:ln>
            <a:noFill/>
          </a:ln>
        </p:spPr>
        <p:txBody>
          <a:bodyPr spcFirstLastPara="1" wrap="square" lIns="0" tIns="0" rIns="0" bIns="0" anchor="t" anchorCtr="0">
            <a:spAutoFit/>
          </a:bodyPr>
          <a:lstStyle/>
          <a:p>
            <a:pPr lvl="0" algn="r" rtl="1">
              <a:lnSpc>
                <a:spcPct val="90000"/>
              </a:lnSpc>
              <a:buClr>
                <a:srgbClr val="AEABAB"/>
              </a:buClr>
              <a:buSzPts val="1400"/>
              <a:defRPr/>
            </a:pP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يطلب </a:t>
            </a: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 المدرس </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من التلاميذ</a:t>
            </a:r>
            <a:r>
              <a:rPr kumimoji="0" lang="fr-FR" sz="1400" b="0" i="1" u="none" strike="noStrike" kern="1200" cap="none" spc="0" normalizeH="0" baseline="0" noProof="0" dirty="0">
                <a:ln>
                  <a:noFill/>
                </a:ln>
                <a:solidFill>
                  <a:srgbClr val="AEABAB"/>
                </a:solidFill>
                <a:effectLst/>
                <a:uLnTx/>
                <a:uFillTx/>
                <a:latin typeface="Calibri"/>
                <a:ea typeface="Calibri"/>
                <a:cs typeface="Calibri"/>
                <a:sym typeface="Calibri"/>
              </a:rPr>
              <a:t> </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أن يصلوا </a:t>
            </a:r>
            <a:r>
              <a:rPr lang="ar-SA" sz="1400" i="1" dirty="0">
                <a:solidFill>
                  <a:srgbClr val="AEABAB"/>
                </a:solidFill>
                <a:latin typeface="Calibri"/>
                <a:ea typeface="Calibri"/>
                <a:cs typeface="Calibri"/>
                <a:sym typeface="Calibri"/>
              </a:rPr>
              <a:t>بسهم بين كل سيرة ذاتية والمضمون المناسب</a:t>
            </a:r>
            <a:r>
              <a:rPr lang="ar-MA" sz="1400" i="1" dirty="0">
                <a:solidFill>
                  <a:srgbClr val="AEABAB"/>
                </a:solidFill>
                <a:latin typeface="Calibri"/>
                <a:ea typeface="Calibri"/>
                <a:cs typeface="Calibri"/>
                <a:sym typeface="Calibri"/>
              </a:rPr>
              <a:t>. </a:t>
            </a: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يستمع إلى إجابات 4 </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تلاميذ ويوثقها على السبورة</a:t>
            </a: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a:t>
            </a:r>
            <a:endParaRPr kumimoji="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1" name="Connecteur droit avec flèche 20">
            <a:extLst>
              <a:ext uri="{FF2B5EF4-FFF2-40B4-BE49-F238E27FC236}">
                <a16:creationId xmlns:a16="http://schemas.microsoft.com/office/drawing/2014/main" id="{BA82BB1B-2404-3087-BC23-7083B5961AD0}"/>
              </a:ext>
            </a:extLst>
          </p:cNvPr>
          <p:cNvCxnSpPr>
            <a:stCxn id="14" idx="1"/>
            <a:endCxn id="6" idx="3"/>
          </p:cNvCxnSpPr>
          <p:nvPr/>
        </p:nvCxnSpPr>
        <p:spPr>
          <a:xfrm flipH="1">
            <a:off x="6113375" y="1843272"/>
            <a:ext cx="2068240" cy="2054982"/>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E7EB0BE4-6310-501D-E5D4-C077AE5B249A}"/>
              </a:ext>
            </a:extLst>
          </p:cNvPr>
          <p:cNvCxnSpPr>
            <a:cxnSpLocks/>
            <a:stCxn id="16" idx="1"/>
            <a:endCxn id="11" idx="3"/>
          </p:cNvCxnSpPr>
          <p:nvPr/>
        </p:nvCxnSpPr>
        <p:spPr>
          <a:xfrm flipH="1">
            <a:off x="6113375" y="3898254"/>
            <a:ext cx="2111094" cy="1791018"/>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29AF86CB-7F36-C3D2-8608-A3B311B5D985}"/>
              </a:ext>
            </a:extLst>
          </p:cNvPr>
          <p:cNvCxnSpPr>
            <a:cxnSpLocks/>
            <a:stCxn id="15" idx="1"/>
            <a:endCxn id="12" idx="3"/>
          </p:cNvCxnSpPr>
          <p:nvPr/>
        </p:nvCxnSpPr>
        <p:spPr>
          <a:xfrm flipH="1" flipV="1">
            <a:off x="6113375" y="1840633"/>
            <a:ext cx="2232603" cy="3847328"/>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909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12E86-8262-CCCD-E6D7-D6A87D10536C}"/>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FB2BE32C-A40C-39D8-68B6-9AFBAC36F66E}"/>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C0191A03-1A98-1B87-FC08-1AA838EE9CF8}"/>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a16="http://schemas.microsoft.com/office/drawing/2014/main" id="{43A7EA35-3E04-7597-AAB4-26005E00329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a16="http://schemas.microsoft.com/office/drawing/2014/main" id="{1F61EF72-3B0A-15A4-624F-C3CDFF723BEE}"/>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a16="http://schemas.microsoft.com/office/drawing/2014/main" id="{E1461A43-98BA-ED39-C542-2B92BC957A01}"/>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ب- واجبات منزلية</a:t>
            </a:r>
            <a:endParaRPr lang="ar-MA" sz="4800" b="1" kern="0" dirty="0">
              <a:solidFill>
                <a:srgbClr val="FFC000"/>
              </a:solidFill>
              <a:latin typeface="Calibri"/>
              <a:ea typeface="Calibri"/>
              <a:cs typeface="Calibri"/>
            </a:endParaRPr>
          </a:p>
          <a:p>
            <a:pPr algn="ctr" defTabSz="1219170" rtl="1">
              <a:lnSpc>
                <a:spcPct val="131218"/>
              </a:lnSpc>
              <a:defRPr sz="1800" b="0" i="0" u="none" strike="noStrike" kern="0" cap="none" spc="0" baseline="0">
                <a:solidFill>
                  <a:srgbClr val="000000"/>
                </a:solidFill>
                <a:uFillTx/>
              </a:defRPr>
            </a:pPr>
            <a:r>
              <a:rPr lang="ar-SA" sz="4000" b="1" kern="0" dirty="0">
                <a:solidFill>
                  <a:srgbClr val="44546A"/>
                </a:solidFill>
                <a:latin typeface="Arial"/>
                <a:ea typeface="Calibri"/>
                <a:cs typeface="Arial"/>
              </a:rPr>
              <a:t>02 </a:t>
            </a:r>
            <a:r>
              <a:rPr lang="ar-SA" sz="4000" b="1" kern="0" dirty="0">
                <a:solidFill>
                  <a:srgbClr val="44546A"/>
                </a:solidFill>
                <a:ea typeface="Calibri"/>
                <a:cs typeface="Calibri"/>
              </a:rPr>
              <a:t>دقيقتان</a:t>
            </a:r>
            <a:endParaRPr lang="fr-FR" sz="4000" b="1" kern="0" dirty="0">
              <a:solidFill>
                <a:srgbClr val="44546A"/>
              </a:solidFill>
              <a:latin typeface="Calibri"/>
              <a:ea typeface="Calibri"/>
              <a:cs typeface="Calibri"/>
            </a:endParaRPr>
          </a:p>
        </p:txBody>
      </p:sp>
      <p:pic>
        <p:nvPicPr>
          <p:cNvPr id="12" name="Image 11">
            <a:extLst>
              <a:ext uri="{FF2B5EF4-FFF2-40B4-BE49-F238E27FC236}">
                <a16:creationId xmlns:a16="http://schemas.microsoft.com/office/drawing/2014/main" id="{E2FB404F-8937-6582-92BF-80AD2447EE65}"/>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a16="http://schemas.microsoft.com/office/drawing/2014/main" id="{581712DA-4D2F-2A9F-BA8A-AA792671833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
        <p:nvSpPr>
          <p:cNvPr id="2" name="Oval 45">
            <a:extLst>
              <a:ext uri="{FF2B5EF4-FFF2-40B4-BE49-F238E27FC236}">
                <a16:creationId xmlns:a16="http://schemas.microsoft.com/office/drawing/2014/main" id="{145972C2-4FDF-1E52-34C8-ED0C8010AEDA}"/>
              </a:ext>
            </a:extLst>
          </p:cNvPr>
          <p:cNvSpPr/>
          <p:nvPr/>
        </p:nvSpPr>
        <p:spPr>
          <a:xfrm>
            <a:off x="9548106" y="4146722"/>
            <a:ext cx="519608" cy="519608"/>
          </a:xfrm>
          <a:prstGeom prst="ellipse">
            <a:avLst/>
          </a:prstGeom>
          <a:blipFill>
            <a:blip r:embed="rId5"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1256682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18" name="Google Shape;255;p28">
            <a:extLst>
              <a:ext uri="{FF2B5EF4-FFF2-40B4-BE49-F238E27FC236}">
                <a16:creationId xmlns:a16="http://schemas.microsoft.com/office/drawing/2014/main" id="{9E2175D2-986C-1BFD-098C-82CF13394720}"/>
              </a:ext>
            </a:extLst>
          </p:cNvPr>
          <p:cNvSpPr/>
          <p:nvPr/>
        </p:nvSpPr>
        <p:spPr>
          <a:xfrm>
            <a:off x="4683940" y="216280"/>
            <a:ext cx="6224235" cy="52098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sz="2800" b="1" kern="0" dirty="0">
                <a:solidFill>
                  <a:srgbClr val="44546A"/>
                </a:solidFill>
                <a:latin typeface="Calibri"/>
                <a:ea typeface="Calibri"/>
                <a:cs typeface="Calibri"/>
              </a:rPr>
              <a:t>مراقبة إنجاز الواجبات المنزلية</a:t>
            </a:r>
            <a:endParaRPr lang="en-US" sz="2800" kern="0" dirty="0">
              <a:solidFill>
                <a:srgbClr val="000000"/>
              </a:solidFill>
              <a:latin typeface="Arial"/>
              <a:ea typeface="Arial"/>
              <a:cs typeface="Arial"/>
            </a:endParaRPr>
          </a:p>
        </p:txBody>
      </p:sp>
      <p:sp>
        <p:nvSpPr>
          <p:cNvPr id="25" name="Google Shape;1178;p113">
            <a:extLst>
              <a:ext uri="{FF2B5EF4-FFF2-40B4-BE49-F238E27FC236}">
                <a16:creationId xmlns:a16="http://schemas.microsoft.com/office/drawing/2014/main" id="{47418503-E934-4EF4-9A75-8FFE7AC3F906}"/>
              </a:ext>
            </a:extLst>
          </p:cNvPr>
          <p:cNvSpPr txBox="1">
            <a:spLocks/>
          </p:cNvSpPr>
          <p:nvPr/>
        </p:nvSpPr>
        <p:spPr>
          <a:xfrm>
            <a:off x="1416402" y="706528"/>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SA" sz="1600" i="1" dirty="0">
                <a:solidFill>
                  <a:srgbClr val="AFABAB"/>
                </a:solidFill>
                <a:latin typeface="Calibri" pitchFamily="34"/>
                <a:cs typeface="Calibri" pitchFamily="34"/>
              </a:rPr>
              <a:t>يراقب </a:t>
            </a:r>
            <a:r>
              <a:rPr lang="ar-MA" sz="1600" i="1" dirty="0">
                <a:solidFill>
                  <a:srgbClr val="AFABAB"/>
                </a:solidFill>
                <a:latin typeface="Calibri" pitchFamily="34"/>
                <a:cs typeface="Calibri" pitchFamily="34"/>
              </a:rPr>
              <a:t> المدرس </a:t>
            </a:r>
            <a:r>
              <a:rPr lang="ar-SA" sz="1600" i="1" dirty="0">
                <a:solidFill>
                  <a:srgbClr val="AFABAB"/>
                </a:solidFill>
                <a:latin typeface="Calibri" pitchFamily="34"/>
                <a:cs typeface="Calibri" pitchFamily="34"/>
              </a:rPr>
              <a:t>إنجاز الواجبات المنزلية لدى عينة من التلاميذ.</a:t>
            </a:r>
            <a:endParaRPr lang="fr-FR" sz="1600" i="1" dirty="0">
              <a:solidFill>
                <a:srgbClr val="AFABAB"/>
              </a:solidFill>
              <a:latin typeface="Calibri" pitchFamily="34"/>
              <a:cs typeface="Calibri" pitchFamily="34"/>
            </a:endParaRPr>
          </a:p>
        </p:txBody>
      </p:sp>
      <p:pic>
        <p:nvPicPr>
          <p:cNvPr id="2" name="Google Shape;1176;p113">
            <a:extLst>
              <a:ext uri="{FF2B5EF4-FFF2-40B4-BE49-F238E27FC236}">
                <a16:creationId xmlns:a16="http://schemas.microsoft.com/office/drawing/2014/main" id="{F4F7CA1B-62BE-71E0-C752-21F323039C76}"/>
              </a:ext>
            </a:extLst>
          </p:cNvPr>
          <p:cNvPicPr>
            <a:picLocks noChangeAspect="1"/>
          </p:cNvPicPr>
          <p:nvPr/>
        </p:nvPicPr>
        <p:blipFill>
          <a:blip r:embed="rId2">
            <a:alphaModFix/>
          </a:blip>
          <a:srcRect/>
          <a:stretch>
            <a:fillRect/>
          </a:stretch>
        </p:blipFill>
        <p:spPr>
          <a:xfrm>
            <a:off x="11045558" y="132173"/>
            <a:ext cx="605088" cy="605088"/>
          </a:xfrm>
          <a:prstGeom prst="rect">
            <a:avLst/>
          </a:prstGeom>
          <a:noFill/>
          <a:ln cap="flat">
            <a:noFill/>
          </a:ln>
        </p:spPr>
      </p:pic>
      <p:pic>
        <p:nvPicPr>
          <p:cNvPr id="4" name="Image 3">
            <a:extLst>
              <a:ext uri="{FF2B5EF4-FFF2-40B4-BE49-F238E27FC236}">
                <a16:creationId xmlns:a16="http://schemas.microsoft.com/office/drawing/2014/main" id="{E93E2825-122A-92C4-B5FD-E6D98789D93C}"/>
              </a:ext>
            </a:extLst>
          </p:cNvPr>
          <p:cNvPicPr>
            <a:picLocks noChangeAspect="1"/>
          </p:cNvPicPr>
          <p:nvPr/>
        </p:nvPicPr>
        <p:blipFill>
          <a:blip r:embed="rId3"/>
          <a:stretch>
            <a:fillRect/>
          </a:stretch>
        </p:blipFill>
        <p:spPr>
          <a:xfrm>
            <a:off x="3042458" y="1145770"/>
            <a:ext cx="5336771" cy="5336771"/>
          </a:xfrm>
          <a:prstGeom prst="rect">
            <a:avLst/>
          </a:prstGeom>
        </p:spPr>
      </p:pic>
    </p:spTree>
    <p:extLst>
      <p:ext uri="{BB962C8B-B14F-4D97-AF65-F5344CB8AC3E}">
        <p14:creationId xmlns:p14="http://schemas.microsoft.com/office/powerpoint/2010/main" val="986438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A2CB1-C34D-13FD-3020-01062469B35E}"/>
            </a:ext>
          </a:extLst>
        </p:cNvPr>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6DD32732-3EA9-83CA-11B8-D85033F8AE6C}"/>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id="{BA8BC694-80FB-37CA-D4F5-4B1AD2C4A1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E22F0480-D95A-3DB3-F4D4-E0C4075F02E6}"/>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D1EBDC02-47D0-5216-06AC-6F442F0A84A5}"/>
              </a:ext>
            </a:extLst>
          </p:cNvPr>
          <p:cNvSpPr/>
          <p:nvPr/>
        </p:nvSpPr>
        <p:spPr>
          <a:xfrm>
            <a:off x="4683940" y="216280"/>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pic>
        <p:nvPicPr>
          <p:cNvPr id="20" name="Google Shape;1173;p113" descr="Lever la main - Icônes mains et gestes gratuites">
            <a:extLst>
              <a:ext uri="{FF2B5EF4-FFF2-40B4-BE49-F238E27FC236}">
                <a16:creationId xmlns:a16="http://schemas.microsoft.com/office/drawing/2014/main" id="{FC3D6AD0-0195-1392-97A5-34A2BE8C070C}"/>
              </a:ext>
            </a:extLst>
          </p:cNvPr>
          <p:cNvPicPr>
            <a:picLocks noChangeAspect="1"/>
          </p:cNvPicPr>
          <p:nvPr/>
        </p:nvPicPr>
        <p:blipFill>
          <a:blip r:embed="rId2">
            <a:alphaModFix/>
          </a:blip>
          <a:srcRect/>
          <a:stretch>
            <a:fillRect/>
          </a:stretch>
        </p:blipFill>
        <p:spPr>
          <a:xfrm>
            <a:off x="10024889" y="2097044"/>
            <a:ext cx="702636" cy="702636"/>
          </a:xfrm>
          <a:prstGeom prst="rect">
            <a:avLst/>
          </a:prstGeom>
          <a:noFill/>
          <a:ln cap="flat">
            <a:noFill/>
          </a:ln>
        </p:spPr>
      </p:pic>
      <p:pic>
        <p:nvPicPr>
          <p:cNvPr id="21" name="Google Shape;1174;p113">
            <a:extLst>
              <a:ext uri="{FF2B5EF4-FFF2-40B4-BE49-F238E27FC236}">
                <a16:creationId xmlns:a16="http://schemas.microsoft.com/office/drawing/2014/main" id="{DF82B832-DB16-8F9B-7BCA-AB9661DD6E17}"/>
              </a:ext>
            </a:extLst>
          </p:cNvPr>
          <p:cNvPicPr>
            <a:picLocks noChangeAspect="1"/>
          </p:cNvPicPr>
          <p:nvPr/>
        </p:nvPicPr>
        <p:blipFill>
          <a:blip r:embed="rId3">
            <a:alphaModFix/>
          </a:blip>
          <a:srcRect/>
          <a:stretch>
            <a:fillRect/>
          </a:stretch>
        </p:blipFill>
        <p:spPr>
          <a:xfrm>
            <a:off x="10024889" y="3036459"/>
            <a:ext cx="699052" cy="699052"/>
          </a:xfrm>
          <a:prstGeom prst="rect">
            <a:avLst/>
          </a:prstGeom>
          <a:noFill/>
          <a:ln cap="flat">
            <a:noFill/>
          </a:ln>
        </p:spPr>
      </p:pic>
      <p:pic>
        <p:nvPicPr>
          <p:cNvPr id="22" name="Google Shape;1175;p113">
            <a:extLst>
              <a:ext uri="{FF2B5EF4-FFF2-40B4-BE49-F238E27FC236}">
                <a16:creationId xmlns:a16="http://schemas.microsoft.com/office/drawing/2014/main" id="{A2614C8F-CCC8-9A39-7E32-733905B49FD9}"/>
              </a:ext>
            </a:extLst>
          </p:cNvPr>
          <p:cNvPicPr>
            <a:picLocks noChangeAspect="1"/>
          </p:cNvPicPr>
          <p:nvPr/>
        </p:nvPicPr>
        <p:blipFill>
          <a:blip r:embed="rId4">
            <a:alphaModFix/>
          </a:blip>
          <a:srcRect/>
          <a:stretch>
            <a:fillRect/>
          </a:stretch>
        </p:blipFill>
        <p:spPr>
          <a:xfrm>
            <a:off x="10091018" y="4157075"/>
            <a:ext cx="636507" cy="636507"/>
          </a:xfrm>
          <a:prstGeom prst="rect">
            <a:avLst/>
          </a:prstGeom>
          <a:noFill/>
          <a:ln cap="flat">
            <a:noFill/>
          </a:ln>
        </p:spPr>
      </p:pic>
      <p:pic>
        <p:nvPicPr>
          <p:cNvPr id="23" name="Google Shape;1176;p113">
            <a:extLst>
              <a:ext uri="{FF2B5EF4-FFF2-40B4-BE49-F238E27FC236}">
                <a16:creationId xmlns:a16="http://schemas.microsoft.com/office/drawing/2014/main" id="{7A0810D0-E0AD-0942-C8C0-0CBC89502C82}"/>
              </a:ext>
            </a:extLst>
          </p:cNvPr>
          <p:cNvPicPr>
            <a:picLocks noChangeAspect="1"/>
          </p:cNvPicPr>
          <p:nvPr/>
        </p:nvPicPr>
        <p:blipFill>
          <a:blip r:embed="rId5">
            <a:alphaModFix/>
          </a:blip>
          <a:srcRect/>
          <a:stretch>
            <a:fillRect/>
          </a:stretch>
        </p:blipFill>
        <p:spPr>
          <a:xfrm>
            <a:off x="10147783" y="5229760"/>
            <a:ext cx="605088" cy="605088"/>
          </a:xfrm>
          <a:prstGeom prst="rect">
            <a:avLst/>
          </a:prstGeom>
          <a:noFill/>
          <a:ln cap="flat">
            <a:noFill/>
          </a:ln>
        </p:spPr>
      </p:pic>
      <p:sp>
        <p:nvSpPr>
          <p:cNvPr id="24" name="Google Shape;1177;p113">
            <a:extLst>
              <a:ext uri="{FF2B5EF4-FFF2-40B4-BE49-F238E27FC236}">
                <a16:creationId xmlns:a16="http://schemas.microsoft.com/office/drawing/2014/main" id="{57D66363-DD29-C80D-8A0F-DA77D417718E}"/>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a:t>
            </a:r>
            <a:r>
              <a:rPr lang="ar-SA" sz="2400" dirty="0">
                <a:latin typeface="Calibri" pitchFamily="34"/>
                <a:cs typeface="Calibri" pitchFamily="34"/>
              </a:rPr>
              <a:t>القسم</a:t>
            </a:r>
            <a:r>
              <a:rPr lang="ar-MA" sz="2400" dirty="0">
                <a:latin typeface="Calibri" pitchFamily="34"/>
                <a:cs typeface="Calibri" pitchFamily="34"/>
              </a:rPr>
              <a:t>؟</a:t>
            </a:r>
            <a:endParaRPr lang="fr-FR" sz="2400" dirty="0"/>
          </a:p>
        </p:txBody>
      </p:sp>
      <p:sp>
        <p:nvSpPr>
          <p:cNvPr id="25" name="Google Shape;1178;p113">
            <a:extLst>
              <a:ext uri="{FF2B5EF4-FFF2-40B4-BE49-F238E27FC236}">
                <a16:creationId xmlns:a16="http://schemas.microsoft.com/office/drawing/2014/main" id="{81AA2504-8B21-9DD8-444B-5C7A6328FC5B}"/>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a:t>
            </a:r>
            <a:r>
              <a:rPr lang="ar-SA" sz="1600" i="1" dirty="0">
                <a:solidFill>
                  <a:srgbClr val="AFABAB"/>
                </a:solidFill>
                <a:latin typeface="Calibri" pitchFamily="34"/>
                <a:cs typeface="Calibri" pitchFamily="34"/>
              </a:rPr>
              <a:t>الأستاذ</a:t>
            </a:r>
            <a:r>
              <a:rPr lang="ar-MA" sz="1600" i="1" dirty="0">
                <a:solidFill>
                  <a:srgbClr val="AFABAB"/>
                </a:solidFill>
                <a:latin typeface="Calibri" pitchFamily="34"/>
                <a:cs typeface="Calibri" pitchFamily="34"/>
              </a:rPr>
              <a:t> 3 متعلمين للتذكير بض</a:t>
            </a:r>
            <a:r>
              <a:rPr lang="ar-SA" sz="1600" i="1" dirty="0">
                <a:solidFill>
                  <a:srgbClr val="AFABAB"/>
                </a:solidFill>
                <a:latin typeface="Calibri" pitchFamily="34"/>
                <a:cs typeface="Calibri" pitchFamily="34"/>
              </a:rPr>
              <a:t>ابطين فقط من ضوابط </a:t>
            </a:r>
            <a:r>
              <a:rPr lang="ar-MA" sz="1600" i="1" dirty="0">
                <a:solidFill>
                  <a:srgbClr val="AFABAB"/>
                </a:solidFill>
                <a:latin typeface="Calibri" pitchFamily="34"/>
                <a:cs typeface="Calibri" pitchFamily="34"/>
              </a:rPr>
              <a:t>العمل </a:t>
            </a:r>
            <a:r>
              <a:rPr lang="ar-SA" sz="1600" i="1" dirty="0">
                <a:solidFill>
                  <a:srgbClr val="AFABAB"/>
                </a:solidFill>
                <a:latin typeface="Calibri" pitchFamily="34"/>
                <a:cs typeface="Calibri" pitchFamily="34"/>
              </a:rPr>
              <a:t>الصفي.</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E856AD56-6C44-459D-961E-D84F463ED8DA}"/>
              </a:ext>
            </a:extLst>
          </p:cNvPr>
          <p:cNvPicPr>
            <a:picLocks noChangeAspect="1"/>
          </p:cNvPicPr>
          <p:nvPr/>
        </p:nvPicPr>
        <p:blipFill>
          <a:blip r:embed="rId6">
            <a:alphaModFix/>
          </a:blip>
          <a:srcRect/>
          <a:stretch>
            <a:fillRect/>
          </a:stretch>
        </p:blipFill>
        <p:spPr>
          <a:xfrm>
            <a:off x="11191413" y="183649"/>
            <a:ext cx="602723" cy="602723"/>
          </a:xfrm>
          <a:prstGeom prst="rect">
            <a:avLst/>
          </a:prstGeom>
          <a:noFill/>
          <a:ln cap="flat">
            <a:noFill/>
          </a:ln>
        </p:spPr>
      </p:pic>
      <p:sp>
        <p:nvSpPr>
          <p:cNvPr id="3" name="Google Shape;274;p6">
            <a:extLst>
              <a:ext uri="{FF2B5EF4-FFF2-40B4-BE49-F238E27FC236}">
                <a16:creationId xmlns:a16="http://schemas.microsoft.com/office/drawing/2014/main" id="{F3805660-D167-A157-95DF-982353858711}"/>
              </a:ext>
            </a:extLst>
          </p:cNvPr>
          <p:cNvSpPr txBox="1"/>
          <p:nvPr/>
        </p:nvSpPr>
        <p:spPr>
          <a:xfrm>
            <a:off x="1590213" y="754429"/>
            <a:ext cx="9601200" cy="246221"/>
          </a:xfrm>
          <a:prstGeom prst="rect">
            <a:avLst/>
          </a:prstGeom>
          <a:noFill/>
          <a:ln>
            <a:noFill/>
          </a:ln>
        </p:spPr>
        <p:txBody>
          <a:bodyPr spcFirstLastPara="1" wrap="square" lIns="0" tIns="0" rIns="0" bIns="0" anchor="t" anchorCtr="0">
            <a:spAutoFit/>
          </a:bodyPr>
          <a:lstStyle/>
          <a:p>
            <a:pPr lvl="1" algn="r" rtl="1"/>
            <a:r>
              <a:rPr lang="ar-SA" sz="1600" dirty="0">
                <a:solidFill>
                  <a:schemeClr val="bg2">
                    <a:lumMod val="75000"/>
                  </a:schemeClr>
                </a:solidFill>
              </a:rPr>
              <a:t>يُخصص الأستاذ الحصة للتذكير بضابطين 02 على الأكثر تجنبا للتكرار وعدم الجدوى</a:t>
            </a:r>
            <a:endParaRPr lang="fr-FR" sz="1600" dirty="0">
              <a:solidFill>
                <a:schemeClr val="bg2">
                  <a:lumMod val="75000"/>
                </a:schemeClr>
              </a:solidFill>
            </a:endParaRPr>
          </a:p>
        </p:txBody>
      </p:sp>
    </p:spTree>
    <p:extLst>
      <p:ext uri="{BB962C8B-B14F-4D97-AF65-F5344CB8AC3E}">
        <p14:creationId xmlns:p14="http://schemas.microsoft.com/office/powerpoint/2010/main" val="1192448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BEC6D-C62C-39CF-E54F-6715DE076B53}"/>
            </a:ext>
          </a:extLst>
        </p:cNvPr>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1F267F23-D26C-31E1-A452-6F3EE9221B67}"/>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id="{2536B6D8-C651-BC8C-AA32-640AE5A58F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27D8E1CD-152C-1200-F78A-DC8B603CD9EF}"/>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9AB985E3-D36F-8039-48C9-F1600104E598}"/>
              </a:ext>
            </a:extLst>
          </p:cNvPr>
          <p:cNvSpPr/>
          <p:nvPr/>
        </p:nvSpPr>
        <p:spPr>
          <a:xfrm>
            <a:off x="4731236" y="219008"/>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pic>
        <p:nvPicPr>
          <p:cNvPr id="20" name="Google Shape;1173;p113" descr="Lever la main - Icônes mains et gestes gratuites">
            <a:extLst>
              <a:ext uri="{FF2B5EF4-FFF2-40B4-BE49-F238E27FC236}">
                <a16:creationId xmlns:a16="http://schemas.microsoft.com/office/drawing/2014/main" id="{16E76DE3-CCA7-5C71-C648-D3AAB116C079}"/>
              </a:ext>
            </a:extLst>
          </p:cNvPr>
          <p:cNvPicPr>
            <a:picLocks noChangeAspect="1"/>
          </p:cNvPicPr>
          <p:nvPr/>
        </p:nvPicPr>
        <p:blipFill>
          <a:blip r:embed="rId2">
            <a:alphaModFix/>
          </a:blip>
          <a:srcRect/>
          <a:stretch>
            <a:fillRect/>
          </a:stretch>
        </p:blipFill>
        <p:spPr>
          <a:xfrm>
            <a:off x="10024889" y="2097044"/>
            <a:ext cx="702636" cy="702636"/>
          </a:xfrm>
          <a:prstGeom prst="rect">
            <a:avLst/>
          </a:prstGeom>
          <a:noFill/>
          <a:ln cap="flat">
            <a:noFill/>
          </a:ln>
        </p:spPr>
      </p:pic>
      <p:pic>
        <p:nvPicPr>
          <p:cNvPr id="21" name="Google Shape;1174;p113">
            <a:extLst>
              <a:ext uri="{FF2B5EF4-FFF2-40B4-BE49-F238E27FC236}">
                <a16:creationId xmlns:a16="http://schemas.microsoft.com/office/drawing/2014/main" id="{48F1B6BE-347D-3A35-7970-D7D85F9309B3}"/>
              </a:ext>
            </a:extLst>
          </p:cNvPr>
          <p:cNvPicPr>
            <a:picLocks noChangeAspect="1"/>
          </p:cNvPicPr>
          <p:nvPr/>
        </p:nvPicPr>
        <p:blipFill>
          <a:blip r:embed="rId3">
            <a:alphaModFix/>
          </a:blip>
          <a:srcRect/>
          <a:stretch>
            <a:fillRect/>
          </a:stretch>
        </p:blipFill>
        <p:spPr>
          <a:xfrm>
            <a:off x="10024889" y="3036459"/>
            <a:ext cx="699052" cy="699052"/>
          </a:xfrm>
          <a:prstGeom prst="rect">
            <a:avLst/>
          </a:prstGeom>
          <a:noFill/>
          <a:ln cap="flat">
            <a:noFill/>
          </a:ln>
        </p:spPr>
      </p:pic>
      <p:pic>
        <p:nvPicPr>
          <p:cNvPr id="22" name="Google Shape;1175;p113">
            <a:extLst>
              <a:ext uri="{FF2B5EF4-FFF2-40B4-BE49-F238E27FC236}">
                <a16:creationId xmlns:a16="http://schemas.microsoft.com/office/drawing/2014/main" id="{05F0BB1C-13AE-8204-7A68-15FDE67B9645}"/>
              </a:ext>
            </a:extLst>
          </p:cNvPr>
          <p:cNvPicPr>
            <a:picLocks noChangeAspect="1"/>
          </p:cNvPicPr>
          <p:nvPr/>
        </p:nvPicPr>
        <p:blipFill>
          <a:blip r:embed="rId4">
            <a:alphaModFix/>
          </a:blip>
          <a:srcRect/>
          <a:stretch>
            <a:fillRect/>
          </a:stretch>
        </p:blipFill>
        <p:spPr>
          <a:xfrm>
            <a:off x="10091018" y="4157075"/>
            <a:ext cx="636507" cy="636507"/>
          </a:xfrm>
          <a:prstGeom prst="rect">
            <a:avLst/>
          </a:prstGeom>
          <a:noFill/>
          <a:ln cap="flat">
            <a:noFill/>
          </a:ln>
        </p:spPr>
      </p:pic>
      <p:pic>
        <p:nvPicPr>
          <p:cNvPr id="23" name="Google Shape;1176;p113">
            <a:extLst>
              <a:ext uri="{FF2B5EF4-FFF2-40B4-BE49-F238E27FC236}">
                <a16:creationId xmlns:a16="http://schemas.microsoft.com/office/drawing/2014/main" id="{2BE8617B-728C-F485-15FE-744B16AA77B4}"/>
              </a:ext>
            </a:extLst>
          </p:cNvPr>
          <p:cNvPicPr>
            <a:picLocks noChangeAspect="1"/>
          </p:cNvPicPr>
          <p:nvPr/>
        </p:nvPicPr>
        <p:blipFill>
          <a:blip r:embed="rId5">
            <a:alphaModFix/>
          </a:blip>
          <a:srcRect/>
          <a:stretch>
            <a:fillRect/>
          </a:stretch>
        </p:blipFill>
        <p:spPr>
          <a:xfrm>
            <a:off x="10147783" y="5229760"/>
            <a:ext cx="605088" cy="605088"/>
          </a:xfrm>
          <a:prstGeom prst="rect">
            <a:avLst/>
          </a:prstGeom>
          <a:noFill/>
          <a:ln cap="flat">
            <a:noFill/>
          </a:ln>
        </p:spPr>
      </p:pic>
      <p:sp>
        <p:nvSpPr>
          <p:cNvPr id="24" name="Google Shape;1177;p113">
            <a:extLst>
              <a:ext uri="{FF2B5EF4-FFF2-40B4-BE49-F238E27FC236}">
                <a16:creationId xmlns:a16="http://schemas.microsoft.com/office/drawing/2014/main" id="{19052196-F939-39D7-260F-076167BB6BD3}"/>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a:t>
            </a:r>
            <a:r>
              <a:rPr lang="ar-SA" sz="2400" dirty="0">
                <a:latin typeface="Calibri" pitchFamily="34"/>
                <a:cs typeface="Calibri" pitchFamily="34"/>
              </a:rPr>
              <a:t>القسم</a:t>
            </a:r>
            <a:r>
              <a:rPr lang="ar-MA" sz="2400" dirty="0">
                <a:latin typeface="Calibri" pitchFamily="34"/>
                <a:cs typeface="Calibri" pitchFamily="34"/>
              </a:rPr>
              <a:t>؟</a:t>
            </a:r>
            <a:endParaRPr lang="fr-FR" sz="2400" dirty="0"/>
          </a:p>
        </p:txBody>
      </p:sp>
      <p:sp>
        <p:nvSpPr>
          <p:cNvPr id="25" name="Google Shape;1178;p113">
            <a:extLst>
              <a:ext uri="{FF2B5EF4-FFF2-40B4-BE49-F238E27FC236}">
                <a16:creationId xmlns:a16="http://schemas.microsoft.com/office/drawing/2014/main" id="{6B4B82A8-3527-B6A3-9E31-DC5D7DE51185}"/>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a:t>
            </a:r>
            <a:r>
              <a:rPr lang="ar-SA" sz="1600" i="1" dirty="0">
                <a:solidFill>
                  <a:srgbClr val="AFABAB"/>
                </a:solidFill>
                <a:latin typeface="Calibri" pitchFamily="34"/>
                <a:cs typeface="Calibri" pitchFamily="34"/>
              </a:rPr>
              <a:t>الأستاذ</a:t>
            </a:r>
            <a:r>
              <a:rPr lang="ar-MA" sz="1600" i="1" dirty="0">
                <a:solidFill>
                  <a:srgbClr val="AFABAB"/>
                </a:solidFill>
                <a:latin typeface="Calibri" pitchFamily="34"/>
                <a:cs typeface="Calibri" pitchFamily="34"/>
              </a:rPr>
              <a:t> 3 متعلمين للتذكير بض</a:t>
            </a:r>
            <a:r>
              <a:rPr lang="ar-SA" sz="1600" i="1" dirty="0">
                <a:solidFill>
                  <a:srgbClr val="AFABAB"/>
                </a:solidFill>
                <a:latin typeface="Calibri" pitchFamily="34"/>
                <a:cs typeface="Calibri" pitchFamily="34"/>
              </a:rPr>
              <a:t>ابطين فقط من ضوابط </a:t>
            </a:r>
            <a:r>
              <a:rPr lang="ar-MA" sz="1600" i="1" dirty="0">
                <a:solidFill>
                  <a:srgbClr val="AFABAB"/>
                </a:solidFill>
                <a:latin typeface="Calibri" pitchFamily="34"/>
                <a:cs typeface="Calibri" pitchFamily="34"/>
              </a:rPr>
              <a:t>العمل </a:t>
            </a:r>
            <a:r>
              <a:rPr lang="ar-SA" sz="1600" i="1" dirty="0">
                <a:solidFill>
                  <a:srgbClr val="AFABAB"/>
                </a:solidFill>
                <a:latin typeface="Calibri" pitchFamily="34"/>
                <a:cs typeface="Calibri" pitchFamily="34"/>
              </a:rPr>
              <a:t>الصفي.</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43A8E15F-8D8F-1B99-8622-6D8725DDCDFD}"/>
              </a:ext>
            </a:extLst>
          </p:cNvPr>
          <p:cNvPicPr>
            <a:picLocks noChangeAspect="1"/>
          </p:cNvPicPr>
          <p:nvPr/>
        </p:nvPicPr>
        <p:blipFill>
          <a:blip r:embed="rId6">
            <a:alphaModFix/>
          </a:blip>
          <a:srcRect/>
          <a:stretch>
            <a:fillRect/>
          </a:stretch>
        </p:blipFill>
        <p:spPr>
          <a:xfrm>
            <a:off x="11191413" y="183649"/>
            <a:ext cx="602723" cy="602723"/>
          </a:xfrm>
          <a:prstGeom prst="rect">
            <a:avLst/>
          </a:prstGeom>
          <a:noFill/>
          <a:ln cap="flat">
            <a:noFill/>
          </a:ln>
        </p:spPr>
      </p:pic>
      <p:sp>
        <p:nvSpPr>
          <p:cNvPr id="2" name="Google Shape;5938;p5">
            <a:extLst>
              <a:ext uri="{FF2B5EF4-FFF2-40B4-BE49-F238E27FC236}">
                <a16:creationId xmlns:a16="http://schemas.microsoft.com/office/drawing/2014/main" id="{1B6672DE-2183-EDF7-8DD6-798B402E1CAD}"/>
              </a:ext>
            </a:extLst>
          </p:cNvPr>
          <p:cNvSpPr txBox="1"/>
          <p:nvPr/>
        </p:nvSpPr>
        <p:spPr>
          <a:xfrm>
            <a:off x="903374" y="2407898"/>
            <a:ext cx="8950266"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أشارك بفعالية</a:t>
            </a:r>
            <a:r>
              <a:rPr lang="ar-SA" sz="2400" b="1" i="0" u="none" strike="noStrike" kern="1200" cap="none" spc="0" baseline="0" dirty="0">
                <a:solidFill>
                  <a:srgbClr val="002060"/>
                </a:solidFill>
                <a:uFillTx/>
                <a:latin typeface="Calibri"/>
                <a:cs typeface="Arial" pitchFamily="34"/>
              </a:rPr>
              <a:t>، </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وأطلب الإذن عند المشاركة</a:t>
            </a:r>
            <a:endParaRPr lang="fr-FR" sz="2400" b="1" i="0" u="none" strike="noStrike" kern="1200" cap="none" spc="0" baseline="0" dirty="0">
              <a:solidFill>
                <a:srgbClr val="002060"/>
              </a:solidFill>
              <a:uFillTx/>
              <a:latin typeface="Calibri"/>
            </a:endParaRPr>
          </a:p>
        </p:txBody>
      </p:sp>
      <p:sp>
        <p:nvSpPr>
          <p:cNvPr id="3" name="Google Shape;5939;p5">
            <a:extLst>
              <a:ext uri="{FF2B5EF4-FFF2-40B4-BE49-F238E27FC236}">
                <a16:creationId xmlns:a16="http://schemas.microsoft.com/office/drawing/2014/main" id="{F39D521B-B016-666D-46A9-C9868E4C3241}"/>
              </a:ext>
            </a:extLst>
          </p:cNvPr>
          <p:cNvSpPr txBox="1"/>
          <p:nvPr/>
        </p:nvSpPr>
        <p:spPr>
          <a:xfrm>
            <a:off x="2094591" y="3243125"/>
            <a:ext cx="7824785"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أنتبه عندما يتحدث</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أستاذي، وأصغي</a:t>
            </a:r>
            <a:r>
              <a:rPr lang="fr-FR" sz="2400" b="1" i="0" u="none" strike="noStrike" kern="1200" cap="none" spc="0" baseline="0" dirty="0">
                <a:solidFill>
                  <a:srgbClr val="00206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بعناية</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لحديث</a:t>
            </a:r>
            <a:r>
              <a:rPr lang="fr-FR" sz="2400" b="1" i="0" u="none" strike="noStrike" kern="1200" cap="none" spc="0" baseline="0" dirty="0">
                <a:solidFill>
                  <a:srgbClr val="00206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زم</a:t>
            </a:r>
            <a:r>
              <a:rPr lang="ar-SA" sz="2400" b="1" i="0" u="none" strike="noStrike" kern="1200" cap="none" spc="0" baseline="0" dirty="0" err="1">
                <a:solidFill>
                  <a:srgbClr val="002060"/>
                </a:solidFill>
                <a:uFillTx/>
                <a:latin typeface="Calibri"/>
                <a:cs typeface="Arial" pitchFamily="34"/>
              </a:rPr>
              <a:t>لائي</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a:t>
            </a:r>
            <a:r>
              <a:rPr lang="ar-MA" sz="2400" b="1" i="0" u="none" strike="noStrike" kern="1200" cap="none" spc="0" baseline="0" dirty="0">
                <a:solidFill>
                  <a:srgbClr val="002060"/>
                </a:solidFill>
                <a:uFillTx/>
                <a:latin typeface="Calibri"/>
                <a:cs typeface="Arial" pitchFamily="34"/>
              </a:rPr>
              <a:t>زميل</a:t>
            </a:r>
            <a:r>
              <a:rPr lang="ar-SA" sz="2400" b="1" i="0" u="none" strike="noStrike" kern="1200" cap="none" spc="0" baseline="0" dirty="0">
                <a:solidFill>
                  <a:srgbClr val="002060"/>
                </a:solidFill>
                <a:uFillTx/>
                <a:latin typeface="Calibri"/>
                <a:cs typeface="Arial" pitchFamily="34"/>
              </a:rPr>
              <a:t>اتي</a:t>
            </a:r>
            <a:endParaRPr lang="fr-FR" sz="2400" b="1" i="0" u="none" strike="noStrike" kern="1200" cap="none" spc="0" baseline="0" dirty="0">
              <a:solidFill>
                <a:srgbClr val="002060"/>
              </a:solidFill>
              <a:uFillTx/>
              <a:latin typeface="Calibri"/>
            </a:endParaRPr>
          </a:p>
        </p:txBody>
      </p:sp>
      <p:sp>
        <p:nvSpPr>
          <p:cNvPr id="4" name="Google Shape;5941;p5">
            <a:extLst>
              <a:ext uri="{FF2B5EF4-FFF2-40B4-BE49-F238E27FC236}">
                <a16:creationId xmlns:a16="http://schemas.microsoft.com/office/drawing/2014/main" id="{4066CC66-F37F-7217-B6B6-7C5EF2388229}"/>
              </a:ext>
            </a:extLst>
          </p:cNvPr>
          <p:cNvSpPr txBox="1"/>
          <p:nvPr/>
        </p:nvSpPr>
        <p:spPr>
          <a:xfrm>
            <a:off x="3414874" y="4301196"/>
            <a:ext cx="6504502"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a:t>
            </a:r>
            <a:r>
              <a:rPr lang="ar-MA" sz="2400" b="1" i="0" u="none" strike="noStrike" kern="1200" cap="none" spc="0" baseline="0" dirty="0">
                <a:solidFill>
                  <a:srgbClr val="FFC000"/>
                </a:solidFill>
                <a:uFillTx/>
                <a:latin typeface="Calibri"/>
                <a:cs typeface="Arial" pitchFamily="34"/>
              </a:rPr>
              <a:t>طرح أسئلتي</a:t>
            </a:r>
            <a:r>
              <a:rPr lang="fr-FR" sz="2400" b="1" i="0" u="none" strike="noStrike" kern="1200" cap="none" spc="0" baseline="0" dirty="0">
                <a:solidFill>
                  <a:srgbClr val="FFC00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كلما</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كان أمر ما غير واضح</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بالنسبة إلي</a:t>
            </a:r>
            <a:endParaRPr lang="fr-FR" sz="2400" b="1" i="0" u="none" strike="noStrike" kern="1200" cap="none" spc="0" baseline="0" dirty="0">
              <a:solidFill>
                <a:srgbClr val="002060"/>
              </a:solidFill>
              <a:uFillTx/>
              <a:latin typeface="Calibri"/>
            </a:endParaRPr>
          </a:p>
        </p:txBody>
      </p:sp>
      <p:sp>
        <p:nvSpPr>
          <p:cNvPr id="5" name="Google Shape;5942;p5">
            <a:extLst>
              <a:ext uri="{FF2B5EF4-FFF2-40B4-BE49-F238E27FC236}">
                <a16:creationId xmlns:a16="http://schemas.microsoft.com/office/drawing/2014/main" id="{6B7A72A7-5A5F-1A76-200E-01F7AB59E648}"/>
              </a:ext>
            </a:extLst>
          </p:cNvPr>
          <p:cNvSpPr txBox="1"/>
          <p:nvPr/>
        </p:nvSpPr>
        <p:spPr>
          <a:xfrm>
            <a:off x="913040" y="5279453"/>
            <a:ext cx="9111849"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C000"/>
                </a:solidFill>
                <a:uFillTx/>
                <a:latin typeface="Calibri"/>
                <a:cs typeface="Arial" pitchFamily="34"/>
              </a:rPr>
              <a:t>أنجز واجباتي</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FFC000"/>
                </a:solidFill>
                <a:uFillTx/>
                <a:latin typeface="Calibri"/>
                <a:cs typeface="Arial" pitchFamily="34"/>
              </a:rPr>
              <a:t>وأنشطتي</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الصفية</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والمنزلية بجدية</a:t>
            </a:r>
            <a:endParaRPr lang="fr-FR" sz="2400" b="1" i="0" u="none" strike="noStrike" kern="1200" cap="none" spc="0" baseline="0" dirty="0">
              <a:solidFill>
                <a:srgbClr val="002060"/>
              </a:solidFill>
              <a:uFillTx/>
              <a:latin typeface="Calibri"/>
            </a:endParaRPr>
          </a:p>
        </p:txBody>
      </p:sp>
      <p:sp>
        <p:nvSpPr>
          <p:cNvPr id="6" name="Google Shape;274;p6">
            <a:extLst>
              <a:ext uri="{FF2B5EF4-FFF2-40B4-BE49-F238E27FC236}">
                <a16:creationId xmlns:a16="http://schemas.microsoft.com/office/drawing/2014/main" id="{1D6D2D04-4761-43EF-CB74-00F783CA8511}"/>
              </a:ext>
            </a:extLst>
          </p:cNvPr>
          <p:cNvSpPr txBox="1"/>
          <p:nvPr/>
        </p:nvSpPr>
        <p:spPr>
          <a:xfrm>
            <a:off x="1590213" y="754429"/>
            <a:ext cx="9601200" cy="246221"/>
          </a:xfrm>
          <a:prstGeom prst="rect">
            <a:avLst/>
          </a:prstGeom>
          <a:noFill/>
          <a:ln>
            <a:noFill/>
          </a:ln>
        </p:spPr>
        <p:txBody>
          <a:bodyPr spcFirstLastPara="1" wrap="square" lIns="0" tIns="0" rIns="0" bIns="0" anchor="t" anchorCtr="0">
            <a:spAutoFit/>
          </a:bodyPr>
          <a:lstStyle/>
          <a:p>
            <a:pPr lvl="1" algn="r" rtl="1"/>
            <a:r>
              <a:rPr lang="ar-SA" sz="1600" dirty="0">
                <a:solidFill>
                  <a:schemeClr val="bg2">
                    <a:lumMod val="75000"/>
                  </a:schemeClr>
                </a:solidFill>
              </a:rPr>
              <a:t>يُخصص الأستاذ الحصة للتذكير بضابطين 02 على الأكثر تجنبا للتكرار وعدم الجدوى</a:t>
            </a:r>
            <a:endParaRPr lang="fr-FR" sz="1600" dirty="0">
              <a:solidFill>
                <a:schemeClr val="bg2">
                  <a:lumMod val="75000"/>
                </a:schemeClr>
              </a:solidFill>
            </a:endParaRPr>
          </a:p>
        </p:txBody>
      </p:sp>
    </p:spTree>
    <p:extLst>
      <p:ext uri="{BB962C8B-B14F-4D97-AF65-F5344CB8AC3E}">
        <p14:creationId xmlns:p14="http://schemas.microsoft.com/office/powerpoint/2010/main" val="4189763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DB9E8-8F01-A328-9FC0-74930CEE368A}"/>
            </a:ext>
          </a:extLst>
        </p:cNvPr>
        <p:cNvGrpSpPr/>
        <p:nvPr/>
      </p:nvGrpSpPr>
      <p:grpSpPr>
        <a:xfrm>
          <a:off x="0" y="0"/>
          <a:ext cx="0" cy="0"/>
          <a:chOff x="0" y="0"/>
          <a:chExt cx="0" cy="0"/>
        </a:xfrm>
      </p:grpSpPr>
      <p:pic>
        <p:nvPicPr>
          <p:cNvPr id="2" name="Google Shape;1205;p11">
            <a:extLst>
              <a:ext uri="{FF2B5EF4-FFF2-40B4-BE49-F238E27FC236}">
                <a16:creationId xmlns:a16="http://schemas.microsoft.com/office/drawing/2014/main" id="{447D94BB-F4C9-038C-FD8A-BEF11876804B}"/>
              </a:ext>
            </a:extLst>
          </p:cNvPr>
          <p:cNvPicPr preferRelativeResize="0"/>
          <p:nvPr/>
        </p:nvPicPr>
        <p:blipFill rotWithShape="1">
          <a:blip r:embed="rId2">
            <a:alphaModFix/>
          </a:blip>
          <a:srcRect/>
          <a:stretch/>
        </p:blipFill>
        <p:spPr>
          <a:xfrm>
            <a:off x="1807581" y="2255309"/>
            <a:ext cx="1173691" cy="1173691"/>
          </a:xfrm>
          <a:prstGeom prst="rect">
            <a:avLst/>
          </a:prstGeom>
          <a:noFill/>
          <a:ln>
            <a:noFill/>
          </a:ln>
        </p:spPr>
      </p:pic>
      <p:grpSp>
        <p:nvGrpSpPr>
          <p:cNvPr id="5" name="Group 14">
            <a:extLst>
              <a:ext uri="{FF2B5EF4-FFF2-40B4-BE49-F238E27FC236}">
                <a16:creationId xmlns:a16="http://schemas.microsoft.com/office/drawing/2014/main" id="{2F41E2FE-40CC-BC39-64A9-66A740FA41C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F568693A-796A-28DE-F3E5-BE5AD788E1E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2B43CFB1-0803-201E-FD96-6BAE1C3FD76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15256EC8-9FAF-4D7C-3FE3-F11BD24D27AB}"/>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569A8221-3C16-4C7D-0611-CD5507A83D24}"/>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lvl="0"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ج- </a:t>
            </a:r>
            <a:r>
              <a:rPr lang="ar-SA" sz="4800" b="1" kern="0" dirty="0">
                <a:solidFill>
                  <a:srgbClr val="FFC000"/>
                </a:solidFill>
                <a:latin typeface="Calibri"/>
                <a:ea typeface="Calibri"/>
                <a:cs typeface="Calibri"/>
              </a:rPr>
              <a:t>التصريح بالأهداف </a:t>
            </a:r>
            <a:r>
              <a:rPr lang="ar-SA" sz="4000" b="1" kern="0" dirty="0">
                <a:solidFill>
                  <a:srgbClr val="44546A"/>
                </a:solidFill>
                <a:latin typeface="Arial"/>
                <a:ea typeface="Calibri"/>
                <a:cs typeface="Arial"/>
              </a:rPr>
              <a:t>05 </a:t>
            </a:r>
            <a:r>
              <a:rPr kumimoji="0" lang="ar-SA" sz="4000" b="1" i="0" u="none" strike="noStrike" kern="0" cap="none" spc="0" normalizeH="0" baseline="0" noProof="0" dirty="0">
                <a:ln>
                  <a:noFill/>
                </a:ln>
                <a:solidFill>
                  <a:srgbClr val="44546A"/>
                </a:solidFill>
                <a:effectLst/>
                <a:uLnTx/>
                <a:uFillTx/>
                <a:latin typeface="Calibri"/>
                <a:ea typeface="Calibri"/>
                <a:cs typeface="Calibri"/>
              </a:rPr>
              <a:t>دقائق</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3" name="Picture 1">
            <a:extLst>
              <a:ext uri="{FF2B5EF4-FFF2-40B4-BE49-F238E27FC236}">
                <a16:creationId xmlns:a16="http://schemas.microsoft.com/office/drawing/2014/main" id="{1F9C021E-375B-53B7-4762-8E92153E8F8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
        <p:nvSpPr>
          <p:cNvPr id="3" name="Oval 45">
            <a:extLst>
              <a:ext uri="{FF2B5EF4-FFF2-40B4-BE49-F238E27FC236}">
                <a16:creationId xmlns:a16="http://schemas.microsoft.com/office/drawing/2014/main" id="{073050EF-3568-B468-80A2-2DA9A5274C45}"/>
              </a:ext>
            </a:extLst>
          </p:cNvPr>
          <p:cNvSpPr/>
          <p:nvPr/>
        </p:nvSpPr>
        <p:spPr>
          <a:xfrm>
            <a:off x="9548106" y="4146722"/>
            <a:ext cx="519608" cy="519608"/>
          </a:xfrm>
          <a:prstGeom prst="ellipse">
            <a:avLst/>
          </a:prstGeom>
          <a:blipFill>
            <a:blip r:embed="rId5"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243743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1205;p11">
            <a:extLst>
              <a:ext uri="{FF2B5EF4-FFF2-40B4-BE49-F238E27FC236}">
                <a16:creationId xmlns:a16="http://schemas.microsoft.com/office/drawing/2014/main" id="{DA604BF0-59F3-C737-123E-BA34A0C9EB40}"/>
              </a:ext>
            </a:extLst>
          </p:cNvPr>
          <p:cNvPicPr preferRelativeResize="0"/>
          <p:nvPr/>
        </p:nvPicPr>
        <p:blipFill rotWithShape="1">
          <a:blip r:embed="rId4">
            <a:alphaModFix/>
          </a:blip>
          <a:srcRect/>
          <a:stretch/>
        </p:blipFill>
        <p:spPr>
          <a:xfrm>
            <a:off x="10548227" y="2378781"/>
            <a:ext cx="707602" cy="707602"/>
          </a:xfrm>
          <a:prstGeom prst="rect">
            <a:avLst/>
          </a:prstGeom>
          <a:noFill/>
          <a:ln>
            <a:noFill/>
          </a:ln>
        </p:spPr>
      </p:pic>
      <p:sp>
        <p:nvSpPr>
          <p:cNvPr id="9" name="Google Shape;1206;p11">
            <a:extLst>
              <a:ext uri="{FF2B5EF4-FFF2-40B4-BE49-F238E27FC236}">
                <a16:creationId xmlns:a16="http://schemas.microsoft.com/office/drawing/2014/main" id="{B156C62E-7968-DA67-8393-161C0F4727E3}"/>
              </a:ext>
            </a:extLst>
          </p:cNvPr>
          <p:cNvSpPr txBox="1"/>
          <p:nvPr/>
        </p:nvSpPr>
        <p:spPr>
          <a:xfrm>
            <a:off x="1744713" y="-166900"/>
            <a:ext cx="9643604" cy="851283"/>
          </a:xfrm>
          <a:prstGeom prst="rect">
            <a:avLst/>
          </a:prstGeom>
          <a:noFill/>
          <a:ln>
            <a:noFill/>
          </a:ln>
        </p:spPr>
        <p:txBody>
          <a:bodyPr spcFirstLastPara="1" wrap="square" lIns="91425" tIns="45700" rIns="91425" bIns="45700" anchor="t" anchorCtr="0">
            <a:spAutoFit/>
          </a:bodyPr>
          <a:lstStyle/>
          <a:p>
            <a:pPr marL="0" marR="0" lvl="0" indent="0" algn="r" rtl="0">
              <a:lnSpc>
                <a:spcPct val="274400"/>
              </a:lnSpc>
              <a:spcBef>
                <a:spcPts val="0"/>
              </a:spcBef>
              <a:spcAft>
                <a:spcPts val="0"/>
              </a:spcAft>
              <a:buClr>
                <a:srgbClr val="000000"/>
              </a:buClr>
              <a:buSzPts val="2000"/>
              <a:buFont typeface="Arial"/>
              <a:buNone/>
            </a:pPr>
            <a:r>
              <a:rPr lang="ar-MA" b="1" i="0" u="none" strike="noStrike" cap="none" dirty="0">
                <a:solidFill>
                  <a:srgbClr val="757070"/>
                </a:solidFill>
                <a:latin typeface="Calibri"/>
                <a:ea typeface="Calibri"/>
                <a:cs typeface="Calibri"/>
                <a:sym typeface="Calibri"/>
              </a:rPr>
              <a:t>عِندَ نِهَايَةِ هذِهِ الحِصَّةِ، سَتَكُونُونَ قَادِرِينَ عَلَى:</a:t>
            </a:r>
            <a:endParaRPr sz="1600" b="1" i="0" u="none" strike="noStrike" cap="none" dirty="0">
              <a:solidFill>
                <a:srgbClr val="002060"/>
              </a:solidFill>
              <a:latin typeface="Calibri"/>
              <a:ea typeface="Calibri"/>
              <a:cs typeface="Calibri"/>
              <a:sym typeface="Calibri"/>
            </a:endParaRPr>
          </a:p>
        </p:txBody>
      </p:sp>
      <p:sp>
        <p:nvSpPr>
          <p:cNvPr id="10" name="Google Shape;1207;p11">
            <a:extLst>
              <a:ext uri="{FF2B5EF4-FFF2-40B4-BE49-F238E27FC236}">
                <a16:creationId xmlns:a16="http://schemas.microsoft.com/office/drawing/2014/main" id="{F49888E4-3AF3-06AE-0064-B083CB05209D}"/>
              </a:ext>
            </a:extLst>
          </p:cNvPr>
          <p:cNvSpPr/>
          <p:nvPr/>
        </p:nvSpPr>
        <p:spPr>
          <a:xfrm>
            <a:off x="2522669" y="2378781"/>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dirty="0">
                <a:solidFill>
                  <a:srgbClr val="106585"/>
                </a:solidFill>
                <a:latin typeface="Calibri"/>
                <a:ea typeface="Calibri"/>
                <a:cs typeface="Calibri"/>
                <a:sym typeface="Calibri"/>
              </a:rPr>
              <a:t>قِرَاءَة </a:t>
            </a:r>
            <a:r>
              <a:rPr lang="ar-SA" sz="3200" b="1" dirty="0">
                <a:solidFill>
                  <a:srgbClr val="106585"/>
                </a:solidFill>
                <a:latin typeface="Calibri"/>
                <a:ea typeface="Calibri"/>
                <a:cs typeface="Calibri"/>
                <a:sym typeface="Calibri"/>
              </a:rPr>
              <a:t>نَصٍّ</a:t>
            </a:r>
            <a:r>
              <a:rPr lang="ar-MA" sz="3200" b="1" i="0" u="none" strike="noStrike" cap="none" dirty="0">
                <a:solidFill>
                  <a:srgbClr val="106585"/>
                </a:solidFill>
                <a:latin typeface="Calibri"/>
                <a:ea typeface="Calibri"/>
                <a:cs typeface="Calibri"/>
                <a:sym typeface="Calibri"/>
              </a:rPr>
              <a:t> بِطَلَاقَةٍ.</a:t>
            </a:r>
            <a:endParaRPr sz="3200" b="1" i="0" u="none" strike="noStrike" cap="none" dirty="0">
              <a:solidFill>
                <a:srgbClr val="106585"/>
              </a:solidFill>
              <a:latin typeface="Calibri"/>
              <a:ea typeface="Calibri"/>
              <a:cs typeface="Calibri"/>
              <a:sym typeface="Calibri"/>
            </a:endParaRPr>
          </a:p>
        </p:txBody>
      </p:sp>
      <p:pic>
        <p:nvPicPr>
          <p:cNvPr id="15" name="Google Shape;1208;p11">
            <a:extLst>
              <a:ext uri="{FF2B5EF4-FFF2-40B4-BE49-F238E27FC236}">
                <a16:creationId xmlns:a16="http://schemas.microsoft.com/office/drawing/2014/main" id="{094E922A-BEDE-5284-DF57-F80CDA30706D}"/>
              </a:ext>
            </a:extLst>
          </p:cNvPr>
          <p:cNvPicPr preferRelativeResize="0"/>
          <p:nvPr/>
        </p:nvPicPr>
        <p:blipFill rotWithShape="1">
          <a:blip r:embed="rId4">
            <a:alphaModFix/>
          </a:blip>
          <a:srcRect/>
          <a:stretch/>
        </p:blipFill>
        <p:spPr>
          <a:xfrm>
            <a:off x="10548227" y="3914380"/>
            <a:ext cx="707602" cy="707602"/>
          </a:xfrm>
          <a:prstGeom prst="rect">
            <a:avLst/>
          </a:prstGeom>
          <a:noFill/>
          <a:ln>
            <a:noFill/>
          </a:ln>
        </p:spPr>
      </p:pic>
      <p:sp>
        <p:nvSpPr>
          <p:cNvPr id="16" name="Google Shape;1209;p11">
            <a:extLst>
              <a:ext uri="{FF2B5EF4-FFF2-40B4-BE49-F238E27FC236}">
                <a16:creationId xmlns:a16="http://schemas.microsoft.com/office/drawing/2014/main" id="{9F78E784-166D-F3A8-D564-7E7A9F25BF90}"/>
              </a:ext>
            </a:extLst>
          </p:cNvPr>
          <p:cNvSpPr/>
          <p:nvPr/>
        </p:nvSpPr>
        <p:spPr>
          <a:xfrm>
            <a:off x="2522669" y="3914380"/>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gn="r" rtl="1">
              <a:buClr>
                <a:srgbClr val="000000"/>
              </a:buClr>
              <a:buSzPts val="3200"/>
            </a:pPr>
            <a:r>
              <a:rPr lang="ar-MA" sz="3200" b="1" i="0" u="none" strike="noStrike" cap="none" dirty="0">
                <a:solidFill>
                  <a:srgbClr val="106585"/>
                </a:solidFill>
                <a:latin typeface="Calibri"/>
                <a:ea typeface="Calibri"/>
                <a:cs typeface="Calibri"/>
                <a:sym typeface="Calibri"/>
              </a:rPr>
              <a:t>فَهْم</a:t>
            </a:r>
            <a:r>
              <a:rPr lang="ar-MA" sz="3200" b="1" dirty="0">
                <a:solidFill>
                  <a:srgbClr val="106585"/>
                </a:solidFill>
                <a:latin typeface="Calibri"/>
                <a:ea typeface="Calibri"/>
                <a:cs typeface="Calibri"/>
                <a:sym typeface="Calibri"/>
              </a:rPr>
              <a:t> </a:t>
            </a:r>
            <a:r>
              <a:rPr lang="ar-MA" sz="3200" b="1" i="0" u="none" strike="noStrike" cap="none" dirty="0">
                <a:solidFill>
                  <a:srgbClr val="106585"/>
                </a:solidFill>
                <a:latin typeface="Calibri"/>
                <a:ea typeface="Calibri"/>
                <a:cs typeface="Calibri"/>
                <a:sym typeface="Calibri"/>
              </a:rPr>
              <a:t>مَعَانِي النَّصِّ </a:t>
            </a:r>
            <a:r>
              <a:rPr lang="ar-MA" sz="3200" b="1" i="0" u="none" strike="noStrike" cap="none" dirty="0" err="1">
                <a:solidFill>
                  <a:srgbClr val="106585"/>
                </a:solidFill>
                <a:latin typeface="Simplified Arabic" panose="02020603050405020304" pitchFamily="18" charset="-78"/>
                <a:ea typeface="Calibri"/>
                <a:cs typeface="Simplified Arabic" panose="02020603050405020304" pitchFamily="18" charset="-78"/>
                <a:sym typeface="Calibri"/>
              </a:rPr>
              <a:t>ٱ</a:t>
            </a:r>
            <a:r>
              <a:rPr lang="ar-MA" sz="3200" b="1" i="0" u="none" strike="noStrike" cap="none" dirty="0" err="1">
                <a:solidFill>
                  <a:srgbClr val="106585"/>
                </a:solidFill>
                <a:latin typeface="Calibri"/>
                <a:ea typeface="Calibri"/>
                <a:cs typeface="Calibri"/>
                <a:sym typeface="Calibri"/>
              </a:rPr>
              <a:t>لمُبَاشِرَةِ</a:t>
            </a:r>
            <a:r>
              <a:rPr lang="ar-MA" sz="3200" b="1" i="0" u="none" strike="noStrike" cap="none" dirty="0">
                <a:solidFill>
                  <a:srgbClr val="106585"/>
                </a:solidFill>
                <a:latin typeface="Calibri"/>
                <a:ea typeface="Calibri"/>
                <a:cs typeface="Calibri"/>
                <a:sym typeface="Calibri"/>
              </a:rPr>
              <a:t> </a:t>
            </a:r>
            <a:r>
              <a:rPr lang="ar-SA" sz="3200" b="1" i="0" u="none" strike="noStrike" cap="none" dirty="0">
                <a:solidFill>
                  <a:srgbClr val="106585"/>
                </a:solidFill>
                <a:latin typeface="Calibri"/>
                <a:ea typeface="Calibri"/>
                <a:cs typeface="Calibri"/>
                <a:sym typeface="Calibri"/>
              </a:rPr>
              <a:t>و</a:t>
            </a:r>
            <a:r>
              <a:rPr lang="ar-MA" sz="3200" b="1" dirty="0">
                <a:solidFill>
                  <a:srgbClr val="106585"/>
                </a:solidFill>
                <a:latin typeface="Simplified Arabic" panose="02020603050405020304" pitchFamily="18" charset="-78"/>
                <a:ea typeface="Calibri"/>
                <a:cs typeface="Simplified Arabic" panose="02020603050405020304" pitchFamily="18" charset="-78"/>
                <a:sym typeface="Calibri"/>
              </a:rPr>
              <a:t>ٱ</a:t>
            </a:r>
            <a:r>
              <a:rPr lang="ar-SA" sz="3200" b="1" i="0" u="none" strike="noStrike" cap="none" dirty="0">
                <a:solidFill>
                  <a:srgbClr val="106585"/>
                </a:solidFill>
                <a:latin typeface="Calibri"/>
                <a:ea typeface="Calibri"/>
                <a:cs typeface="Calibri"/>
                <a:sym typeface="Calibri"/>
              </a:rPr>
              <a:t>لضِّمنية و</a:t>
            </a:r>
            <a:r>
              <a:rPr lang="ar-MA" sz="3200" b="1" dirty="0">
                <a:solidFill>
                  <a:srgbClr val="106585"/>
                </a:solidFill>
                <a:latin typeface="Simplified Arabic" panose="02020603050405020304" pitchFamily="18" charset="-78"/>
                <a:ea typeface="Calibri"/>
                <a:cs typeface="Simplified Arabic" panose="02020603050405020304" pitchFamily="18" charset="-78"/>
                <a:sym typeface="Calibri"/>
              </a:rPr>
              <a:t>ٱ</a:t>
            </a:r>
            <a:r>
              <a:rPr lang="ar-SA" sz="3200" b="1" i="0" u="none" strike="noStrike" cap="none" dirty="0">
                <a:solidFill>
                  <a:srgbClr val="106585"/>
                </a:solidFill>
                <a:latin typeface="Calibri"/>
                <a:ea typeface="Calibri"/>
                <a:cs typeface="Calibri"/>
                <a:sym typeface="Calibri"/>
              </a:rPr>
              <a:t>لنَّقْديَّةِ</a:t>
            </a:r>
            <a:r>
              <a:rPr lang="ar-MA" sz="3200" b="1" i="0" u="none" strike="noStrike" cap="none" dirty="0">
                <a:solidFill>
                  <a:srgbClr val="106585"/>
                </a:solidFill>
                <a:latin typeface="Calibri"/>
                <a:ea typeface="Calibri"/>
                <a:cs typeface="Calibri"/>
                <a:sym typeface="Calibri"/>
              </a:rPr>
              <a:t>.</a:t>
            </a:r>
            <a:endParaRPr sz="32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109160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2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72EB0-3C6A-5929-8B0E-248C307C19CC}"/>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E983287-1CB8-D556-0EAB-DB4CF196488B}"/>
              </a:ext>
            </a:extLst>
          </p:cNvPr>
          <p:cNvSpPr/>
          <p:nvPr/>
        </p:nvSpPr>
        <p:spPr>
          <a:xfrm>
            <a:off x="39187" y="3982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902796F0-0470-A79F-6BC4-7A809B71B70F}"/>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6" name="Google Shape;433;p50">
            <a:extLst>
              <a:ext uri="{FF2B5EF4-FFF2-40B4-BE49-F238E27FC236}">
                <a16:creationId xmlns:a16="http://schemas.microsoft.com/office/drawing/2014/main" id="{B0AECF35-A09A-CAD3-FB58-7176D0DD5CEE}"/>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sp>
        <p:nvSpPr>
          <p:cNvPr id="7" name="Google Shape;435;p50">
            <a:extLst>
              <a:ext uri="{FF2B5EF4-FFF2-40B4-BE49-F238E27FC236}">
                <a16:creationId xmlns:a16="http://schemas.microsoft.com/office/drawing/2014/main" id="{C36DDEB6-CDF7-B06D-12BE-A6636DA5AF37}"/>
              </a:ext>
            </a:extLst>
          </p:cNvPr>
          <p:cNvSpPr txBox="1"/>
          <p:nvPr/>
        </p:nvSpPr>
        <p:spPr>
          <a:xfrm>
            <a:off x="3281336" y="508635"/>
            <a:ext cx="7873995" cy="307726"/>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14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يُصرح الأستاذ بوضوح عن هدف الحصة</a:t>
            </a:r>
            <a:endParaRPr lang="fr-FR" sz="1200" i="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8" name="Google Shape;438;p50">
            <a:extLst>
              <a:ext uri="{FF2B5EF4-FFF2-40B4-BE49-F238E27FC236}">
                <a16:creationId xmlns:a16="http://schemas.microsoft.com/office/drawing/2014/main" id="{604CAC19-2A9D-1B99-540D-E3439FE77D7F}"/>
              </a:ext>
            </a:extLst>
          </p:cNvPr>
          <p:cNvSpPr txBox="1"/>
          <p:nvPr/>
        </p:nvSpPr>
        <p:spPr>
          <a:xfrm>
            <a:off x="792847" y="188940"/>
            <a:ext cx="10622804" cy="338504"/>
          </a:xfrm>
          <a:prstGeom prst="rect">
            <a:avLst/>
          </a:prstGeom>
          <a:noFill/>
          <a:ln cap="flat">
            <a:noFill/>
          </a:ln>
        </p:spPr>
        <p:txBody>
          <a:bodyPr vert="horz" wrap="square" lIns="91427" tIns="45695" rIns="91427" bIns="45695" anchor="t" anchorCtr="0" compatLnSpc="1">
            <a:spAutoFit/>
          </a:bodyPr>
          <a:lstStyle/>
          <a:p>
            <a:pPr algn="r" defTabSz="1219170" rtl="1">
              <a:defRPr sz="1800" b="0" i="0" u="none" strike="noStrike" kern="0" cap="none" spc="0" baseline="0">
                <a:solidFill>
                  <a:srgbClr val="000000"/>
                </a:solidFill>
                <a:uFillTx/>
              </a:defRPr>
            </a:pPr>
            <a:r>
              <a:rPr lang="ar-MA" sz="1600"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هذا مثال لمهمة سيتعين عليك إنجازها</a:t>
            </a:r>
            <a:r>
              <a:rPr lang="ar-SA" sz="1600"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a:t>
            </a:r>
            <a:r>
              <a:rPr lang="ar-SA" sz="1600" b="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أقرأُ العبارات بطلاقةٍ / ثم أوظف واستثمر</a:t>
            </a:r>
            <a:endParaRPr lang="fr-FR" sz="1400" b="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9EAD147E-6D9F-81AB-A5C5-FAEBDFA206D8}"/>
              </a:ext>
            </a:extLst>
          </p:cNvPr>
          <p:cNvSpPr txBox="1"/>
          <p:nvPr/>
        </p:nvSpPr>
        <p:spPr>
          <a:xfrm>
            <a:off x="8918428" y="1668172"/>
            <a:ext cx="2728685" cy="410433"/>
          </a:xfrm>
          <a:prstGeom prst="rect">
            <a:avLst/>
          </a:prstGeom>
          <a:solidFill>
            <a:srgbClr val="ED7D31"/>
          </a:solidFill>
          <a:ln cap="flat">
            <a:noFill/>
          </a:ln>
        </p:spPr>
        <p:txBody>
          <a:bodyPr vert="horz" wrap="square" lIns="121920" tIns="60960" rIns="121920" bIns="60960" anchor="t" anchorCtr="0" compatLnSpc="1">
            <a:spAutoFit/>
          </a:bodyPr>
          <a:lstStyle/>
          <a:p>
            <a:pPr algn="ctr" defTabSz="1219170">
              <a:defRPr sz="1800" b="0" i="0" u="none" strike="noStrike" kern="0" cap="none" spc="0" baseline="0">
                <a:solidFill>
                  <a:srgbClr val="000000"/>
                </a:solidFill>
                <a:uFillTx/>
              </a:defRPr>
            </a:pPr>
            <a:r>
              <a:rPr lang="ar-MA" sz="1867" b="1" kern="0" dirty="0">
                <a:solidFill>
                  <a:prstClr val="white"/>
                </a:solidFill>
                <a:latin typeface="Calibri" panose="020F0502020204030204" pitchFamily="34" charset="0"/>
                <a:ea typeface="Calibri" panose="020F0502020204030204" pitchFamily="34" charset="0"/>
                <a:cs typeface="Calibri" panose="020F0502020204030204" pitchFamily="34" charset="0"/>
              </a:rPr>
              <a:t>مثال</a:t>
            </a:r>
            <a:r>
              <a:rPr lang="ar-SA" sz="1867" b="1" kern="0" dirty="0">
                <a:solidFill>
                  <a:prstClr val="white"/>
                </a:solidFill>
                <a:latin typeface="Calibri" panose="020F0502020204030204" pitchFamily="34" charset="0"/>
                <a:ea typeface="Calibri" panose="020F0502020204030204" pitchFamily="34" charset="0"/>
                <a:cs typeface="Calibri" panose="020F0502020204030204" pitchFamily="34" charset="0"/>
              </a:rPr>
              <a:t>1</a:t>
            </a:r>
            <a:endParaRPr lang="en-US" sz="1867" b="1" kern="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Google Shape;656;p54">
            <a:extLst>
              <a:ext uri="{FF2B5EF4-FFF2-40B4-BE49-F238E27FC236}">
                <a16:creationId xmlns:a16="http://schemas.microsoft.com/office/drawing/2014/main" id="{2E5339DB-45C3-FB8A-B096-7CE51FA14095}"/>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pic>
        <p:nvPicPr>
          <p:cNvPr id="11" name="Picture 2" descr="Image générée">
            <a:extLst>
              <a:ext uri="{FF2B5EF4-FFF2-40B4-BE49-F238E27FC236}">
                <a16:creationId xmlns:a16="http://schemas.microsoft.com/office/drawing/2014/main" id="{30C88AC2-AE82-5ADA-07F8-79C624F1266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Arrow Connector 16">
            <a:extLst>
              <a:ext uri="{FF2B5EF4-FFF2-40B4-BE49-F238E27FC236}">
                <a16:creationId xmlns:a16="http://schemas.microsoft.com/office/drawing/2014/main" id="{4F409E9E-EF40-9668-4261-4BEB5C08427A}"/>
              </a:ext>
            </a:extLst>
          </p:cNvPr>
          <p:cNvCxnSpPr>
            <a:cxnSpLocks/>
          </p:cNvCxnSpPr>
          <p:nvPr/>
        </p:nvCxnSpPr>
        <p:spPr>
          <a:xfrm>
            <a:off x="5948532" y="1984235"/>
            <a:ext cx="2875303" cy="0"/>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6">
            <a:extLst>
              <a:ext uri="{FF2B5EF4-FFF2-40B4-BE49-F238E27FC236}">
                <a16:creationId xmlns:a16="http://schemas.microsoft.com/office/drawing/2014/main" id="{9E4E19D6-AF96-3A42-02B9-F8E83291A7CC}"/>
              </a:ext>
            </a:extLst>
          </p:cNvPr>
          <p:cNvCxnSpPr>
            <a:cxnSpLocks/>
          </p:cNvCxnSpPr>
          <p:nvPr/>
        </p:nvCxnSpPr>
        <p:spPr>
          <a:xfrm>
            <a:off x="8930865" y="4865956"/>
            <a:ext cx="1577908" cy="0"/>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20" name="TextBox 9">
            <a:extLst>
              <a:ext uri="{FF2B5EF4-FFF2-40B4-BE49-F238E27FC236}">
                <a16:creationId xmlns:a16="http://schemas.microsoft.com/office/drawing/2014/main" id="{91B691FE-02D7-2034-7B60-7EB0D47C6103}"/>
              </a:ext>
            </a:extLst>
          </p:cNvPr>
          <p:cNvSpPr txBox="1"/>
          <p:nvPr/>
        </p:nvSpPr>
        <p:spPr>
          <a:xfrm>
            <a:off x="9310067" y="4638628"/>
            <a:ext cx="2728685" cy="410433"/>
          </a:xfrm>
          <a:prstGeom prst="rect">
            <a:avLst/>
          </a:prstGeom>
          <a:solidFill>
            <a:srgbClr val="ED7D31"/>
          </a:solidFill>
          <a:ln cap="flat">
            <a:noFill/>
          </a:ln>
        </p:spPr>
        <p:txBody>
          <a:bodyPr vert="horz" wrap="square" lIns="121920" tIns="60960" rIns="121920" bIns="60960" anchor="t" anchorCtr="0" compatLnSpc="1">
            <a:spAutoFit/>
          </a:bodyPr>
          <a:lstStyle/>
          <a:p>
            <a:pPr algn="ctr" defTabSz="1219170">
              <a:defRPr sz="1800" b="0" i="0" u="none" strike="noStrike" kern="0" cap="none" spc="0" baseline="0">
                <a:solidFill>
                  <a:srgbClr val="000000"/>
                </a:solidFill>
                <a:uFillTx/>
              </a:defRPr>
            </a:pPr>
            <a:r>
              <a:rPr lang="ar-MA" sz="1867" b="1" kern="0" dirty="0">
                <a:solidFill>
                  <a:prstClr val="white"/>
                </a:solidFill>
                <a:latin typeface="Calibri" panose="020F0502020204030204" pitchFamily="34" charset="0"/>
                <a:ea typeface="Calibri" panose="020F0502020204030204" pitchFamily="34" charset="0"/>
                <a:cs typeface="Calibri" panose="020F0502020204030204" pitchFamily="34" charset="0"/>
              </a:rPr>
              <a:t>مثال</a:t>
            </a:r>
            <a:r>
              <a:rPr lang="ar-SA" sz="1867" b="1" kern="0" dirty="0">
                <a:solidFill>
                  <a:prstClr val="white"/>
                </a:solidFill>
                <a:latin typeface="Calibri" panose="020F0502020204030204" pitchFamily="34" charset="0"/>
                <a:ea typeface="Calibri" panose="020F0502020204030204" pitchFamily="34" charset="0"/>
                <a:cs typeface="Calibri" panose="020F0502020204030204" pitchFamily="34" charset="0"/>
              </a:rPr>
              <a:t>2</a:t>
            </a:r>
            <a:endParaRPr lang="en-US" sz="1867" b="1" kern="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pic>
        <p:nvPicPr>
          <p:cNvPr id="12" name="Image 11">
            <a:extLst>
              <a:ext uri="{FF2B5EF4-FFF2-40B4-BE49-F238E27FC236}">
                <a16:creationId xmlns:a16="http://schemas.microsoft.com/office/drawing/2014/main" id="{942C5332-E7B2-7C29-D7D2-4C628D73863C}"/>
              </a:ext>
            </a:extLst>
          </p:cNvPr>
          <p:cNvPicPr>
            <a:picLocks noChangeAspect="1"/>
          </p:cNvPicPr>
          <p:nvPr/>
        </p:nvPicPr>
        <p:blipFill>
          <a:blip r:embed="rId4"/>
          <a:stretch>
            <a:fillRect/>
          </a:stretch>
        </p:blipFill>
        <p:spPr>
          <a:xfrm>
            <a:off x="2646957" y="1462130"/>
            <a:ext cx="3372546" cy="4858249"/>
          </a:xfrm>
          <a:prstGeom prst="rect">
            <a:avLst/>
          </a:prstGeom>
        </p:spPr>
      </p:pic>
      <p:sp>
        <p:nvSpPr>
          <p:cNvPr id="16" name="Rectangle 15">
            <a:extLst>
              <a:ext uri="{FF2B5EF4-FFF2-40B4-BE49-F238E27FC236}">
                <a16:creationId xmlns:a16="http://schemas.microsoft.com/office/drawing/2014/main" id="{7D7492D5-FC5E-70F3-B27D-DE98B4C42CDE}"/>
              </a:ext>
            </a:extLst>
          </p:cNvPr>
          <p:cNvSpPr/>
          <p:nvPr/>
        </p:nvSpPr>
        <p:spPr>
          <a:xfrm>
            <a:off x="5105400" y="1885950"/>
            <a:ext cx="829636" cy="269665"/>
          </a:xfrm>
          <a:prstGeom prst="rect">
            <a:avLst/>
          </a:prstGeom>
          <a:noFill/>
          <a:ln w="28575">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18" name="Image 17">
            <a:extLst>
              <a:ext uri="{FF2B5EF4-FFF2-40B4-BE49-F238E27FC236}">
                <a16:creationId xmlns:a16="http://schemas.microsoft.com/office/drawing/2014/main" id="{6FFEEDDE-2CE6-CDF6-FA92-C3A80BE07FD7}"/>
              </a:ext>
            </a:extLst>
          </p:cNvPr>
          <p:cNvPicPr>
            <a:picLocks noChangeAspect="1"/>
          </p:cNvPicPr>
          <p:nvPr/>
        </p:nvPicPr>
        <p:blipFill>
          <a:blip r:embed="rId5"/>
          <a:stretch>
            <a:fillRect/>
          </a:stretch>
        </p:blipFill>
        <p:spPr>
          <a:xfrm>
            <a:off x="6076811" y="1822660"/>
            <a:ext cx="2855420" cy="4137187"/>
          </a:xfrm>
          <a:prstGeom prst="rect">
            <a:avLst/>
          </a:prstGeom>
        </p:spPr>
      </p:pic>
      <p:sp>
        <p:nvSpPr>
          <p:cNvPr id="19" name="Rectangle 18">
            <a:extLst>
              <a:ext uri="{FF2B5EF4-FFF2-40B4-BE49-F238E27FC236}">
                <a16:creationId xmlns:a16="http://schemas.microsoft.com/office/drawing/2014/main" id="{7B20F3C4-570C-6A24-E4A6-5CF60B7943B8}"/>
              </a:ext>
            </a:extLst>
          </p:cNvPr>
          <p:cNvSpPr/>
          <p:nvPr/>
        </p:nvSpPr>
        <p:spPr>
          <a:xfrm>
            <a:off x="8101229" y="4779396"/>
            <a:ext cx="829636" cy="269665"/>
          </a:xfrm>
          <a:prstGeom prst="rect">
            <a:avLst/>
          </a:prstGeom>
          <a:noFill/>
          <a:ln w="28575">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Tree>
    <p:extLst>
      <p:ext uri="{BB962C8B-B14F-4D97-AF65-F5344CB8AC3E}">
        <p14:creationId xmlns:p14="http://schemas.microsoft.com/office/powerpoint/2010/main" val="32731693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87B20-5889-CB2D-2F95-4C9301283CD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39E3D8A-52D2-2064-210E-6DB6722A2577}"/>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7CE5065-5221-BC2F-4F50-7E6CE30DB22A}"/>
              </a:ext>
            </a:extLst>
          </p:cNvPr>
          <p:cNvSpPr txBox="1"/>
          <p:nvPr/>
        </p:nvSpPr>
        <p:spPr>
          <a:xfrm>
            <a:off x="5877453" y="2008346"/>
            <a:ext cx="4754879" cy="2939716"/>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الأول</a:t>
            </a:r>
            <a:br>
              <a:rPr lang="ar-SA" sz="4800" b="1" kern="0" dirty="0">
                <a:solidFill>
                  <a:srgbClr val="44546A"/>
                </a:solidFill>
                <a:latin typeface="Calibri"/>
                <a:ea typeface="Calibri"/>
                <a:cs typeface="Calibri"/>
                <a:sym typeface="Calibri"/>
              </a:rPr>
            </a:br>
            <a:r>
              <a:rPr lang="ar-MA" sz="4800" b="1" kern="0" dirty="0">
                <a:solidFill>
                  <a:srgbClr val="FFC000"/>
                </a:solidFill>
                <a:latin typeface="Calibri"/>
                <a:ea typeface="Calibri"/>
                <a:cs typeface="Calibri"/>
                <a:sym typeface="Calibri"/>
              </a:rPr>
              <a:t>أ</a:t>
            </a:r>
            <a:r>
              <a:rPr lang="ar-SA" sz="4800" b="1" kern="0" dirty="0">
                <a:solidFill>
                  <a:srgbClr val="FFC000"/>
                </a:solidFill>
                <a:latin typeface="Calibri"/>
                <a:ea typeface="Calibri"/>
                <a:cs typeface="Calibri"/>
                <a:sym typeface="Calibri"/>
              </a:rPr>
              <a:t>- </a:t>
            </a:r>
            <a:r>
              <a:rPr lang="ar-MA" sz="4800" b="1" kern="0" dirty="0">
                <a:solidFill>
                  <a:srgbClr val="FFC000"/>
                </a:solidFill>
                <a:latin typeface="Calibri"/>
                <a:ea typeface="Calibri"/>
                <a:cs typeface="Calibri"/>
              </a:rPr>
              <a:t>أَقْرَأُ </a:t>
            </a:r>
            <a:r>
              <a:rPr lang="ar-SA" sz="4800" b="1" kern="0" dirty="0">
                <a:solidFill>
                  <a:srgbClr val="FFC000"/>
                </a:solidFill>
                <a:latin typeface="Calibri"/>
                <a:ea typeface="Calibri"/>
                <a:cs typeface="Calibri"/>
              </a:rPr>
              <a:t>العبارات</a:t>
            </a:r>
            <a:r>
              <a:rPr lang="ar-MA" sz="4800" b="1" kern="0" dirty="0">
                <a:solidFill>
                  <a:srgbClr val="FFC000"/>
                </a:solidFill>
                <a:latin typeface="Calibri"/>
                <a:ea typeface="Calibri"/>
                <a:cs typeface="Calibri"/>
              </a:rPr>
              <a:t> بِطَلَاقَةٍ </a:t>
            </a:r>
            <a:r>
              <a:rPr lang="ar-SA" sz="4800" b="1" kern="0" dirty="0">
                <a:solidFill>
                  <a:srgbClr val="FFC000"/>
                </a:solidFill>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05 </a:t>
            </a:r>
            <a:r>
              <a:rPr lang="ar-SA" sz="4800" b="1" kern="0" dirty="0">
                <a:solidFill>
                  <a:srgbClr val="44546A"/>
                </a:solidFill>
                <a:latin typeface="Calibri"/>
                <a:ea typeface="Calibri"/>
                <a:cs typeface="Calibri"/>
              </a:rPr>
              <a:t>دقائق </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Image 3">
            <a:extLst>
              <a:ext uri="{FF2B5EF4-FFF2-40B4-BE49-F238E27FC236}">
                <a16:creationId xmlns:a16="http://schemas.microsoft.com/office/drawing/2014/main" id="{71E22C40-88DC-4CE5-4C40-483FDCC909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260" y="2238423"/>
            <a:ext cx="2924072" cy="2924072"/>
          </a:xfrm>
          <a:prstGeom prst="rect">
            <a:avLst/>
          </a:prstGeom>
          <a:ln>
            <a:noFill/>
          </a:ln>
          <a:effectLst>
            <a:softEdge rad="112500"/>
          </a:effectLst>
        </p:spPr>
      </p:pic>
      <p:sp>
        <p:nvSpPr>
          <p:cNvPr id="2" name="Oval 45">
            <a:extLst>
              <a:ext uri="{FF2B5EF4-FFF2-40B4-BE49-F238E27FC236}">
                <a16:creationId xmlns:a16="http://schemas.microsoft.com/office/drawing/2014/main" id="{F6FAF5C9-127B-50E7-7FDD-58FF59F3B7DE}"/>
              </a:ext>
            </a:extLst>
          </p:cNvPr>
          <p:cNvSpPr/>
          <p:nvPr/>
        </p:nvSpPr>
        <p:spPr>
          <a:xfrm>
            <a:off x="9615627" y="4115306"/>
            <a:ext cx="831273" cy="688272"/>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28354995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612B78F-D478-980D-AA12-7F8ABAC6535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9B1AB7D-67CE-BE72-9D03-1826AAB5AA07}"/>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EF42EF9D-538B-A6EF-7DC4-2601602D8495}"/>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4"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sp>
        <p:nvSpPr>
          <p:cNvPr id="15" name="Rectangle 14">
            <a:extLst>
              <a:ext uri="{FF2B5EF4-FFF2-40B4-BE49-F238E27FC236}">
                <a16:creationId xmlns:a16="http://schemas.microsoft.com/office/drawing/2014/main" id="{50238A5E-4986-5903-2049-3D290F5EF6AC}"/>
              </a:ext>
            </a:extLst>
          </p:cNvPr>
          <p:cNvSpPr/>
          <p:nvPr/>
        </p:nvSpPr>
        <p:spPr>
          <a:xfrm>
            <a:off x="7538738" y="1291753"/>
            <a:ext cx="4500013" cy="1039329"/>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a:t>
            </a:r>
            <a:endPar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8" name="Rectangle 17">
            <a:extLst>
              <a:ext uri="{FF2B5EF4-FFF2-40B4-BE49-F238E27FC236}">
                <a16:creationId xmlns:a16="http://schemas.microsoft.com/office/drawing/2014/main" id="{271F5EEA-9F48-E358-5258-4C1FCB91832F}"/>
              </a:ext>
            </a:extLst>
          </p:cNvPr>
          <p:cNvSpPr/>
          <p:nvPr/>
        </p:nvSpPr>
        <p:spPr>
          <a:xfrm>
            <a:off x="7538738" y="3065168"/>
            <a:ext cx="4500014" cy="1039329"/>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a:t>
            </a: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9" name="Google Shape;1348;p27">
            <a:extLst>
              <a:ext uri="{FF2B5EF4-FFF2-40B4-BE49-F238E27FC236}">
                <a16:creationId xmlns:a16="http://schemas.microsoft.com/office/drawing/2014/main" id="{578526E0-2E32-F6D1-0961-6288E0703952}"/>
              </a:ext>
            </a:extLst>
          </p:cNvPr>
          <p:cNvSpPr txBox="1">
            <a:spLocks/>
          </p:cNvSpPr>
          <p:nvPr/>
        </p:nvSpPr>
        <p:spPr>
          <a:xfrm>
            <a:off x="1320820" y="195946"/>
            <a:ext cx="10031763" cy="361721"/>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r" rtl="1">
              <a:buClr>
                <a:srgbClr val="757070"/>
              </a:buClr>
              <a:buSzPts val="2000"/>
              <a:defRPr/>
            </a:pPr>
            <a:r>
              <a:rPr lang="ar-SA" sz="1600" b="1" dirty="0">
                <a:solidFill>
                  <a:prstClr val="white">
                    <a:lumMod val="50000"/>
                  </a:prstClr>
                </a:solidFill>
                <a:latin typeface="Calibri Light" panose="020F0302020204030204"/>
                <a:cs typeface="Times New Roman" panose="02020603050405020304" pitchFamily="18" charset="0"/>
              </a:rPr>
              <a:t>1- النمذجة: </a:t>
            </a:r>
            <a:r>
              <a:rPr kumimoji="0" lang="ar-M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يحدد الأستاذ(ة) معايير القراءة بطلاقة</a:t>
            </a:r>
            <a:r>
              <a:rPr kumimoji="0" lang="ar-S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 ويميز بين الدقة والسرعة والاسترسال ثم القراءة المعبرة.</a:t>
            </a:r>
            <a:endParaRPr kumimoji="0" lang="ar-M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endParaRPr>
          </a:p>
        </p:txBody>
      </p:sp>
      <p:sp>
        <p:nvSpPr>
          <p:cNvPr id="20" name="Rectangle 19">
            <a:extLst>
              <a:ext uri="{FF2B5EF4-FFF2-40B4-BE49-F238E27FC236}">
                <a16:creationId xmlns:a16="http://schemas.microsoft.com/office/drawing/2014/main" id="{78506E64-F764-D317-1097-98882DC45D49}"/>
              </a:ext>
            </a:extLst>
          </p:cNvPr>
          <p:cNvSpPr/>
          <p:nvPr/>
        </p:nvSpPr>
        <p:spPr>
          <a:xfrm>
            <a:off x="7538738" y="5204413"/>
            <a:ext cx="4500013" cy="101931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معبرة</a:t>
            </a:r>
            <a:endPar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لنبر والتنغيم)</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pic>
        <p:nvPicPr>
          <p:cNvPr id="5" name="Picture 2" descr="Image générée">
            <a:extLst>
              <a:ext uri="{FF2B5EF4-FFF2-40B4-BE49-F238E27FC236}">
                <a16:creationId xmlns:a16="http://schemas.microsoft.com/office/drawing/2014/main" id="{BD3E34BF-2EFB-217A-608D-C3C4F8463B8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F0937883-90D6-70E1-AE63-533D0C583A64}"/>
              </a:ext>
            </a:extLst>
          </p:cNvPr>
          <p:cNvSpPr txBox="1"/>
          <p:nvPr/>
        </p:nvSpPr>
        <p:spPr>
          <a:xfrm>
            <a:off x="716791" y="1089441"/>
            <a:ext cx="6683091" cy="1426031"/>
          </a:xfrm>
          <a:prstGeom prst="rect">
            <a:avLst/>
          </a:prstGeom>
          <a:noFill/>
          <a:ln>
            <a:solidFill>
              <a:srgbClr val="FFC000"/>
            </a:solidFill>
          </a:ln>
        </p:spPr>
        <p:txBody>
          <a:bodyPr wrap="square">
            <a:spAutoFit/>
          </a:bodyPr>
          <a:lstStyle/>
          <a:p>
            <a:pPr marL="342900" lvl="0" indent="-342900" algn="r" rtl="1">
              <a:buSzPts val="1000"/>
              <a:buFont typeface="Symbol" panose="05050102010706020507" pitchFamily="18" charset="2"/>
              <a:buChar char=""/>
              <a:tabLst>
                <a:tab pos="228600" algn="l"/>
              </a:tabLst>
            </a:pPr>
            <a:r>
              <a:rPr lang="ar-SA" sz="2000" dirty="0">
                <a:solidFill>
                  <a:srgbClr val="002060"/>
                </a:solidFill>
                <a:effectLst/>
              </a:rPr>
              <a:t>نطق الحروف من مخارجها الصحيحة.</a:t>
            </a:r>
            <a:endParaRPr lang="fr-FR" sz="2000"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sz="2000" dirty="0">
                <a:solidFill>
                  <a:srgbClr val="002060"/>
                </a:solidFill>
                <a:effectLst/>
              </a:rPr>
              <a:t>التمييز بين الحركات القصيرة والطويلة، الشدة والتنوين.</a:t>
            </a:r>
            <a:endParaRPr lang="fr-FR" sz="2000"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sz="2000"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sz="2000" dirty="0">
                <a:solidFill>
                  <a:srgbClr val="002060"/>
                </a:solidFill>
                <a:effectLst/>
              </a:rPr>
              <a:t>عدم تغيير، أو حذف، أو إضافة حروف، أو كلمات.</a:t>
            </a:r>
            <a:endParaRPr lang="fr-FR" sz="18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ZoneTexte 9">
            <a:extLst>
              <a:ext uri="{FF2B5EF4-FFF2-40B4-BE49-F238E27FC236}">
                <a16:creationId xmlns:a16="http://schemas.microsoft.com/office/drawing/2014/main" id="{AC165D66-8CB8-2EDB-E147-858044280DFD}"/>
              </a:ext>
            </a:extLst>
          </p:cNvPr>
          <p:cNvSpPr txBox="1"/>
          <p:nvPr/>
        </p:nvSpPr>
        <p:spPr>
          <a:xfrm>
            <a:off x="716791" y="2844427"/>
            <a:ext cx="6659569" cy="1498102"/>
          </a:xfrm>
          <a:prstGeom prst="rect">
            <a:avLst/>
          </a:prstGeom>
          <a:noFill/>
          <a:ln>
            <a:solidFill>
              <a:srgbClr val="FFC000"/>
            </a:solidFill>
          </a:ln>
        </p:spPr>
        <p:txBody>
          <a:bodyPr wrap="square">
            <a:spAutoFit/>
          </a:bodyPr>
          <a:lstStyle/>
          <a:p>
            <a:pPr marL="342900" lvl="0" indent="-342900" algn="r" rtl="1">
              <a:lnSpc>
                <a:spcPct val="107000"/>
              </a:lnSpc>
              <a:buSzPts val="1000"/>
              <a:buFont typeface="Symbol" panose="05050102010706020507" pitchFamily="18" charset="2"/>
              <a:buChar char=""/>
              <a:tabLst>
                <a:tab pos="228600" algn="l"/>
              </a:tabLst>
            </a:pPr>
            <a:r>
              <a:rPr lang="ar-SA" sz="2000" dirty="0">
                <a:solidFill>
                  <a:srgbClr val="002060"/>
                </a:solidFill>
              </a:rPr>
              <a:t>المحافظة على تدفق القراءة دون تلعثم أو توقفات طويلة.</a:t>
            </a:r>
            <a:endParaRPr lang="fr-FR" sz="2000" dirty="0">
              <a:solidFill>
                <a:srgbClr val="002060"/>
              </a:solidFill>
            </a:endParaRPr>
          </a:p>
          <a:p>
            <a:pPr marL="342900" lvl="0" indent="-342900" algn="r" rtl="1">
              <a:lnSpc>
                <a:spcPct val="107000"/>
              </a:lnSpc>
              <a:buSzPts val="1000"/>
              <a:buFont typeface="Symbol" panose="05050102010706020507" pitchFamily="18" charset="2"/>
              <a:buChar char=""/>
              <a:tabLst>
                <a:tab pos="228600" algn="l"/>
              </a:tabLst>
            </a:pPr>
            <a:r>
              <a:rPr lang="ar-SA" sz="2000" dirty="0">
                <a:solidFill>
                  <a:srgbClr val="002060"/>
                </a:solidFill>
              </a:rPr>
              <a:t>قراءة عدد مناسب من الحروف/الكلمات في الدقيقة بحسب المستوى/اللبنة.</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احترام علامات الوقف والفصل.</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تجنب البطء المفرط أو التسرع المخل بالمعنى.</a:t>
            </a:r>
            <a:endParaRPr lang="fr-FR" sz="2000" dirty="0">
              <a:solidFill>
                <a:srgbClr val="002060"/>
              </a:solidFill>
            </a:endParaRPr>
          </a:p>
        </p:txBody>
      </p:sp>
      <p:sp>
        <p:nvSpPr>
          <p:cNvPr id="12" name="ZoneTexte 11">
            <a:extLst>
              <a:ext uri="{FF2B5EF4-FFF2-40B4-BE49-F238E27FC236}">
                <a16:creationId xmlns:a16="http://schemas.microsoft.com/office/drawing/2014/main" id="{219AB96F-3D58-0E72-A930-09D5A0054C27}"/>
              </a:ext>
            </a:extLst>
          </p:cNvPr>
          <p:cNvSpPr txBox="1"/>
          <p:nvPr/>
        </p:nvSpPr>
        <p:spPr>
          <a:xfrm>
            <a:off x="716791" y="4739586"/>
            <a:ext cx="6738822" cy="1703287"/>
          </a:xfrm>
          <a:prstGeom prst="rect">
            <a:avLst/>
          </a:prstGeom>
          <a:noFill/>
          <a:ln>
            <a:solidFill>
              <a:srgbClr val="FFC000"/>
            </a:solidFill>
          </a:ln>
        </p:spPr>
        <p:txBody>
          <a:bodyPr wrap="square">
            <a:spAutoFit/>
          </a:bodyPr>
          <a:lstStyle/>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إبراز الكلمات المفتاحية بالنبر المناسب.</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توظيف تنغيم ملائم للجمل (خبرية، استفهامية، تعجبية…).</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تنويع النبرة لتفادي الرتابة.</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 pos="457200" algn="l"/>
              </a:tabLst>
            </a:pPr>
            <a:r>
              <a:rPr lang="ar-SA" sz="2000" dirty="0">
                <a:solidFill>
                  <a:srgbClr val="002060"/>
                </a:solidFill>
              </a:rPr>
              <a:t>انسجام الصوت مع الجو العاطفي للمقروء.</a:t>
            </a:r>
            <a:endParaRPr lang="fr-FR" sz="2000" dirty="0">
              <a:solidFill>
                <a:srgbClr val="002060"/>
              </a:solidFill>
            </a:endParaRPr>
          </a:p>
        </p:txBody>
      </p:sp>
    </p:spTree>
    <p:extLst>
      <p:ext uri="{BB962C8B-B14F-4D97-AF65-F5344CB8AC3E}">
        <p14:creationId xmlns:p14="http://schemas.microsoft.com/office/powerpoint/2010/main" val="19727121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B78F-D478-980D-AA12-7F8ABAC6535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9B1AB7D-67CE-BE72-9D03-1826AAB5AA07}"/>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EF42EF9D-538B-A6EF-7DC4-2601602D8495}"/>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4"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sp>
        <p:nvSpPr>
          <p:cNvPr id="19" name="Google Shape;1348;p27">
            <a:extLst>
              <a:ext uri="{FF2B5EF4-FFF2-40B4-BE49-F238E27FC236}">
                <a16:creationId xmlns:a16="http://schemas.microsoft.com/office/drawing/2014/main" id="{578526E0-2E32-F6D1-0961-6288E0703952}"/>
              </a:ext>
            </a:extLst>
          </p:cNvPr>
          <p:cNvSpPr txBox="1">
            <a:spLocks/>
          </p:cNvSpPr>
          <p:nvPr/>
        </p:nvSpPr>
        <p:spPr>
          <a:xfrm>
            <a:off x="335360" y="195947"/>
            <a:ext cx="11017224" cy="358712"/>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r" rtl="1">
              <a:buClr>
                <a:srgbClr val="757070"/>
              </a:buClr>
              <a:buSzPts val="2000"/>
              <a:defRPr/>
            </a:pPr>
            <a:r>
              <a:rPr lang="ar-SA" sz="1600" b="1" dirty="0">
                <a:solidFill>
                  <a:prstClr val="white">
                    <a:lumMod val="50000"/>
                  </a:prstClr>
                </a:solidFill>
                <a:latin typeface="Calibri Light" panose="020F0302020204030204"/>
                <a:cs typeface="Times New Roman" panose="02020603050405020304" pitchFamily="18" charset="0"/>
              </a:rPr>
              <a:t>1- النمذجة: </a:t>
            </a:r>
            <a:r>
              <a:rPr kumimoji="0" lang="ar-M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يحدد الأستاذ(ة) معايير القراءة بطلاقة</a:t>
            </a:r>
            <a:r>
              <a:rPr kumimoji="0" lang="ar-S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 التي سيركز عليها في الحصة: الدقة ثم السرعة والاسترسال. </a:t>
            </a:r>
            <a:endParaRPr kumimoji="0" lang="ar-M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endParaRPr>
          </a:p>
        </p:txBody>
      </p:sp>
      <p:pic>
        <p:nvPicPr>
          <p:cNvPr id="5" name="Picture 2" descr="Image générée">
            <a:extLst>
              <a:ext uri="{FF2B5EF4-FFF2-40B4-BE49-F238E27FC236}">
                <a16:creationId xmlns:a16="http://schemas.microsoft.com/office/drawing/2014/main" id="{BD3E34BF-2EFB-217A-608D-C3C4F8463B8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AA141E1D-3619-E236-894B-0FB33C5F517B}"/>
              </a:ext>
            </a:extLst>
          </p:cNvPr>
          <p:cNvSpPr/>
          <p:nvPr/>
        </p:nvSpPr>
        <p:spPr>
          <a:xfrm>
            <a:off x="6804354" y="1899789"/>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7" name="ZoneTexte 6">
            <a:extLst>
              <a:ext uri="{FF2B5EF4-FFF2-40B4-BE49-F238E27FC236}">
                <a16:creationId xmlns:a16="http://schemas.microsoft.com/office/drawing/2014/main" id="{E2C2654F-CC26-551B-7AEA-033A4F7DE3DC}"/>
              </a:ext>
            </a:extLst>
          </p:cNvPr>
          <p:cNvSpPr txBox="1"/>
          <p:nvPr/>
        </p:nvSpPr>
        <p:spPr>
          <a:xfrm>
            <a:off x="335360" y="1356051"/>
            <a:ext cx="5957210" cy="1426031"/>
          </a:xfrm>
          <a:prstGeom prst="rect">
            <a:avLst/>
          </a:prstGeom>
          <a:solidFill>
            <a:schemeClr val="bg1"/>
          </a:solidFill>
          <a:ln>
            <a:solidFill>
              <a:srgbClr val="FFC000"/>
            </a:solidFill>
          </a:ln>
        </p:spPr>
        <p:txBody>
          <a:bodyPr wrap="square">
            <a:spAutoFit/>
          </a:bodyPr>
          <a:lstStyle/>
          <a:p>
            <a:pPr marL="342900" lvl="0" indent="-342900" algn="r" rtl="1">
              <a:buSzPts val="1000"/>
              <a:buFont typeface="Symbol" panose="05050102010706020507" pitchFamily="18" charset="2"/>
              <a:buChar char=""/>
              <a:tabLst>
                <a:tab pos="228600" algn="l"/>
              </a:tabLst>
            </a:pPr>
            <a:r>
              <a:rPr lang="ar-SA" sz="2000" dirty="0">
                <a:solidFill>
                  <a:srgbClr val="002060"/>
                </a:solidFill>
              </a:rPr>
              <a:t>نطق الحروف من مخارجها الصحيحة.</a:t>
            </a:r>
            <a:endParaRPr lang="fr-FR" sz="2000" dirty="0">
              <a:solidFill>
                <a:srgbClr val="002060"/>
              </a:solidFill>
            </a:endParaRPr>
          </a:p>
          <a:p>
            <a:pPr marL="342900" lvl="0" indent="-342900" algn="r" rtl="1">
              <a:buSzPts val="1000"/>
              <a:buFont typeface="Symbol" panose="05050102010706020507" pitchFamily="18" charset="2"/>
              <a:buChar char=""/>
              <a:tabLst>
                <a:tab pos="228600" algn="l"/>
              </a:tabLst>
            </a:pPr>
            <a:r>
              <a:rPr lang="ar-SA" sz="2000" dirty="0">
                <a:solidFill>
                  <a:srgbClr val="002060"/>
                </a:solidFill>
              </a:rPr>
              <a:t>التمييز بين الحركات القصيرة والطويلة، الشدة والتنوين.</a:t>
            </a:r>
            <a:endParaRPr lang="fr-FR" sz="2000" dirty="0">
              <a:solidFill>
                <a:srgbClr val="002060"/>
              </a:solidFill>
            </a:endParaRPr>
          </a:p>
          <a:p>
            <a:pPr marL="342900" lvl="0" indent="-342900" algn="r" rtl="1">
              <a:spcAft>
                <a:spcPts val="800"/>
              </a:spcAft>
              <a:buSzPts val="1000"/>
              <a:buFont typeface="Symbol" panose="05050102010706020507" pitchFamily="18" charset="2"/>
              <a:buChar char=""/>
              <a:tabLst>
                <a:tab pos="228600" algn="l"/>
              </a:tabLst>
            </a:pPr>
            <a:r>
              <a:rPr lang="ar-SA" sz="2000" dirty="0">
                <a:solidFill>
                  <a:srgbClr val="002060"/>
                </a:solidFill>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sz="2000" dirty="0">
                <a:solidFill>
                  <a:srgbClr val="002060"/>
                </a:solidFill>
              </a:rPr>
              <a:t>عدم تغيير، أو حذف، أو إضافة حروف، أو كلمات.</a:t>
            </a:r>
            <a:endParaRPr lang="fr-FR" sz="2000" dirty="0">
              <a:solidFill>
                <a:srgbClr val="002060"/>
              </a:solidFill>
            </a:endParaRPr>
          </a:p>
        </p:txBody>
      </p:sp>
      <p:sp>
        <p:nvSpPr>
          <p:cNvPr id="8" name="Rectangle 7">
            <a:extLst>
              <a:ext uri="{FF2B5EF4-FFF2-40B4-BE49-F238E27FC236}">
                <a16:creationId xmlns:a16="http://schemas.microsoft.com/office/drawing/2014/main" id="{32587554-47CB-BCAA-BC79-55F80ABDE3D3}"/>
              </a:ext>
            </a:extLst>
          </p:cNvPr>
          <p:cNvSpPr/>
          <p:nvPr/>
        </p:nvSpPr>
        <p:spPr>
          <a:xfrm>
            <a:off x="6454947" y="413356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9" name="ZoneTexte 8">
            <a:extLst>
              <a:ext uri="{FF2B5EF4-FFF2-40B4-BE49-F238E27FC236}">
                <a16:creationId xmlns:a16="http://schemas.microsoft.com/office/drawing/2014/main" id="{D63CB6D8-11AA-5C4C-2EAD-031AFE60FDA7}"/>
              </a:ext>
            </a:extLst>
          </p:cNvPr>
          <p:cNvSpPr txBox="1"/>
          <p:nvPr/>
        </p:nvSpPr>
        <p:spPr>
          <a:xfrm>
            <a:off x="335360" y="3829697"/>
            <a:ext cx="5957210" cy="1827423"/>
          </a:xfrm>
          <a:prstGeom prst="rect">
            <a:avLst/>
          </a:prstGeom>
          <a:solidFill>
            <a:schemeClr val="bg1"/>
          </a:solidFill>
          <a:ln>
            <a:solidFill>
              <a:srgbClr val="FFC000"/>
            </a:solidFill>
          </a:ln>
        </p:spPr>
        <p:txBody>
          <a:bodyPr wrap="square">
            <a:spAutoFit/>
          </a:bodyPr>
          <a:lstStyle/>
          <a:p>
            <a:pPr marL="342900" lvl="0" indent="-342900" algn="r" rtl="1">
              <a:lnSpc>
                <a:spcPct val="107000"/>
              </a:lnSpc>
              <a:buSzPts val="1000"/>
              <a:buFont typeface="Symbol" panose="05050102010706020507" pitchFamily="18" charset="2"/>
              <a:buChar char=""/>
              <a:tabLst>
                <a:tab pos="228600" algn="l"/>
              </a:tabLst>
            </a:pPr>
            <a:r>
              <a:rPr lang="ar-SA" sz="2000" dirty="0">
                <a:solidFill>
                  <a:srgbClr val="002060"/>
                </a:solidFill>
              </a:rPr>
              <a:t>المحافظة على تدفق القراءة دون تلعثم أو توقفات طويلة.</a:t>
            </a:r>
            <a:endParaRPr lang="fr-FR" sz="2000" dirty="0">
              <a:solidFill>
                <a:srgbClr val="002060"/>
              </a:solidFill>
            </a:endParaRPr>
          </a:p>
          <a:p>
            <a:pPr marL="342900" lvl="0" indent="-342900" algn="r" rtl="1">
              <a:lnSpc>
                <a:spcPct val="107000"/>
              </a:lnSpc>
              <a:buSzPts val="1000"/>
              <a:buFont typeface="Symbol" panose="05050102010706020507" pitchFamily="18" charset="2"/>
              <a:buChar char=""/>
              <a:tabLst>
                <a:tab pos="228600" algn="l"/>
              </a:tabLst>
            </a:pPr>
            <a:r>
              <a:rPr lang="ar-SA" sz="2000" dirty="0">
                <a:solidFill>
                  <a:srgbClr val="002060"/>
                </a:solidFill>
              </a:rPr>
              <a:t>قراءة عدد مناسب من الحروف/الكلمات في الدقيقة بحسب المستوى/اللبنة.</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احترام علامات الوقف والفصل.</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تجنب البطء المفرط أو التسرع المخل بالمعنى.</a:t>
            </a:r>
            <a:endParaRPr lang="fr-FR" sz="2000" dirty="0">
              <a:solidFill>
                <a:srgbClr val="002060"/>
              </a:solidFill>
            </a:endParaRPr>
          </a:p>
        </p:txBody>
      </p:sp>
    </p:spTree>
    <p:extLst>
      <p:ext uri="{BB962C8B-B14F-4D97-AF65-F5344CB8AC3E}">
        <p14:creationId xmlns:p14="http://schemas.microsoft.com/office/powerpoint/2010/main" val="263588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09DF8-5939-1453-D48F-A4652D1CB42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3DD11F5A-913A-DA0B-E559-4755F2F2EF6F}"/>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43F0849B-BCE5-191D-CC42-322E7F4E9E2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348;p27">
            <a:extLst>
              <a:ext uri="{FF2B5EF4-FFF2-40B4-BE49-F238E27FC236}">
                <a16:creationId xmlns:a16="http://schemas.microsoft.com/office/drawing/2014/main" id="{0295ECFE-6F9E-D222-8231-2801E86D7800}"/>
              </a:ext>
            </a:extLst>
          </p:cNvPr>
          <p:cNvSpPr txBox="1">
            <a:spLocks/>
          </p:cNvSpPr>
          <p:nvPr/>
        </p:nvSpPr>
        <p:spPr>
          <a:xfrm>
            <a:off x="288587" y="61553"/>
            <a:ext cx="11017224" cy="293438"/>
          </a:xfrm>
          <a:prstGeom prst="rect">
            <a:avLst/>
          </a:prstGeom>
          <a:noFill/>
          <a:ln>
            <a:noFill/>
          </a:ln>
        </p:spPr>
        <p:txBody>
          <a:bodyPr spcFirstLastPara="1" vert="horz" wrap="square" lIns="91425" tIns="45700" rIns="91425" bIns="45700" rtlCol="0" anchor="ctr" anchorCtr="0">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ar-SA" sz="1600" b="1" i="0" u="none" strike="noStrike" kern="1200" cap="none" spc="0" normalizeH="0" baseline="0" noProof="0" dirty="0">
                <a:ln>
                  <a:noFill/>
                </a:ln>
                <a:solidFill>
                  <a:prstClr val="white">
                    <a:lumMod val="50000"/>
                  </a:prstClr>
                </a:solidFill>
                <a:effectLst/>
                <a:uLnTx/>
                <a:uFillTx/>
                <a:latin typeface="+mn-lt"/>
                <a:ea typeface="+mj-ea"/>
                <a:cs typeface="Times New Roman" panose="02020603050405020304" pitchFamily="18" charset="0"/>
              </a:rPr>
              <a:t>1- النمذجة: انتبهوا، سأقرأ العبارات بطلاقة، ثم ستتناوبون على قراءتها من بعدي مع احترام معايير الدقة والسرعة والاسترسال.</a:t>
            </a:r>
          </a:p>
        </p:txBody>
      </p:sp>
      <p:sp>
        <p:nvSpPr>
          <p:cNvPr id="6" name="ZoneTexte 5">
            <a:extLst>
              <a:ext uri="{FF2B5EF4-FFF2-40B4-BE49-F238E27FC236}">
                <a16:creationId xmlns:a16="http://schemas.microsoft.com/office/drawing/2014/main" id="{01AD2146-63F1-9EAB-6D8C-0623487D86A9}"/>
              </a:ext>
            </a:extLst>
          </p:cNvPr>
          <p:cNvSpPr txBox="1"/>
          <p:nvPr/>
        </p:nvSpPr>
        <p:spPr>
          <a:xfrm>
            <a:off x="883498" y="376645"/>
            <a:ext cx="10512164" cy="307777"/>
          </a:xfrm>
          <a:prstGeom prst="rect">
            <a:avLst/>
          </a:prstGeom>
          <a:noFill/>
        </p:spPr>
        <p:txBody>
          <a:bodyPr wrap="square">
            <a:spAutoFit/>
          </a:bodyPr>
          <a:lstStyle/>
          <a:p>
            <a:pPr lvl="0" algn="r" rtl="1">
              <a:buSzPts val="1000"/>
              <a:tabLst>
                <a:tab pos="228600" algn="l"/>
              </a:tabLst>
            </a:pP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يطلب</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الأستاذ</a:t>
            </a:r>
            <a:r>
              <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a:t>
            </a:r>
            <a:r>
              <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انتباه التلاميذ، ثم يقرأ العبارات بطلاقة مركزا على السلامة من الأخطاء، وفق مؤشرات السلامة من الأخطاء: ينطر النموذج المرفق</a:t>
            </a:r>
            <a:endPar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7" name="Google Shape;1350;p27">
            <a:extLst>
              <a:ext uri="{FF2B5EF4-FFF2-40B4-BE49-F238E27FC236}">
                <a16:creationId xmlns:a16="http://schemas.microsoft.com/office/drawing/2014/main" id="{270769CE-BD1D-ACEE-B9CF-8676C39466A5}"/>
              </a:ext>
            </a:extLst>
          </p:cNvPr>
          <p:cNvPicPr preferRelativeResize="0"/>
          <p:nvPr/>
        </p:nvPicPr>
        <p:blipFill rotWithShape="1">
          <a:blip r:embed="rId3">
            <a:alphaModFix/>
          </a:blip>
          <a:srcRect/>
          <a:stretch/>
        </p:blipFill>
        <p:spPr>
          <a:xfrm>
            <a:off x="153248" y="44086"/>
            <a:ext cx="730250" cy="730250"/>
          </a:xfrm>
          <a:prstGeom prst="rect">
            <a:avLst/>
          </a:prstGeom>
          <a:noFill/>
          <a:ln>
            <a:noFill/>
          </a:ln>
        </p:spPr>
      </p:pic>
      <p:graphicFrame>
        <p:nvGraphicFramePr>
          <p:cNvPr id="8" name="Google Shape;1334;p211">
            <a:extLst>
              <a:ext uri="{FF2B5EF4-FFF2-40B4-BE49-F238E27FC236}">
                <a16:creationId xmlns:a16="http://schemas.microsoft.com/office/drawing/2014/main" id="{1DB7E24E-B8C8-E30B-CB9A-34F76FE0650C}"/>
              </a:ext>
            </a:extLst>
          </p:cNvPr>
          <p:cNvGraphicFramePr/>
          <p:nvPr>
            <p:extLst>
              <p:ext uri="{D42A27DB-BD31-4B8C-83A1-F6EECF244321}">
                <p14:modId xmlns:p14="http://schemas.microsoft.com/office/powerpoint/2010/main" val="1648000648"/>
              </p:ext>
            </p:extLst>
          </p:nvPr>
        </p:nvGraphicFramePr>
        <p:xfrm>
          <a:off x="9284688" y="1080039"/>
          <a:ext cx="2284571" cy="1463060"/>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كانَ الفَتى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6-</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قُرى الرِّيفِ </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1"/>
                  </a:ext>
                </a:extLst>
              </a:tr>
            </a:tbl>
          </a:graphicData>
        </a:graphic>
      </p:graphicFrame>
      <p:graphicFrame>
        <p:nvGraphicFramePr>
          <p:cNvPr id="9" name="Tableau 8">
            <a:extLst>
              <a:ext uri="{FF2B5EF4-FFF2-40B4-BE49-F238E27FC236}">
                <a16:creationId xmlns:a16="http://schemas.microsoft.com/office/drawing/2014/main" id="{21F38635-812A-68A4-FFBC-B0BCC0D22F7C}"/>
              </a:ext>
            </a:extLst>
          </p:cNvPr>
          <p:cNvGraphicFramePr>
            <a:graphicFrameLocks noGrp="1"/>
          </p:cNvGraphicFramePr>
          <p:nvPr>
            <p:extLst>
              <p:ext uri="{D42A27DB-BD31-4B8C-83A1-F6EECF244321}">
                <p14:modId xmlns:p14="http://schemas.microsoft.com/office/powerpoint/2010/main" val="1414284595"/>
              </p:ext>
            </p:extLst>
          </p:nvPr>
        </p:nvGraphicFramePr>
        <p:xfrm>
          <a:off x="1098244" y="1080039"/>
          <a:ext cx="2528100" cy="1463060"/>
        </p:xfrm>
        <a:graphic>
          <a:graphicData uri="http://schemas.openxmlformats.org/drawingml/2006/table">
            <a:tbl>
              <a:tblPr>
                <a:noFill/>
              </a:tblPr>
              <a:tblGrid>
                <a:gridCol w="2528100">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2-</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سابِعُ إخوَتِه</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7-</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عَبْقَرِيًّا</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3874553604"/>
                  </a:ext>
                </a:extLst>
              </a:tr>
            </a:tbl>
          </a:graphicData>
        </a:graphic>
      </p:graphicFrame>
      <p:graphicFrame>
        <p:nvGraphicFramePr>
          <p:cNvPr id="10" name="Tableau 9">
            <a:extLst>
              <a:ext uri="{FF2B5EF4-FFF2-40B4-BE49-F238E27FC236}">
                <a16:creationId xmlns:a16="http://schemas.microsoft.com/office/drawing/2014/main" id="{243B5591-A6C1-5869-5E43-16682651611B}"/>
              </a:ext>
            </a:extLst>
          </p:cNvPr>
          <p:cNvGraphicFramePr>
            <a:graphicFrameLocks noGrp="1"/>
          </p:cNvGraphicFramePr>
          <p:nvPr>
            <p:extLst>
              <p:ext uri="{D42A27DB-BD31-4B8C-83A1-F6EECF244321}">
                <p14:modId xmlns:p14="http://schemas.microsoft.com/office/powerpoint/2010/main" val="2490663753"/>
              </p:ext>
            </p:extLst>
          </p:nvPr>
        </p:nvGraphicFramePr>
        <p:xfrm>
          <a:off x="8877993" y="3926205"/>
          <a:ext cx="2691267" cy="1463060"/>
        </p:xfrm>
        <a:graphic>
          <a:graphicData uri="http://schemas.openxmlformats.org/drawingml/2006/table">
            <a:tbl>
              <a:tblPr>
                <a:noFill/>
              </a:tblPr>
              <a:tblGrid>
                <a:gridCol w="2691267">
                  <a:extLst>
                    <a:ext uri="{9D8B030D-6E8A-4147-A177-3AD203B41FA5}">
                      <a16:colId xmlns:a16="http://schemas.microsoft.com/office/drawing/2014/main" val="960518085"/>
                    </a:ext>
                  </a:extLst>
                </a:gridCol>
              </a:tblGrid>
              <a:tr h="25798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3-</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يَحمِلُ في قَلبِهِ</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8-</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فَغَرِقَ في ظَلامٍ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3262715845"/>
                  </a:ext>
                </a:extLst>
              </a:tr>
            </a:tbl>
          </a:graphicData>
        </a:graphic>
      </p:graphicFrame>
      <p:graphicFrame>
        <p:nvGraphicFramePr>
          <p:cNvPr id="11" name="Tableau 10">
            <a:extLst>
              <a:ext uri="{FF2B5EF4-FFF2-40B4-BE49-F238E27FC236}">
                <a16:creationId xmlns:a16="http://schemas.microsoft.com/office/drawing/2014/main" id="{61E221B4-0CB1-249B-0D61-B62C3DFA5D0B}"/>
              </a:ext>
            </a:extLst>
          </p:cNvPr>
          <p:cNvGraphicFramePr>
            <a:graphicFrameLocks noGrp="1"/>
          </p:cNvGraphicFramePr>
          <p:nvPr>
            <p:extLst>
              <p:ext uri="{D42A27DB-BD31-4B8C-83A1-F6EECF244321}">
                <p14:modId xmlns:p14="http://schemas.microsoft.com/office/powerpoint/2010/main" val="3072001696"/>
              </p:ext>
            </p:extLst>
          </p:nvPr>
        </p:nvGraphicFramePr>
        <p:xfrm>
          <a:off x="1116349" y="3822898"/>
          <a:ext cx="3095396" cy="1557725"/>
        </p:xfrm>
        <a:graphic>
          <a:graphicData uri="http://schemas.openxmlformats.org/drawingml/2006/table">
            <a:tbl>
              <a:tblPr>
                <a:noFill/>
              </a:tblPr>
              <a:tblGrid>
                <a:gridCol w="3095396">
                  <a:extLst>
                    <a:ext uri="{9D8B030D-6E8A-4147-A177-3AD203B41FA5}">
                      <a16:colId xmlns:a16="http://schemas.microsoft.com/office/drawing/2014/main" val="1150714360"/>
                    </a:ext>
                  </a:extLst>
                </a:gridCol>
              </a:tblGrid>
              <a:tr h="519623">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4-</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 </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ودَخَلَ الفَتى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2394908091"/>
                  </a:ext>
                </a:extLst>
              </a:tr>
              <a:tr h="82619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9-</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صَوتُ الشَّيخِ</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2328969833"/>
                  </a:ext>
                </a:extLst>
              </a:tr>
            </a:tbl>
          </a:graphicData>
        </a:graphic>
      </p:graphicFrame>
      <p:graphicFrame>
        <p:nvGraphicFramePr>
          <p:cNvPr id="12" name="Tableau 11">
            <a:extLst>
              <a:ext uri="{FF2B5EF4-FFF2-40B4-BE49-F238E27FC236}">
                <a16:creationId xmlns:a16="http://schemas.microsoft.com/office/drawing/2014/main" id="{01C5118D-3F77-782C-066B-B945D9AB49CD}"/>
              </a:ext>
            </a:extLst>
          </p:cNvPr>
          <p:cNvGraphicFramePr>
            <a:graphicFrameLocks noGrp="1"/>
          </p:cNvGraphicFramePr>
          <p:nvPr>
            <p:extLst>
              <p:ext uri="{D42A27DB-BD31-4B8C-83A1-F6EECF244321}">
                <p14:modId xmlns:p14="http://schemas.microsoft.com/office/powerpoint/2010/main" val="2434260024"/>
              </p:ext>
            </p:extLst>
          </p:nvPr>
        </p:nvGraphicFramePr>
        <p:xfrm>
          <a:off x="4742693" y="2525878"/>
          <a:ext cx="2926573" cy="1463060"/>
        </p:xfrm>
        <a:graphic>
          <a:graphicData uri="http://schemas.openxmlformats.org/drawingml/2006/table">
            <a:tbl>
              <a:tblPr>
                <a:noFill/>
              </a:tblPr>
              <a:tblGrid>
                <a:gridCol w="2926573">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5-</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كانَ لا يُبالِي</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10-</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يُصغِي إِلى صَوتِ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977573312"/>
                  </a:ext>
                </a:extLst>
              </a:tr>
            </a:tbl>
          </a:graphicData>
        </a:graphic>
      </p:graphicFrame>
      <p:sp>
        <p:nvSpPr>
          <p:cNvPr id="13" name="Rectangle 12">
            <a:extLst>
              <a:ext uri="{FF2B5EF4-FFF2-40B4-BE49-F238E27FC236}">
                <a16:creationId xmlns:a16="http://schemas.microsoft.com/office/drawing/2014/main" id="{A07D32FE-A92E-968B-5C5F-1117DFA8F145}"/>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AD3B6A9B-A081-E9DB-C5B7-7D52704A8635}"/>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4" name="Rectangle 13">
            <a:extLst>
              <a:ext uri="{FF2B5EF4-FFF2-40B4-BE49-F238E27FC236}">
                <a16:creationId xmlns:a16="http://schemas.microsoft.com/office/drawing/2014/main" id="{C317B8E0-9C50-30B9-2D2A-43525E9C63C8}"/>
              </a:ext>
            </a:extLst>
          </p:cNvPr>
          <p:cNvSpPr/>
          <p:nvPr/>
        </p:nvSpPr>
        <p:spPr>
          <a:xfrm>
            <a:off x="1265956" y="591823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Tree>
    <p:extLst>
      <p:ext uri="{BB962C8B-B14F-4D97-AF65-F5344CB8AC3E}">
        <p14:creationId xmlns:p14="http://schemas.microsoft.com/office/powerpoint/2010/main" val="2821693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E508E-0091-E195-60C9-4A3FA5EFF956}"/>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9B2AAC63-94A8-775A-BDAA-FD564EBF18DD}"/>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EBFC5527-712E-EB30-A406-AEBA708B67E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51572" y="85305"/>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96A8363-A708-75B9-1029-2D2A420D6A14}"/>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3" name="Google Shape;1348;p27">
            <a:extLst>
              <a:ext uri="{FF2B5EF4-FFF2-40B4-BE49-F238E27FC236}">
                <a16:creationId xmlns:a16="http://schemas.microsoft.com/office/drawing/2014/main" id="{EEB5466B-E477-E513-8991-65AFCD73DABD}"/>
              </a:ext>
            </a:extLst>
          </p:cNvPr>
          <p:cNvSpPr txBox="1">
            <a:spLocks/>
          </p:cNvSpPr>
          <p:nvPr/>
        </p:nvSpPr>
        <p:spPr>
          <a:xfrm>
            <a:off x="288587" y="58042"/>
            <a:ext cx="11017224" cy="333640"/>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rtl="1">
              <a:defRPr/>
            </a:pPr>
            <a:r>
              <a:rPr kumimoji="0" lang="ar-SA" sz="16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2- الممارسة الموجهة: معايير الطلاقة</a:t>
            </a:r>
            <a:r>
              <a:rPr lang="ar-SA" sz="1600" b="1" dirty="0">
                <a:solidFill>
                  <a:prstClr val="white">
                    <a:lumMod val="50000"/>
                  </a:prstClr>
                </a:solidFill>
              </a:rPr>
              <a:t> في القراءة: أي السلامة من الأخطاء والسرعة والاسترسال</a:t>
            </a:r>
            <a:r>
              <a:rPr kumimoji="0" lang="ar-SA" sz="16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a:t>
            </a:r>
          </a:p>
        </p:txBody>
      </p:sp>
      <p:sp>
        <p:nvSpPr>
          <p:cNvPr id="19" name="ZoneTexte 18">
            <a:extLst>
              <a:ext uri="{FF2B5EF4-FFF2-40B4-BE49-F238E27FC236}">
                <a16:creationId xmlns:a16="http://schemas.microsoft.com/office/drawing/2014/main" id="{CB7AC223-5033-F348-4A46-5F3A0C18F9AB}"/>
              </a:ext>
            </a:extLst>
          </p:cNvPr>
          <p:cNvSpPr txBox="1"/>
          <p:nvPr/>
        </p:nvSpPr>
        <p:spPr>
          <a:xfrm>
            <a:off x="777255" y="341806"/>
            <a:ext cx="10559840" cy="523220"/>
          </a:xfrm>
          <a:prstGeom prst="rect">
            <a:avLst/>
          </a:prstGeom>
          <a:noFill/>
        </p:spPr>
        <p:txBody>
          <a:bodyPr wrap="square">
            <a:spAutoFit/>
          </a:bodyPr>
          <a:lstStyle/>
          <a:p>
            <a:pPr lvl="0" algn="r" rtl="1">
              <a:defRPr/>
            </a:pPr>
            <a:r>
              <a:rPr kumimoji="0" lang="ar-S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يطلب</a:t>
            </a:r>
            <a:r>
              <a:rPr kumimoji="0" lang="ar-M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 الأستاذ</a:t>
            </a:r>
            <a:r>
              <a:rPr kumimoji="0" lang="fr-FR" sz="1400" b="0" i="0" u="none" strike="noStrike" kern="1200" cap="none" spc="0" normalizeH="0" baseline="0" noProof="0" dirty="0">
                <a:ln>
                  <a:noFill/>
                </a:ln>
                <a:solidFill>
                  <a:prstClr val="white">
                    <a:lumMod val="65000"/>
                  </a:prstClr>
                </a:solidFill>
                <a:effectLst/>
                <a:uLnTx/>
                <a:uFillTx/>
                <a:ea typeface="+mn-ea"/>
                <a:cs typeface="+mn-cs"/>
              </a:rPr>
              <a:t>)</a:t>
            </a:r>
            <a:r>
              <a:rPr kumimoji="0" lang="ar-S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ة</a:t>
            </a:r>
            <a:r>
              <a:rPr kumimoji="0" lang="fr-FR" sz="1400" b="0" i="0" u="none" strike="noStrike" kern="1200" cap="none" spc="0" normalizeH="0" baseline="0" noProof="0" dirty="0">
                <a:ln>
                  <a:noFill/>
                </a:ln>
                <a:solidFill>
                  <a:prstClr val="white">
                    <a:lumMod val="65000"/>
                  </a:prstClr>
                </a:solidFill>
                <a:effectLst/>
                <a:uLnTx/>
                <a:uFillTx/>
                <a:ea typeface="+mn-ea"/>
                <a:cs typeface="+mn-cs"/>
              </a:rPr>
              <a:t>(</a:t>
            </a:r>
            <a:r>
              <a:rPr kumimoji="0" lang="ar-M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 </a:t>
            </a:r>
            <a:r>
              <a:rPr kumimoji="0" lang="ar-S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من بعض التلاميذ المرور إلى السبورة وقراءة بعض العبارات بطلاقة، أي </a:t>
            </a:r>
            <a:r>
              <a:rPr lang="ar-SA" sz="1400" i="1" dirty="0">
                <a:solidFill>
                  <a:prstClr val="white">
                    <a:lumMod val="65000"/>
                  </a:prstClr>
                </a:solidFill>
              </a:rPr>
              <a:t>على السلامة من الأخطاء. </a:t>
            </a:r>
            <a:r>
              <a:rPr kumimoji="0" lang="ar-S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ويحرص على التصحيح الفوري لقراءة كل تلميذ بإشراك وملائه، ويطلب منهم إبداء رأيهم، ويختم بتقديم </a:t>
            </a:r>
            <a:r>
              <a:rPr kumimoji="0" lang="ar-M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تغذية راجعة.</a:t>
            </a:r>
            <a:endParaRPr kumimoji="0" lang="fr-FR" sz="1400" b="0" i="0" u="none" strike="noStrike" kern="1200" cap="none" spc="0" normalizeH="0" baseline="0" noProof="0" dirty="0">
              <a:ln>
                <a:noFill/>
              </a:ln>
              <a:solidFill>
                <a:prstClr val="white">
                  <a:lumMod val="65000"/>
                </a:prstClr>
              </a:solidFill>
              <a:effectLst/>
              <a:uLnTx/>
              <a:uFillTx/>
              <a:ea typeface="+mn-ea"/>
              <a:cs typeface="+mn-cs"/>
            </a:endParaRPr>
          </a:p>
        </p:txBody>
      </p:sp>
      <p:pic>
        <p:nvPicPr>
          <p:cNvPr id="20" name="Google Shape;1435;p14" descr="Lever la main - Icônes mains et gestes gratuites">
            <a:extLst>
              <a:ext uri="{FF2B5EF4-FFF2-40B4-BE49-F238E27FC236}">
                <a16:creationId xmlns:a16="http://schemas.microsoft.com/office/drawing/2014/main" id="{7A4927FE-2958-D5FF-8C0E-1FE745C64E73}"/>
              </a:ext>
            </a:extLst>
          </p:cNvPr>
          <p:cNvPicPr preferRelativeResize="0"/>
          <p:nvPr/>
        </p:nvPicPr>
        <p:blipFill rotWithShape="1">
          <a:blip r:embed="rId3">
            <a:alphaModFix/>
          </a:blip>
          <a:srcRect/>
          <a:stretch/>
        </p:blipFill>
        <p:spPr>
          <a:xfrm>
            <a:off x="74613" y="85751"/>
            <a:ext cx="702642" cy="702642"/>
          </a:xfrm>
          <a:prstGeom prst="rect">
            <a:avLst/>
          </a:prstGeom>
          <a:noFill/>
          <a:ln>
            <a:noFill/>
          </a:ln>
        </p:spPr>
      </p:pic>
      <p:sp>
        <p:nvSpPr>
          <p:cNvPr id="32" name="Rectangle 31">
            <a:extLst>
              <a:ext uri="{FF2B5EF4-FFF2-40B4-BE49-F238E27FC236}">
                <a16:creationId xmlns:a16="http://schemas.microsoft.com/office/drawing/2014/main" id="{0A4E7032-8720-7F08-705B-C6494D893371}"/>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graphicFrame>
        <p:nvGraphicFramePr>
          <p:cNvPr id="5" name="Google Shape;1334;p211">
            <a:extLst>
              <a:ext uri="{FF2B5EF4-FFF2-40B4-BE49-F238E27FC236}">
                <a16:creationId xmlns:a16="http://schemas.microsoft.com/office/drawing/2014/main" id="{4BCCE424-02C0-2340-57CE-00F8E9973B72}"/>
              </a:ext>
            </a:extLst>
          </p:cNvPr>
          <p:cNvGraphicFramePr/>
          <p:nvPr>
            <p:extLst>
              <p:ext uri="{D42A27DB-BD31-4B8C-83A1-F6EECF244321}">
                <p14:modId xmlns:p14="http://schemas.microsoft.com/office/powerpoint/2010/main" val="2880573358"/>
              </p:ext>
            </p:extLst>
          </p:nvPr>
        </p:nvGraphicFramePr>
        <p:xfrm>
          <a:off x="9284688" y="1080039"/>
          <a:ext cx="2284571" cy="1427627"/>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كانَ الفَتى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6-</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قُرى الرِّيفِ </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bl>
          </a:graphicData>
        </a:graphic>
      </p:graphicFrame>
      <p:graphicFrame>
        <p:nvGraphicFramePr>
          <p:cNvPr id="6" name="Tableau 5">
            <a:extLst>
              <a:ext uri="{FF2B5EF4-FFF2-40B4-BE49-F238E27FC236}">
                <a16:creationId xmlns:a16="http://schemas.microsoft.com/office/drawing/2014/main" id="{D2FC35E0-7032-7A8C-11A1-A15B8C1003EC}"/>
              </a:ext>
            </a:extLst>
          </p:cNvPr>
          <p:cNvGraphicFramePr>
            <a:graphicFrameLocks noGrp="1"/>
          </p:cNvGraphicFramePr>
          <p:nvPr>
            <p:extLst>
              <p:ext uri="{D42A27DB-BD31-4B8C-83A1-F6EECF244321}">
                <p14:modId xmlns:p14="http://schemas.microsoft.com/office/powerpoint/2010/main" val="3257416219"/>
              </p:ext>
            </p:extLst>
          </p:nvPr>
        </p:nvGraphicFramePr>
        <p:xfrm>
          <a:off x="1098244" y="1080039"/>
          <a:ext cx="2528100" cy="1436390"/>
        </p:xfrm>
        <a:graphic>
          <a:graphicData uri="http://schemas.openxmlformats.org/drawingml/2006/table">
            <a:tbl>
              <a:tblPr>
                <a:noFill/>
              </a:tblPr>
              <a:tblGrid>
                <a:gridCol w="2528100">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2-</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سابِعُ إخوَتِه</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1">
                        <a:lumMod val="20000"/>
                        <a:lumOff val="80000"/>
                      </a:schemeClr>
                    </a:solidFill>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7-</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عَبْقَرِيًّا</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1">
                        <a:lumMod val="20000"/>
                        <a:lumOff val="80000"/>
                      </a:schemeClr>
                    </a:solidFill>
                  </a:tcPr>
                </a:tc>
                <a:extLst>
                  <a:ext uri="{0D108BD9-81ED-4DB2-BD59-A6C34878D82A}">
                    <a16:rowId xmlns:a16="http://schemas.microsoft.com/office/drawing/2014/main" val="3874553604"/>
                  </a:ext>
                </a:extLst>
              </a:tr>
            </a:tbl>
          </a:graphicData>
        </a:graphic>
      </p:graphicFrame>
      <p:graphicFrame>
        <p:nvGraphicFramePr>
          <p:cNvPr id="7" name="Tableau 6">
            <a:extLst>
              <a:ext uri="{FF2B5EF4-FFF2-40B4-BE49-F238E27FC236}">
                <a16:creationId xmlns:a16="http://schemas.microsoft.com/office/drawing/2014/main" id="{CD9F6513-B10C-55C0-FC21-164E58D8C2D7}"/>
              </a:ext>
            </a:extLst>
          </p:cNvPr>
          <p:cNvGraphicFramePr>
            <a:graphicFrameLocks noGrp="1"/>
          </p:cNvGraphicFramePr>
          <p:nvPr>
            <p:extLst>
              <p:ext uri="{D42A27DB-BD31-4B8C-83A1-F6EECF244321}">
                <p14:modId xmlns:p14="http://schemas.microsoft.com/office/powerpoint/2010/main" val="2756278774"/>
              </p:ext>
            </p:extLst>
          </p:nvPr>
        </p:nvGraphicFramePr>
        <p:xfrm>
          <a:off x="8877993" y="3926205"/>
          <a:ext cx="2691267" cy="1436390"/>
        </p:xfrm>
        <a:graphic>
          <a:graphicData uri="http://schemas.openxmlformats.org/drawingml/2006/table">
            <a:tbl>
              <a:tblPr>
                <a:noFill/>
              </a:tblPr>
              <a:tblGrid>
                <a:gridCol w="2691267">
                  <a:extLst>
                    <a:ext uri="{9D8B030D-6E8A-4147-A177-3AD203B41FA5}">
                      <a16:colId xmlns:a16="http://schemas.microsoft.com/office/drawing/2014/main" val="960518085"/>
                    </a:ext>
                  </a:extLst>
                </a:gridCol>
              </a:tblGrid>
              <a:tr h="25798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3-</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يَحمِلُ في قَلبِهِ</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1">
                        <a:lumMod val="20000"/>
                        <a:lumOff val="80000"/>
                      </a:schemeClr>
                    </a:solidFill>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8-</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فَغَرِقَ في ظَلامٍ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1">
                        <a:lumMod val="20000"/>
                        <a:lumOff val="80000"/>
                      </a:schemeClr>
                    </a:solidFill>
                  </a:tcPr>
                </a:tc>
                <a:extLst>
                  <a:ext uri="{0D108BD9-81ED-4DB2-BD59-A6C34878D82A}">
                    <a16:rowId xmlns:a16="http://schemas.microsoft.com/office/drawing/2014/main" val="3262715845"/>
                  </a:ext>
                </a:extLst>
              </a:tr>
            </a:tbl>
          </a:graphicData>
        </a:graphic>
      </p:graphicFrame>
      <p:graphicFrame>
        <p:nvGraphicFramePr>
          <p:cNvPr id="8" name="Tableau 7">
            <a:extLst>
              <a:ext uri="{FF2B5EF4-FFF2-40B4-BE49-F238E27FC236}">
                <a16:creationId xmlns:a16="http://schemas.microsoft.com/office/drawing/2014/main" id="{C9E61F93-5676-8019-761F-3D6296590220}"/>
              </a:ext>
            </a:extLst>
          </p:cNvPr>
          <p:cNvGraphicFramePr>
            <a:graphicFrameLocks noGrp="1"/>
          </p:cNvGraphicFramePr>
          <p:nvPr>
            <p:extLst>
              <p:ext uri="{D42A27DB-BD31-4B8C-83A1-F6EECF244321}">
                <p14:modId xmlns:p14="http://schemas.microsoft.com/office/powerpoint/2010/main" val="917975793"/>
              </p:ext>
            </p:extLst>
          </p:nvPr>
        </p:nvGraphicFramePr>
        <p:xfrm>
          <a:off x="1116349" y="3822898"/>
          <a:ext cx="3095396" cy="1544390"/>
        </p:xfrm>
        <a:graphic>
          <a:graphicData uri="http://schemas.openxmlformats.org/drawingml/2006/table">
            <a:tbl>
              <a:tblPr>
                <a:noFill/>
              </a:tblPr>
              <a:tblGrid>
                <a:gridCol w="3095396">
                  <a:extLst>
                    <a:ext uri="{9D8B030D-6E8A-4147-A177-3AD203B41FA5}">
                      <a16:colId xmlns:a16="http://schemas.microsoft.com/office/drawing/2014/main" val="1150714360"/>
                    </a:ext>
                  </a:extLst>
                </a:gridCol>
              </a:tblGrid>
              <a:tr h="519623">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4-</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 </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ودَخَلَ الفَتى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1">
                        <a:lumMod val="20000"/>
                        <a:lumOff val="80000"/>
                      </a:schemeClr>
                    </a:solidFill>
                  </a:tcPr>
                </a:tc>
                <a:extLst>
                  <a:ext uri="{0D108BD9-81ED-4DB2-BD59-A6C34878D82A}">
                    <a16:rowId xmlns:a16="http://schemas.microsoft.com/office/drawing/2014/main" val="2394908091"/>
                  </a:ext>
                </a:extLst>
              </a:tr>
              <a:tr h="82619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9-</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صَوتُ الشَّيخِ</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1">
                        <a:lumMod val="20000"/>
                        <a:lumOff val="80000"/>
                      </a:schemeClr>
                    </a:solidFill>
                  </a:tcPr>
                </a:tc>
                <a:extLst>
                  <a:ext uri="{0D108BD9-81ED-4DB2-BD59-A6C34878D82A}">
                    <a16:rowId xmlns:a16="http://schemas.microsoft.com/office/drawing/2014/main" val="2328969833"/>
                  </a:ext>
                </a:extLst>
              </a:tr>
            </a:tbl>
          </a:graphicData>
        </a:graphic>
      </p:graphicFrame>
      <p:graphicFrame>
        <p:nvGraphicFramePr>
          <p:cNvPr id="9" name="Tableau 8">
            <a:extLst>
              <a:ext uri="{FF2B5EF4-FFF2-40B4-BE49-F238E27FC236}">
                <a16:creationId xmlns:a16="http://schemas.microsoft.com/office/drawing/2014/main" id="{2AE8DA8C-A640-030C-3A42-D5C6E81D30FA}"/>
              </a:ext>
            </a:extLst>
          </p:cNvPr>
          <p:cNvGraphicFramePr>
            <a:graphicFrameLocks noGrp="1"/>
          </p:cNvGraphicFramePr>
          <p:nvPr>
            <p:extLst>
              <p:ext uri="{D42A27DB-BD31-4B8C-83A1-F6EECF244321}">
                <p14:modId xmlns:p14="http://schemas.microsoft.com/office/powerpoint/2010/main" val="343400440"/>
              </p:ext>
            </p:extLst>
          </p:nvPr>
        </p:nvGraphicFramePr>
        <p:xfrm>
          <a:off x="5141166" y="2525878"/>
          <a:ext cx="2528100" cy="1436390"/>
        </p:xfrm>
        <a:graphic>
          <a:graphicData uri="http://schemas.openxmlformats.org/drawingml/2006/table">
            <a:tbl>
              <a:tblPr>
                <a:noFill/>
              </a:tblPr>
              <a:tblGrid>
                <a:gridCol w="2528100">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5-</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كانَ لا يُبالِي</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1">
                        <a:lumMod val="20000"/>
                        <a:lumOff val="80000"/>
                      </a:schemeClr>
                    </a:solidFill>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10-</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يُصغِي إِلى صَوتِ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1">
                        <a:lumMod val="20000"/>
                        <a:lumOff val="80000"/>
                      </a:schemeClr>
                    </a:solidFill>
                  </a:tcPr>
                </a:tc>
                <a:extLst>
                  <a:ext uri="{0D108BD9-81ED-4DB2-BD59-A6C34878D82A}">
                    <a16:rowId xmlns:a16="http://schemas.microsoft.com/office/drawing/2014/main" val="977573312"/>
                  </a:ext>
                </a:extLst>
              </a:tr>
            </a:tbl>
          </a:graphicData>
        </a:graphic>
      </p:graphicFrame>
      <p:sp>
        <p:nvSpPr>
          <p:cNvPr id="10" name="Rectangle 9">
            <a:extLst>
              <a:ext uri="{FF2B5EF4-FFF2-40B4-BE49-F238E27FC236}">
                <a16:creationId xmlns:a16="http://schemas.microsoft.com/office/drawing/2014/main" id="{9A452412-E32D-7404-CA15-89B47A46B230}"/>
              </a:ext>
            </a:extLst>
          </p:cNvPr>
          <p:cNvSpPr/>
          <p:nvPr/>
        </p:nvSpPr>
        <p:spPr>
          <a:xfrm>
            <a:off x="1265956" y="591823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Tree>
    <p:extLst>
      <p:ext uri="{BB962C8B-B14F-4D97-AF65-F5344CB8AC3E}">
        <p14:creationId xmlns:p14="http://schemas.microsoft.com/office/powerpoint/2010/main" val="34794337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68581-DCDD-9E5F-7BF3-0A7536916ABB}"/>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0CEBC4A-5423-F1FC-7D19-03146D33D21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sp>
        <p:nvSpPr>
          <p:cNvPr id="5" name="Google Shape;1348;p27">
            <a:extLst>
              <a:ext uri="{FF2B5EF4-FFF2-40B4-BE49-F238E27FC236}">
                <a16:creationId xmlns:a16="http://schemas.microsoft.com/office/drawing/2014/main" id="{2BB598BF-5785-D891-802D-FE0918FA81F5}"/>
              </a:ext>
            </a:extLst>
          </p:cNvPr>
          <p:cNvSpPr txBox="1">
            <a:spLocks/>
          </p:cNvSpPr>
          <p:nvPr/>
        </p:nvSpPr>
        <p:spPr>
          <a:xfrm>
            <a:off x="290034" y="20518"/>
            <a:ext cx="11017224" cy="348310"/>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rtl="1">
              <a:defRPr/>
            </a:pPr>
            <a:r>
              <a:rPr kumimoji="0" lang="ar-SA" sz="16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3- الممارسة المستقلة: </a:t>
            </a:r>
            <a:r>
              <a:rPr lang="ar-SA" sz="1600" b="1" dirty="0">
                <a:solidFill>
                  <a:prstClr val="white">
                    <a:lumMod val="50000"/>
                  </a:prstClr>
                </a:solidFill>
              </a:rPr>
              <a:t>معايير الطلاقة في القراءة: أي السلامة من الأخطاء والسرعة والاسترسال</a:t>
            </a:r>
            <a:r>
              <a:rPr kumimoji="0" lang="ar-SA" sz="16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a:t>
            </a:r>
          </a:p>
        </p:txBody>
      </p:sp>
      <p:sp>
        <p:nvSpPr>
          <p:cNvPr id="6" name="ZoneTexte 5">
            <a:extLst>
              <a:ext uri="{FF2B5EF4-FFF2-40B4-BE49-F238E27FC236}">
                <a16:creationId xmlns:a16="http://schemas.microsoft.com/office/drawing/2014/main" id="{4B81A6AB-37D0-E435-71C5-6EF1E2C99C8C}"/>
              </a:ext>
            </a:extLst>
          </p:cNvPr>
          <p:cNvSpPr txBox="1"/>
          <p:nvPr/>
        </p:nvSpPr>
        <p:spPr>
          <a:xfrm>
            <a:off x="732999" y="356871"/>
            <a:ext cx="10473912"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يختار</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الأستاذ</a:t>
            </a:r>
            <a:r>
              <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a:t>
            </a:r>
            <a:r>
              <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من بين التلاميذ عينة </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عشوائي</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 ويقرأ </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كل واحد منهم خمس </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عبارات بطلاقة دون تدخل فوري، ثم يقدم </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تغذية راجعة</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بعد انتهاء التلميذ من قراءة العبارات المطلوبة</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a:t>
            </a:r>
            <a:endPar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7" name="Google Shape;1435;p14" descr="Lever la main - Icônes mains et gestes gratuites">
            <a:extLst>
              <a:ext uri="{FF2B5EF4-FFF2-40B4-BE49-F238E27FC236}">
                <a16:creationId xmlns:a16="http://schemas.microsoft.com/office/drawing/2014/main" id="{44B5F75D-434D-89AE-FB62-A1F36384E853}"/>
              </a:ext>
            </a:extLst>
          </p:cNvPr>
          <p:cNvPicPr preferRelativeResize="0"/>
          <p:nvPr/>
        </p:nvPicPr>
        <p:blipFill rotWithShape="1">
          <a:blip r:embed="rId2">
            <a:alphaModFix/>
          </a:blip>
          <a:srcRect/>
          <a:stretch/>
        </p:blipFill>
        <p:spPr>
          <a:xfrm>
            <a:off x="160196" y="78238"/>
            <a:ext cx="702642" cy="702642"/>
          </a:xfrm>
          <a:prstGeom prst="rect">
            <a:avLst/>
          </a:prstGeom>
          <a:noFill/>
          <a:ln>
            <a:noFill/>
          </a:ln>
        </p:spPr>
      </p:pic>
      <p:sp>
        <p:nvSpPr>
          <p:cNvPr id="28" name="Rectangle 27">
            <a:extLst>
              <a:ext uri="{FF2B5EF4-FFF2-40B4-BE49-F238E27FC236}">
                <a16:creationId xmlns:a16="http://schemas.microsoft.com/office/drawing/2014/main" id="{EB979AE3-2B2D-1B4C-8DC4-DCA89C18065C}"/>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graphicFrame>
        <p:nvGraphicFramePr>
          <p:cNvPr id="8" name="Google Shape;1334;p211">
            <a:extLst>
              <a:ext uri="{FF2B5EF4-FFF2-40B4-BE49-F238E27FC236}">
                <a16:creationId xmlns:a16="http://schemas.microsoft.com/office/drawing/2014/main" id="{D684475D-1664-986E-0430-6F35F0691ACE}"/>
              </a:ext>
            </a:extLst>
          </p:cNvPr>
          <p:cNvGraphicFramePr/>
          <p:nvPr>
            <p:extLst>
              <p:ext uri="{D42A27DB-BD31-4B8C-83A1-F6EECF244321}">
                <p14:modId xmlns:p14="http://schemas.microsoft.com/office/powerpoint/2010/main" val="4003339354"/>
              </p:ext>
            </p:extLst>
          </p:nvPr>
        </p:nvGraphicFramePr>
        <p:xfrm>
          <a:off x="9284688" y="1080039"/>
          <a:ext cx="2284571" cy="1463060"/>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كانَ الفَتى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6-</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قُرى الرِّيفِ </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1"/>
                  </a:ext>
                </a:extLst>
              </a:tr>
            </a:tbl>
          </a:graphicData>
        </a:graphic>
      </p:graphicFrame>
      <p:graphicFrame>
        <p:nvGraphicFramePr>
          <p:cNvPr id="9" name="Tableau 8">
            <a:extLst>
              <a:ext uri="{FF2B5EF4-FFF2-40B4-BE49-F238E27FC236}">
                <a16:creationId xmlns:a16="http://schemas.microsoft.com/office/drawing/2014/main" id="{EB218BE3-7641-0DFA-B601-50E112F8643D}"/>
              </a:ext>
            </a:extLst>
          </p:cNvPr>
          <p:cNvGraphicFramePr>
            <a:graphicFrameLocks noGrp="1"/>
          </p:cNvGraphicFramePr>
          <p:nvPr>
            <p:extLst>
              <p:ext uri="{D42A27DB-BD31-4B8C-83A1-F6EECF244321}">
                <p14:modId xmlns:p14="http://schemas.microsoft.com/office/powerpoint/2010/main" val="2531434527"/>
              </p:ext>
            </p:extLst>
          </p:nvPr>
        </p:nvGraphicFramePr>
        <p:xfrm>
          <a:off x="1098244" y="1080039"/>
          <a:ext cx="2528100" cy="1463060"/>
        </p:xfrm>
        <a:graphic>
          <a:graphicData uri="http://schemas.openxmlformats.org/drawingml/2006/table">
            <a:tbl>
              <a:tblPr>
                <a:noFill/>
              </a:tblPr>
              <a:tblGrid>
                <a:gridCol w="2528100">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2-</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سابِعُ إخوَتِه</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6">
                        <a:lumMod val="20000"/>
                        <a:lumOff val="80000"/>
                      </a:schemeClr>
                    </a:solidFill>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7-</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عَبْقَرِيًّا</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20000"/>
                        <a:lumOff val="80000"/>
                      </a:schemeClr>
                    </a:solidFill>
                  </a:tcPr>
                </a:tc>
                <a:extLst>
                  <a:ext uri="{0D108BD9-81ED-4DB2-BD59-A6C34878D82A}">
                    <a16:rowId xmlns:a16="http://schemas.microsoft.com/office/drawing/2014/main" val="3874553604"/>
                  </a:ext>
                </a:extLst>
              </a:tr>
            </a:tbl>
          </a:graphicData>
        </a:graphic>
      </p:graphicFrame>
      <p:graphicFrame>
        <p:nvGraphicFramePr>
          <p:cNvPr id="10" name="Tableau 9">
            <a:extLst>
              <a:ext uri="{FF2B5EF4-FFF2-40B4-BE49-F238E27FC236}">
                <a16:creationId xmlns:a16="http://schemas.microsoft.com/office/drawing/2014/main" id="{1A6B5C2E-25BE-E010-C09E-BE22909FDD60}"/>
              </a:ext>
            </a:extLst>
          </p:cNvPr>
          <p:cNvGraphicFramePr>
            <a:graphicFrameLocks noGrp="1"/>
          </p:cNvGraphicFramePr>
          <p:nvPr>
            <p:extLst>
              <p:ext uri="{D42A27DB-BD31-4B8C-83A1-F6EECF244321}">
                <p14:modId xmlns:p14="http://schemas.microsoft.com/office/powerpoint/2010/main" val="3225571196"/>
              </p:ext>
            </p:extLst>
          </p:nvPr>
        </p:nvGraphicFramePr>
        <p:xfrm>
          <a:off x="8877993" y="3926205"/>
          <a:ext cx="2691267" cy="1463060"/>
        </p:xfrm>
        <a:graphic>
          <a:graphicData uri="http://schemas.openxmlformats.org/drawingml/2006/table">
            <a:tbl>
              <a:tblPr>
                <a:noFill/>
              </a:tblPr>
              <a:tblGrid>
                <a:gridCol w="2691267">
                  <a:extLst>
                    <a:ext uri="{9D8B030D-6E8A-4147-A177-3AD203B41FA5}">
                      <a16:colId xmlns:a16="http://schemas.microsoft.com/office/drawing/2014/main" val="960518085"/>
                    </a:ext>
                  </a:extLst>
                </a:gridCol>
              </a:tblGrid>
              <a:tr h="25798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3-</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يَحمِلُ في قَلبِهِ</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6">
                        <a:lumMod val="20000"/>
                        <a:lumOff val="80000"/>
                      </a:schemeClr>
                    </a:solidFill>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8-</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فَغَرِقَ في ظَلامٍ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20000"/>
                        <a:lumOff val="80000"/>
                      </a:schemeClr>
                    </a:solidFill>
                  </a:tcPr>
                </a:tc>
                <a:extLst>
                  <a:ext uri="{0D108BD9-81ED-4DB2-BD59-A6C34878D82A}">
                    <a16:rowId xmlns:a16="http://schemas.microsoft.com/office/drawing/2014/main" val="3262715845"/>
                  </a:ext>
                </a:extLst>
              </a:tr>
            </a:tbl>
          </a:graphicData>
        </a:graphic>
      </p:graphicFrame>
      <p:graphicFrame>
        <p:nvGraphicFramePr>
          <p:cNvPr id="11" name="Tableau 10">
            <a:extLst>
              <a:ext uri="{FF2B5EF4-FFF2-40B4-BE49-F238E27FC236}">
                <a16:creationId xmlns:a16="http://schemas.microsoft.com/office/drawing/2014/main" id="{58887829-FFF9-A19D-9DE3-C486E488256A}"/>
              </a:ext>
            </a:extLst>
          </p:cNvPr>
          <p:cNvGraphicFramePr>
            <a:graphicFrameLocks noGrp="1"/>
          </p:cNvGraphicFramePr>
          <p:nvPr>
            <p:extLst>
              <p:ext uri="{D42A27DB-BD31-4B8C-83A1-F6EECF244321}">
                <p14:modId xmlns:p14="http://schemas.microsoft.com/office/powerpoint/2010/main" val="1618237880"/>
              </p:ext>
            </p:extLst>
          </p:nvPr>
        </p:nvGraphicFramePr>
        <p:xfrm>
          <a:off x="1116349" y="3822898"/>
          <a:ext cx="3095396" cy="1557725"/>
        </p:xfrm>
        <a:graphic>
          <a:graphicData uri="http://schemas.openxmlformats.org/drawingml/2006/table">
            <a:tbl>
              <a:tblPr>
                <a:noFill/>
              </a:tblPr>
              <a:tblGrid>
                <a:gridCol w="3095396">
                  <a:extLst>
                    <a:ext uri="{9D8B030D-6E8A-4147-A177-3AD203B41FA5}">
                      <a16:colId xmlns:a16="http://schemas.microsoft.com/office/drawing/2014/main" val="1150714360"/>
                    </a:ext>
                  </a:extLst>
                </a:gridCol>
              </a:tblGrid>
              <a:tr h="519623">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4-</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 </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ودَخَلَ الفَتى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6">
                        <a:lumMod val="20000"/>
                        <a:lumOff val="80000"/>
                      </a:schemeClr>
                    </a:solidFill>
                  </a:tcPr>
                </a:tc>
                <a:extLst>
                  <a:ext uri="{0D108BD9-81ED-4DB2-BD59-A6C34878D82A}">
                    <a16:rowId xmlns:a16="http://schemas.microsoft.com/office/drawing/2014/main" val="2394908091"/>
                  </a:ext>
                </a:extLst>
              </a:tr>
              <a:tr h="82619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9-</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صَوتُ الشَّيخِ</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20000"/>
                        <a:lumOff val="80000"/>
                      </a:schemeClr>
                    </a:solidFill>
                  </a:tcPr>
                </a:tc>
                <a:extLst>
                  <a:ext uri="{0D108BD9-81ED-4DB2-BD59-A6C34878D82A}">
                    <a16:rowId xmlns:a16="http://schemas.microsoft.com/office/drawing/2014/main" val="2328969833"/>
                  </a:ext>
                </a:extLst>
              </a:tr>
            </a:tbl>
          </a:graphicData>
        </a:graphic>
      </p:graphicFrame>
      <p:graphicFrame>
        <p:nvGraphicFramePr>
          <p:cNvPr id="12" name="Tableau 11">
            <a:extLst>
              <a:ext uri="{FF2B5EF4-FFF2-40B4-BE49-F238E27FC236}">
                <a16:creationId xmlns:a16="http://schemas.microsoft.com/office/drawing/2014/main" id="{2D0C2F9A-19EB-B552-3F64-80DBB61B8CA9}"/>
              </a:ext>
            </a:extLst>
          </p:cNvPr>
          <p:cNvGraphicFramePr>
            <a:graphicFrameLocks noGrp="1"/>
          </p:cNvGraphicFramePr>
          <p:nvPr>
            <p:extLst>
              <p:ext uri="{D42A27DB-BD31-4B8C-83A1-F6EECF244321}">
                <p14:modId xmlns:p14="http://schemas.microsoft.com/office/powerpoint/2010/main" val="3242002465"/>
              </p:ext>
            </p:extLst>
          </p:nvPr>
        </p:nvGraphicFramePr>
        <p:xfrm>
          <a:off x="5141166" y="2525878"/>
          <a:ext cx="2528100" cy="1463060"/>
        </p:xfrm>
        <a:graphic>
          <a:graphicData uri="http://schemas.openxmlformats.org/drawingml/2006/table">
            <a:tbl>
              <a:tblPr>
                <a:noFill/>
              </a:tblPr>
              <a:tblGrid>
                <a:gridCol w="2528100">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5-</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كانَ لا يُبالِي</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20000"/>
                        <a:lumOff val="80000"/>
                      </a:schemeClr>
                    </a:solidFill>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10-</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يُصغِي إِلى صَوتِ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20000"/>
                        <a:lumOff val="80000"/>
                      </a:schemeClr>
                    </a:solidFill>
                  </a:tcPr>
                </a:tc>
                <a:extLst>
                  <a:ext uri="{0D108BD9-81ED-4DB2-BD59-A6C34878D82A}">
                    <a16:rowId xmlns:a16="http://schemas.microsoft.com/office/drawing/2014/main" val="977573312"/>
                  </a:ext>
                </a:extLst>
              </a:tr>
            </a:tbl>
          </a:graphicData>
        </a:graphic>
      </p:graphicFrame>
      <p:sp>
        <p:nvSpPr>
          <p:cNvPr id="13" name="Rectangle 12">
            <a:extLst>
              <a:ext uri="{FF2B5EF4-FFF2-40B4-BE49-F238E27FC236}">
                <a16:creationId xmlns:a16="http://schemas.microsoft.com/office/drawing/2014/main" id="{D17CFA55-2E31-C99D-5027-D28EAD18E306}"/>
              </a:ext>
            </a:extLst>
          </p:cNvPr>
          <p:cNvSpPr/>
          <p:nvPr/>
        </p:nvSpPr>
        <p:spPr>
          <a:xfrm>
            <a:off x="1265956" y="591823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4" name="Rectangle 13">
            <a:extLst>
              <a:ext uri="{FF2B5EF4-FFF2-40B4-BE49-F238E27FC236}">
                <a16:creationId xmlns:a16="http://schemas.microsoft.com/office/drawing/2014/main" id="{B4275413-A1C8-8741-C095-AA54F7C4A30C}"/>
              </a:ext>
            </a:extLst>
          </p:cNvPr>
          <p:cNvSpPr/>
          <p:nvPr/>
        </p:nvSpPr>
        <p:spPr>
          <a:xfrm>
            <a:off x="0" y="0"/>
            <a:ext cx="12192000" cy="6858000"/>
          </a:xfrm>
          <a:prstGeom prst="rect">
            <a:avLst/>
          </a:prstGeom>
          <a:noFill/>
          <a:ln w="76200" cap="flat" cmpd="sng" algn="ctr">
            <a:solidFill>
              <a:srgbClr val="8BC145"/>
            </a:solidFill>
            <a:prstDash val="solid"/>
          </a:ln>
          <a:effectLst/>
        </p:spPr>
        <p:txBody>
          <a:bodyPr rtlCol="0" anchor="ctr"/>
          <a:lstStyle/>
          <a:p>
            <a:pPr algn="ctr">
              <a:defRPr/>
            </a:pPr>
            <a:endParaRPr lang="fr-MA" kern="0">
              <a:solidFill>
                <a:prstClr val="white"/>
              </a:solidFill>
              <a:latin typeface="Aptos" panose="02110004020202020204"/>
            </a:endParaRPr>
          </a:p>
        </p:txBody>
      </p:sp>
      <p:pic>
        <p:nvPicPr>
          <p:cNvPr id="4" name="Picture 14">
            <a:extLst>
              <a:ext uri="{FF2B5EF4-FFF2-40B4-BE49-F238E27FC236}">
                <a16:creationId xmlns:a16="http://schemas.microsoft.com/office/drawing/2014/main" id="{D27A4675-F325-A80F-92E9-A5474B5956A3}"/>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08106" y="29669"/>
            <a:ext cx="702642" cy="702642"/>
          </a:xfrm>
          <a:prstGeom prst="rect">
            <a:avLst/>
          </a:prstGeom>
        </p:spPr>
      </p:pic>
    </p:spTree>
    <p:extLst>
      <p:ext uri="{BB962C8B-B14F-4D97-AF65-F5344CB8AC3E}">
        <p14:creationId xmlns:p14="http://schemas.microsoft.com/office/powerpoint/2010/main" val="2252423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8EA85-F243-C90D-70A9-9B78C1405710}"/>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324CB640-83B1-2647-F6A7-AFCB412F572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132FDF90-364E-5307-20B5-8C4BC273D973}"/>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F6538C02-8531-04A8-B37E-E55BD09E3015}"/>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4A95D4F7-BBAA-BB20-4D3B-16EFB2789D72}"/>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7EF18307-3FB9-66E4-64E4-CC73E078548F}"/>
              </a:ext>
            </a:extLst>
          </p:cNvPr>
          <p:cNvSpPr txBox="1"/>
          <p:nvPr/>
        </p:nvSpPr>
        <p:spPr>
          <a:xfrm>
            <a:off x="5877453" y="2008346"/>
            <a:ext cx="4754879" cy="2792496"/>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kumimoji="0" lang="ar-MA" sz="5400" b="1" i="0" u="none" strike="noStrike" kern="0" cap="none" spc="0" normalizeH="0" baseline="0" noProof="0" dirty="0">
                <a:ln>
                  <a:noFill/>
                </a:ln>
                <a:solidFill>
                  <a:srgbClr val="44546A"/>
                </a:solidFill>
                <a:effectLst/>
                <a:uLnTx/>
                <a:uFillTx/>
                <a:latin typeface="Calibri"/>
                <a:ea typeface="Calibri"/>
                <a:cs typeface="Calibri"/>
                <a:sym typeface="Calibri"/>
              </a:rPr>
              <a:t>النشاط </a:t>
            </a:r>
            <a:r>
              <a:rPr kumimoji="0" lang="ar-SA" sz="5400" b="1" i="0" u="none" strike="noStrike" kern="0" cap="none" spc="0" normalizeH="0" baseline="0" noProof="0" dirty="0">
                <a:ln>
                  <a:noFill/>
                </a:ln>
                <a:solidFill>
                  <a:srgbClr val="44546A"/>
                </a:solidFill>
                <a:effectLst/>
                <a:uLnTx/>
                <a:uFillTx/>
                <a:latin typeface="Calibri"/>
                <a:ea typeface="Calibri"/>
                <a:cs typeface="Calibri"/>
                <a:sym typeface="Calibri"/>
              </a:rPr>
              <a:t>الأول</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MA" sz="4800" b="1" i="0" u="none" strike="noStrike" kern="0" cap="none" spc="0" normalizeH="0" baseline="0" noProof="0" dirty="0">
                <a:ln>
                  <a:noFill/>
                </a:ln>
                <a:solidFill>
                  <a:srgbClr val="FFC000"/>
                </a:solidFill>
                <a:effectLst/>
                <a:uLnTx/>
                <a:uFillTx/>
                <a:latin typeface="Calibri"/>
                <a:ea typeface="Calibri"/>
                <a:cs typeface="Calibri"/>
                <a:sym typeface="Calibri"/>
              </a:rPr>
              <a:t>ب</a:t>
            </a:r>
            <a:r>
              <a:rPr kumimoji="0" lang="ar-SA" sz="4800" b="1" i="0" u="none" strike="noStrike" kern="0" cap="none" spc="0" normalizeH="0" baseline="0" noProof="0" dirty="0">
                <a:ln>
                  <a:noFill/>
                </a:ln>
                <a:solidFill>
                  <a:srgbClr val="FFC000"/>
                </a:solidFill>
                <a:effectLst/>
                <a:uLnTx/>
                <a:uFillTx/>
                <a:latin typeface="Calibri"/>
                <a:ea typeface="Calibri"/>
                <a:cs typeface="Calibri"/>
                <a:sym typeface="Calibri"/>
              </a:rPr>
              <a:t>- </a:t>
            </a:r>
            <a:r>
              <a:rPr lang="ar-MA" sz="4800" b="1" kern="0" dirty="0">
                <a:solidFill>
                  <a:srgbClr val="FFC000"/>
                </a:solidFill>
                <a:latin typeface="Calibri"/>
                <a:ea typeface="Calibri"/>
                <a:cs typeface="Calibri"/>
                <a:sym typeface="Calibri"/>
              </a:rPr>
              <a:t>أَقْرَأُ </a:t>
            </a:r>
            <a:r>
              <a:rPr lang="ar-SA" sz="4800" b="1" kern="0" dirty="0" err="1">
                <a:solidFill>
                  <a:srgbClr val="FFC000"/>
                </a:solidFill>
                <a:latin typeface="Simplified Arabic" panose="02020603050405020304" pitchFamily="18" charset="-78"/>
                <a:ea typeface="Calibri"/>
                <a:cs typeface="Simplified Arabic" panose="02020603050405020304" pitchFamily="18" charset="-78"/>
                <a:sym typeface="Calibri"/>
              </a:rPr>
              <a:t>ٱ</a:t>
            </a:r>
            <a:r>
              <a:rPr lang="ar-SA" sz="4800" b="1" kern="0" dirty="0" err="1">
                <a:solidFill>
                  <a:srgbClr val="FFC000"/>
                </a:solidFill>
                <a:latin typeface="Calibri"/>
                <a:ea typeface="Calibri"/>
                <a:cs typeface="Calibri"/>
                <a:sym typeface="Calibri"/>
              </a:rPr>
              <a:t>لنَّصَّ</a:t>
            </a:r>
            <a:r>
              <a:rPr lang="ar-MA" sz="4800" b="1" kern="0" dirty="0">
                <a:solidFill>
                  <a:srgbClr val="FFC000"/>
                </a:solidFill>
                <a:latin typeface="Calibri"/>
                <a:ea typeface="Calibri"/>
                <a:cs typeface="Calibri"/>
                <a:sym typeface="Calibri"/>
              </a:rPr>
              <a:t> بِطَلاقَةٍ </a:t>
            </a:r>
            <a:r>
              <a:rPr lang="ar-SA" sz="4000" b="1" kern="0" dirty="0">
                <a:solidFill>
                  <a:srgbClr val="44546A"/>
                </a:solidFill>
                <a:latin typeface="Arial"/>
                <a:ea typeface="Calibri"/>
                <a:cs typeface="Arial"/>
              </a:rPr>
              <a:t>15 </a:t>
            </a:r>
            <a:r>
              <a:rPr kumimoji="0" lang="ar-MA" sz="4000" b="1" i="0" u="none" strike="noStrike" kern="0" cap="none" spc="0" normalizeH="0" baseline="0" noProof="0" dirty="0">
                <a:ln>
                  <a:noFill/>
                </a:ln>
                <a:solidFill>
                  <a:srgbClr val="44546A"/>
                </a:solidFill>
                <a:effectLst/>
                <a:uLnTx/>
                <a:uFillTx/>
                <a:latin typeface="Calibri"/>
                <a:ea typeface="Calibri"/>
                <a:cs typeface="Calibri"/>
              </a:rPr>
              <a:t>دقيقة</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Image 3">
            <a:extLst>
              <a:ext uri="{FF2B5EF4-FFF2-40B4-BE49-F238E27FC236}">
                <a16:creationId xmlns:a16="http://schemas.microsoft.com/office/drawing/2014/main" id="{13BDC0B1-1E36-6A75-855A-735DD9901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260" y="2238423"/>
            <a:ext cx="2924072" cy="2924072"/>
          </a:xfrm>
          <a:prstGeom prst="rect">
            <a:avLst/>
          </a:prstGeom>
          <a:ln>
            <a:noFill/>
          </a:ln>
          <a:effectLst>
            <a:softEdge rad="112500"/>
          </a:effectLst>
        </p:spPr>
      </p:pic>
      <p:sp>
        <p:nvSpPr>
          <p:cNvPr id="10" name="Oval 45">
            <a:extLst>
              <a:ext uri="{FF2B5EF4-FFF2-40B4-BE49-F238E27FC236}">
                <a16:creationId xmlns:a16="http://schemas.microsoft.com/office/drawing/2014/main" id="{5E087F3F-09D0-E323-E82B-DEB9979E1E10}"/>
              </a:ext>
            </a:extLst>
          </p:cNvPr>
          <p:cNvSpPr/>
          <p:nvPr/>
        </p:nvSpPr>
        <p:spPr>
          <a:xfrm>
            <a:off x="9425765" y="4032056"/>
            <a:ext cx="831273" cy="688272"/>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5084219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59">
          <a:extLst>
            <a:ext uri="{FF2B5EF4-FFF2-40B4-BE49-F238E27FC236}">
              <a16:creationId xmlns:a16="http://schemas.microsoft.com/office/drawing/2014/main" id="{37847C32-F123-F485-7104-C31C54110F0F}"/>
            </a:ext>
          </a:extLst>
        </p:cNvPr>
        <p:cNvGrpSpPr/>
        <p:nvPr/>
      </p:nvGrpSpPr>
      <p:grpSpPr>
        <a:xfrm>
          <a:off x="0" y="0"/>
          <a:ext cx="0" cy="0"/>
          <a:chOff x="0" y="0"/>
          <a:chExt cx="0" cy="0"/>
        </a:xfrm>
      </p:grpSpPr>
      <p:sp>
        <p:nvSpPr>
          <p:cNvPr id="1362" name="Google Shape;1362;p30">
            <a:extLst>
              <a:ext uri="{FF2B5EF4-FFF2-40B4-BE49-F238E27FC236}">
                <a16:creationId xmlns:a16="http://schemas.microsoft.com/office/drawing/2014/main" id="{067851FB-D451-2693-ED0A-A5E9A0790A24}"/>
              </a:ext>
            </a:extLst>
          </p:cNvPr>
          <p:cNvSpPr/>
          <p:nvPr/>
        </p:nvSpPr>
        <p:spPr>
          <a:xfrm>
            <a:off x="8870257" y="56127"/>
            <a:ext cx="3216767" cy="888174"/>
          </a:xfrm>
          <a:prstGeom prst="roundRect">
            <a:avLst>
              <a:gd name="adj" fmla="val 16667"/>
            </a:avLst>
          </a:prstGeom>
          <a:solidFill>
            <a:srgbClr val="ED7D31"/>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lvl="0" algn="r" rtl="1">
              <a:buClr>
                <a:srgbClr val="000000"/>
              </a:buClr>
              <a:buSzPts val="2800"/>
            </a:pPr>
            <a:r>
              <a:rPr lang="ar-MA" sz="2800" b="1" dirty="0">
                <a:solidFill>
                  <a:srgbClr val="FFFFFF"/>
                </a:solidFill>
                <a:latin typeface="Calibri"/>
                <a:ea typeface="Calibri"/>
                <a:cs typeface="Calibri"/>
                <a:sym typeface="Calibri"/>
              </a:rPr>
              <a:t>أَقْرَأُ </a:t>
            </a:r>
            <a:r>
              <a:rPr lang="ar-SA" sz="2800" b="1" dirty="0" err="1">
                <a:solidFill>
                  <a:srgbClr val="FFFFFF"/>
                </a:solidFill>
                <a:latin typeface="Calibri"/>
                <a:ea typeface="Calibri"/>
                <a:cs typeface="Calibri"/>
                <a:sym typeface="Calibri"/>
              </a:rPr>
              <a:t>ٱلنَّصَّ</a:t>
            </a:r>
            <a:r>
              <a:rPr lang="ar-MA" sz="2800" b="1" dirty="0">
                <a:solidFill>
                  <a:srgbClr val="FFFFFF"/>
                </a:solidFill>
                <a:latin typeface="Calibri"/>
                <a:ea typeface="Calibri"/>
                <a:cs typeface="Calibri"/>
                <a:sym typeface="Calibri"/>
              </a:rPr>
              <a:t> بِطَلاقَةٍ</a:t>
            </a:r>
            <a:endParaRPr sz="2800" b="1" dirty="0">
              <a:solidFill>
                <a:srgbClr val="FFFFFF"/>
              </a:solidFill>
              <a:latin typeface="Calibri"/>
              <a:ea typeface="Calibri"/>
              <a:cs typeface="Calibri"/>
              <a:sym typeface="Arial"/>
            </a:endParaRPr>
          </a:p>
        </p:txBody>
      </p:sp>
      <p:sp>
        <p:nvSpPr>
          <p:cNvPr id="2" name="Rectangle 1">
            <a:extLst>
              <a:ext uri="{FF2B5EF4-FFF2-40B4-BE49-F238E27FC236}">
                <a16:creationId xmlns:a16="http://schemas.microsoft.com/office/drawing/2014/main" id="{8C583BD0-58C8-ED3E-7CC1-DAD4BA2E853E}"/>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8" name="Rectangle : coins arrondis 17">
            <a:extLst>
              <a:ext uri="{FF2B5EF4-FFF2-40B4-BE49-F238E27FC236}">
                <a16:creationId xmlns:a16="http://schemas.microsoft.com/office/drawing/2014/main" id="{48FEDEBB-004C-C86D-F933-787F8A705A92}"/>
              </a:ext>
            </a:extLst>
          </p:cNvPr>
          <p:cNvSpPr/>
          <p:nvPr/>
        </p:nvSpPr>
        <p:spPr>
          <a:xfrm>
            <a:off x="2075571" y="1056094"/>
            <a:ext cx="10011453" cy="5527585"/>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lnSpc>
                <a:spcPct val="150000"/>
              </a:lnSpc>
            </a:pPr>
            <a:r>
              <a:rPr lang="ar-SA" sz="2200" b="1" dirty="0">
                <a:solidFill>
                  <a:srgbClr val="002060"/>
                </a:solidFill>
                <a:cs typeface="Mudir MT" pitchFamily="2" charset="-78"/>
              </a:rPr>
              <a:t>كانَ الفَتى قَدْ وُلِدَ في تِلكَ القَريةٍ الصَغيرةٍ مِن قُرى الرِّيفِ المِصريِّ، وكانَ سابِعَ إخوَتِهِ لِأبيهِ وأُمِّهِ. لَم يَكَدْ يُجاوِزُ الرّابِعةَ مِن عُمرِهِ حتّى أَصابَهُ ما حَرَمَهُ نِعْمَةَ البَصَرِ، فَغَرِقَ في ظَلامٍ لَم يَعرِفْ لَهُ ضَوْءًا بَعدَ ذلِكَ. وكانَ يَسمَعُ مِن حَولِهِ هَمسًا عَنِ الطَّبيبِ والحَجّامِ، وعَن قَطرَةٍ أَفسَدَتْ عَينَهُ، ولكِنَّهُ لَم يَكُنْ يَعي مِن ذلِكَ شَيئًا</a:t>
            </a:r>
            <a:r>
              <a:rPr lang="fr-FR" sz="2200" b="1" dirty="0">
                <a:solidFill>
                  <a:srgbClr val="002060"/>
                </a:solidFill>
                <a:cs typeface="Mudir MT" pitchFamily="2" charset="-78"/>
              </a:rPr>
              <a:t>.</a:t>
            </a:r>
            <a:endParaRPr lang="ar-SA" sz="2200" b="1" dirty="0">
              <a:solidFill>
                <a:srgbClr val="002060"/>
              </a:solidFill>
              <a:cs typeface="Mudir MT" pitchFamily="2" charset="-78"/>
            </a:endParaRPr>
          </a:p>
          <a:p>
            <a:pPr lvl="0" algn="just" defTabSz="685800" rtl="1">
              <a:lnSpc>
                <a:spcPct val="150000"/>
              </a:lnSpc>
              <a:defRPr/>
            </a:pPr>
            <a:r>
              <a:rPr lang="ar-SA" sz="2200" b="1" dirty="0">
                <a:solidFill>
                  <a:srgbClr val="002060"/>
                </a:solidFill>
                <a:cs typeface="Mudir MT" pitchFamily="2" charset="-78"/>
              </a:rPr>
              <a:t>وكانَ الطِّفلُ يُحِبُّ أَنْ يَجلِسَ إِلى بابِ البَيتِ يَستَمِعُ إِلى ما يَروِيهِ المارَّةُ مِن حِكاياتٍ، أَوْ إِلى صَوتِ المُؤَذِّنِ مِن بَعيدٍ، وكانَ يَجِدُ في الأَصواتِ حَياةً لا يَراها بِعَينَيهِ، ولكِنَّهُ يَشعُرُ بِها بِقَلبِهِ وعَقلِهِ</a:t>
            </a:r>
            <a:r>
              <a:rPr lang="fr-FR" sz="2200" b="1" dirty="0">
                <a:solidFill>
                  <a:srgbClr val="002060"/>
                </a:solidFill>
                <a:cs typeface="Mudir MT" pitchFamily="2" charset="-78"/>
              </a:rPr>
              <a:t>.</a:t>
            </a:r>
          </a:p>
          <a:p>
            <a:pPr lvl="0" algn="just" defTabSz="685800" rtl="1">
              <a:lnSpc>
                <a:spcPct val="150000"/>
              </a:lnSpc>
              <a:defRPr/>
            </a:pPr>
            <a:r>
              <a:rPr lang="ar-SA" sz="2200" b="1" dirty="0">
                <a:solidFill>
                  <a:srgbClr val="002060"/>
                </a:solidFill>
                <a:cs typeface="Mudir MT" pitchFamily="2" charset="-78"/>
              </a:rPr>
              <a:t>ثُمَّ جاءَ يَومٌ دَخَلَ فيهِ الكُتّابَ، وبدأَ يَسمَعُ أَصواتَ الحُروفِ، فَتَعَلَّقَ بِها كَما يَتَعَلَّقُ الغَريقُ بِقَشَّةٍ. وكانَ يَحفَظُ القُرآنَ بِذاكِرَةٍ لاذِعَةٍ، وكانَ قَلبُهُ الصَّغيرُ يَخْفِقُ كُلَّما سَمِعَ ذِكرَ العِلمِ أَو الأَزهَرِ أَو القاهِرَةِ. كانَت أُمنيَتُهُ أَنْ يَخرُجَ مِن ضِيقِ القَريةِ إِلى سَعَةِ المَدينَةِ، وأَنْ يَغتَسِلَ مِن غُبارِ الجَهلِ بِنُورِ العِلمِ، وقد فَعَلَ</a:t>
            </a:r>
            <a:r>
              <a:rPr lang="fr-FR" sz="2200" b="1" dirty="0">
                <a:solidFill>
                  <a:srgbClr val="002060"/>
                </a:solidFill>
                <a:cs typeface="Mudir MT" pitchFamily="2" charset="-78"/>
              </a:rPr>
              <a:t>.</a:t>
            </a:r>
          </a:p>
        </p:txBody>
      </p:sp>
      <p:sp>
        <p:nvSpPr>
          <p:cNvPr id="6" name="ZoneTexte 5">
            <a:extLst>
              <a:ext uri="{FF2B5EF4-FFF2-40B4-BE49-F238E27FC236}">
                <a16:creationId xmlns:a16="http://schemas.microsoft.com/office/drawing/2014/main" id="{2D1C9E8E-6BFC-4B98-C6D4-F07E5F12A85C}"/>
              </a:ext>
            </a:extLst>
          </p:cNvPr>
          <p:cNvSpPr txBox="1"/>
          <p:nvPr/>
        </p:nvSpPr>
        <p:spPr>
          <a:xfrm>
            <a:off x="3625516" y="288228"/>
            <a:ext cx="3724102" cy="523220"/>
          </a:xfrm>
          <a:prstGeom prst="rect">
            <a:avLst/>
          </a:prstGeom>
          <a:noFill/>
        </p:spPr>
        <p:txBody>
          <a:bodyPr wrap="square">
            <a:spAutoFit/>
          </a:bodyPr>
          <a:lstStyle/>
          <a:p>
            <a:pPr algn="ctr" rtl="1"/>
            <a:r>
              <a:rPr lang="ar-SA" sz="2800" b="1" dirty="0">
                <a:solidFill>
                  <a:srgbClr val="002060"/>
                </a:solidFill>
                <a:cs typeface="Mudir MT" pitchFamily="2" charset="-78"/>
              </a:rPr>
              <a:t>اَلْأَيامُ</a:t>
            </a:r>
          </a:p>
        </p:txBody>
      </p:sp>
      <p:sp>
        <p:nvSpPr>
          <p:cNvPr id="3" name="Rectangle 2">
            <a:extLst>
              <a:ext uri="{FF2B5EF4-FFF2-40B4-BE49-F238E27FC236}">
                <a16:creationId xmlns:a16="http://schemas.microsoft.com/office/drawing/2014/main" id="{BCF3BC21-6948-1866-71D8-341E34315C1D}"/>
              </a:ext>
            </a:extLst>
          </p:cNvPr>
          <p:cNvSpPr/>
          <p:nvPr/>
        </p:nvSpPr>
        <p:spPr>
          <a:xfrm>
            <a:off x="115618" y="4203592"/>
            <a:ext cx="1893453" cy="425256"/>
          </a:xfrm>
          <a:prstGeom prst="rect">
            <a:avLst/>
          </a:prstGeom>
          <a:solidFill>
            <a:srgbClr val="EEED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1400" b="1" dirty="0">
                <a:solidFill>
                  <a:schemeClr val="tx1"/>
                </a:solidFill>
              </a:rPr>
              <a:t>طه حسين 1889-1973</a:t>
            </a:r>
            <a:endParaRPr lang="fr-FR" sz="1400" b="1" dirty="0">
              <a:solidFill>
                <a:schemeClr val="tx1"/>
              </a:solidFill>
            </a:endParaRPr>
          </a:p>
        </p:txBody>
      </p:sp>
      <p:pic>
        <p:nvPicPr>
          <p:cNvPr id="4" name="Image 3">
            <a:extLst>
              <a:ext uri="{FF2B5EF4-FFF2-40B4-BE49-F238E27FC236}">
                <a16:creationId xmlns:a16="http://schemas.microsoft.com/office/drawing/2014/main" id="{4C3CFEF3-8B75-0A1B-2BD8-94A279B67AD3}"/>
              </a:ext>
            </a:extLst>
          </p:cNvPr>
          <p:cNvPicPr>
            <a:picLocks noChangeAspect="1"/>
          </p:cNvPicPr>
          <p:nvPr/>
        </p:nvPicPr>
        <p:blipFill>
          <a:blip r:embed="rId3"/>
          <a:stretch>
            <a:fillRect/>
          </a:stretch>
        </p:blipFill>
        <p:spPr>
          <a:xfrm>
            <a:off x="115619" y="1789487"/>
            <a:ext cx="1893454" cy="2339003"/>
          </a:xfrm>
          <a:prstGeom prst="rect">
            <a:avLst/>
          </a:prstGeom>
        </p:spPr>
      </p:pic>
    </p:spTree>
    <p:extLst>
      <p:ext uri="{BB962C8B-B14F-4D97-AF65-F5344CB8AC3E}">
        <p14:creationId xmlns:p14="http://schemas.microsoft.com/office/powerpoint/2010/main" val="1753364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59">
          <a:extLst>
            <a:ext uri="{FF2B5EF4-FFF2-40B4-BE49-F238E27FC236}">
              <a16:creationId xmlns:a16="http://schemas.microsoft.com/office/drawing/2014/main" id="{D884884C-4558-9BD6-7D5B-5D606E86C55B}"/>
            </a:ext>
          </a:extLst>
        </p:cNvPr>
        <p:cNvGrpSpPr/>
        <p:nvPr/>
      </p:nvGrpSpPr>
      <p:grpSpPr>
        <a:xfrm>
          <a:off x="0" y="0"/>
          <a:ext cx="0" cy="0"/>
          <a:chOff x="0" y="0"/>
          <a:chExt cx="0" cy="0"/>
        </a:xfrm>
      </p:grpSpPr>
      <p:sp>
        <p:nvSpPr>
          <p:cNvPr id="1362" name="Google Shape;1362;p30">
            <a:extLst>
              <a:ext uri="{FF2B5EF4-FFF2-40B4-BE49-F238E27FC236}">
                <a16:creationId xmlns:a16="http://schemas.microsoft.com/office/drawing/2014/main" id="{806DA0DE-AC27-6817-395F-184C6F620C26}"/>
              </a:ext>
            </a:extLst>
          </p:cNvPr>
          <p:cNvSpPr/>
          <p:nvPr/>
        </p:nvSpPr>
        <p:spPr>
          <a:xfrm>
            <a:off x="8870257" y="56127"/>
            <a:ext cx="3216767" cy="888174"/>
          </a:xfrm>
          <a:prstGeom prst="roundRect">
            <a:avLst>
              <a:gd name="adj" fmla="val 16667"/>
            </a:avLst>
          </a:prstGeom>
          <a:solidFill>
            <a:srgbClr val="ED7D31"/>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lvl="0" algn="r" rtl="1">
              <a:buClr>
                <a:srgbClr val="000000"/>
              </a:buClr>
              <a:buSzPts val="2800"/>
            </a:pPr>
            <a:r>
              <a:rPr lang="ar-MA" sz="2800" b="1" dirty="0">
                <a:solidFill>
                  <a:srgbClr val="FFFFFF"/>
                </a:solidFill>
                <a:latin typeface="Calibri"/>
                <a:ea typeface="Calibri"/>
                <a:cs typeface="Calibri"/>
                <a:sym typeface="Calibri"/>
              </a:rPr>
              <a:t>أَقْرَأُ </a:t>
            </a:r>
            <a:r>
              <a:rPr lang="ar-SA" sz="2800" b="1" dirty="0" err="1">
                <a:solidFill>
                  <a:srgbClr val="FFFFFF"/>
                </a:solidFill>
                <a:latin typeface="Calibri"/>
                <a:ea typeface="Calibri"/>
                <a:cs typeface="Calibri"/>
                <a:sym typeface="Calibri"/>
              </a:rPr>
              <a:t>ٱلنَّصَّ</a:t>
            </a:r>
            <a:r>
              <a:rPr lang="ar-MA" sz="2800" b="1" dirty="0">
                <a:solidFill>
                  <a:srgbClr val="FFFFFF"/>
                </a:solidFill>
                <a:latin typeface="Calibri"/>
                <a:ea typeface="Calibri"/>
                <a:cs typeface="Calibri"/>
                <a:sym typeface="Calibri"/>
              </a:rPr>
              <a:t> بِطَلاقَةٍ</a:t>
            </a:r>
            <a:endParaRPr sz="2800" b="1" dirty="0">
              <a:solidFill>
                <a:srgbClr val="FFFFFF"/>
              </a:solidFill>
              <a:latin typeface="Calibri"/>
              <a:ea typeface="Calibri"/>
              <a:cs typeface="Calibri"/>
              <a:sym typeface="Arial"/>
            </a:endParaRPr>
          </a:p>
        </p:txBody>
      </p:sp>
      <p:sp>
        <p:nvSpPr>
          <p:cNvPr id="2" name="Rectangle 1">
            <a:extLst>
              <a:ext uri="{FF2B5EF4-FFF2-40B4-BE49-F238E27FC236}">
                <a16:creationId xmlns:a16="http://schemas.microsoft.com/office/drawing/2014/main" id="{59B15D52-8FDC-2687-8898-882A5CD2E630}"/>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8" name="Rectangle : coins arrondis 17">
            <a:extLst>
              <a:ext uri="{FF2B5EF4-FFF2-40B4-BE49-F238E27FC236}">
                <a16:creationId xmlns:a16="http://schemas.microsoft.com/office/drawing/2014/main" id="{5BBE70B4-F7F4-C4D1-E1C3-03890476205D}"/>
              </a:ext>
            </a:extLst>
          </p:cNvPr>
          <p:cNvSpPr/>
          <p:nvPr/>
        </p:nvSpPr>
        <p:spPr>
          <a:xfrm>
            <a:off x="2124690" y="1056094"/>
            <a:ext cx="9962334" cy="5244953"/>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lnSpc>
                <a:spcPct val="150000"/>
              </a:lnSpc>
            </a:pPr>
            <a:r>
              <a:rPr lang="ar-SA" sz="2200" b="1" dirty="0">
                <a:solidFill>
                  <a:srgbClr val="002060"/>
                </a:solidFill>
                <a:cs typeface="Mudir MT" pitchFamily="2" charset="-78"/>
              </a:rPr>
              <a:t>شَدَّ الرِّحالَ إِلى القاهِرَةِ، ودَخَلَ الفَتى الأَزهَرَ كَما يَدخُلُ العابِدُ مِحرابَهُ، يَحمِلُ في قَلبِهِ شَوقًا لا يُطفَأُ إِلى العِلمِ. وكانَ يَحضُرُ دُروسَ الشُّيوخِ الكِبارِ، جالِسًا بَينَ الطَّلَبَةِ، لا يَرى وُجوهَهُم، ولكِنَّهُ يَسمَعُ أَصواتَهُم وهُم </a:t>
            </a:r>
            <a:r>
              <a:rPr lang="ar-SA" sz="2200" b="1" dirty="0" err="1">
                <a:solidFill>
                  <a:srgbClr val="002060"/>
                </a:solidFill>
                <a:cs typeface="Mudir MT" pitchFamily="2" charset="-78"/>
              </a:rPr>
              <a:t>يَتَهاسَمونَ</a:t>
            </a:r>
            <a:r>
              <a:rPr lang="ar-SA" sz="2200" b="1" dirty="0">
                <a:solidFill>
                  <a:srgbClr val="002060"/>
                </a:solidFill>
                <a:cs typeface="Mudir MT" pitchFamily="2" charset="-78"/>
              </a:rPr>
              <a:t>، ويَشعُرُ بِنَظَراتِهِم المُشفِقَةِ أَوِ السّاخِرَةِ أَحيانًا، ولكِنَّهُ كانَ لا يُبالِي. وكانَ يَجلِسُ القُرفُصاءَ في حَلَقاتِ الدَّرسِ، يُصغِي إِلى صَوتِ الشَّيخِ، فيُنصِتُ كَأَنَّما يُصغِي إِلى وَحيٍ مِنَ السَّماءِ. وكانَ العِلمُ عِندَهُ عِبادَةً، والدَّرسُ صَلاةً، والأَزهَرُ بَيتًا مِن بُيوتِ اللهِ</a:t>
            </a:r>
            <a:r>
              <a:rPr lang="fr-FR" sz="2200" b="1" dirty="0">
                <a:solidFill>
                  <a:srgbClr val="002060"/>
                </a:solidFill>
                <a:cs typeface="Mudir MT" pitchFamily="2" charset="-78"/>
              </a:rPr>
              <a:t>.</a:t>
            </a:r>
          </a:p>
          <a:p>
            <a:pPr algn="just" rtl="1">
              <a:lnSpc>
                <a:spcPct val="150000"/>
              </a:lnSpc>
            </a:pPr>
            <a:r>
              <a:rPr lang="ar-SA" sz="2200" b="1" dirty="0">
                <a:solidFill>
                  <a:srgbClr val="002060"/>
                </a:solidFill>
                <a:cs typeface="Mudir MT" pitchFamily="2" charset="-78"/>
              </a:rPr>
              <a:t>غَيرَ أَنَّ ما كانَ يُؤلِمُهُ، أَنَّ كَثيرًا مِنَ الشُّيوخِ يُكثِرونَ مِنَ الحَشوِ، ويَقِلُّ عِندَهُمُ الفَهمُ، </a:t>
            </a:r>
            <a:r>
              <a:rPr lang="ar-SA" sz="2200" b="1" dirty="0" err="1">
                <a:solidFill>
                  <a:srgbClr val="002060"/>
                </a:solidFill>
                <a:cs typeface="Mudir MT" pitchFamily="2" charset="-78"/>
              </a:rPr>
              <a:t>فيَملَأُونَ</a:t>
            </a:r>
            <a:r>
              <a:rPr lang="ar-SA" sz="2200" b="1" dirty="0">
                <a:solidFill>
                  <a:srgbClr val="002060"/>
                </a:solidFill>
                <a:cs typeface="Mudir MT" pitchFamily="2" charset="-78"/>
              </a:rPr>
              <a:t> بالدَّرسِ نَقلًا، ويَشكُونَ مِن قِلَّةِ العَقلِ. فَكانَ يَثورُ في داخِلِهِ، ولكِنَّهُ يَصبِرُ، ويَقولُ: لَعَلَّ لِلعِلمِ الحَقيقيِّ يَومًا سَيَأتي</a:t>
            </a:r>
            <a:r>
              <a:rPr lang="fr-FR" sz="2200" b="1" dirty="0">
                <a:solidFill>
                  <a:srgbClr val="002060"/>
                </a:solidFill>
                <a:cs typeface="Mudir MT" pitchFamily="2" charset="-78"/>
              </a:rPr>
              <a:t>."</a:t>
            </a:r>
          </a:p>
          <a:p>
            <a:pPr rtl="1">
              <a:lnSpc>
                <a:spcPct val="150000"/>
              </a:lnSpc>
            </a:pPr>
            <a:r>
              <a:rPr lang="ar-SA" b="1" dirty="0">
                <a:solidFill>
                  <a:srgbClr val="002060"/>
                </a:solidFill>
                <a:cs typeface="Mudir MT" pitchFamily="2" charset="-78"/>
              </a:rPr>
              <a:t>طه حسين، الأيام، ج. 2، سيرة ذاتية، دار المعارف، مصر، ص. 55-70. بتصرف.</a:t>
            </a:r>
            <a:endParaRPr lang="fr-FR" b="1" dirty="0">
              <a:solidFill>
                <a:srgbClr val="002060"/>
              </a:solidFill>
              <a:cs typeface="Mudir MT" pitchFamily="2" charset="-78"/>
            </a:endParaRPr>
          </a:p>
        </p:txBody>
      </p:sp>
      <p:sp>
        <p:nvSpPr>
          <p:cNvPr id="4" name="Rectangle 3">
            <a:extLst>
              <a:ext uri="{FF2B5EF4-FFF2-40B4-BE49-F238E27FC236}">
                <a16:creationId xmlns:a16="http://schemas.microsoft.com/office/drawing/2014/main" id="{1DBA701C-D5A8-9B60-F253-375062D241BF}"/>
              </a:ext>
            </a:extLst>
          </p:cNvPr>
          <p:cNvSpPr/>
          <p:nvPr/>
        </p:nvSpPr>
        <p:spPr>
          <a:xfrm>
            <a:off x="115618" y="4203592"/>
            <a:ext cx="1893453" cy="425256"/>
          </a:xfrm>
          <a:prstGeom prst="rect">
            <a:avLst/>
          </a:prstGeom>
          <a:solidFill>
            <a:srgbClr val="EEED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1400" b="1" dirty="0">
                <a:solidFill>
                  <a:schemeClr val="tx1"/>
                </a:solidFill>
              </a:rPr>
              <a:t>طه حسين 1889-1973</a:t>
            </a:r>
            <a:endParaRPr lang="fr-FR" sz="1400" b="1" dirty="0">
              <a:solidFill>
                <a:schemeClr val="tx1"/>
              </a:solidFill>
            </a:endParaRPr>
          </a:p>
        </p:txBody>
      </p:sp>
      <p:pic>
        <p:nvPicPr>
          <p:cNvPr id="5" name="Image 4">
            <a:extLst>
              <a:ext uri="{FF2B5EF4-FFF2-40B4-BE49-F238E27FC236}">
                <a16:creationId xmlns:a16="http://schemas.microsoft.com/office/drawing/2014/main" id="{940F37D3-87C9-1F8D-B475-AF88D8D7B918}"/>
              </a:ext>
            </a:extLst>
          </p:cNvPr>
          <p:cNvPicPr>
            <a:picLocks noChangeAspect="1"/>
          </p:cNvPicPr>
          <p:nvPr/>
        </p:nvPicPr>
        <p:blipFill>
          <a:blip r:embed="rId3"/>
          <a:stretch>
            <a:fillRect/>
          </a:stretch>
        </p:blipFill>
        <p:spPr>
          <a:xfrm>
            <a:off x="115619" y="1789487"/>
            <a:ext cx="1893454" cy="2339003"/>
          </a:xfrm>
          <a:prstGeom prst="rect">
            <a:avLst/>
          </a:prstGeom>
        </p:spPr>
      </p:pic>
      <p:sp>
        <p:nvSpPr>
          <p:cNvPr id="6" name="ZoneTexte 5">
            <a:extLst>
              <a:ext uri="{FF2B5EF4-FFF2-40B4-BE49-F238E27FC236}">
                <a16:creationId xmlns:a16="http://schemas.microsoft.com/office/drawing/2014/main" id="{D64C2DAA-2C9B-1718-C82A-A6EBE5AD4AE9}"/>
              </a:ext>
            </a:extLst>
          </p:cNvPr>
          <p:cNvSpPr txBox="1"/>
          <p:nvPr/>
        </p:nvSpPr>
        <p:spPr>
          <a:xfrm>
            <a:off x="3625516" y="288228"/>
            <a:ext cx="3724102" cy="523220"/>
          </a:xfrm>
          <a:prstGeom prst="rect">
            <a:avLst/>
          </a:prstGeom>
          <a:noFill/>
        </p:spPr>
        <p:txBody>
          <a:bodyPr wrap="square">
            <a:spAutoFit/>
          </a:bodyPr>
          <a:lstStyle/>
          <a:p>
            <a:pPr algn="ctr" rtl="1"/>
            <a:r>
              <a:rPr lang="ar-SA" sz="2800" b="1" dirty="0">
                <a:solidFill>
                  <a:srgbClr val="002060"/>
                </a:solidFill>
                <a:cs typeface="Mudir MT" pitchFamily="2" charset="-78"/>
              </a:rPr>
              <a:t>اَلْأَيامُ</a:t>
            </a:r>
          </a:p>
        </p:txBody>
      </p:sp>
    </p:spTree>
    <p:extLst>
      <p:ext uri="{BB962C8B-B14F-4D97-AF65-F5344CB8AC3E}">
        <p14:creationId xmlns:p14="http://schemas.microsoft.com/office/powerpoint/2010/main" val="27808559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B779A660-643D-7FEF-8C33-4C4248F981C7}"/>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74E22EAC-7331-4355-57C8-7B7CEACA3A31}"/>
              </a:ext>
            </a:extLst>
          </p:cNvPr>
          <p:cNvSpPr/>
          <p:nvPr/>
        </p:nvSpPr>
        <p:spPr>
          <a:xfrm>
            <a:off x="0" y="5642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82080819-2369-6EC2-458E-8AF42DBF9AE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9C972AC0-C2C0-4790-5B84-74F3984422D8}"/>
              </a:ext>
            </a:extLst>
          </p:cNvPr>
          <p:cNvSpPr txBox="1"/>
          <p:nvPr/>
        </p:nvSpPr>
        <p:spPr>
          <a:xfrm>
            <a:off x="1096040" y="426542"/>
            <a:ext cx="10156375" cy="482537"/>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i="1" dirty="0">
                <a:solidFill>
                  <a:schemeClr val="bg1">
                    <a:lumMod val="50000"/>
                  </a:schemeClr>
                </a:solidFill>
                <a:sym typeface="Calibri"/>
              </a:rPr>
              <a:t>يحرص </a:t>
            </a:r>
            <a:r>
              <a:rPr lang="ar-SA" sz="1400" i="1" dirty="0">
                <a:solidFill>
                  <a:schemeClr val="bg1">
                    <a:lumMod val="50000"/>
                  </a:schemeClr>
                </a:solidFill>
              </a:rPr>
              <a:t> </a:t>
            </a:r>
            <a:r>
              <a:rPr lang="ar-MA" sz="1400" i="1" dirty="0">
                <a:solidFill>
                  <a:schemeClr val="bg1">
                    <a:lumMod val="50000"/>
                  </a:schemeClr>
                </a:solidFill>
              </a:rPr>
              <a:t>الأستاذ</a:t>
            </a:r>
            <a:r>
              <a:rPr lang="fr-FR" sz="1400" i="1" dirty="0">
                <a:solidFill>
                  <a:schemeClr val="bg1">
                    <a:lumMod val="50000"/>
                  </a:schemeClr>
                </a:solidFill>
              </a:rPr>
              <a:t>)</a:t>
            </a:r>
            <a:r>
              <a:rPr lang="ar-SA" sz="1400" i="1" dirty="0">
                <a:solidFill>
                  <a:schemeClr val="bg1">
                    <a:lumMod val="50000"/>
                  </a:schemeClr>
                </a:solidFill>
              </a:rPr>
              <a:t>ة</a:t>
            </a:r>
            <a:r>
              <a:rPr lang="fr-FR" sz="1400" i="1" dirty="0">
                <a:solidFill>
                  <a:schemeClr val="bg1">
                    <a:lumMod val="50000"/>
                  </a:schemeClr>
                </a:solidFill>
              </a:rPr>
              <a:t>(</a:t>
            </a:r>
            <a:r>
              <a:rPr lang="ar-MA" sz="1400" i="1" dirty="0">
                <a:solidFill>
                  <a:schemeClr val="bg1">
                    <a:lumMod val="50000"/>
                  </a:schemeClr>
                </a:solidFill>
              </a:rPr>
              <a:t> </a:t>
            </a:r>
            <a:r>
              <a:rPr lang="ar-SA" sz="1400" i="1" dirty="0">
                <a:solidFill>
                  <a:schemeClr val="bg1">
                    <a:lumMod val="50000"/>
                  </a:schemeClr>
                </a:solidFill>
              </a:rPr>
              <a:t>قراءة الجمل المثبتة في الكراسة قراءة اقتدائية</a:t>
            </a:r>
            <a:r>
              <a:rPr lang="ar-MA" sz="1400" i="1" dirty="0">
                <a:solidFill>
                  <a:schemeClr val="bg1">
                    <a:lumMod val="50000"/>
                  </a:schemeClr>
                </a:solidFill>
                <a:sym typeface="Calibri"/>
              </a:rPr>
              <a:t> </a:t>
            </a:r>
            <a:r>
              <a:rPr lang="ar-SA" sz="1400" i="1" dirty="0">
                <a:solidFill>
                  <a:schemeClr val="bg1">
                    <a:lumMod val="50000"/>
                  </a:schemeClr>
                </a:solidFill>
                <a:sym typeface="Calibri"/>
              </a:rPr>
              <a:t>وفق </a:t>
            </a:r>
            <a:r>
              <a:rPr lang="ar-MA" sz="1400" i="1" dirty="0">
                <a:solidFill>
                  <a:schemeClr val="bg1">
                    <a:lumMod val="50000"/>
                  </a:schemeClr>
                </a:solidFill>
                <a:sym typeface="Calibri"/>
              </a:rPr>
              <a:t>معايير </a:t>
            </a:r>
            <a:r>
              <a:rPr lang="ar-SA" sz="1400" i="1" dirty="0">
                <a:solidFill>
                  <a:schemeClr val="bg1">
                    <a:lumMod val="50000"/>
                  </a:schemeClr>
                </a:solidFill>
                <a:sym typeface="Calibri"/>
              </a:rPr>
              <a:t>الطلاقة: 1-</a:t>
            </a:r>
            <a:r>
              <a:rPr lang="ar-SA" sz="1400" b="1" dirty="0">
                <a:solidFill>
                  <a:prstClr val="white">
                    <a:lumMod val="50000"/>
                  </a:prstClr>
                </a:solidFill>
                <a:latin typeface="Calibri Light" panose="020F0302020204030204"/>
                <a:cs typeface="Times New Roman" panose="02020603050405020304" pitchFamily="18" charset="0"/>
              </a:rPr>
              <a:t> معيار الدقة في القراءة، 2- معيار السرعة والاسترسال، 3- التنغيم</a:t>
            </a:r>
            <a:r>
              <a:rPr lang="ar-SA" sz="1400" b="1" dirty="0">
                <a:solidFill>
                  <a:srgbClr val="002060"/>
                </a:solidFill>
                <a:latin typeface="Calibri Light" panose="020F0302020204030204"/>
                <a:cs typeface="Times New Roman" panose="02020603050405020304" pitchFamily="18" charset="0"/>
              </a:rPr>
              <a:t>.</a:t>
            </a:r>
            <a:r>
              <a:rPr lang="ar-SA" sz="1400" dirty="0">
                <a:solidFill>
                  <a:srgbClr val="002060"/>
                </a:solidFill>
              </a:rPr>
              <a:t>.</a:t>
            </a:r>
            <a:r>
              <a:rPr lang="ar-SA" sz="1400" i="1" dirty="0">
                <a:solidFill>
                  <a:schemeClr val="bg1">
                    <a:lumMod val="50000"/>
                  </a:schemeClr>
                </a:solidFill>
                <a:sym typeface="Calibri"/>
              </a:rPr>
              <a:t> ويطلب من التلاميذ استعمال</a:t>
            </a:r>
            <a:r>
              <a:rPr lang="ar-MA" sz="1400" i="1" dirty="0">
                <a:solidFill>
                  <a:schemeClr val="bg1">
                    <a:lumMod val="50000"/>
                  </a:schemeClr>
                </a:solidFill>
                <a:sym typeface="Calibri"/>
              </a:rPr>
              <a:t> الإشارة بالأصبع</a:t>
            </a:r>
            <a:r>
              <a:rPr lang="ar-SA" sz="1400" i="1" dirty="0">
                <a:solidFill>
                  <a:schemeClr val="bg1">
                    <a:lumMod val="50000"/>
                  </a:schemeClr>
                </a:solidFill>
                <a:sym typeface="Calibri"/>
              </a:rPr>
              <a:t> في تتبع ا</a:t>
            </a:r>
            <a:r>
              <a:rPr lang="ar-MA" sz="1400" i="1" dirty="0">
                <a:solidFill>
                  <a:schemeClr val="bg1">
                    <a:lumMod val="50000"/>
                  </a:schemeClr>
                </a:solidFill>
                <a:sym typeface="Calibri"/>
              </a:rPr>
              <a:t>لكلمات المقروءة</a:t>
            </a:r>
            <a:r>
              <a:rPr lang="ar-SA" sz="1400" i="1" dirty="0">
                <a:solidFill>
                  <a:schemeClr val="bg1">
                    <a:lumMod val="50000"/>
                  </a:schemeClr>
                </a:solidFill>
                <a:sym typeface="Calibri"/>
              </a:rPr>
              <a:t> </a:t>
            </a:r>
            <a:r>
              <a:rPr lang="ar-MA" sz="1400" i="1" dirty="0">
                <a:solidFill>
                  <a:schemeClr val="bg1">
                    <a:lumMod val="50000"/>
                  </a:schemeClr>
                </a:solidFill>
                <a:latin typeface="Calibri"/>
                <a:ea typeface="Calibri"/>
                <a:cs typeface="Calibri"/>
                <a:sym typeface="Calibri"/>
              </a:rPr>
              <a:t>.</a:t>
            </a:r>
            <a:endParaRPr sz="1400" i="1" dirty="0">
              <a:solidFill>
                <a:schemeClr val="bg1">
                  <a:lumMod val="50000"/>
                </a:schemeClr>
              </a:solidFill>
              <a:latin typeface="Calibri"/>
              <a:ea typeface="Calibri"/>
              <a:cs typeface="Calibri"/>
              <a:sym typeface="Calibri"/>
            </a:endParaRPr>
          </a:p>
        </p:txBody>
      </p:sp>
      <p:pic>
        <p:nvPicPr>
          <p:cNvPr id="2" name="Google Shape;1370;p31">
            <a:extLst>
              <a:ext uri="{FF2B5EF4-FFF2-40B4-BE49-F238E27FC236}">
                <a16:creationId xmlns:a16="http://schemas.microsoft.com/office/drawing/2014/main" id="{987D6746-4A30-DA5D-A563-5C4587A9F1F6}"/>
              </a:ext>
            </a:extLst>
          </p:cNvPr>
          <p:cNvPicPr preferRelativeResize="0"/>
          <p:nvPr/>
        </p:nvPicPr>
        <p:blipFill rotWithShape="1">
          <a:blip r:embed="rId4">
            <a:alphaModFix/>
            <a:extLst>
              <a:ext uri="{BEBA8EAE-BF5A-486C-A8C5-ECC9F3942E4B}">
                <a14:imgProps xmlns:a14="http://schemas.microsoft.com/office/drawing/2010/main">
                  <a14:imgLayer r:embed="rId5">
                    <a14:imgEffect>
                      <a14:colorTemperature colorTemp="5900"/>
                    </a14:imgEffect>
                  </a14:imgLayer>
                </a14:imgProps>
              </a:ext>
            </a:extLst>
          </a:blip>
          <a:srcRect/>
          <a:stretch/>
        </p:blipFill>
        <p:spPr>
          <a:xfrm>
            <a:off x="7345115" y="1962392"/>
            <a:ext cx="4505667" cy="3114328"/>
          </a:xfrm>
          <a:prstGeom prst="rect">
            <a:avLst/>
          </a:prstGeom>
          <a:noFill/>
          <a:ln>
            <a:noFill/>
          </a:ln>
        </p:spPr>
      </p:pic>
      <p:sp>
        <p:nvSpPr>
          <p:cNvPr id="3" name="Google Shape;1369;p31">
            <a:extLst>
              <a:ext uri="{FF2B5EF4-FFF2-40B4-BE49-F238E27FC236}">
                <a16:creationId xmlns:a16="http://schemas.microsoft.com/office/drawing/2014/main" id="{1E49ECA0-4E5A-C835-3900-798F1F6A12BD}"/>
              </a:ext>
            </a:extLst>
          </p:cNvPr>
          <p:cNvSpPr txBox="1"/>
          <p:nvPr/>
        </p:nvSpPr>
        <p:spPr>
          <a:xfrm>
            <a:off x="436888" y="1067518"/>
            <a:ext cx="10787683" cy="412312"/>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SA" sz="2000" i="1" dirty="0">
                <a:latin typeface="Calibri"/>
                <a:ea typeface="Calibri"/>
                <a:cs typeface="Calibri"/>
                <a:sym typeface="Calibri"/>
              </a:rPr>
              <a:t>يحرص </a:t>
            </a:r>
            <a:r>
              <a:rPr lang="ar-MA" sz="2000" i="1" dirty="0">
                <a:latin typeface="Calibri"/>
                <a:ea typeface="Calibri"/>
                <a:cs typeface="Calibri"/>
              </a:rPr>
              <a:t>الأستاذ</a:t>
            </a:r>
            <a:r>
              <a:rPr lang="fr-FR" sz="2000" i="1" dirty="0">
                <a:latin typeface="Calibri"/>
                <a:ea typeface="Calibri"/>
                <a:cs typeface="Calibri"/>
              </a:rPr>
              <a:t>)</a:t>
            </a:r>
            <a:r>
              <a:rPr lang="ar-SA" sz="2000" i="1" dirty="0">
                <a:latin typeface="Calibri"/>
                <a:ea typeface="Calibri"/>
                <a:cs typeface="Calibri"/>
              </a:rPr>
              <a:t>ة</a:t>
            </a:r>
            <a:r>
              <a:rPr lang="fr-FR" sz="2000" i="1" dirty="0">
                <a:latin typeface="Calibri"/>
                <a:ea typeface="Calibri"/>
                <a:cs typeface="Calibri"/>
              </a:rPr>
              <a:t>(</a:t>
            </a:r>
            <a:r>
              <a:rPr lang="ar-SA" sz="2000" i="1" dirty="0">
                <a:latin typeface="Calibri"/>
                <a:ea typeface="Calibri"/>
                <a:cs typeface="Calibri"/>
              </a:rPr>
              <a:t> على قراءة النص قراءة اقتدائية، و</a:t>
            </a:r>
            <a:r>
              <a:rPr lang="ar-MA" sz="2000" i="1" dirty="0">
                <a:latin typeface="Calibri"/>
                <a:ea typeface="Calibri"/>
                <a:cs typeface="Calibri"/>
                <a:sym typeface="Calibri"/>
              </a:rPr>
              <a:t>على تتب</a:t>
            </a:r>
            <a:r>
              <a:rPr lang="ar-SA" sz="2000" i="1" dirty="0">
                <a:latin typeface="Calibri"/>
                <a:ea typeface="Calibri"/>
                <a:cs typeface="Calibri"/>
                <a:sym typeface="Calibri"/>
              </a:rPr>
              <a:t>ع التلاميذ لقراءته</a:t>
            </a:r>
            <a:endParaRPr sz="2000" i="1" dirty="0">
              <a:latin typeface="Calibri"/>
              <a:ea typeface="Calibri"/>
              <a:cs typeface="Calibri"/>
              <a:sym typeface="Calibri"/>
            </a:endParaRPr>
          </a:p>
        </p:txBody>
      </p:sp>
      <p:pic>
        <p:nvPicPr>
          <p:cNvPr id="6" name="Google Shape;1368;p31">
            <a:extLst>
              <a:ext uri="{FF2B5EF4-FFF2-40B4-BE49-F238E27FC236}">
                <a16:creationId xmlns:a16="http://schemas.microsoft.com/office/drawing/2014/main" id="{9838BDB2-CABD-8AA1-4976-64E28A81B511}"/>
              </a:ext>
            </a:extLst>
          </p:cNvPr>
          <p:cNvPicPr preferRelativeResize="0"/>
          <p:nvPr/>
        </p:nvPicPr>
        <p:blipFill rotWithShape="1">
          <a:blip r:embed="rId6">
            <a:alphaModFix/>
          </a:blip>
          <a:srcRect/>
          <a:stretch/>
        </p:blipFill>
        <p:spPr>
          <a:xfrm>
            <a:off x="211197" y="95704"/>
            <a:ext cx="730250" cy="730250"/>
          </a:xfrm>
          <a:prstGeom prst="rect">
            <a:avLst/>
          </a:prstGeom>
          <a:noFill/>
          <a:ln>
            <a:noFill/>
          </a:ln>
        </p:spPr>
      </p:pic>
      <p:sp>
        <p:nvSpPr>
          <p:cNvPr id="8" name="Rectangle 7">
            <a:extLst>
              <a:ext uri="{FF2B5EF4-FFF2-40B4-BE49-F238E27FC236}">
                <a16:creationId xmlns:a16="http://schemas.microsoft.com/office/drawing/2014/main" id="{E37A1EDD-6B88-4C0A-5DAD-51D468C8C8AB}"/>
              </a:ext>
            </a:extLst>
          </p:cNvPr>
          <p:cNvSpPr/>
          <p:nvPr/>
        </p:nvSpPr>
        <p:spPr>
          <a:xfrm>
            <a:off x="1105231" y="1846017"/>
            <a:ext cx="5231012"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9" name="ZoneTexte 8">
            <a:extLst>
              <a:ext uri="{FF2B5EF4-FFF2-40B4-BE49-F238E27FC236}">
                <a16:creationId xmlns:a16="http://schemas.microsoft.com/office/drawing/2014/main" id="{04487D26-BA1E-0683-4047-6772D3481FFF}"/>
              </a:ext>
            </a:extLst>
          </p:cNvPr>
          <p:cNvSpPr txBox="1"/>
          <p:nvPr/>
        </p:nvSpPr>
        <p:spPr>
          <a:xfrm>
            <a:off x="436888" y="2484564"/>
            <a:ext cx="5957210" cy="1302921"/>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dirty="0">
                <a:solidFill>
                  <a:srgbClr val="002060"/>
                </a:solidFill>
                <a:effectLst/>
              </a:rPr>
              <a:t>نطق الحروف من مخارجها الصحيحة.</a:t>
            </a:r>
            <a:endParaRPr lang="fr-FR"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dirty="0">
                <a:solidFill>
                  <a:srgbClr val="002060"/>
                </a:solidFill>
                <a:effectLst/>
              </a:rPr>
              <a:t>التمييز بين الحركات القصيرة والطويلة، الشدة والتنوين.</a:t>
            </a:r>
            <a:endParaRPr lang="fr-FR"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dirty="0">
                <a:solidFill>
                  <a:srgbClr val="002060"/>
                </a:solidFill>
                <a:effectLst/>
              </a:rPr>
              <a:t>عدم تغيير، أو حذف، أو إضافة حروف، أو كلمات.</a:t>
            </a:r>
            <a:endParaRPr lang="fr-FR" sz="16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F855BFF5-84AD-2B7F-F668-0971F8E67BC1}"/>
              </a:ext>
            </a:extLst>
          </p:cNvPr>
          <p:cNvSpPr/>
          <p:nvPr/>
        </p:nvSpPr>
        <p:spPr>
          <a:xfrm>
            <a:off x="1105230" y="4323502"/>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3" name="ZoneTexte 12">
            <a:extLst>
              <a:ext uri="{FF2B5EF4-FFF2-40B4-BE49-F238E27FC236}">
                <a16:creationId xmlns:a16="http://schemas.microsoft.com/office/drawing/2014/main" id="{99F48EF9-0F3A-166E-143F-3E692CCAEA2E}"/>
              </a:ext>
            </a:extLst>
          </p:cNvPr>
          <p:cNvSpPr txBox="1"/>
          <p:nvPr/>
        </p:nvSpPr>
        <p:spPr>
          <a:xfrm>
            <a:off x="379032" y="4999555"/>
            <a:ext cx="5957210" cy="1237583"/>
          </a:xfrm>
          <a:prstGeom prst="rect">
            <a:avLst/>
          </a:prstGeom>
          <a:noFill/>
        </p:spPr>
        <p:txBody>
          <a:bodyPr wrap="square">
            <a:spAutoFit/>
          </a:bodyPr>
          <a:lstStyle/>
          <a:p>
            <a:pPr marL="342900" lvl="0" indent="-342900" algn="r" rtl="1">
              <a:lnSpc>
                <a:spcPct val="107000"/>
              </a:lnSpc>
              <a:buSzPts val="1000"/>
              <a:buFont typeface="Symbol" panose="05050102010706020507" pitchFamily="18" charset="2"/>
              <a:buChar char=""/>
              <a:tabLst>
                <a:tab pos="228600" algn="l"/>
              </a:tabLst>
            </a:pPr>
            <a:r>
              <a:rPr lang="ar-SA" sz="1600" dirty="0">
                <a:solidFill>
                  <a:srgbClr val="002060"/>
                </a:solidFill>
              </a:rPr>
              <a:t>المحافظة على تدفق القراءة دون تلعثم أو توقفات طويلة.</a:t>
            </a:r>
            <a:endParaRPr lang="fr-FR" sz="1600" dirty="0">
              <a:solidFill>
                <a:srgbClr val="002060"/>
              </a:solidFill>
            </a:endParaRPr>
          </a:p>
          <a:p>
            <a:pPr marL="342900" lvl="0" indent="-342900" algn="r" rtl="1">
              <a:lnSpc>
                <a:spcPct val="107000"/>
              </a:lnSpc>
              <a:buSzPts val="1000"/>
              <a:buFont typeface="Symbol" panose="05050102010706020507" pitchFamily="18" charset="2"/>
              <a:buChar char=""/>
              <a:tabLst>
                <a:tab pos="228600" algn="l"/>
              </a:tabLst>
            </a:pPr>
            <a:r>
              <a:rPr lang="ar-SA" sz="1600" dirty="0">
                <a:solidFill>
                  <a:srgbClr val="002060"/>
                </a:solidFill>
              </a:rPr>
              <a:t>قراءة عدد مناسب نص من 80 إلى 120 كلمة في دقيقتين.</a:t>
            </a:r>
            <a:endParaRPr lang="fr-FR" sz="16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1600" dirty="0">
                <a:solidFill>
                  <a:srgbClr val="002060"/>
                </a:solidFill>
              </a:rPr>
              <a:t>احترام علامات الوقف والفصل.</a:t>
            </a:r>
            <a:endParaRPr lang="fr-FR" sz="16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1600" dirty="0">
                <a:solidFill>
                  <a:srgbClr val="002060"/>
                </a:solidFill>
              </a:rPr>
              <a:t>تجنب البطء المفرط أو التسرع المخل بالمعنى.</a:t>
            </a:r>
            <a:endParaRPr lang="fr-FR" sz="1600" dirty="0">
              <a:solidFill>
                <a:srgbClr val="002060"/>
              </a:solidFill>
            </a:endParaRPr>
          </a:p>
        </p:txBody>
      </p:sp>
      <p:sp>
        <p:nvSpPr>
          <p:cNvPr id="11" name="Google Shape;1367;p31">
            <a:extLst>
              <a:ext uri="{FF2B5EF4-FFF2-40B4-BE49-F238E27FC236}">
                <a16:creationId xmlns:a16="http://schemas.microsoft.com/office/drawing/2014/main" id="{F67CED4E-45B9-E443-490B-D1EEBAD064B8}"/>
              </a:ext>
            </a:extLst>
          </p:cNvPr>
          <p:cNvSpPr txBox="1">
            <a:spLocks/>
          </p:cNvSpPr>
          <p:nvPr/>
        </p:nvSpPr>
        <p:spPr>
          <a:xfrm>
            <a:off x="278023" y="97071"/>
            <a:ext cx="11040563" cy="329471"/>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AEABAB"/>
              </a:buClr>
              <a:buSzPts val="14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1- النمذجة</a:t>
            </a:r>
            <a:r>
              <a:rPr kumimoji="0" lang="ar-SA" sz="1600" b="1" i="0" u="none" strike="noStrike" kern="0" cap="none" spc="0" normalizeH="0" baseline="0" noProof="0" dirty="0">
                <a:ln>
                  <a:noFill/>
                </a:ln>
                <a:solidFill>
                  <a:srgbClr val="757070"/>
                </a:solidFill>
                <a:effectLst/>
                <a:uLnTx/>
                <a:uFillTx/>
                <a:latin typeface="Calibri"/>
                <a:sym typeface="Calibri"/>
              </a:rPr>
              <a:t>: </a:t>
            </a:r>
            <a:r>
              <a:rPr kumimoji="0" lang="ar-SA" sz="1600" b="1" i="0" u="none" strike="noStrike" kern="0" cap="none" spc="0" normalizeH="0" baseline="0" noProof="0" dirty="0">
                <a:ln>
                  <a:noFill/>
                </a:ln>
                <a:solidFill>
                  <a:srgbClr val="44546A"/>
                </a:solidFill>
                <a:effectLst/>
                <a:uLnTx/>
                <a:uFillTx/>
                <a:latin typeface="Calibri"/>
                <a:sym typeface="Calibri"/>
              </a:rPr>
              <a:t>أقرأ النَّصَّ</a:t>
            </a:r>
            <a:r>
              <a:rPr kumimoji="0" lang="ar-MA" sz="1600" b="1" i="0" u="none" strike="noStrike" kern="0" cap="none" spc="0" normalizeH="0" baseline="0" noProof="0" dirty="0">
                <a:ln>
                  <a:noFill/>
                </a:ln>
                <a:solidFill>
                  <a:srgbClr val="44546A"/>
                </a:solidFill>
                <a:effectLst/>
                <a:uLnTx/>
                <a:uFillTx/>
                <a:latin typeface="Calibri"/>
                <a:sym typeface="Calibri"/>
              </a:rPr>
              <a:t> </a:t>
            </a:r>
            <a:r>
              <a:rPr kumimoji="0" lang="ar-SA" sz="1600" b="1" i="0" u="none" strike="noStrike" kern="0" cap="none" spc="0" normalizeH="0" baseline="0" noProof="0" dirty="0">
                <a:ln>
                  <a:noFill/>
                </a:ln>
                <a:solidFill>
                  <a:srgbClr val="44546A"/>
                </a:solidFill>
                <a:effectLst/>
                <a:uLnTx/>
                <a:uFillTx/>
                <a:latin typeface="Calibri"/>
                <a:sym typeface="Calibri"/>
              </a:rPr>
              <a:t>بطلاقة</a:t>
            </a:r>
            <a:r>
              <a:rPr kumimoji="0" lang="ar-MA" sz="1600" b="1" i="0" u="none" strike="noStrike" kern="0" cap="none" spc="0" normalizeH="0" baseline="0" noProof="0" dirty="0">
                <a:ln>
                  <a:noFill/>
                </a:ln>
                <a:solidFill>
                  <a:srgbClr val="44546A"/>
                </a:solidFill>
                <a:effectLst/>
                <a:uLnTx/>
                <a:uFillTx/>
                <a:latin typeface="Calibri"/>
                <a:sym typeface="Calibri"/>
              </a:rPr>
              <a:t>. </a:t>
            </a:r>
          </a:p>
        </p:txBody>
      </p:sp>
      <p:sp>
        <p:nvSpPr>
          <p:cNvPr id="12" name="Rectangle 11">
            <a:extLst>
              <a:ext uri="{FF2B5EF4-FFF2-40B4-BE49-F238E27FC236}">
                <a16:creationId xmlns:a16="http://schemas.microsoft.com/office/drawing/2014/main" id="{39A4A724-2FE2-56F1-3002-BD5D02EE70EE}"/>
              </a:ext>
            </a:extLst>
          </p:cNvPr>
          <p:cNvSpPr/>
          <p:nvPr/>
        </p:nvSpPr>
        <p:spPr>
          <a:xfrm>
            <a:off x="-1" y="0"/>
            <a:ext cx="12175375"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Tree>
    <p:extLst>
      <p:ext uri="{BB962C8B-B14F-4D97-AF65-F5344CB8AC3E}">
        <p14:creationId xmlns:p14="http://schemas.microsoft.com/office/powerpoint/2010/main" val="4775869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Shape 1366">
          <a:extLst>
            <a:ext uri="{FF2B5EF4-FFF2-40B4-BE49-F238E27FC236}">
              <a16:creationId xmlns:a16="http://schemas.microsoft.com/office/drawing/2014/main" id="{C7AB5314-3924-20CE-09F7-D4735E6CF9A9}"/>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BF8825E3-0C90-84D1-7302-385BA2E6EB2E}"/>
              </a:ext>
            </a:extLst>
          </p:cNvPr>
          <p:cNvSpPr/>
          <p:nvPr/>
        </p:nvSpPr>
        <p:spPr>
          <a:xfrm>
            <a:off x="0" y="5642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F464E81-D210-5609-0E00-75772505CCE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63F58687-285D-EE75-E7C5-B43A491F0925}"/>
              </a:ext>
            </a:extLst>
          </p:cNvPr>
          <p:cNvSpPr txBox="1"/>
          <p:nvPr/>
        </p:nvSpPr>
        <p:spPr>
          <a:xfrm>
            <a:off x="1144639" y="373678"/>
            <a:ext cx="10156375" cy="511489"/>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i="1" dirty="0">
                <a:solidFill>
                  <a:schemeClr val="bg1">
                    <a:lumMod val="50000"/>
                  </a:schemeClr>
                </a:solidFill>
                <a:sym typeface="Calibri"/>
              </a:rPr>
              <a:t>يحرص </a:t>
            </a:r>
            <a:r>
              <a:rPr lang="ar-SA" sz="1400" i="1" dirty="0">
                <a:solidFill>
                  <a:schemeClr val="bg1">
                    <a:lumMod val="50000"/>
                  </a:schemeClr>
                </a:solidFill>
              </a:rPr>
              <a:t> </a:t>
            </a:r>
            <a:r>
              <a:rPr lang="ar-MA" sz="1400" i="1" dirty="0">
                <a:solidFill>
                  <a:schemeClr val="bg1">
                    <a:lumMod val="50000"/>
                  </a:schemeClr>
                </a:solidFill>
              </a:rPr>
              <a:t>الأستاذ</a:t>
            </a:r>
            <a:r>
              <a:rPr lang="fr-FR" sz="1400" i="1" dirty="0">
                <a:solidFill>
                  <a:schemeClr val="bg1">
                    <a:lumMod val="50000"/>
                  </a:schemeClr>
                </a:solidFill>
              </a:rPr>
              <a:t>)</a:t>
            </a:r>
            <a:r>
              <a:rPr lang="ar-SA" sz="1400" i="1" dirty="0">
                <a:solidFill>
                  <a:schemeClr val="bg1">
                    <a:lumMod val="50000"/>
                  </a:schemeClr>
                </a:solidFill>
              </a:rPr>
              <a:t>ة</a:t>
            </a:r>
            <a:r>
              <a:rPr lang="fr-FR" sz="1400" i="1" dirty="0">
                <a:solidFill>
                  <a:schemeClr val="bg1">
                    <a:lumMod val="50000"/>
                  </a:schemeClr>
                </a:solidFill>
              </a:rPr>
              <a:t>(</a:t>
            </a:r>
            <a:r>
              <a:rPr lang="ar-SA" sz="1400" i="1" dirty="0">
                <a:solidFill>
                  <a:schemeClr val="bg1">
                    <a:lumMod val="50000"/>
                  </a:schemeClr>
                </a:solidFill>
              </a:rPr>
              <a:t> بعد قراءته للنص المثبت في الكراسة قراءة اقتدائية</a:t>
            </a:r>
            <a:r>
              <a:rPr lang="ar-MA" sz="1400" i="1" dirty="0">
                <a:solidFill>
                  <a:schemeClr val="bg1">
                    <a:lumMod val="50000"/>
                  </a:schemeClr>
                </a:solidFill>
                <a:sym typeface="Calibri"/>
              </a:rPr>
              <a:t> </a:t>
            </a:r>
            <a:r>
              <a:rPr lang="ar-SA" sz="1400" i="1" dirty="0">
                <a:solidFill>
                  <a:schemeClr val="bg1">
                    <a:lumMod val="50000"/>
                  </a:schemeClr>
                </a:solidFill>
                <a:sym typeface="Calibri"/>
              </a:rPr>
              <a:t>وعلى تقديم </a:t>
            </a:r>
            <a:r>
              <a:rPr lang="ar-SA" sz="1400" dirty="0">
                <a:solidFill>
                  <a:prstClr val="white">
                    <a:lumMod val="50000"/>
                  </a:prstClr>
                </a:solidFill>
                <a:latin typeface="Calibri Light" panose="020F0302020204030204"/>
                <a:cs typeface="Times New Roman" panose="02020603050405020304" pitchFamily="18" charset="0"/>
              </a:rPr>
              <a:t>توضيحات حول معايير الطلاقة: </a:t>
            </a:r>
            <a:r>
              <a:rPr lang="ar-SA" sz="1400" i="1" dirty="0">
                <a:solidFill>
                  <a:schemeClr val="bg1">
                    <a:lumMod val="50000"/>
                  </a:schemeClr>
                </a:solidFill>
                <a:sym typeface="Calibri"/>
              </a:rPr>
              <a:t>1-</a:t>
            </a:r>
            <a:r>
              <a:rPr lang="ar-SA" sz="1400" b="1" dirty="0">
                <a:solidFill>
                  <a:prstClr val="white">
                    <a:lumMod val="50000"/>
                  </a:prstClr>
                </a:solidFill>
                <a:latin typeface="Calibri Light" panose="020F0302020204030204"/>
                <a:cs typeface="Times New Roman" panose="02020603050405020304" pitchFamily="18" charset="0"/>
              </a:rPr>
              <a:t> معيار الدقة في القراءة، 2- معيار السرعة والاسترسال</a:t>
            </a:r>
            <a:r>
              <a:rPr lang="ar-SA" sz="1400" b="1" dirty="0">
                <a:solidFill>
                  <a:srgbClr val="002060"/>
                </a:solidFill>
                <a:latin typeface="Calibri Light" panose="020F0302020204030204"/>
                <a:cs typeface="Times New Roman" panose="02020603050405020304" pitchFamily="18" charset="0"/>
              </a:rPr>
              <a:t> </a:t>
            </a:r>
            <a:r>
              <a:rPr lang="ar-SA" sz="1400" b="1" dirty="0">
                <a:solidFill>
                  <a:prstClr val="white">
                    <a:lumMod val="50000"/>
                  </a:prstClr>
                </a:solidFill>
                <a:latin typeface="Calibri Light" panose="020F0302020204030204"/>
                <a:cs typeface="Times New Roman" panose="02020603050405020304" pitchFamily="18" charset="0"/>
              </a:rPr>
              <a:t>3- التنغيم</a:t>
            </a:r>
            <a:r>
              <a:rPr lang="ar-SA" sz="1400" b="1" dirty="0">
                <a:solidFill>
                  <a:srgbClr val="002060"/>
                </a:solidFill>
                <a:latin typeface="Calibri Light" panose="020F0302020204030204"/>
                <a:cs typeface="Times New Roman" panose="02020603050405020304" pitchFamily="18" charset="0"/>
              </a:rPr>
              <a:t>. </a:t>
            </a:r>
            <a:r>
              <a:rPr lang="ar-SA" sz="1400" i="1" dirty="0">
                <a:solidFill>
                  <a:schemeClr val="bg1">
                    <a:lumMod val="50000"/>
                  </a:schemeClr>
                </a:solidFill>
                <a:sym typeface="Calibri"/>
              </a:rPr>
              <a:t> ويطلب من التلاميذ استعمال</a:t>
            </a:r>
            <a:r>
              <a:rPr lang="ar-MA" sz="1400" i="1" dirty="0">
                <a:solidFill>
                  <a:schemeClr val="bg1">
                    <a:lumMod val="50000"/>
                  </a:schemeClr>
                </a:solidFill>
                <a:sym typeface="Calibri"/>
              </a:rPr>
              <a:t> الإشارة بالأصبع</a:t>
            </a:r>
            <a:r>
              <a:rPr lang="ar-SA" sz="1400" i="1" dirty="0">
                <a:solidFill>
                  <a:schemeClr val="bg1">
                    <a:lumMod val="50000"/>
                  </a:schemeClr>
                </a:solidFill>
                <a:sym typeface="Calibri"/>
              </a:rPr>
              <a:t> في تتبع </a:t>
            </a:r>
            <a:r>
              <a:rPr lang="ar-MA" sz="1400" i="1" dirty="0" err="1">
                <a:solidFill>
                  <a:schemeClr val="bg1">
                    <a:lumMod val="50000"/>
                  </a:schemeClr>
                </a:solidFill>
                <a:sym typeface="Calibri"/>
              </a:rPr>
              <a:t>المقرو</a:t>
            </a:r>
            <a:r>
              <a:rPr lang="ar-SA" sz="1400" i="1" dirty="0">
                <a:solidFill>
                  <a:schemeClr val="bg1">
                    <a:lumMod val="50000"/>
                  </a:schemeClr>
                </a:solidFill>
                <a:sym typeface="Calibri"/>
              </a:rPr>
              <a:t>ء، وفق ما يأتي:</a:t>
            </a:r>
            <a:endParaRPr sz="1400" i="1" dirty="0">
              <a:solidFill>
                <a:schemeClr val="bg1">
                  <a:lumMod val="50000"/>
                </a:schemeClr>
              </a:solidFill>
              <a:latin typeface="Calibri"/>
              <a:ea typeface="Calibri"/>
              <a:cs typeface="Calibri"/>
              <a:sym typeface="Calibri"/>
            </a:endParaRPr>
          </a:p>
        </p:txBody>
      </p:sp>
      <p:pic>
        <p:nvPicPr>
          <p:cNvPr id="2" name="Google Shape;1370;p31">
            <a:extLst>
              <a:ext uri="{FF2B5EF4-FFF2-40B4-BE49-F238E27FC236}">
                <a16:creationId xmlns:a16="http://schemas.microsoft.com/office/drawing/2014/main" id="{E02C083F-C2C6-4678-D5DF-1832DAF4FC30}"/>
              </a:ext>
            </a:extLst>
          </p:cNvPr>
          <p:cNvPicPr preferRelativeResize="0"/>
          <p:nvPr/>
        </p:nvPicPr>
        <p:blipFill rotWithShape="1">
          <a:blip r:embed="rId4">
            <a:alphaModFix/>
            <a:extLst>
              <a:ext uri="{BEBA8EAE-BF5A-486C-A8C5-ECC9F3942E4B}">
                <a14:imgProps xmlns:a14="http://schemas.microsoft.com/office/drawing/2010/main">
                  <a14:imgLayer r:embed="rId5">
                    <a14:imgEffect>
                      <a14:colorTemperature colorTemp="5900"/>
                    </a14:imgEffect>
                  </a14:imgLayer>
                </a14:imgProps>
              </a:ext>
            </a:extLst>
          </a:blip>
          <a:srcRect/>
          <a:stretch/>
        </p:blipFill>
        <p:spPr>
          <a:xfrm>
            <a:off x="10041775" y="1605484"/>
            <a:ext cx="2156469" cy="1470225"/>
          </a:xfrm>
          <a:prstGeom prst="rect">
            <a:avLst/>
          </a:prstGeom>
          <a:noFill/>
          <a:ln>
            <a:noFill/>
          </a:ln>
        </p:spPr>
      </p:pic>
      <p:sp>
        <p:nvSpPr>
          <p:cNvPr id="3" name="Google Shape;1369;p31">
            <a:extLst>
              <a:ext uri="{FF2B5EF4-FFF2-40B4-BE49-F238E27FC236}">
                <a16:creationId xmlns:a16="http://schemas.microsoft.com/office/drawing/2014/main" id="{2EC809D9-9EFB-71C9-3BA3-A303F442FBD7}"/>
              </a:ext>
            </a:extLst>
          </p:cNvPr>
          <p:cNvSpPr txBox="1"/>
          <p:nvPr/>
        </p:nvSpPr>
        <p:spPr>
          <a:xfrm>
            <a:off x="519575" y="948568"/>
            <a:ext cx="10787683" cy="412312"/>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SA" sz="2000" i="1" dirty="0">
                <a:latin typeface="Calibri"/>
                <a:ea typeface="Calibri"/>
                <a:cs typeface="Calibri"/>
                <a:sym typeface="Calibri"/>
              </a:rPr>
              <a:t>يقدم  </a:t>
            </a:r>
            <a:r>
              <a:rPr lang="ar-MA" sz="2000" i="1" dirty="0">
                <a:latin typeface="Calibri"/>
                <a:ea typeface="Calibri"/>
                <a:cs typeface="Calibri"/>
              </a:rPr>
              <a:t>الأستاذ</a:t>
            </a:r>
            <a:r>
              <a:rPr lang="fr-FR" sz="2000" i="1" dirty="0">
                <a:latin typeface="Calibri"/>
                <a:ea typeface="Calibri"/>
                <a:cs typeface="Calibri"/>
              </a:rPr>
              <a:t>)</a:t>
            </a:r>
            <a:r>
              <a:rPr lang="ar-SA" sz="2000" i="1" dirty="0">
                <a:latin typeface="Calibri"/>
                <a:ea typeface="Calibri"/>
                <a:cs typeface="Calibri"/>
              </a:rPr>
              <a:t>ة</a:t>
            </a:r>
            <a:r>
              <a:rPr lang="fr-FR" sz="2000" i="1" dirty="0">
                <a:latin typeface="Calibri"/>
                <a:ea typeface="Calibri"/>
                <a:cs typeface="Calibri"/>
              </a:rPr>
              <a:t>(</a:t>
            </a:r>
            <a:r>
              <a:rPr lang="ar-SA" sz="2000" i="1" dirty="0">
                <a:latin typeface="Calibri"/>
                <a:ea typeface="Calibri"/>
                <a:cs typeface="Calibri"/>
              </a:rPr>
              <a:t> بعد  قراءة النص قراءة اقتدائية، </a:t>
            </a:r>
            <a:r>
              <a:rPr lang="ar-MA" sz="2000" i="1" dirty="0">
                <a:latin typeface="Calibri"/>
                <a:ea typeface="Calibri"/>
                <a:cs typeface="Calibri"/>
                <a:sym typeface="Calibri"/>
              </a:rPr>
              <a:t> </a:t>
            </a:r>
            <a:r>
              <a:rPr lang="ar-SA" sz="2000" i="1" dirty="0">
                <a:latin typeface="Calibri"/>
                <a:ea typeface="Calibri"/>
                <a:cs typeface="Calibri"/>
                <a:sym typeface="Calibri"/>
              </a:rPr>
              <a:t>بعض التوضيحات على قراءته للنص مركزا على أمثلة توضيحية لمؤشرات الطلاقة</a:t>
            </a:r>
            <a:endParaRPr sz="2000" i="1" dirty="0">
              <a:latin typeface="Calibri"/>
              <a:ea typeface="Calibri"/>
              <a:cs typeface="Calibri"/>
              <a:sym typeface="Calibri"/>
            </a:endParaRPr>
          </a:p>
        </p:txBody>
      </p:sp>
      <p:pic>
        <p:nvPicPr>
          <p:cNvPr id="6" name="Google Shape;1368;p31">
            <a:extLst>
              <a:ext uri="{FF2B5EF4-FFF2-40B4-BE49-F238E27FC236}">
                <a16:creationId xmlns:a16="http://schemas.microsoft.com/office/drawing/2014/main" id="{B054FB1F-EF14-108B-373E-C02E3A5E34BB}"/>
              </a:ext>
            </a:extLst>
          </p:cNvPr>
          <p:cNvPicPr preferRelativeResize="0"/>
          <p:nvPr/>
        </p:nvPicPr>
        <p:blipFill rotWithShape="1">
          <a:blip r:embed="rId6">
            <a:alphaModFix/>
          </a:blip>
          <a:srcRect/>
          <a:stretch/>
        </p:blipFill>
        <p:spPr>
          <a:xfrm>
            <a:off x="211197" y="95704"/>
            <a:ext cx="730250" cy="730250"/>
          </a:xfrm>
          <a:prstGeom prst="rect">
            <a:avLst/>
          </a:prstGeom>
          <a:noFill/>
          <a:ln>
            <a:noFill/>
          </a:ln>
        </p:spPr>
      </p:pic>
      <p:sp>
        <p:nvSpPr>
          <p:cNvPr id="7" name="Rectangle 6">
            <a:extLst>
              <a:ext uri="{FF2B5EF4-FFF2-40B4-BE49-F238E27FC236}">
                <a16:creationId xmlns:a16="http://schemas.microsoft.com/office/drawing/2014/main" id="{5AE1501F-C198-DAED-00D8-7B672517E605}"/>
              </a:ext>
            </a:extLst>
          </p:cNvPr>
          <p:cNvSpPr/>
          <p:nvPr/>
        </p:nvSpPr>
        <p:spPr>
          <a:xfrm>
            <a:off x="-1" y="0"/>
            <a:ext cx="12175375"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1" name="Rectangle 1">
            <a:extLst>
              <a:ext uri="{FF2B5EF4-FFF2-40B4-BE49-F238E27FC236}">
                <a16:creationId xmlns:a16="http://schemas.microsoft.com/office/drawing/2014/main" id="{209C07F9-E5A2-6BC2-387D-29D8AE2B8125}"/>
              </a:ext>
            </a:extLst>
          </p:cNvPr>
          <p:cNvSpPr>
            <a:spLocks noChangeArrowheads="1"/>
          </p:cNvSpPr>
          <p:nvPr/>
        </p:nvSpPr>
        <p:spPr bwMode="auto">
          <a:xfrm>
            <a:off x="354965" y="1754448"/>
            <a:ext cx="9331845" cy="4154984"/>
          </a:xfrm>
          <a:prstGeom prst="rect">
            <a:avLst/>
          </a:prstGeom>
          <a:noFill/>
          <a:ln w="9525">
            <a:solidFill>
              <a:schemeClr val="accent2">
                <a:lumMod val="60000"/>
                <a:lumOff val="4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rtl="1"/>
            <a:r>
              <a:rPr lang="ar-SA" sz="2200" b="1" dirty="0">
                <a:solidFill>
                  <a:srgbClr val="002060"/>
                </a:solidFill>
              </a:rPr>
              <a:t>1. الدقة في الطلاقة: أمثلة الدقة في الطلاقة (سلامة القراءة):</a:t>
            </a:r>
          </a:p>
          <a:p>
            <a:pPr marL="342900" indent="-342900" algn="r" rtl="1">
              <a:buFont typeface="Arial" panose="020B0604020202020204" pitchFamily="34" charset="0"/>
              <a:buChar char="•"/>
            </a:pPr>
            <a:r>
              <a:rPr lang="ar-SA" sz="2200" b="1" dirty="0">
                <a:solidFill>
                  <a:srgbClr val="002060"/>
                </a:solidFill>
              </a:rPr>
              <a:t>التمييز بين الحركات القصيرة والطويلة:</a:t>
            </a:r>
            <a:endParaRPr lang="ar-SA" sz="2200" dirty="0">
              <a:solidFill>
                <a:srgbClr val="002060"/>
              </a:solidFill>
            </a:endParaRPr>
          </a:p>
          <a:p>
            <a:pPr lvl="1" algn="r" rtl="1"/>
            <a:r>
              <a:rPr lang="ar-SA" sz="2200" b="1" i="1" dirty="0">
                <a:solidFill>
                  <a:schemeClr val="accent2">
                    <a:lumMod val="75000"/>
                  </a:schemeClr>
                </a:solidFill>
              </a:rPr>
              <a:t>"غَرِقَ في ظَلامٍ"</a:t>
            </a:r>
            <a:r>
              <a:rPr lang="ar-SA" sz="2200" b="1" dirty="0">
                <a:solidFill>
                  <a:schemeClr val="accent2">
                    <a:lumMod val="75000"/>
                  </a:schemeClr>
                </a:solidFill>
              </a:rPr>
              <a:t> </a:t>
            </a:r>
            <a:r>
              <a:rPr lang="ar-SA" sz="2200" b="1" dirty="0">
                <a:solidFill>
                  <a:srgbClr val="002060"/>
                </a:solidFill>
              </a:rPr>
              <a:t>-- يجب النطق بالحركة القصيرة (غَرِقَ) ثم </a:t>
            </a:r>
            <a:r>
              <a:rPr lang="ar-SA" sz="2200" b="1" i="1" dirty="0">
                <a:solidFill>
                  <a:srgbClr val="002060"/>
                </a:solidFill>
              </a:rPr>
              <a:t>المدّ الطويل </a:t>
            </a:r>
            <a:r>
              <a:rPr lang="ar-SA" sz="2200" b="1" dirty="0">
                <a:solidFill>
                  <a:srgbClr val="002060"/>
                </a:solidFill>
              </a:rPr>
              <a:t>في (ظَلامٍ).</a:t>
            </a:r>
          </a:p>
          <a:p>
            <a:pPr marL="342900" indent="-342900" algn="r" rtl="1">
              <a:buFont typeface="Arial" panose="020B0604020202020204" pitchFamily="34" charset="0"/>
              <a:buChar char="•"/>
            </a:pPr>
            <a:r>
              <a:rPr lang="ar-SA" sz="2200" b="1" dirty="0">
                <a:solidFill>
                  <a:srgbClr val="002060"/>
                </a:solidFill>
              </a:rPr>
              <a:t>الشدة والتنوين:</a:t>
            </a:r>
            <a:endParaRPr lang="ar-SA" sz="2200" dirty="0">
              <a:solidFill>
                <a:srgbClr val="002060"/>
              </a:solidFill>
            </a:endParaRPr>
          </a:p>
          <a:p>
            <a:pPr lvl="1" algn="r" rtl="1"/>
            <a:r>
              <a:rPr lang="ar-SA" sz="2200" b="1" dirty="0">
                <a:solidFill>
                  <a:schemeClr val="accent2">
                    <a:lumMod val="75000"/>
                  </a:schemeClr>
                </a:solidFill>
              </a:rPr>
              <a:t>" شَدَّ " </a:t>
            </a:r>
            <a:r>
              <a:rPr lang="ar-SA" sz="2200" b="1" dirty="0">
                <a:solidFill>
                  <a:srgbClr val="002060"/>
                </a:solidFill>
              </a:rPr>
              <a:t>-- وجوب التشديد في (شَدَّ).</a:t>
            </a:r>
          </a:p>
          <a:p>
            <a:pPr lvl="1" algn="r" rtl="1"/>
            <a:r>
              <a:rPr lang="ar-SA" sz="2200" b="1" i="1" dirty="0">
                <a:solidFill>
                  <a:schemeClr val="accent2">
                    <a:lumMod val="75000"/>
                  </a:schemeClr>
                </a:solidFill>
              </a:rPr>
              <a:t>"حِكاياتٍ" </a:t>
            </a:r>
            <a:r>
              <a:rPr lang="ar-SA" sz="2200" b="1" dirty="0">
                <a:solidFill>
                  <a:srgbClr val="002060"/>
                </a:solidFill>
              </a:rPr>
              <a:t>-- وجوب إظهار التنوين.</a:t>
            </a:r>
          </a:p>
          <a:p>
            <a:pPr marL="342900" indent="-342900" algn="r" rtl="1">
              <a:buFont typeface="Arial" panose="020B0604020202020204" pitchFamily="34" charset="0"/>
              <a:buChar char="•"/>
            </a:pPr>
            <a:r>
              <a:rPr lang="ar-SA" sz="2200" b="1" dirty="0">
                <a:solidFill>
                  <a:srgbClr val="002060"/>
                </a:solidFill>
              </a:rPr>
              <a:t>احترام علامات الإعراب:</a:t>
            </a:r>
            <a:endParaRPr lang="ar-SA" sz="2200" dirty="0">
              <a:solidFill>
                <a:srgbClr val="002060"/>
              </a:solidFill>
            </a:endParaRPr>
          </a:p>
          <a:p>
            <a:pPr lvl="1" algn="r" rtl="1"/>
            <a:r>
              <a:rPr lang="ar-SA" sz="2200" b="1" i="1" dirty="0">
                <a:solidFill>
                  <a:schemeClr val="accent2">
                    <a:lumMod val="75000"/>
                  </a:schemeClr>
                </a:solidFill>
              </a:rPr>
              <a:t>" وكانَ سابِعَ إخوَتِهِ " </a:t>
            </a:r>
            <a:r>
              <a:rPr lang="ar-SA" sz="2200" b="1" dirty="0">
                <a:solidFill>
                  <a:srgbClr val="002060"/>
                </a:solidFill>
              </a:rPr>
              <a:t>--- ضبط آخر كلمة (سابِعَ) بالفتح لا ب</a:t>
            </a:r>
            <a:r>
              <a:rPr lang="ar-MA" sz="2200" b="1" dirty="0">
                <a:solidFill>
                  <a:srgbClr val="002060"/>
                </a:solidFill>
              </a:rPr>
              <a:t>الضم</a:t>
            </a:r>
            <a:r>
              <a:rPr lang="ar-SA" sz="2200" b="1" dirty="0">
                <a:solidFill>
                  <a:srgbClr val="002060"/>
                </a:solidFill>
              </a:rPr>
              <a:t>.</a:t>
            </a:r>
          </a:p>
          <a:p>
            <a:pPr lvl="1" algn="r" rtl="1"/>
            <a:r>
              <a:rPr lang="ar-SA" sz="2200" b="1" i="1" dirty="0">
                <a:solidFill>
                  <a:schemeClr val="accent2">
                    <a:lumMod val="75000"/>
                  </a:schemeClr>
                </a:solidFill>
              </a:rPr>
              <a:t>"أصابَهُ ما حَرَمَهُ نِعْمَةَ البَصَرِ" </a:t>
            </a:r>
            <a:r>
              <a:rPr lang="ar-SA" sz="2200" b="1" dirty="0">
                <a:solidFill>
                  <a:srgbClr val="002060"/>
                </a:solidFill>
              </a:rPr>
              <a:t>--- (نِعْمَةَ) منصوبة وليست مرفوعة.</a:t>
            </a:r>
          </a:p>
          <a:p>
            <a:pPr marL="342900" indent="-342900" algn="r" rtl="1">
              <a:buFont typeface="Arial" panose="020B0604020202020204" pitchFamily="34" charset="0"/>
              <a:buChar char="•"/>
            </a:pPr>
            <a:r>
              <a:rPr lang="ar-SA" sz="2200" b="1" dirty="0">
                <a:solidFill>
                  <a:srgbClr val="002060"/>
                </a:solidFill>
              </a:rPr>
              <a:t>عدم التغيير أو الحذف أو الإضافة:</a:t>
            </a:r>
            <a:endParaRPr lang="ar-SA" sz="2200" dirty="0">
              <a:solidFill>
                <a:srgbClr val="002060"/>
              </a:solidFill>
            </a:endParaRPr>
          </a:p>
          <a:p>
            <a:pPr lvl="1" algn="r" rtl="1"/>
            <a:r>
              <a:rPr lang="ar-SA" sz="2200" b="1" dirty="0">
                <a:solidFill>
                  <a:srgbClr val="002060"/>
                </a:solidFill>
              </a:rPr>
              <a:t>القارئ قد يخطئ فيقول</a:t>
            </a:r>
            <a:r>
              <a:rPr lang="ar-SA" sz="2200" b="1" i="1" dirty="0">
                <a:solidFill>
                  <a:schemeClr val="accent2">
                    <a:lumMod val="75000"/>
                  </a:schemeClr>
                </a:solidFill>
              </a:rPr>
              <a:t>: "أصابَهُ ما حَرَمَهُ </a:t>
            </a:r>
            <a:r>
              <a:rPr lang="ar-SA" sz="2200" b="1" i="1" dirty="0">
                <a:solidFill>
                  <a:srgbClr val="002060"/>
                </a:solidFill>
              </a:rPr>
              <a:t>مِن</a:t>
            </a:r>
            <a:r>
              <a:rPr lang="ar-SA" sz="2200" b="1" i="1" dirty="0">
                <a:solidFill>
                  <a:schemeClr val="accent2">
                    <a:lumMod val="75000"/>
                  </a:schemeClr>
                </a:solidFill>
              </a:rPr>
              <a:t> نِعْمَةِ البَصَرِ" بإضافة (مِن) وهذا خطأ.</a:t>
            </a:r>
          </a:p>
          <a:p>
            <a:pPr lvl="1" algn="r" rtl="1"/>
            <a:r>
              <a:rPr lang="ar-SA" sz="2200" b="1" i="1" dirty="0">
                <a:solidFill>
                  <a:schemeClr val="accent2">
                    <a:lumMod val="75000"/>
                  </a:schemeClr>
                </a:solidFill>
              </a:rPr>
              <a:t>أو يقول: "وكانَ الطِّفلُ يُحِبُّ أن </a:t>
            </a:r>
            <a:r>
              <a:rPr lang="ar-SA" sz="2200" b="1" i="1" dirty="0">
                <a:solidFill>
                  <a:srgbClr val="002060"/>
                </a:solidFill>
              </a:rPr>
              <a:t>يجلِسُ</a:t>
            </a:r>
            <a:r>
              <a:rPr lang="ar-SA" sz="2200" b="1" i="1" dirty="0">
                <a:solidFill>
                  <a:schemeClr val="accent2">
                    <a:lumMod val="75000"/>
                  </a:schemeClr>
                </a:solidFill>
              </a:rPr>
              <a:t>" برفع (يجلِسُ) بدل نصبها (يجلِسَ).</a:t>
            </a:r>
          </a:p>
        </p:txBody>
      </p:sp>
      <p:sp>
        <p:nvSpPr>
          <p:cNvPr id="8" name="Google Shape;1367;p31">
            <a:extLst>
              <a:ext uri="{FF2B5EF4-FFF2-40B4-BE49-F238E27FC236}">
                <a16:creationId xmlns:a16="http://schemas.microsoft.com/office/drawing/2014/main" id="{4357C60C-C0EF-A6FD-3741-6B7305EB0E5F}"/>
              </a:ext>
            </a:extLst>
          </p:cNvPr>
          <p:cNvSpPr txBox="1">
            <a:spLocks/>
          </p:cNvSpPr>
          <p:nvPr/>
        </p:nvSpPr>
        <p:spPr>
          <a:xfrm>
            <a:off x="278023" y="97071"/>
            <a:ext cx="11040563" cy="297927"/>
          </a:xfrm>
          <a:prstGeom prst="rect">
            <a:avLst/>
          </a:prstGeom>
          <a:noFill/>
          <a:ln>
            <a:noFill/>
          </a:ln>
        </p:spPr>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AEABAB"/>
              </a:buClr>
              <a:buSzPts val="1400"/>
              <a:buFont typeface="Calibri"/>
              <a:buNone/>
              <a:tabLst/>
              <a:defRPr/>
            </a:pPr>
            <a:r>
              <a:rPr kumimoji="0" lang="ar-SA" sz="1600" i="0" u="none" strike="noStrike" kern="0" cap="none" spc="0" normalizeH="0" baseline="0" noProof="0" dirty="0">
                <a:ln>
                  <a:noFill/>
                </a:ln>
                <a:solidFill>
                  <a:srgbClr val="FFFFFF">
                    <a:lumMod val="65000"/>
                  </a:srgbClr>
                </a:solidFill>
                <a:effectLst/>
                <a:uLnTx/>
                <a:uFillTx/>
                <a:latin typeface="Calibri"/>
                <a:sym typeface="Calibri"/>
              </a:rPr>
              <a:t>1- النمذجة</a:t>
            </a:r>
            <a:r>
              <a:rPr kumimoji="0" lang="ar-SA" sz="1600" i="0" u="none" strike="noStrike" kern="0" cap="none" spc="0" normalizeH="0" baseline="0" noProof="0" dirty="0">
                <a:ln>
                  <a:noFill/>
                </a:ln>
                <a:solidFill>
                  <a:srgbClr val="757070"/>
                </a:solidFill>
                <a:effectLst/>
                <a:uLnTx/>
                <a:uFillTx/>
                <a:latin typeface="Calibri"/>
                <a:sym typeface="Calibri"/>
              </a:rPr>
              <a:t>: </a:t>
            </a:r>
            <a:r>
              <a:rPr kumimoji="0" lang="ar-SA" sz="1600" i="0" u="none" strike="noStrike" kern="0" cap="none" spc="0" normalizeH="0" baseline="0" noProof="0" dirty="0">
                <a:ln>
                  <a:noFill/>
                </a:ln>
                <a:solidFill>
                  <a:srgbClr val="44546A"/>
                </a:solidFill>
                <a:effectLst/>
                <a:uLnTx/>
                <a:uFillTx/>
                <a:latin typeface="Calibri"/>
                <a:sym typeface="Calibri"/>
              </a:rPr>
              <a:t>أقرأ النص</a:t>
            </a:r>
            <a:r>
              <a:rPr kumimoji="0" lang="ar-MA" sz="1600" i="0" u="none" strike="noStrike" kern="0" cap="none" spc="0" normalizeH="0" baseline="0" noProof="0" dirty="0">
                <a:ln>
                  <a:noFill/>
                </a:ln>
                <a:solidFill>
                  <a:srgbClr val="44546A"/>
                </a:solidFill>
                <a:effectLst/>
                <a:uLnTx/>
                <a:uFillTx/>
                <a:latin typeface="Calibri"/>
                <a:sym typeface="Calibri"/>
              </a:rPr>
              <a:t> </a:t>
            </a:r>
            <a:r>
              <a:rPr kumimoji="0" lang="ar-SA" sz="1600" i="0" u="none" strike="noStrike" kern="0" cap="none" spc="0" normalizeH="0" baseline="0" noProof="0" dirty="0">
                <a:ln>
                  <a:noFill/>
                </a:ln>
                <a:solidFill>
                  <a:srgbClr val="44546A"/>
                </a:solidFill>
                <a:effectLst/>
                <a:uLnTx/>
                <a:uFillTx/>
                <a:latin typeface="Calibri"/>
                <a:sym typeface="Calibri"/>
              </a:rPr>
              <a:t>بطلاقة</a:t>
            </a:r>
            <a:r>
              <a:rPr kumimoji="0" lang="ar-MA" sz="1600" i="0" u="none" strike="noStrike" kern="0" cap="none" spc="0" normalizeH="0" baseline="0" noProof="0" dirty="0">
                <a:ln>
                  <a:noFill/>
                </a:ln>
                <a:solidFill>
                  <a:srgbClr val="44546A"/>
                </a:solidFill>
                <a:effectLst/>
                <a:uLnTx/>
                <a:uFillTx/>
                <a:latin typeface="Calibri"/>
                <a:sym typeface="Calibri"/>
              </a:rPr>
              <a:t>. </a:t>
            </a:r>
          </a:p>
        </p:txBody>
      </p:sp>
    </p:spTree>
    <p:extLst>
      <p:ext uri="{BB962C8B-B14F-4D97-AF65-F5344CB8AC3E}">
        <p14:creationId xmlns:p14="http://schemas.microsoft.com/office/powerpoint/2010/main" val="11830335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Shape 1366">
          <a:extLst>
            <a:ext uri="{FF2B5EF4-FFF2-40B4-BE49-F238E27FC236}">
              <a16:creationId xmlns:a16="http://schemas.microsoft.com/office/drawing/2014/main" id="{ABFCF1DB-2A3A-1551-3B99-0806FCA9781A}"/>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E4AD3F11-F4AA-D76E-E675-821E7CB9D501}"/>
              </a:ext>
            </a:extLst>
          </p:cNvPr>
          <p:cNvSpPr/>
          <p:nvPr/>
        </p:nvSpPr>
        <p:spPr>
          <a:xfrm>
            <a:off x="0" y="5642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E7A1631F-3DEB-6D5E-DD3F-30478F8F9CD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E140B46B-FB5B-3A3A-1F5F-27A4CA59E4EB}"/>
              </a:ext>
            </a:extLst>
          </p:cNvPr>
          <p:cNvSpPr txBox="1"/>
          <p:nvPr/>
        </p:nvSpPr>
        <p:spPr>
          <a:xfrm>
            <a:off x="1144639" y="373678"/>
            <a:ext cx="10156375" cy="511489"/>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i="1" dirty="0">
                <a:solidFill>
                  <a:schemeClr val="bg1">
                    <a:lumMod val="50000"/>
                  </a:schemeClr>
                </a:solidFill>
                <a:sym typeface="Calibri"/>
              </a:rPr>
              <a:t>يحرص </a:t>
            </a:r>
            <a:r>
              <a:rPr lang="ar-SA" sz="1400" i="1" dirty="0">
                <a:solidFill>
                  <a:schemeClr val="bg1">
                    <a:lumMod val="50000"/>
                  </a:schemeClr>
                </a:solidFill>
              </a:rPr>
              <a:t> </a:t>
            </a:r>
            <a:r>
              <a:rPr lang="ar-MA" sz="1400" i="1" dirty="0">
                <a:solidFill>
                  <a:schemeClr val="bg1">
                    <a:lumMod val="50000"/>
                  </a:schemeClr>
                </a:solidFill>
              </a:rPr>
              <a:t>الأستاذ</a:t>
            </a:r>
            <a:r>
              <a:rPr lang="fr-FR" sz="1400" i="1" dirty="0">
                <a:solidFill>
                  <a:schemeClr val="bg1">
                    <a:lumMod val="50000"/>
                  </a:schemeClr>
                </a:solidFill>
              </a:rPr>
              <a:t>)</a:t>
            </a:r>
            <a:r>
              <a:rPr lang="ar-SA" sz="1400" i="1" dirty="0">
                <a:solidFill>
                  <a:schemeClr val="bg1">
                    <a:lumMod val="50000"/>
                  </a:schemeClr>
                </a:solidFill>
              </a:rPr>
              <a:t>ة</a:t>
            </a:r>
            <a:r>
              <a:rPr lang="fr-FR" sz="1400" i="1" dirty="0">
                <a:solidFill>
                  <a:schemeClr val="bg1">
                    <a:lumMod val="50000"/>
                  </a:schemeClr>
                </a:solidFill>
              </a:rPr>
              <a:t>(</a:t>
            </a:r>
            <a:r>
              <a:rPr lang="ar-SA" sz="1400" i="1" dirty="0">
                <a:solidFill>
                  <a:schemeClr val="bg1">
                    <a:lumMod val="50000"/>
                  </a:schemeClr>
                </a:solidFill>
              </a:rPr>
              <a:t> بعد قراءته للنص المثبت في الكراسة قراءة اقتدائية</a:t>
            </a:r>
            <a:r>
              <a:rPr lang="ar-MA" sz="1400" i="1" dirty="0">
                <a:solidFill>
                  <a:schemeClr val="bg1">
                    <a:lumMod val="50000"/>
                  </a:schemeClr>
                </a:solidFill>
                <a:sym typeface="Calibri"/>
              </a:rPr>
              <a:t> </a:t>
            </a:r>
            <a:r>
              <a:rPr lang="ar-SA" sz="1400" i="1" dirty="0">
                <a:solidFill>
                  <a:schemeClr val="bg1">
                    <a:lumMod val="50000"/>
                  </a:schemeClr>
                </a:solidFill>
                <a:sym typeface="Calibri"/>
              </a:rPr>
              <a:t>وعلى تقديم </a:t>
            </a:r>
            <a:r>
              <a:rPr lang="ar-SA" sz="1400" dirty="0">
                <a:solidFill>
                  <a:prstClr val="white">
                    <a:lumMod val="50000"/>
                  </a:prstClr>
                </a:solidFill>
                <a:latin typeface="Calibri Light" panose="020F0302020204030204"/>
                <a:cs typeface="Times New Roman" panose="02020603050405020304" pitchFamily="18" charset="0"/>
              </a:rPr>
              <a:t>توضيحات حول معايير الطلاقة: </a:t>
            </a:r>
            <a:r>
              <a:rPr lang="ar-SA" sz="1400" i="1" dirty="0">
                <a:solidFill>
                  <a:schemeClr val="bg1">
                    <a:lumMod val="50000"/>
                  </a:schemeClr>
                </a:solidFill>
                <a:sym typeface="Calibri"/>
              </a:rPr>
              <a:t>1-</a:t>
            </a:r>
            <a:r>
              <a:rPr lang="ar-SA" sz="1400" b="1" dirty="0">
                <a:solidFill>
                  <a:prstClr val="white">
                    <a:lumMod val="50000"/>
                  </a:prstClr>
                </a:solidFill>
                <a:latin typeface="Calibri Light" panose="020F0302020204030204"/>
                <a:cs typeface="Times New Roman" panose="02020603050405020304" pitchFamily="18" charset="0"/>
              </a:rPr>
              <a:t> معيار الدقة في القراءة، 2- معيار السرعة والاسترسال</a:t>
            </a:r>
            <a:r>
              <a:rPr lang="ar-SA" sz="1400" b="1" dirty="0">
                <a:solidFill>
                  <a:srgbClr val="002060"/>
                </a:solidFill>
                <a:latin typeface="Calibri Light" panose="020F0302020204030204"/>
                <a:cs typeface="Times New Roman" panose="02020603050405020304" pitchFamily="18" charset="0"/>
              </a:rPr>
              <a:t> </a:t>
            </a:r>
            <a:r>
              <a:rPr lang="ar-SA" sz="1400" b="1" dirty="0">
                <a:solidFill>
                  <a:prstClr val="white">
                    <a:lumMod val="50000"/>
                  </a:prstClr>
                </a:solidFill>
                <a:latin typeface="Calibri Light" panose="020F0302020204030204"/>
                <a:cs typeface="Times New Roman" panose="02020603050405020304" pitchFamily="18" charset="0"/>
              </a:rPr>
              <a:t>3- التنغيم</a:t>
            </a:r>
            <a:r>
              <a:rPr lang="ar-SA" sz="1400" b="1" dirty="0">
                <a:solidFill>
                  <a:srgbClr val="002060"/>
                </a:solidFill>
                <a:latin typeface="Calibri Light" panose="020F0302020204030204"/>
                <a:cs typeface="Times New Roman" panose="02020603050405020304" pitchFamily="18" charset="0"/>
              </a:rPr>
              <a:t>. </a:t>
            </a:r>
            <a:r>
              <a:rPr lang="ar-SA" sz="1400" i="1" dirty="0">
                <a:solidFill>
                  <a:schemeClr val="bg1">
                    <a:lumMod val="50000"/>
                  </a:schemeClr>
                </a:solidFill>
                <a:sym typeface="Calibri"/>
              </a:rPr>
              <a:t> ويطلب من التلاميذ استعمال</a:t>
            </a:r>
            <a:r>
              <a:rPr lang="ar-MA" sz="1400" i="1" dirty="0">
                <a:solidFill>
                  <a:schemeClr val="bg1">
                    <a:lumMod val="50000"/>
                  </a:schemeClr>
                </a:solidFill>
                <a:sym typeface="Calibri"/>
              </a:rPr>
              <a:t> الإشارة بالأصبع</a:t>
            </a:r>
            <a:r>
              <a:rPr lang="ar-SA" sz="1400" i="1" dirty="0">
                <a:solidFill>
                  <a:schemeClr val="bg1">
                    <a:lumMod val="50000"/>
                  </a:schemeClr>
                </a:solidFill>
                <a:sym typeface="Calibri"/>
              </a:rPr>
              <a:t> في تتبع </a:t>
            </a:r>
            <a:r>
              <a:rPr lang="ar-MA" sz="1400" i="1" dirty="0" err="1">
                <a:solidFill>
                  <a:schemeClr val="bg1">
                    <a:lumMod val="50000"/>
                  </a:schemeClr>
                </a:solidFill>
                <a:sym typeface="Calibri"/>
              </a:rPr>
              <a:t>المقرو</a:t>
            </a:r>
            <a:r>
              <a:rPr lang="ar-SA" sz="1400" i="1" dirty="0">
                <a:solidFill>
                  <a:schemeClr val="bg1">
                    <a:lumMod val="50000"/>
                  </a:schemeClr>
                </a:solidFill>
                <a:sym typeface="Calibri"/>
              </a:rPr>
              <a:t>ء، وفق ما يأتي:</a:t>
            </a:r>
            <a:endParaRPr sz="1400" i="1" dirty="0">
              <a:solidFill>
                <a:schemeClr val="bg1">
                  <a:lumMod val="50000"/>
                </a:schemeClr>
              </a:solidFill>
              <a:latin typeface="Calibri"/>
              <a:ea typeface="Calibri"/>
              <a:cs typeface="Calibri"/>
              <a:sym typeface="Calibri"/>
            </a:endParaRPr>
          </a:p>
        </p:txBody>
      </p:sp>
      <p:pic>
        <p:nvPicPr>
          <p:cNvPr id="2" name="Google Shape;1370;p31">
            <a:extLst>
              <a:ext uri="{FF2B5EF4-FFF2-40B4-BE49-F238E27FC236}">
                <a16:creationId xmlns:a16="http://schemas.microsoft.com/office/drawing/2014/main" id="{79E6BF5E-288D-6921-F059-4D17FF8474F6}"/>
              </a:ext>
            </a:extLst>
          </p:cNvPr>
          <p:cNvPicPr preferRelativeResize="0"/>
          <p:nvPr/>
        </p:nvPicPr>
        <p:blipFill rotWithShape="1">
          <a:blip r:embed="rId4">
            <a:alphaModFix/>
            <a:extLst>
              <a:ext uri="{BEBA8EAE-BF5A-486C-A8C5-ECC9F3942E4B}">
                <a14:imgProps xmlns:a14="http://schemas.microsoft.com/office/drawing/2010/main">
                  <a14:imgLayer r:embed="rId5">
                    <a14:imgEffect>
                      <a14:colorTemperature colorTemp="5900"/>
                    </a14:imgEffect>
                  </a14:imgLayer>
                </a14:imgProps>
              </a:ext>
            </a:extLst>
          </a:blip>
          <a:srcRect/>
          <a:stretch/>
        </p:blipFill>
        <p:spPr>
          <a:xfrm>
            <a:off x="10041775" y="1605484"/>
            <a:ext cx="2156469" cy="1470225"/>
          </a:xfrm>
          <a:prstGeom prst="rect">
            <a:avLst/>
          </a:prstGeom>
          <a:noFill/>
          <a:ln>
            <a:noFill/>
          </a:ln>
        </p:spPr>
      </p:pic>
      <p:sp>
        <p:nvSpPr>
          <p:cNvPr id="3" name="Google Shape;1369;p31">
            <a:extLst>
              <a:ext uri="{FF2B5EF4-FFF2-40B4-BE49-F238E27FC236}">
                <a16:creationId xmlns:a16="http://schemas.microsoft.com/office/drawing/2014/main" id="{D3ADC82E-ADEE-1ED8-DB92-9530C87475E4}"/>
              </a:ext>
            </a:extLst>
          </p:cNvPr>
          <p:cNvSpPr txBox="1"/>
          <p:nvPr/>
        </p:nvSpPr>
        <p:spPr>
          <a:xfrm>
            <a:off x="519575" y="948568"/>
            <a:ext cx="10787683" cy="412312"/>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SA" sz="2000" i="1" dirty="0">
                <a:latin typeface="Calibri"/>
                <a:ea typeface="Calibri"/>
                <a:cs typeface="Calibri"/>
                <a:sym typeface="Calibri"/>
              </a:rPr>
              <a:t>يقدم  </a:t>
            </a:r>
            <a:r>
              <a:rPr lang="ar-MA" sz="2000" i="1" dirty="0">
                <a:latin typeface="Calibri"/>
                <a:ea typeface="Calibri"/>
                <a:cs typeface="Calibri"/>
              </a:rPr>
              <a:t>الأستاذ</a:t>
            </a:r>
            <a:r>
              <a:rPr lang="fr-FR" sz="2000" i="1" dirty="0">
                <a:latin typeface="Calibri"/>
                <a:ea typeface="Calibri"/>
                <a:cs typeface="Calibri"/>
              </a:rPr>
              <a:t>)</a:t>
            </a:r>
            <a:r>
              <a:rPr lang="ar-SA" sz="2000" i="1" dirty="0">
                <a:latin typeface="Calibri"/>
                <a:ea typeface="Calibri"/>
                <a:cs typeface="Calibri"/>
              </a:rPr>
              <a:t>ة</a:t>
            </a:r>
            <a:r>
              <a:rPr lang="fr-FR" sz="2000" i="1" dirty="0">
                <a:latin typeface="Calibri"/>
                <a:ea typeface="Calibri"/>
                <a:cs typeface="Calibri"/>
              </a:rPr>
              <a:t>(</a:t>
            </a:r>
            <a:r>
              <a:rPr lang="ar-SA" sz="2000" i="1" dirty="0">
                <a:latin typeface="Calibri"/>
                <a:ea typeface="Calibri"/>
                <a:cs typeface="Calibri"/>
              </a:rPr>
              <a:t> بعد  قراءة النص قراءة اقتدائية، </a:t>
            </a:r>
            <a:r>
              <a:rPr lang="ar-MA" sz="2000" i="1" dirty="0">
                <a:latin typeface="Calibri"/>
                <a:ea typeface="Calibri"/>
                <a:cs typeface="Calibri"/>
                <a:sym typeface="Calibri"/>
              </a:rPr>
              <a:t> </a:t>
            </a:r>
            <a:r>
              <a:rPr lang="ar-SA" sz="2000" i="1" dirty="0">
                <a:latin typeface="Calibri"/>
                <a:ea typeface="Calibri"/>
                <a:cs typeface="Calibri"/>
                <a:sym typeface="Calibri"/>
              </a:rPr>
              <a:t>بعض التوضيحات على قراءته للنص مركزا على أمثلة توضيحية لمؤشرات الطلاقة</a:t>
            </a:r>
            <a:endParaRPr sz="2000" i="1" dirty="0">
              <a:latin typeface="Calibri"/>
              <a:ea typeface="Calibri"/>
              <a:cs typeface="Calibri"/>
              <a:sym typeface="Calibri"/>
            </a:endParaRPr>
          </a:p>
        </p:txBody>
      </p:sp>
      <p:pic>
        <p:nvPicPr>
          <p:cNvPr id="6" name="Google Shape;1368;p31">
            <a:extLst>
              <a:ext uri="{FF2B5EF4-FFF2-40B4-BE49-F238E27FC236}">
                <a16:creationId xmlns:a16="http://schemas.microsoft.com/office/drawing/2014/main" id="{450A5750-EF80-C6B0-C402-AC0A3F1CF4D6}"/>
              </a:ext>
            </a:extLst>
          </p:cNvPr>
          <p:cNvPicPr preferRelativeResize="0"/>
          <p:nvPr/>
        </p:nvPicPr>
        <p:blipFill rotWithShape="1">
          <a:blip r:embed="rId6">
            <a:alphaModFix/>
          </a:blip>
          <a:srcRect/>
          <a:stretch/>
        </p:blipFill>
        <p:spPr>
          <a:xfrm>
            <a:off x="211197" y="95704"/>
            <a:ext cx="730250" cy="730250"/>
          </a:xfrm>
          <a:prstGeom prst="rect">
            <a:avLst/>
          </a:prstGeom>
          <a:noFill/>
          <a:ln>
            <a:noFill/>
          </a:ln>
        </p:spPr>
      </p:pic>
      <p:sp>
        <p:nvSpPr>
          <p:cNvPr id="7" name="Rectangle 6">
            <a:extLst>
              <a:ext uri="{FF2B5EF4-FFF2-40B4-BE49-F238E27FC236}">
                <a16:creationId xmlns:a16="http://schemas.microsoft.com/office/drawing/2014/main" id="{10F7E083-CC57-3387-5EA5-886C5AD18DF5}"/>
              </a:ext>
            </a:extLst>
          </p:cNvPr>
          <p:cNvSpPr/>
          <p:nvPr/>
        </p:nvSpPr>
        <p:spPr>
          <a:xfrm>
            <a:off x="-1" y="0"/>
            <a:ext cx="12175375"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8" name="Google Shape;1367;p31">
            <a:extLst>
              <a:ext uri="{FF2B5EF4-FFF2-40B4-BE49-F238E27FC236}">
                <a16:creationId xmlns:a16="http://schemas.microsoft.com/office/drawing/2014/main" id="{18B6D431-E9B0-A9E8-29AF-097870F7C716}"/>
              </a:ext>
            </a:extLst>
          </p:cNvPr>
          <p:cNvSpPr txBox="1">
            <a:spLocks/>
          </p:cNvSpPr>
          <p:nvPr/>
        </p:nvSpPr>
        <p:spPr>
          <a:xfrm>
            <a:off x="278023" y="97071"/>
            <a:ext cx="11040563" cy="297927"/>
          </a:xfrm>
          <a:prstGeom prst="rect">
            <a:avLst/>
          </a:prstGeom>
          <a:noFill/>
          <a:ln>
            <a:noFill/>
          </a:ln>
        </p:spPr>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AEABAB"/>
              </a:buClr>
              <a:buSzPts val="1400"/>
              <a:buFont typeface="Calibri"/>
              <a:buNone/>
              <a:tabLst/>
              <a:defRPr/>
            </a:pPr>
            <a:r>
              <a:rPr kumimoji="0" lang="ar-SA" sz="1600" i="0" u="none" strike="noStrike" kern="0" cap="none" spc="0" normalizeH="0" baseline="0" noProof="0" dirty="0">
                <a:ln>
                  <a:noFill/>
                </a:ln>
                <a:solidFill>
                  <a:srgbClr val="FFFFFF">
                    <a:lumMod val="65000"/>
                  </a:srgbClr>
                </a:solidFill>
                <a:effectLst/>
                <a:uLnTx/>
                <a:uFillTx/>
                <a:latin typeface="Calibri"/>
                <a:sym typeface="Calibri"/>
              </a:rPr>
              <a:t>1- النمذجة</a:t>
            </a:r>
            <a:r>
              <a:rPr kumimoji="0" lang="ar-SA" sz="1600" i="0" u="none" strike="noStrike" kern="0" cap="none" spc="0" normalizeH="0" baseline="0" noProof="0" dirty="0">
                <a:ln>
                  <a:noFill/>
                </a:ln>
                <a:solidFill>
                  <a:srgbClr val="757070"/>
                </a:solidFill>
                <a:effectLst/>
                <a:uLnTx/>
                <a:uFillTx/>
                <a:latin typeface="Calibri"/>
                <a:sym typeface="Calibri"/>
              </a:rPr>
              <a:t>: </a:t>
            </a:r>
            <a:r>
              <a:rPr kumimoji="0" lang="ar-SA" sz="1600" i="0" u="none" strike="noStrike" kern="0" cap="none" spc="0" normalizeH="0" baseline="0" noProof="0" dirty="0">
                <a:ln>
                  <a:noFill/>
                </a:ln>
                <a:solidFill>
                  <a:srgbClr val="44546A"/>
                </a:solidFill>
                <a:effectLst/>
                <a:uLnTx/>
                <a:uFillTx/>
                <a:latin typeface="Calibri"/>
                <a:sym typeface="Calibri"/>
              </a:rPr>
              <a:t>أقرأ النص</a:t>
            </a:r>
            <a:r>
              <a:rPr kumimoji="0" lang="ar-MA" sz="1600" i="0" u="none" strike="noStrike" kern="0" cap="none" spc="0" normalizeH="0" baseline="0" noProof="0" dirty="0">
                <a:ln>
                  <a:noFill/>
                </a:ln>
                <a:solidFill>
                  <a:srgbClr val="44546A"/>
                </a:solidFill>
                <a:effectLst/>
                <a:uLnTx/>
                <a:uFillTx/>
                <a:latin typeface="Calibri"/>
                <a:sym typeface="Calibri"/>
              </a:rPr>
              <a:t> </a:t>
            </a:r>
            <a:r>
              <a:rPr kumimoji="0" lang="ar-SA" sz="1600" i="0" u="none" strike="noStrike" kern="0" cap="none" spc="0" normalizeH="0" baseline="0" noProof="0" dirty="0">
                <a:ln>
                  <a:noFill/>
                </a:ln>
                <a:solidFill>
                  <a:srgbClr val="44546A"/>
                </a:solidFill>
                <a:effectLst/>
                <a:uLnTx/>
                <a:uFillTx/>
                <a:latin typeface="Calibri"/>
                <a:sym typeface="Calibri"/>
              </a:rPr>
              <a:t>بطلاقة</a:t>
            </a:r>
            <a:r>
              <a:rPr kumimoji="0" lang="ar-MA" sz="1600" i="0" u="none" strike="noStrike" kern="0" cap="none" spc="0" normalizeH="0" baseline="0" noProof="0" dirty="0">
                <a:ln>
                  <a:noFill/>
                </a:ln>
                <a:solidFill>
                  <a:srgbClr val="44546A"/>
                </a:solidFill>
                <a:effectLst/>
                <a:uLnTx/>
                <a:uFillTx/>
                <a:latin typeface="Calibri"/>
                <a:sym typeface="Calibri"/>
              </a:rPr>
              <a:t>. </a:t>
            </a:r>
          </a:p>
        </p:txBody>
      </p:sp>
      <p:sp>
        <p:nvSpPr>
          <p:cNvPr id="10" name="Rectangle 2">
            <a:extLst>
              <a:ext uri="{FF2B5EF4-FFF2-40B4-BE49-F238E27FC236}">
                <a16:creationId xmlns:a16="http://schemas.microsoft.com/office/drawing/2014/main" id="{44866A8C-A1C3-41B2-2BB8-B92D97D01844}"/>
              </a:ext>
            </a:extLst>
          </p:cNvPr>
          <p:cNvSpPr>
            <a:spLocks noChangeArrowheads="1"/>
          </p:cNvSpPr>
          <p:nvPr/>
        </p:nvSpPr>
        <p:spPr bwMode="auto">
          <a:xfrm>
            <a:off x="519575" y="1694197"/>
            <a:ext cx="9325842" cy="4092211"/>
          </a:xfrm>
          <a:prstGeom prst="rect">
            <a:avLst/>
          </a:prstGeom>
          <a:noFill/>
          <a:ln w="9525">
            <a:solidFill>
              <a:schemeClr val="accent2">
                <a:lumMod val="60000"/>
                <a:lumOff val="4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200" b="1" dirty="0"/>
              <a:t>2. </a:t>
            </a:r>
            <a:r>
              <a:rPr lang="ar-SA" sz="2200" b="1" dirty="0">
                <a:solidFill>
                  <a:srgbClr val="002060"/>
                </a:solidFill>
              </a:rPr>
              <a:t>السرعة والاسترسال: ويقصد بها انسياب العبارات وتسلسلها دون تعقيد</a:t>
            </a:r>
          </a:p>
          <a:p>
            <a:pPr algn="r" rtl="1">
              <a:lnSpc>
                <a:spcPct val="150000"/>
              </a:lnSpc>
            </a:pPr>
            <a:r>
              <a:rPr lang="fr-FR" sz="2200" dirty="0"/>
              <a:t>✨ </a:t>
            </a:r>
            <a:r>
              <a:rPr lang="ar-SA" sz="2200" b="1" dirty="0">
                <a:solidFill>
                  <a:srgbClr val="002060"/>
                </a:solidFill>
              </a:rPr>
              <a:t>تُقرأ هذه العبارات بسرعة نسبية وبإيقاع متواصل دون توقف طويل، لإبراز تسلسل الأفكار.</a:t>
            </a:r>
          </a:p>
          <a:p>
            <a:pPr marL="800100" lvl="1" indent="-342900" algn="r" rtl="1">
              <a:lnSpc>
                <a:spcPct val="150000"/>
              </a:lnSpc>
              <a:buFont typeface="Arial" panose="020B0604020202020204" pitchFamily="34" charset="0"/>
              <a:buChar char="•"/>
            </a:pPr>
            <a:r>
              <a:rPr lang="ar-SA" sz="2200" b="1" dirty="0">
                <a:solidFill>
                  <a:schemeClr val="accent2">
                    <a:lumMod val="75000"/>
                  </a:schemeClr>
                </a:solidFill>
              </a:rPr>
              <a:t>"وكانَ الطِّفلُ يُحِبُّ أَنْ يَجلِسَ إِلى بابِ البَيتِ يَستَمِعُ إِلى ما يَروِيهِ المارَّةُ مِن حِكاياتٍ، أَوْ إِلى صَوتِ المُؤَذِّنِ مِن بَعيدٍ</a:t>
            </a:r>
            <a:r>
              <a:rPr lang="ar-SA" sz="2200" b="1" dirty="0">
                <a:solidFill>
                  <a:srgbClr val="002060"/>
                </a:solidFill>
              </a:rPr>
              <a:t>"</a:t>
            </a:r>
          </a:p>
          <a:p>
            <a:pPr lvl="1" algn="r" rtl="1">
              <a:lnSpc>
                <a:spcPct val="150000"/>
              </a:lnSpc>
            </a:pPr>
            <a:r>
              <a:rPr lang="ar-SA" sz="2200" b="1" dirty="0">
                <a:solidFill>
                  <a:srgbClr val="002060"/>
                </a:solidFill>
              </a:rPr>
              <a:t> -- جملة طويلة متدفقة سلسة.</a:t>
            </a:r>
          </a:p>
          <a:p>
            <a:pPr marL="800100" lvl="1" indent="-342900" algn="r" rtl="1">
              <a:lnSpc>
                <a:spcPct val="150000"/>
              </a:lnSpc>
              <a:buFont typeface="Arial" panose="020B0604020202020204" pitchFamily="34" charset="0"/>
              <a:buChar char="•"/>
            </a:pPr>
            <a:r>
              <a:rPr lang="ar-SA" sz="2200" b="1" dirty="0">
                <a:solidFill>
                  <a:schemeClr val="accent2">
                    <a:lumMod val="75000"/>
                  </a:schemeClr>
                </a:solidFill>
              </a:rPr>
              <a:t>"وكانَ يَحضُرُ دُروسَ الشُّيوخِ الكِبارِ، جالِسًا بَينَ الطَّلَبَةِ، لا يَرى وُجوهَهُم، ولكِنَّهُ يَسمَعُ أَصواتَهُم وهُم </a:t>
            </a:r>
            <a:r>
              <a:rPr lang="ar-SA" sz="2200" b="1" dirty="0" err="1">
                <a:solidFill>
                  <a:schemeClr val="accent2">
                    <a:lumMod val="75000"/>
                  </a:schemeClr>
                </a:solidFill>
              </a:rPr>
              <a:t>يَتَهاسَمونَ</a:t>
            </a:r>
            <a:r>
              <a:rPr lang="ar-SA" sz="2200" b="1" dirty="0">
                <a:solidFill>
                  <a:schemeClr val="accent2">
                    <a:lumMod val="75000"/>
                  </a:schemeClr>
                </a:solidFill>
              </a:rPr>
              <a:t>"</a:t>
            </a:r>
          </a:p>
          <a:p>
            <a:pPr lvl="1" algn="r" rtl="1">
              <a:lnSpc>
                <a:spcPct val="150000"/>
              </a:lnSpc>
            </a:pPr>
            <a:r>
              <a:rPr lang="ar-SA" sz="2200" b="1" dirty="0">
                <a:solidFill>
                  <a:schemeClr val="accent2">
                    <a:lumMod val="75000"/>
                  </a:schemeClr>
                </a:solidFill>
              </a:rPr>
              <a:t> </a:t>
            </a:r>
            <a:r>
              <a:rPr lang="ar-SA" sz="2200" b="1" dirty="0">
                <a:solidFill>
                  <a:srgbClr val="002060"/>
                </a:solidFill>
              </a:rPr>
              <a:t>---- الاسترسال واضح في سرد تفاصيل المشهد بانسياب.</a:t>
            </a:r>
          </a:p>
        </p:txBody>
      </p:sp>
    </p:spTree>
    <p:extLst>
      <p:ext uri="{BB962C8B-B14F-4D97-AF65-F5344CB8AC3E}">
        <p14:creationId xmlns:p14="http://schemas.microsoft.com/office/powerpoint/2010/main" val="31587387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Shape 1366">
          <a:extLst>
            <a:ext uri="{FF2B5EF4-FFF2-40B4-BE49-F238E27FC236}">
              <a16:creationId xmlns:a16="http://schemas.microsoft.com/office/drawing/2014/main" id="{8C215304-8029-8BCC-05E0-35B6A63C07BF}"/>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017288B1-D0C1-9E77-0BC0-E9CCC5278E12}"/>
              </a:ext>
            </a:extLst>
          </p:cNvPr>
          <p:cNvSpPr/>
          <p:nvPr/>
        </p:nvSpPr>
        <p:spPr>
          <a:xfrm>
            <a:off x="0" y="5642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C68EE8B5-3B95-C7C1-F638-A87569D5294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36E80C17-D2AC-1CD9-854E-726A4F13A974}"/>
              </a:ext>
            </a:extLst>
          </p:cNvPr>
          <p:cNvSpPr txBox="1"/>
          <p:nvPr/>
        </p:nvSpPr>
        <p:spPr>
          <a:xfrm>
            <a:off x="1144639" y="373678"/>
            <a:ext cx="10156375" cy="511489"/>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i="1" dirty="0">
                <a:solidFill>
                  <a:schemeClr val="bg1">
                    <a:lumMod val="50000"/>
                  </a:schemeClr>
                </a:solidFill>
                <a:sym typeface="Calibri"/>
              </a:rPr>
              <a:t>يحرص </a:t>
            </a:r>
            <a:r>
              <a:rPr lang="ar-SA" sz="1400" i="1" dirty="0">
                <a:solidFill>
                  <a:schemeClr val="bg1">
                    <a:lumMod val="50000"/>
                  </a:schemeClr>
                </a:solidFill>
              </a:rPr>
              <a:t> </a:t>
            </a:r>
            <a:r>
              <a:rPr lang="ar-MA" sz="1400" i="1" dirty="0">
                <a:solidFill>
                  <a:schemeClr val="bg1">
                    <a:lumMod val="50000"/>
                  </a:schemeClr>
                </a:solidFill>
              </a:rPr>
              <a:t>الأستاذ</a:t>
            </a:r>
            <a:r>
              <a:rPr lang="fr-FR" sz="1400" i="1" dirty="0">
                <a:solidFill>
                  <a:schemeClr val="bg1">
                    <a:lumMod val="50000"/>
                  </a:schemeClr>
                </a:solidFill>
              </a:rPr>
              <a:t>)</a:t>
            </a:r>
            <a:r>
              <a:rPr lang="ar-SA" sz="1400" i="1" dirty="0">
                <a:solidFill>
                  <a:schemeClr val="bg1">
                    <a:lumMod val="50000"/>
                  </a:schemeClr>
                </a:solidFill>
              </a:rPr>
              <a:t>ة</a:t>
            </a:r>
            <a:r>
              <a:rPr lang="fr-FR" sz="1400" i="1" dirty="0">
                <a:solidFill>
                  <a:schemeClr val="bg1">
                    <a:lumMod val="50000"/>
                  </a:schemeClr>
                </a:solidFill>
              </a:rPr>
              <a:t>(</a:t>
            </a:r>
            <a:r>
              <a:rPr lang="ar-SA" sz="1400" i="1" dirty="0">
                <a:solidFill>
                  <a:schemeClr val="bg1">
                    <a:lumMod val="50000"/>
                  </a:schemeClr>
                </a:solidFill>
              </a:rPr>
              <a:t> بعد قراءته للنص المثبت في الكراسة قراءة اقتدائية</a:t>
            </a:r>
            <a:r>
              <a:rPr lang="ar-MA" sz="1400" i="1" dirty="0">
                <a:solidFill>
                  <a:schemeClr val="bg1">
                    <a:lumMod val="50000"/>
                  </a:schemeClr>
                </a:solidFill>
                <a:sym typeface="Calibri"/>
              </a:rPr>
              <a:t> </a:t>
            </a:r>
            <a:r>
              <a:rPr lang="ar-SA" sz="1400" i="1" dirty="0">
                <a:solidFill>
                  <a:schemeClr val="bg1">
                    <a:lumMod val="50000"/>
                  </a:schemeClr>
                </a:solidFill>
                <a:sym typeface="Calibri"/>
              </a:rPr>
              <a:t>وعلى تقديم </a:t>
            </a:r>
            <a:r>
              <a:rPr lang="ar-SA" sz="1400" dirty="0">
                <a:solidFill>
                  <a:prstClr val="white">
                    <a:lumMod val="50000"/>
                  </a:prstClr>
                </a:solidFill>
                <a:latin typeface="Calibri Light" panose="020F0302020204030204"/>
                <a:cs typeface="Times New Roman" panose="02020603050405020304" pitchFamily="18" charset="0"/>
              </a:rPr>
              <a:t>توضيحات حول معايير الطلاقة: </a:t>
            </a:r>
            <a:r>
              <a:rPr lang="ar-SA" sz="1400" i="1" dirty="0">
                <a:solidFill>
                  <a:schemeClr val="bg1">
                    <a:lumMod val="50000"/>
                  </a:schemeClr>
                </a:solidFill>
                <a:sym typeface="Calibri"/>
              </a:rPr>
              <a:t>1-</a:t>
            </a:r>
            <a:r>
              <a:rPr lang="ar-SA" sz="1400" b="1" dirty="0">
                <a:solidFill>
                  <a:prstClr val="white">
                    <a:lumMod val="50000"/>
                  </a:prstClr>
                </a:solidFill>
                <a:latin typeface="Calibri Light" panose="020F0302020204030204"/>
                <a:cs typeface="Times New Roman" panose="02020603050405020304" pitchFamily="18" charset="0"/>
              </a:rPr>
              <a:t> معيار الدقة في القراءة، 2- معيار السرعة والاسترسال</a:t>
            </a:r>
            <a:r>
              <a:rPr lang="ar-SA" sz="1400" b="1" dirty="0">
                <a:solidFill>
                  <a:srgbClr val="002060"/>
                </a:solidFill>
                <a:latin typeface="Calibri Light" panose="020F0302020204030204"/>
                <a:cs typeface="Times New Roman" panose="02020603050405020304" pitchFamily="18" charset="0"/>
              </a:rPr>
              <a:t> </a:t>
            </a:r>
            <a:r>
              <a:rPr lang="ar-SA" sz="1400" b="1" dirty="0">
                <a:solidFill>
                  <a:prstClr val="white">
                    <a:lumMod val="50000"/>
                  </a:prstClr>
                </a:solidFill>
                <a:latin typeface="Calibri Light" panose="020F0302020204030204"/>
                <a:cs typeface="Times New Roman" panose="02020603050405020304" pitchFamily="18" charset="0"/>
              </a:rPr>
              <a:t>3- التنغيم</a:t>
            </a:r>
            <a:r>
              <a:rPr lang="ar-SA" sz="1400" b="1" dirty="0">
                <a:solidFill>
                  <a:srgbClr val="002060"/>
                </a:solidFill>
                <a:latin typeface="Calibri Light" panose="020F0302020204030204"/>
                <a:cs typeface="Times New Roman" panose="02020603050405020304" pitchFamily="18" charset="0"/>
              </a:rPr>
              <a:t>. </a:t>
            </a:r>
            <a:r>
              <a:rPr lang="ar-SA" sz="1400" i="1" dirty="0">
                <a:solidFill>
                  <a:schemeClr val="bg1">
                    <a:lumMod val="50000"/>
                  </a:schemeClr>
                </a:solidFill>
                <a:sym typeface="Calibri"/>
              </a:rPr>
              <a:t> ويطلب من التلاميذ استعمال</a:t>
            </a:r>
            <a:r>
              <a:rPr lang="ar-MA" sz="1400" i="1" dirty="0">
                <a:solidFill>
                  <a:schemeClr val="bg1">
                    <a:lumMod val="50000"/>
                  </a:schemeClr>
                </a:solidFill>
                <a:sym typeface="Calibri"/>
              </a:rPr>
              <a:t> الإشارة بالأصبع</a:t>
            </a:r>
            <a:r>
              <a:rPr lang="ar-SA" sz="1400" i="1" dirty="0">
                <a:solidFill>
                  <a:schemeClr val="bg1">
                    <a:lumMod val="50000"/>
                  </a:schemeClr>
                </a:solidFill>
                <a:sym typeface="Calibri"/>
              </a:rPr>
              <a:t> في تتبع </a:t>
            </a:r>
            <a:r>
              <a:rPr lang="ar-MA" sz="1400" i="1" dirty="0" err="1">
                <a:solidFill>
                  <a:schemeClr val="bg1">
                    <a:lumMod val="50000"/>
                  </a:schemeClr>
                </a:solidFill>
                <a:sym typeface="Calibri"/>
              </a:rPr>
              <a:t>المقرو</a:t>
            </a:r>
            <a:r>
              <a:rPr lang="ar-SA" sz="1400" i="1" dirty="0">
                <a:solidFill>
                  <a:schemeClr val="bg1">
                    <a:lumMod val="50000"/>
                  </a:schemeClr>
                </a:solidFill>
                <a:sym typeface="Calibri"/>
              </a:rPr>
              <a:t>ء، وفق ما يأتي:</a:t>
            </a:r>
            <a:endParaRPr sz="1400" i="1" dirty="0">
              <a:solidFill>
                <a:schemeClr val="bg1">
                  <a:lumMod val="50000"/>
                </a:schemeClr>
              </a:solidFill>
              <a:latin typeface="Calibri"/>
              <a:ea typeface="Calibri"/>
              <a:cs typeface="Calibri"/>
              <a:sym typeface="Calibri"/>
            </a:endParaRPr>
          </a:p>
        </p:txBody>
      </p:sp>
      <p:pic>
        <p:nvPicPr>
          <p:cNvPr id="2" name="Google Shape;1370;p31">
            <a:extLst>
              <a:ext uri="{FF2B5EF4-FFF2-40B4-BE49-F238E27FC236}">
                <a16:creationId xmlns:a16="http://schemas.microsoft.com/office/drawing/2014/main" id="{8261B386-F39D-1E7B-D563-0F479C316895}"/>
              </a:ext>
            </a:extLst>
          </p:cNvPr>
          <p:cNvPicPr preferRelativeResize="0"/>
          <p:nvPr/>
        </p:nvPicPr>
        <p:blipFill rotWithShape="1">
          <a:blip r:embed="rId4">
            <a:alphaModFix/>
            <a:extLst>
              <a:ext uri="{BEBA8EAE-BF5A-486C-A8C5-ECC9F3942E4B}">
                <a14:imgProps xmlns:a14="http://schemas.microsoft.com/office/drawing/2010/main">
                  <a14:imgLayer r:embed="rId5">
                    <a14:imgEffect>
                      <a14:colorTemperature colorTemp="5900"/>
                    </a14:imgEffect>
                  </a14:imgLayer>
                </a14:imgProps>
              </a:ext>
            </a:extLst>
          </a:blip>
          <a:srcRect/>
          <a:stretch/>
        </p:blipFill>
        <p:spPr>
          <a:xfrm>
            <a:off x="10041775" y="1605484"/>
            <a:ext cx="2156469" cy="1470225"/>
          </a:xfrm>
          <a:prstGeom prst="rect">
            <a:avLst/>
          </a:prstGeom>
          <a:noFill/>
          <a:ln>
            <a:noFill/>
          </a:ln>
        </p:spPr>
      </p:pic>
      <p:sp>
        <p:nvSpPr>
          <p:cNvPr id="3" name="Google Shape;1369;p31">
            <a:extLst>
              <a:ext uri="{FF2B5EF4-FFF2-40B4-BE49-F238E27FC236}">
                <a16:creationId xmlns:a16="http://schemas.microsoft.com/office/drawing/2014/main" id="{7058FE78-0C21-4898-51BD-966C7A6FC209}"/>
              </a:ext>
            </a:extLst>
          </p:cNvPr>
          <p:cNvSpPr txBox="1"/>
          <p:nvPr/>
        </p:nvSpPr>
        <p:spPr>
          <a:xfrm>
            <a:off x="519575" y="948568"/>
            <a:ext cx="10787683" cy="412312"/>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SA" sz="2000" i="1" dirty="0">
                <a:latin typeface="Calibri"/>
                <a:ea typeface="Calibri"/>
                <a:cs typeface="Calibri"/>
                <a:sym typeface="Calibri"/>
              </a:rPr>
              <a:t>يقدم  </a:t>
            </a:r>
            <a:r>
              <a:rPr lang="ar-MA" sz="2000" i="1" dirty="0">
                <a:latin typeface="Calibri"/>
                <a:ea typeface="Calibri"/>
                <a:cs typeface="Calibri"/>
              </a:rPr>
              <a:t>الأستاذ</a:t>
            </a:r>
            <a:r>
              <a:rPr lang="fr-FR" sz="2000" i="1" dirty="0">
                <a:latin typeface="Calibri"/>
                <a:ea typeface="Calibri"/>
                <a:cs typeface="Calibri"/>
              </a:rPr>
              <a:t>)</a:t>
            </a:r>
            <a:r>
              <a:rPr lang="ar-SA" sz="2000" i="1" dirty="0">
                <a:latin typeface="Calibri"/>
                <a:ea typeface="Calibri"/>
                <a:cs typeface="Calibri"/>
              </a:rPr>
              <a:t>ة</a:t>
            </a:r>
            <a:r>
              <a:rPr lang="fr-FR" sz="2000" i="1" dirty="0">
                <a:latin typeface="Calibri"/>
                <a:ea typeface="Calibri"/>
                <a:cs typeface="Calibri"/>
              </a:rPr>
              <a:t>(</a:t>
            </a:r>
            <a:r>
              <a:rPr lang="ar-SA" sz="2000" i="1" dirty="0">
                <a:latin typeface="Calibri"/>
                <a:ea typeface="Calibri"/>
                <a:cs typeface="Calibri"/>
              </a:rPr>
              <a:t> بعد  قراءة النص قراءة اقتدائية، </a:t>
            </a:r>
            <a:r>
              <a:rPr lang="ar-MA" sz="2000" i="1" dirty="0">
                <a:latin typeface="Calibri"/>
                <a:ea typeface="Calibri"/>
                <a:cs typeface="Calibri"/>
                <a:sym typeface="Calibri"/>
              </a:rPr>
              <a:t> </a:t>
            </a:r>
            <a:r>
              <a:rPr lang="ar-SA" sz="2000" i="1" dirty="0">
                <a:latin typeface="Calibri"/>
                <a:ea typeface="Calibri"/>
                <a:cs typeface="Calibri"/>
                <a:sym typeface="Calibri"/>
              </a:rPr>
              <a:t>بعض التوضيحات على قراءته للنص مركزا على أمثلة توضيحية لمؤشرات الطلاقة</a:t>
            </a:r>
            <a:endParaRPr sz="2000" i="1" dirty="0">
              <a:latin typeface="Calibri"/>
              <a:ea typeface="Calibri"/>
              <a:cs typeface="Calibri"/>
              <a:sym typeface="Calibri"/>
            </a:endParaRPr>
          </a:p>
        </p:txBody>
      </p:sp>
      <p:pic>
        <p:nvPicPr>
          <p:cNvPr id="6" name="Google Shape;1368;p31">
            <a:extLst>
              <a:ext uri="{FF2B5EF4-FFF2-40B4-BE49-F238E27FC236}">
                <a16:creationId xmlns:a16="http://schemas.microsoft.com/office/drawing/2014/main" id="{ED301D86-2CDF-FAB0-DB64-53ED0F42A94D}"/>
              </a:ext>
            </a:extLst>
          </p:cNvPr>
          <p:cNvPicPr preferRelativeResize="0"/>
          <p:nvPr/>
        </p:nvPicPr>
        <p:blipFill rotWithShape="1">
          <a:blip r:embed="rId6">
            <a:alphaModFix/>
          </a:blip>
          <a:srcRect/>
          <a:stretch/>
        </p:blipFill>
        <p:spPr>
          <a:xfrm>
            <a:off x="211197" y="95704"/>
            <a:ext cx="730250" cy="730250"/>
          </a:xfrm>
          <a:prstGeom prst="rect">
            <a:avLst/>
          </a:prstGeom>
          <a:noFill/>
          <a:ln>
            <a:noFill/>
          </a:ln>
        </p:spPr>
      </p:pic>
      <p:sp>
        <p:nvSpPr>
          <p:cNvPr id="7" name="Rectangle 6">
            <a:extLst>
              <a:ext uri="{FF2B5EF4-FFF2-40B4-BE49-F238E27FC236}">
                <a16:creationId xmlns:a16="http://schemas.microsoft.com/office/drawing/2014/main" id="{D8AAD983-CA47-7F42-B8F9-10A3FDC2B3A4}"/>
              </a:ext>
            </a:extLst>
          </p:cNvPr>
          <p:cNvSpPr/>
          <p:nvPr/>
        </p:nvSpPr>
        <p:spPr>
          <a:xfrm>
            <a:off x="-1" y="0"/>
            <a:ext cx="12175375"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1" name="Rectangle 1">
            <a:extLst>
              <a:ext uri="{FF2B5EF4-FFF2-40B4-BE49-F238E27FC236}">
                <a16:creationId xmlns:a16="http://schemas.microsoft.com/office/drawing/2014/main" id="{F23BC8B0-F6C8-43FA-5F34-2C7B782E0EB4}"/>
              </a:ext>
            </a:extLst>
          </p:cNvPr>
          <p:cNvSpPr>
            <a:spLocks noChangeArrowheads="1"/>
          </p:cNvSpPr>
          <p:nvPr/>
        </p:nvSpPr>
        <p:spPr bwMode="auto">
          <a:xfrm>
            <a:off x="519575" y="1670051"/>
            <a:ext cx="9331845" cy="3985706"/>
          </a:xfrm>
          <a:prstGeom prst="rect">
            <a:avLst/>
          </a:prstGeom>
          <a:noFill/>
          <a:ln w="9525">
            <a:solidFill>
              <a:schemeClr val="accent2">
                <a:lumMod val="60000"/>
                <a:lumOff val="4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rtl="1">
              <a:lnSpc>
                <a:spcPct val="150000"/>
              </a:lnSpc>
            </a:pPr>
            <a:r>
              <a:rPr lang="ar-SA" sz="2200" b="1" dirty="0"/>
              <a:t>3. </a:t>
            </a:r>
            <a:r>
              <a:rPr lang="ar-SA" sz="2200" b="1" dirty="0">
                <a:solidFill>
                  <a:srgbClr val="002060"/>
                </a:solidFill>
              </a:rPr>
              <a:t>النبر والتنغيم: يرتبط بالتشديد الصوتي وإبراز الكلمات الأساسية لإيصال المعنى، ثم باللحن الصوتي وتغيّر نغمة الصوت بحسب المعنى، ويظهر ذلك خاصة عند العبارات التي تتضمن تأكيدًا أو مقابلة أو استشرافًا:</a:t>
            </a:r>
            <a:endParaRPr lang="ar-SA" sz="2200" b="1" dirty="0">
              <a:solidFill>
                <a:schemeClr val="accent2">
                  <a:lumMod val="75000"/>
                </a:schemeClr>
              </a:solidFill>
            </a:endParaRPr>
          </a:p>
          <a:p>
            <a:pPr lvl="1" algn="r" rtl="1" eaLnBrk="0" fontAlgn="base" hangingPunct="0">
              <a:spcBef>
                <a:spcPct val="0"/>
              </a:spcBef>
              <a:spcAft>
                <a:spcPct val="0"/>
              </a:spcAft>
              <a:buFontTx/>
              <a:buChar char="•"/>
            </a:pPr>
            <a:r>
              <a:rPr lang="fr-FR" altLang="fr-FR" sz="2200" b="1" dirty="0">
                <a:solidFill>
                  <a:schemeClr val="accent2">
                    <a:lumMod val="75000"/>
                  </a:schemeClr>
                </a:solidFill>
              </a:rPr>
              <a:t>"</a:t>
            </a:r>
            <a:r>
              <a:rPr lang="ar-SA" altLang="fr-FR" sz="2200" b="1" dirty="0">
                <a:solidFill>
                  <a:schemeClr val="accent2">
                    <a:lumMod val="75000"/>
                  </a:schemeClr>
                </a:solidFill>
              </a:rPr>
              <a:t>وكانَ يَسمَعُ مِن حَولِهِ هَمسًا عَنِ الطَّبيبِ والحَجّامِ، وعَن قَطرَةٍ أَفسَدَتْ عَينَهُ</a:t>
            </a:r>
            <a:r>
              <a:rPr lang="fr-FR" altLang="fr-FR" sz="2200" b="1" dirty="0">
                <a:solidFill>
                  <a:schemeClr val="accent2">
                    <a:lumMod val="75000"/>
                  </a:schemeClr>
                </a:solidFill>
              </a:rPr>
              <a:t>" </a:t>
            </a:r>
            <a:endParaRPr lang="ar-SA" altLang="fr-FR" sz="2200" b="1" dirty="0">
              <a:solidFill>
                <a:schemeClr val="accent2">
                  <a:lumMod val="75000"/>
                </a:schemeClr>
              </a:solidFill>
            </a:endParaRPr>
          </a:p>
          <a:p>
            <a:pPr lvl="1" algn="r" rtl="1" eaLnBrk="0" fontAlgn="base" hangingPunct="0">
              <a:spcBef>
                <a:spcPct val="0"/>
              </a:spcBef>
              <a:spcAft>
                <a:spcPct val="0"/>
              </a:spcAft>
            </a:pPr>
            <a:r>
              <a:rPr lang="ar-SA" altLang="fr-FR" sz="2200" b="1" dirty="0">
                <a:solidFill>
                  <a:schemeClr val="accent2">
                    <a:lumMod val="75000"/>
                  </a:schemeClr>
                </a:solidFill>
              </a:rPr>
              <a:t>---</a:t>
            </a:r>
            <a:r>
              <a:rPr lang="fr-FR" altLang="fr-FR" sz="2200" b="1" dirty="0">
                <a:solidFill>
                  <a:schemeClr val="accent2">
                    <a:lumMod val="75000"/>
                  </a:schemeClr>
                </a:solidFill>
              </a:rPr>
              <a:t> </a:t>
            </a:r>
            <a:r>
              <a:rPr lang="ar-SA" altLang="fr-FR" sz="2200" b="1" dirty="0">
                <a:solidFill>
                  <a:srgbClr val="002060"/>
                </a:solidFill>
              </a:rPr>
              <a:t>تنغيم هابط يعكس الهمس والحزن</a:t>
            </a:r>
            <a:r>
              <a:rPr lang="fr-FR" altLang="fr-FR" sz="2200" b="1" dirty="0">
                <a:solidFill>
                  <a:srgbClr val="002060"/>
                </a:solidFill>
              </a:rPr>
              <a:t>.</a:t>
            </a:r>
            <a:endParaRPr lang="ar-SA" altLang="fr-FR" sz="2200" b="1" dirty="0">
              <a:solidFill>
                <a:srgbClr val="002060"/>
              </a:solidFill>
            </a:endParaRPr>
          </a:p>
          <a:p>
            <a:pPr lvl="1" algn="r" rtl="1" eaLnBrk="0" fontAlgn="base" hangingPunct="0">
              <a:spcBef>
                <a:spcPct val="0"/>
              </a:spcBef>
              <a:spcAft>
                <a:spcPct val="0"/>
              </a:spcAft>
              <a:buFontTx/>
              <a:buChar char="•"/>
            </a:pPr>
            <a:r>
              <a:rPr lang="fr-FR" altLang="fr-FR" sz="2200" b="1" dirty="0">
                <a:solidFill>
                  <a:schemeClr val="accent2">
                    <a:lumMod val="75000"/>
                  </a:schemeClr>
                </a:solidFill>
              </a:rPr>
              <a:t>"</a:t>
            </a:r>
            <a:r>
              <a:rPr lang="ar-SA" altLang="fr-FR" sz="2200" b="1" dirty="0">
                <a:solidFill>
                  <a:schemeClr val="accent2">
                    <a:lumMod val="75000"/>
                  </a:schemeClr>
                </a:solidFill>
              </a:rPr>
              <a:t>وكانَ يَجلِسُ القُرفُصاءَ في حَلَقاتِ الدَّرسِ، يُصغِي إِلى صَوتِ الشَّيخِ، فيُنصِتُ كَأَنَّما يُصغِي إِلى وَحيٍ</a:t>
            </a:r>
            <a:r>
              <a:rPr lang="fr-FR" altLang="fr-FR" sz="2200" b="1" dirty="0">
                <a:solidFill>
                  <a:schemeClr val="accent2">
                    <a:lumMod val="75000"/>
                  </a:schemeClr>
                </a:solidFill>
              </a:rPr>
              <a:t>"</a:t>
            </a:r>
            <a:r>
              <a:rPr lang="ar-SA" altLang="fr-FR" sz="2200" b="1" dirty="0">
                <a:solidFill>
                  <a:schemeClr val="accent2">
                    <a:lumMod val="75000"/>
                  </a:schemeClr>
                </a:solidFill>
              </a:rPr>
              <a:t>فَكانَ يَثورُ في داخِلِهِ، ولكِنَّهُ يَصبِرُ</a:t>
            </a:r>
            <a:r>
              <a:rPr lang="fr-FR" altLang="fr-FR" sz="2200" b="1" dirty="0">
                <a:solidFill>
                  <a:schemeClr val="accent2">
                    <a:lumMod val="75000"/>
                  </a:schemeClr>
                </a:solidFill>
              </a:rPr>
              <a:t>" </a:t>
            </a:r>
            <a:endParaRPr lang="ar-SA" altLang="fr-FR" sz="2200" b="1" dirty="0">
              <a:solidFill>
                <a:schemeClr val="accent2">
                  <a:lumMod val="75000"/>
                </a:schemeClr>
              </a:solidFill>
            </a:endParaRPr>
          </a:p>
          <a:p>
            <a:pPr lvl="1" algn="r" rtl="1" eaLnBrk="0" fontAlgn="base" hangingPunct="0">
              <a:spcBef>
                <a:spcPct val="0"/>
              </a:spcBef>
              <a:spcAft>
                <a:spcPct val="0"/>
              </a:spcAft>
            </a:pPr>
            <a:r>
              <a:rPr lang="ar-SA" altLang="fr-FR" sz="2200" b="1" dirty="0">
                <a:solidFill>
                  <a:schemeClr val="accent2">
                    <a:lumMod val="75000"/>
                  </a:schemeClr>
                </a:solidFill>
              </a:rPr>
              <a:t>---</a:t>
            </a:r>
            <a:r>
              <a:rPr lang="fr-FR" altLang="fr-FR" sz="2200" b="1" dirty="0">
                <a:solidFill>
                  <a:schemeClr val="accent2">
                    <a:lumMod val="75000"/>
                  </a:schemeClr>
                </a:solidFill>
              </a:rPr>
              <a:t> </a:t>
            </a:r>
            <a:r>
              <a:rPr lang="ar-SA" altLang="fr-FR" sz="2200" b="1" dirty="0">
                <a:solidFill>
                  <a:srgbClr val="002060"/>
                </a:solidFill>
              </a:rPr>
              <a:t>تنغيم متوتر أولاً ثم هابط عند "يَصبِرُ" ليعكس التهدئة</a:t>
            </a:r>
            <a:r>
              <a:rPr lang="fr-FR" altLang="fr-FR" sz="2200" b="1" dirty="0">
                <a:solidFill>
                  <a:srgbClr val="002060"/>
                </a:solidFill>
              </a:rPr>
              <a:t>.</a:t>
            </a:r>
            <a:endParaRPr lang="ar-SA" altLang="fr-FR" sz="2200" b="1" dirty="0">
              <a:solidFill>
                <a:srgbClr val="002060"/>
              </a:solidFill>
            </a:endParaRPr>
          </a:p>
          <a:p>
            <a:pPr lvl="1" algn="r" rtl="1" eaLnBrk="0" fontAlgn="base" hangingPunct="0">
              <a:spcBef>
                <a:spcPct val="0"/>
              </a:spcBef>
              <a:spcAft>
                <a:spcPct val="0"/>
              </a:spcAft>
              <a:buFontTx/>
              <a:buChar char="•"/>
            </a:pPr>
            <a:r>
              <a:rPr lang="ar-SA" altLang="fr-FR" sz="2200" b="1" dirty="0">
                <a:solidFill>
                  <a:schemeClr val="accent2">
                    <a:lumMod val="75000"/>
                  </a:schemeClr>
                </a:solidFill>
              </a:rPr>
              <a:t> مِنَ السَّماءِ</a:t>
            </a:r>
            <a:r>
              <a:rPr lang="fr-FR" altLang="fr-FR" sz="2200" b="1" dirty="0">
                <a:solidFill>
                  <a:schemeClr val="accent2">
                    <a:lumMod val="75000"/>
                  </a:schemeClr>
                </a:solidFill>
              </a:rPr>
              <a:t>" </a:t>
            </a:r>
            <a:endParaRPr lang="ar-SA" altLang="fr-FR" sz="2200" b="1" dirty="0">
              <a:solidFill>
                <a:schemeClr val="accent2">
                  <a:lumMod val="75000"/>
                </a:schemeClr>
              </a:solidFill>
            </a:endParaRPr>
          </a:p>
          <a:p>
            <a:pPr lvl="1" algn="r" rtl="1" eaLnBrk="0" fontAlgn="base" hangingPunct="0">
              <a:spcBef>
                <a:spcPct val="0"/>
              </a:spcBef>
              <a:spcAft>
                <a:spcPct val="0"/>
              </a:spcAft>
            </a:pPr>
            <a:r>
              <a:rPr lang="ar-SA" altLang="fr-FR" sz="2200" b="1" dirty="0">
                <a:solidFill>
                  <a:srgbClr val="002060"/>
                </a:solidFill>
              </a:rPr>
              <a:t>---</a:t>
            </a:r>
            <a:r>
              <a:rPr lang="fr-FR" altLang="fr-FR" sz="2200" b="1" dirty="0">
                <a:solidFill>
                  <a:srgbClr val="002060"/>
                </a:solidFill>
              </a:rPr>
              <a:t> </a:t>
            </a:r>
            <a:r>
              <a:rPr lang="ar-SA" altLang="fr-FR" sz="2200" b="1" dirty="0">
                <a:solidFill>
                  <a:srgbClr val="002060"/>
                </a:solidFill>
              </a:rPr>
              <a:t>تنغيم صاعد يعبّر عن التعظيم والانبهار</a:t>
            </a:r>
            <a:r>
              <a:rPr lang="fr-FR" altLang="fr-FR" sz="2200" b="1" dirty="0">
                <a:solidFill>
                  <a:srgbClr val="002060"/>
                </a:solidFill>
              </a:rPr>
              <a:t>.</a:t>
            </a:r>
          </a:p>
        </p:txBody>
      </p:sp>
      <p:sp>
        <p:nvSpPr>
          <p:cNvPr id="8" name="Google Shape;1367;p31">
            <a:extLst>
              <a:ext uri="{FF2B5EF4-FFF2-40B4-BE49-F238E27FC236}">
                <a16:creationId xmlns:a16="http://schemas.microsoft.com/office/drawing/2014/main" id="{129FFE61-87C7-80B1-C151-7299A067305E}"/>
              </a:ext>
            </a:extLst>
          </p:cNvPr>
          <p:cNvSpPr txBox="1">
            <a:spLocks/>
          </p:cNvSpPr>
          <p:nvPr/>
        </p:nvSpPr>
        <p:spPr>
          <a:xfrm>
            <a:off x="278023" y="97071"/>
            <a:ext cx="11040563" cy="297927"/>
          </a:xfrm>
          <a:prstGeom prst="rect">
            <a:avLst/>
          </a:prstGeom>
          <a:noFill/>
          <a:ln>
            <a:noFill/>
          </a:ln>
        </p:spPr>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AEABAB"/>
              </a:buClr>
              <a:buSzPts val="1400"/>
              <a:buFont typeface="Calibri"/>
              <a:buNone/>
              <a:tabLst/>
              <a:defRPr/>
            </a:pPr>
            <a:r>
              <a:rPr kumimoji="0" lang="ar-SA" sz="1600" i="0" u="none" strike="noStrike" kern="0" cap="none" spc="0" normalizeH="0" baseline="0" noProof="0" dirty="0">
                <a:ln>
                  <a:noFill/>
                </a:ln>
                <a:solidFill>
                  <a:srgbClr val="FFFFFF">
                    <a:lumMod val="65000"/>
                  </a:srgbClr>
                </a:solidFill>
                <a:effectLst/>
                <a:uLnTx/>
                <a:uFillTx/>
                <a:latin typeface="Calibri"/>
                <a:sym typeface="Calibri"/>
              </a:rPr>
              <a:t>1- النمذجة</a:t>
            </a:r>
            <a:r>
              <a:rPr kumimoji="0" lang="ar-SA" sz="1600" i="0" u="none" strike="noStrike" kern="0" cap="none" spc="0" normalizeH="0" baseline="0" noProof="0" dirty="0">
                <a:ln>
                  <a:noFill/>
                </a:ln>
                <a:solidFill>
                  <a:srgbClr val="757070"/>
                </a:solidFill>
                <a:effectLst/>
                <a:uLnTx/>
                <a:uFillTx/>
                <a:latin typeface="Calibri"/>
                <a:sym typeface="Calibri"/>
              </a:rPr>
              <a:t>: </a:t>
            </a:r>
            <a:r>
              <a:rPr kumimoji="0" lang="ar-SA" sz="1600" i="0" u="none" strike="noStrike" kern="0" cap="none" spc="0" normalizeH="0" baseline="0" noProof="0" dirty="0">
                <a:ln>
                  <a:noFill/>
                </a:ln>
                <a:solidFill>
                  <a:srgbClr val="44546A"/>
                </a:solidFill>
                <a:effectLst/>
                <a:uLnTx/>
                <a:uFillTx/>
                <a:latin typeface="Calibri"/>
                <a:sym typeface="Calibri"/>
              </a:rPr>
              <a:t>أقرأ النص</a:t>
            </a:r>
            <a:r>
              <a:rPr kumimoji="0" lang="ar-MA" sz="1600" i="0" u="none" strike="noStrike" kern="0" cap="none" spc="0" normalizeH="0" baseline="0" noProof="0" dirty="0">
                <a:ln>
                  <a:noFill/>
                </a:ln>
                <a:solidFill>
                  <a:srgbClr val="44546A"/>
                </a:solidFill>
                <a:effectLst/>
                <a:uLnTx/>
                <a:uFillTx/>
                <a:latin typeface="Calibri"/>
                <a:sym typeface="Calibri"/>
              </a:rPr>
              <a:t> </a:t>
            </a:r>
            <a:r>
              <a:rPr kumimoji="0" lang="ar-SA" sz="1600" i="0" u="none" strike="noStrike" kern="0" cap="none" spc="0" normalizeH="0" baseline="0" noProof="0" dirty="0">
                <a:ln>
                  <a:noFill/>
                </a:ln>
                <a:solidFill>
                  <a:srgbClr val="44546A"/>
                </a:solidFill>
                <a:effectLst/>
                <a:uLnTx/>
                <a:uFillTx/>
                <a:latin typeface="Calibri"/>
                <a:sym typeface="Calibri"/>
              </a:rPr>
              <a:t>بطلاقة</a:t>
            </a:r>
            <a:r>
              <a:rPr kumimoji="0" lang="ar-MA" sz="1600" i="0" u="none" strike="noStrike" kern="0" cap="none" spc="0" normalizeH="0" baseline="0" noProof="0" dirty="0">
                <a:ln>
                  <a:noFill/>
                </a:ln>
                <a:solidFill>
                  <a:srgbClr val="44546A"/>
                </a:solidFill>
                <a:effectLst/>
                <a:uLnTx/>
                <a:uFillTx/>
                <a:latin typeface="Calibri"/>
                <a:sym typeface="Calibri"/>
              </a:rPr>
              <a:t>. </a:t>
            </a:r>
          </a:p>
        </p:txBody>
      </p:sp>
    </p:spTree>
    <p:extLst>
      <p:ext uri="{BB962C8B-B14F-4D97-AF65-F5344CB8AC3E}">
        <p14:creationId xmlns:p14="http://schemas.microsoft.com/office/powerpoint/2010/main" val="41543396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8339D836-E176-6A94-F562-EEA5AB22C7CD}"/>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B22B077-CB97-89FB-9FCD-9982CE569082}"/>
              </a:ext>
            </a:extLst>
          </p:cNvPr>
          <p:cNvSpPr/>
          <p:nvPr/>
        </p:nvSpPr>
        <p:spPr>
          <a:xfrm>
            <a:off x="0" y="40656"/>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72757DB5-F5E8-CC84-EA23-BC1BB7A8AD3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266BF60B-5129-29D6-FD78-B2FD83CF224D}"/>
              </a:ext>
            </a:extLst>
          </p:cNvPr>
          <p:cNvPicPr preferRelativeResize="0"/>
          <p:nvPr/>
        </p:nvPicPr>
        <p:blipFill rotWithShape="1">
          <a:blip r:embed="rId4">
            <a:alphaModFix/>
          </a:blip>
          <a:srcRect/>
          <a:stretch/>
        </p:blipFill>
        <p:spPr>
          <a:xfrm>
            <a:off x="211197" y="95704"/>
            <a:ext cx="730250" cy="730250"/>
          </a:xfrm>
          <a:prstGeom prst="rect">
            <a:avLst/>
          </a:prstGeom>
          <a:noFill/>
          <a:ln>
            <a:noFill/>
          </a:ln>
        </p:spPr>
      </p:pic>
      <p:sp>
        <p:nvSpPr>
          <p:cNvPr id="1369" name="Google Shape;1369;p31">
            <a:extLst>
              <a:ext uri="{FF2B5EF4-FFF2-40B4-BE49-F238E27FC236}">
                <a16:creationId xmlns:a16="http://schemas.microsoft.com/office/drawing/2014/main" id="{6587A1E1-E851-7F5F-3C67-4CA0F0720BC7}"/>
              </a:ext>
            </a:extLst>
          </p:cNvPr>
          <p:cNvSpPr txBox="1"/>
          <p:nvPr/>
        </p:nvSpPr>
        <p:spPr>
          <a:xfrm>
            <a:off x="1136019" y="418460"/>
            <a:ext cx="10122943" cy="438043"/>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b="0" i="1" u="none" strike="noStrike" cap="none" dirty="0">
                <a:solidFill>
                  <a:schemeClr val="bg1">
                    <a:lumMod val="50000"/>
                  </a:schemeClr>
                </a:solidFill>
                <a:latin typeface="Calibri"/>
                <a:ea typeface="Calibri"/>
                <a:cs typeface="Calibri"/>
                <a:sym typeface="Calibri"/>
              </a:rPr>
              <a:t> يدعو </a:t>
            </a:r>
            <a:r>
              <a:rPr lang="ar-MA" sz="1400" i="1" dirty="0">
                <a:solidFill>
                  <a:schemeClr val="bg1">
                    <a:lumMod val="50000"/>
                  </a:schemeClr>
                </a:solidFill>
                <a:latin typeface="Calibri"/>
                <a:ea typeface="Calibri"/>
                <a:cs typeface="Calibri"/>
              </a:rPr>
              <a:t>الأستاذ</a:t>
            </a:r>
            <a:r>
              <a:rPr lang="fr-FR" sz="1400" i="1" dirty="0">
                <a:solidFill>
                  <a:schemeClr val="bg1">
                    <a:lumMod val="50000"/>
                  </a:schemeClr>
                </a:solidFill>
                <a:latin typeface="Calibri"/>
                <a:ea typeface="Calibri"/>
                <a:cs typeface="Calibri"/>
              </a:rPr>
              <a:t>)</a:t>
            </a:r>
            <a:r>
              <a:rPr lang="ar-SA" sz="1400" i="1" dirty="0">
                <a:solidFill>
                  <a:schemeClr val="bg1">
                    <a:lumMod val="50000"/>
                  </a:schemeClr>
                </a:solidFill>
                <a:latin typeface="Calibri"/>
                <a:ea typeface="Calibri"/>
                <a:cs typeface="Calibri"/>
              </a:rPr>
              <a:t>ة</a:t>
            </a:r>
            <a:r>
              <a:rPr lang="fr-FR" sz="1400" i="1" dirty="0">
                <a:solidFill>
                  <a:schemeClr val="bg1">
                    <a:lumMod val="50000"/>
                  </a:schemeClr>
                </a:solidFill>
                <a:latin typeface="Calibri"/>
                <a:ea typeface="Calibri"/>
                <a:cs typeface="Calibri"/>
              </a:rPr>
              <a:t>(</a:t>
            </a:r>
            <a:r>
              <a:rPr lang="ar-MA" sz="1400" i="1" dirty="0">
                <a:solidFill>
                  <a:schemeClr val="bg1">
                    <a:lumMod val="50000"/>
                  </a:schemeClr>
                </a:solidFill>
                <a:latin typeface="Calibri"/>
                <a:ea typeface="Calibri"/>
                <a:cs typeface="Calibri"/>
                <a:sym typeface="Calibri"/>
              </a:rPr>
              <a:t> </a:t>
            </a:r>
            <a:r>
              <a:rPr lang="ar-SA" sz="1400" i="1" dirty="0">
                <a:solidFill>
                  <a:schemeClr val="bg1">
                    <a:lumMod val="50000"/>
                  </a:schemeClr>
                </a:solidFill>
                <a:latin typeface="Calibri"/>
                <a:ea typeface="Calibri"/>
                <a:cs typeface="Calibri"/>
              </a:rPr>
              <a:t>التلاميذ</a:t>
            </a:r>
            <a:r>
              <a:rPr lang="ar-MA" sz="1400" i="1" dirty="0">
                <a:solidFill>
                  <a:schemeClr val="bg1">
                    <a:lumMod val="50000"/>
                  </a:schemeClr>
                </a:solidFill>
                <a:latin typeface="Calibri"/>
                <a:ea typeface="Calibri"/>
                <a:cs typeface="Calibri"/>
                <a:sym typeface="Calibri"/>
              </a:rPr>
              <a:t> إلى قراءة </a:t>
            </a:r>
            <a:r>
              <a:rPr lang="ar-SA" sz="1400" i="1" dirty="0">
                <a:solidFill>
                  <a:schemeClr val="bg1">
                    <a:lumMod val="50000"/>
                  </a:schemeClr>
                </a:solidFill>
                <a:latin typeface="Calibri"/>
                <a:ea typeface="Calibri"/>
                <a:cs typeface="Calibri"/>
                <a:sym typeface="Calibri"/>
              </a:rPr>
              <a:t>النص</a:t>
            </a:r>
            <a:r>
              <a:rPr lang="ar-MA" sz="1400" i="1" dirty="0">
                <a:solidFill>
                  <a:schemeClr val="bg1">
                    <a:lumMod val="50000"/>
                  </a:schemeClr>
                </a:solidFill>
                <a:latin typeface="Calibri"/>
                <a:ea typeface="Calibri"/>
                <a:cs typeface="Calibri"/>
                <a:sym typeface="Calibri"/>
              </a:rPr>
              <a:t>  في كراساتهم </a:t>
            </a:r>
            <a:r>
              <a:rPr lang="ar-MA" sz="1400" b="0" i="1" u="none" strike="noStrike" cap="none" dirty="0">
                <a:solidFill>
                  <a:schemeClr val="bg1">
                    <a:lumMod val="50000"/>
                  </a:schemeClr>
                </a:solidFill>
                <a:latin typeface="Calibri"/>
                <a:ea typeface="Calibri"/>
                <a:cs typeface="Calibri"/>
                <a:sym typeface="Calibri"/>
              </a:rPr>
              <a:t>بصمت  مستعملين الإشارة بالأصبع للكلمات المقروءة</a:t>
            </a:r>
            <a:r>
              <a:rPr lang="ar-SA" sz="1400" b="0" i="1" u="none" strike="noStrike" cap="none" dirty="0">
                <a:solidFill>
                  <a:schemeClr val="bg1">
                    <a:lumMod val="50000"/>
                  </a:schemeClr>
                </a:solidFill>
                <a:latin typeface="Calibri"/>
                <a:ea typeface="Calibri"/>
                <a:cs typeface="Calibri"/>
                <a:sym typeface="Calibri"/>
              </a:rPr>
              <a:t>، </a:t>
            </a:r>
            <a:r>
              <a:rPr lang="ar-MA" sz="1400" b="0" i="1" u="none" strike="noStrike" cap="none" dirty="0">
                <a:solidFill>
                  <a:schemeClr val="bg1">
                    <a:lumMod val="50000"/>
                  </a:schemeClr>
                </a:solidFill>
                <a:latin typeface="Calibri"/>
                <a:ea typeface="Calibri"/>
                <a:cs typeface="Calibri"/>
                <a:sym typeface="Calibri"/>
              </a:rPr>
              <a:t>وتحديد الكلمات التي وجدوا صعوبة </a:t>
            </a:r>
            <a:r>
              <a:rPr lang="ar-SA" sz="1400" b="0" i="1" u="none" strike="noStrike" cap="none" dirty="0">
                <a:solidFill>
                  <a:schemeClr val="bg1">
                    <a:lumMod val="50000"/>
                  </a:schemeClr>
                </a:solidFill>
                <a:latin typeface="Calibri"/>
                <a:ea typeface="Calibri"/>
                <a:cs typeface="Calibri"/>
                <a:sym typeface="Calibri"/>
              </a:rPr>
              <a:t>في قراءتها بدقة، قصد تتبع تقدم تمكنهم من قراءتها عند  نهاية هذا النشاط.</a:t>
            </a:r>
            <a:r>
              <a:rPr lang="ar-SA" sz="1400" i="1" dirty="0">
                <a:solidFill>
                  <a:prstClr val="white">
                    <a:lumMod val="65000"/>
                  </a:prstClr>
                </a:solidFill>
              </a:rPr>
              <a:t> </a:t>
            </a:r>
            <a:endParaRPr sz="1400" b="0" i="1" u="none" strike="noStrike" cap="none" dirty="0">
              <a:solidFill>
                <a:schemeClr val="bg1">
                  <a:lumMod val="50000"/>
                </a:schemeClr>
              </a:solidFill>
              <a:latin typeface="Calibri"/>
              <a:ea typeface="Calibri"/>
              <a:cs typeface="Calibri"/>
              <a:sym typeface="Calibri"/>
            </a:endParaRPr>
          </a:p>
        </p:txBody>
      </p:sp>
      <p:pic>
        <p:nvPicPr>
          <p:cNvPr id="1370" name="Google Shape;1370;p31">
            <a:extLst>
              <a:ext uri="{FF2B5EF4-FFF2-40B4-BE49-F238E27FC236}">
                <a16:creationId xmlns:a16="http://schemas.microsoft.com/office/drawing/2014/main" id="{9BEB9A17-F6BE-3794-2298-FE0B8398BE80}"/>
              </a:ext>
            </a:extLst>
          </p:cNvPr>
          <p:cNvPicPr preferRelativeResize="0"/>
          <p:nvPr/>
        </p:nvPicPr>
        <p:blipFill rotWithShape="1">
          <a:blip r:embed="rId5">
            <a:alphaModFix/>
          </a:blip>
          <a:srcRect/>
          <a:stretch/>
        </p:blipFill>
        <p:spPr>
          <a:xfrm>
            <a:off x="3707476" y="1517577"/>
            <a:ext cx="4921135" cy="3736067"/>
          </a:xfrm>
          <a:prstGeom prst="rect">
            <a:avLst/>
          </a:prstGeom>
          <a:noFill/>
          <a:ln>
            <a:noFill/>
          </a:ln>
        </p:spPr>
      </p:pic>
      <p:sp>
        <p:nvSpPr>
          <p:cNvPr id="5" name="Rectangle 4">
            <a:extLst>
              <a:ext uri="{FF2B5EF4-FFF2-40B4-BE49-F238E27FC236}">
                <a16:creationId xmlns:a16="http://schemas.microsoft.com/office/drawing/2014/main" id="{9166383A-40E5-A47B-362B-81DB4BC01EE6}"/>
              </a:ext>
            </a:extLst>
          </p:cNvPr>
          <p:cNvSpPr/>
          <p:nvPr/>
        </p:nvSpPr>
        <p:spPr>
          <a:xfrm>
            <a:off x="0" y="0"/>
            <a:ext cx="12192000" cy="6848122"/>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Google Shape;1367;p31">
            <a:extLst>
              <a:ext uri="{FF2B5EF4-FFF2-40B4-BE49-F238E27FC236}">
                <a16:creationId xmlns:a16="http://schemas.microsoft.com/office/drawing/2014/main" id="{9656C8A7-DE5A-FC32-20D7-8C1E571A381C}"/>
              </a:ext>
            </a:extLst>
          </p:cNvPr>
          <p:cNvSpPr txBox="1">
            <a:spLocks/>
          </p:cNvSpPr>
          <p:nvPr/>
        </p:nvSpPr>
        <p:spPr>
          <a:xfrm>
            <a:off x="981870" y="103151"/>
            <a:ext cx="10450406" cy="315309"/>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2- الممارسة الموجهة</a:t>
            </a:r>
            <a:r>
              <a:rPr kumimoji="0" lang="ar-SA" sz="1600" b="1" i="0" u="none" strike="noStrike" kern="0" cap="none" spc="0" normalizeH="0" baseline="0" noProof="0" dirty="0">
                <a:ln>
                  <a:noFill/>
                </a:ln>
                <a:solidFill>
                  <a:srgbClr val="757070"/>
                </a:solidFill>
                <a:effectLst/>
                <a:uLnTx/>
                <a:uFillTx/>
                <a:latin typeface="Calibri"/>
                <a:sym typeface="Calibri"/>
              </a:rPr>
              <a:t>: نقرأ الآن الجمل بطلاقة.</a:t>
            </a:r>
          </a:p>
        </p:txBody>
      </p:sp>
    </p:spTree>
    <p:extLst>
      <p:ext uri="{BB962C8B-B14F-4D97-AF65-F5344CB8AC3E}">
        <p14:creationId xmlns:p14="http://schemas.microsoft.com/office/powerpoint/2010/main" val="18577172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6739AC71-ED8F-0A5A-6BFE-0D73837BAE4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FC39DBAB-52C1-4B87-B1A8-B2E55DE23107}"/>
              </a:ext>
            </a:extLst>
          </p:cNvPr>
          <p:cNvSpPr/>
          <p:nvPr/>
        </p:nvSpPr>
        <p:spPr>
          <a:xfrm>
            <a:off x="153248" y="12808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8ABD5E7E-A323-4EEF-1B35-657E019EF73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5496A4BF-0748-BD83-D56A-87CEF22AC871}"/>
              </a:ext>
            </a:extLst>
          </p:cNvPr>
          <p:cNvPicPr preferRelativeResize="0"/>
          <p:nvPr/>
        </p:nvPicPr>
        <p:blipFill rotWithShape="1">
          <a:blip r:embed="rId4">
            <a:alphaModFix/>
          </a:blip>
          <a:srcRect/>
          <a:stretch/>
        </p:blipFill>
        <p:spPr>
          <a:xfrm>
            <a:off x="153248" y="63064"/>
            <a:ext cx="730250" cy="730250"/>
          </a:xfrm>
          <a:prstGeom prst="rect">
            <a:avLst/>
          </a:prstGeom>
          <a:noFill/>
          <a:ln>
            <a:noFill/>
          </a:ln>
        </p:spPr>
      </p:pic>
      <p:sp>
        <p:nvSpPr>
          <p:cNvPr id="1369" name="Google Shape;1369;p31">
            <a:extLst>
              <a:ext uri="{FF2B5EF4-FFF2-40B4-BE49-F238E27FC236}">
                <a16:creationId xmlns:a16="http://schemas.microsoft.com/office/drawing/2014/main" id="{D032CACB-7574-3FDD-2F59-07AE54AAE203}"/>
              </a:ext>
            </a:extLst>
          </p:cNvPr>
          <p:cNvSpPr txBox="1"/>
          <p:nvPr/>
        </p:nvSpPr>
        <p:spPr>
          <a:xfrm>
            <a:off x="937357" y="449818"/>
            <a:ext cx="10450406" cy="542247"/>
          </a:xfrm>
          <a:prstGeom prst="rect">
            <a:avLst/>
          </a:prstGeom>
          <a:noFill/>
          <a:ln>
            <a:noFill/>
          </a:ln>
        </p:spPr>
        <p:txBody>
          <a:bodyPr spcFirstLastPara="1" wrap="square" lIns="91425" tIns="45700" rIns="91425" bIns="45700" anchor="t" anchorCtr="0">
            <a:noAutofit/>
          </a:bodyPr>
          <a:lstStyle/>
          <a:p>
            <a:pPr algn="r" rtl="1">
              <a:buClr>
                <a:srgbClr val="AEABAB"/>
              </a:buClr>
              <a:buSzPts val="1400"/>
            </a:pPr>
            <a:r>
              <a:rPr lang="ar-MA" sz="1400" b="0" i="1" u="none" strike="noStrike" cap="none" dirty="0">
                <a:solidFill>
                  <a:schemeClr val="bg1">
                    <a:lumMod val="50000"/>
                  </a:schemeClr>
                </a:solidFill>
                <a:ea typeface="Calibri"/>
                <a:cs typeface="Calibri"/>
                <a:sym typeface="Calibri"/>
              </a:rPr>
              <a:t> </a:t>
            </a:r>
            <a:r>
              <a:rPr lang="ar-SA" sz="1400" i="1" dirty="0">
                <a:solidFill>
                  <a:schemeClr val="bg1">
                    <a:lumMod val="50000"/>
                  </a:schemeClr>
                </a:solidFill>
              </a:rPr>
              <a:t>يطلب</a:t>
            </a:r>
            <a:r>
              <a:rPr lang="ar-MA" sz="1400" i="1" dirty="0">
                <a:solidFill>
                  <a:schemeClr val="bg1">
                    <a:lumMod val="50000"/>
                  </a:schemeClr>
                </a:solidFill>
              </a:rPr>
              <a:t> الأستاذ</a:t>
            </a:r>
            <a:r>
              <a:rPr lang="fr-FR" sz="1400" i="1" dirty="0">
                <a:solidFill>
                  <a:schemeClr val="bg1">
                    <a:lumMod val="50000"/>
                  </a:schemeClr>
                </a:solidFill>
              </a:rPr>
              <a:t>)</a:t>
            </a:r>
            <a:r>
              <a:rPr lang="ar-SA" sz="1400" i="1" dirty="0">
                <a:solidFill>
                  <a:schemeClr val="bg1">
                    <a:lumMod val="50000"/>
                  </a:schemeClr>
                </a:solidFill>
              </a:rPr>
              <a:t>ة</a:t>
            </a:r>
            <a:r>
              <a:rPr lang="fr-FR" sz="1400" i="1" dirty="0">
                <a:solidFill>
                  <a:schemeClr val="bg1">
                    <a:lumMod val="50000"/>
                  </a:schemeClr>
                </a:solidFill>
              </a:rPr>
              <a:t>(</a:t>
            </a:r>
            <a:r>
              <a:rPr lang="ar-MA" sz="1400" i="1" dirty="0">
                <a:solidFill>
                  <a:schemeClr val="bg1">
                    <a:lumMod val="50000"/>
                  </a:schemeClr>
                </a:solidFill>
              </a:rPr>
              <a:t> </a:t>
            </a:r>
            <a:r>
              <a:rPr lang="ar-SA" sz="1400" i="1" dirty="0">
                <a:solidFill>
                  <a:schemeClr val="bg1">
                    <a:lumMod val="50000"/>
                  </a:schemeClr>
                </a:solidFill>
              </a:rPr>
              <a:t>من بعض التلاميذ المرور إلى السبورة وقراءة مقاطع من النص بطلاقة، ويحرص على التصحيح الفوري لقراءة كل تلميذ بإشراك زملائه، ويطلب منهم إبداء رأيهم، ويختم بتقديم </a:t>
            </a:r>
            <a:r>
              <a:rPr lang="ar-MA" sz="1400" i="1" dirty="0">
                <a:solidFill>
                  <a:schemeClr val="bg1">
                    <a:lumMod val="50000"/>
                  </a:schemeClr>
                </a:solidFill>
              </a:rPr>
              <a:t>تغذية راجعة.</a:t>
            </a:r>
            <a:r>
              <a:rPr lang="ar-SA" sz="1400" i="1" dirty="0">
                <a:solidFill>
                  <a:prstClr val="white">
                    <a:lumMod val="65000"/>
                  </a:prstClr>
                </a:solidFill>
              </a:rPr>
              <a:t> وفق: </a:t>
            </a:r>
            <a:r>
              <a:rPr lang="ar-SA" sz="1400" i="1" dirty="0">
                <a:solidFill>
                  <a:schemeClr val="bg1">
                    <a:lumMod val="50000"/>
                  </a:schemeClr>
                </a:solidFill>
                <a:sym typeface="Calibri"/>
              </a:rPr>
              <a:t>1-</a:t>
            </a:r>
            <a:r>
              <a:rPr lang="ar-SA" sz="1400" b="1" dirty="0">
                <a:solidFill>
                  <a:prstClr val="white">
                    <a:lumMod val="50000"/>
                  </a:prstClr>
                </a:solidFill>
                <a:latin typeface="Calibri Light" panose="020F0302020204030204"/>
                <a:cs typeface="Times New Roman" panose="02020603050405020304" pitchFamily="18" charset="0"/>
              </a:rPr>
              <a:t> معيار الدقة في القراءة، 2- معيار السرعة والاسترسال، 3- التنغيم</a:t>
            </a:r>
            <a:r>
              <a:rPr lang="ar-SA" sz="1400" b="1" dirty="0">
                <a:solidFill>
                  <a:srgbClr val="002060"/>
                </a:solidFill>
                <a:latin typeface="Calibri Light" panose="020F0302020204030204"/>
                <a:cs typeface="Times New Roman" panose="02020603050405020304" pitchFamily="18" charset="0"/>
              </a:rPr>
              <a:t>.</a:t>
            </a:r>
            <a:endParaRPr lang="fr-FR" sz="1400" i="1" dirty="0">
              <a:solidFill>
                <a:schemeClr val="bg1">
                  <a:lumMod val="50000"/>
                </a:schemeClr>
              </a:solidFill>
            </a:endParaRPr>
          </a:p>
        </p:txBody>
      </p:sp>
      <p:pic>
        <p:nvPicPr>
          <p:cNvPr id="1370" name="Google Shape;1370;p31">
            <a:extLst>
              <a:ext uri="{FF2B5EF4-FFF2-40B4-BE49-F238E27FC236}">
                <a16:creationId xmlns:a16="http://schemas.microsoft.com/office/drawing/2014/main" id="{74530198-A2EE-1A7B-5C4F-389D2537A2EA}"/>
              </a:ext>
            </a:extLst>
          </p:cNvPr>
          <p:cNvPicPr preferRelativeResize="0"/>
          <p:nvPr/>
        </p:nvPicPr>
        <p:blipFill rotWithShape="1">
          <a:blip r:embed="rId5">
            <a:alphaModFix/>
          </a:blip>
          <a:srcRect/>
          <a:stretch/>
        </p:blipFill>
        <p:spPr>
          <a:xfrm>
            <a:off x="4871258" y="1810792"/>
            <a:ext cx="4311079" cy="3476103"/>
          </a:xfrm>
          <a:prstGeom prst="rect">
            <a:avLst/>
          </a:prstGeom>
          <a:noFill/>
          <a:ln>
            <a:noFill/>
          </a:ln>
        </p:spPr>
      </p:pic>
      <p:sp>
        <p:nvSpPr>
          <p:cNvPr id="5" name="Rectangle 4">
            <a:extLst>
              <a:ext uri="{FF2B5EF4-FFF2-40B4-BE49-F238E27FC236}">
                <a16:creationId xmlns:a16="http://schemas.microsoft.com/office/drawing/2014/main" id="{1A43D26C-CFFF-9235-01AD-469BE54409F6}"/>
              </a:ext>
            </a:extLst>
          </p:cNvPr>
          <p:cNvSpPr/>
          <p:nvPr/>
        </p:nvSpPr>
        <p:spPr>
          <a:xfrm>
            <a:off x="0" y="0"/>
            <a:ext cx="12192000" cy="6858000"/>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Google Shape;1367;p31">
            <a:extLst>
              <a:ext uri="{FF2B5EF4-FFF2-40B4-BE49-F238E27FC236}">
                <a16:creationId xmlns:a16="http://schemas.microsoft.com/office/drawing/2014/main" id="{DAC85C66-1E6B-B0D8-551B-34A396553275}"/>
              </a:ext>
            </a:extLst>
          </p:cNvPr>
          <p:cNvSpPr txBox="1">
            <a:spLocks/>
          </p:cNvSpPr>
          <p:nvPr/>
        </p:nvSpPr>
        <p:spPr>
          <a:xfrm>
            <a:off x="948620" y="86526"/>
            <a:ext cx="10450406" cy="363291"/>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2- الممارسة الموجهة</a:t>
            </a:r>
            <a:r>
              <a:rPr kumimoji="0" lang="ar-SA" sz="1600" b="1" i="0" u="none" strike="noStrike" kern="0" cap="none" spc="0" normalizeH="0" baseline="0" noProof="0" dirty="0">
                <a:ln>
                  <a:noFill/>
                </a:ln>
                <a:solidFill>
                  <a:srgbClr val="757070"/>
                </a:solidFill>
                <a:effectLst/>
                <a:uLnTx/>
                <a:uFillTx/>
                <a:latin typeface="Calibri"/>
                <a:sym typeface="Calibri"/>
              </a:rPr>
              <a:t>: نقرأ الآن الجمل بطلاقة.</a:t>
            </a:r>
          </a:p>
        </p:txBody>
      </p:sp>
    </p:spTree>
    <p:extLst>
      <p:ext uri="{BB962C8B-B14F-4D97-AF65-F5344CB8AC3E}">
        <p14:creationId xmlns:p14="http://schemas.microsoft.com/office/powerpoint/2010/main" val="18874156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34CBCAD0-52C8-AC1A-8DBF-9D95A4DA780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1AE4F885-1F7E-2053-5CE4-DE1FA09528C8}"/>
              </a:ext>
            </a:extLst>
          </p:cNvPr>
          <p:cNvSpPr/>
          <p:nvPr/>
        </p:nvSpPr>
        <p:spPr>
          <a:xfrm>
            <a:off x="0" y="40656"/>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A3FB091B-B50D-C775-AADD-6834F3FB77A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0F995303-8738-CAD5-E16E-FA6E947820FB}"/>
              </a:ext>
            </a:extLst>
          </p:cNvPr>
          <p:cNvPicPr preferRelativeResize="0"/>
          <p:nvPr/>
        </p:nvPicPr>
        <p:blipFill rotWithShape="1">
          <a:blip r:embed="rId4">
            <a:alphaModFix/>
          </a:blip>
          <a:srcRect/>
          <a:stretch/>
        </p:blipFill>
        <p:spPr>
          <a:xfrm>
            <a:off x="109166" y="45304"/>
            <a:ext cx="730250" cy="730250"/>
          </a:xfrm>
          <a:prstGeom prst="rect">
            <a:avLst/>
          </a:prstGeom>
          <a:noFill/>
          <a:ln>
            <a:noFill/>
          </a:ln>
        </p:spPr>
      </p:pic>
      <p:sp>
        <p:nvSpPr>
          <p:cNvPr id="1369" name="Google Shape;1369;p31">
            <a:extLst>
              <a:ext uri="{FF2B5EF4-FFF2-40B4-BE49-F238E27FC236}">
                <a16:creationId xmlns:a16="http://schemas.microsoft.com/office/drawing/2014/main" id="{36D646B3-E96A-1DA9-9FF7-E16AE27A47B7}"/>
              </a:ext>
            </a:extLst>
          </p:cNvPr>
          <p:cNvSpPr txBox="1"/>
          <p:nvPr/>
        </p:nvSpPr>
        <p:spPr>
          <a:xfrm>
            <a:off x="366327" y="372945"/>
            <a:ext cx="11017224" cy="49941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400" b="0" i="1" u="none" strike="noStrike" cap="none" dirty="0">
                <a:solidFill>
                  <a:srgbClr val="AEABAB"/>
                </a:solidFill>
                <a:ea typeface="Calibri"/>
                <a:cs typeface="Calibri"/>
                <a:sym typeface="Calibri"/>
              </a:rPr>
              <a:t> </a:t>
            </a:r>
            <a:r>
              <a:rPr lang="ar-SA" sz="1400" i="1" dirty="0">
                <a:solidFill>
                  <a:schemeClr val="bg1">
                    <a:lumMod val="65000"/>
                  </a:schemeClr>
                </a:solidFill>
              </a:rPr>
              <a:t>يتناوب التلاميذ على قراءة مقاطع النص المتتابعة بطلاقة دون تدخل فوري من </a:t>
            </a:r>
            <a:r>
              <a:rPr lang="ar-MA" sz="1400" i="1" dirty="0">
                <a:solidFill>
                  <a:schemeClr val="bg1">
                    <a:lumMod val="65000"/>
                  </a:schemeClr>
                </a:solidFill>
              </a:rPr>
              <a:t>الأستاذ</a:t>
            </a:r>
            <a:r>
              <a:rPr lang="fr-FR" sz="1400" i="1" dirty="0">
                <a:solidFill>
                  <a:schemeClr val="bg1">
                    <a:lumMod val="65000"/>
                  </a:schemeClr>
                </a:solidFill>
              </a:rPr>
              <a:t>)</a:t>
            </a:r>
            <a:r>
              <a:rPr lang="ar-SA" sz="1400" i="1" dirty="0">
                <a:solidFill>
                  <a:schemeClr val="bg1">
                    <a:lumMod val="65000"/>
                  </a:schemeClr>
                </a:solidFill>
              </a:rPr>
              <a:t>ة</a:t>
            </a:r>
            <a:r>
              <a:rPr lang="fr-FR" sz="1400" i="1" dirty="0">
                <a:solidFill>
                  <a:schemeClr val="bg1">
                    <a:lumMod val="65000"/>
                  </a:schemeClr>
                </a:solidFill>
              </a:rPr>
              <a:t>(</a:t>
            </a:r>
            <a:r>
              <a:rPr lang="ar-SA" sz="1400" i="1" dirty="0">
                <a:solidFill>
                  <a:schemeClr val="bg1">
                    <a:lumMod val="65000"/>
                  </a:schemeClr>
                </a:solidFill>
              </a:rPr>
              <a:t>، ثم يقدم </a:t>
            </a:r>
            <a:r>
              <a:rPr lang="ar-MA" sz="1400" i="1" dirty="0">
                <a:solidFill>
                  <a:schemeClr val="bg1">
                    <a:lumMod val="65000"/>
                  </a:schemeClr>
                </a:solidFill>
              </a:rPr>
              <a:t>الأستاذ</a:t>
            </a:r>
            <a:r>
              <a:rPr lang="fr-FR" sz="1400" i="1" dirty="0">
                <a:solidFill>
                  <a:schemeClr val="bg1">
                    <a:lumMod val="65000"/>
                  </a:schemeClr>
                </a:solidFill>
              </a:rPr>
              <a:t>)</a:t>
            </a:r>
            <a:r>
              <a:rPr lang="ar-SA" sz="1400" i="1" dirty="0">
                <a:solidFill>
                  <a:schemeClr val="bg1">
                    <a:lumMod val="65000"/>
                  </a:schemeClr>
                </a:solidFill>
              </a:rPr>
              <a:t>ة</a:t>
            </a:r>
            <a:r>
              <a:rPr lang="fr-FR" sz="1400" i="1" dirty="0">
                <a:solidFill>
                  <a:schemeClr val="bg1">
                    <a:lumMod val="65000"/>
                  </a:schemeClr>
                </a:solidFill>
              </a:rPr>
              <a:t>(</a:t>
            </a:r>
            <a:r>
              <a:rPr lang="ar-SA" sz="1400" i="1" dirty="0">
                <a:solidFill>
                  <a:schemeClr val="bg1">
                    <a:lumMod val="65000"/>
                  </a:schemeClr>
                </a:solidFill>
              </a:rPr>
              <a:t> </a:t>
            </a:r>
            <a:r>
              <a:rPr lang="ar-MA" sz="1400" i="1" dirty="0">
                <a:solidFill>
                  <a:schemeClr val="bg1">
                    <a:lumMod val="65000"/>
                  </a:schemeClr>
                </a:solidFill>
              </a:rPr>
              <a:t>تغذية راجعة</a:t>
            </a:r>
            <a:r>
              <a:rPr lang="ar-SA" sz="1400" i="1" dirty="0">
                <a:solidFill>
                  <a:schemeClr val="bg1">
                    <a:lumMod val="65000"/>
                  </a:schemeClr>
                </a:solidFill>
              </a:rPr>
              <a:t> بعد انتهاء كل تلميذ من قراءة المقطع المطلوب، بناء على </a:t>
            </a:r>
            <a:r>
              <a:rPr lang="ar-MA" sz="1400" i="1" dirty="0">
                <a:solidFill>
                  <a:schemeClr val="bg1">
                    <a:lumMod val="65000"/>
                  </a:schemeClr>
                </a:solidFill>
                <a:sym typeface="Calibri"/>
              </a:rPr>
              <a:t>معايير القراءة: </a:t>
            </a:r>
            <a:r>
              <a:rPr lang="ar-SA" sz="1400" i="1" dirty="0">
                <a:solidFill>
                  <a:schemeClr val="bg1">
                    <a:lumMod val="50000"/>
                  </a:schemeClr>
                </a:solidFill>
                <a:sym typeface="Calibri"/>
              </a:rPr>
              <a:t>1-</a:t>
            </a:r>
            <a:r>
              <a:rPr lang="ar-SA" sz="1400" b="1" dirty="0">
                <a:solidFill>
                  <a:prstClr val="white">
                    <a:lumMod val="50000"/>
                  </a:prstClr>
                </a:solidFill>
                <a:latin typeface="Calibri Light" panose="020F0302020204030204"/>
                <a:cs typeface="Times New Roman" panose="02020603050405020304" pitchFamily="18" charset="0"/>
              </a:rPr>
              <a:t> معيار الدقة في القراءة، 2- معيار السرعة والاسترسال، 3- التنغيم</a:t>
            </a:r>
            <a:r>
              <a:rPr lang="ar-SA" sz="1400" b="1" dirty="0">
                <a:solidFill>
                  <a:srgbClr val="002060"/>
                </a:solidFill>
                <a:latin typeface="Calibri Light" panose="020F0302020204030204"/>
                <a:cs typeface="Times New Roman" panose="02020603050405020304" pitchFamily="18" charset="0"/>
              </a:rPr>
              <a:t>.</a:t>
            </a:r>
            <a:endParaRPr lang="fr-FR" sz="1400" i="1" dirty="0">
              <a:solidFill>
                <a:schemeClr val="bg1">
                  <a:lumMod val="65000"/>
                </a:schemeClr>
              </a:solidFill>
            </a:endParaRPr>
          </a:p>
        </p:txBody>
      </p:sp>
      <p:pic>
        <p:nvPicPr>
          <p:cNvPr id="1370" name="Google Shape;1370;p31">
            <a:extLst>
              <a:ext uri="{FF2B5EF4-FFF2-40B4-BE49-F238E27FC236}">
                <a16:creationId xmlns:a16="http://schemas.microsoft.com/office/drawing/2014/main" id="{F32656D2-0BA5-5014-A521-8DB23CC24492}"/>
              </a:ext>
            </a:extLst>
          </p:cNvPr>
          <p:cNvPicPr preferRelativeResize="0"/>
          <p:nvPr/>
        </p:nvPicPr>
        <p:blipFill rotWithShape="1">
          <a:blip r:embed="rId5">
            <a:alphaModFix/>
          </a:blip>
          <a:srcRect/>
          <a:stretch/>
        </p:blipFill>
        <p:spPr>
          <a:xfrm>
            <a:off x="6852430" y="1477932"/>
            <a:ext cx="4068000" cy="2772000"/>
          </a:xfrm>
          <a:prstGeom prst="rect">
            <a:avLst/>
          </a:prstGeom>
          <a:noFill/>
          <a:ln>
            <a:noFill/>
          </a:ln>
        </p:spPr>
      </p:pic>
      <p:sp>
        <p:nvSpPr>
          <p:cNvPr id="6" name="Rectangle 5">
            <a:extLst>
              <a:ext uri="{FF2B5EF4-FFF2-40B4-BE49-F238E27FC236}">
                <a16:creationId xmlns:a16="http://schemas.microsoft.com/office/drawing/2014/main" id="{723ED7F0-2EF1-2031-29EA-D35F159DC056}"/>
              </a:ext>
            </a:extLst>
          </p:cNvPr>
          <p:cNvSpPr/>
          <p:nvPr/>
        </p:nvSpPr>
        <p:spPr>
          <a:xfrm>
            <a:off x="0" y="0"/>
            <a:ext cx="12192000" cy="6858000"/>
          </a:xfrm>
          <a:prstGeom prst="rect">
            <a:avLst/>
          </a:prstGeom>
          <a:noFill/>
          <a:ln w="76200" cap="flat" cmpd="sng" algn="ctr">
            <a:solidFill>
              <a:srgbClr val="8BC145"/>
            </a:solidFill>
            <a:prstDash val="solid"/>
          </a:ln>
          <a:effectLst/>
        </p:spPr>
        <p:txBody>
          <a:bodyPr rtlCol="0" anchor="ctr"/>
          <a:lstStyle/>
          <a:p>
            <a:pPr algn="ctr">
              <a:defRPr/>
            </a:pPr>
            <a:endParaRPr lang="fr-MA" kern="0">
              <a:solidFill>
                <a:prstClr val="white"/>
              </a:solidFill>
              <a:latin typeface="Aptos" panose="02110004020202020204"/>
            </a:endParaRPr>
          </a:p>
        </p:txBody>
      </p:sp>
      <p:sp>
        <p:nvSpPr>
          <p:cNvPr id="5" name="ZoneTexte 4">
            <a:extLst>
              <a:ext uri="{FF2B5EF4-FFF2-40B4-BE49-F238E27FC236}">
                <a16:creationId xmlns:a16="http://schemas.microsoft.com/office/drawing/2014/main" id="{1F45E75C-2F91-65D1-F689-072A6945680F}"/>
              </a:ext>
            </a:extLst>
          </p:cNvPr>
          <p:cNvSpPr txBox="1"/>
          <p:nvPr/>
        </p:nvSpPr>
        <p:spPr>
          <a:xfrm>
            <a:off x="1837113" y="5007727"/>
            <a:ext cx="6134792" cy="1477328"/>
          </a:xfrm>
          <a:prstGeom prst="rect">
            <a:avLst/>
          </a:prstGeom>
          <a:noFill/>
        </p:spPr>
        <p:txBody>
          <a:bodyPr wrap="square">
            <a:spAutoFit/>
          </a:bodyPr>
          <a:lstStyle/>
          <a:p>
            <a:pPr algn="r" rtl="1">
              <a:buNone/>
            </a:pPr>
            <a:r>
              <a:rPr lang="ar-SA" b="1" dirty="0">
                <a:solidFill>
                  <a:srgbClr val="002060"/>
                </a:solidFill>
              </a:rPr>
              <a:t>تغذية راجعة للقرّاء:</a:t>
            </a:r>
          </a:p>
          <a:p>
            <a:pPr marL="285750" indent="-285750" algn="r" rtl="1">
              <a:buFont typeface="Arial" panose="020B0604020202020204" pitchFamily="34" charset="0"/>
              <a:buChar char="•"/>
            </a:pPr>
            <a:r>
              <a:rPr lang="ar-SA" dirty="0">
                <a:solidFill>
                  <a:srgbClr val="002060"/>
                </a:solidFill>
              </a:rPr>
              <a:t>قسم النص إلى وحدات معنوية صغيرة.</a:t>
            </a:r>
          </a:p>
          <a:p>
            <a:pPr marL="285750" indent="-285750" algn="r" rtl="1">
              <a:buFont typeface="Arial" panose="020B0604020202020204" pitchFamily="34" charset="0"/>
              <a:buChar char="•"/>
            </a:pPr>
            <a:r>
              <a:rPr lang="ar-SA" dirty="0">
                <a:solidFill>
                  <a:srgbClr val="002060"/>
                </a:solidFill>
              </a:rPr>
              <a:t>احترم علامات الترقيم: (،) = وقفة قصيرة، (.) = وقفة أطول.</a:t>
            </a:r>
          </a:p>
          <a:p>
            <a:pPr marL="285750" indent="-285750" algn="r" rtl="1">
              <a:buFont typeface="Arial" panose="020B0604020202020204" pitchFamily="34" charset="0"/>
              <a:buChar char="•"/>
            </a:pPr>
            <a:r>
              <a:rPr lang="ar-SA" dirty="0">
                <a:solidFill>
                  <a:srgbClr val="002060"/>
                </a:solidFill>
              </a:rPr>
              <a:t>راقب نبرة الصوت لإبراز التوتر أو التفسير.</a:t>
            </a:r>
          </a:p>
          <a:p>
            <a:pPr marL="285750" indent="-285750" algn="r" rtl="1">
              <a:buFont typeface="Arial" panose="020B0604020202020204" pitchFamily="34" charset="0"/>
              <a:buChar char="•"/>
            </a:pPr>
            <a:r>
              <a:rPr lang="ar-SA" dirty="0">
                <a:solidFill>
                  <a:srgbClr val="002060"/>
                </a:solidFill>
              </a:rPr>
              <a:t>اجعل الهدف إيصال </a:t>
            </a:r>
            <a:r>
              <a:rPr lang="ar-SA" b="1" dirty="0">
                <a:solidFill>
                  <a:srgbClr val="002060"/>
                </a:solidFill>
              </a:rPr>
              <a:t>المعنى</a:t>
            </a:r>
            <a:r>
              <a:rPr lang="ar-SA" dirty="0">
                <a:solidFill>
                  <a:srgbClr val="002060"/>
                </a:solidFill>
              </a:rPr>
              <a:t>، لا فقط </a:t>
            </a:r>
            <a:r>
              <a:rPr lang="ar-SA" b="1" dirty="0">
                <a:solidFill>
                  <a:srgbClr val="002060"/>
                </a:solidFill>
              </a:rPr>
              <a:t>قراءة الحروف والألفاظ</a:t>
            </a:r>
            <a:r>
              <a:rPr lang="ar-SA" dirty="0">
                <a:solidFill>
                  <a:srgbClr val="002060"/>
                </a:solidFill>
              </a:rPr>
              <a:t>.</a:t>
            </a:r>
          </a:p>
        </p:txBody>
      </p:sp>
      <p:sp>
        <p:nvSpPr>
          <p:cNvPr id="4" name="Google Shape;1367;p31">
            <a:extLst>
              <a:ext uri="{FF2B5EF4-FFF2-40B4-BE49-F238E27FC236}">
                <a16:creationId xmlns:a16="http://schemas.microsoft.com/office/drawing/2014/main" id="{C6E15FED-91F9-5968-EC43-ED725889A963}"/>
              </a:ext>
            </a:extLst>
          </p:cNvPr>
          <p:cNvSpPr txBox="1">
            <a:spLocks/>
          </p:cNvSpPr>
          <p:nvPr/>
        </p:nvSpPr>
        <p:spPr>
          <a:xfrm>
            <a:off x="1089368" y="53850"/>
            <a:ext cx="10319138" cy="319095"/>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3- الممارسة المستقلة</a:t>
            </a:r>
            <a:r>
              <a:rPr kumimoji="0" lang="ar-SA" sz="1600" b="1" i="0" u="none" strike="noStrike" kern="0" cap="none" spc="0" normalizeH="0" baseline="0" noProof="0" dirty="0">
                <a:ln>
                  <a:noFill/>
                </a:ln>
                <a:solidFill>
                  <a:srgbClr val="757070"/>
                </a:solidFill>
                <a:effectLst/>
                <a:uLnTx/>
                <a:uFillTx/>
                <a:latin typeface="Calibri"/>
                <a:sym typeface="Calibri"/>
              </a:rPr>
              <a:t>: أقرأ الآن الجمل بطلاقة.</a:t>
            </a:r>
          </a:p>
        </p:txBody>
      </p:sp>
    </p:spTree>
    <p:extLst>
      <p:ext uri="{BB962C8B-B14F-4D97-AF65-F5344CB8AC3E}">
        <p14:creationId xmlns:p14="http://schemas.microsoft.com/office/powerpoint/2010/main" val="8787179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AADBE3DF-D3BC-407F-7838-020851B1C054}"/>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A7AC1DD2-685F-5AD9-ACBF-58BD21EF7EBB}"/>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7CBBB01E-D56D-AD59-A3A2-6B0BE5C8EA2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EDEAD27F-1804-4595-B060-DF6B95F07EA1}"/>
              </a:ext>
            </a:extLst>
          </p:cNvPr>
          <p:cNvSpPr txBox="1"/>
          <p:nvPr/>
        </p:nvSpPr>
        <p:spPr>
          <a:xfrm>
            <a:off x="855890" y="424878"/>
            <a:ext cx="10544661" cy="501973"/>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400" b="0" i="1" u="none" strike="noStrike" cap="none" dirty="0">
                <a:solidFill>
                  <a:schemeClr val="bg1">
                    <a:lumMod val="50000"/>
                  </a:schemeClr>
                </a:solidFill>
                <a:ea typeface="Calibri"/>
                <a:cs typeface="Calibri"/>
                <a:sym typeface="Calibri"/>
              </a:rPr>
              <a:t> </a:t>
            </a:r>
            <a:r>
              <a:rPr lang="ar-SA" sz="1400" i="1" dirty="0">
                <a:solidFill>
                  <a:schemeClr val="bg1">
                    <a:lumMod val="50000"/>
                  </a:schemeClr>
                </a:solidFill>
                <a:sym typeface="Calibri"/>
              </a:rPr>
              <a:t>يختار الأستاذ عينة من</a:t>
            </a:r>
            <a:r>
              <a:rPr lang="ar-SA" sz="1400" i="1" dirty="0">
                <a:solidFill>
                  <a:schemeClr val="bg1">
                    <a:lumMod val="50000"/>
                  </a:schemeClr>
                </a:solidFill>
              </a:rPr>
              <a:t> التلاميذ الذين وجدوا صعوبة في قراءة بعض الكلمات أثناء مرحلة القراءة الصامتة، ويطلب منهم إعادة قراءتها بطلاقة وبصوت مرتفع، قصد تتبع تطور أدائهم القرائي.</a:t>
            </a:r>
            <a:endParaRPr lang="fr-FR" sz="1400" i="1" dirty="0">
              <a:solidFill>
                <a:schemeClr val="bg1">
                  <a:lumMod val="50000"/>
                </a:schemeClr>
              </a:solidFill>
            </a:endParaRPr>
          </a:p>
        </p:txBody>
      </p:sp>
      <p:pic>
        <p:nvPicPr>
          <p:cNvPr id="1370" name="Google Shape;1370;p31">
            <a:extLst>
              <a:ext uri="{FF2B5EF4-FFF2-40B4-BE49-F238E27FC236}">
                <a16:creationId xmlns:a16="http://schemas.microsoft.com/office/drawing/2014/main" id="{5170D82C-C69B-3575-BA70-91215C438143}"/>
              </a:ext>
            </a:extLst>
          </p:cNvPr>
          <p:cNvPicPr preferRelativeResize="0"/>
          <p:nvPr/>
        </p:nvPicPr>
        <p:blipFill rotWithShape="1">
          <a:blip r:embed="rId4">
            <a:alphaModFix/>
          </a:blip>
          <a:srcRect/>
          <a:stretch/>
        </p:blipFill>
        <p:spPr>
          <a:xfrm>
            <a:off x="3809972" y="2408958"/>
            <a:ext cx="4068000" cy="2772000"/>
          </a:xfrm>
          <a:prstGeom prst="rect">
            <a:avLst/>
          </a:prstGeom>
          <a:noFill/>
          <a:ln>
            <a:noFill/>
          </a:ln>
        </p:spPr>
      </p:pic>
      <p:pic>
        <p:nvPicPr>
          <p:cNvPr id="2" name="Google Shape;1435;p14" descr="Lever la main - Icônes mains et gestes gratuites">
            <a:extLst>
              <a:ext uri="{FF2B5EF4-FFF2-40B4-BE49-F238E27FC236}">
                <a16:creationId xmlns:a16="http://schemas.microsoft.com/office/drawing/2014/main" id="{306F9C73-83A3-A6BF-1E3F-3CAF08AB8BCA}"/>
              </a:ext>
            </a:extLst>
          </p:cNvPr>
          <p:cNvPicPr preferRelativeResize="0"/>
          <p:nvPr/>
        </p:nvPicPr>
        <p:blipFill rotWithShape="1">
          <a:blip r:embed="rId5">
            <a:alphaModFix/>
          </a:blip>
          <a:srcRect/>
          <a:stretch/>
        </p:blipFill>
        <p:spPr>
          <a:xfrm>
            <a:off x="153248" y="83931"/>
            <a:ext cx="702642" cy="702642"/>
          </a:xfrm>
          <a:prstGeom prst="rect">
            <a:avLst/>
          </a:prstGeom>
          <a:noFill/>
          <a:ln>
            <a:noFill/>
          </a:ln>
        </p:spPr>
      </p:pic>
      <p:sp>
        <p:nvSpPr>
          <p:cNvPr id="5" name="Rectangle 4">
            <a:extLst>
              <a:ext uri="{FF2B5EF4-FFF2-40B4-BE49-F238E27FC236}">
                <a16:creationId xmlns:a16="http://schemas.microsoft.com/office/drawing/2014/main" id="{DFF4C3F5-B76C-9CBB-8F42-49ABCAD7CC29}"/>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6" name="Google Shape;1367;p31">
            <a:extLst>
              <a:ext uri="{FF2B5EF4-FFF2-40B4-BE49-F238E27FC236}">
                <a16:creationId xmlns:a16="http://schemas.microsoft.com/office/drawing/2014/main" id="{58642398-745B-FE7D-781B-51997CF407CE}"/>
              </a:ext>
            </a:extLst>
          </p:cNvPr>
          <p:cNvSpPr txBox="1">
            <a:spLocks/>
          </p:cNvSpPr>
          <p:nvPr/>
        </p:nvSpPr>
        <p:spPr>
          <a:xfrm>
            <a:off x="348630" y="118412"/>
            <a:ext cx="11017224" cy="306466"/>
          </a:xfrm>
          <a:prstGeom prst="rect">
            <a:avLst/>
          </a:prstGeom>
          <a:noFill/>
          <a:ln>
            <a:noFill/>
          </a:ln>
        </p:spPr>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4- التغذية الراجعة</a:t>
            </a:r>
            <a:r>
              <a:rPr kumimoji="0" lang="ar-SA" sz="1600" b="1" i="0" u="none" strike="noStrike" kern="0" cap="none" spc="0" normalizeH="0" baseline="0" noProof="0" dirty="0">
                <a:ln>
                  <a:noFill/>
                </a:ln>
                <a:solidFill>
                  <a:srgbClr val="757070"/>
                </a:solidFill>
                <a:effectLst/>
                <a:uLnTx/>
                <a:uFillTx/>
                <a:latin typeface="Calibri"/>
                <a:sym typeface="Calibri"/>
              </a:rPr>
              <a:t>: </a:t>
            </a:r>
            <a:r>
              <a:rPr lang="ar-SA" sz="1600" kern="0" dirty="0"/>
              <a:t>أقرأ الكلمات التي كنت أجد صعوبة في قراءتها بطلاقة </a:t>
            </a:r>
            <a:r>
              <a:rPr kumimoji="0" lang="ar-MA" sz="1600" b="1" i="0" u="none" strike="noStrike" kern="0" cap="none" spc="0" normalizeH="0" baseline="0" noProof="0" dirty="0">
                <a:ln>
                  <a:noFill/>
                </a:ln>
                <a:solidFill>
                  <a:schemeClr val="bg1">
                    <a:lumMod val="65000"/>
                  </a:schemeClr>
                </a:solidFill>
                <a:effectLst/>
                <a:uLnTx/>
                <a:uFillTx/>
                <a:latin typeface="Calibri"/>
                <a:sym typeface="Calibri"/>
              </a:rPr>
              <a:t>(</a:t>
            </a:r>
            <a:r>
              <a:rPr kumimoji="0" lang="ar-SA" sz="1600" b="1" i="0" u="none" strike="noStrike" kern="0" cap="none" spc="0" normalizeH="0" baseline="0" noProof="0" dirty="0">
                <a:ln>
                  <a:noFill/>
                </a:ln>
                <a:solidFill>
                  <a:schemeClr val="bg1">
                    <a:lumMod val="65000"/>
                  </a:schemeClr>
                </a:solidFill>
                <a:effectLst/>
                <a:uLnTx/>
                <a:uFillTx/>
                <a:latin typeface="Calibri"/>
                <a:sym typeface="Calibri"/>
              </a:rPr>
              <a:t>المسطر تحتها أثناء القراءة الصامتة</a:t>
            </a:r>
            <a:r>
              <a:rPr kumimoji="0" lang="ar-MA" sz="1600" b="1" i="0" u="none" strike="noStrike" kern="0" cap="none" spc="0" normalizeH="0" baseline="0" noProof="0" dirty="0">
                <a:ln>
                  <a:noFill/>
                </a:ln>
                <a:solidFill>
                  <a:schemeClr val="bg1">
                    <a:lumMod val="65000"/>
                  </a:schemeClr>
                </a:solidFill>
                <a:effectLst/>
                <a:uLnTx/>
                <a:uFillTx/>
                <a:latin typeface="Calibri"/>
                <a:sym typeface="Calibri"/>
              </a:rPr>
              <a:t>)</a:t>
            </a:r>
            <a:endParaRPr kumimoji="0" lang="ar-SA" sz="1600" b="1" i="0" u="none" strike="noStrike" kern="0" cap="none" spc="0" normalizeH="0" baseline="0" noProof="0" dirty="0">
              <a:ln>
                <a:noFill/>
              </a:ln>
              <a:solidFill>
                <a:schemeClr val="bg1">
                  <a:lumMod val="65000"/>
                </a:schemeClr>
              </a:solidFill>
              <a:effectLst/>
              <a:uLnTx/>
              <a:uFillTx/>
              <a:latin typeface="Calibri"/>
              <a:sym typeface="Calibri"/>
            </a:endParaRPr>
          </a:p>
        </p:txBody>
      </p:sp>
    </p:spTree>
    <p:extLst>
      <p:ext uri="{BB962C8B-B14F-4D97-AF65-F5344CB8AC3E}">
        <p14:creationId xmlns:p14="http://schemas.microsoft.com/office/powerpoint/2010/main" val="17619413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99595CBD-654E-B287-7FBD-B52432227DD1}"/>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9E0C9E64-4494-AA92-435E-A4933940D53F}"/>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DB2C413-96AC-2222-1FDD-E20CF566D1E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7504D60D-7325-8890-6465-9213C6BA2E9B}"/>
              </a:ext>
            </a:extLst>
          </p:cNvPr>
          <p:cNvSpPr txBox="1"/>
          <p:nvPr/>
        </p:nvSpPr>
        <p:spPr>
          <a:xfrm>
            <a:off x="915238" y="426523"/>
            <a:ext cx="10373965" cy="346856"/>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400" b="0" i="1" u="none" strike="noStrike" cap="none" dirty="0">
                <a:solidFill>
                  <a:schemeClr val="bg1">
                    <a:lumMod val="50000"/>
                  </a:schemeClr>
                </a:solidFill>
                <a:ea typeface="Calibri"/>
                <a:cs typeface="Calibri"/>
                <a:sym typeface="Calibri"/>
              </a:rPr>
              <a:t> </a:t>
            </a:r>
            <a:r>
              <a:rPr lang="ar-SA" sz="1400" i="1" dirty="0">
                <a:solidFill>
                  <a:schemeClr val="bg1">
                    <a:lumMod val="50000"/>
                  </a:schemeClr>
                </a:solidFill>
                <a:sym typeface="Calibri"/>
              </a:rPr>
              <a:t>يطلب الأستاذ من</a:t>
            </a:r>
            <a:r>
              <a:rPr lang="ar-SA" sz="1400" i="1" dirty="0">
                <a:solidFill>
                  <a:schemeClr val="bg1">
                    <a:lumMod val="50000"/>
                  </a:schemeClr>
                </a:solidFill>
              </a:rPr>
              <a:t> التلاميذ أن يقوموا أداءهم القرائي ذاتيا بوضع دائرة أمام الرمز الموافق لإنجازه القرائي في الجهة الخاصة بذلك على الكراسة.  </a:t>
            </a:r>
            <a:endParaRPr lang="fr-FR" sz="1400" i="1" dirty="0">
              <a:solidFill>
                <a:schemeClr val="bg1">
                  <a:lumMod val="50000"/>
                </a:schemeClr>
              </a:solidFill>
            </a:endParaRPr>
          </a:p>
        </p:txBody>
      </p:sp>
      <p:sp>
        <p:nvSpPr>
          <p:cNvPr id="5" name="Rectangle 4">
            <a:extLst>
              <a:ext uri="{FF2B5EF4-FFF2-40B4-BE49-F238E27FC236}">
                <a16:creationId xmlns:a16="http://schemas.microsoft.com/office/drawing/2014/main" id="{09EC9F32-7DA0-FFCB-A933-340B84C47D19}"/>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8" name="Rectangle : coins arrondis 7">
            <a:extLst>
              <a:ext uri="{FF2B5EF4-FFF2-40B4-BE49-F238E27FC236}">
                <a16:creationId xmlns:a16="http://schemas.microsoft.com/office/drawing/2014/main" id="{9C14266C-0E07-8282-A326-D95D777F3B6D}"/>
              </a:ext>
            </a:extLst>
          </p:cNvPr>
          <p:cNvSpPr/>
          <p:nvPr/>
        </p:nvSpPr>
        <p:spPr>
          <a:xfrm>
            <a:off x="2827743" y="979569"/>
            <a:ext cx="8630560" cy="615142"/>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rtl="1">
              <a:buFont typeface="Arial" panose="020B0604020202020204" pitchFamily="34" charset="0"/>
              <a:buChar char="•"/>
            </a:pPr>
            <a:r>
              <a:rPr lang="ar-SA" sz="3200" b="1" dirty="0"/>
              <a:t>أحرص على التقويم الذاتي المنتظم لأدائي القرائي </a:t>
            </a:r>
            <a:endParaRPr lang="fr-FR" sz="3200" b="1" dirty="0"/>
          </a:p>
        </p:txBody>
      </p:sp>
      <p:sp>
        <p:nvSpPr>
          <p:cNvPr id="2" name="Google Shape;1367;p31">
            <a:extLst>
              <a:ext uri="{FF2B5EF4-FFF2-40B4-BE49-F238E27FC236}">
                <a16:creationId xmlns:a16="http://schemas.microsoft.com/office/drawing/2014/main" id="{878B8134-4478-748C-A34A-1F4D75022947}"/>
              </a:ext>
            </a:extLst>
          </p:cNvPr>
          <p:cNvSpPr txBox="1">
            <a:spLocks/>
          </p:cNvSpPr>
          <p:nvPr/>
        </p:nvSpPr>
        <p:spPr>
          <a:xfrm>
            <a:off x="335360" y="106504"/>
            <a:ext cx="11129828" cy="346856"/>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r>
              <a:rPr lang="ar-SA" sz="1600" b="1" dirty="0">
                <a:solidFill>
                  <a:schemeClr val="bg2">
                    <a:lumMod val="75000"/>
                  </a:schemeClr>
                </a:solidFill>
              </a:rPr>
              <a:t>5- التقويم الذاتي</a:t>
            </a:r>
            <a:r>
              <a:rPr lang="ar-SA" sz="1600" b="1" dirty="0">
                <a:solidFill>
                  <a:schemeClr val="bg1">
                    <a:lumMod val="50000"/>
                  </a:schemeClr>
                </a:solidFill>
              </a:rPr>
              <a:t>: أقوم أدائي القرائي ذاتيا.</a:t>
            </a:r>
          </a:p>
        </p:txBody>
      </p:sp>
      <p:sp>
        <p:nvSpPr>
          <p:cNvPr id="28" name="Ellipse 27">
            <a:extLst>
              <a:ext uri="{FF2B5EF4-FFF2-40B4-BE49-F238E27FC236}">
                <a16:creationId xmlns:a16="http://schemas.microsoft.com/office/drawing/2014/main" id="{29525965-DEEE-C288-A8F2-925B8D89D666}"/>
              </a:ext>
            </a:extLst>
          </p:cNvPr>
          <p:cNvSpPr/>
          <p:nvPr/>
        </p:nvSpPr>
        <p:spPr>
          <a:xfrm>
            <a:off x="8611975" y="1634833"/>
            <a:ext cx="3262522" cy="4866968"/>
          </a:xfrm>
          <a:prstGeom prst="ellips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Ellipse 28">
            <a:extLst>
              <a:ext uri="{FF2B5EF4-FFF2-40B4-BE49-F238E27FC236}">
                <a16:creationId xmlns:a16="http://schemas.microsoft.com/office/drawing/2014/main" id="{0094C23F-0490-8896-8171-C339B013D95B}"/>
              </a:ext>
            </a:extLst>
          </p:cNvPr>
          <p:cNvSpPr/>
          <p:nvPr/>
        </p:nvSpPr>
        <p:spPr>
          <a:xfrm>
            <a:off x="8670967" y="1634833"/>
            <a:ext cx="3262522" cy="48669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0" name="Rectangle : coins arrondis 29">
            <a:extLst>
              <a:ext uri="{FF2B5EF4-FFF2-40B4-BE49-F238E27FC236}">
                <a16:creationId xmlns:a16="http://schemas.microsoft.com/office/drawing/2014/main" id="{2DC1FF42-EA1D-1AC4-F1CE-9282A7572BCC}"/>
              </a:ext>
            </a:extLst>
          </p:cNvPr>
          <p:cNvSpPr/>
          <p:nvPr/>
        </p:nvSpPr>
        <p:spPr>
          <a:xfrm>
            <a:off x="2793077" y="1892990"/>
            <a:ext cx="7036310" cy="1289981"/>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SA" b="1" dirty="0"/>
              <a:t>تَمَكَّنْتُ مِنَ </a:t>
            </a:r>
            <a:r>
              <a:rPr lang="ar-SA" b="1" dirty="0" err="1"/>
              <a:t>الإِجَا</a:t>
            </a:r>
            <a:r>
              <a:rPr lang="ar-SA" dirty="0" err="1"/>
              <a:t>بِتَصْحِيحِ</a:t>
            </a:r>
            <a:r>
              <a:rPr lang="ar-SA" b="1" dirty="0" err="1"/>
              <a:t>بَةِ</a:t>
            </a:r>
            <a:r>
              <a:rPr lang="ar-SA" b="1" dirty="0"/>
              <a:t> الصَّحِيحَةِ عَنْ 4 أَسْئِلَةٍ فَأَكْثَرَ</a:t>
            </a:r>
            <a:br>
              <a:rPr lang="ar-SA" dirty="0"/>
            </a:br>
            <a:r>
              <a:rPr lang="ar-SA" dirty="0"/>
              <a:t>وَثِقْتُ الأَخْطَاءِ عَلَى كُرَّاسَتِي</a:t>
            </a: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Rectangle : coins arrondis 30">
            <a:extLst>
              <a:ext uri="{FF2B5EF4-FFF2-40B4-BE49-F238E27FC236}">
                <a16:creationId xmlns:a16="http://schemas.microsoft.com/office/drawing/2014/main" id="{3E5CBAEA-B71A-AE2C-98D8-68062409897E}"/>
              </a:ext>
            </a:extLst>
          </p:cNvPr>
          <p:cNvSpPr/>
          <p:nvPr/>
        </p:nvSpPr>
        <p:spPr>
          <a:xfrm>
            <a:off x="2793077" y="3844316"/>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4" name="Rectangle : coins arrondis 1343">
            <a:extLst>
              <a:ext uri="{FF2B5EF4-FFF2-40B4-BE49-F238E27FC236}">
                <a16:creationId xmlns:a16="http://schemas.microsoft.com/office/drawing/2014/main" id="{DA09876D-E322-A035-0A5C-E0D14C34CEF2}"/>
              </a:ext>
            </a:extLst>
          </p:cNvPr>
          <p:cNvSpPr/>
          <p:nvPr/>
        </p:nvSpPr>
        <p:spPr>
          <a:xfrm>
            <a:off x="2793077" y="5459581"/>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5" name="Ellipse 1344">
            <a:extLst>
              <a:ext uri="{FF2B5EF4-FFF2-40B4-BE49-F238E27FC236}">
                <a16:creationId xmlns:a16="http://schemas.microsoft.com/office/drawing/2014/main" id="{851038E5-F0E4-578C-E833-08C38A8F3330}"/>
              </a:ext>
            </a:extLst>
          </p:cNvPr>
          <p:cNvSpPr/>
          <p:nvPr/>
        </p:nvSpPr>
        <p:spPr>
          <a:xfrm>
            <a:off x="8737467" y="1979674"/>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6" name="Ellipse 1345">
            <a:extLst>
              <a:ext uri="{FF2B5EF4-FFF2-40B4-BE49-F238E27FC236}">
                <a16:creationId xmlns:a16="http://schemas.microsoft.com/office/drawing/2014/main" id="{FE4C4949-A629-59DC-E82F-AB9D5024A07E}"/>
              </a:ext>
            </a:extLst>
          </p:cNvPr>
          <p:cNvSpPr/>
          <p:nvPr/>
        </p:nvSpPr>
        <p:spPr>
          <a:xfrm>
            <a:off x="8749627" y="3791403"/>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7" name="Ellipse 1346">
            <a:extLst>
              <a:ext uri="{FF2B5EF4-FFF2-40B4-BE49-F238E27FC236}">
                <a16:creationId xmlns:a16="http://schemas.microsoft.com/office/drawing/2014/main" id="{C4B210BE-973F-D297-68B1-524D6DB237FE}"/>
              </a:ext>
            </a:extLst>
          </p:cNvPr>
          <p:cNvSpPr/>
          <p:nvPr/>
        </p:nvSpPr>
        <p:spPr>
          <a:xfrm>
            <a:off x="8783146" y="5459581"/>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348" name="Image 1347" descr="Une image contenant émoticône, Dessin d’enfant, dessin humoristique, smiley&#10;&#10;Le contenu généré par l’IA peut être incorrect.">
            <a:extLst>
              <a:ext uri="{FF2B5EF4-FFF2-40B4-BE49-F238E27FC236}">
                <a16:creationId xmlns:a16="http://schemas.microsoft.com/office/drawing/2014/main" id="{EC75AE47-0675-AA99-28AE-8B3127E2B1C1}"/>
              </a:ext>
            </a:extLst>
          </p:cNvPr>
          <p:cNvPicPr>
            <a:picLocks noChangeAspect="1"/>
          </p:cNvPicPr>
          <p:nvPr/>
        </p:nvPicPr>
        <p:blipFill>
          <a:blip r:embed="rId4">
            <a:extLst>
              <a:ext uri="{28A0092B-C50C-407E-A947-70E740481C1C}">
                <a14:useLocalDpi xmlns:a14="http://schemas.microsoft.com/office/drawing/2010/main" val="0"/>
              </a:ext>
            </a:extLst>
          </a:blip>
          <a:srcRect r="65096"/>
          <a:stretch>
            <a:fillRect/>
          </a:stretch>
        </p:blipFill>
        <p:spPr>
          <a:xfrm>
            <a:off x="8868913" y="5552381"/>
            <a:ext cx="819738" cy="1004103"/>
          </a:xfrm>
          <a:prstGeom prst="rect">
            <a:avLst/>
          </a:prstGeom>
        </p:spPr>
      </p:pic>
      <p:pic>
        <p:nvPicPr>
          <p:cNvPr id="1349" name="Image 1348" descr="Une image contenant émoticône, Dessin d’enfant, dessin humoristique, smiley&#10;&#10;Le contenu généré par l’IA peut être incorrect.">
            <a:extLst>
              <a:ext uri="{FF2B5EF4-FFF2-40B4-BE49-F238E27FC236}">
                <a16:creationId xmlns:a16="http://schemas.microsoft.com/office/drawing/2014/main" id="{E5D35901-A247-396C-1D96-0653706CC54C}"/>
              </a:ext>
            </a:extLst>
          </p:cNvPr>
          <p:cNvPicPr>
            <a:picLocks noChangeAspect="1"/>
          </p:cNvPicPr>
          <p:nvPr/>
        </p:nvPicPr>
        <p:blipFill>
          <a:blip r:embed="rId4">
            <a:extLst>
              <a:ext uri="{28A0092B-C50C-407E-A947-70E740481C1C}">
                <a14:useLocalDpi xmlns:a14="http://schemas.microsoft.com/office/drawing/2010/main" val="0"/>
              </a:ext>
            </a:extLst>
          </a:blip>
          <a:srcRect l="32376" r="30723"/>
          <a:stretch>
            <a:fillRect/>
          </a:stretch>
        </p:blipFill>
        <p:spPr>
          <a:xfrm>
            <a:off x="8783146" y="3886982"/>
            <a:ext cx="825910" cy="956886"/>
          </a:xfrm>
          <a:prstGeom prst="rect">
            <a:avLst/>
          </a:prstGeom>
        </p:spPr>
      </p:pic>
      <p:pic>
        <p:nvPicPr>
          <p:cNvPr id="1350" name="Image 1349" descr="Une image contenant émoticône, Dessin d’enfant, dessin humoristique, smiley&#10;&#10;Le contenu généré par l’IA peut être incorrect.">
            <a:extLst>
              <a:ext uri="{FF2B5EF4-FFF2-40B4-BE49-F238E27FC236}">
                <a16:creationId xmlns:a16="http://schemas.microsoft.com/office/drawing/2014/main" id="{0DFF3A90-6345-F07C-79CD-54F813B5C13B}"/>
              </a:ext>
            </a:extLst>
          </p:cNvPr>
          <p:cNvPicPr>
            <a:picLocks noChangeAspect="1"/>
          </p:cNvPicPr>
          <p:nvPr/>
        </p:nvPicPr>
        <p:blipFill>
          <a:blip r:embed="rId4">
            <a:extLst>
              <a:ext uri="{28A0092B-C50C-407E-A947-70E740481C1C}">
                <a14:useLocalDpi xmlns:a14="http://schemas.microsoft.com/office/drawing/2010/main" val="0"/>
              </a:ext>
            </a:extLst>
          </a:blip>
          <a:srcRect l="72031"/>
          <a:stretch>
            <a:fillRect/>
          </a:stretch>
        </p:blipFill>
        <p:spPr>
          <a:xfrm>
            <a:off x="8913555" y="2087629"/>
            <a:ext cx="639096" cy="976930"/>
          </a:xfrm>
          <a:prstGeom prst="rect">
            <a:avLst/>
          </a:prstGeom>
        </p:spPr>
      </p:pic>
      <p:sp>
        <p:nvSpPr>
          <p:cNvPr id="1351" name="Rectangle 1350">
            <a:extLst>
              <a:ext uri="{FF2B5EF4-FFF2-40B4-BE49-F238E27FC236}">
                <a16:creationId xmlns:a16="http://schemas.microsoft.com/office/drawing/2014/main" id="{D3E07029-C9B1-DC72-3D12-F30A54B5B17C}"/>
              </a:ext>
            </a:extLst>
          </p:cNvPr>
          <p:cNvSpPr/>
          <p:nvPr/>
        </p:nvSpPr>
        <p:spPr>
          <a:xfrm>
            <a:off x="3064794" y="1987878"/>
            <a:ext cx="5350557" cy="10766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ar-SA" sz="2400" b="1" dirty="0">
                <a:solidFill>
                  <a:srgbClr val="002060"/>
                </a:solidFill>
              </a:rPr>
              <a:t>تَمَكَّنْتُ مِنْ قِرَاءَةِ نَصٍّ طَويلٍ بِطَلَاقَةٍ وَدُونَ </a:t>
            </a:r>
            <a:r>
              <a:rPr lang="ar-SA" sz="2400" b="1" dirty="0" err="1">
                <a:solidFill>
                  <a:srgbClr val="002060"/>
                </a:solidFill>
              </a:rPr>
              <a:t>خَطَإٍ</a:t>
            </a:r>
            <a:r>
              <a:rPr lang="ar-SA" sz="2400" b="1" dirty="0">
                <a:solidFill>
                  <a:srgbClr val="002060"/>
                </a:solidFill>
              </a:rPr>
              <a:t> </a:t>
            </a:r>
          </a:p>
          <a:p>
            <a:pPr algn="ctr" rtl="1">
              <a:lnSpc>
                <a:spcPct val="150000"/>
              </a:lnSpc>
            </a:pPr>
            <a:r>
              <a:rPr lang="ar-SA" sz="2400" b="1" dirty="0">
                <a:solidFill>
                  <a:schemeClr val="accent3">
                    <a:lumMod val="50000"/>
                  </a:schemeClr>
                </a:solidFill>
              </a:rPr>
              <a:t>أَوْ أَخْطَائِي وَصَحَّحْتُ أَخْطَائِي بِمُفْرَدِي.</a:t>
            </a:r>
          </a:p>
        </p:txBody>
      </p:sp>
      <p:sp>
        <p:nvSpPr>
          <p:cNvPr id="1352" name="Rectangle 1351">
            <a:extLst>
              <a:ext uri="{FF2B5EF4-FFF2-40B4-BE49-F238E27FC236}">
                <a16:creationId xmlns:a16="http://schemas.microsoft.com/office/drawing/2014/main" id="{6FC465C9-B7DC-2014-168F-CB71F6E732EE}"/>
              </a:ext>
            </a:extLst>
          </p:cNvPr>
          <p:cNvSpPr/>
          <p:nvPr/>
        </p:nvSpPr>
        <p:spPr>
          <a:xfrm>
            <a:off x="3064794" y="3916697"/>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قَرَأْتُ فِقْرَةً وَأَخْطَأْتُ مَا بَيْنَ [1 - 12] أَخْطَاءٍ،</a:t>
            </a:r>
          </a:p>
          <a:p>
            <a:pPr algn="ctr" rtl="1"/>
            <a:r>
              <a:rPr lang="ar-SA" sz="2400" b="1" dirty="0">
                <a:solidFill>
                  <a:srgbClr val="002060"/>
                </a:solidFill>
              </a:rPr>
              <a:t> </a:t>
            </a:r>
            <a:r>
              <a:rPr lang="ar-SA" sz="2400" b="1" dirty="0">
                <a:solidFill>
                  <a:schemeClr val="accent3">
                    <a:lumMod val="50000"/>
                  </a:schemeClr>
                </a:solidFill>
              </a:rPr>
              <a:t>أَحْتَاجُ إِلَى مَزِيدٍ مِنَ التَّدْرِيبِ عَلَى الْقِرَاءَةِ بِطَلَاقَةٍ!</a:t>
            </a:r>
            <a:endParaRPr lang="fr-FR" sz="2400" b="1" dirty="0">
              <a:solidFill>
                <a:schemeClr val="accent3">
                  <a:lumMod val="50000"/>
                </a:schemeClr>
              </a:solidFill>
            </a:endParaRPr>
          </a:p>
        </p:txBody>
      </p:sp>
      <p:sp>
        <p:nvSpPr>
          <p:cNvPr id="1353" name="Rectangle 1352">
            <a:extLst>
              <a:ext uri="{FF2B5EF4-FFF2-40B4-BE49-F238E27FC236}">
                <a16:creationId xmlns:a16="http://schemas.microsoft.com/office/drawing/2014/main" id="{C96D512D-5565-AA79-4E3A-0DF562AF31D8}"/>
              </a:ext>
            </a:extLst>
          </p:cNvPr>
          <p:cNvSpPr/>
          <p:nvPr/>
        </p:nvSpPr>
        <p:spPr>
          <a:xfrm>
            <a:off x="2969071" y="5511817"/>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قَرَأْتُ فِقْرَةً وَأَخْطَأْتُ أَكْثَرَ مِنْ [12] أَخْطَاءٍ، </a:t>
            </a:r>
          </a:p>
          <a:p>
            <a:pPr algn="ctr" rtl="1"/>
            <a:r>
              <a:rPr lang="ar-SA" sz="2400" b="1" dirty="0">
                <a:solidFill>
                  <a:schemeClr val="accent3">
                    <a:lumMod val="50000"/>
                  </a:schemeClr>
                </a:solidFill>
              </a:rPr>
              <a:t>أَحْتَاجُ إِلَى مُسَاعَدَةٍ مِنْ أُسْتَاذِي(تِي)!</a:t>
            </a:r>
            <a:endParaRPr lang="fr-FR" sz="2400" b="1" dirty="0">
              <a:solidFill>
                <a:schemeClr val="accent3">
                  <a:lumMod val="50000"/>
                </a:schemeClr>
              </a:solidFill>
            </a:endParaRPr>
          </a:p>
        </p:txBody>
      </p:sp>
    </p:spTree>
    <p:extLst>
      <p:ext uri="{BB962C8B-B14F-4D97-AF65-F5344CB8AC3E}">
        <p14:creationId xmlns:p14="http://schemas.microsoft.com/office/powerpoint/2010/main" val="40057889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BA904-E2C3-561A-DC4A-F95028E928C2}"/>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8D80AFD-A225-F578-7D94-6754C9A3AB1E}"/>
              </a:ext>
            </a:extLst>
          </p:cNvPr>
          <p:cNvGrpSpPr/>
          <p:nvPr/>
        </p:nvGrpSpPr>
        <p:grpSpPr>
          <a:xfrm>
            <a:off x="4572000" y="1642150"/>
            <a:ext cx="6694017" cy="3873929"/>
            <a:chOff x="1641585" y="1048972"/>
            <a:chExt cx="5867403" cy="3260732"/>
          </a:xfrm>
        </p:grpSpPr>
        <p:sp>
          <p:nvSpPr>
            <p:cNvPr id="6" name="Rectangle : coins arrondis 10">
              <a:extLst>
                <a:ext uri="{FF2B5EF4-FFF2-40B4-BE49-F238E27FC236}">
                  <a16:creationId xmlns:a16="http://schemas.microsoft.com/office/drawing/2014/main" id="{6E069E79-19B8-C43C-6CCD-CA3575275FE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804DC587-8157-6FB2-E2A2-5D424002B53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AF08A29B-06B0-3D1B-B913-CDC8611A392A}"/>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0B834D2B-89FC-799E-A74C-8E47766637FA}"/>
              </a:ext>
            </a:extLst>
          </p:cNvPr>
          <p:cNvSpPr txBox="1"/>
          <p:nvPr/>
        </p:nvSpPr>
        <p:spPr>
          <a:xfrm>
            <a:off x="5231567" y="2008346"/>
            <a:ext cx="5400765" cy="2796471"/>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الثاني</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MA" sz="4800" b="1" kern="0" dirty="0">
                <a:solidFill>
                  <a:srgbClr val="FFC000"/>
                </a:solidFill>
                <a:latin typeface="Calibri"/>
                <a:ea typeface="Calibri"/>
                <a:cs typeface="Calibri"/>
                <a:sym typeface="Calibri"/>
              </a:rPr>
              <a:t>أُغْنِي رَصِيدِي فِي التفسير</a:t>
            </a:r>
            <a:br>
              <a:rPr kumimoji="0" lang="ar-M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SA" sz="4000" b="1" kern="0" dirty="0">
                <a:solidFill>
                  <a:srgbClr val="44546A"/>
                </a:solidFill>
                <a:latin typeface="Calibri"/>
                <a:ea typeface="Calibri"/>
                <a:cs typeface="Calibri"/>
              </a:rPr>
              <a:t>05 دقائق</a:t>
            </a:r>
            <a:endParaRPr lang="fr-FR" sz="4800" b="1" kern="0" dirty="0">
              <a:solidFill>
                <a:srgbClr val="44546A"/>
              </a:solidFill>
              <a:latin typeface="Calibri"/>
              <a:ea typeface="Calibri"/>
              <a:cs typeface="Calibri"/>
            </a:endParaRPr>
          </a:p>
        </p:txBody>
      </p:sp>
      <p:pic>
        <p:nvPicPr>
          <p:cNvPr id="3" name="Picture 2">
            <a:extLst>
              <a:ext uri="{FF2B5EF4-FFF2-40B4-BE49-F238E27FC236}">
                <a16:creationId xmlns:a16="http://schemas.microsoft.com/office/drawing/2014/main" id="{5070CEE3-FEE0-74BB-B618-E32ED3DC908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3418" r="100000">
                        <a14:foregroundMark x1="76855" y1="43945" x2="73145" y2="96582"/>
                        <a14:foregroundMark x1="42773" y1="88574" x2="95703" y2="91504"/>
                        <a14:foregroundMark x1="82813" y1="42285" x2="85352" y2="73926"/>
                        <a14:foregroundMark x1="41992" y1="95117" x2="81152" y2="97949"/>
                        <a14:foregroundMark x1="66992" y1="70410" x2="89355" y2="76074"/>
                        <a14:foregroundMark x1="95215" y1="75293" x2="95508" y2="83496"/>
                      </a14:backgroundRemoval>
                    </a14:imgEffect>
                  </a14:imgLayer>
                </a14:imgProps>
              </a:ext>
              <a:ext uri="{28A0092B-C50C-407E-A947-70E740481C1C}">
                <a14:useLocalDpi xmlns:a14="http://schemas.microsoft.com/office/drawing/2010/main" val="0"/>
              </a:ext>
            </a:extLst>
          </a:blip>
          <a:stretch>
            <a:fillRect/>
          </a:stretch>
        </p:blipFill>
        <p:spPr>
          <a:xfrm>
            <a:off x="1112680" y="2008346"/>
            <a:ext cx="2882521" cy="2882521"/>
          </a:xfrm>
          <a:prstGeom prst="rect">
            <a:avLst/>
          </a:prstGeom>
        </p:spPr>
      </p:pic>
      <p:sp>
        <p:nvSpPr>
          <p:cNvPr id="2" name="Oval 45">
            <a:extLst>
              <a:ext uri="{FF2B5EF4-FFF2-40B4-BE49-F238E27FC236}">
                <a16:creationId xmlns:a16="http://schemas.microsoft.com/office/drawing/2014/main" id="{2147096F-E805-0E49-324C-7766B7C548E5}"/>
              </a:ext>
            </a:extLst>
          </p:cNvPr>
          <p:cNvSpPr/>
          <p:nvPr/>
        </p:nvSpPr>
        <p:spPr>
          <a:xfrm>
            <a:off x="8960252" y="4116545"/>
            <a:ext cx="831273" cy="688272"/>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4547636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63DEA-EDE0-7F9F-A081-7014CC34FC29}"/>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505EDA12-B177-01ED-CD88-0CFF36A3891E}"/>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sp>
        <p:nvSpPr>
          <p:cNvPr id="3" name="Rectangle 2">
            <a:extLst>
              <a:ext uri="{FF2B5EF4-FFF2-40B4-BE49-F238E27FC236}">
                <a16:creationId xmlns:a16="http://schemas.microsoft.com/office/drawing/2014/main" id="{0AD40A18-8EE4-E6AF-C0E9-81DB79C77D58}"/>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Google Shape;1367;p31">
            <a:extLst>
              <a:ext uri="{FF2B5EF4-FFF2-40B4-BE49-F238E27FC236}">
                <a16:creationId xmlns:a16="http://schemas.microsoft.com/office/drawing/2014/main" id="{BA69C11E-7D60-C645-6C25-7A1EA7D6FB39}"/>
              </a:ext>
            </a:extLst>
          </p:cNvPr>
          <p:cNvSpPr txBox="1">
            <a:spLocks/>
          </p:cNvSpPr>
          <p:nvPr/>
        </p:nvSpPr>
        <p:spPr>
          <a:xfrm>
            <a:off x="411984" y="139695"/>
            <a:ext cx="11017224" cy="308442"/>
          </a:xfrm>
          <a:prstGeom prst="rect">
            <a:avLst/>
          </a:prstGeom>
          <a:noFill/>
          <a:ln>
            <a:noFill/>
          </a:ln>
        </p:spPr>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rtl="1">
              <a:defRPr/>
            </a:pPr>
            <a:r>
              <a:rPr kumimoji="0" lang="ar-SA" sz="1600" b="1" i="0" u="none" strike="noStrike" kern="1200" cap="none" spc="0" normalizeH="0" baseline="0" noProof="0" dirty="0">
                <a:ln>
                  <a:noFill/>
                </a:ln>
                <a:solidFill>
                  <a:srgbClr val="757070"/>
                </a:solidFill>
                <a:effectLst/>
                <a:uLnTx/>
                <a:uFillTx/>
                <a:latin typeface="Calibri"/>
                <a:ea typeface="Calibri"/>
                <a:cs typeface="Calibri"/>
                <a:sym typeface="Calibri"/>
              </a:rPr>
              <a:t>الآن سنتعرف بعض العبارات التي تساعدنا في إغناء </a:t>
            </a:r>
            <a:r>
              <a:rPr lang="ar-SA" sz="1600" dirty="0"/>
              <a:t>رصيدنا في السرد  عموما وفي التعبير عن التجربة الذاتية خاص</a:t>
            </a:r>
          </a:p>
        </p:txBody>
      </p:sp>
      <p:sp>
        <p:nvSpPr>
          <p:cNvPr id="7" name="Google Shape;1369;p31">
            <a:extLst>
              <a:ext uri="{FF2B5EF4-FFF2-40B4-BE49-F238E27FC236}">
                <a16:creationId xmlns:a16="http://schemas.microsoft.com/office/drawing/2014/main" id="{5A06EBDF-BA0E-B47D-C39B-B90F570E4C9E}"/>
              </a:ext>
            </a:extLst>
          </p:cNvPr>
          <p:cNvSpPr txBox="1"/>
          <p:nvPr/>
        </p:nvSpPr>
        <p:spPr>
          <a:xfrm>
            <a:off x="641525" y="546271"/>
            <a:ext cx="10787683" cy="285435"/>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defRPr/>
            </a:pP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يدعو الأستاذ</a:t>
            </a:r>
            <a:r>
              <a:rPr kumimoji="0" lang="fr-FR" sz="1400" b="0" i="0" u="none" strike="noStrike" kern="1200" cap="none" spc="0" normalizeH="0" baseline="0" noProof="0" dirty="0">
                <a:ln>
                  <a:noFill/>
                </a:ln>
                <a:solidFill>
                  <a:prstClr val="white">
                    <a:lumMod val="65000"/>
                  </a:prstClr>
                </a:solidFill>
                <a:effectLst/>
                <a:uLnTx/>
                <a:uFillTx/>
                <a:latin typeface="Calibri"/>
                <a:ea typeface="+mn-ea"/>
                <a:cs typeface="+mn-cs"/>
              </a:rPr>
              <a:t>)</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ة</a:t>
            </a:r>
            <a:r>
              <a:rPr kumimoji="0" lang="fr-FR" sz="1400" b="0" i="0" u="none" strike="noStrike" kern="1200" cap="none" spc="0" normalizeH="0" baseline="0" noProof="0" dirty="0">
                <a:ln>
                  <a:noFill/>
                </a:ln>
                <a:solidFill>
                  <a:prstClr val="white">
                    <a:lumMod val="65000"/>
                  </a:prstClr>
                </a:solidFill>
                <a:effectLst/>
                <a:uLnTx/>
                <a:uFillTx/>
                <a:latin typeface="Calibri"/>
                <a:ea typeface="+mn-ea"/>
                <a:cs typeface="+mn-cs"/>
              </a:rPr>
              <a:t>(</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التلاميذ</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إلى قراءة </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العبارات</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السردية المثبتة في الكراسة</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وينبه</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إلى أنها ستفيد في فهم النص</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المقروء، </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وفي </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إنتاج نص سردي في </a:t>
            </a:r>
            <a:r>
              <a:rPr lang="ar-SA" sz="1400" b="1" dirty="0">
                <a:solidFill>
                  <a:schemeClr val="bg1">
                    <a:lumMod val="50000"/>
                  </a:schemeClr>
                </a:solidFill>
              </a:rPr>
              <a:t>التعبير عن التجربة الذاتية</a:t>
            </a:r>
            <a:endParaRPr kumimoji="0" lang="fr-FR" sz="14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pic>
        <p:nvPicPr>
          <p:cNvPr id="8" name="Google Shape;1368;p31">
            <a:extLst>
              <a:ext uri="{FF2B5EF4-FFF2-40B4-BE49-F238E27FC236}">
                <a16:creationId xmlns:a16="http://schemas.microsoft.com/office/drawing/2014/main" id="{1F04555A-0608-95A7-4028-0F5B56BA8FC7}"/>
              </a:ext>
            </a:extLst>
          </p:cNvPr>
          <p:cNvPicPr preferRelativeResize="0"/>
          <p:nvPr/>
        </p:nvPicPr>
        <p:blipFill rotWithShape="1">
          <a:blip r:embed="rId2">
            <a:alphaModFix/>
          </a:blip>
          <a:srcRect/>
          <a:stretch/>
        </p:blipFill>
        <p:spPr>
          <a:xfrm>
            <a:off x="153248" y="98135"/>
            <a:ext cx="730250" cy="730250"/>
          </a:xfrm>
          <a:prstGeom prst="rect">
            <a:avLst/>
          </a:prstGeom>
          <a:noFill/>
          <a:ln>
            <a:noFill/>
          </a:ln>
        </p:spPr>
      </p:pic>
      <p:pic>
        <p:nvPicPr>
          <p:cNvPr id="9" name="Picture 2" descr="Image générée">
            <a:extLst>
              <a:ext uri="{FF2B5EF4-FFF2-40B4-BE49-F238E27FC236}">
                <a16:creationId xmlns:a16="http://schemas.microsoft.com/office/drawing/2014/main" id="{6C66298B-5510-A437-BCAA-5ACF981662D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Tableau 3">
            <a:extLst>
              <a:ext uri="{FF2B5EF4-FFF2-40B4-BE49-F238E27FC236}">
                <a16:creationId xmlns:a16="http://schemas.microsoft.com/office/drawing/2014/main" id="{15DFCCF6-1F47-0327-A235-4539BEF0681E}"/>
              </a:ext>
            </a:extLst>
          </p:cNvPr>
          <p:cNvGraphicFramePr>
            <a:graphicFrameLocks noGrp="1"/>
          </p:cNvGraphicFramePr>
          <p:nvPr>
            <p:extLst>
              <p:ext uri="{D42A27DB-BD31-4B8C-83A1-F6EECF244321}">
                <p14:modId xmlns:p14="http://schemas.microsoft.com/office/powerpoint/2010/main" val="2089159443"/>
              </p:ext>
            </p:extLst>
          </p:nvPr>
        </p:nvGraphicFramePr>
        <p:xfrm>
          <a:off x="411985" y="1829257"/>
          <a:ext cx="11275710" cy="3424387"/>
        </p:xfrm>
        <a:graphic>
          <a:graphicData uri="http://schemas.openxmlformats.org/drawingml/2006/table">
            <a:tbl>
              <a:tblPr firstRow="1" bandRow="1">
                <a:tableStyleId>{5940675A-B579-460E-94D1-54222C63F5DA}</a:tableStyleId>
              </a:tblPr>
              <a:tblGrid>
                <a:gridCol w="2929731">
                  <a:extLst>
                    <a:ext uri="{9D8B030D-6E8A-4147-A177-3AD203B41FA5}">
                      <a16:colId xmlns:a16="http://schemas.microsoft.com/office/drawing/2014/main" val="3287334723"/>
                    </a:ext>
                  </a:extLst>
                </a:gridCol>
                <a:gridCol w="2809702">
                  <a:extLst>
                    <a:ext uri="{9D8B030D-6E8A-4147-A177-3AD203B41FA5}">
                      <a16:colId xmlns:a16="http://schemas.microsoft.com/office/drawing/2014/main" val="1026459573"/>
                    </a:ext>
                  </a:extLst>
                </a:gridCol>
                <a:gridCol w="2976846">
                  <a:extLst>
                    <a:ext uri="{9D8B030D-6E8A-4147-A177-3AD203B41FA5}">
                      <a16:colId xmlns:a16="http://schemas.microsoft.com/office/drawing/2014/main" val="4162110035"/>
                    </a:ext>
                  </a:extLst>
                </a:gridCol>
                <a:gridCol w="2559431">
                  <a:extLst>
                    <a:ext uri="{9D8B030D-6E8A-4147-A177-3AD203B41FA5}">
                      <a16:colId xmlns:a16="http://schemas.microsoft.com/office/drawing/2014/main" val="1357324230"/>
                    </a:ext>
                  </a:extLst>
                </a:gridCol>
              </a:tblGrid>
              <a:tr h="589800">
                <a:tc>
                  <a:txBody>
                    <a:bodyPr/>
                    <a:lstStyle/>
                    <a:p>
                      <a:pPr marL="0" marR="0" lvl="0" indent="0" algn="just" defTabSz="6858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dirty="0">
                          <a:ln>
                            <a:noFill/>
                          </a:ln>
                          <a:solidFill>
                            <a:schemeClr val="bg1"/>
                          </a:solidFill>
                          <a:effectLst/>
                          <a:uLnTx/>
                          <a:uFillTx/>
                          <a:latin typeface="+mn-lt"/>
                          <a:ea typeface="+mn-ea"/>
                          <a:cs typeface="Mudir MT" pitchFamily="2" charset="-78"/>
                        </a:rPr>
                        <a:t>الضمير / التجربة الذاتية</a:t>
                      </a:r>
                    </a:p>
                  </a:txBody>
                  <a:tcPr>
                    <a:lnL w="9525" cap="flat" cmpd="sng" algn="ctr">
                      <a:solidFill>
                        <a:schemeClr val="accent1">
                          <a:lumMod val="75000"/>
                        </a:schemeClr>
                      </a:solidFill>
                      <a:prstDash val="solid"/>
                      <a:round/>
                      <a:headEnd type="none" w="med" len="med"/>
                      <a:tailEnd type="none" w="med" len="med"/>
                    </a:lnL>
                    <a:lnR w="38100" cap="flat" cmpd="sng" algn="ctr">
                      <a:solidFill>
                        <a:schemeClr val="bg1"/>
                      </a:solidFill>
                      <a:prstDash val="solid"/>
                      <a:round/>
                      <a:headEnd type="none" w="med" len="med"/>
                      <a:tailEnd type="none" w="med" len="med"/>
                    </a:lnR>
                    <a:lnT w="9525" cap="flat" cmpd="sng" algn="ctr">
                      <a:solidFill>
                        <a:schemeClr val="accent1">
                          <a:lumMod val="75000"/>
                        </a:schemeClr>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solidFill>
                  </a:tcPr>
                </a:tc>
                <a:tc>
                  <a:txBody>
                    <a:bodyPr/>
                    <a:lstStyle/>
                    <a:p>
                      <a:pPr algn="just" rtl="1"/>
                      <a:r>
                        <a:rPr kumimoji="0" lang="ar-SA" sz="2400" b="1" i="0" u="none" strike="noStrike" kern="1200" cap="none" spc="0" normalizeH="0" baseline="0" dirty="0">
                          <a:ln>
                            <a:noFill/>
                          </a:ln>
                          <a:solidFill>
                            <a:schemeClr val="bg1"/>
                          </a:solidFill>
                          <a:effectLst/>
                          <a:uLnTx/>
                          <a:uFillTx/>
                          <a:latin typeface="+mn-lt"/>
                          <a:ea typeface="+mn-ea"/>
                          <a:cs typeface="Mudir MT" pitchFamily="2" charset="-78"/>
                        </a:rPr>
                        <a:t>الشخصيات </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9525" cap="flat" cmpd="sng" algn="ctr">
                      <a:solidFill>
                        <a:schemeClr val="accent1">
                          <a:lumMod val="75000"/>
                        </a:schemeClr>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solidFill>
                  </a:tcPr>
                </a:tc>
                <a:tc>
                  <a:txBody>
                    <a:bodyPr/>
                    <a:lstStyle/>
                    <a:p>
                      <a:pPr marL="0" marR="0" lvl="0" indent="0" algn="just" defTabSz="6858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dirty="0">
                          <a:ln>
                            <a:noFill/>
                          </a:ln>
                          <a:solidFill>
                            <a:schemeClr val="bg1"/>
                          </a:solidFill>
                          <a:effectLst/>
                          <a:uLnTx/>
                          <a:uFillTx/>
                          <a:latin typeface="+mn-lt"/>
                          <a:ea typeface="+mn-ea"/>
                          <a:cs typeface="Mudir MT" pitchFamily="2" charset="-78"/>
                        </a:rPr>
                        <a:t>الزمان والمكان</a:t>
                      </a:r>
                      <a:endParaRPr kumimoji="0" lang="fr-FR" sz="2400" b="1" i="0" u="none" strike="noStrike" kern="1200" cap="none" spc="0" normalizeH="0" baseline="0" dirty="0">
                        <a:ln>
                          <a:noFill/>
                        </a:ln>
                        <a:solidFill>
                          <a:schemeClr val="bg1"/>
                        </a:solidFill>
                        <a:effectLst/>
                        <a:uLnTx/>
                        <a:uFillTx/>
                        <a:latin typeface="+mn-lt"/>
                        <a:ea typeface="+mn-ea"/>
                        <a:cs typeface="Mudir MT" pitchFamily="2" charset="-78"/>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9525" cap="flat" cmpd="sng" algn="ctr">
                      <a:solidFill>
                        <a:schemeClr val="accent1">
                          <a:lumMod val="75000"/>
                        </a:schemeClr>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solidFill>
                  </a:tcPr>
                </a:tc>
                <a:tc>
                  <a:txBody>
                    <a:bodyPr/>
                    <a:lstStyle/>
                    <a:p>
                      <a:pPr algn="just" rtl="1"/>
                      <a:r>
                        <a:rPr kumimoji="0" lang="ar-SA" sz="2400" b="1" i="0" u="none" strike="noStrike" kern="1200" cap="none" spc="0" normalizeH="0" baseline="0" dirty="0">
                          <a:ln>
                            <a:noFill/>
                          </a:ln>
                          <a:solidFill>
                            <a:schemeClr val="bg1"/>
                          </a:solidFill>
                          <a:effectLst/>
                          <a:uLnTx/>
                          <a:uFillTx/>
                          <a:latin typeface="+mn-lt"/>
                          <a:ea typeface="+mn-ea"/>
                          <a:cs typeface="Mudir MT" pitchFamily="2" charset="-78"/>
                        </a:rPr>
                        <a:t>الحدث الواقعي</a:t>
                      </a:r>
                    </a:p>
                  </a:txBody>
                  <a:tcPr>
                    <a:lnL w="38100" cap="flat" cmpd="sng" algn="ctr">
                      <a:solidFill>
                        <a:schemeClr val="bg1"/>
                      </a:solidFill>
                      <a:prstDash val="solid"/>
                      <a:round/>
                      <a:headEnd type="none" w="med" len="med"/>
                      <a:tailEnd type="none" w="med" len="med"/>
                    </a:lnL>
                    <a:lnR w="9525" cap="flat" cmpd="sng" algn="ctr">
                      <a:solidFill>
                        <a:schemeClr val="accent1">
                          <a:lumMod val="75000"/>
                        </a:schemeClr>
                      </a:solidFill>
                      <a:prstDash val="solid"/>
                      <a:round/>
                      <a:headEnd type="none" w="med" len="med"/>
                      <a:tailEnd type="none" w="med" len="med"/>
                    </a:lnR>
                    <a:lnT w="9525" cap="flat" cmpd="sng" algn="ctr">
                      <a:solidFill>
                        <a:schemeClr val="accent1">
                          <a:lumMod val="75000"/>
                        </a:schemeClr>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1457448344"/>
                  </a:ext>
                </a:extLst>
              </a:tr>
              <a:tr h="2834587">
                <a:tc>
                  <a:txBody>
                    <a:bodyPr/>
                    <a:lstStyle/>
                    <a:p>
                      <a:pPr marL="0" marR="0" lvl="0" indent="0" algn="just" defTabSz="6858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dirty="0">
                          <a:ln>
                            <a:noFill/>
                          </a:ln>
                          <a:solidFill>
                            <a:prstClr val="black"/>
                          </a:solidFill>
                          <a:effectLst/>
                          <a:uLnTx/>
                          <a:uFillTx/>
                          <a:latin typeface="+mn-lt"/>
                          <a:ea typeface="+mn-ea"/>
                          <a:cs typeface="Mudir MT" pitchFamily="2" charset="-78"/>
                        </a:rPr>
                        <a:t>- </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وكان</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rPr>
                        <a:t> يجد في الأصوات حياةً لا يراها بعينيه...- </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وكان</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rPr>
                        <a:t> العلم عنده عبادة..- </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فكان</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rPr>
                        <a:t> يثور في داخله، لكنه يصبر، </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ويقول</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rPr>
                        <a:t>: لعل للعلم الحقيقي يومًا سيأتي."...</a:t>
                      </a:r>
                      <a:endParaRPr kumimoji="0" lang="fr-FR" sz="2400" b="1" i="0" u="none" strike="noStrike" kern="1200" cap="none" spc="0" normalizeH="0" baseline="0" dirty="0">
                        <a:ln>
                          <a:noFill/>
                        </a:ln>
                        <a:solidFill>
                          <a:prstClr val="black"/>
                        </a:solidFill>
                        <a:effectLst/>
                        <a:uLnTx/>
                        <a:uFillTx/>
                        <a:latin typeface="+mn-lt"/>
                        <a:ea typeface="+mn-ea"/>
                        <a:cs typeface="Mudir MT" pitchFamily="2" charset="-78"/>
                      </a:endParaRPr>
                    </a:p>
                  </a:txBody>
                  <a:tcPr>
                    <a:lnL w="9525" cap="flat" cmpd="sng" algn="ctr">
                      <a:solidFill>
                        <a:schemeClr val="accent1">
                          <a:lumMod val="75000"/>
                        </a:schemeClr>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9525" cap="flat" cmpd="sng" algn="ctr">
                      <a:solidFill>
                        <a:schemeClr val="accent1">
                          <a:lumMod val="75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just" defTabSz="6858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الفتى</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rPr>
                        <a:t> (طه حسين نفسه)- وكانَ </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الطِّفلُ</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rPr>
                        <a:t> يُحِبُّ– يُصغِي إِلى صَوتِ </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الشَّيخِ</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rPr>
                        <a:t> – </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الشُّيوخِ</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rPr>
                        <a:t> يُكثِرونَ مِنَ الحَشوِ–  </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9525" cap="flat" cmpd="sng" algn="ctr">
                      <a:solidFill>
                        <a:schemeClr val="accent1">
                          <a:lumMod val="75000"/>
                        </a:schemeClr>
                      </a:solidFill>
                      <a:prstDash val="solid"/>
                      <a:round/>
                      <a:headEnd type="none" w="med" len="med"/>
                      <a:tailEnd type="none" w="med" len="med"/>
                    </a:lnB>
                    <a:solidFill>
                      <a:schemeClr val="accent1">
                        <a:lumMod val="20000"/>
                        <a:lumOff val="80000"/>
                      </a:schemeClr>
                    </a:solidFill>
                  </a:tcPr>
                </a:tc>
                <a:tc>
                  <a:txBody>
                    <a:bodyPr/>
                    <a:lstStyle/>
                    <a:p>
                      <a:pPr algn="just" rtl="1"/>
                      <a:r>
                        <a:rPr kumimoji="0" lang="ar-SA" sz="2400" b="1" i="0" u="none" strike="noStrike" kern="1200" cap="none" spc="0" normalizeH="0" baseline="0" dirty="0">
                          <a:ln>
                            <a:noFill/>
                          </a:ln>
                          <a:solidFill>
                            <a:prstClr val="black"/>
                          </a:solidFill>
                          <a:effectLst/>
                          <a:uLnTx/>
                          <a:uFillTx/>
                          <a:latin typeface="+mn-lt"/>
                          <a:ea typeface="+mn-ea"/>
                          <a:cs typeface="Mudir MT" pitchFamily="2" charset="-78"/>
                        </a:rPr>
                        <a:t>- لم يكد يجاوز </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الرابعة</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rPr>
                        <a:t> من عمره...- ثم جاء </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يوم دخل </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rPr>
                        <a:t>فيه </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الكُتّاب</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rPr>
                        <a:t>...- شدّ </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الرحال</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rPr>
                        <a:t> إلى </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القاهرة</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rPr>
                        <a:t>...-في </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تلك</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rPr>
                        <a:t> </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القرية</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rPr>
                        <a:t> الصغيرة...-ودخل الفتى </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الأزهر</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rPr>
                        <a:t>..."</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9525" cap="flat" cmpd="sng" algn="ctr">
                      <a:solidFill>
                        <a:schemeClr val="accent1">
                          <a:lumMod val="75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just" defTabSz="6858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لَم يَكَدْ </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rPr>
                        <a:t>يُجاوِزُ الرّابِعةَ مِن عُمرِهِ </a:t>
                      </a:r>
                      <a:r>
                        <a:rPr kumimoji="0" lang="ar-SA" sz="2400" b="1" i="0" u="none" strike="noStrike" kern="1200" cap="none" spc="0" normalizeH="0" baseline="0" dirty="0">
                          <a:ln>
                            <a:noFill/>
                          </a:ln>
                          <a:solidFill>
                            <a:srgbClr val="C00000"/>
                          </a:solidFill>
                          <a:effectLst/>
                          <a:uLnTx/>
                          <a:uFillTx/>
                          <a:latin typeface="+mn-lt"/>
                          <a:ea typeface="+mn-ea"/>
                          <a:cs typeface="Mudir MT" pitchFamily="2" charset="-78"/>
                        </a:rPr>
                        <a:t>حتّى أَصابَهُ </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rPr>
                        <a:t>ما حَرَمَهُ نِعْمَةَ البَصَرِ- </a:t>
                      </a:r>
                      <a:r>
                        <a:rPr lang="ar-SA" sz="2400" b="1" kern="1200" dirty="0">
                          <a:solidFill>
                            <a:srgbClr val="C00000"/>
                          </a:solidFill>
                          <a:effectLst/>
                          <a:latin typeface="+mn-lt"/>
                          <a:ea typeface="+mn-ea"/>
                          <a:cs typeface="+mn-cs"/>
                        </a:rPr>
                        <a:t>فَغَرِقَ في ظَلامٍ </a:t>
                      </a:r>
                      <a:r>
                        <a:rPr kumimoji="0" lang="ar-SA" sz="2400" b="1" i="0" u="none" strike="noStrike" kern="1200" cap="none" spc="0" normalizeH="0" baseline="0" dirty="0">
                          <a:ln>
                            <a:noFill/>
                          </a:ln>
                          <a:solidFill>
                            <a:prstClr val="black"/>
                          </a:solidFill>
                          <a:effectLst/>
                          <a:uLnTx/>
                          <a:uFillTx/>
                          <a:latin typeface="+mn-lt"/>
                          <a:ea typeface="+mn-ea"/>
                          <a:cs typeface="Mudir MT" pitchFamily="2" charset="-78"/>
                        </a:rPr>
                        <a:t>لَم يَعرِفْ لَهُ ضَوْءًا بَعدَ ذلِكَ</a:t>
                      </a:r>
                    </a:p>
                  </a:txBody>
                  <a:tcPr>
                    <a:lnL w="38100" cap="flat" cmpd="sng" algn="ctr">
                      <a:solidFill>
                        <a:schemeClr val="bg1"/>
                      </a:solidFill>
                      <a:prstDash val="solid"/>
                      <a:round/>
                      <a:headEnd type="none" w="med" len="med"/>
                      <a:tailEnd type="none" w="med" len="med"/>
                    </a:lnL>
                    <a:lnR w="9525" cap="flat" cmpd="sng" algn="ctr">
                      <a:solidFill>
                        <a:schemeClr val="accent1">
                          <a:lumMod val="75000"/>
                        </a:schemeClr>
                      </a:solidFill>
                      <a:prstDash val="solid"/>
                      <a:round/>
                      <a:headEnd type="none" w="med" len="med"/>
                      <a:tailEnd type="none" w="med" len="med"/>
                    </a:lnR>
                    <a:lnT w="38100" cap="flat" cmpd="sng" algn="ctr">
                      <a:solidFill>
                        <a:schemeClr val="bg1"/>
                      </a:solidFill>
                      <a:prstDash val="solid"/>
                      <a:round/>
                      <a:headEnd type="none" w="med" len="med"/>
                      <a:tailEnd type="none" w="med" len="med"/>
                    </a:lnT>
                    <a:lnB w="9525" cap="flat" cmpd="sng" algn="ctr">
                      <a:solidFill>
                        <a:schemeClr val="accent1">
                          <a:lumMod val="7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990520472"/>
                  </a:ext>
                </a:extLst>
              </a:tr>
            </a:tbl>
          </a:graphicData>
        </a:graphic>
      </p:graphicFrame>
      <p:sp>
        <p:nvSpPr>
          <p:cNvPr id="11" name="Rounded Rectangle 2">
            <a:extLst>
              <a:ext uri="{FF2B5EF4-FFF2-40B4-BE49-F238E27FC236}">
                <a16:creationId xmlns:a16="http://schemas.microsoft.com/office/drawing/2014/main" id="{05EF5785-EA7C-A757-06F4-A3243F1FAEA8}"/>
              </a:ext>
            </a:extLst>
          </p:cNvPr>
          <p:cNvSpPr/>
          <p:nvPr/>
        </p:nvSpPr>
        <p:spPr>
          <a:xfrm>
            <a:off x="7416933" y="1027892"/>
            <a:ext cx="4012275" cy="448329"/>
          </a:xfrm>
          <a:prstGeom prst="roundRect">
            <a:avLst/>
          </a:prstGeom>
          <a:solidFill>
            <a:schemeClr val="accent2"/>
          </a:solidFill>
          <a:ln>
            <a:solidFill>
              <a:schemeClr val="accent1">
                <a:lumMod val="5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rtl="1" fontAlgn="auto">
              <a:lnSpc>
                <a:spcPct val="100000"/>
              </a:lnSpc>
              <a:spcBef>
                <a:spcPts val="0"/>
              </a:spcBef>
              <a:spcAft>
                <a:spcPts val="0"/>
              </a:spcAft>
              <a:buClrTx/>
              <a:buSzTx/>
              <a:buFontTx/>
              <a:buNone/>
              <a:tabLst/>
              <a:defRPr/>
            </a:pPr>
            <a:r>
              <a:rPr lang="ar-SA" sz="2400" b="1" dirty="0">
                <a:solidFill>
                  <a:schemeClr val="bg1"/>
                </a:solidFill>
                <a:cs typeface="Mudir MT" pitchFamily="2" charset="-78"/>
              </a:rPr>
              <a:t>أغني رصيدي في السرد الذاتي</a:t>
            </a:r>
            <a:endParaRPr lang="fr-FR" sz="2400" b="1" dirty="0">
              <a:solidFill>
                <a:schemeClr val="bg1"/>
              </a:solidFill>
              <a:cs typeface="Mudir MT" pitchFamily="2" charset="-78"/>
            </a:endParaRPr>
          </a:p>
        </p:txBody>
      </p:sp>
    </p:spTree>
    <p:extLst>
      <p:ext uri="{BB962C8B-B14F-4D97-AF65-F5344CB8AC3E}">
        <p14:creationId xmlns:p14="http://schemas.microsoft.com/office/powerpoint/2010/main" val="28229857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5701A-4AA8-2089-F9E0-0CAD4BEEBED6}"/>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04B65BDB-22F3-EB17-94DF-07B915AE59EA}"/>
              </a:ext>
            </a:extLst>
          </p:cNvPr>
          <p:cNvGrpSpPr/>
          <p:nvPr/>
        </p:nvGrpSpPr>
        <p:grpSpPr>
          <a:xfrm>
            <a:off x="4572000" y="1642150"/>
            <a:ext cx="6694017" cy="3873929"/>
            <a:chOff x="1641585" y="1048972"/>
            <a:chExt cx="5867403" cy="3260732"/>
          </a:xfrm>
        </p:grpSpPr>
        <p:sp>
          <p:nvSpPr>
            <p:cNvPr id="6" name="Rectangle : coins arrondis 10">
              <a:extLst>
                <a:ext uri="{FF2B5EF4-FFF2-40B4-BE49-F238E27FC236}">
                  <a16:creationId xmlns:a16="http://schemas.microsoft.com/office/drawing/2014/main" id="{BE564D95-A06B-02B3-C1D0-543E5BBF7E8E}"/>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9B2C05D1-E7A5-7ECA-5A9E-C996BA0400E6}"/>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20A18381-8FA2-3604-BE90-A2EA167BAC96}"/>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87811A5-F94A-5853-7869-85CDC1E5A8B2}"/>
              </a:ext>
            </a:extLst>
          </p:cNvPr>
          <p:cNvSpPr txBox="1"/>
          <p:nvPr/>
        </p:nvSpPr>
        <p:spPr>
          <a:xfrm>
            <a:off x="5231567" y="2008346"/>
            <a:ext cx="5400765" cy="3067956"/>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النشاط </a:t>
            </a:r>
            <a:r>
              <a:rPr lang="ar-SA" sz="5400" b="1" kern="0" dirty="0">
                <a:solidFill>
                  <a:srgbClr val="44546A"/>
                </a:solidFill>
                <a:latin typeface="Calibri"/>
                <a:ea typeface="Calibri"/>
                <a:cs typeface="Calibri"/>
              </a:rPr>
              <a:t>الثالث</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MA" sz="4800" b="1" kern="0" dirty="0">
                <a:solidFill>
                  <a:srgbClr val="FFC000"/>
                </a:solidFill>
                <a:latin typeface="Calibri"/>
                <a:ea typeface="Calibri"/>
                <a:cs typeface="Calibri"/>
                <a:sym typeface="Calibri"/>
              </a:rPr>
              <a:t>أُجِيبُ عَنْ أَسْئِلَةِ الفَهْمِ</a:t>
            </a:r>
            <a:br>
              <a:rPr lang="ar-MA" sz="4800" b="1" kern="0" dirty="0">
                <a:solidFill>
                  <a:srgbClr val="44546A"/>
                </a:solidFill>
                <a:latin typeface="Calibri"/>
                <a:ea typeface="Calibri"/>
                <a:cs typeface="Calibri"/>
                <a:sym typeface="Calibri"/>
              </a:rPr>
            </a:br>
            <a:r>
              <a:rPr kumimoji="0" lang="ar-MA" sz="4800" b="1" i="0" u="none" strike="noStrike" kern="0" cap="none" spc="0" normalizeH="0" baseline="0" noProof="0" dirty="0">
                <a:ln>
                  <a:noFill/>
                </a:ln>
                <a:solidFill>
                  <a:srgbClr val="44546A"/>
                </a:solidFill>
                <a:effectLst/>
                <a:uLnTx/>
                <a:uFillTx/>
                <a:latin typeface="Calibri"/>
                <a:ea typeface="Calibri"/>
                <a:cs typeface="Calibri"/>
              </a:rPr>
              <a:t>دقيقة</a:t>
            </a:r>
            <a:r>
              <a:rPr kumimoji="0" lang="ar-MA" sz="5467" b="1" i="0" u="none" strike="noStrike" kern="0" cap="none" spc="0" normalizeH="0" baseline="0" noProof="0" dirty="0">
                <a:ln>
                  <a:noFill/>
                </a:ln>
                <a:solidFill>
                  <a:srgbClr val="44546A"/>
                </a:solidFill>
                <a:effectLst/>
                <a:uLnTx/>
                <a:uFillTx/>
                <a:latin typeface="Calibri"/>
                <a:ea typeface="Calibri"/>
                <a:cs typeface="Calibri"/>
              </a:rPr>
              <a:t> </a:t>
            </a:r>
            <a:r>
              <a:rPr kumimoji="0" lang="fr-FR" sz="5467" b="1" i="0" u="none" strike="noStrike" kern="0" cap="none" spc="0" normalizeH="0" baseline="0" noProof="0" dirty="0">
                <a:ln>
                  <a:noFill/>
                </a:ln>
                <a:solidFill>
                  <a:srgbClr val="44546A"/>
                </a:solidFill>
                <a:effectLst/>
                <a:uLnTx/>
                <a:uFillTx/>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15</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2" name="Picture 1">
            <a:extLst>
              <a:ext uri="{FF2B5EF4-FFF2-40B4-BE49-F238E27FC236}">
                <a16:creationId xmlns:a16="http://schemas.microsoft.com/office/drawing/2014/main" id="{DEC331F2-5D28-3F73-FDD7-866769839D8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1112680" y="2078403"/>
            <a:ext cx="2701193" cy="2701193"/>
          </a:xfrm>
          <a:prstGeom prst="rect">
            <a:avLst/>
          </a:prstGeom>
        </p:spPr>
      </p:pic>
    </p:spTree>
    <p:extLst>
      <p:ext uri="{BB962C8B-B14F-4D97-AF65-F5344CB8AC3E}">
        <p14:creationId xmlns:p14="http://schemas.microsoft.com/office/powerpoint/2010/main" val="5023112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359">
          <a:extLst>
            <a:ext uri="{FF2B5EF4-FFF2-40B4-BE49-F238E27FC236}">
              <a16:creationId xmlns:a16="http://schemas.microsoft.com/office/drawing/2014/main" id="{80CE005A-9175-BB49-AA5B-A7968500BFDA}"/>
            </a:ext>
          </a:extLst>
        </p:cNvPr>
        <p:cNvGrpSpPr/>
        <p:nvPr/>
      </p:nvGrpSpPr>
      <p:grpSpPr>
        <a:xfrm>
          <a:off x="0" y="0"/>
          <a:ext cx="0" cy="0"/>
          <a:chOff x="0" y="0"/>
          <a:chExt cx="0" cy="0"/>
        </a:xfrm>
      </p:grpSpPr>
      <p:sp>
        <p:nvSpPr>
          <p:cNvPr id="1362" name="Google Shape;1362;p30">
            <a:extLst>
              <a:ext uri="{FF2B5EF4-FFF2-40B4-BE49-F238E27FC236}">
                <a16:creationId xmlns:a16="http://schemas.microsoft.com/office/drawing/2014/main" id="{1C80B051-48D6-6273-F436-3067CC7CF54B}"/>
              </a:ext>
            </a:extLst>
          </p:cNvPr>
          <p:cNvSpPr/>
          <p:nvPr/>
        </p:nvSpPr>
        <p:spPr>
          <a:xfrm>
            <a:off x="8870257" y="56127"/>
            <a:ext cx="3216767" cy="888174"/>
          </a:xfrm>
          <a:prstGeom prst="roundRect">
            <a:avLst>
              <a:gd name="adj" fmla="val 16667"/>
            </a:avLst>
          </a:prstGeom>
          <a:solidFill>
            <a:srgbClr val="ED7D31"/>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lvl="0" algn="r" rtl="1">
              <a:buClr>
                <a:srgbClr val="000000"/>
              </a:buClr>
              <a:buSzPts val="2800"/>
            </a:pPr>
            <a:r>
              <a:rPr lang="ar-MA" sz="2800" b="1" dirty="0">
                <a:solidFill>
                  <a:srgbClr val="FFFFFF"/>
                </a:solidFill>
                <a:latin typeface="Calibri"/>
                <a:ea typeface="Calibri"/>
                <a:cs typeface="Calibri"/>
                <a:sym typeface="Calibri"/>
              </a:rPr>
              <a:t>أَقْرَأُ </a:t>
            </a:r>
            <a:r>
              <a:rPr lang="ar-SA" sz="2800" b="1" dirty="0" err="1">
                <a:solidFill>
                  <a:srgbClr val="FFFFFF"/>
                </a:solidFill>
                <a:latin typeface="Calibri"/>
                <a:ea typeface="Calibri"/>
                <a:cs typeface="Calibri"/>
                <a:sym typeface="Calibri"/>
              </a:rPr>
              <a:t>ٱلنَّصَّ</a:t>
            </a:r>
            <a:r>
              <a:rPr lang="ar-MA" sz="2800" b="1" dirty="0">
                <a:solidFill>
                  <a:srgbClr val="FFFFFF"/>
                </a:solidFill>
                <a:latin typeface="Calibri"/>
                <a:ea typeface="Calibri"/>
                <a:cs typeface="Calibri"/>
                <a:sym typeface="Calibri"/>
              </a:rPr>
              <a:t> بِطَلاقَةٍ</a:t>
            </a:r>
            <a:endParaRPr sz="2800" b="1" dirty="0">
              <a:solidFill>
                <a:srgbClr val="FFFFFF"/>
              </a:solidFill>
              <a:latin typeface="Calibri"/>
              <a:ea typeface="Calibri"/>
              <a:cs typeface="Calibri"/>
              <a:sym typeface="Arial"/>
            </a:endParaRPr>
          </a:p>
        </p:txBody>
      </p:sp>
      <p:sp>
        <p:nvSpPr>
          <p:cNvPr id="18" name="Rectangle : coins arrondis 17">
            <a:extLst>
              <a:ext uri="{FF2B5EF4-FFF2-40B4-BE49-F238E27FC236}">
                <a16:creationId xmlns:a16="http://schemas.microsoft.com/office/drawing/2014/main" id="{76BDA6B6-1776-C6D6-307F-FE9D8AF28153}"/>
              </a:ext>
            </a:extLst>
          </p:cNvPr>
          <p:cNvSpPr/>
          <p:nvPr/>
        </p:nvSpPr>
        <p:spPr>
          <a:xfrm>
            <a:off x="2075571" y="1056094"/>
            <a:ext cx="10011453" cy="5527585"/>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lnSpc>
                <a:spcPct val="150000"/>
              </a:lnSpc>
            </a:pPr>
            <a:r>
              <a:rPr lang="ar-SA" sz="2200" b="1" dirty="0">
                <a:solidFill>
                  <a:srgbClr val="002060"/>
                </a:solidFill>
                <a:cs typeface="Mudir MT" pitchFamily="2" charset="-78"/>
              </a:rPr>
              <a:t>كانَ الفَتى قَدْ وُلِدَ في تِلكَ القَريةٍ الصَغيرةٍ مِن قُرى الرِّيفِ المِصريِّ، وكانَ سابِعَ إخوَتِهِ لِأبيهِ وأُمِّهِ. لَم يَكَدْ يُجاوِزُ الرّابِعةَ مِن عُمرِهِ حتّى أَصابَهُ ما حَرَمَهُ نِعْمَةَ البَصَرِ، فَغَرِقَ في ظَلامٍ لَم يَعرِفْ لَهُ ضَوْءًا بَعدَ ذلِكَ. وكانَ يَسمَعُ مِن حَولِهِ هَمسًا عَنِ الطَّبيبِ والحَجّامِ، وعَن قَطرَةٍ أَفسَدَتْ عَينَهُ، ولكِنَّهُ لَم يَكُنْ يَعي مِن ذلِكَ شَيئًا</a:t>
            </a:r>
            <a:r>
              <a:rPr lang="fr-FR" sz="2200" b="1" dirty="0">
                <a:solidFill>
                  <a:srgbClr val="002060"/>
                </a:solidFill>
                <a:cs typeface="Mudir MT" pitchFamily="2" charset="-78"/>
              </a:rPr>
              <a:t>.</a:t>
            </a:r>
            <a:endParaRPr lang="ar-SA" sz="2200" b="1" dirty="0">
              <a:solidFill>
                <a:srgbClr val="002060"/>
              </a:solidFill>
              <a:cs typeface="Mudir MT" pitchFamily="2" charset="-78"/>
            </a:endParaRPr>
          </a:p>
          <a:p>
            <a:pPr lvl="0" algn="just" defTabSz="685800" rtl="1">
              <a:lnSpc>
                <a:spcPct val="150000"/>
              </a:lnSpc>
              <a:defRPr/>
            </a:pPr>
            <a:r>
              <a:rPr lang="ar-SA" sz="2200" b="1" dirty="0">
                <a:solidFill>
                  <a:srgbClr val="002060"/>
                </a:solidFill>
                <a:cs typeface="Mudir MT" pitchFamily="2" charset="-78"/>
              </a:rPr>
              <a:t>وكانَ الطِّفلُ يُحِبُّ أَنْ يَجلِسَ إِلى بابِ البَيتِ يَستَمِعُ إِلى ما يَروِيهِ المارَّةُ مِن حِكاياتٍ، أَوْ إِلى صَوتِ المُؤَذِّنِ مِن بَعيدٍ، وكانَ يَجِدُ في الأَصواتِ حَياةً لا يَراها بِعَينَيهِ، ولكِنَّهُ يَشعُرُ بِها بِقَلبِهِ وعَقلِهِ</a:t>
            </a:r>
            <a:r>
              <a:rPr lang="fr-FR" sz="2200" b="1" dirty="0">
                <a:solidFill>
                  <a:srgbClr val="002060"/>
                </a:solidFill>
                <a:cs typeface="Mudir MT" pitchFamily="2" charset="-78"/>
              </a:rPr>
              <a:t>.</a:t>
            </a:r>
          </a:p>
          <a:p>
            <a:pPr lvl="0" algn="just" defTabSz="685800" rtl="1">
              <a:lnSpc>
                <a:spcPct val="150000"/>
              </a:lnSpc>
              <a:defRPr/>
            </a:pPr>
            <a:r>
              <a:rPr lang="ar-SA" sz="2200" b="1" dirty="0">
                <a:solidFill>
                  <a:srgbClr val="002060"/>
                </a:solidFill>
                <a:cs typeface="Mudir MT" pitchFamily="2" charset="-78"/>
              </a:rPr>
              <a:t>ثُمَّ جاءَ يَومٌ دَخَلَ فيهِ الكُتّابَ، وبدأَ يَسمَعُ أَصواتَ الحُروفِ، فَتَعَلَّقَ بِها كَما يَتَعَلَّقُ الغَريقُ بِقَشَّةٍ. وكانَ يَحفَظُ القُرآنَ بِذاكِرَةٍ لاذِعَةٍ، وكانَ قَلبُهُ الصَّغيرُ يَخْفِقُ كُلَّما سَمِعَ ذِكرَ العِلمِ أَو الأَزهَرِ أَو القاهِرَةِ. كانَت أُمنيَتُهُ أَنْ يَخرُجَ مِن ضِيقِ القَريةِ إِلى سَعَةِ المَدينَةِ، وأَنْ يَغتَسِلَ مِن غُبارِ الجَهلِ بِنُورِ العِلمِ، وقد فَعَلَ</a:t>
            </a:r>
            <a:r>
              <a:rPr lang="fr-FR" sz="2200" b="1" dirty="0">
                <a:solidFill>
                  <a:srgbClr val="002060"/>
                </a:solidFill>
                <a:cs typeface="Mudir MT" pitchFamily="2" charset="-78"/>
              </a:rPr>
              <a:t>.</a:t>
            </a:r>
          </a:p>
        </p:txBody>
      </p:sp>
      <p:sp>
        <p:nvSpPr>
          <p:cNvPr id="6" name="ZoneTexte 5">
            <a:extLst>
              <a:ext uri="{FF2B5EF4-FFF2-40B4-BE49-F238E27FC236}">
                <a16:creationId xmlns:a16="http://schemas.microsoft.com/office/drawing/2014/main" id="{1180209C-13E8-7774-8FD5-255621653A9D}"/>
              </a:ext>
            </a:extLst>
          </p:cNvPr>
          <p:cNvSpPr txBox="1"/>
          <p:nvPr/>
        </p:nvSpPr>
        <p:spPr>
          <a:xfrm>
            <a:off x="3625516" y="288228"/>
            <a:ext cx="3724102" cy="523220"/>
          </a:xfrm>
          <a:prstGeom prst="rect">
            <a:avLst/>
          </a:prstGeom>
          <a:noFill/>
        </p:spPr>
        <p:txBody>
          <a:bodyPr wrap="square">
            <a:spAutoFit/>
          </a:bodyPr>
          <a:lstStyle/>
          <a:p>
            <a:pPr algn="ctr" rtl="1"/>
            <a:r>
              <a:rPr lang="ar-SA" sz="2800" b="1" dirty="0">
                <a:solidFill>
                  <a:srgbClr val="002060"/>
                </a:solidFill>
                <a:cs typeface="Mudir MT" pitchFamily="2" charset="-78"/>
              </a:rPr>
              <a:t>اَلْأَيامُ</a:t>
            </a:r>
          </a:p>
        </p:txBody>
      </p:sp>
      <p:sp>
        <p:nvSpPr>
          <p:cNvPr id="3" name="Rectangle 2">
            <a:extLst>
              <a:ext uri="{FF2B5EF4-FFF2-40B4-BE49-F238E27FC236}">
                <a16:creationId xmlns:a16="http://schemas.microsoft.com/office/drawing/2014/main" id="{18842614-D2EC-7FFC-A30F-FC66236F9EF4}"/>
              </a:ext>
            </a:extLst>
          </p:cNvPr>
          <p:cNvSpPr/>
          <p:nvPr/>
        </p:nvSpPr>
        <p:spPr>
          <a:xfrm>
            <a:off x="115618" y="4203592"/>
            <a:ext cx="1893453" cy="425256"/>
          </a:xfrm>
          <a:prstGeom prst="rect">
            <a:avLst/>
          </a:prstGeom>
          <a:solidFill>
            <a:srgbClr val="EEED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1400" b="1" dirty="0">
                <a:solidFill>
                  <a:schemeClr val="tx1"/>
                </a:solidFill>
              </a:rPr>
              <a:t>طه حسين 1889-1973</a:t>
            </a:r>
            <a:endParaRPr lang="fr-FR" sz="1400" b="1" dirty="0">
              <a:solidFill>
                <a:schemeClr val="tx1"/>
              </a:solidFill>
            </a:endParaRPr>
          </a:p>
        </p:txBody>
      </p:sp>
      <p:pic>
        <p:nvPicPr>
          <p:cNvPr id="4" name="Image 3">
            <a:extLst>
              <a:ext uri="{FF2B5EF4-FFF2-40B4-BE49-F238E27FC236}">
                <a16:creationId xmlns:a16="http://schemas.microsoft.com/office/drawing/2014/main" id="{4A1FFAE8-E9C9-F255-51AA-D3370BAD399D}"/>
              </a:ext>
            </a:extLst>
          </p:cNvPr>
          <p:cNvPicPr>
            <a:picLocks noChangeAspect="1"/>
          </p:cNvPicPr>
          <p:nvPr/>
        </p:nvPicPr>
        <p:blipFill>
          <a:blip r:embed="rId3"/>
          <a:stretch>
            <a:fillRect/>
          </a:stretch>
        </p:blipFill>
        <p:spPr>
          <a:xfrm>
            <a:off x="115619" y="1789487"/>
            <a:ext cx="1893454" cy="2339003"/>
          </a:xfrm>
          <a:prstGeom prst="rect">
            <a:avLst/>
          </a:prstGeom>
        </p:spPr>
      </p:pic>
      <p:sp>
        <p:nvSpPr>
          <p:cNvPr id="5" name="Rectangle 4">
            <a:extLst>
              <a:ext uri="{FF2B5EF4-FFF2-40B4-BE49-F238E27FC236}">
                <a16:creationId xmlns:a16="http://schemas.microsoft.com/office/drawing/2014/main" id="{A4700DF7-B22C-DAC7-6F81-3046ECCCD5D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6087547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359">
          <a:extLst>
            <a:ext uri="{FF2B5EF4-FFF2-40B4-BE49-F238E27FC236}">
              <a16:creationId xmlns:a16="http://schemas.microsoft.com/office/drawing/2014/main" id="{24ADAB64-F729-0A51-6863-7295ABE23C0F}"/>
            </a:ext>
          </a:extLst>
        </p:cNvPr>
        <p:cNvGrpSpPr/>
        <p:nvPr/>
      </p:nvGrpSpPr>
      <p:grpSpPr>
        <a:xfrm>
          <a:off x="0" y="0"/>
          <a:ext cx="0" cy="0"/>
          <a:chOff x="0" y="0"/>
          <a:chExt cx="0" cy="0"/>
        </a:xfrm>
      </p:grpSpPr>
      <p:sp>
        <p:nvSpPr>
          <p:cNvPr id="1362" name="Google Shape;1362;p30">
            <a:extLst>
              <a:ext uri="{FF2B5EF4-FFF2-40B4-BE49-F238E27FC236}">
                <a16:creationId xmlns:a16="http://schemas.microsoft.com/office/drawing/2014/main" id="{A406E888-AC75-05F8-CBB9-C8E70D820918}"/>
              </a:ext>
            </a:extLst>
          </p:cNvPr>
          <p:cNvSpPr/>
          <p:nvPr/>
        </p:nvSpPr>
        <p:spPr>
          <a:xfrm>
            <a:off x="8870257" y="56127"/>
            <a:ext cx="3216767" cy="888174"/>
          </a:xfrm>
          <a:prstGeom prst="roundRect">
            <a:avLst>
              <a:gd name="adj" fmla="val 16667"/>
            </a:avLst>
          </a:prstGeom>
          <a:solidFill>
            <a:srgbClr val="ED7D31"/>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lvl="0" algn="r" rtl="1">
              <a:buClr>
                <a:srgbClr val="000000"/>
              </a:buClr>
              <a:buSzPts val="2800"/>
            </a:pPr>
            <a:r>
              <a:rPr lang="ar-MA" sz="2800" b="1" dirty="0">
                <a:solidFill>
                  <a:srgbClr val="FFFFFF"/>
                </a:solidFill>
                <a:latin typeface="Calibri"/>
                <a:ea typeface="Calibri"/>
                <a:cs typeface="Calibri"/>
                <a:sym typeface="Calibri"/>
              </a:rPr>
              <a:t>أَقْرَأُ </a:t>
            </a:r>
            <a:r>
              <a:rPr lang="ar-SA" sz="2800" b="1" dirty="0" err="1">
                <a:solidFill>
                  <a:srgbClr val="FFFFFF"/>
                </a:solidFill>
                <a:latin typeface="Calibri"/>
                <a:ea typeface="Calibri"/>
                <a:cs typeface="Calibri"/>
                <a:sym typeface="Calibri"/>
              </a:rPr>
              <a:t>ٱلنَّصَّ</a:t>
            </a:r>
            <a:r>
              <a:rPr lang="ar-MA" sz="2800" b="1" dirty="0">
                <a:solidFill>
                  <a:srgbClr val="FFFFFF"/>
                </a:solidFill>
                <a:latin typeface="Calibri"/>
                <a:ea typeface="Calibri"/>
                <a:cs typeface="Calibri"/>
                <a:sym typeface="Calibri"/>
              </a:rPr>
              <a:t> بِطَلاقَةٍ</a:t>
            </a:r>
            <a:endParaRPr sz="2800" b="1" dirty="0">
              <a:solidFill>
                <a:srgbClr val="FFFFFF"/>
              </a:solidFill>
              <a:latin typeface="Calibri"/>
              <a:ea typeface="Calibri"/>
              <a:cs typeface="Calibri"/>
              <a:sym typeface="Arial"/>
            </a:endParaRPr>
          </a:p>
        </p:txBody>
      </p:sp>
      <p:sp>
        <p:nvSpPr>
          <p:cNvPr id="18" name="Rectangle : coins arrondis 17">
            <a:extLst>
              <a:ext uri="{FF2B5EF4-FFF2-40B4-BE49-F238E27FC236}">
                <a16:creationId xmlns:a16="http://schemas.microsoft.com/office/drawing/2014/main" id="{53619F5D-732A-DD57-3C52-CBAB99E62C6A}"/>
              </a:ext>
            </a:extLst>
          </p:cNvPr>
          <p:cNvSpPr/>
          <p:nvPr/>
        </p:nvSpPr>
        <p:spPr>
          <a:xfrm>
            <a:off x="2124690" y="1056094"/>
            <a:ext cx="9962334" cy="5244953"/>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lnSpc>
                <a:spcPct val="150000"/>
              </a:lnSpc>
            </a:pPr>
            <a:r>
              <a:rPr lang="ar-SA" sz="2200" b="1" dirty="0">
                <a:solidFill>
                  <a:srgbClr val="002060"/>
                </a:solidFill>
                <a:cs typeface="Mudir MT" pitchFamily="2" charset="-78"/>
              </a:rPr>
              <a:t>شَدَّ الرِّحالَ إِلى القاهِرَةِ، ودَخَلَ الفَتى الأَزهَرَ كَما يَدخُلُ العابِدُ مِحرابَهُ، يَحمِلُ في قَلبِهِ شَوقًا لا يُطفَأُ إِلى العِلمِ. وكانَ يَحضُرُ دُروسَ الشُّيوخِ الكِبارِ، جالِسًا بَينَ الطَّلَبَةِ، لا يَرى وُجوهَهُم، ولكِنَّهُ يَسمَعُ أَصواتَهُم وهُم </a:t>
            </a:r>
            <a:r>
              <a:rPr lang="ar-SA" sz="2200" b="1" dirty="0" err="1">
                <a:solidFill>
                  <a:srgbClr val="002060"/>
                </a:solidFill>
                <a:cs typeface="Mudir MT" pitchFamily="2" charset="-78"/>
              </a:rPr>
              <a:t>يَتَهاسَمونَ</a:t>
            </a:r>
            <a:r>
              <a:rPr lang="ar-SA" sz="2200" b="1" dirty="0">
                <a:solidFill>
                  <a:srgbClr val="002060"/>
                </a:solidFill>
                <a:cs typeface="Mudir MT" pitchFamily="2" charset="-78"/>
              </a:rPr>
              <a:t>، ويَشعُرُ بِنَظَراتِهِم المُشفِقَةِ أَوِ السّاخِرَةِ أَحيانًا، ولكِنَّهُ كانَ لا يُبالِي. وكانَ يَجلِسُ القُرفُصاءَ في حَلَقاتِ الدَّرسِ، يُصغِي إِلى صَوتِ الشَّيخِ، فيُنصِتُ كَأَنَّما يُصغِي إِلى وَحيٍ مِنَ السَّماءِ. وكانَ العِلمُ عِندَهُ عِبادَةً، والدَّرسُ صَلاةً، والأَزهَرُ بَيتًا مِن بُيوتِ اللهِ</a:t>
            </a:r>
            <a:r>
              <a:rPr lang="fr-FR" sz="2200" b="1" dirty="0">
                <a:solidFill>
                  <a:srgbClr val="002060"/>
                </a:solidFill>
                <a:cs typeface="Mudir MT" pitchFamily="2" charset="-78"/>
              </a:rPr>
              <a:t>.</a:t>
            </a:r>
          </a:p>
          <a:p>
            <a:pPr algn="just" rtl="1">
              <a:lnSpc>
                <a:spcPct val="150000"/>
              </a:lnSpc>
            </a:pPr>
            <a:r>
              <a:rPr lang="ar-SA" sz="2200" b="1" dirty="0">
                <a:solidFill>
                  <a:srgbClr val="002060"/>
                </a:solidFill>
                <a:cs typeface="Mudir MT" pitchFamily="2" charset="-78"/>
              </a:rPr>
              <a:t>غَيرَ أَنَّ ما كانَ يُؤلِمُهُ، أَنَّ كَثيرًا مِنَ الشُّيوخِ يُكثِرونَ مِنَ الحَشوِ، ويَقِلُّ عِندَهُمُ الفَهمُ، </a:t>
            </a:r>
            <a:r>
              <a:rPr lang="ar-SA" sz="2200" b="1" dirty="0" err="1">
                <a:solidFill>
                  <a:srgbClr val="002060"/>
                </a:solidFill>
                <a:cs typeface="Mudir MT" pitchFamily="2" charset="-78"/>
              </a:rPr>
              <a:t>فيَملَأُونَ</a:t>
            </a:r>
            <a:r>
              <a:rPr lang="ar-SA" sz="2200" b="1" dirty="0">
                <a:solidFill>
                  <a:srgbClr val="002060"/>
                </a:solidFill>
                <a:cs typeface="Mudir MT" pitchFamily="2" charset="-78"/>
              </a:rPr>
              <a:t> بالدَّرسِ نَقلًا، ويَشكُونَ مِن قِلَّةِ العَقلِ. فَكانَ يَثورُ في داخِلِهِ، ولكِنَّهُ يَصبِرُ، ويَقولُ: لَعَلَّ لِلعِلمِ الحَقيقيِّ يَومًا سَيَأتي</a:t>
            </a:r>
            <a:r>
              <a:rPr lang="fr-FR" sz="2200" b="1" dirty="0">
                <a:solidFill>
                  <a:srgbClr val="002060"/>
                </a:solidFill>
                <a:cs typeface="Mudir MT" pitchFamily="2" charset="-78"/>
              </a:rPr>
              <a:t>."</a:t>
            </a:r>
          </a:p>
          <a:p>
            <a:pPr rtl="1">
              <a:lnSpc>
                <a:spcPct val="150000"/>
              </a:lnSpc>
            </a:pPr>
            <a:r>
              <a:rPr lang="ar-SA" b="1" dirty="0">
                <a:solidFill>
                  <a:srgbClr val="002060"/>
                </a:solidFill>
                <a:cs typeface="Mudir MT" pitchFamily="2" charset="-78"/>
              </a:rPr>
              <a:t>طه حسين، الأيام، ج. 2، سيرة ذاتية، دار المعارف، مصر، ص. 55-70. بتصرف.</a:t>
            </a:r>
            <a:endParaRPr lang="fr-FR" b="1" dirty="0">
              <a:solidFill>
                <a:srgbClr val="002060"/>
              </a:solidFill>
              <a:cs typeface="Mudir MT" pitchFamily="2" charset="-78"/>
            </a:endParaRPr>
          </a:p>
        </p:txBody>
      </p:sp>
      <p:sp>
        <p:nvSpPr>
          <p:cNvPr id="4" name="Rectangle 3">
            <a:extLst>
              <a:ext uri="{FF2B5EF4-FFF2-40B4-BE49-F238E27FC236}">
                <a16:creationId xmlns:a16="http://schemas.microsoft.com/office/drawing/2014/main" id="{842CB5B7-F792-8FD3-7618-A0C5ACFB4A99}"/>
              </a:ext>
            </a:extLst>
          </p:cNvPr>
          <p:cNvSpPr/>
          <p:nvPr/>
        </p:nvSpPr>
        <p:spPr>
          <a:xfrm>
            <a:off x="115618" y="4203592"/>
            <a:ext cx="1893453" cy="425256"/>
          </a:xfrm>
          <a:prstGeom prst="rect">
            <a:avLst/>
          </a:prstGeom>
          <a:solidFill>
            <a:srgbClr val="EEED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1400" b="1" dirty="0">
                <a:solidFill>
                  <a:schemeClr val="tx1"/>
                </a:solidFill>
              </a:rPr>
              <a:t>طه حسين 1889-1973</a:t>
            </a:r>
            <a:endParaRPr lang="fr-FR" sz="1400" b="1" dirty="0">
              <a:solidFill>
                <a:schemeClr val="tx1"/>
              </a:solidFill>
            </a:endParaRPr>
          </a:p>
        </p:txBody>
      </p:sp>
      <p:pic>
        <p:nvPicPr>
          <p:cNvPr id="5" name="Image 4">
            <a:extLst>
              <a:ext uri="{FF2B5EF4-FFF2-40B4-BE49-F238E27FC236}">
                <a16:creationId xmlns:a16="http://schemas.microsoft.com/office/drawing/2014/main" id="{7C18698D-EBFB-5B33-66CC-708029D96AB9}"/>
              </a:ext>
            </a:extLst>
          </p:cNvPr>
          <p:cNvPicPr>
            <a:picLocks noChangeAspect="1"/>
          </p:cNvPicPr>
          <p:nvPr/>
        </p:nvPicPr>
        <p:blipFill>
          <a:blip r:embed="rId3"/>
          <a:stretch>
            <a:fillRect/>
          </a:stretch>
        </p:blipFill>
        <p:spPr>
          <a:xfrm>
            <a:off x="115619" y="1789487"/>
            <a:ext cx="1893454" cy="2339003"/>
          </a:xfrm>
          <a:prstGeom prst="rect">
            <a:avLst/>
          </a:prstGeom>
        </p:spPr>
      </p:pic>
      <p:sp>
        <p:nvSpPr>
          <p:cNvPr id="6" name="ZoneTexte 5">
            <a:extLst>
              <a:ext uri="{FF2B5EF4-FFF2-40B4-BE49-F238E27FC236}">
                <a16:creationId xmlns:a16="http://schemas.microsoft.com/office/drawing/2014/main" id="{3424A404-9434-53F9-CB7C-0CC428A15B39}"/>
              </a:ext>
            </a:extLst>
          </p:cNvPr>
          <p:cNvSpPr txBox="1"/>
          <p:nvPr/>
        </p:nvSpPr>
        <p:spPr>
          <a:xfrm>
            <a:off x="3625516" y="288228"/>
            <a:ext cx="3724102" cy="523220"/>
          </a:xfrm>
          <a:prstGeom prst="rect">
            <a:avLst/>
          </a:prstGeom>
          <a:noFill/>
        </p:spPr>
        <p:txBody>
          <a:bodyPr wrap="square">
            <a:spAutoFit/>
          </a:bodyPr>
          <a:lstStyle/>
          <a:p>
            <a:pPr algn="ctr" rtl="1"/>
            <a:r>
              <a:rPr lang="ar-SA" sz="2800" b="1" dirty="0">
                <a:solidFill>
                  <a:srgbClr val="002060"/>
                </a:solidFill>
                <a:cs typeface="Mudir MT" pitchFamily="2" charset="-78"/>
              </a:rPr>
              <a:t>اَلْأَيامُ</a:t>
            </a:r>
          </a:p>
        </p:txBody>
      </p:sp>
      <p:sp>
        <p:nvSpPr>
          <p:cNvPr id="3" name="Rectangle 2">
            <a:extLst>
              <a:ext uri="{FF2B5EF4-FFF2-40B4-BE49-F238E27FC236}">
                <a16:creationId xmlns:a16="http://schemas.microsoft.com/office/drawing/2014/main" id="{10EA4C16-E877-2860-438B-8326D220780D}"/>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9146755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CD517746-D818-3BD6-7DFB-1DF161345C61}"/>
            </a:ext>
          </a:extLst>
        </p:cNvPr>
        <p:cNvGrpSpPr/>
        <p:nvPr/>
      </p:nvGrpSpPr>
      <p:grpSpPr>
        <a:xfrm>
          <a:off x="0" y="0"/>
          <a:ext cx="0" cy="0"/>
          <a:chOff x="0" y="0"/>
          <a:chExt cx="0" cy="0"/>
        </a:xfrm>
      </p:grpSpPr>
      <p:sp>
        <p:nvSpPr>
          <p:cNvPr id="10" name="Google Shape;160;p18">
            <a:extLst>
              <a:ext uri="{FF2B5EF4-FFF2-40B4-BE49-F238E27FC236}">
                <a16:creationId xmlns:a16="http://schemas.microsoft.com/office/drawing/2014/main" id="{6A3E4B42-D475-38FA-A9F5-BC44A360FBB4}"/>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Google Shape;1435;p14" descr="Lever la main - Icônes mains et gestes gratuites">
            <a:extLst>
              <a:ext uri="{FF2B5EF4-FFF2-40B4-BE49-F238E27FC236}">
                <a16:creationId xmlns:a16="http://schemas.microsoft.com/office/drawing/2014/main" id="{053D9E5F-B610-5BD0-9EA9-1390738F52EA}"/>
              </a:ext>
            </a:extLst>
          </p:cNvPr>
          <p:cNvPicPr preferRelativeResize="0"/>
          <p:nvPr/>
        </p:nvPicPr>
        <p:blipFill rotWithShape="1">
          <a:blip r:embed="rId3">
            <a:alphaModFix/>
          </a:blip>
          <a:srcRect/>
          <a:stretch/>
        </p:blipFill>
        <p:spPr>
          <a:xfrm>
            <a:off x="229559" y="148574"/>
            <a:ext cx="702642" cy="702642"/>
          </a:xfrm>
          <a:prstGeom prst="rect">
            <a:avLst/>
          </a:prstGeom>
          <a:noFill/>
          <a:ln>
            <a:noFill/>
          </a:ln>
        </p:spPr>
      </p:pic>
      <p:sp>
        <p:nvSpPr>
          <p:cNvPr id="9" name="Rectangle 8">
            <a:extLst>
              <a:ext uri="{FF2B5EF4-FFF2-40B4-BE49-F238E27FC236}">
                <a16:creationId xmlns:a16="http://schemas.microsoft.com/office/drawing/2014/main" id="{A0DDD375-5713-DE35-92ED-C3EE865875CA}"/>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AF34FD3B-CA3B-D54C-3EA5-095CEE94B0D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 name="Google Shape;1503;p44">
            <a:extLst>
              <a:ext uri="{FF2B5EF4-FFF2-40B4-BE49-F238E27FC236}">
                <a16:creationId xmlns:a16="http://schemas.microsoft.com/office/drawing/2014/main" id="{105AF248-92FE-706E-E9D9-2BAB11FBEBCD}"/>
              </a:ext>
            </a:extLst>
          </p:cNvPr>
          <p:cNvSpPr txBox="1"/>
          <p:nvPr/>
        </p:nvSpPr>
        <p:spPr>
          <a:xfrm>
            <a:off x="348649" y="1411967"/>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defTabSz="685800" rtl="1">
              <a:defRPr/>
            </a:pPr>
            <a:r>
              <a:rPr lang="ar-SA" sz="2400" b="1" dirty="0">
                <a:solidFill>
                  <a:srgbClr val="002060"/>
                </a:solidFill>
                <a:ea typeface="Calibri"/>
                <a:cs typeface="Calibri"/>
              </a:rPr>
              <a:t>1- </a:t>
            </a:r>
            <a:r>
              <a:rPr lang="ar-SA" sz="2400" b="1" dirty="0">
                <a:solidFill>
                  <a:srgbClr val="002060"/>
                </a:solidFill>
                <a:cs typeface="Mudir MT" pitchFamily="2" charset="-78"/>
              </a:rPr>
              <a:t>في أَيِّ سِنٍّ فَقَدَ طَه حُسَيْن بَصَرَهُ</a:t>
            </a:r>
            <a:r>
              <a:rPr lang="ar-SA" sz="2400" b="1" dirty="0">
                <a:solidFill>
                  <a:srgbClr val="002060"/>
                </a:solidFill>
                <a:ea typeface="Calibri"/>
                <a:cs typeface="Calibri"/>
              </a:rPr>
              <a:t>؟</a:t>
            </a:r>
            <a:endParaRPr lang="fr-FR" sz="2400" b="1" dirty="0">
              <a:solidFill>
                <a:srgbClr val="002060"/>
              </a:solidFill>
              <a:ea typeface="Calibri"/>
              <a:cs typeface="Calibri"/>
            </a:endParaRPr>
          </a:p>
        </p:txBody>
      </p:sp>
      <p:sp>
        <p:nvSpPr>
          <p:cNvPr id="19" name="Google Shape;1574;p218">
            <a:extLst>
              <a:ext uri="{FF2B5EF4-FFF2-40B4-BE49-F238E27FC236}">
                <a16:creationId xmlns:a16="http://schemas.microsoft.com/office/drawing/2014/main" id="{6DFD3B22-3341-CCFB-3936-E2F63F61670A}"/>
              </a:ext>
            </a:extLst>
          </p:cNvPr>
          <p:cNvSpPr txBox="1"/>
          <p:nvPr/>
        </p:nvSpPr>
        <p:spPr>
          <a:xfrm>
            <a:off x="365274" y="3643242"/>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algn="r" rtl="1">
              <a:lnSpc>
                <a:spcPct val="90000"/>
              </a:lnSpc>
              <a:buClr>
                <a:srgbClr val="000000"/>
              </a:buClr>
              <a:buSzPts val="2000"/>
            </a:pPr>
            <a:r>
              <a:rPr lang="ar-SA" sz="2400" b="1" dirty="0">
                <a:solidFill>
                  <a:srgbClr val="002060"/>
                </a:solidFill>
                <a:latin typeface="Calibri"/>
                <a:ea typeface="Calibri"/>
                <a:cs typeface="Calibri"/>
                <a:sym typeface="Calibri"/>
              </a:rPr>
              <a:t>4- </a:t>
            </a:r>
            <a:r>
              <a:rPr lang="ar-SA" sz="2400" b="1" dirty="0">
                <a:solidFill>
                  <a:srgbClr val="002060"/>
                </a:solidFill>
                <a:cs typeface="Mudir MT" pitchFamily="2" charset="-78"/>
              </a:rPr>
              <a:t>ما الَّذِي يُمْكِنُ أَنْ نَسْتَنْتِجَهُ مِن تَعَلُّقِ طَه حُسَيْن بِأَصْوَاتِ الحُرُوفِ وَالقُرْآنِ</a:t>
            </a:r>
            <a:r>
              <a:rPr lang="ar-SA" sz="2400" b="1" dirty="0">
                <a:solidFill>
                  <a:srgbClr val="002060"/>
                </a:solidFill>
                <a:ea typeface="Calibri"/>
                <a:cs typeface="Calibri"/>
              </a:rPr>
              <a:t>؟</a:t>
            </a:r>
            <a:endParaRPr lang="fr-FR" sz="2400" b="1" dirty="0">
              <a:solidFill>
                <a:srgbClr val="002060"/>
              </a:solidFill>
              <a:ea typeface="Calibri"/>
              <a:cs typeface="Calibri"/>
            </a:endParaRPr>
          </a:p>
        </p:txBody>
      </p:sp>
      <p:sp>
        <p:nvSpPr>
          <p:cNvPr id="20" name="Google Shape;1503;p44">
            <a:extLst>
              <a:ext uri="{FF2B5EF4-FFF2-40B4-BE49-F238E27FC236}">
                <a16:creationId xmlns:a16="http://schemas.microsoft.com/office/drawing/2014/main" id="{E913D062-F36E-A9A4-505D-1F622A3952EB}"/>
              </a:ext>
            </a:extLst>
          </p:cNvPr>
          <p:cNvSpPr txBox="1"/>
          <p:nvPr/>
        </p:nvSpPr>
        <p:spPr>
          <a:xfrm>
            <a:off x="348649" y="2150315"/>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pPr>
            <a:r>
              <a:rPr lang="ar-SA" sz="2400" b="1" dirty="0">
                <a:solidFill>
                  <a:srgbClr val="002060"/>
                </a:solidFill>
                <a:ea typeface="Calibri"/>
                <a:cs typeface="Calibri"/>
                <a:sym typeface="Calibri"/>
              </a:rPr>
              <a:t>2</a:t>
            </a:r>
            <a:r>
              <a:rPr lang="ar-MA" sz="2400" b="1" dirty="0">
                <a:solidFill>
                  <a:srgbClr val="002060"/>
                </a:solidFill>
                <a:ea typeface="Calibri"/>
                <a:cs typeface="Calibri"/>
                <a:sym typeface="Calibri"/>
              </a:rPr>
              <a:t>- </a:t>
            </a:r>
            <a:r>
              <a:rPr lang="ar-SA" sz="2400" b="1" dirty="0">
                <a:solidFill>
                  <a:srgbClr val="002060"/>
                </a:solidFill>
                <a:cs typeface="Mudir MT" pitchFamily="2" charset="-78"/>
              </a:rPr>
              <a:t>أَيْنَ نَشَأَ طَه حُسَيْن</a:t>
            </a:r>
            <a:r>
              <a:rPr lang="ar-MA" sz="2400" b="1" dirty="0">
                <a:solidFill>
                  <a:srgbClr val="002060"/>
                </a:solidFill>
                <a:ea typeface="Calibri"/>
                <a:cs typeface="Calibri"/>
              </a:rPr>
              <a:t>؟</a:t>
            </a:r>
            <a:endParaRPr lang="ar-SA" sz="2400" b="1" dirty="0">
              <a:solidFill>
                <a:srgbClr val="002060"/>
              </a:solidFill>
              <a:ea typeface="Calibri"/>
              <a:cs typeface="Calibri"/>
            </a:endParaRPr>
          </a:p>
        </p:txBody>
      </p:sp>
      <p:sp>
        <p:nvSpPr>
          <p:cNvPr id="5" name="Google Shape;1503;p44">
            <a:extLst>
              <a:ext uri="{FF2B5EF4-FFF2-40B4-BE49-F238E27FC236}">
                <a16:creationId xmlns:a16="http://schemas.microsoft.com/office/drawing/2014/main" id="{860D001F-891D-D97A-8B82-DD8238572496}"/>
              </a:ext>
            </a:extLst>
          </p:cNvPr>
          <p:cNvSpPr txBox="1"/>
          <p:nvPr/>
        </p:nvSpPr>
        <p:spPr>
          <a:xfrm>
            <a:off x="333259" y="2873484"/>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defRPr/>
            </a:pPr>
            <a:r>
              <a:rPr lang="ar-SA" sz="2400" b="1" dirty="0">
                <a:solidFill>
                  <a:srgbClr val="002060"/>
                </a:solidFill>
                <a:ea typeface="Calibri"/>
                <a:cs typeface="Calibri"/>
              </a:rPr>
              <a:t>3- </a:t>
            </a:r>
            <a:r>
              <a:rPr lang="ar-SA" sz="2400" b="1" dirty="0">
                <a:solidFill>
                  <a:srgbClr val="002060"/>
                </a:solidFill>
                <a:cs typeface="Mudir MT" pitchFamily="2" charset="-78"/>
              </a:rPr>
              <a:t>ما المَكانُ الَّذِي تَابَعَ فِيهِ دِراسَتَهُ بَعْدَ رَحِيلِهِ مِن قَرْيَتِهِ</a:t>
            </a:r>
            <a:r>
              <a:rPr lang="ar-SA" sz="2400" b="1" dirty="0">
                <a:solidFill>
                  <a:srgbClr val="002060"/>
                </a:solidFill>
                <a:ea typeface="Calibri"/>
                <a:cs typeface="Calibri"/>
              </a:rPr>
              <a:t>؟</a:t>
            </a:r>
            <a:endParaRPr lang="fr-FR" sz="2400" b="1" dirty="0">
              <a:solidFill>
                <a:srgbClr val="002060"/>
              </a:solidFill>
              <a:ea typeface="Calibri"/>
              <a:cs typeface="Calibri"/>
            </a:endParaRPr>
          </a:p>
        </p:txBody>
      </p:sp>
      <p:sp>
        <p:nvSpPr>
          <p:cNvPr id="2" name="Google Shape;1500;p44">
            <a:extLst>
              <a:ext uri="{FF2B5EF4-FFF2-40B4-BE49-F238E27FC236}">
                <a16:creationId xmlns:a16="http://schemas.microsoft.com/office/drawing/2014/main" id="{B962372F-3909-EAB0-226C-2138F6E613B0}"/>
              </a:ext>
            </a:extLst>
          </p:cNvPr>
          <p:cNvSpPr txBox="1">
            <a:spLocks/>
          </p:cNvSpPr>
          <p:nvPr/>
        </p:nvSpPr>
        <p:spPr>
          <a:xfrm>
            <a:off x="1134463" y="91269"/>
            <a:ext cx="10161104" cy="41585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rtl="1">
              <a:lnSpc>
                <a:spcPct val="100000"/>
              </a:lnSpc>
            </a:pPr>
            <a:r>
              <a:rPr lang="ar-SA" sz="1600" kern="1200" dirty="0">
                <a:solidFill>
                  <a:schemeClr val="bg1">
                    <a:lumMod val="65000"/>
                  </a:schemeClr>
                </a:solidFill>
                <a:latin typeface="+mn-lt"/>
                <a:ea typeface="+mn-ea"/>
                <a:cs typeface="Arial"/>
              </a:rPr>
              <a:t>الآن، سننتقل إلى </a:t>
            </a:r>
            <a:r>
              <a:rPr lang="ar-SA" sz="1600" dirty="0">
                <a:solidFill>
                  <a:schemeClr val="bg1">
                    <a:lumMod val="65000"/>
                  </a:schemeClr>
                </a:solidFill>
                <a:cs typeface="Arial"/>
              </a:rPr>
              <a:t>فهم المعاني المباشرة والمعاني الضمنية ثم النقدية للنص</a:t>
            </a:r>
            <a:r>
              <a:rPr lang="ar-MA" sz="1600" dirty="0">
                <a:solidFill>
                  <a:schemeClr val="bg1">
                    <a:lumMod val="65000"/>
                  </a:schemeClr>
                </a:solidFill>
                <a:cs typeface="Arial"/>
              </a:rPr>
              <a:t> </a:t>
            </a:r>
            <a:r>
              <a:rPr lang="ar-SA" sz="1600" dirty="0">
                <a:solidFill>
                  <a:schemeClr val="bg1">
                    <a:lumMod val="65000"/>
                  </a:schemeClr>
                </a:solidFill>
                <a:cs typeface="Arial"/>
              </a:rPr>
              <a:t>المقروء</a:t>
            </a:r>
            <a:r>
              <a:rPr lang="ar-SA" sz="1600" kern="1200" dirty="0">
                <a:solidFill>
                  <a:schemeClr val="bg1">
                    <a:lumMod val="65000"/>
                  </a:schemeClr>
                </a:solidFill>
                <a:latin typeface="+mn-lt"/>
                <a:ea typeface="+mn-ea"/>
                <a:cs typeface="Arial"/>
              </a:rPr>
              <a:t>، من خلال الأسئلة المثبتة في الكراسة.</a:t>
            </a:r>
          </a:p>
        </p:txBody>
      </p:sp>
      <p:sp>
        <p:nvSpPr>
          <p:cNvPr id="3" name="Google Shape;1369;p31">
            <a:extLst>
              <a:ext uri="{FF2B5EF4-FFF2-40B4-BE49-F238E27FC236}">
                <a16:creationId xmlns:a16="http://schemas.microsoft.com/office/drawing/2014/main" id="{2517A2B7-19F8-8313-02FB-EFD07C1C9981}"/>
              </a:ext>
            </a:extLst>
          </p:cNvPr>
          <p:cNvSpPr txBox="1"/>
          <p:nvPr/>
        </p:nvSpPr>
        <p:spPr>
          <a:xfrm>
            <a:off x="1144707" y="457976"/>
            <a:ext cx="10161104" cy="415853"/>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dirty="0">
                <a:solidFill>
                  <a:prstClr val="white">
                    <a:lumMod val="50000"/>
                  </a:prstClr>
                </a:solidFill>
              </a:rPr>
              <a:t>-يدعو الأستاذ</a:t>
            </a:r>
            <a:r>
              <a:rPr lang="fr-FR" sz="1400" dirty="0">
                <a:solidFill>
                  <a:prstClr val="white">
                    <a:lumMod val="50000"/>
                  </a:prstClr>
                </a:solidFill>
              </a:rPr>
              <a:t>)</a:t>
            </a:r>
            <a:r>
              <a:rPr lang="ar-SA" sz="1400" dirty="0">
                <a:solidFill>
                  <a:prstClr val="white">
                    <a:lumMod val="50000"/>
                  </a:prstClr>
                </a:solidFill>
              </a:rPr>
              <a:t>ة</a:t>
            </a:r>
            <a:r>
              <a:rPr lang="fr-FR" sz="1400" dirty="0">
                <a:solidFill>
                  <a:prstClr val="white">
                    <a:lumMod val="50000"/>
                  </a:prstClr>
                </a:solidFill>
              </a:rPr>
              <a:t>(</a:t>
            </a:r>
            <a:r>
              <a:rPr lang="ar-SA" sz="1400" dirty="0">
                <a:solidFill>
                  <a:prstClr val="white">
                    <a:lumMod val="50000"/>
                  </a:prstClr>
                </a:solidFill>
              </a:rPr>
              <a:t> </a:t>
            </a:r>
            <a:r>
              <a:rPr lang="ar-MA" sz="1400" dirty="0">
                <a:solidFill>
                  <a:prstClr val="white">
                    <a:lumMod val="50000"/>
                  </a:prstClr>
                </a:solidFill>
              </a:rPr>
              <a:t> بعض </a:t>
            </a:r>
            <a:r>
              <a:rPr lang="ar-SA" sz="1400" dirty="0">
                <a:solidFill>
                  <a:prstClr val="white">
                    <a:lumMod val="50000"/>
                  </a:prstClr>
                </a:solidFill>
              </a:rPr>
              <a:t>التلاميذ</a:t>
            </a:r>
            <a:r>
              <a:rPr lang="ar-MA" sz="1400" dirty="0">
                <a:solidFill>
                  <a:prstClr val="white">
                    <a:lumMod val="50000"/>
                  </a:prstClr>
                </a:solidFill>
              </a:rPr>
              <a:t> إلى </a:t>
            </a:r>
            <a:r>
              <a:rPr lang="ar-MA" sz="1400" u="sng" dirty="0">
                <a:solidFill>
                  <a:prstClr val="white">
                    <a:lumMod val="50000"/>
                  </a:prstClr>
                </a:solidFill>
                <a:effectLst>
                  <a:outerShdw blurRad="38100" dist="38100" dir="2700000" algn="tl">
                    <a:srgbClr val="000000">
                      <a:alpha val="43137"/>
                    </a:srgbClr>
                  </a:outerShdw>
                </a:effectLst>
              </a:rPr>
              <a:t>قراءة </a:t>
            </a:r>
            <a:r>
              <a:rPr lang="ar-SA" sz="1400" u="sng" dirty="0">
                <a:solidFill>
                  <a:prstClr val="white">
                    <a:lumMod val="50000"/>
                  </a:prstClr>
                </a:solidFill>
                <a:effectLst>
                  <a:outerShdw blurRad="38100" dist="38100" dir="2700000" algn="tl">
                    <a:srgbClr val="000000">
                      <a:alpha val="43137"/>
                    </a:srgbClr>
                  </a:outerShdw>
                </a:effectLst>
              </a:rPr>
              <a:t>الأسئلة المثبتة في الكراسة </a:t>
            </a:r>
            <a:r>
              <a:rPr lang="ar-MA" sz="1400" u="sng" dirty="0">
                <a:solidFill>
                  <a:prstClr val="white">
                    <a:lumMod val="50000"/>
                  </a:prstClr>
                </a:solidFill>
                <a:effectLst>
                  <a:outerShdw blurRad="38100" dist="38100" dir="2700000" algn="tl">
                    <a:srgbClr val="000000">
                      <a:alpha val="43137"/>
                    </a:srgbClr>
                  </a:outerShdw>
                </a:effectLst>
              </a:rPr>
              <a:t> بطلاقة</a:t>
            </a:r>
            <a:r>
              <a:rPr lang="ar-MA" sz="1400" dirty="0">
                <a:solidFill>
                  <a:prstClr val="white">
                    <a:lumMod val="50000"/>
                  </a:prstClr>
                </a:solidFill>
                <a:effectLst>
                  <a:outerShdw blurRad="38100" dist="38100" dir="2700000" algn="tl">
                    <a:srgbClr val="000000">
                      <a:alpha val="43137"/>
                    </a:srgbClr>
                  </a:outerShdw>
                </a:effectLst>
              </a:rPr>
              <a:t>،  وبعد ذلك يكلفهم جميعا ب</a:t>
            </a:r>
            <a:r>
              <a:rPr lang="ar-SA" sz="1400" dirty="0">
                <a:solidFill>
                  <a:prstClr val="white">
                    <a:lumMod val="50000"/>
                  </a:prstClr>
                </a:solidFill>
              </a:rPr>
              <a:t>لإجابة عنها</a:t>
            </a:r>
            <a:r>
              <a:rPr lang="ar-MA" sz="1400" dirty="0">
                <a:solidFill>
                  <a:prstClr val="white">
                    <a:lumMod val="50000"/>
                  </a:prstClr>
                </a:solidFill>
              </a:rPr>
              <a:t>.</a:t>
            </a:r>
          </a:p>
          <a:p>
            <a:pPr lvl="0" algn="r" rtl="1">
              <a:lnSpc>
                <a:spcPct val="90000"/>
              </a:lnSpc>
              <a:buClr>
                <a:srgbClr val="AEABAB"/>
              </a:buClr>
              <a:buSzPts val="1400"/>
            </a:pPr>
            <a:r>
              <a:rPr lang="ar-MA" sz="1400" dirty="0">
                <a:solidFill>
                  <a:prstClr val="white">
                    <a:lumMod val="50000"/>
                  </a:prstClr>
                </a:solidFill>
              </a:rPr>
              <a:t>- تنتهي أنشطة»  أُجِيبُ عَنْ أَسْئِلَةِ الفَهْمِ»  </a:t>
            </a:r>
            <a:r>
              <a:rPr lang="ar-MA" sz="1400" dirty="0">
                <a:solidFill>
                  <a:prstClr val="white">
                    <a:lumMod val="50000"/>
                  </a:prstClr>
                </a:solidFill>
                <a:effectLst>
                  <a:outerShdw blurRad="38100" dist="38100" dir="2700000" algn="tl">
                    <a:srgbClr val="000000">
                      <a:alpha val="43137"/>
                    </a:srgbClr>
                  </a:outerShdw>
                </a:effectLst>
              </a:rPr>
              <a:t>بتقييم ذاتي محددة معاييره في الكراسة</a:t>
            </a:r>
            <a:r>
              <a:rPr lang="ar-MA" sz="1400" dirty="0">
                <a:solidFill>
                  <a:prstClr val="white">
                    <a:lumMod val="50000"/>
                  </a:prstClr>
                </a:solidFill>
              </a:rPr>
              <a:t>، </a:t>
            </a:r>
            <a:r>
              <a:rPr lang="ar-MA" sz="1400" dirty="0">
                <a:solidFill>
                  <a:prstClr val="white">
                    <a:lumMod val="50000"/>
                  </a:prstClr>
                </a:solidFill>
                <a:effectLst>
                  <a:outerShdw blurRad="38100" dist="38100" dir="2700000" algn="tl">
                    <a:srgbClr val="000000">
                      <a:alpha val="43137"/>
                    </a:srgbClr>
                  </a:outerShdw>
                </a:effectLst>
              </a:rPr>
              <a:t>ويحرص الأستاذ على إنجاز التلاميذ له</a:t>
            </a:r>
            <a:endParaRPr lang="fr-FR" sz="1400" dirty="0">
              <a:solidFill>
                <a:prstClr val="white">
                  <a:lumMod val="50000"/>
                </a:prstClr>
              </a:solidFill>
              <a:effectLst>
                <a:outerShdw blurRad="38100" dist="38100" dir="2700000" algn="tl">
                  <a:srgbClr val="000000">
                    <a:alpha val="43137"/>
                  </a:srgbClr>
                </a:outerShdw>
              </a:effectLst>
            </a:endParaRPr>
          </a:p>
        </p:txBody>
      </p:sp>
      <p:sp>
        <p:nvSpPr>
          <p:cNvPr id="6" name="Google Shape;1503;p44">
            <a:extLst>
              <a:ext uri="{FF2B5EF4-FFF2-40B4-BE49-F238E27FC236}">
                <a16:creationId xmlns:a16="http://schemas.microsoft.com/office/drawing/2014/main" id="{575BA366-5AEE-D917-72DE-F8D760004DE7}"/>
              </a:ext>
            </a:extLst>
          </p:cNvPr>
          <p:cNvSpPr txBox="1"/>
          <p:nvPr/>
        </p:nvSpPr>
        <p:spPr>
          <a:xfrm>
            <a:off x="365274" y="4504157"/>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defRPr/>
            </a:pPr>
            <a:r>
              <a:rPr lang="ar-SA" sz="2400" b="1" dirty="0">
                <a:solidFill>
                  <a:srgbClr val="002060"/>
                </a:solidFill>
                <a:ea typeface="Calibri"/>
                <a:cs typeface="Calibri"/>
              </a:rPr>
              <a:t>5- </a:t>
            </a:r>
            <a:r>
              <a:rPr lang="ar-SA" sz="2400" b="1" dirty="0">
                <a:solidFill>
                  <a:srgbClr val="002060"/>
                </a:solidFill>
                <a:cs typeface="Mudir MT" pitchFamily="2" charset="-78"/>
              </a:rPr>
              <a:t>ِلماذا كانَ طَه حُسَيْن يَثُورُ في داخِلِهِ تُجَاهَ بَعْضِ الشُّيُوخِ، رَغْمَ أَنَّهُ كانَ لا يُبْصِرُ</a:t>
            </a:r>
            <a:r>
              <a:rPr lang="ar-SA" sz="2400" b="1" dirty="0">
                <a:solidFill>
                  <a:srgbClr val="002060"/>
                </a:solidFill>
                <a:ea typeface="Calibri"/>
                <a:cs typeface="Calibri"/>
              </a:rPr>
              <a:t>؟</a:t>
            </a:r>
            <a:endParaRPr lang="fr-FR" sz="2400" b="1" dirty="0">
              <a:solidFill>
                <a:srgbClr val="002060"/>
              </a:solidFill>
              <a:ea typeface="Calibri"/>
              <a:cs typeface="Calibri"/>
            </a:endParaRPr>
          </a:p>
        </p:txBody>
      </p:sp>
    </p:spTree>
    <p:extLst>
      <p:ext uri="{BB962C8B-B14F-4D97-AF65-F5344CB8AC3E}">
        <p14:creationId xmlns:p14="http://schemas.microsoft.com/office/powerpoint/2010/main" val="19153600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3512FC43-87DE-6EE8-0E68-40E073268261}"/>
            </a:ext>
          </a:extLst>
        </p:cNvPr>
        <p:cNvGrpSpPr/>
        <p:nvPr/>
      </p:nvGrpSpPr>
      <p:grpSpPr>
        <a:xfrm>
          <a:off x="0" y="0"/>
          <a:ext cx="0" cy="0"/>
          <a:chOff x="0" y="0"/>
          <a:chExt cx="0" cy="0"/>
        </a:xfrm>
      </p:grpSpPr>
      <p:sp>
        <p:nvSpPr>
          <p:cNvPr id="10" name="Google Shape;160;p18">
            <a:extLst>
              <a:ext uri="{FF2B5EF4-FFF2-40B4-BE49-F238E27FC236}">
                <a16:creationId xmlns:a16="http://schemas.microsoft.com/office/drawing/2014/main" id="{72D0EBE5-9026-729F-8986-B43531520E90}"/>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Google Shape;1435;p14" descr="Lever la main - Icônes mains et gestes gratuites">
            <a:extLst>
              <a:ext uri="{FF2B5EF4-FFF2-40B4-BE49-F238E27FC236}">
                <a16:creationId xmlns:a16="http://schemas.microsoft.com/office/drawing/2014/main" id="{AD319374-1926-F18E-5729-AC08B2501A67}"/>
              </a:ext>
            </a:extLst>
          </p:cNvPr>
          <p:cNvPicPr preferRelativeResize="0"/>
          <p:nvPr/>
        </p:nvPicPr>
        <p:blipFill rotWithShape="1">
          <a:blip r:embed="rId3">
            <a:alphaModFix/>
          </a:blip>
          <a:srcRect/>
          <a:stretch/>
        </p:blipFill>
        <p:spPr>
          <a:xfrm>
            <a:off x="229559" y="148574"/>
            <a:ext cx="702642" cy="702642"/>
          </a:xfrm>
          <a:prstGeom prst="rect">
            <a:avLst/>
          </a:prstGeom>
          <a:noFill/>
          <a:ln>
            <a:noFill/>
          </a:ln>
        </p:spPr>
      </p:pic>
      <p:sp>
        <p:nvSpPr>
          <p:cNvPr id="9" name="Rectangle 8">
            <a:extLst>
              <a:ext uri="{FF2B5EF4-FFF2-40B4-BE49-F238E27FC236}">
                <a16:creationId xmlns:a16="http://schemas.microsoft.com/office/drawing/2014/main" id="{E88B689F-E93E-7FD8-8FF8-EDE27B1066E9}"/>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B5C10BFD-0F2C-F5B1-8EA3-A06500F4943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1500;p44">
            <a:extLst>
              <a:ext uri="{FF2B5EF4-FFF2-40B4-BE49-F238E27FC236}">
                <a16:creationId xmlns:a16="http://schemas.microsoft.com/office/drawing/2014/main" id="{6219373C-78B9-9388-56F9-DC9F2809CC0A}"/>
              </a:ext>
            </a:extLst>
          </p:cNvPr>
          <p:cNvSpPr txBox="1">
            <a:spLocks/>
          </p:cNvSpPr>
          <p:nvPr/>
        </p:nvSpPr>
        <p:spPr>
          <a:xfrm>
            <a:off x="1134463" y="91269"/>
            <a:ext cx="10161104" cy="41585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rtl="1">
              <a:lnSpc>
                <a:spcPct val="100000"/>
              </a:lnSpc>
            </a:pPr>
            <a:r>
              <a:rPr lang="ar-SA" sz="1600" kern="1200" dirty="0">
                <a:solidFill>
                  <a:schemeClr val="bg1">
                    <a:lumMod val="65000"/>
                  </a:schemeClr>
                </a:solidFill>
                <a:latin typeface="+mn-lt"/>
                <a:ea typeface="+mn-ea"/>
                <a:cs typeface="Arial"/>
              </a:rPr>
              <a:t>الآن، سننتقل إلى فهم المعاني المباشرة والضمنية ثم النقدية للنص</a:t>
            </a:r>
            <a:r>
              <a:rPr lang="ar-MA" sz="1600" kern="1200" dirty="0">
                <a:solidFill>
                  <a:schemeClr val="bg1">
                    <a:lumMod val="65000"/>
                  </a:schemeClr>
                </a:solidFill>
                <a:latin typeface="+mn-lt"/>
                <a:ea typeface="+mn-ea"/>
                <a:cs typeface="Arial"/>
              </a:rPr>
              <a:t> </a:t>
            </a:r>
            <a:r>
              <a:rPr lang="ar-SA" sz="1600" kern="1200" dirty="0">
                <a:solidFill>
                  <a:schemeClr val="bg1">
                    <a:lumMod val="65000"/>
                  </a:schemeClr>
                </a:solidFill>
                <a:latin typeface="+mn-lt"/>
                <a:ea typeface="+mn-ea"/>
                <a:cs typeface="Arial"/>
              </a:rPr>
              <a:t>المقروء، من خلال الأسئلة المثبتة في الكراسة.</a:t>
            </a:r>
          </a:p>
        </p:txBody>
      </p:sp>
      <p:sp>
        <p:nvSpPr>
          <p:cNvPr id="3" name="Google Shape;1369;p31">
            <a:extLst>
              <a:ext uri="{FF2B5EF4-FFF2-40B4-BE49-F238E27FC236}">
                <a16:creationId xmlns:a16="http://schemas.microsoft.com/office/drawing/2014/main" id="{5E9CB2BC-AB9C-A4BF-F9A2-F718496990A9}"/>
              </a:ext>
            </a:extLst>
          </p:cNvPr>
          <p:cNvSpPr txBox="1"/>
          <p:nvPr/>
        </p:nvSpPr>
        <p:spPr>
          <a:xfrm>
            <a:off x="1144707" y="457976"/>
            <a:ext cx="10161104" cy="415853"/>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dirty="0">
                <a:solidFill>
                  <a:prstClr val="white">
                    <a:lumMod val="50000"/>
                  </a:prstClr>
                </a:solidFill>
              </a:rPr>
              <a:t>-يدعو الأستاذ</a:t>
            </a:r>
            <a:r>
              <a:rPr lang="fr-FR" sz="1400" dirty="0">
                <a:solidFill>
                  <a:prstClr val="white">
                    <a:lumMod val="50000"/>
                  </a:prstClr>
                </a:solidFill>
              </a:rPr>
              <a:t>)</a:t>
            </a:r>
            <a:r>
              <a:rPr lang="ar-SA" sz="1400" dirty="0">
                <a:solidFill>
                  <a:prstClr val="white">
                    <a:lumMod val="50000"/>
                  </a:prstClr>
                </a:solidFill>
              </a:rPr>
              <a:t>ة</a:t>
            </a:r>
            <a:r>
              <a:rPr lang="fr-FR" sz="1400" dirty="0">
                <a:solidFill>
                  <a:prstClr val="white">
                    <a:lumMod val="50000"/>
                  </a:prstClr>
                </a:solidFill>
              </a:rPr>
              <a:t>(</a:t>
            </a:r>
            <a:r>
              <a:rPr lang="ar-SA" sz="1400" dirty="0">
                <a:solidFill>
                  <a:prstClr val="white">
                    <a:lumMod val="50000"/>
                  </a:prstClr>
                </a:solidFill>
              </a:rPr>
              <a:t> </a:t>
            </a:r>
            <a:r>
              <a:rPr lang="ar-MA" sz="1400" dirty="0">
                <a:solidFill>
                  <a:prstClr val="white">
                    <a:lumMod val="50000"/>
                  </a:prstClr>
                </a:solidFill>
              </a:rPr>
              <a:t> بعض </a:t>
            </a:r>
            <a:r>
              <a:rPr lang="ar-SA" sz="1400" dirty="0">
                <a:solidFill>
                  <a:prstClr val="white">
                    <a:lumMod val="50000"/>
                  </a:prstClr>
                </a:solidFill>
              </a:rPr>
              <a:t>التلاميذ</a:t>
            </a:r>
            <a:r>
              <a:rPr lang="ar-MA" sz="1400" dirty="0">
                <a:solidFill>
                  <a:prstClr val="white">
                    <a:lumMod val="50000"/>
                  </a:prstClr>
                </a:solidFill>
              </a:rPr>
              <a:t> إلى </a:t>
            </a:r>
            <a:r>
              <a:rPr lang="ar-MA" sz="1400" u="sng" dirty="0">
                <a:solidFill>
                  <a:prstClr val="white">
                    <a:lumMod val="50000"/>
                  </a:prstClr>
                </a:solidFill>
                <a:effectLst>
                  <a:outerShdw blurRad="38100" dist="38100" dir="2700000" algn="tl">
                    <a:srgbClr val="000000">
                      <a:alpha val="43137"/>
                    </a:srgbClr>
                  </a:outerShdw>
                </a:effectLst>
              </a:rPr>
              <a:t>قراءة </a:t>
            </a:r>
            <a:r>
              <a:rPr lang="ar-SA" sz="1400" u="sng" dirty="0">
                <a:solidFill>
                  <a:prstClr val="white">
                    <a:lumMod val="50000"/>
                  </a:prstClr>
                </a:solidFill>
                <a:effectLst>
                  <a:outerShdw blurRad="38100" dist="38100" dir="2700000" algn="tl">
                    <a:srgbClr val="000000">
                      <a:alpha val="43137"/>
                    </a:srgbClr>
                  </a:outerShdw>
                </a:effectLst>
              </a:rPr>
              <a:t>الأسئلة المثبتة في الكراسة </a:t>
            </a:r>
            <a:r>
              <a:rPr lang="ar-MA" sz="1400" u="sng" dirty="0">
                <a:solidFill>
                  <a:prstClr val="white">
                    <a:lumMod val="50000"/>
                  </a:prstClr>
                </a:solidFill>
                <a:effectLst>
                  <a:outerShdw blurRad="38100" dist="38100" dir="2700000" algn="tl">
                    <a:srgbClr val="000000">
                      <a:alpha val="43137"/>
                    </a:srgbClr>
                  </a:outerShdw>
                </a:effectLst>
              </a:rPr>
              <a:t> بطلاقة</a:t>
            </a:r>
            <a:r>
              <a:rPr lang="ar-MA" sz="1400" dirty="0">
                <a:solidFill>
                  <a:prstClr val="white">
                    <a:lumMod val="50000"/>
                  </a:prstClr>
                </a:solidFill>
                <a:effectLst>
                  <a:outerShdw blurRad="38100" dist="38100" dir="2700000" algn="tl">
                    <a:srgbClr val="000000">
                      <a:alpha val="43137"/>
                    </a:srgbClr>
                  </a:outerShdw>
                </a:effectLst>
              </a:rPr>
              <a:t>،  وبعد ذلك يكلفهم جميعا ب</a:t>
            </a:r>
            <a:r>
              <a:rPr lang="ar-SA" sz="1400" dirty="0">
                <a:solidFill>
                  <a:prstClr val="white">
                    <a:lumMod val="50000"/>
                  </a:prstClr>
                </a:solidFill>
              </a:rPr>
              <a:t>لإجابة عنها</a:t>
            </a:r>
            <a:r>
              <a:rPr lang="ar-MA" sz="1400" dirty="0">
                <a:solidFill>
                  <a:prstClr val="white">
                    <a:lumMod val="50000"/>
                  </a:prstClr>
                </a:solidFill>
              </a:rPr>
              <a:t>.</a:t>
            </a:r>
          </a:p>
          <a:p>
            <a:pPr lvl="0" algn="r" rtl="1">
              <a:lnSpc>
                <a:spcPct val="90000"/>
              </a:lnSpc>
              <a:buClr>
                <a:srgbClr val="AEABAB"/>
              </a:buClr>
              <a:buSzPts val="1400"/>
            </a:pPr>
            <a:r>
              <a:rPr lang="ar-MA" sz="1400" dirty="0">
                <a:solidFill>
                  <a:prstClr val="white">
                    <a:lumMod val="50000"/>
                  </a:prstClr>
                </a:solidFill>
              </a:rPr>
              <a:t>- تنتهي أنشطة»  أُجِيبُ عَنْ أَسْئِلَةِ الفَهْمِ»  </a:t>
            </a:r>
            <a:r>
              <a:rPr lang="ar-MA" sz="1400" dirty="0">
                <a:solidFill>
                  <a:prstClr val="white">
                    <a:lumMod val="50000"/>
                  </a:prstClr>
                </a:solidFill>
                <a:effectLst>
                  <a:outerShdw blurRad="38100" dist="38100" dir="2700000" algn="tl">
                    <a:srgbClr val="000000">
                      <a:alpha val="43137"/>
                    </a:srgbClr>
                  </a:outerShdw>
                </a:effectLst>
              </a:rPr>
              <a:t>بتقييم ذاتي محددة معاييره في الكراسة</a:t>
            </a:r>
            <a:r>
              <a:rPr lang="ar-MA" sz="1400" dirty="0">
                <a:solidFill>
                  <a:prstClr val="white">
                    <a:lumMod val="50000"/>
                  </a:prstClr>
                </a:solidFill>
              </a:rPr>
              <a:t>، </a:t>
            </a:r>
            <a:r>
              <a:rPr lang="ar-MA" sz="1400" dirty="0">
                <a:solidFill>
                  <a:prstClr val="white">
                    <a:lumMod val="50000"/>
                  </a:prstClr>
                </a:solidFill>
                <a:effectLst>
                  <a:outerShdw blurRad="38100" dist="38100" dir="2700000" algn="tl">
                    <a:srgbClr val="000000">
                      <a:alpha val="43137"/>
                    </a:srgbClr>
                  </a:outerShdw>
                </a:effectLst>
              </a:rPr>
              <a:t>ويحرص الأستاذ على إنجاز التلاميذ له</a:t>
            </a:r>
            <a:endParaRPr lang="fr-FR" sz="1400" dirty="0">
              <a:solidFill>
                <a:prstClr val="white">
                  <a:lumMod val="50000"/>
                </a:prstClr>
              </a:solidFill>
              <a:effectLst>
                <a:outerShdw blurRad="38100" dist="38100" dir="2700000" algn="tl">
                  <a:srgbClr val="000000">
                    <a:alpha val="43137"/>
                  </a:srgbClr>
                </a:outerShdw>
              </a:effectLst>
            </a:endParaRPr>
          </a:p>
        </p:txBody>
      </p:sp>
      <p:sp>
        <p:nvSpPr>
          <p:cNvPr id="16" name="Google Shape;1574;p218">
            <a:extLst>
              <a:ext uri="{FF2B5EF4-FFF2-40B4-BE49-F238E27FC236}">
                <a16:creationId xmlns:a16="http://schemas.microsoft.com/office/drawing/2014/main" id="{8AE400EC-3497-7C55-52B1-A384FB3A7EDD}"/>
              </a:ext>
            </a:extLst>
          </p:cNvPr>
          <p:cNvSpPr txBox="1"/>
          <p:nvPr/>
        </p:nvSpPr>
        <p:spPr>
          <a:xfrm>
            <a:off x="380664" y="2228290"/>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algn="r" rtl="1">
              <a:lnSpc>
                <a:spcPct val="90000"/>
              </a:lnSpc>
              <a:buClr>
                <a:srgbClr val="000000"/>
              </a:buClr>
              <a:buSzPts val="2000"/>
            </a:pPr>
            <a:r>
              <a:rPr lang="ar-SA" sz="2400" b="1" dirty="0">
                <a:solidFill>
                  <a:srgbClr val="002060"/>
                </a:solidFill>
                <a:ea typeface="Calibri"/>
                <a:cs typeface="Calibri"/>
                <a:sym typeface="Calibri"/>
              </a:rPr>
              <a:t>7-</a:t>
            </a:r>
            <a:r>
              <a:rPr lang="ar-SA" sz="2400" b="1" dirty="0">
                <a:solidFill>
                  <a:srgbClr val="002060"/>
                </a:solidFill>
                <a:ea typeface="Calibri"/>
                <a:cs typeface="Calibri"/>
              </a:rPr>
              <a:t> هَلْ تَرَى أَنَّ الإِعَاقَةَ كانَتْ عَائِقًا أَمْ دَافِعًا فِي حَيَاةِ طَه حُسَيْن؟ عَلِّلْ جوابك؟</a:t>
            </a:r>
            <a:endParaRPr lang="fr-FR" sz="2400" b="1" dirty="0">
              <a:solidFill>
                <a:srgbClr val="002060"/>
              </a:solidFill>
              <a:ea typeface="Calibri"/>
              <a:cs typeface="Calibri"/>
            </a:endParaRPr>
          </a:p>
        </p:txBody>
      </p:sp>
      <p:sp>
        <p:nvSpPr>
          <p:cNvPr id="18" name="Google Shape;1558;p216">
            <a:extLst>
              <a:ext uri="{FF2B5EF4-FFF2-40B4-BE49-F238E27FC236}">
                <a16:creationId xmlns:a16="http://schemas.microsoft.com/office/drawing/2014/main" id="{6C1E1EDC-3BA1-6571-61F0-F1974BB2BEBA}"/>
              </a:ext>
            </a:extLst>
          </p:cNvPr>
          <p:cNvSpPr txBox="1"/>
          <p:nvPr/>
        </p:nvSpPr>
        <p:spPr>
          <a:xfrm>
            <a:off x="380664" y="1455250"/>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rgbClr val="000000"/>
              </a:buClr>
              <a:buSzPts val="2000"/>
            </a:pPr>
            <a:r>
              <a:rPr lang="ar-SA" sz="2400" b="1" dirty="0">
                <a:solidFill>
                  <a:srgbClr val="002060"/>
                </a:solidFill>
                <a:ea typeface="Calibri"/>
                <a:cs typeface="Calibri"/>
                <a:sym typeface="Calibri"/>
              </a:rPr>
              <a:t>6</a:t>
            </a:r>
            <a:r>
              <a:rPr lang="ar-MA" sz="2400" b="1" dirty="0">
                <a:solidFill>
                  <a:srgbClr val="002060"/>
                </a:solidFill>
                <a:ea typeface="Calibri"/>
                <a:cs typeface="Calibri"/>
                <a:sym typeface="Calibri"/>
              </a:rPr>
              <a:t>- </a:t>
            </a:r>
            <a:r>
              <a:rPr lang="ar-SA" sz="2400" b="1" dirty="0">
                <a:solidFill>
                  <a:srgbClr val="002060"/>
                </a:solidFill>
                <a:ea typeface="Calibri"/>
                <a:cs typeface="Calibri"/>
              </a:rPr>
              <a:t>ما رَأْيُكَ في مَوْقِفِ طَه حُسَيْن مِنَ التَّعْلِيمِ التَّقْلِيدِيِّ فِي الأَزْهَرِ؟</a:t>
            </a:r>
          </a:p>
        </p:txBody>
      </p:sp>
      <p:graphicFrame>
        <p:nvGraphicFramePr>
          <p:cNvPr id="6" name="Tableau 5">
            <a:extLst>
              <a:ext uri="{FF2B5EF4-FFF2-40B4-BE49-F238E27FC236}">
                <a16:creationId xmlns:a16="http://schemas.microsoft.com/office/drawing/2014/main" id="{81C6ADAB-243E-7F78-CFC4-6D242D72BE58}"/>
              </a:ext>
            </a:extLst>
          </p:cNvPr>
          <p:cNvGraphicFramePr>
            <a:graphicFrameLocks noGrp="1"/>
          </p:cNvGraphicFramePr>
          <p:nvPr>
            <p:extLst>
              <p:ext uri="{D42A27DB-BD31-4B8C-83A1-F6EECF244321}">
                <p14:modId xmlns:p14="http://schemas.microsoft.com/office/powerpoint/2010/main" val="3342540296"/>
              </p:ext>
            </p:extLst>
          </p:nvPr>
        </p:nvGraphicFramePr>
        <p:xfrm>
          <a:off x="380663" y="3001330"/>
          <a:ext cx="11176651" cy="2534946"/>
        </p:xfrm>
        <a:graphic>
          <a:graphicData uri="http://schemas.openxmlformats.org/drawingml/2006/table">
            <a:tbl>
              <a:tblPr firstRow="1" bandRow="1">
                <a:tableStyleId>{5C22544A-7EE6-4342-B048-85BDC9FD1C3A}</a:tableStyleId>
              </a:tblPr>
              <a:tblGrid>
                <a:gridCol w="11176651">
                  <a:extLst>
                    <a:ext uri="{9D8B030D-6E8A-4147-A177-3AD203B41FA5}">
                      <a16:colId xmlns:a16="http://schemas.microsoft.com/office/drawing/2014/main" val="3888252430"/>
                    </a:ext>
                  </a:extLst>
                </a:gridCol>
              </a:tblGrid>
              <a:tr h="2534946">
                <a:tc>
                  <a:txBody>
                    <a:bodyPr/>
                    <a:lstStyle/>
                    <a:p>
                      <a:pPr marL="0" marR="0" lvl="0" indent="0" algn="r" defTabSz="685800" rtl="1" eaLnBrk="1" fontAlgn="auto" latinLnBrk="0" hangingPunct="1">
                        <a:lnSpc>
                          <a:spcPct val="150000"/>
                        </a:lnSpc>
                        <a:spcBef>
                          <a:spcPts val="0"/>
                        </a:spcBef>
                        <a:spcAft>
                          <a:spcPts val="0"/>
                        </a:spcAft>
                        <a:buClrTx/>
                        <a:buSzTx/>
                        <a:buFont typeface="+mj-lt"/>
                        <a:buNone/>
                        <a:tabLst/>
                        <a:defRPr/>
                      </a:pPr>
                      <a:r>
                        <a:rPr lang="ar-SA" sz="2400" b="1" kern="1200" dirty="0">
                          <a:solidFill>
                            <a:srgbClr val="002060"/>
                          </a:solidFill>
                          <a:latin typeface="+mn-lt"/>
                          <a:ea typeface="Calibri"/>
                          <a:cs typeface="Calibri"/>
                        </a:rPr>
                        <a:t>8- اِسْتَدِلْ مِنَ النَّصِّ بِدَلِيلَيْنِ عَلَى كُلِّ قِيمَةٍ مِنَ الْقِيَمِ الآتِيَةِ:</a:t>
                      </a:r>
                    </a:p>
                    <a:p>
                      <a:pPr marL="171450" marR="0" lvl="0" indent="-171450" algn="r" defTabSz="685800" rtl="1" eaLnBrk="1" fontAlgn="auto" latinLnBrk="0" hangingPunct="1">
                        <a:lnSpc>
                          <a:spcPct val="150000"/>
                        </a:lnSpc>
                        <a:spcBef>
                          <a:spcPts val="0"/>
                        </a:spcBef>
                        <a:spcAft>
                          <a:spcPts val="0"/>
                        </a:spcAft>
                        <a:buClrTx/>
                        <a:buSzTx/>
                        <a:buFont typeface="Wingdings" panose="05000000000000000000" pitchFamily="2" charset="2"/>
                        <a:buChar char="q"/>
                        <a:tabLst/>
                        <a:defRPr/>
                      </a:pPr>
                      <a:r>
                        <a:rPr lang="ar-SA" sz="2400" b="1" kern="1200" dirty="0">
                          <a:solidFill>
                            <a:srgbClr val="002060"/>
                          </a:solidFill>
                          <a:latin typeface="+mn-lt"/>
                          <a:ea typeface="Calibri"/>
                          <a:cs typeface="Calibri"/>
                        </a:rPr>
                        <a:t>حُبّ</a:t>
                      </a:r>
                      <a:r>
                        <a:rPr lang="ar-MA" sz="2400" b="1" kern="1200" dirty="0">
                          <a:solidFill>
                            <a:srgbClr val="002060"/>
                          </a:solidFill>
                          <a:latin typeface="+mn-lt"/>
                          <a:ea typeface="Calibri"/>
                          <a:cs typeface="Calibri"/>
                        </a:rPr>
                        <a:t>ُ </a:t>
                      </a:r>
                      <a:r>
                        <a:rPr lang="ar-SA" sz="2400" b="1" kern="1200" dirty="0">
                          <a:solidFill>
                            <a:srgbClr val="002060"/>
                          </a:solidFill>
                          <a:latin typeface="+mn-lt"/>
                          <a:ea typeface="Calibri"/>
                          <a:cs typeface="Calibri"/>
                        </a:rPr>
                        <a:t>الْعِلْمِ </a:t>
                      </a:r>
                      <a:r>
                        <a:rPr lang="ar-MA" sz="2400" b="1" kern="1200" dirty="0">
                          <a:solidFill>
                            <a:srgbClr val="002060"/>
                          </a:solidFill>
                          <a:latin typeface="+mn-lt"/>
                          <a:ea typeface="Calibri"/>
                          <a:cs typeface="Calibri"/>
                        </a:rPr>
                        <a:t> </a:t>
                      </a:r>
                      <a:r>
                        <a:rPr lang="ar-SA" sz="2400" b="1" kern="1200" dirty="0" err="1">
                          <a:solidFill>
                            <a:srgbClr val="002060"/>
                          </a:solidFill>
                          <a:latin typeface="+mn-lt"/>
                          <a:ea typeface="Calibri"/>
                          <a:cs typeface="Calibri"/>
                        </a:rPr>
                        <a:t>وَالْفُضُو</a:t>
                      </a:r>
                      <a:r>
                        <a:rPr lang="ar-MA" sz="2400" b="1" kern="1200" dirty="0">
                          <a:solidFill>
                            <a:srgbClr val="002060"/>
                          </a:solidFill>
                          <a:latin typeface="+mn-lt"/>
                          <a:ea typeface="Calibri"/>
                          <a:cs typeface="Calibri"/>
                        </a:rPr>
                        <a:t>لُ</a:t>
                      </a:r>
                      <a:r>
                        <a:rPr lang="ar-SA" sz="2400" b="1" kern="1200" dirty="0">
                          <a:solidFill>
                            <a:srgbClr val="002060"/>
                          </a:solidFill>
                          <a:latin typeface="+mn-lt"/>
                          <a:ea typeface="Calibri"/>
                          <a:cs typeface="Calibri"/>
                        </a:rPr>
                        <a:t> الْمَعْرِفِيِّ.: </a:t>
                      </a:r>
                      <a:r>
                        <a:rPr lang="ar-SA" sz="2400" b="0" kern="1200" dirty="0">
                          <a:solidFill>
                            <a:srgbClr val="002060"/>
                          </a:solidFill>
                          <a:latin typeface="+mn-lt"/>
                          <a:ea typeface="Calibri"/>
                          <a:cs typeface="Calibri"/>
                        </a:rPr>
                        <a:t>.................................................-...................................</a:t>
                      </a:r>
                      <a:r>
                        <a:rPr lang="fr-FR" sz="2400" b="0" kern="1200" dirty="0">
                          <a:solidFill>
                            <a:srgbClr val="002060"/>
                          </a:solidFill>
                          <a:latin typeface="+mn-lt"/>
                          <a:ea typeface="Calibri"/>
                          <a:cs typeface="Calibri"/>
                        </a:rPr>
                        <a:t>.</a:t>
                      </a:r>
                      <a:r>
                        <a:rPr lang="ar-SA" sz="2400" b="0" kern="1200" dirty="0">
                          <a:solidFill>
                            <a:srgbClr val="002060"/>
                          </a:solidFill>
                          <a:latin typeface="+mn-lt"/>
                          <a:ea typeface="Calibri"/>
                          <a:cs typeface="Calibri"/>
                        </a:rPr>
                        <a:t>..........</a:t>
                      </a:r>
                    </a:p>
                    <a:p>
                      <a:pPr marL="171450" marR="0" lvl="0" indent="-171450" algn="r" defTabSz="685800" rtl="1" eaLnBrk="1" fontAlgn="auto" latinLnBrk="0" hangingPunct="1">
                        <a:lnSpc>
                          <a:spcPct val="150000"/>
                        </a:lnSpc>
                        <a:spcBef>
                          <a:spcPts val="0"/>
                        </a:spcBef>
                        <a:spcAft>
                          <a:spcPts val="0"/>
                        </a:spcAft>
                        <a:buClrTx/>
                        <a:buSzTx/>
                        <a:buFont typeface="Wingdings" panose="05000000000000000000" pitchFamily="2" charset="2"/>
                        <a:buChar char="q"/>
                        <a:tabLst/>
                        <a:defRPr/>
                      </a:pPr>
                      <a:r>
                        <a:rPr lang="ar-SA" sz="2400" b="1" kern="1200" dirty="0">
                          <a:solidFill>
                            <a:srgbClr val="002060"/>
                          </a:solidFill>
                          <a:latin typeface="+mn-lt"/>
                          <a:ea typeface="Calibri"/>
                          <a:cs typeface="Calibri"/>
                        </a:rPr>
                        <a:t>قوة الإرادة والصبر: </a:t>
                      </a:r>
                      <a:r>
                        <a:rPr lang="ar-SA" sz="2400" b="0" kern="1200" dirty="0">
                          <a:solidFill>
                            <a:srgbClr val="002060"/>
                          </a:solidFill>
                          <a:latin typeface="+mn-lt"/>
                          <a:ea typeface="Calibri"/>
                          <a:cs typeface="Calibri"/>
                        </a:rPr>
                        <a:t>......................................................-..............................</a:t>
                      </a:r>
                      <a:r>
                        <a:rPr lang="fr-FR" sz="2400" b="0" kern="1200" dirty="0">
                          <a:solidFill>
                            <a:srgbClr val="002060"/>
                          </a:solidFill>
                          <a:latin typeface="+mn-lt"/>
                          <a:ea typeface="Calibri"/>
                          <a:cs typeface="Calibri"/>
                        </a:rPr>
                        <a:t>...</a:t>
                      </a:r>
                      <a:r>
                        <a:rPr lang="ar-SA" sz="2400" b="0" kern="1200" dirty="0">
                          <a:solidFill>
                            <a:srgbClr val="002060"/>
                          </a:solidFill>
                          <a:latin typeface="+mn-lt"/>
                          <a:ea typeface="Calibri"/>
                          <a:cs typeface="Calibri"/>
                        </a:rPr>
                        <a:t>..........</a:t>
                      </a:r>
                      <a:r>
                        <a:rPr lang="fr-FR" sz="2400" b="0" kern="1200" dirty="0">
                          <a:solidFill>
                            <a:srgbClr val="002060"/>
                          </a:solidFill>
                          <a:latin typeface="+mn-lt"/>
                          <a:ea typeface="Calibri"/>
                          <a:cs typeface="Calibri"/>
                        </a:rPr>
                        <a:t>..</a:t>
                      </a:r>
                      <a:r>
                        <a:rPr lang="ar-SA" sz="2400" b="0" kern="1200" dirty="0">
                          <a:solidFill>
                            <a:srgbClr val="002060"/>
                          </a:solidFill>
                          <a:latin typeface="+mn-lt"/>
                          <a:ea typeface="Calibri"/>
                          <a:cs typeface="Calibri"/>
                        </a:rPr>
                        <a:t>............</a:t>
                      </a:r>
                      <a:endParaRPr lang="fr-FR" sz="2400" b="0" kern="1200" dirty="0">
                        <a:solidFill>
                          <a:srgbClr val="002060"/>
                        </a:solidFill>
                        <a:latin typeface="+mn-lt"/>
                        <a:ea typeface="Calibri"/>
                        <a:cs typeface="Calibri"/>
                      </a:endParaRPr>
                    </a:p>
                    <a:p>
                      <a:pPr marL="171450" marR="0" lvl="0" indent="-171450" algn="r" defTabSz="685800" rtl="1" eaLnBrk="1" fontAlgn="auto" latinLnBrk="0" hangingPunct="1">
                        <a:lnSpc>
                          <a:spcPct val="150000"/>
                        </a:lnSpc>
                        <a:spcBef>
                          <a:spcPts val="0"/>
                        </a:spcBef>
                        <a:spcAft>
                          <a:spcPts val="0"/>
                        </a:spcAft>
                        <a:buClrTx/>
                        <a:buSzTx/>
                        <a:buFont typeface="Wingdings" panose="05000000000000000000" pitchFamily="2" charset="2"/>
                        <a:buChar char="q"/>
                        <a:tabLst/>
                        <a:defRPr/>
                      </a:pPr>
                      <a:r>
                        <a:rPr lang="ar-SA" sz="2400" b="1" kern="1200" dirty="0">
                          <a:solidFill>
                            <a:srgbClr val="002060"/>
                          </a:solidFill>
                          <a:latin typeface="+mn-lt"/>
                          <a:ea typeface="Calibri"/>
                          <a:cs typeface="Calibri"/>
                        </a:rPr>
                        <a:t>الاستقلالية والاعتماد على النفس: </a:t>
                      </a:r>
                      <a:r>
                        <a:rPr lang="ar-SA" sz="2400" b="0" kern="1200" dirty="0">
                          <a:solidFill>
                            <a:srgbClr val="002060"/>
                          </a:solidFill>
                          <a:latin typeface="+mn-lt"/>
                          <a:ea typeface="Calibri"/>
                          <a:cs typeface="Calibri"/>
                        </a:rPr>
                        <a:t>........................................-........................</a:t>
                      </a:r>
                      <a:r>
                        <a:rPr lang="fr-FR" sz="2400" b="0" kern="1200" dirty="0">
                          <a:solidFill>
                            <a:srgbClr val="002060"/>
                          </a:solidFill>
                          <a:latin typeface="+mn-lt"/>
                          <a:ea typeface="Calibri"/>
                          <a:cs typeface="Calibri"/>
                        </a:rPr>
                        <a:t>....</a:t>
                      </a:r>
                      <a:r>
                        <a:rPr lang="ar-SA" sz="2400" b="0" kern="1200" dirty="0">
                          <a:solidFill>
                            <a:srgbClr val="002060"/>
                          </a:solidFill>
                          <a:latin typeface="+mn-lt"/>
                          <a:ea typeface="Calibri"/>
                          <a:cs typeface="Calibri"/>
                        </a:rPr>
                        <a:t>.......................</a:t>
                      </a:r>
                      <a:endParaRPr lang="fr-FR" sz="2400" b="0" kern="1200" dirty="0">
                        <a:solidFill>
                          <a:srgbClr val="002060"/>
                        </a:solidFill>
                        <a:latin typeface="+mn-lt"/>
                        <a:ea typeface="Calibri"/>
                        <a:cs typeface="Calibri"/>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407727068"/>
                  </a:ext>
                </a:extLst>
              </a:tr>
            </a:tbl>
          </a:graphicData>
        </a:graphic>
      </p:graphicFrame>
      <p:sp>
        <p:nvSpPr>
          <p:cNvPr id="7" name="Google Shape;1574;p218">
            <a:extLst>
              <a:ext uri="{FF2B5EF4-FFF2-40B4-BE49-F238E27FC236}">
                <a16:creationId xmlns:a16="http://schemas.microsoft.com/office/drawing/2014/main" id="{AE802069-73EE-84C0-B66C-9F253C824E08}"/>
              </a:ext>
            </a:extLst>
          </p:cNvPr>
          <p:cNvSpPr txBox="1"/>
          <p:nvPr/>
        </p:nvSpPr>
        <p:spPr>
          <a:xfrm>
            <a:off x="380663" y="5691591"/>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algn="r" rtl="1">
              <a:lnSpc>
                <a:spcPct val="90000"/>
              </a:lnSpc>
              <a:buClr>
                <a:srgbClr val="000000"/>
              </a:buClr>
              <a:buSzPts val="2000"/>
            </a:pPr>
            <a:r>
              <a:rPr lang="fr-FR" sz="2400" b="1" dirty="0">
                <a:solidFill>
                  <a:srgbClr val="002060"/>
                </a:solidFill>
                <a:ea typeface="Calibri"/>
                <a:cs typeface="Calibri"/>
                <a:sym typeface="Calibri"/>
              </a:rPr>
              <a:t>9</a:t>
            </a:r>
            <a:r>
              <a:rPr lang="ar-SA" sz="2400" b="1" dirty="0">
                <a:solidFill>
                  <a:srgbClr val="002060"/>
                </a:solidFill>
                <a:ea typeface="Calibri"/>
                <a:cs typeface="Calibri"/>
                <a:sym typeface="Calibri"/>
              </a:rPr>
              <a:t>-</a:t>
            </a:r>
            <a:r>
              <a:rPr lang="ar-SA" sz="2400" b="1" dirty="0">
                <a:solidFill>
                  <a:srgbClr val="002060"/>
                </a:solidFill>
                <a:ea typeface="Calibri"/>
                <a:cs typeface="Calibri"/>
              </a:rPr>
              <a:t> اقْتَرِح عُنْواناً بَديلاً لِعُنوانِ النَّصِّ؟</a:t>
            </a:r>
            <a:endParaRPr lang="fr-FR" sz="2400" b="1" dirty="0">
              <a:solidFill>
                <a:srgbClr val="002060"/>
              </a:solidFill>
              <a:ea typeface="Calibri"/>
              <a:cs typeface="Calibri"/>
            </a:endParaRPr>
          </a:p>
        </p:txBody>
      </p:sp>
    </p:spTree>
    <p:extLst>
      <p:ext uri="{BB962C8B-B14F-4D97-AF65-F5344CB8AC3E}">
        <p14:creationId xmlns:p14="http://schemas.microsoft.com/office/powerpoint/2010/main" val="2534273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ED806906-46C9-F6DB-2E5A-36EA72E3462E}"/>
            </a:ext>
          </a:extLst>
        </p:cNvPr>
        <p:cNvGrpSpPr/>
        <p:nvPr/>
      </p:nvGrpSpPr>
      <p:grpSpPr>
        <a:xfrm>
          <a:off x="0" y="0"/>
          <a:ext cx="0" cy="0"/>
          <a:chOff x="0" y="0"/>
          <a:chExt cx="0" cy="0"/>
        </a:xfrm>
      </p:grpSpPr>
      <p:sp>
        <p:nvSpPr>
          <p:cNvPr id="10" name="Google Shape;160;p18">
            <a:extLst>
              <a:ext uri="{FF2B5EF4-FFF2-40B4-BE49-F238E27FC236}">
                <a16:creationId xmlns:a16="http://schemas.microsoft.com/office/drawing/2014/main" id="{BFEEB914-9256-D6B8-768E-5E06148F00D3}"/>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Google Shape;1435;p14" descr="Lever la main - Icônes mains et gestes gratuites">
            <a:extLst>
              <a:ext uri="{FF2B5EF4-FFF2-40B4-BE49-F238E27FC236}">
                <a16:creationId xmlns:a16="http://schemas.microsoft.com/office/drawing/2014/main" id="{94FABF92-8482-9571-79D6-465216DB0E0E}"/>
              </a:ext>
            </a:extLst>
          </p:cNvPr>
          <p:cNvPicPr preferRelativeResize="0"/>
          <p:nvPr/>
        </p:nvPicPr>
        <p:blipFill rotWithShape="1">
          <a:blip r:embed="rId3">
            <a:alphaModFix/>
          </a:blip>
          <a:srcRect/>
          <a:stretch/>
        </p:blipFill>
        <p:spPr>
          <a:xfrm>
            <a:off x="229559" y="148574"/>
            <a:ext cx="702642" cy="702642"/>
          </a:xfrm>
          <a:prstGeom prst="rect">
            <a:avLst/>
          </a:prstGeom>
          <a:noFill/>
          <a:ln>
            <a:noFill/>
          </a:ln>
        </p:spPr>
      </p:pic>
      <p:sp>
        <p:nvSpPr>
          <p:cNvPr id="9" name="Rectangle 8">
            <a:extLst>
              <a:ext uri="{FF2B5EF4-FFF2-40B4-BE49-F238E27FC236}">
                <a16:creationId xmlns:a16="http://schemas.microsoft.com/office/drawing/2014/main" id="{4AB9B731-E167-26FD-8096-B4118B56372C}"/>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5A83BAB9-FDA3-D3F6-3CA8-755B53E69E9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1500;p44">
            <a:extLst>
              <a:ext uri="{FF2B5EF4-FFF2-40B4-BE49-F238E27FC236}">
                <a16:creationId xmlns:a16="http://schemas.microsoft.com/office/drawing/2014/main" id="{CDC068A0-6E7C-EC04-24C4-72FEEC533005}"/>
              </a:ext>
            </a:extLst>
          </p:cNvPr>
          <p:cNvSpPr txBox="1">
            <a:spLocks/>
          </p:cNvSpPr>
          <p:nvPr/>
        </p:nvSpPr>
        <p:spPr>
          <a:xfrm>
            <a:off x="1134463" y="91269"/>
            <a:ext cx="10161104" cy="366707"/>
          </a:xfrm>
          <a:prstGeom prst="rect">
            <a:avLst/>
          </a:prstGeom>
          <a:noFill/>
          <a:ln>
            <a:noFill/>
          </a:ln>
        </p:spPr>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rtl="1">
              <a:lnSpc>
                <a:spcPct val="120000"/>
              </a:lnSpc>
              <a:buClr>
                <a:srgbClr val="000000"/>
              </a:buClr>
            </a:pPr>
            <a:r>
              <a:rPr lang="ar-SA" sz="1600" dirty="0">
                <a:solidFill>
                  <a:prstClr val="white">
                    <a:lumMod val="50000"/>
                  </a:prstClr>
                </a:solidFill>
                <a:latin typeface="+mn-lt"/>
                <a:ea typeface="+mn-ea"/>
                <a:cs typeface="+mn-cs"/>
              </a:rPr>
              <a:t>ينجز التمرين 10 واجبا منزليا أو في شكل امتدادات للبحث على شبكة الأنترنيت</a:t>
            </a:r>
          </a:p>
        </p:txBody>
      </p:sp>
      <p:sp>
        <p:nvSpPr>
          <p:cNvPr id="3" name="Google Shape;1369;p31">
            <a:extLst>
              <a:ext uri="{FF2B5EF4-FFF2-40B4-BE49-F238E27FC236}">
                <a16:creationId xmlns:a16="http://schemas.microsoft.com/office/drawing/2014/main" id="{C4CFA390-DC2B-104C-B925-178826DF6E7D}"/>
              </a:ext>
            </a:extLst>
          </p:cNvPr>
          <p:cNvSpPr txBox="1"/>
          <p:nvPr/>
        </p:nvSpPr>
        <p:spPr>
          <a:xfrm>
            <a:off x="1396210" y="457976"/>
            <a:ext cx="10161104" cy="302018"/>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dirty="0">
                <a:solidFill>
                  <a:prstClr val="white">
                    <a:lumMod val="50000"/>
                  </a:prstClr>
                </a:solidFill>
              </a:rPr>
              <a:t>-يدعو الأستاذ</a:t>
            </a:r>
            <a:r>
              <a:rPr lang="fr-FR" sz="1400" dirty="0">
                <a:solidFill>
                  <a:prstClr val="white">
                    <a:lumMod val="50000"/>
                  </a:prstClr>
                </a:solidFill>
              </a:rPr>
              <a:t>)</a:t>
            </a:r>
            <a:r>
              <a:rPr lang="ar-SA" sz="1400" dirty="0">
                <a:solidFill>
                  <a:prstClr val="white">
                    <a:lumMod val="50000"/>
                  </a:prstClr>
                </a:solidFill>
              </a:rPr>
              <a:t>ة</a:t>
            </a:r>
            <a:r>
              <a:rPr lang="fr-FR" sz="1400" dirty="0">
                <a:solidFill>
                  <a:prstClr val="white">
                    <a:lumMod val="50000"/>
                  </a:prstClr>
                </a:solidFill>
              </a:rPr>
              <a:t>(</a:t>
            </a:r>
            <a:r>
              <a:rPr lang="ar-SA" sz="1400" dirty="0">
                <a:solidFill>
                  <a:prstClr val="white">
                    <a:lumMod val="50000"/>
                  </a:prstClr>
                </a:solidFill>
              </a:rPr>
              <a:t> </a:t>
            </a:r>
            <a:r>
              <a:rPr lang="ar-MA" sz="1400" dirty="0">
                <a:solidFill>
                  <a:prstClr val="white">
                    <a:lumMod val="50000"/>
                  </a:prstClr>
                </a:solidFill>
              </a:rPr>
              <a:t> بعض </a:t>
            </a:r>
            <a:r>
              <a:rPr lang="ar-SA" sz="1400" dirty="0">
                <a:solidFill>
                  <a:prstClr val="white">
                    <a:lumMod val="50000"/>
                  </a:prstClr>
                </a:solidFill>
              </a:rPr>
              <a:t>التلاميذ</a:t>
            </a:r>
            <a:r>
              <a:rPr lang="ar-MA" sz="1400" dirty="0">
                <a:solidFill>
                  <a:prstClr val="white">
                    <a:lumMod val="50000"/>
                  </a:prstClr>
                </a:solidFill>
              </a:rPr>
              <a:t> إلى قراءة </a:t>
            </a:r>
            <a:r>
              <a:rPr lang="ar-SA" sz="1400" dirty="0">
                <a:solidFill>
                  <a:prstClr val="white">
                    <a:lumMod val="50000"/>
                  </a:prstClr>
                </a:solidFill>
              </a:rPr>
              <a:t>السؤال وتحديد المطلوب فيه، ثم القيام ببحث عن مي زيادة على شبكة الأنترنيت، قبل عقد المقارنة بينها وبين طه حسين، وفق الجدول</a:t>
            </a:r>
            <a:endParaRPr lang="ar-MA" sz="1400" dirty="0">
              <a:solidFill>
                <a:prstClr val="white">
                  <a:lumMod val="50000"/>
                </a:prstClr>
              </a:solidFill>
            </a:endParaRPr>
          </a:p>
        </p:txBody>
      </p:sp>
      <p:sp>
        <p:nvSpPr>
          <p:cNvPr id="18" name="Google Shape;1558;p216">
            <a:extLst>
              <a:ext uri="{FF2B5EF4-FFF2-40B4-BE49-F238E27FC236}">
                <a16:creationId xmlns:a16="http://schemas.microsoft.com/office/drawing/2014/main" id="{3D295BA2-1531-3495-32EF-AD8C9B6A0CBA}"/>
              </a:ext>
            </a:extLst>
          </p:cNvPr>
          <p:cNvSpPr txBox="1"/>
          <p:nvPr/>
        </p:nvSpPr>
        <p:spPr>
          <a:xfrm>
            <a:off x="380664" y="1153234"/>
            <a:ext cx="11176650" cy="831706"/>
          </a:xfrm>
          <a:prstGeom prst="rect">
            <a:avLst/>
          </a:prstGeom>
          <a:solidFill>
            <a:schemeClr val="accent6">
              <a:lumMod val="20000"/>
              <a:lumOff val="80000"/>
            </a:schemeClr>
          </a:solidFill>
          <a:ln>
            <a:noFill/>
          </a:ln>
        </p:spPr>
        <p:txBody>
          <a:bodyPr spcFirstLastPara="1" wrap="square" lIns="91425" tIns="45700" rIns="91425" bIns="45700" anchor="ctr" anchorCtr="0">
            <a:noAutofit/>
          </a:bodyPr>
          <a:lstStyle/>
          <a:p>
            <a:pPr algn="r" rtl="1">
              <a:lnSpc>
                <a:spcPct val="120000"/>
              </a:lnSpc>
              <a:buClr>
                <a:srgbClr val="000000"/>
              </a:buClr>
              <a:buSzPts val="2000"/>
            </a:pPr>
            <a:r>
              <a:rPr lang="ar-SA" sz="2200" b="1" dirty="0">
                <a:solidFill>
                  <a:srgbClr val="002060"/>
                </a:solidFill>
                <a:ea typeface="Calibri"/>
                <a:cs typeface="Calibri"/>
                <a:sym typeface="Calibri"/>
              </a:rPr>
              <a:t>10</a:t>
            </a:r>
            <a:r>
              <a:rPr lang="ar-MA" sz="2200" b="1" dirty="0">
                <a:solidFill>
                  <a:srgbClr val="002060"/>
                </a:solidFill>
                <a:ea typeface="Calibri"/>
                <a:cs typeface="Calibri"/>
                <a:sym typeface="Calibri"/>
              </a:rPr>
              <a:t>- </a:t>
            </a:r>
            <a:r>
              <a:rPr lang="ar-SA" sz="2200" b="1" dirty="0">
                <a:solidFill>
                  <a:srgbClr val="002060"/>
                </a:solidFill>
                <a:ea typeface="Calibri"/>
                <a:cs typeface="Calibri"/>
              </a:rPr>
              <a:t>قَارِنْ بَيْنَ طَهْ حُسَيْنٍ وَمِيّ زِيَادَةَ مِنْ حَيْثُ الظُّرُوف الصَّعْبَة الَّتِي عَاشَهَا كُلٌّ مِنْهُمَا، مُبَيِّنًا أَوْجُهَ الشَّبَهِ وَالِاخْتِلَافِ بَيْنَهُمَا مُعْتَمِداً الْبَحْثَ على صَفَحاتِ الأَنْتِرْنيتَ عَنْ مَلاَمِحِ حَياةِ مَيْ زِيادَةَ، وَفْقَ مَا يَأْتِي:</a:t>
            </a:r>
          </a:p>
        </p:txBody>
      </p:sp>
      <p:graphicFrame>
        <p:nvGraphicFramePr>
          <p:cNvPr id="5" name="Tableau 4">
            <a:extLst>
              <a:ext uri="{FF2B5EF4-FFF2-40B4-BE49-F238E27FC236}">
                <a16:creationId xmlns:a16="http://schemas.microsoft.com/office/drawing/2014/main" id="{5C312BAE-C555-74FB-870D-AF1E91C3CBD4}"/>
              </a:ext>
            </a:extLst>
          </p:cNvPr>
          <p:cNvGraphicFramePr>
            <a:graphicFrameLocks noGrp="1"/>
          </p:cNvGraphicFramePr>
          <p:nvPr>
            <p:extLst>
              <p:ext uri="{D42A27DB-BD31-4B8C-83A1-F6EECF244321}">
                <p14:modId xmlns:p14="http://schemas.microsoft.com/office/powerpoint/2010/main" val="4264387691"/>
              </p:ext>
            </p:extLst>
          </p:nvPr>
        </p:nvGraphicFramePr>
        <p:xfrm>
          <a:off x="380664" y="2102344"/>
          <a:ext cx="11176652" cy="4194781"/>
        </p:xfrm>
        <a:graphic>
          <a:graphicData uri="http://schemas.openxmlformats.org/drawingml/2006/table">
            <a:tbl>
              <a:tblPr firstRow="1" bandRow="1">
                <a:tableStyleId>{5C22544A-7EE6-4342-B048-85BDC9FD1C3A}</a:tableStyleId>
              </a:tblPr>
              <a:tblGrid>
                <a:gridCol w="1789694">
                  <a:extLst>
                    <a:ext uri="{9D8B030D-6E8A-4147-A177-3AD203B41FA5}">
                      <a16:colId xmlns:a16="http://schemas.microsoft.com/office/drawing/2014/main" val="889690061"/>
                    </a:ext>
                  </a:extLst>
                </a:gridCol>
                <a:gridCol w="1700207">
                  <a:extLst>
                    <a:ext uri="{9D8B030D-6E8A-4147-A177-3AD203B41FA5}">
                      <a16:colId xmlns:a16="http://schemas.microsoft.com/office/drawing/2014/main" val="4143530454"/>
                    </a:ext>
                  </a:extLst>
                </a:gridCol>
                <a:gridCol w="1300095">
                  <a:extLst>
                    <a:ext uri="{9D8B030D-6E8A-4147-A177-3AD203B41FA5}">
                      <a16:colId xmlns:a16="http://schemas.microsoft.com/office/drawing/2014/main" val="3455625505"/>
                    </a:ext>
                  </a:extLst>
                </a:gridCol>
                <a:gridCol w="1745529">
                  <a:extLst>
                    <a:ext uri="{9D8B030D-6E8A-4147-A177-3AD203B41FA5}">
                      <a16:colId xmlns:a16="http://schemas.microsoft.com/office/drawing/2014/main" val="1980196938"/>
                    </a:ext>
                  </a:extLst>
                </a:gridCol>
                <a:gridCol w="1712422">
                  <a:extLst>
                    <a:ext uri="{9D8B030D-6E8A-4147-A177-3AD203B41FA5}">
                      <a16:colId xmlns:a16="http://schemas.microsoft.com/office/drawing/2014/main" val="2382773795"/>
                    </a:ext>
                  </a:extLst>
                </a:gridCol>
                <a:gridCol w="1828800">
                  <a:extLst>
                    <a:ext uri="{9D8B030D-6E8A-4147-A177-3AD203B41FA5}">
                      <a16:colId xmlns:a16="http://schemas.microsoft.com/office/drawing/2014/main" val="3419243598"/>
                    </a:ext>
                  </a:extLst>
                </a:gridCol>
                <a:gridCol w="1099905">
                  <a:extLst>
                    <a:ext uri="{9D8B030D-6E8A-4147-A177-3AD203B41FA5}">
                      <a16:colId xmlns:a16="http://schemas.microsoft.com/office/drawing/2014/main" val="2831720156"/>
                    </a:ext>
                  </a:extLst>
                </a:gridCol>
              </a:tblGrid>
              <a:tr h="402414">
                <a:tc gridSpan="3">
                  <a:txBody>
                    <a:bodyPr/>
                    <a:lstStyle/>
                    <a:p>
                      <a:pPr marL="0" marR="0" lvl="0" indent="0" algn="ctr" defTabSz="6858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أَوْجُهُ الِاخْتِلَافِ</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r" rtl="1"/>
                      <a:endParaRPr kumimoji="0" lang="fr-FR" sz="1200" b="1" i="0" u="none" strike="noStrike" kern="1200" cap="none" spc="0" normalizeH="0" baseline="0" dirty="0">
                        <a:ln>
                          <a:noFill/>
                        </a:ln>
                        <a:solidFill>
                          <a:prstClr val="black"/>
                        </a:solidFill>
                        <a:effectLst/>
                        <a:uLnTx/>
                        <a:uFillTx/>
                        <a:latin typeface="+mn-lt"/>
                        <a:ea typeface="+mn-ea"/>
                        <a:cs typeface="Mudir MT" pitchFamily="2" charset="-78"/>
                      </a:endParaRPr>
                    </a:p>
                  </a:txBody>
                  <a:tcPr/>
                </a:tc>
                <a:tc hMerge="1">
                  <a:txBody>
                    <a:bodyPr/>
                    <a:lstStyle/>
                    <a:p>
                      <a:pPr algn="r" rtl="1"/>
                      <a:endParaRPr kumimoji="0" lang="fr-FR" sz="1200" b="1" i="0" u="none" strike="noStrike" kern="1200" cap="none" spc="0" normalizeH="0" baseline="0" dirty="0">
                        <a:ln>
                          <a:noFill/>
                        </a:ln>
                        <a:solidFill>
                          <a:prstClr val="black"/>
                        </a:solidFill>
                        <a:effectLst/>
                        <a:uLnTx/>
                        <a:uFillTx/>
                        <a:latin typeface="+mn-lt"/>
                        <a:ea typeface="+mn-ea"/>
                        <a:cs typeface="Mudir MT" pitchFamily="2" charset="-78"/>
                      </a:endParaRPr>
                    </a:p>
                  </a:txBody>
                  <a:tcPr/>
                </a:tc>
                <a:tc gridSpan="3">
                  <a:txBody>
                    <a:bodyPr/>
                    <a:lstStyle/>
                    <a:p>
                      <a:pPr algn="ctr" rtl="1"/>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أَوْجُهُ التَّشَابُهِ</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dirty="0"/>
                    </a:p>
                  </a:txBody>
                  <a:tcPr/>
                </a:tc>
                <a:tc hMerge="1">
                  <a:txBody>
                    <a:bodyPr/>
                    <a:lstStyle/>
                    <a:p>
                      <a:endParaRPr dirty="0"/>
                    </a:p>
                  </a:txBody>
                  <a:tcPr/>
                </a:tc>
                <a:tc rowSpan="2">
                  <a:txBody>
                    <a:bodyPr/>
                    <a:lstStyle/>
                    <a:p>
                      <a:pPr algn="ctr" rtl="1"/>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291406089"/>
                  </a:ext>
                </a:extLst>
              </a:tr>
              <a:tr h="449663">
                <a:tc>
                  <a:txBody>
                    <a:bodyPr/>
                    <a:lstStyle/>
                    <a:p>
                      <a:pPr algn="ctr" rtl="1"/>
                      <a:r>
                        <a:rPr kumimoji="0" lang="ar-SA" sz="1800" b="1" i="0" u="none" strike="noStrike" kern="1200" cap="none" spc="0" normalizeH="0" baseline="0" dirty="0">
                          <a:ln>
                            <a:noFill/>
                          </a:ln>
                          <a:solidFill>
                            <a:srgbClr val="002060"/>
                          </a:solidFill>
                          <a:effectLst/>
                          <a:uLnTx/>
                          <a:uFillTx/>
                          <a:latin typeface="+mn-lt"/>
                          <a:ea typeface="+mn-ea"/>
                          <a:cs typeface="Mudir MT" pitchFamily="2" charset="-78"/>
                        </a:rPr>
                        <a:t>الدَّعْمُ المُقَدَّمُ لَهُ</a:t>
                      </a:r>
                      <a:endParaRPr kumimoji="0" lang="fr-FR" sz="18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rtl="1"/>
                      <a:r>
                        <a:rPr kumimoji="0" lang="ar-SA" sz="1800" b="1" i="0" u="none" strike="noStrike" kern="1200" cap="none" spc="0" normalizeH="0" baseline="0" dirty="0">
                          <a:ln>
                            <a:noFill/>
                          </a:ln>
                          <a:solidFill>
                            <a:srgbClr val="002060"/>
                          </a:solidFill>
                          <a:effectLst/>
                          <a:uLnTx/>
                          <a:uFillTx/>
                          <a:latin typeface="+mn-lt"/>
                          <a:ea typeface="+mn-ea"/>
                          <a:cs typeface="Mudir MT" pitchFamily="2" charset="-78"/>
                        </a:rPr>
                        <a:t>الأثر </a:t>
                      </a:r>
                      <a:r>
                        <a:rPr kumimoji="0" lang="ar-MA" sz="1800" b="1" i="0" u="none" strike="noStrike" kern="1200" cap="none" spc="0" normalizeH="0" baseline="0" dirty="0">
                          <a:ln>
                            <a:noFill/>
                          </a:ln>
                          <a:solidFill>
                            <a:srgbClr val="002060"/>
                          </a:solidFill>
                          <a:effectLst/>
                          <a:uLnTx/>
                          <a:uFillTx/>
                          <a:latin typeface="+mn-lt"/>
                          <a:ea typeface="+mn-ea"/>
                          <a:cs typeface="Mudir MT" pitchFamily="2" charset="-78"/>
                        </a:rPr>
                        <a:t>ُ</a:t>
                      </a:r>
                      <a:endParaRPr kumimoji="0" lang="fr-FR" sz="18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rtl="1"/>
                      <a:r>
                        <a:rPr kumimoji="0" lang="ar-SA" sz="1800" b="1" i="0" u="none" strike="noStrike" kern="1200" cap="none" spc="0" normalizeH="0" baseline="0" dirty="0">
                          <a:ln>
                            <a:noFill/>
                          </a:ln>
                          <a:solidFill>
                            <a:srgbClr val="002060"/>
                          </a:solidFill>
                          <a:effectLst/>
                          <a:uLnTx/>
                          <a:uFillTx/>
                          <a:latin typeface="+mn-lt"/>
                          <a:ea typeface="+mn-ea"/>
                          <a:cs typeface="Mudir MT" pitchFamily="2" charset="-78"/>
                        </a:rPr>
                        <a:t>نَوْعُ الإِعَاقَةِ</a:t>
                      </a:r>
                      <a:endParaRPr kumimoji="0" lang="fr-FR" sz="18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rtl="1"/>
                      <a:r>
                        <a:rPr kumimoji="0" lang="ar-SA" sz="1800" b="1" i="0" u="none" strike="noStrike" kern="1200" cap="none" spc="0" normalizeH="0" baseline="0" dirty="0">
                          <a:ln>
                            <a:noFill/>
                          </a:ln>
                          <a:solidFill>
                            <a:srgbClr val="002060"/>
                          </a:solidFill>
                          <a:effectLst/>
                          <a:uLnTx/>
                          <a:uFillTx/>
                          <a:latin typeface="+mn-lt"/>
                          <a:ea typeface="+mn-ea"/>
                          <a:cs typeface="Mudir MT" pitchFamily="2" charset="-78"/>
                        </a:rPr>
                        <a:t>الإنجاز  الثقافي</a:t>
                      </a:r>
                      <a:endParaRPr kumimoji="0" lang="fr-FR" sz="18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rtl="1"/>
                      <a:r>
                        <a:rPr kumimoji="0" lang="ar-SA" sz="1800" b="1" i="0" u="none" strike="noStrike" kern="1200" cap="none" spc="0" normalizeH="0" baseline="0" dirty="0">
                          <a:ln>
                            <a:noFill/>
                          </a:ln>
                          <a:solidFill>
                            <a:srgbClr val="002060"/>
                          </a:solidFill>
                          <a:effectLst/>
                          <a:uLnTx/>
                          <a:uFillTx/>
                          <a:latin typeface="+mn-lt"/>
                          <a:ea typeface="+mn-ea"/>
                          <a:cs typeface="Mudir MT" pitchFamily="2" charset="-78"/>
                        </a:rPr>
                        <a:t>الْحَالَةُ النَّفْسِيَّةُ</a:t>
                      </a:r>
                      <a:endParaRPr kumimoji="0" lang="fr-FR" sz="18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rtl="1"/>
                      <a:r>
                        <a:rPr kumimoji="0" lang="ar-SA" sz="1800" b="1" i="0" u="none" strike="noStrike" kern="1200" cap="none" spc="0" normalizeH="0" baseline="0" dirty="0">
                          <a:ln>
                            <a:noFill/>
                          </a:ln>
                          <a:solidFill>
                            <a:srgbClr val="002060"/>
                          </a:solidFill>
                          <a:effectLst/>
                          <a:uLnTx/>
                          <a:uFillTx/>
                          <a:latin typeface="+mn-lt"/>
                          <a:ea typeface="+mn-ea"/>
                          <a:cs typeface="Mudir MT" pitchFamily="2" charset="-78"/>
                        </a:rPr>
                        <a:t>الصُّعُوبَاتُ</a:t>
                      </a:r>
                      <a:endParaRPr kumimoji="0" lang="fr-FR" sz="18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vMerge="1">
                  <a:txBody>
                    <a:bodyPr/>
                    <a:lstStyle/>
                    <a:p>
                      <a:pPr algn="ctr" rtl="1"/>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2096731864"/>
                  </a:ext>
                </a:extLst>
              </a:tr>
              <a:tr h="164395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r" rtl="1"/>
                      <a:r>
                        <a:rPr kumimoji="0" lang="ar-SA" sz="2400" b="0" i="0" u="none" strike="noStrike" kern="1200" cap="none" spc="0" normalizeH="0" baseline="0" dirty="0">
                          <a:ln>
                            <a:noFill/>
                          </a:ln>
                          <a:solidFill>
                            <a:srgbClr val="002060"/>
                          </a:solidFill>
                          <a:effectLst/>
                          <a:uLnTx/>
                          <a:uFillTx/>
                          <a:latin typeface="+mn-lt"/>
                          <a:ea typeface="+mn-ea"/>
                          <a:cs typeface="Mudir MT" pitchFamily="2" charset="-78"/>
                        </a:rPr>
                        <a:t>..................</a:t>
                      </a:r>
                    </a:p>
                    <a:p>
                      <a:pPr algn="r" rtl="1"/>
                      <a:r>
                        <a:rPr kumimoji="0" lang="ar-SA" sz="2400" b="0" i="0" u="none" strike="noStrike" kern="1200" cap="none" spc="0" normalizeH="0" baseline="0" dirty="0">
                          <a:ln>
                            <a:noFill/>
                          </a:ln>
                          <a:solidFill>
                            <a:srgbClr val="002060"/>
                          </a:solidFill>
                          <a:effectLst/>
                          <a:uLnTx/>
                          <a:uFillTx/>
                          <a:latin typeface="+mn-lt"/>
                          <a:ea typeface="+mn-ea"/>
                          <a:cs typeface="Mudir MT" pitchFamily="2" charset="-78"/>
                        </a:rPr>
                        <a:t>..................</a:t>
                      </a:r>
                    </a:p>
                    <a:p>
                      <a:pPr algn="r" rtl="1"/>
                      <a:r>
                        <a:rPr kumimoji="0" lang="ar-SA" sz="2400" b="0" i="0" u="none" strike="noStrike" kern="1200" cap="none" spc="0" normalizeH="0" baseline="0" dirty="0">
                          <a:ln>
                            <a:noFill/>
                          </a:ln>
                          <a:solidFill>
                            <a:srgbClr val="002060"/>
                          </a:solidFill>
                          <a:effectLst/>
                          <a:uLnTx/>
                          <a:uFillTx/>
                          <a:latin typeface="+mn-lt"/>
                          <a:ea typeface="+mn-ea"/>
                          <a:cs typeface="Mudir MT" pitchFamily="2" charset="-78"/>
                        </a:rPr>
                        <a:t>..................</a:t>
                      </a:r>
                    </a:p>
                    <a:p>
                      <a:pPr algn="r" rtl="1"/>
                      <a:r>
                        <a:rPr kumimoji="0" lang="ar-SA" sz="2400" b="0" i="0" u="none" strike="noStrike" kern="1200" cap="none" spc="0" normalizeH="0" baseline="0" dirty="0">
                          <a:ln>
                            <a:noFill/>
                          </a:ln>
                          <a:solidFill>
                            <a:srgbClr val="002060"/>
                          </a:solidFill>
                          <a:effectLst/>
                          <a:uLnTx/>
                          <a:uFillTx/>
                          <a:latin typeface="+mn-lt"/>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r" rtl="1"/>
                      <a:r>
                        <a:rPr kumimoji="0" lang="ar-SA" sz="2400" b="0" i="0" u="none" strike="noStrike" kern="1200" cap="none" spc="0" normalizeH="0" baseline="0" dirty="0">
                          <a:ln>
                            <a:noFill/>
                          </a:ln>
                          <a:solidFill>
                            <a:srgbClr val="002060"/>
                          </a:solidFill>
                          <a:effectLst/>
                          <a:uLnTx/>
                          <a:uFillTx/>
                          <a:latin typeface="+mn-lt"/>
                          <a:ea typeface="+mn-ea"/>
                          <a:cs typeface="Mudir MT" pitchFamily="2" charset="-78"/>
                        </a:rPr>
                        <a:t>طه حسين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848605014"/>
                  </a:ext>
                </a:extLst>
              </a:tr>
              <a:tr h="164395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r" rtl="1"/>
                      <a:r>
                        <a:rPr kumimoji="0" lang="ar-SA" sz="2400" b="0" i="0" u="none" strike="noStrike" kern="1200" cap="none" spc="0" normalizeH="0" baseline="0" dirty="0">
                          <a:ln>
                            <a:noFill/>
                          </a:ln>
                          <a:solidFill>
                            <a:srgbClr val="002060"/>
                          </a:solidFill>
                          <a:effectLst/>
                          <a:uLnTx/>
                          <a:uFillTx/>
                          <a:latin typeface="+mn-lt"/>
                          <a:ea typeface="+mn-ea"/>
                          <a:cs typeface="Mudir MT" pitchFamily="2" charset="-78"/>
                        </a:rPr>
                        <a:t>..................</a:t>
                      </a:r>
                    </a:p>
                    <a:p>
                      <a:pPr algn="r" rtl="1"/>
                      <a:r>
                        <a:rPr kumimoji="0" lang="ar-SA" sz="2400" b="0" i="0" u="none" strike="noStrike" kern="1200" cap="none" spc="0" normalizeH="0" baseline="0" dirty="0">
                          <a:ln>
                            <a:noFill/>
                          </a:ln>
                          <a:solidFill>
                            <a:srgbClr val="002060"/>
                          </a:solidFill>
                          <a:effectLst/>
                          <a:uLnTx/>
                          <a:uFillTx/>
                          <a:latin typeface="+mn-lt"/>
                          <a:ea typeface="+mn-ea"/>
                          <a:cs typeface="Mudir MT" pitchFamily="2" charset="-78"/>
                        </a:rPr>
                        <a:t>..................</a:t>
                      </a:r>
                    </a:p>
                    <a:p>
                      <a:pPr algn="r" rtl="1"/>
                      <a:r>
                        <a:rPr kumimoji="0" lang="ar-SA" sz="2400" b="0" i="0" u="none" strike="noStrike" kern="1200" cap="none" spc="0" normalizeH="0" baseline="0" dirty="0">
                          <a:ln>
                            <a:noFill/>
                          </a:ln>
                          <a:solidFill>
                            <a:srgbClr val="002060"/>
                          </a:solidFill>
                          <a:effectLst/>
                          <a:uLnTx/>
                          <a:uFillTx/>
                          <a:latin typeface="+mn-lt"/>
                          <a:ea typeface="+mn-ea"/>
                          <a:cs typeface="Mudir MT" pitchFamily="2" charset="-78"/>
                        </a:rPr>
                        <a:t>..................</a:t>
                      </a:r>
                    </a:p>
                    <a:p>
                      <a:pPr algn="r" rtl="1"/>
                      <a:r>
                        <a:rPr kumimoji="0" lang="ar-SA" sz="2400" b="0" i="0" u="none" strike="noStrike" kern="1200" cap="none" spc="0" normalizeH="0" baseline="0" dirty="0">
                          <a:ln>
                            <a:noFill/>
                          </a:ln>
                          <a:solidFill>
                            <a:srgbClr val="002060"/>
                          </a:solidFill>
                          <a:effectLst/>
                          <a:uLnTx/>
                          <a:uFillTx/>
                          <a:latin typeface="+mn-lt"/>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r" rtl="1"/>
                      <a:r>
                        <a:rPr kumimoji="0" lang="ar-SA" sz="2400" b="0" i="0" u="none" strike="noStrike" kern="1200" cap="none" spc="0" normalizeH="0" baseline="0" dirty="0">
                          <a:ln>
                            <a:noFill/>
                          </a:ln>
                          <a:solidFill>
                            <a:srgbClr val="002060"/>
                          </a:solidFill>
                          <a:effectLst/>
                          <a:uLnTx/>
                          <a:uFillTx/>
                          <a:latin typeface="+mn-lt"/>
                          <a:ea typeface="+mn-ea"/>
                          <a:cs typeface="Mudir MT" pitchFamily="2" charset="-78"/>
                        </a:rPr>
                        <a:t>مي زيادة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731831895"/>
                  </a:ext>
                </a:extLst>
              </a:tr>
            </a:tbl>
          </a:graphicData>
        </a:graphic>
      </p:graphicFrame>
      <p:sp>
        <p:nvSpPr>
          <p:cNvPr id="8" name="Google Shape;1558;p216">
            <a:extLst>
              <a:ext uri="{FF2B5EF4-FFF2-40B4-BE49-F238E27FC236}">
                <a16:creationId xmlns:a16="http://schemas.microsoft.com/office/drawing/2014/main" id="{2FD1368A-F28E-32C6-24CE-283C8C9BB5C7}"/>
              </a:ext>
            </a:extLst>
          </p:cNvPr>
          <p:cNvSpPr txBox="1"/>
          <p:nvPr/>
        </p:nvSpPr>
        <p:spPr>
          <a:xfrm>
            <a:off x="1292191" y="6355566"/>
            <a:ext cx="5080552" cy="386522"/>
          </a:xfrm>
          <a:prstGeom prst="rect">
            <a:avLst/>
          </a:prstGeom>
          <a:solidFill>
            <a:schemeClr val="accent6">
              <a:lumMod val="20000"/>
              <a:lumOff val="80000"/>
            </a:schemeClr>
          </a:solidFill>
          <a:ln>
            <a:noFill/>
          </a:ln>
        </p:spPr>
        <p:txBody>
          <a:bodyPr spcFirstLastPara="1" wrap="square" lIns="91425" tIns="45700" rIns="91425" bIns="45700" anchor="ctr" anchorCtr="0">
            <a:noAutofit/>
          </a:bodyPr>
          <a:lstStyle/>
          <a:p>
            <a:pPr algn="ctr" rtl="1">
              <a:lnSpc>
                <a:spcPct val="120000"/>
              </a:lnSpc>
              <a:buClr>
                <a:srgbClr val="000000"/>
              </a:buClr>
              <a:buSzPts val="2000"/>
            </a:pPr>
            <a:r>
              <a:rPr lang="ar-SA" b="1" dirty="0">
                <a:solidFill>
                  <a:srgbClr val="FF0000"/>
                </a:solidFill>
                <a:ea typeface="Calibri"/>
                <a:cs typeface="Calibri"/>
                <a:sym typeface="Calibri"/>
              </a:rPr>
              <a:t>يمكن أن ينجز واجبا منزليا أو في شكل امتدادات للبحث</a:t>
            </a:r>
            <a:endParaRPr lang="ar-SA" b="1" dirty="0">
              <a:solidFill>
                <a:srgbClr val="FF0000"/>
              </a:solidFill>
              <a:ea typeface="Calibri"/>
              <a:cs typeface="Calibri"/>
            </a:endParaRPr>
          </a:p>
        </p:txBody>
      </p:sp>
    </p:spTree>
    <p:extLst>
      <p:ext uri="{BB962C8B-B14F-4D97-AF65-F5344CB8AC3E}">
        <p14:creationId xmlns:p14="http://schemas.microsoft.com/office/powerpoint/2010/main" val="7768663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509"/>
        <p:cNvGrpSpPr/>
        <p:nvPr/>
      </p:nvGrpSpPr>
      <p:grpSpPr>
        <a:xfrm>
          <a:off x="0" y="0"/>
          <a:ext cx="0" cy="0"/>
          <a:chOff x="0" y="0"/>
          <a:chExt cx="0" cy="0"/>
        </a:xfrm>
      </p:grpSpPr>
      <p:sp>
        <p:nvSpPr>
          <p:cNvPr id="9" name="Google Shape;160;p18">
            <a:extLst>
              <a:ext uri="{FF2B5EF4-FFF2-40B4-BE49-F238E27FC236}">
                <a16:creationId xmlns:a16="http://schemas.microsoft.com/office/drawing/2014/main" id="{3C6D3DCC-6F80-53AD-F25D-C3515B24D73A}"/>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0" name="Picture 2" descr="Image générée">
            <a:extLst>
              <a:ext uri="{FF2B5EF4-FFF2-40B4-BE49-F238E27FC236}">
                <a16:creationId xmlns:a16="http://schemas.microsoft.com/office/drawing/2014/main" id="{5AAA4279-3D32-FBE8-3394-AF58318CB11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p:cNvSpPr txBox="1">
            <a:spLocks noGrp="1"/>
          </p:cNvSpPr>
          <p:nvPr>
            <p:ph type="body" idx="4294967295"/>
          </p:nvPr>
        </p:nvSpPr>
        <p:spPr>
          <a:xfrm>
            <a:off x="730297" y="461749"/>
            <a:ext cx="10576961" cy="401022"/>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400" i="1" dirty="0">
                <a:solidFill>
                  <a:schemeClr val="bg1">
                    <a:lumMod val="50000"/>
                  </a:schemeClr>
                </a:solidFill>
              </a:rPr>
              <a:t>يوجه الأستاذ التلاميذ إلى ملاحظة السؤال الأول، وتأمل أداة الاستفهام الواردة فيه، وربطها بالزمن انطلاقا من نشاط أغني رصيدي وانطلاقا من النص؟ ويوضح سيرورة التوصل إلى الجواب</a:t>
            </a:r>
            <a:endParaRPr sz="1400" i="1" dirty="0">
              <a:solidFill>
                <a:schemeClr val="bg1">
                  <a:lumMod val="50000"/>
                </a:schemeClr>
              </a:solidFill>
            </a:endParaRPr>
          </a:p>
        </p:txBody>
      </p:sp>
      <p:sp>
        <p:nvSpPr>
          <p:cNvPr id="1548" name="Google Shape;1548;p49"/>
          <p:cNvSpPr txBox="1">
            <a:spLocks noGrp="1"/>
          </p:cNvSpPr>
          <p:nvPr>
            <p:ph type="title" idx="4294967295"/>
          </p:nvPr>
        </p:nvSpPr>
        <p:spPr>
          <a:xfrm>
            <a:off x="953451" y="166339"/>
            <a:ext cx="10468339" cy="292443"/>
          </a:xfrm>
          <a:prstGeom prst="rect">
            <a:avLst/>
          </a:prstGeom>
          <a:noFill/>
          <a:ln>
            <a:noFill/>
          </a:ln>
        </p:spPr>
        <p:txBody>
          <a:bodyPr spcFirstLastPara="1" wrap="square" lIns="91425" tIns="45700" rIns="91425" bIns="45700" anchor="ctr" anchorCtr="0">
            <a:noAutofit/>
          </a:bodyPr>
          <a:lstStyle/>
          <a:p>
            <a:pPr lvl="0" algn="r" rtl="1">
              <a:spcBef>
                <a:spcPts val="0"/>
              </a:spcBef>
              <a:buSzPct val="111111"/>
            </a:pPr>
            <a:r>
              <a:rPr lang="ar-SA" sz="1600" b="1" dirty="0">
                <a:solidFill>
                  <a:schemeClr val="bg1">
                    <a:lumMod val="50000"/>
                  </a:schemeClr>
                </a:solidFill>
                <a:latin typeface="+mn-lt"/>
              </a:rPr>
              <a:t>1- النمذجة:  لاحظوا معي السؤال الأول: </a:t>
            </a:r>
            <a:r>
              <a:rPr lang="ar-SA" sz="1600" b="1" dirty="0">
                <a:solidFill>
                  <a:srgbClr val="002060"/>
                </a:solidFill>
                <a:cs typeface="Mudir MT" pitchFamily="2" charset="-78"/>
              </a:rPr>
              <a:t>في أَيِّ سِنٍّ فَقَدَ طَه حُسَيْن بَصَرَهُ</a:t>
            </a:r>
            <a:r>
              <a:rPr lang="ar-SA" sz="1600" b="1" dirty="0">
                <a:solidFill>
                  <a:srgbClr val="002060"/>
                </a:solidFill>
                <a:ea typeface="Calibri"/>
                <a:cs typeface="Calibri"/>
              </a:rPr>
              <a:t>؟</a:t>
            </a:r>
            <a:endParaRPr sz="1600" b="1" dirty="0">
              <a:solidFill>
                <a:schemeClr val="bg1">
                  <a:lumMod val="50000"/>
                </a:schemeClr>
              </a:solidFill>
              <a:latin typeface="+mn-lt"/>
            </a:endParaRPr>
          </a:p>
        </p:txBody>
      </p:sp>
      <p:pic>
        <p:nvPicPr>
          <p:cNvPr id="8" name="Google Shape;1368;p31">
            <a:extLst>
              <a:ext uri="{FF2B5EF4-FFF2-40B4-BE49-F238E27FC236}">
                <a16:creationId xmlns:a16="http://schemas.microsoft.com/office/drawing/2014/main" id="{7FB51EE5-440C-DE1D-446A-2DFFBA968772}"/>
              </a:ext>
            </a:extLst>
          </p:cNvPr>
          <p:cNvPicPr preferRelativeResize="0"/>
          <p:nvPr/>
        </p:nvPicPr>
        <p:blipFill rotWithShape="1">
          <a:blip r:embed="rId4">
            <a:alphaModFix/>
          </a:blip>
          <a:srcRect/>
          <a:stretch/>
        </p:blipFill>
        <p:spPr>
          <a:xfrm>
            <a:off x="80709" y="95551"/>
            <a:ext cx="730250" cy="730250"/>
          </a:xfrm>
          <a:prstGeom prst="rect">
            <a:avLst/>
          </a:prstGeom>
          <a:noFill/>
          <a:ln>
            <a:noFill/>
          </a:ln>
        </p:spPr>
      </p:pic>
      <p:sp>
        <p:nvSpPr>
          <p:cNvPr id="11" name="Rectangle 10">
            <a:extLst>
              <a:ext uri="{FF2B5EF4-FFF2-40B4-BE49-F238E27FC236}">
                <a16:creationId xmlns:a16="http://schemas.microsoft.com/office/drawing/2014/main" id="{C9F35D99-A92D-0320-D893-F36EB92B42D7}"/>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2" name="Google Shape;1503;p44">
            <a:extLst>
              <a:ext uri="{FF2B5EF4-FFF2-40B4-BE49-F238E27FC236}">
                <a16:creationId xmlns:a16="http://schemas.microsoft.com/office/drawing/2014/main" id="{2DE56695-2EEA-AEB2-42F7-87E34720B574}"/>
              </a:ext>
            </a:extLst>
          </p:cNvPr>
          <p:cNvSpPr txBox="1"/>
          <p:nvPr/>
        </p:nvSpPr>
        <p:spPr>
          <a:xfrm>
            <a:off x="730297" y="862771"/>
            <a:ext cx="10827017" cy="593222"/>
          </a:xfrm>
          <a:prstGeom prst="rect">
            <a:avLst/>
          </a:prstGeom>
          <a:solidFill>
            <a:schemeClr val="accent6">
              <a:lumMod val="40000"/>
              <a:lumOff val="60000"/>
            </a:schemeClr>
          </a:solidFill>
          <a:ln>
            <a:noFill/>
          </a:ln>
        </p:spPr>
        <p:txBody>
          <a:bodyPr spcFirstLastPara="1" wrap="square" lIns="91425" tIns="45700" rIns="91425" bIns="45700" anchor="ctr" anchorCtr="0">
            <a:normAutofit/>
          </a:bodyPr>
          <a:lstStyle/>
          <a:p>
            <a:pPr lvl="0" algn="r" defTabSz="685800" rtl="1">
              <a:defRPr/>
            </a:pPr>
            <a:r>
              <a:rPr lang="ar-SA" sz="2400" b="1" dirty="0">
                <a:solidFill>
                  <a:prstClr val="black"/>
                </a:solidFill>
                <a:cs typeface="Mudir MT" pitchFamily="2" charset="-78"/>
              </a:rPr>
              <a:t>1- </a:t>
            </a:r>
            <a:r>
              <a:rPr lang="ar-SA" sz="2400" b="1" dirty="0">
                <a:solidFill>
                  <a:srgbClr val="002060"/>
                </a:solidFill>
                <a:cs typeface="Mudir MT" pitchFamily="2" charset="-78"/>
              </a:rPr>
              <a:t>في أَيِّ سِنٍّ فَقَدَ طَه حُسَيْن بَصَرَهُ</a:t>
            </a:r>
            <a:r>
              <a:rPr lang="ar-SA" sz="2400" b="1" dirty="0">
                <a:solidFill>
                  <a:srgbClr val="002060"/>
                </a:solidFill>
                <a:ea typeface="Calibri"/>
                <a:cs typeface="Calibri"/>
              </a:rPr>
              <a:t>؟</a:t>
            </a:r>
            <a:endParaRPr lang="fr-FR" sz="2400" b="1" dirty="0">
              <a:latin typeface="Calibri"/>
              <a:ea typeface="Calibri"/>
              <a:cs typeface="Calibri"/>
            </a:endParaRPr>
          </a:p>
        </p:txBody>
      </p:sp>
      <p:graphicFrame>
        <p:nvGraphicFramePr>
          <p:cNvPr id="13" name="Tableau 12">
            <a:extLst>
              <a:ext uri="{FF2B5EF4-FFF2-40B4-BE49-F238E27FC236}">
                <a16:creationId xmlns:a16="http://schemas.microsoft.com/office/drawing/2014/main" id="{5FEC5744-6433-F738-6D96-7DC4DCC80ABC}"/>
              </a:ext>
            </a:extLst>
          </p:cNvPr>
          <p:cNvGraphicFramePr>
            <a:graphicFrameLocks noGrp="1"/>
          </p:cNvGraphicFramePr>
          <p:nvPr>
            <p:extLst>
              <p:ext uri="{D42A27DB-BD31-4B8C-83A1-F6EECF244321}">
                <p14:modId xmlns:p14="http://schemas.microsoft.com/office/powerpoint/2010/main" val="3659028483"/>
              </p:ext>
            </p:extLst>
          </p:nvPr>
        </p:nvGraphicFramePr>
        <p:xfrm>
          <a:off x="246338" y="1589566"/>
          <a:ext cx="11792414" cy="4825009"/>
        </p:xfrm>
        <a:graphic>
          <a:graphicData uri="http://schemas.openxmlformats.org/drawingml/2006/table">
            <a:tbl>
              <a:tblPr rtl="1" firstCol="1" lastRow="1">
                <a:tableStyleId>{F5AB1C69-6EDB-4FF4-983F-18BD219EF322}</a:tableStyleId>
              </a:tblPr>
              <a:tblGrid>
                <a:gridCol w="1298708">
                  <a:extLst>
                    <a:ext uri="{9D8B030D-6E8A-4147-A177-3AD203B41FA5}">
                      <a16:colId xmlns:a16="http://schemas.microsoft.com/office/drawing/2014/main" val="58782350"/>
                    </a:ext>
                  </a:extLst>
                </a:gridCol>
                <a:gridCol w="5137266">
                  <a:extLst>
                    <a:ext uri="{9D8B030D-6E8A-4147-A177-3AD203B41FA5}">
                      <a16:colId xmlns:a16="http://schemas.microsoft.com/office/drawing/2014/main" val="2772290628"/>
                    </a:ext>
                  </a:extLst>
                </a:gridCol>
                <a:gridCol w="5356440">
                  <a:extLst>
                    <a:ext uri="{9D8B030D-6E8A-4147-A177-3AD203B41FA5}">
                      <a16:colId xmlns:a16="http://schemas.microsoft.com/office/drawing/2014/main" val="1681314557"/>
                    </a:ext>
                  </a:extLst>
                </a:gridCol>
              </a:tblGrid>
              <a:tr h="347034">
                <a:tc>
                  <a:txBody>
                    <a:bodyPr/>
                    <a:lstStyle/>
                    <a:p>
                      <a:pPr marL="457200" algn="r" rtl="1">
                        <a:lnSpc>
                          <a:spcPct val="115000"/>
                        </a:lnSpc>
                        <a:spcAft>
                          <a:spcPts val="1000"/>
                        </a:spcAft>
                        <a:buNone/>
                      </a:pPr>
                      <a:r>
                        <a:rPr lang="ar-SA" sz="2200" b="1" kern="1200" dirty="0">
                          <a:solidFill>
                            <a:srgbClr val="002060"/>
                          </a:solidFill>
                          <a:effectLst/>
                          <a:latin typeface="+mn-lt"/>
                          <a:ea typeface="+mn-ea"/>
                          <a:cs typeface="+mn-cs"/>
                        </a:rPr>
                        <a:t>الخطوة</a:t>
                      </a:r>
                      <a:endParaRPr lang="fr-FR" sz="2200" b="1" kern="1200" dirty="0">
                        <a:solidFill>
                          <a:srgbClr val="002060"/>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457200" algn="r" rtl="1">
                        <a:lnSpc>
                          <a:spcPct val="100000"/>
                        </a:lnSpc>
                        <a:spcAft>
                          <a:spcPts val="1000"/>
                        </a:spcAft>
                        <a:buNone/>
                      </a:pPr>
                      <a:r>
                        <a:rPr lang="ar-SA" sz="2200" b="1" kern="1200" dirty="0">
                          <a:solidFill>
                            <a:srgbClr val="002060"/>
                          </a:solidFill>
                          <a:effectLst/>
                          <a:latin typeface="+mn-lt"/>
                          <a:ea typeface="+mn-ea"/>
                          <a:cs typeface="+mn-cs"/>
                        </a:rPr>
                        <a:t>شرح الخطوة</a:t>
                      </a:r>
                      <a:endParaRPr lang="fr-FR" sz="2200" b="1" kern="1200" dirty="0">
                        <a:solidFill>
                          <a:srgbClr val="002060"/>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457200" algn="r" rtl="1">
                        <a:lnSpc>
                          <a:spcPct val="115000"/>
                        </a:lnSpc>
                        <a:spcAft>
                          <a:spcPts val="1000"/>
                        </a:spcAft>
                        <a:buNone/>
                      </a:pPr>
                      <a:r>
                        <a:rPr lang="ar-SA" sz="2200" b="1" kern="1200" dirty="0">
                          <a:solidFill>
                            <a:srgbClr val="002060"/>
                          </a:solidFill>
                          <a:effectLst/>
                          <a:latin typeface="+mn-lt"/>
                          <a:ea typeface="+mn-ea"/>
                          <a:cs typeface="+mn-cs"/>
                        </a:rPr>
                        <a:t>مثال تطبيقي من السؤال المطروح</a:t>
                      </a:r>
                      <a:endParaRPr lang="fr-FR" sz="2200" b="1" kern="1200" dirty="0">
                        <a:solidFill>
                          <a:srgbClr val="002060"/>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42883147"/>
                  </a:ext>
                </a:extLst>
              </a:tr>
              <a:tr h="2723310">
                <a:tc>
                  <a:txBody>
                    <a:bodyPr/>
                    <a:lstStyle/>
                    <a:p>
                      <a:pPr algn="r" rtl="1">
                        <a:lnSpc>
                          <a:spcPct val="115000"/>
                        </a:lnSpc>
                        <a:spcAft>
                          <a:spcPts val="1000"/>
                        </a:spcAft>
                        <a:buNone/>
                      </a:pPr>
                      <a:r>
                        <a:rPr lang="ar-SA" sz="2200" dirty="0">
                          <a:solidFill>
                            <a:srgbClr val="002060"/>
                          </a:solidFill>
                          <a:effectLst/>
                        </a:rPr>
                        <a:t>1- تفكيك السؤال</a:t>
                      </a:r>
                      <a:endParaRPr lang="fr-FR" sz="2200" dirty="0">
                        <a:solidFill>
                          <a:srgbClr val="002060"/>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rtl="1">
                        <a:lnSpc>
                          <a:spcPct val="100000"/>
                        </a:lnSpc>
                        <a:spcAft>
                          <a:spcPts val="1000"/>
                        </a:spcAft>
                        <a:buNone/>
                      </a:pPr>
                      <a:r>
                        <a:rPr lang="ar-SA" sz="2000" b="1" kern="1200" dirty="0">
                          <a:solidFill>
                            <a:srgbClr val="C00000"/>
                          </a:solidFill>
                          <a:latin typeface="+mn-lt"/>
                          <a:ea typeface="Calibri"/>
                          <a:cs typeface="Calibri"/>
                        </a:rPr>
                        <a:t>تحديد المطلوب</a:t>
                      </a:r>
                      <a:r>
                        <a:rPr lang="ar-SA" sz="2000" b="1" kern="1200" dirty="0">
                          <a:solidFill>
                            <a:srgbClr val="002060"/>
                          </a:solidFill>
                          <a:latin typeface="+mn-lt"/>
                          <a:ea typeface="Calibri"/>
                          <a:cs typeface="Calibri"/>
                        </a:rPr>
                        <a:t>: </a:t>
                      </a:r>
                      <a:r>
                        <a:rPr lang="ar-SA" sz="2000" b="1" dirty="0">
                          <a:solidFill>
                            <a:srgbClr val="002060"/>
                          </a:solidFill>
                          <a:cs typeface="Mudir MT" pitchFamily="2" charset="-78"/>
                        </a:rPr>
                        <a:t>في أَيِّ سِنٍّ </a:t>
                      </a:r>
                      <a:r>
                        <a:rPr lang="fr-FR" sz="2000" b="1" dirty="0">
                          <a:solidFill>
                            <a:srgbClr val="002060"/>
                          </a:solidFill>
                          <a:cs typeface="Mudir MT" pitchFamily="2" charset="-78"/>
                        </a:rPr>
                        <a:t>..</a:t>
                      </a:r>
                      <a:r>
                        <a:rPr lang="ar-SA" sz="2000" b="1" kern="1200" dirty="0">
                          <a:solidFill>
                            <a:srgbClr val="002060"/>
                          </a:solidFill>
                          <a:latin typeface="+mn-lt"/>
                          <a:ea typeface="Calibri"/>
                          <a:cs typeface="Calibri"/>
                        </a:rPr>
                        <a:t>؟ </a:t>
                      </a:r>
                    </a:p>
                    <a:p>
                      <a:pPr marL="342900" indent="-342900" algn="r" rtl="1">
                        <a:lnSpc>
                          <a:spcPct val="100000"/>
                        </a:lnSpc>
                        <a:spcAft>
                          <a:spcPts val="1000"/>
                        </a:spcAft>
                        <a:buFont typeface="Wingdings" panose="05000000000000000000" pitchFamily="2" charset="2"/>
                        <a:buChar char="§"/>
                      </a:pPr>
                      <a:r>
                        <a:rPr lang="ar-SA" sz="2000" b="1" kern="1200" dirty="0">
                          <a:solidFill>
                            <a:srgbClr val="002060"/>
                          </a:solidFill>
                          <a:latin typeface="+mn-lt"/>
                          <a:ea typeface="Calibri"/>
                          <a:cs typeface="Calibri"/>
                        </a:rPr>
                        <a:t>في : </a:t>
                      </a:r>
                      <a:r>
                        <a:rPr lang="ar-SA" sz="2000" b="1" kern="1200" dirty="0">
                          <a:solidFill>
                            <a:srgbClr val="002060"/>
                          </a:solidFill>
                          <a:latin typeface="+mn-lt"/>
                          <a:ea typeface="+mn-ea"/>
                          <a:cs typeface="Mudir MT" pitchFamily="2" charset="-78"/>
                        </a:rPr>
                        <a:t>حرف جرّ يدل على الظرفية (الزمان أو المكان).</a:t>
                      </a:r>
                    </a:p>
                    <a:p>
                      <a:pPr marL="342900" indent="-342900" algn="r" rtl="1">
                        <a:lnSpc>
                          <a:spcPct val="100000"/>
                        </a:lnSpc>
                        <a:spcAft>
                          <a:spcPts val="1000"/>
                        </a:spcAft>
                        <a:buFont typeface="Wingdings" panose="05000000000000000000" pitchFamily="2" charset="2"/>
                        <a:buChar char="§"/>
                      </a:pPr>
                      <a:r>
                        <a:rPr lang="ar-SA" sz="2000" b="1" kern="1200" dirty="0">
                          <a:solidFill>
                            <a:srgbClr val="002060"/>
                          </a:solidFill>
                          <a:latin typeface="+mn-lt"/>
                          <a:ea typeface="Calibri"/>
                          <a:cs typeface="Calibri"/>
                        </a:rPr>
                        <a:t>أي: </a:t>
                      </a:r>
                      <a:r>
                        <a:rPr lang="ar-SA" sz="2000" b="1" kern="1200" dirty="0">
                          <a:solidFill>
                            <a:srgbClr val="002060"/>
                          </a:solidFill>
                          <a:latin typeface="+mn-lt"/>
                          <a:ea typeface="+mn-ea"/>
                          <a:cs typeface="Mudir MT" pitchFamily="2" charset="-78"/>
                        </a:rPr>
                        <a:t>اسم استفهام يُستخدم للسؤال عن المميَّز وتكون مضافة غالبًا.</a:t>
                      </a:r>
                    </a:p>
                    <a:p>
                      <a:pPr marL="342900" indent="-342900" algn="r" rtl="1">
                        <a:lnSpc>
                          <a:spcPct val="100000"/>
                        </a:lnSpc>
                        <a:spcAft>
                          <a:spcPts val="1000"/>
                        </a:spcAft>
                        <a:buFont typeface="Wingdings" panose="05000000000000000000" pitchFamily="2" charset="2"/>
                        <a:buChar char="§"/>
                      </a:pPr>
                      <a:r>
                        <a:rPr lang="ar-SA" sz="2000" b="1" kern="1200" dirty="0">
                          <a:solidFill>
                            <a:srgbClr val="002060"/>
                          </a:solidFill>
                          <a:latin typeface="+mn-lt"/>
                          <a:ea typeface="+mn-ea"/>
                          <a:cs typeface="Mudir MT" pitchFamily="2" charset="-78"/>
                        </a:rPr>
                        <a:t>"في أيِّ" معناها: "في أيّ وقتٍ أو في أيّ عمرٍ محدّد"، أي </a:t>
                      </a:r>
                      <a:r>
                        <a:rPr lang="ar-SA" sz="2000" b="1" kern="1200" dirty="0">
                          <a:solidFill>
                            <a:srgbClr val="C00000"/>
                          </a:solidFill>
                          <a:latin typeface="+mn-lt"/>
                          <a:ea typeface="+mn-ea"/>
                          <a:cs typeface="Mudir MT" pitchFamily="2" charset="-78"/>
                        </a:rPr>
                        <a:t>طلبُ تحديد الزمان أو المكان</a:t>
                      </a:r>
                      <a:r>
                        <a:rPr lang="ar-SA" sz="2000" b="1" kern="1200" dirty="0">
                          <a:solidFill>
                            <a:srgbClr val="002060"/>
                          </a:solidFill>
                          <a:latin typeface="+mn-lt"/>
                          <a:ea typeface="+mn-ea"/>
                          <a:cs typeface="Mudir MT" pitchFamily="2" charset="-78"/>
                        </a:rPr>
                        <a:t>.</a:t>
                      </a:r>
                    </a:p>
                    <a:p>
                      <a:pPr marL="342900" indent="-342900" algn="r" rtl="1">
                        <a:lnSpc>
                          <a:spcPct val="100000"/>
                        </a:lnSpc>
                        <a:spcAft>
                          <a:spcPts val="1000"/>
                        </a:spcAft>
                        <a:buFont typeface="Wingdings" panose="05000000000000000000" pitchFamily="2" charset="2"/>
                        <a:buChar char="§"/>
                      </a:pPr>
                      <a:r>
                        <a:rPr lang="ar-SA" sz="2000" b="1" kern="1200" dirty="0">
                          <a:solidFill>
                            <a:srgbClr val="C00000"/>
                          </a:solidFill>
                          <a:latin typeface="+mn-lt"/>
                          <a:ea typeface="+mn-ea"/>
                          <a:cs typeface="Mudir MT" pitchFamily="2" charset="-78"/>
                        </a:rPr>
                        <a:t>الدلالة إذن: طلب تعيين الزمن الذي وقع فيه الحدث</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342900" indent="-342900" algn="r" rtl="1">
                        <a:lnSpc>
                          <a:spcPct val="100000"/>
                        </a:lnSpc>
                        <a:spcAft>
                          <a:spcPts val="1000"/>
                        </a:spcAft>
                        <a:buFont typeface="Wingdings" panose="05000000000000000000" pitchFamily="2" charset="2"/>
                        <a:buChar char="Ø"/>
                      </a:pPr>
                      <a:r>
                        <a:rPr lang="ar-SA" sz="2000" b="1" dirty="0">
                          <a:solidFill>
                            <a:srgbClr val="C00000"/>
                          </a:solidFill>
                          <a:cs typeface="Mudir MT" pitchFamily="2" charset="-78"/>
                        </a:rPr>
                        <a:t>في أَيِّ سِنٍّ فَقَدَ طَه حُسَيْن بَصَرَهُ</a:t>
                      </a:r>
                      <a:r>
                        <a:rPr lang="ar-SA" sz="2000" b="1" dirty="0">
                          <a:solidFill>
                            <a:srgbClr val="C00000"/>
                          </a:solidFill>
                          <a:ea typeface="Calibri"/>
                          <a:cs typeface="Calibri"/>
                        </a:rPr>
                        <a:t>؟</a:t>
                      </a:r>
                      <a:endParaRPr lang="ar-SA" sz="2000" b="1" kern="1200" dirty="0">
                        <a:solidFill>
                          <a:srgbClr val="C00000"/>
                        </a:solidFill>
                        <a:latin typeface="+mn-lt"/>
                        <a:ea typeface="Calibri"/>
                        <a:cs typeface="Calibri"/>
                      </a:endParaRPr>
                    </a:p>
                    <a:p>
                      <a:pPr marL="342900" indent="-342900" algn="r" rtl="1">
                        <a:lnSpc>
                          <a:spcPct val="100000"/>
                        </a:lnSpc>
                        <a:spcAft>
                          <a:spcPts val="1000"/>
                        </a:spcAft>
                        <a:buFont typeface="Wingdings" panose="05000000000000000000" pitchFamily="2" charset="2"/>
                        <a:buChar char="§"/>
                      </a:pPr>
                      <a:r>
                        <a:rPr lang="ar-SA" sz="2000" b="1" kern="1200" dirty="0">
                          <a:solidFill>
                            <a:srgbClr val="002060"/>
                          </a:solidFill>
                          <a:latin typeface="+mn-lt"/>
                          <a:ea typeface="+mn-ea"/>
                          <a:cs typeface="Mudir MT" pitchFamily="2" charset="-78"/>
                        </a:rPr>
                        <a:t>سن: مضاف إليه مجرور، وعلامة جره الكسرة الظاهرة؛</a:t>
                      </a:r>
                    </a:p>
                    <a:p>
                      <a:pPr marL="342900" indent="-342900" algn="r" rtl="1">
                        <a:buFont typeface="Wingdings" panose="05000000000000000000" pitchFamily="2" charset="2"/>
                        <a:buChar char="§"/>
                      </a:pPr>
                      <a:r>
                        <a:rPr lang="ar-SA" sz="2000" b="1" kern="1200" dirty="0">
                          <a:solidFill>
                            <a:srgbClr val="002060"/>
                          </a:solidFill>
                          <a:latin typeface="+mn-lt"/>
                          <a:ea typeface="+mn-ea"/>
                          <a:cs typeface="Mudir MT" pitchFamily="2" charset="-78"/>
                        </a:rPr>
                        <a:t>الجار والمجرور (في أيِّ سِنٍّ) متعلق بالفعل الذي بعده (</a:t>
                      </a:r>
                      <a:r>
                        <a:rPr lang="ar-SA" sz="2000" b="1" kern="1200" dirty="0">
                          <a:solidFill>
                            <a:srgbClr val="C00000"/>
                          </a:solidFill>
                          <a:latin typeface="+mn-lt"/>
                          <a:ea typeface="+mn-ea"/>
                          <a:cs typeface="Mudir MT" pitchFamily="2" charset="-78"/>
                        </a:rPr>
                        <a:t>فقدَ</a:t>
                      </a:r>
                      <a:r>
                        <a:rPr lang="ar-SA" sz="2000" b="1" kern="1200" dirty="0">
                          <a:solidFill>
                            <a:srgbClr val="002060"/>
                          </a:solidFill>
                          <a:latin typeface="+mn-lt"/>
                          <a:ea typeface="+mn-ea"/>
                          <a:cs typeface="Mudir MT" pitchFamily="2" charset="-78"/>
                        </a:rPr>
                        <a:t>).</a:t>
                      </a:r>
                    </a:p>
                    <a:p>
                      <a:pPr marL="342900" indent="-342900" algn="r" rtl="1">
                        <a:buFont typeface="Wingdings" panose="05000000000000000000" pitchFamily="2" charset="2"/>
                        <a:buChar char="§"/>
                      </a:pPr>
                      <a:r>
                        <a:rPr lang="ar-SA" sz="2000" b="1" kern="1200" dirty="0">
                          <a:solidFill>
                            <a:srgbClr val="002060"/>
                          </a:solidFill>
                          <a:latin typeface="+mn-lt"/>
                          <a:ea typeface="+mn-ea"/>
                          <a:cs typeface="Mudir MT" pitchFamily="2" charset="-78"/>
                        </a:rPr>
                        <a:t>إذن التركيب كله = شبه جملة في محل نصب حال، أو متعلق بالفعل "</a:t>
                      </a:r>
                      <a:r>
                        <a:rPr lang="ar-SA" sz="2000" b="1" kern="1200" dirty="0">
                          <a:solidFill>
                            <a:srgbClr val="C00000"/>
                          </a:solidFill>
                          <a:latin typeface="+mn-lt"/>
                          <a:ea typeface="+mn-ea"/>
                          <a:cs typeface="Mudir MT" pitchFamily="2" charset="-78"/>
                        </a:rPr>
                        <a:t>فقد</a:t>
                      </a:r>
                      <a:r>
                        <a:rPr lang="ar-SA" sz="2000" b="1" kern="1200" dirty="0">
                          <a:solidFill>
                            <a:srgbClr val="002060"/>
                          </a:solidFill>
                          <a:latin typeface="+mn-lt"/>
                          <a:ea typeface="+mn-ea"/>
                          <a:cs typeface="Mudir MT" pitchFamily="2" charset="-78"/>
                        </a:rPr>
                        <a:t>".</a:t>
                      </a:r>
                    </a:p>
                    <a:p>
                      <a:pPr marL="342900" indent="-342900" algn="r" rtl="1">
                        <a:lnSpc>
                          <a:spcPct val="100000"/>
                        </a:lnSpc>
                        <a:spcAft>
                          <a:spcPts val="1000"/>
                        </a:spcAft>
                        <a:buFont typeface="Wingdings" panose="05000000000000000000" pitchFamily="2" charset="2"/>
                        <a:buChar char="§"/>
                      </a:pPr>
                      <a:r>
                        <a:rPr lang="ar-SA" sz="2000" b="1" kern="1200" dirty="0">
                          <a:solidFill>
                            <a:srgbClr val="C00000"/>
                          </a:solidFill>
                          <a:latin typeface="+mn-lt"/>
                          <a:ea typeface="Calibri"/>
                          <a:cs typeface="Calibri"/>
                        </a:rPr>
                        <a:t>طلب تعيين الزمن الذي وقع فيه الحدث (فقدان البصر).</a:t>
                      </a:r>
                      <a:r>
                        <a:rPr lang="fr-FR" sz="2000" b="1" kern="1200" dirty="0">
                          <a:solidFill>
                            <a:srgbClr val="C00000"/>
                          </a:solidFill>
                          <a:latin typeface="+mn-lt"/>
                          <a:ea typeface="Calibri"/>
                          <a:cs typeface="Calibri"/>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920017054"/>
                  </a:ext>
                </a:extLst>
              </a:tr>
              <a:tr h="741828">
                <a:tc>
                  <a:txBody>
                    <a:bodyPr/>
                    <a:lstStyle/>
                    <a:p>
                      <a:pPr algn="r" rtl="1">
                        <a:lnSpc>
                          <a:spcPct val="115000"/>
                        </a:lnSpc>
                        <a:spcAft>
                          <a:spcPts val="1000"/>
                        </a:spcAft>
                        <a:buNone/>
                      </a:pPr>
                      <a:r>
                        <a:rPr lang="ar-SA" sz="2200" dirty="0">
                          <a:solidFill>
                            <a:srgbClr val="002060"/>
                          </a:solidFill>
                          <a:effectLst/>
                        </a:rPr>
                        <a:t>2- الرجوع إلى النص</a:t>
                      </a:r>
                      <a:endParaRPr lang="fr-FR" sz="2200" dirty="0">
                        <a:solidFill>
                          <a:srgbClr val="002060"/>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342900" indent="-342900" algn="r" rtl="1">
                        <a:buFont typeface="Wingdings" panose="05000000000000000000" pitchFamily="2" charset="2"/>
                        <a:buChar char="§"/>
                      </a:pPr>
                      <a:r>
                        <a:rPr lang="ar-SA" sz="2000" b="1" kern="1200" dirty="0">
                          <a:solidFill>
                            <a:srgbClr val="002060"/>
                          </a:solidFill>
                          <a:latin typeface="+mn-lt"/>
                          <a:ea typeface="+mn-ea"/>
                          <a:cs typeface="Mudir MT" pitchFamily="2" charset="-78"/>
                        </a:rPr>
                        <a:t>أقرأ النص جيدًا.</a:t>
                      </a:r>
                    </a:p>
                    <a:p>
                      <a:pPr marL="342900" indent="-342900" algn="r" rtl="1">
                        <a:buFont typeface="Wingdings" panose="05000000000000000000" pitchFamily="2" charset="2"/>
                        <a:buChar char="§"/>
                      </a:pPr>
                      <a:r>
                        <a:rPr lang="ar-SA" sz="2000" b="1" kern="1200" dirty="0">
                          <a:solidFill>
                            <a:srgbClr val="002060"/>
                          </a:solidFill>
                          <a:latin typeface="+mn-lt"/>
                          <a:ea typeface="+mn-ea"/>
                          <a:cs typeface="Mudir MT" pitchFamily="2" charset="-78"/>
                        </a:rPr>
                        <a:t>أبحث عن الجزء الذي يتحدث </a:t>
                      </a:r>
                      <a:r>
                        <a:rPr lang="ar-SA" sz="2000" b="1" kern="1200" dirty="0">
                          <a:solidFill>
                            <a:srgbClr val="C00000"/>
                          </a:solidFill>
                          <a:latin typeface="+mn-lt"/>
                          <a:ea typeface="+mn-ea"/>
                          <a:cs typeface="Mudir MT" pitchFamily="2" charset="-78"/>
                        </a:rPr>
                        <a:t>عن فقدان البصر</a:t>
                      </a:r>
                      <a:r>
                        <a:rPr lang="ar-SA" sz="2000" b="1" kern="1200" dirty="0">
                          <a:solidFill>
                            <a:srgbClr val="002060"/>
                          </a:solidFill>
                          <a:latin typeface="+mn-lt"/>
                          <a:ea typeface="+mn-ea"/>
                          <a:cs typeface="Mudir MT" pitchFamily="2" charset="-78"/>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rtl="1"/>
                      <a:r>
                        <a:rPr lang="ar-SA" sz="2000" b="1" kern="1200" dirty="0">
                          <a:solidFill>
                            <a:srgbClr val="C00000"/>
                          </a:solidFill>
                          <a:latin typeface="+mn-lt"/>
                          <a:ea typeface="+mn-ea"/>
                          <a:cs typeface="Mudir MT" pitchFamily="2" charset="-78"/>
                        </a:rPr>
                        <a:t>وجدت</a:t>
                      </a:r>
                      <a:r>
                        <a:rPr lang="ar-SA" sz="2000" b="1" kern="1200" dirty="0">
                          <a:solidFill>
                            <a:srgbClr val="002060"/>
                          </a:solidFill>
                          <a:latin typeface="+mn-lt"/>
                          <a:ea typeface="+mn-ea"/>
                          <a:cs typeface="Mudir MT" pitchFamily="2" charset="-78"/>
                        </a:rPr>
                        <a:t>: "لَم يَكَدْ يُجاوِزُ الرّابِعةَ مِن عُمرِهِ حتّى أَصابَهُ ما حَرَمَهُ نِعْمَةَ البَصَرِ".</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04861993"/>
                  </a:ext>
                </a:extLst>
              </a:tr>
              <a:tr h="994513">
                <a:tc>
                  <a:txBody>
                    <a:bodyPr/>
                    <a:lstStyle/>
                    <a:p>
                      <a:pPr algn="r" rtl="1">
                        <a:lnSpc>
                          <a:spcPct val="115000"/>
                        </a:lnSpc>
                        <a:spcAft>
                          <a:spcPts val="1000"/>
                        </a:spcAft>
                        <a:buNone/>
                      </a:pPr>
                      <a:r>
                        <a:rPr lang="ar-SA" sz="2200" dirty="0">
                          <a:solidFill>
                            <a:srgbClr val="002060"/>
                          </a:solidFill>
                          <a:effectLst/>
                        </a:rPr>
                        <a:t>3- صياغة الجواب</a:t>
                      </a:r>
                      <a:endParaRPr lang="fr-FR" sz="2200" dirty="0">
                        <a:solidFill>
                          <a:srgbClr val="002060"/>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342900" indent="-342900" algn="r" rtl="1">
                        <a:lnSpc>
                          <a:spcPct val="100000"/>
                        </a:lnSpc>
                        <a:spcAft>
                          <a:spcPts val="1000"/>
                        </a:spcAft>
                        <a:buFont typeface="Arial" panose="020B0604020202020204" pitchFamily="34" charset="0"/>
                        <a:buChar char="•"/>
                      </a:pPr>
                      <a:r>
                        <a:rPr lang="ar-SA" sz="2000" b="1" kern="1200" dirty="0">
                          <a:solidFill>
                            <a:srgbClr val="C00000"/>
                          </a:solidFill>
                          <a:latin typeface="+mn-lt"/>
                          <a:ea typeface="Calibri"/>
                          <a:cs typeface="Calibri"/>
                        </a:rPr>
                        <a:t>تحويل الفكرة ا</a:t>
                      </a:r>
                      <a:r>
                        <a:rPr lang="ar-SA" sz="2000" b="1" kern="1200" dirty="0">
                          <a:solidFill>
                            <a:srgbClr val="002060"/>
                          </a:solidFill>
                          <a:latin typeface="+mn-lt"/>
                          <a:ea typeface="Calibri"/>
                          <a:cs typeface="Calibri"/>
                        </a:rPr>
                        <a:t>لمستخلصة إلى جملة تامة صحيحة لغويًا</a:t>
                      </a:r>
                      <a:r>
                        <a:rPr lang="fr-FR" sz="2000" b="1" kern="1200" dirty="0">
                          <a:solidFill>
                            <a:srgbClr val="002060"/>
                          </a:solidFill>
                          <a:latin typeface="+mn-lt"/>
                          <a:ea typeface="Calibri"/>
                          <a:cs typeface="Calibri"/>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r" rtl="1"/>
                      <a:r>
                        <a:rPr lang="ar-SA" sz="2000" b="1" kern="1200" dirty="0">
                          <a:solidFill>
                            <a:srgbClr val="002060"/>
                          </a:solidFill>
                          <a:latin typeface="+mn-lt"/>
                          <a:ea typeface="+mn-ea"/>
                          <a:cs typeface="Mudir MT" pitchFamily="2" charset="-78"/>
                        </a:rPr>
                        <a:t>إذن: </a:t>
                      </a:r>
                      <a:r>
                        <a:rPr lang="ar-SA" sz="2000" b="1" kern="1200" dirty="0">
                          <a:solidFill>
                            <a:srgbClr val="C00000"/>
                          </a:solidFill>
                          <a:latin typeface="+mn-lt"/>
                          <a:ea typeface="+mn-ea"/>
                          <a:cs typeface="Mudir MT" pitchFamily="2" charset="-78"/>
                        </a:rPr>
                        <a:t>فقد طه حسين بصره وهو في سن الرابعة من عمره تقريبًا.</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6181353"/>
                  </a:ext>
                </a:extLst>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683EF7E6-83D2-AEC9-A6BE-B678EB11AE5E}"/>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E10A8A3A-3ABE-A114-3C07-404016DE58E3}"/>
              </a:ext>
            </a:extLst>
          </p:cNvPr>
          <p:cNvSpPr/>
          <p:nvPr/>
        </p:nvSpPr>
        <p:spPr>
          <a:xfrm>
            <a:off x="0" y="-6643"/>
            <a:ext cx="12192000" cy="1106105"/>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47D30181-C55E-23D9-656F-AB3E9852CA6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1AE767F5-83B1-E0E0-83C7-709302165C8A}"/>
              </a:ext>
            </a:extLst>
          </p:cNvPr>
          <p:cNvSpPr txBox="1">
            <a:spLocks noGrp="1"/>
          </p:cNvSpPr>
          <p:nvPr>
            <p:ph type="body" idx="4294967295"/>
          </p:nvPr>
        </p:nvSpPr>
        <p:spPr>
          <a:xfrm>
            <a:off x="768615" y="563721"/>
            <a:ext cx="10572438" cy="447685"/>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rgbClr val="AEABAB"/>
              </a:buClr>
              <a:buSzPts val="1400"/>
              <a:buNone/>
            </a:pPr>
            <a:r>
              <a:rPr lang="ar-SA" sz="1400" i="1" dirty="0">
                <a:solidFill>
                  <a:schemeClr val="bg1">
                    <a:lumMod val="50000"/>
                  </a:schemeClr>
                </a:solidFill>
              </a:rPr>
              <a:t>- يوجه الأستاذ التلاميذ إلى الاشتغال في ثنائيات للجواب عن  السؤالين 2 و3 و4 و5 حيث يناقش كل ثنائي إجابة كل فرد منه عن كل سؤال، مع توضيح سيرورة الجواب المتوصل إليه.</a:t>
            </a:r>
          </a:p>
          <a:p>
            <a:pPr marL="0" lvl="0" indent="0" algn="r" rtl="1">
              <a:lnSpc>
                <a:spcPct val="90000"/>
              </a:lnSpc>
              <a:spcBef>
                <a:spcPts val="0"/>
              </a:spcBef>
              <a:spcAft>
                <a:spcPts val="0"/>
              </a:spcAft>
              <a:buClr>
                <a:srgbClr val="AEABAB"/>
              </a:buClr>
              <a:buSzPts val="1400"/>
              <a:buNone/>
            </a:pPr>
            <a:r>
              <a:rPr lang="ar-SA" sz="1400" i="1" dirty="0">
                <a:solidFill>
                  <a:schemeClr val="bg1">
                    <a:lumMod val="50000"/>
                  </a:schemeClr>
                </a:solidFill>
              </a:rPr>
              <a:t>- يراقب الأستاذ تفاعل الثنائيات، عبر التجول بين الصفوف، وتقديم التوجيهات والتغذية الراجعة عند الحاجة.</a:t>
            </a:r>
            <a:endParaRPr sz="1400" i="1" dirty="0">
              <a:solidFill>
                <a:schemeClr val="bg1">
                  <a:lumMod val="50000"/>
                </a:schemeClr>
              </a:solidFill>
            </a:endParaRPr>
          </a:p>
        </p:txBody>
      </p:sp>
      <p:sp>
        <p:nvSpPr>
          <p:cNvPr id="1548" name="Google Shape;1548;p49">
            <a:extLst>
              <a:ext uri="{FF2B5EF4-FFF2-40B4-BE49-F238E27FC236}">
                <a16:creationId xmlns:a16="http://schemas.microsoft.com/office/drawing/2014/main" id="{B8C10404-0A1A-84D0-86ED-41444B961FDA}"/>
              </a:ext>
            </a:extLst>
          </p:cNvPr>
          <p:cNvSpPr txBox="1">
            <a:spLocks noGrp="1"/>
          </p:cNvSpPr>
          <p:nvPr>
            <p:ph type="title" idx="4294967295"/>
          </p:nvPr>
        </p:nvSpPr>
        <p:spPr>
          <a:xfrm>
            <a:off x="872714" y="125161"/>
            <a:ext cx="10468339" cy="350504"/>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600" b="1" dirty="0">
                <a:solidFill>
                  <a:schemeClr val="bg1">
                    <a:lumMod val="50000"/>
                  </a:schemeClr>
                </a:solidFill>
              </a:rPr>
              <a:t>2- الممارسة الموجهة:  ننتقل الآن، إلى الجواب عن السؤالين 2 و3 و4 و5 بشكل ثنائي؟</a:t>
            </a:r>
            <a:endParaRPr sz="1600" b="1" dirty="0">
              <a:solidFill>
                <a:schemeClr val="bg1">
                  <a:lumMod val="50000"/>
                </a:schemeClr>
              </a:solidFill>
            </a:endParaRPr>
          </a:p>
        </p:txBody>
      </p:sp>
      <p:sp>
        <p:nvSpPr>
          <p:cNvPr id="7" name="Rectangle 6">
            <a:extLst>
              <a:ext uri="{FF2B5EF4-FFF2-40B4-BE49-F238E27FC236}">
                <a16:creationId xmlns:a16="http://schemas.microsoft.com/office/drawing/2014/main" id="{00D331BF-ED37-019E-470A-705053827A7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0" name="Google Shape;1503;p44">
            <a:extLst>
              <a:ext uri="{FF2B5EF4-FFF2-40B4-BE49-F238E27FC236}">
                <a16:creationId xmlns:a16="http://schemas.microsoft.com/office/drawing/2014/main" id="{901D17AD-4CD2-0E83-40DC-AEFD240108E4}"/>
              </a:ext>
            </a:extLst>
          </p:cNvPr>
          <p:cNvSpPr txBox="1"/>
          <p:nvPr/>
        </p:nvSpPr>
        <p:spPr>
          <a:xfrm>
            <a:off x="364656" y="1946970"/>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000" b="1" dirty="0">
                <a:solidFill>
                  <a:srgbClr val="C00000"/>
                </a:solidFill>
                <a:ea typeface="Calibri"/>
                <a:cs typeface="Calibri"/>
                <a:sym typeface="Calibri"/>
              </a:rPr>
              <a:t>الجواب</a:t>
            </a:r>
            <a:r>
              <a:rPr lang="ar-SA" sz="2400" b="1" dirty="0">
                <a:solidFill>
                  <a:srgbClr val="C00000"/>
                </a:solidFill>
                <a:ea typeface="Calibri"/>
                <a:cs typeface="Calibri"/>
                <a:sym typeface="Calibri"/>
              </a:rPr>
              <a:t>:</a:t>
            </a:r>
            <a:endParaRPr sz="2400" b="1" dirty="0">
              <a:solidFill>
                <a:srgbClr val="C00000"/>
              </a:solidFill>
              <a:ea typeface="Calibri"/>
              <a:cs typeface="Calibri"/>
              <a:sym typeface="Calibri"/>
            </a:endParaRPr>
          </a:p>
        </p:txBody>
      </p:sp>
      <p:sp>
        <p:nvSpPr>
          <p:cNvPr id="11" name="Google Shape;1503;p44">
            <a:extLst>
              <a:ext uri="{FF2B5EF4-FFF2-40B4-BE49-F238E27FC236}">
                <a16:creationId xmlns:a16="http://schemas.microsoft.com/office/drawing/2014/main" id="{14ACD0FF-22FE-6ECC-85B9-94BCB4DBA0E4}"/>
              </a:ext>
            </a:extLst>
          </p:cNvPr>
          <p:cNvSpPr txBox="1"/>
          <p:nvPr/>
        </p:nvSpPr>
        <p:spPr>
          <a:xfrm>
            <a:off x="364656" y="3421941"/>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000" b="1" dirty="0">
                <a:solidFill>
                  <a:srgbClr val="C00000"/>
                </a:solidFill>
                <a:ea typeface="Calibri"/>
                <a:cs typeface="Calibri"/>
                <a:sym typeface="Calibri"/>
              </a:rPr>
              <a:t>الجواب</a:t>
            </a:r>
            <a:r>
              <a:rPr lang="ar-SA" sz="2400" b="1" dirty="0">
                <a:solidFill>
                  <a:srgbClr val="000000"/>
                </a:solidFill>
                <a:ea typeface="Calibri"/>
                <a:cs typeface="Calibri"/>
                <a:sym typeface="Calibri"/>
              </a:rPr>
              <a:t>:</a:t>
            </a:r>
            <a:endParaRPr lang="ar-MA" sz="2400" b="1" dirty="0">
              <a:solidFill>
                <a:srgbClr val="C00000"/>
              </a:solidFill>
              <a:ea typeface="Calibri"/>
              <a:cs typeface="Calibri"/>
              <a:sym typeface="Calibri"/>
            </a:endParaRPr>
          </a:p>
        </p:txBody>
      </p:sp>
      <p:pic>
        <p:nvPicPr>
          <p:cNvPr id="8" name="Google Shape;1368;p31">
            <a:extLst>
              <a:ext uri="{FF2B5EF4-FFF2-40B4-BE49-F238E27FC236}">
                <a16:creationId xmlns:a16="http://schemas.microsoft.com/office/drawing/2014/main" id="{DAF6EDE3-F2D6-B2B7-8EA7-5169FBF1D967}"/>
              </a:ext>
            </a:extLst>
          </p:cNvPr>
          <p:cNvPicPr preferRelativeResize="0"/>
          <p:nvPr/>
        </p:nvPicPr>
        <p:blipFill rotWithShape="1">
          <a:blip r:embed="rId4">
            <a:alphaModFix/>
          </a:blip>
          <a:srcRect/>
          <a:stretch/>
        </p:blipFill>
        <p:spPr>
          <a:xfrm>
            <a:off x="126300" y="98403"/>
            <a:ext cx="730250" cy="730250"/>
          </a:xfrm>
          <a:prstGeom prst="rect">
            <a:avLst/>
          </a:prstGeom>
          <a:noFill/>
          <a:ln>
            <a:noFill/>
          </a:ln>
        </p:spPr>
      </p:pic>
      <p:sp>
        <p:nvSpPr>
          <p:cNvPr id="13" name="Google Shape;1503;p44">
            <a:extLst>
              <a:ext uri="{FF2B5EF4-FFF2-40B4-BE49-F238E27FC236}">
                <a16:creationId xmlns:a16="http://schemas.microsoft.com/office/drawing/2014/main" id="{56A8CDA5-5730-045F-20F0-440CE490530D}"/>
              </a:ext>
            </a:extLst>
          </p:cNvPr>
          <p:cNvSpPr txBox="1"/>
          <p:nvPr/>
        </p:nvSpPr>
        <p:spPr>
          <a:xfrm>
            <a:off x="332641" y="4844153"/>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000" b="1" dirty="0">
                <a:solidFill>
                  <a:srgbClr val="C00000"/>
                </a:solidFill>
                <a:ea typeface="Calibri"/>
                <a:cs typeface="Calibri"/>
                <a:sym typeface="Calibri"/>
              </a:rPr>
              <a:t>الجواب</a:t>
            </a:r>
            <a:r>
              <a:rPr lang="ar-SA" sz="2400" b="1" dirty="0">
                <a:solidFill>
                  <a:srgbClr val="C00000"/>
                </a:solidFill>
                <a:ea typeface="Calibri"/>
                <a:cs typeface="Calibri"/>
                <a:sym typeface="Calibri"/>
              </a:rPr>
              <a:t>:</a:t>
            </a:r>
            <a:endParaRPr sz="2400" b="1" dirty="0">
              <a:solidFill>
                <a:srgbClr val="C00000"/>
              </a:solidFill>
              <a:ea typeface="Calibri"/>
              <a:cs typeface="Calibri"/>
              <a:sym typeface="Calibri"/>
            </a:endParaRPr>
          </a:p>
        </p:txBody>
      </p:sp>
      <p:sp>
        <p:nvSpPr>
          <p:cNvPr id="2" name="Google Shape;1503;p44">
            <a:extLst>
              <a:ext uri="{FF2B5EF4-FFF2-40B4-BE49-F238E27FC236}">
                <a16:creationId xmlns:a16="http://schemas.microsoft.com/office/drawing/2014/main" id="{0DCE1E48-C5DD-8895-A2FC-DA3834657423}"/>
              </a:ext>
            </a:extLst>
          </p:cNvPr>
          <p:cNvSpPr txBox="1"/>
          <p:nvPr/>
        </p:nvSpPr>
        <p:spPr>
          <a:xfrm>
            <a:off x="364656" y="1260306"/>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pPr>
            <a:r>
              <a:rPr lang="ar-SA" sz="2400" b="1" dirty="0">
                <a:solidFill>
                  <a:srgbClr val="002060"/>
                </a:solidFill>
                <a:ea typeface="Calibri"/>
                <a:cs typeface="Calibri"/>
                <a:sym typeface="Calibri"/>
              </a:rPr>
              <a:t>2</a:t>
            </a:r>
            <a:r>
              <a:rPr lang="ar-MA" sz="2400" b="1" dirty="0">
                <a:solidFill>
                  <a:srgbClr val="002060"/>
                </a:solidFill>
                <a:ea typeface="Calibri"/>
                <a:cs typeface="Calibri"/>
                <a:sym typeface="Calibri"/>
              </a:rPr>
              <a:t>- </a:t>
            </a:r>
            <a:r>
              <a:rPr lang="ar-SA" sz="2400" b="1" dirty="0">
                <a:solidFill>
                  <a:srgbClr val="002060"/>
                </a:solidFill>
                <a:ea typeface="Calibri"/>
                <a:cs typeface="Calibri"/>
              </a:rPr>
              <a:t>أَيْنَ نَشَأَ طَه حُسَيْن</a:t>
            </a:r>
            <a:r>
              <a:rPr lang="ar-MA" sz="2400" b="1" dirty="0">
                <a:solidFill>
                  <a:srgbClr val="002060"/>
                </a:solidFill>
                <a:ea typeface="Calibri"/>
                <a:cs typeface="Calibri"/>
              </a:rPr>
              <a:t>؟</a:t>
            </a:r>
            <a:endParaRPr lang="ar-SA" sz="2400" b="1" dirty="0">
              <a:solidFill>
                <a:srgbClr val="002060"/>
              </a:solidFill>
              <a:ea typeface="Calibri"/>
              <a:cs typeface="Calibri"/>
            </a:endParaRPr>
          </a:p>
        </p:txBody>
      </p:sp>
      <p:sp>
        <p:nvSpPr>
          <p:cNvPr id="14" name="Google Shape;1574;p218">
            <a:extLst>
              <a:ext uri="{FF2B5EF4-FFF2-40B4-BE49-F238E27FC236}">
                <a16:creationId xmlns:a16="http://schemas.microsoft.com/office/drawing/2014/main" id="{75650D10-5C82-81EF-B4E4-799D83B6A5CD}"/>
              </a:ext>
            </a:extLst>
          </p:cNvPr>
          <p:cNvSpPr txBox="1"/>
          <p:nvPr/>
        </p:nvSpPr>
        <p:spPr>
          <a:xfrm>
            <a:off x="364656" y="4140862"/>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algn="r" rtl="1">
              <a:lnSpc>
                <a:spcPct val="90000"/>
              </a:lnSpc>
              <a:buClr>
                <a:srgbClr val="000000"/>
              </a:buClr>
              <a:buSzPts val="2000"/>
            </a:pPr>
            <a:r>
              <a:rPr lang="ar-SA" sz="2400" b="1" dirty="0">
                <a:solidFill>
                  <a:srgbClr val="002060"/>
                </a:solidFill>
                <a:latin typeface="Calibri"/>
                <a:ea typeface="Calibri"/>
                <a:cs typeface="Calibri"/>
                <a:sym typeface="Calibri"/>
              </a:rPr>
              <a:t>4- </a:t>
            </a:r>
            <a:r>
              <a:rPr lang="ar-SA" sz="2400" b="1" dirty="0">
                <a:solidFill>
                  <a:srgbClr val="002060"/>
                </a:solidFill>
                <a:ea typeface="Calibri"/>
                <a:cs typeface="Calibri"/>
              </a:rPr>
              <a:t>ما الَّذِي يُمْكِنُ أَنْ نَسْتَنْتِجَهُ مِن تَعَلُّقِ طَه حُسَيْن بِأَصْوَاتِ الحُرُوفِ وَالقُرْآنِ؟</a:t>
            </a:r>
            <a:endParaRPr lang="fr-FR" sz="2400" b="1" dirty="0">
              <a:solidFill>
                <a:srgbClr val="002060"/>
              </a:solidFill>
              <a:ea typeface="Calibri"/>
              <a:cs typeface="Calibri"/>
            </a:endParaRPr>
          </a:p>
        </p:txBody>
      </p:sp>
      <p:sp>
        <p:nvSpPr>
          <p:cNvPr id="12" name="Google Shape;1503;p44">
            <a:extLst>
              <a:ext uri="{FF2B5EF4-FFF2-40B4-BE49-F238E27FC236}">
                <a16:creationId xmlns:a16="http://schemas.microsoft.com/office/drawing/2014/main" id="{796AEEB9-B027-1019-895B-E44D8E893E25}"/>
              </a:ext>
            </a:extLst>
          </p:cNvPr>
          <p:cNvSpPr txBox="1"/>
          <p:nvPr/>
        </p:nvSpPr>
        <p:spPr>
          <a:xfrm>
            <a:off x="380663" y="2700135"/>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defRPr/>
            </a:pPr>
            <a:r>
              <a:rPr lang="ar-SA" sz="2400" b="1" dirty="0">
                <a:solidFill>
                  <a:srgbClr val="002060"/>
                </a:solidFill>
                <a:ea typeface="Calibri"/>
                <a:cs typeface="Calibri"/>
              </a:rPr>
              <a:t>3- ما المَكانُ الَّذِي تَابَعَ فِيهِ دِراسَتَهُ بَعْدَ رَحِيلِهِ مِن قَرْيَتِهِ؟</a:t>
            </a:r>
            <a:endParaRPr lang="fr-FR" sz="2400" b="1" dirty="0">
              <a:solidFill>
                <a:srgbClr val="002060"/>
              </a:solidFill>
              <a:ea typeface="Calibri"/>
              <a:cs typeface="Calibri"/>
            </a:endParaRPr>
          </a:p>
        </p:txBody>
      </p:sp>
      <p:sp>
        <p:nvSpPr>
          <p:cNvPr id="15" name="Google Shape;1503;p44">
            <a:extLst>
              <a:ext uri="{FF2B5EF4-FFF2-40B4-BE49-F238E27FC236}">
                <a16:creationId xmlns:a16="http://schemas.microsoft.com/office/drawing/2014/main" id="{34273B57-1E88-96F8-CDF2-17D070AEF266}"/>
              </a:ext>
            </a:extLst>
          </p:cNvPr>
          <p:cNvSpPr txBox="1"/>
          <p:nvPr/>
        </p:nvSpPr>
        <p:spPr>
          <a:xfrm>
            <a:off x="332641" y="6254900"/>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000" b="1" dirty="0">
                <a:solidFill>
                  <a:srgbClr val="C00000"/>
                </a:solidFill>
                <a:ea typeface="Calibri"/>
                <a:cs typeface="Calibri"/>
                <a:sym typeface="Calibri"/>
              </a:rPr>
              <a:t>الجواب</a:t>
            </a:r>
            <a:r>
              <a:rPr lang="ar-SA" sz="2400" b="1" dirty="0">
                <a:solidFill>
                  <a:srgbClr val="000000"/>
                </a:solidFill>
                <a:ea typeface="Calibri"/>
                <a:cs typeface="Calibri"/>
                <a:sym typeface="Calibri"/>
              </a:rPr>
              <a:t>:</a:t>
            </a:r>
            <a:endParaRPr lang="ar-MA" sz="2400" b="1" dirty="0">
              <a:solidFill>
                <a:srgbClr val="C00000"/>
              </a:solidFill>
              <a:ea typeface="Calibri"/>
              <a:cs typeface="Calibri"/>
              <a:sym typeface="Calibri"/>
            </a:endParaRPr>
          </a:p>
        </p:txBody>
      </p:sp>
      <p:sp>
        <p:nvSpPr>
          <p:cNvPr id="16" name="Google Shape;1503;p44">
            <a:extLst>
              <a:ext uri="{FF2B5EF4-FFF2-40B4-BE49-F238E27FC236}">
                <a16:creationId xmlns:a16="http://schemas.microsoft.com/office/drawing/2014/main" id="{C1582E26-1B60-873F-415E-400EEBA5DE4C}"/>
              </a:ext>
            </a:extLst>
          </p:cNvPr>
          <p:cNvSpPr txBox="1"/>
          <p:nvPr/>
        </p:nvSpPr>
        <p:spPr>
          <a:xfrm>
            <a:off x="332641" y="5530817"/>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defRPr/>
            </a:pPr>
            <a:r>
              <a:rPr lang="ar-SA" sz="2400" b="1" dirty="0">
                <a:solidFill>
                  <a:srgbClr val="002060"/>
                </a:solidFill>
                <a:ea typeface="Calibri"/>
                <a:cs typeface="Calibri"/>
              </a:rPr>
              <a:t>5- لِماذا كانَ طَه حُسَيْن يَثُورُ في داخِلِهِ تُجَاهَ بَعْضِ الشُّيُوخِ، رَغْمَ أَنَّهُ كانَ لا يُبْصِرُ؟</a:t>
            </a:r>
            <a:endParaRPr lang="fr-FR" sz="2400" b="1" dirty="0">
              <a:solidFill>
                <a:srgbClr val="002060"/>
              </a:solidFill>
              <a:ea typeface="Calibri"/>
              <a:cs typeface="Calibri"/>
            </a:endParaRPr>
          </a:p>
        </p:txBody>
      </p:sp>
    </p:spTree>
    <p:extLst>
      <p:ext uri="{BB962C8B-B14F-4D97-AF65-F5344CB8AC3E}">
        <p14:creationId xmlns:p14="http://schemas.microsoft.com/office/powerpoint/2010/main" val="20716697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sp>
        <p:nvSpPr>
          <p:cNvPr id="7" name="Google Shape;160;p18">
            <a:extLst>
              <a:ext uri="{FF2B5EF4-FFF2-40B4-BE49-F238E27FC236}">
                <a16:creationId xmlns:a16="http://schemas.microsoft.com/office/drawing/2014/main" id="{9E5ACDC8-C69F-20AD-F64C-87AED2CE699E}"/>
              </a:ext>
            </a:extLst>
          </p:cNvPr>
          <p:cNvSpPr/>
          <p:nvPr/>
        </p:nvSpPr>
        <p:spPr>
          <a:xfrm>
            <a:off x="0" y="3832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1511" name="Google Shape;1511;p45">
            <a:extLst>
              <a:ext uri="{FF2B5EF4-FFF2-40B4-BE49-F238E27FC236}">
                <a16:creationId xmlns:a16="http://schemas.microsoft.com/office/drawing/2014/main" id="{9B923F0B-707C-F373-09BA-058D44488CEB}"/>
              </a:ext>
            </a:extLst>
          </p:cNvPr>
          <p:cNvSpPr txBox="1">
            <a:spLocks noGrp="1"/>
          </p:cNvSpPr>
          <p:nvPr>
            <p:ph type="body" idx="4294967295"/>
          </p:nvPr>
        </p:nvSpPr>
        <p:spPr>
          <a:xfrm>
            <a:off x="1161760" y="398367"/>
            <a:ext cx="10238780" cy="48296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rgbClr val="AEABAB"/>
              </a:buClr>
              <a:buSzPts val="1400"/>
              <a:buNone/>
            </a:pPr>
            <a:r>
              <a:rPr lang="ar-SA" sz="1400" i="1" dirty="0">
                <a:solidFill>
                  <a:srgbClr val="AEABAB"/>
                </a:solidFill>
                <a:latin typeface="+mj-lt"/>
              </a:rPr>
              <a:t>- يستمع  الأستاذ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sz="1400" i="1" dirty="0">
              <a:latin typeface="+mj-lt"/>
            </a:endParaRPr>
          </a:p>
        </p:txBody>
      </p:sp>
      <p:sp>
        <p:nvSpPr>
          <p:cNvPr id="1548" name="Google Shape;1548;p49">
            <a:extLst>
              <a:ext uri="{FF2B5EF4-FFF2-40B4-BE49-F238E27FC236}">
                <a16:creationId xmlns:a16="http://schemas.microsoft.com/office/drawing/2014/main" id="{84EA9A4D-03B1-3478-CE03-AF82D6721184}"/>
              </a:ext>
            </a:extLst>
          </p:cNvPr>
          <p:cNvSpPr txBox="1">
            <a:spLocks noGrp="1"/>
          </p:cNvSpPr>
          <p:nvPr>
            <p:ph type="title" idx="4294967295"/>
          </p:nvPr>
        </p:nvSpPr>
        <p:spPr>
          <a:xfrm>
            <a:off x="932201" y="135873"/>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600" b="1" dirty="0">
                <a:solidFill>
                  <a:schemeClr val="bg1">
                    <a:lumMod val="50000"/>
                  </a:schemeClr>
                </a:solidFill>
                <a:latin typeface="+mn-lt"/>
              </a:rPr>
              <a:t>2- الممارسة الموجهة:  الجواب عن السؤالين 2 و3 و4 و5 بشكل ثنائي؟</a:t>
            </a:r>
            <a:endParaRPr sz="1600" b="1" dirty="0">
              <a:solidFill>
                <a:schemeClr val="bg1">
                  <a:lumMod val="50000"/>
                </a:schemeClr>
              </a:solidFill>
              <a:latin typeface="+mn-lt"/>
            </a:endParaRPr>
          </a:p>
        </p:txBody>
      </p:sp>
      <p:pic>
        <p:nvPicPr>
          <p:cNvPr id="4" name="Google Shape;1435;p14" descr="Lever la main - Icônes mains et gestes gratuites">
            <a:extLst>
              <a:ext uri="{FF2B5EF4-FFF2-40B4-BE49-F238E27FC236}">
                <a16:creationId xmlns:a16="http://schemas.microsoft.com/office/drawing/2014/main" id="{771AE1F0-9971-8617-970F-103C675E2C73}"/>
              </a:ext>
            </a:extLst>
          </p:cNvPr>
          <p:cNvPicPr preferRelativeResize="0"/>
          <p:nvPr/>
        </p:nvPicPr>
        <p:blipFill rotWithShape="1">
          <a:blip r:embed="rId3">
            <a:alphaModFix/>
          </a:blip>
          <a:srcRect/>
          <a:stretch/>
        </p:blipFill>
        <p:spPr>
          <a:xfrm>
            <a:off x="733815" y="52746"/>
            <a:ext cx="730250" cy="674231"/>
          </a:xfrm>
          <a:prstGeom prst="rect">
            <a:avLst/>
          </a:prstGeom>
          <a:noFill/>
          <a:ln>
            <a:noFill/>
          </a:ln>
        </p:spPr>
      </p:pic>
      <p:sp>
        <p:nvSpPr>
          <p:cNvPr id="9" name="Rectangle 8">
            <a:extLst>
              <a:ext uri="{FF2B5EF4-FFF2-40B4-BE49-F238E27FC236}">
                <a16:creationId xmlns:a16="http://schemas.microsoft.com/office/drawing/2014/main" id="{E0CB8A0E-29FB-182C-57B0-C203C2FB27A4}"/>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2" name="Picture 4" descr="Image générée">
            <a:extLst>
              <a:ext uri="{FF2B5EF4-FFF2-40B4-BE49-F238E27FC236}">
                <a16:creationId xmlns:a16="http://schemas.microsoft.com/office/drawing/2014/main" id="{B482401D-BE7F-C098-23A5-AC4DE426309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1783" y="143714"/>
            <a:ext cx="730250" cy="6948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9">
            <a:extLst>
              <a:ext uri="{FF2B5EF4-FFF2-40B4-BE49-F238E27FC236}">
                <a16:creationId xmlns:a16="http://schemas.microsoft.com/office/drawing/2014/main" id="{055E7B78-9D7E-E9EB-E4F2-F1BC140EE3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40975" y="0"/>
            <a:ext cx="736877" cy="687943"/>
          </a:xfrm>
          <a:prstGeom prst="rect">
            <a:avLst/>
          </a:prstGeom>
        </p:spPr>
      </p:pic>
      <p:sp>
        <p:nvSpPr>
          <p:cNvPr id="10" name="Google Shape;1503;p44">
            <a:extLst>
              <a:ext uri="{FF2B5EF4-FFF2-40B4-BE49-F238E27FC236}">
                <a16:creationId xmlns:a16="http://schemas.microsoft.com/office/drawing/2014/main" id="{AE437A22-0E58-4113-CB97-0149EDEA32D4}"/>
              </a:ext>
            </a:extLst>
          </p:cNvPr>
          <p:cNvSpPr txBox="1"/>
          <p:nvPr/>
        </p:nvSpPr>
        <p:spPr>
          <a:xfrm>
            <a:off x="348648" y="1529620"/>
            <a:ext cx="11208666" cy="541687"/>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lnSpcReduction="10000"/>
          </a:bodyPr>
          <a:lstStyle/>
          <a:p>
            <a:pPr lvl="0" algn="r" rtl="1">
              <a:lnSpc>
                <a:spcPct val="150000"/>
              </a:lnSpc>
              <a:buClr>
                <a:schemeClr val="dk1"/>
              </a:buClr>
              <a:buSzPts val="2000"/>
            </a:pPr>
            <a:r>
              <a:rPr lang="ar-SA" sz="2200" b="1" dirty="0">
                <a:solidFill>
                  <a:srgbClr val="C00000"/>
                </a:solidFill>
                <a:ea typeface="Calibri"/>
                <a:cs typeface="Calibri"/>
                <a:sym typeface="Calibri"/>
              </a:rPr>
              <a:t>الجواب:</a:t>
            </a:r>
            <a:r>
              <a:rPr lang="ar-SA" sz="2200" b="1" dirty="0">
                <a:solidFill>
                  <a:schemeClr val="tx2">
                    <a:lumMod val="60000"/>
                    <a:lumOff val="40000"/>
                  </a:schemeClr>
                </a:solidFill>
                <a:ea typeface="Calibri"/>
                <a:cs typeface="Calibri"/>
              </a:rPr>
              <a:t> </a:t>
            </a:r>
            <a:r>
              <a:rPr lang="ar-SA" sz="2200" b="1" dirty="0">
                <a:solidFill>
                  <a:srgbClr val="002060"/>
                </a:solidFill>
                <a:ea typeface="Calibri"/>
                <a:cs typeface="Calibri"/>
              </a:rPr>
              <a:t>نَشَأَ فِي قَرْيَةٍ صَغِيرَةٍ مِنْ قُرَى الرِّيفِ المِصْرِيِّ..</a:t>
            </a:r>
            <a:endParaRPr sz="2200" b="1" dirty="0">
              <a:solidFill>
                <a:srgbClr val="002060"/>
              </a:solidFill>
              <a:ea typeface="Calibri"/>
              <a:cs typeface="Calibri"/>
              <a:sym typeface="Calibri"/>
            </a:endParaRPr>
          </a:p>
        </p:txBody>
      </p:sp>
      <p:sp>
        <p:nvSpPr>
          <p:cNvPr id="11" name="Google Shape;1503;p44">
            <a:extLst>
              <a:ext uri="{FF2B5EF4-FFF2-40B4-BE49-F238E27FC236}">
                <a16:creationId xmlns:a16="http://schemas.microsoft.com/office/drawing/2014/main" id="{12BB9B60-8687-56F3-AC87-EABBABEFC271}"/>
              </a:ext>
            </a:extLst>
          </p:cNvPr>
          <p:cNvSpPr txBox="1"/>
          <p:nvPr/>
        </p:nvSpPr>
        <p:spPr>
          <a:xfrm>
            <a:off x="364038" y="2816476"/>
            <a:ext cx="11208666" cy="677113"/>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150000"/>
              </a:lnSpc>
              <a:buClr>
                <a:schemeClr val="dk1"/>
              </a:buClr>
              <a:buSzPts val="2000"/>
            </a:pPr>
            <a:r>
              <a:rPr lang="ar-SA" sz="2000" b="1" dirty="0">
                <a:solidFill>
                  <a:srgbClr val="C00000"/>
                </a:solidFill>
                <a:ea typeface="Calibri"/>
                <a:cs typeface="Calibri"/>
                <a:sym typeface="Calibri"/>
              </a:rPr>
              <a:t>الجواب</a:t>
            </a:r>
            <a:r>
              <a:rPr lang="ar-SA" sz="2400" b="1" dirty="0">
                <a:solidFill>
                  <a:srgbClr val="000000"/>
                </a:solidFill>
                <a:ea typeface="Calibri"/>
                <a:cs typeface="Calibri"/>
                <a:sym typeface="Calibri"/>
              </a:rPr>
              <a:t>:</a:t>
            </a:r>
            <a:r>
              <a:rPr lang="ar-SA" sz="2400" b="1" dirty="0">
                <a:solidFill>
                  <a:schemeClr val="tx2">
                    <a:lumMod val="60000"/>
                    <a:lumOff val="40000"/>
                  </a:schemeClr>
                </a:solidFill>
                <a:ea typeface="Calibri"/>
                <a:cs typeface="Calibri"/>
              </a:rPr>
              <a:t> </a:t>
            </a:r>
            <a:r>
              <a:rPr lang="ar-SA" sz="2200" b="1" dirty="0">
                <a:solidFill>
                  <a:srgbClr val="002060"/>
                </a:solidFill>
                <a:ea typeface="Calibri"/>
                <a:cs typeface="Calibri"/>
              </a:rPr>
              <a:t>المَكانُ الَّذِي تَابَعَ فِيهِ دِراسَتَهُ بَعْدَ رَحِيلِهِ مِن قَرْيَتِهِ هو الأَزْهَرِ بِالقَاهِرَةِ.</a:t>
            </a:r>
            <a:endParaRPr lang="ar-MA" sz="2200" b="1" dirty="0">
              <a:solidFill>
                <a:srgbClr val="002060"/>
              </a:solidFill>
              <a:ea typeface="Calibri"/>
              <a:cs typeface="Calibri"/>
              <a:sym typeface="Calibri"/>
            </a:endParaRPr>
          </a:p>
        </p:txBody>
      </p:sp>
      <p:sp>
        <p:nvSpPr>
          <p:cNvPr id="17" name="Google Shape;1503;p44">
            <a:extLst>
              <a:ext uri="{FF2B5EF4-FFF2-40B4-BE49-F238E27FC236}">
                <a16:creationId xmlns:a16="http://schemas.microsoft.com/office/drawing/2014/main" id="{0C2474D4-0979-2C3F-AAB4-4E59F56E98CA}"/>
              </a:ext>
            </a:extLst>
          </p:cNvPr>
          <p:cNvSpPr txBox="1"/>
          <p:nvPr/>
        </p:nvSpPr>
        <p:spPr>
          <a:xfrm>
            <a:off x="348648" y="4270260"/>
            <a:ext cx="11208666" cy="862728"/>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000" b="1" dirty="0">
                <a:solidFill>
                  <a:srgbClr val="C00000"/>
                </a:solidFill>
                <a:ea typeface="Calibri"/>
                <a:cs typeface="Calibri"/>
                <a:sym typeface="Calibri"/>
              </a:rPr>
              <a:t>الجواب</a:t>
            </a:r>
            <a:r>
              <a:rPr lang="ar-SA" sz="2400" b="1" dirty="0">
                <a:solidFill>
                  <a:srgbClr val="C00000"/>
                </a:solidFill>
                <a:ea typeface="Calibri"/>
                <a:cs typeface="Calibri"/>
                <a:sym typeface="Calibri"/>
              </a:rPr>
              <a:t>:</a:t>
            </a:r>
            <a:r>
              <a:rPr lang="ar-SA" sz="2400" b="1" dirty="0">
                <a:solidFill>
                  <a:schemeClr val="tx2">
                    <a:lumMod val="60000"/>
                    <a:lumOff val="40000"/>
                  </a:schemeClr>
                </a:solidFill>
                <a:ea typeface="Calibri"/>
                <a:cs typeface="Calibri"/>
              </a:rPr>
              <a:t> </a:t>
            </a:r>
            <a:r>
              <a:rPr lang="ar-SA" sz="2200" b="1" dirty="0">
                <a:solidFill>
                  <a:srgbClr val="002060"/>
                </a:solidFill>
                <a:ea typeface="Calibri"/>
                <a:cs typeface="Calibri"/>
              </a:rPr>
              <a:t>نَسْتَنْتِجُ مِن تَعَلُّقِ طَه حُسَيْن بِأَصْوَاتِ الحُرُوفِ وَالقُرْآنِ أَنَّهُ كَانَ ذَا ذَاكِرَةٍ قَوِيَّةٍ وَحُبٍّ عَمِيقٍ لِلْعِلْمِ، وَكَانَ يَجِدُ فِي الأَصْوَاتِ حَيَاةً يَعُوضُ بِهَا فَقْدَ البَصَرِ.</a:t>
            </a:r>
            <a:endParaRPr sz="2200" b="1" dirty="0">
              <a:solidFill>
                <a:srgbClr val="002060"/>
              </a:solidFill>
              <a:ea typeface="Calibri"/>
              <a:cs typeface="Calibri"/>
              <a:sym typeface="Calibri"/>
            </a:endParaRPr>
          </a:p>
        </p:txBody>
      </p:sp>
      <p:sp>
        <p:nvSpPr>
          <p:cNvPr id="3" name="Google Shape;1503;p44">
            <a:extLst>
              <a:ext uri="{FF2B5EF4-FFF2-40B4-BE49-F238E27FC236}">
                <a16:creationId xmlns:a16="http://schemas.microsoft.com/office/drawing/2014/main" id="{A0D41192-9DA5-E6D1-7139-ABA5E2393B06}"/>
              </a:ext>
            </a:extLst>
          </p:cNvPr>
          <p:cNvSpPr txBox="1"/>
          <p:nvPr/>
        </p:nvSpPr>
        <p:spPr>
          <a:xfrm>
            <a:off x="348648" y="907940"/>
            <a:ext cx="11208666" cy="541687"/>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pPr>
            <a:r>
              <a:rPr lang="ar-SA" sz="2400" b="1" dirty="0">
                <a:solidFill>
                  <a:schemeClr val="accent1">
                    <a:lumMod val="60000"/>
                    <a:lumOff val="40000"/>
                  </a:schemeClr>
                </a:solidFill>
                <a:ea typeface="Calibri"/>
                <a:cs typeface="Calibri"/>
                <a:sym typeface="Calibri"/>
              </a:rPr>
              <a:t>2</a:t>
            </a:r>
            <a:r>
              <a:rPr lang="ar-MA" sz="2400" b="1" dirty="0">
                <a:solidFill>
                  <a:schemeClr val="accent1">
                    <a:lumMod val="60000"/>
                    <a:lumOff val="40000"/>
                  </a:schemeClr>
                </a:solidFill>
                <a:ea typeface="Calibri"/>
                <a:cs typeface="Calibri"/>
                <a:sym typeface="Calibri"/>
              </a:rPr>
              <a:t>- </a:t>
            </a:r>
            <a:r>
              <a:rPr lang="ar-SA" sz="2400" b="1" dirty="0">
                <a:solidFill>
                  <a:schemeClr val="accent1">
                    <a:lumMod val="60000"/>
                    <a:lumOff val="40000"/>
                  </a:schemeClr>
                </a:solidFill>
                <a:ea typeface="Calibri"/>
                <a:cs typeface="Calibri"/>
              </a:rPr>
              <a:t>أَيْنَ نَشَأَ طَه حُسَيْن</a:t>
            </a:r>
            <a:r>
              <a:rPr lang="ar-MA" sz="2400" b="1" dirty="0">
                <a:solidFill>
                  <a:schemeClr val="accent1">
                    <a:lumMod val="60000"/>
                    <a:lumOff val="40000"/>
                  </a:schemeClr>
                </a:solidFill>
                <a:ea typeface="Calibri"/>
                <a:cs typeface="Calibri"/>
              </a:rPr>
              <a:t>؟</a:t>
            </a:r>
            <a:endParaRPr lang="ar-SA" sz="2400" b="1" dirty="0">
              <a:solidFill>
                <a:schemeClr val="accent1">
                  <a:lumMod val="60000"/>
                  <a:lumOff val="40000"/>
                </a:schemeClr>
              </a:solidFill>
              <a:ea typeface="Calibri"/>
              <a:cs typeface="Calibri"/>
            </a:endParaRPr>
          </a:p>
        </p:txBody>
      </p:sp>
      <p:sp>
        <p:nvSpPr>
          <p:cNvPr id="5" name="Google Shape;1503;p44">
            <a:extLst>
              <a:ext uri="{FF2B5EF4-FFF2-40B4-BE49-F238E27FC236}">
                <a16:creationId xmlns:a16="http://schemas.microsoft.com/office/drawing/2014/main" id="{57FC700A-D9EA-BA82-22E4-5F0017ECCEB3}"/>
              </a:ext>
            </a:extLst>
          </p:cNvPr>
          <p:cNvSpPr txBox="1"/>
          <p:nvPr/>
        </p:nvSpPr>
        <p:spPr>
          <a:xfrm>
            <a:off x="364038" y="2126636"/>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defRPr/>
            </a:pPr>
            <a:r>
              <a:rPr lang="ar-SA" sz="2400" b="1" dirty="0">
                <a:solidFill>
                  <a:schemeClr val="accent1">
                    <a:lumMod val="60000"/>
                    <a:lumOff val="40000"/>
                  </a:schemeClr>
                </a:solidFill>
                <a:ea typeface="Calibri"/>
                <a:cs typeface="Calibri"/>
              </a:rPr>
              <a:t>3- ما المَكانُ الَّذِي تَابَعَ فِيهِ دِراسَتَهُ بَعْدَ رَحِيلِهِ مِن قَرْيَتِهِ؟</a:t>
            </a:r>
            <a:endParaRPr lang="fr-FR" sz="2400" b="1" dirty="0">
              <a:solidFill>
                <a:schemeClr val="accent1">
                  <a:lumMod val="60000"/>
                  <a:lumOff val="40000"/>
                </a:schemeClr>
              </a:solidFill>
              <a:ea typeface="Calibri"/>
              <a:cs typeface="Calibri"/>
            </a:endParaRPr>
          </a:p>
        </p:txBody>
      </p:sp>
      <p:sp>
        <p:nvSpPr>
          <p:cNvPr id="8" name="Google Shape;1574;p218">
            <a:extLst>
              <a:ext uri="{FF2B5EF4-FFF2-40B4-BE49-F238E27FC236}">
                <a16:creationId xmlns:a16="http://schemas.microsoft.com/office/drawing/2014/main" id="{0A2FB058-22D6-8DEB-200D-332B3D13F0C4}"/>
              </a:ext>
            </a:extLst>
          </p:cNvPr>
          <p:cNvSpPr txBox="1"/>
          <p:nvPr/>
        </p:nvSpPr>
        <p:spPr>
          <a:xfrm>
            <a:off x="348648" y="3573582"/>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algn="r" rtl="1">
              <a:lnSpc>
                <a:spcPct val="90000"/>
              </a:lnSpc>
              <a:buClr>
                <a:srgbClr val="000000"/>
              </a:buClr>
              <a:buSzPts val="2000"/>
            </a:pPr>
            <a:r>
              <a:rPr lang="ar-SA" sz="2400" b="1" dirty="0">
                <a:solidFill>
                  <a:schemeClr val="accent1">
                    <a:lumMod val="60000"/>
                    <a:lumOff val="40000"/>
                  </a:schemeClr>
                </a:solidFill>
                <a:latin typeface="Calibri"/>
                <a:ea typeface="Calibri"/>
                <a:cs typeface="Calibri"/>
                <a:sym typeface="Calibri"/>
              </a:rPr>
              <a:t>4- </a:t>
            </a:r>
            <a:r>
              <a:rPr lang="ar-SA" sz="2400" b="1" dirty="0">
                <a:solidFill>
                  <a:schemeClr val="accent1">
                    <a:lumMod val="60000"/>
                    <a:lumOff val="40000"/>
                  </a:schemeClr>
                </a:solidFill>
                <a:ea typeface="Calibri"/>
                <a:cs typeface="Calibri"/>
              </a:rPr>
              <a:t>ما الَّذِي يُمْكِنُ أَنْ نَسْتَنْتِجَهُ مِن تَعَلُّقِ طَه حُسَيْن بِأَصْوَاتِ الحُرُوفِ وَالقُرْآنِ؟</a:t>
            </a:r>
            <a:endParaRPr lang="fr-FR" sz="2400" b="1" dirty="0">
              <a:solidFill>
                <a:schemeClr val="accent1">
                  <a:lumMod val="60000"/>
                  <a:lumOff val="40000"/>
                </a:schemeClr>
              </a:solidFill>
              <a:ea typeface="Calibri"/>
              <a:cs typeface="Calibri"/>
            </a:endParaRPr>
          </a:p>
        </p:txBody>
      </p:sp>
      <p:sp>
        <p:nvSpPr>
          <p:cNvPr id="12" name="Google Shape;1503;p44">
            <a:extLst>
              <a:ext uri="{FF2B5EF4-FFF2-40B4-BE49-F238E27FC236}">
                <a16:creationId xmlns:a16="http://schemas.microsoft.com/office/drawing/2014/main" id="{E9CF98FF-4D60-6C59-2019-E765AFCE0375}"/>
              </a:ext>
            </a:extLst>
          </p:cNvPr>
          <p:cNvSpPr txBox="1"/>
          <p:nvPr/>
        </p:nvSpPr>
        <p:spPr>
          <a:xfrm>
            <a:off x="348648" y="5896056"/>
            <a:ext cx="11208666" cy="909197"/>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47500" lnSpcReduction="20000"/>
          </a:bodyPr>
          <a:lstStyle/>
          <a:p>
            <a:pPr lvl="0" algn="r" rtl="1">
              <a:lnSpc>
                <a:spcPct val="150000"/>
              </a:lnSpc>
              <a:buClr>
                <a:schemeClr val="dk1"/>
              </a:buClr>
              <a:buSzPts val="2000"/>
            </a:pPr>
            <a:r>
              <a:rPr lang="ar-SA" sz="3400" b="1" dirty="0">
                <a:solidFill>
                  <a:srgbClr val="C00000"/>
                </a:solidFill>
                <a:ea typeface="Calibri"/>
                <a:cs typeface="Calibri"/>
                <a:sym typeface="Calibri"/>
              </a:rPr>
              <a:t>الجواب</a:t>
            </a:r>
            <a:r>
              <a:rPr lang="ar-SA" sz="2400" b="1" dirty="0">
                <a:solidFill>
                  <a:srgbClr val="000000"/>
                </a:solidFill>
                <a:ea typeface="Calibri"/>
                <a:cs typeface="Calibri"/>
                <a:sym typeface="Calibri"/>
              </a:rPr>
              <a:t>:</a:t>
            </a:r>
            <a:r>
              <a:rPr lang="ar-SA" sz="2400" b="1" dirty="0">
                <a:solidFill>
                  <a:schemeClr val="tx2">
                    <a:lumMod val="60000"/>
                    <a:lumOff val="40000"/>
                  </a:schemeClr>
                </a:solidFill>
                <a:ea typeface="Calibri"/>
                <a:cs typeface="Calibri"/>
              </a:rPr>
              <a:t> </a:t>
            </a:r>
            <a:r>
              <a:rPr lang="ar-SA" sz="4000" b="1" dirty="0">
                <a:solidFill>
                  <a:srgbClr val="002060"/>
                </a:solidFill>
                <a:ea typeface="Calibri"/>
                <a:cs typeface="Calibri"/>
              </a:rPr>
              <a:t>كانَ طَه حُسَيْن يَثُورُ في داخِلِهِ تُجَاهَ بَعْضِ الشُّيُوخِ، رَغْمَ أَنَّهُ كانَ لا يُبْصِرُ  لِأَنَّ كَثِيرًا مِنَ الشُّيُوخِ كَانُوا يُكْثِرُونَ مِنَ الحَشْوِ وَيَقِلُّ عِنْدَهُمُ الفَهْمُ، </a:t>
            </a:r>
            <a:r>
              <a:rPr lang="ar-SA" sz="4000" b="1" dirty="0" err="1">
                <a:solidFill>
                  <a:srgbClr val="002060"/>
                </a:solidFill>
                <a:ea typeface="Calibri"/>
                <a:cs typeface="Calibri"/>
              </a:rPr>
              <a:t>فَيَمْلَأُونَ</a:t>
            </a:r>
            <a:r>
              <a:rPr lang="ar-SA" sz="4000" b="1" dirty="0">
                <a:solidFill>
                  <a:srgbClr val="002060"/>
                </a:solidFill>
                <a:ea typeface="Calibri"/>
                <a:cs typeface="Calibri"/>
              </a:rPr>
              <a:t> الدَّرْسَ نَقْلًا دُونَ عَقْلٍ، فَكَانَ يَغْضَبُ فِي دَاخِلِهِ وَلَكِنَّهُ يَصْبِرُ.</a:t>
            </a:r>
            <a:endParaRPr lang="ar-MA" sz="4000" b="1" dirty="0">
              <a:solidFill>
                <a:srgbClr val="002060"/>
              </a:solidFill>
              <a:ea typeface="Calibri"/>
              <a:cs typeface="Calibri"/>
              <a:sym typeface="Calibri"/>
            </a:endParaRPr>
          </a:p>
        </p:txBody>
      </p:sp>
      <p:sp>
        <p:nvSpPr>
          <p:cNvPr id="13" name="Google Shape;1503;p44">
            <a:extLst>
              <a:ext uri="{FF2B5EF4-FFF2-40B4-BE49-F238E27FC236}">
                <a16:creationId xmlns:a16="http://schemas.microsoft.com/office/drawing/2014/main" id="{E4412318-46F1-CE42-D0F6-017A6112E25D}"/>
              </a:ext>
            </a:extLst>
          </p:cNvPr>
          <p:cNvSpPr txBox="1"/>
          <p:nvPr/>
        </p:nvSpPr>
        <p:spPr>
          <a:xfrm>
            <a:off x="348648" y="5222837"/>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defRPr/>
            </a:pPr>
            <a:r>
              <a:rPr lang="ar-SA" sz="2400" b="1" dirty="0">
                <a:solidFill>
                  <a:schemeClr val="accent1">
                    <a:lumMod val="60000"/>
                    <a:lumOff val="40000"/>
                  </a:schemeClr>
                </a:solidFill>
                <a:ea typeface="Calibri"/>
                <a:cs typeface="Calibri"/>
              </a:rPr>
              <a:t>5- لِماذا كانَ طَه حُسَيْن يَثُورُ في داخِلِهِ تُجَاهَ بَعْضِ الشُّيُوخِ، رَغْمَ أَنَّهُ كانَ لا يُبْصِرُ؟</a:t>
            </a:r>
            <a:endParaRPr lang="fr-FR" sz="2400" b="1" dirty="0">
              <a:solidFill>
                <a:schemeClr val="accent1">
                  <a:lumMod val="60000"/>
                  <a:lumOff val="40000"/>
                </a:schemeClr>
              </a:solidFill>
              <a:ea typeface="Calibri"/>
              <a:cs typeface="Calibri"/>
            </a:endParaRPr>
          </a:p>
        </p:txBody>
      </p:sp>
    </p:spTree>
    <p:extLst>
      <p:ext uri="{BB962C8B-B14F-4D97-AF65-F5344CB8AC3E}">
        <p14:creationId xmlns:p14="http://schemas.microsoft.com/office/powerpoint/2010/main" val="39964291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F36C3220-145D-BBD5-3CA0-AA0209F099A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389F5768-4F75-4815-EDD1-AA5D89786DD2}"/>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1511" name="Google Shape;1511;p45">
            <a:extLst>
              <a:ext uri="{FF2B5EF4-FFF2-40B4-BE49-F238E27FC236}">
                <a16:creationId xmlns:a16="http://schemas.microsoft.com/office/drawing/2014/main" id="{D1764120-3FC9-8D7F-AB22-7F6518D251BA}"/>
              </a:ext>
            </a:extLst>
          </p:cNvPr>
          <p:cNvSpPr txBox="1">
            <a:spLocks noGrp="1"/>
          </p:cNvSpPr>
          <p:nvPr>
            <p:ph type="body" idx="4294967295"/>
          </p:nvPr>
        </p:nvSpPr>
        <p:spPr>
          <a:xfrm>
            <a:off x="730297" y="499776"/>
            <a:ext cx="10468339" cy="292443"/>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400" i="1" dirty="0">
                <a:solidFill>
                  <a:srgbClr val="AEABAB"/>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sz="1400" i="1" dirty="0"/>
          </a:p>
        </p:txBody>
      </p:sp>
      <p:sp>
        <p:nvSpPr>
          <p:cNvPr id="1548" name="Google Shape;1548;p49">
            <a:extLst>
              <a:ext uri="{FF2B5EF4-FFF2-40B4-BE49-F238E27FC236}">
                <a16:creationId xmlns:a16="http://schemas.microsoft.com/office/drawing/2014/main" id="{278F3669-E170-ED08-499E-4A10799079E2}"/>
              </a:ext>
            </a:extLst>
          </p:cNvPr>
          <p:cNvSpPr txBox="1">
            <a:spLocks noGrp="1"/>
          </p:cNvSpPr>
          <p:nvPr>
            <p:ph type="title" idx="4294967295"/>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600" b="1" dirty="0">
                <a:solidFill>
                  <a:schemeClr val="bg1">
                    <a:lumMod val="50000"/>
                  </a:schemeClr>
                </a:solidFill>
                <a:latin typeface="+mn-lt"/>
              </a:rPr>
              <a:t>3- الممارسة المستقلة:  ننتقل الآن، إلى الإجابة عن بقية الأسئلة بشكل فردي عن الأسئلة 6-7-8 -9</a:t>
            </a:r>
            <a:endParaRPr sz="1600" b="1" dirty="0">
              <a:solidFill>
                <a:schemeClr val="bg1">
                  <a:lumMod val="50000"/>
                </a:schemeClr>
              </a:solidFill>
              <a:latin typeface="+mn-lt"/>
            </a:endParaRPr>
          </a:p>
        </p:txBody>
      </p:sp>
      <p:sp>
        <p:nvSpPr>
          <p:cNvPr id="9" name="Rectangle 8">
            <a:extLst>
              <a:ext uri="{FF2B5EF4-FFF2-40B4-BE49-F238E27FC236}">
                <a16:creationId xmlns:a16="http://schemas.microsoft.com/office/drawing/2014/main" id="{D7729D79-4C48-9E05-4229-DA4BFEF67702}"/>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5" name="Google Shape;1574;p218">
            <a:extLst>
              <a:ext uri="{FF2B5EF4-FFF2-40B4-BE49-F238E27FC236}">
                <a16:creationId xmlns:a16="http://schemas.microsoft.com/office/drawing/2014/main" id="{A7BE8727-01FE-5424-B85F-369143E617C5}"/>
              </a:ext>
            </a:extLst>
          </p:cNvPr>
          <p:cNvSpPr txBox="1"/>
          <p:nvPr/>
        </p:nvSpPr>
        <p:spPr>
          <a:xfrm>
            <a:off x="376140" y="3304727"/>
            <a:ext cx="11176651" cy="705441"/>
          </a:xfrm>
          <a:prstGeom prst="rect">
            <a:avLst/>
          </a:prstGeom>
          <a:solidFill>
            <a:schemeClr val="accent4">
              <a:lumMod val="20000"/>
              <a:lumOff val="80000"/>
            </a:schemeClr>
          </a:solidFill>
          <a:ln>
            <a:noFill/>
          </a:ln>
        </p:spPr>
        <p:txBody>
          <a:bodyPr spcFirstLastPara="1" wrap="square" lIns="91425" tIns="45700" rIns="91425" bIns="45700" anchor="ctr" anchorCtr="0">
            <a:normAutofit lnSpcReduction="10000"/>
          </a:bodyPr>
          <a:lstStyle/>
          <a:p>
            <a:pPr lvl="0" algn="r" rtl="1">
              <a:lnSpc>
                <a:spcPct val="90000"/>
              </a:lnSpc>
              <a:buClr>
                <a:srgbClr val="000000"/>
              </a:buClr>
              <a:buSzPts val="2000"/>
            </a:pPr>
            <a:r>
              <a:rPr lang="ar-SA" sz="2000" b="1" dirty="0">
                <a:solidFill>
                  <a:srgbClr val="C00000"/>
                </a:solidFill>
                <a:latin typeface="Calibri"/>
                <a:ea typeface="Calibri"/>
                <a:cs typeface="Calibri"/>
                <a:sym typeface="Calibri"/>
              </a:rPr>
              <a:t>الجواب</a:t>
            </a:r>
            <a:r>
              <a:rPr lang="ar-SA" sz="2400" b="1" dirty="0">
                <a:latin typeface="Calibri"/>
                <a:ea typeface="Calibri"/>
                <a:cs typeface="Calibri"/>
                <a:sym typeface="Calibri"/>
              </a:rPr>
              <a:t>:</a:t>
            </a:r>
            <a:r>
              <a:rPr lang="ar-SA" sz="2400" dirty="0"/>
              <a:t> </a:t>
            </a:r>
            <a:r>
              <a:rPr lang="ar-SA" sz="2200" b="1" dirty="0">
                <a:solidFill>
                  <a:srgbClr val="002060"/>
                </a:solidFill>
                <a:ea typeface="Calibri"/>
                <a:cs typeface="Calibri"/>
              </a:rPr>
              <a:t>أَرَى أَنَّ الإِعَاقَةَ كَانَتْ دَافِعًا فِي حَيَاةِ طَهَ حُسَيْنٍ، لِأَنَّهُ عَوَّضَ فَقْدَ بَصَرِهِ بِقُوَّةِ الذَّاكِرَةِ، وَبِحُبِّهِ لِلْعِلْمِ، وَبِإِرَادَتِهِ الصُّلْبَةِ الَّتِي دَفَعَتْهُ لِحُضُورِ الدُّرُوسِ وَالْحِفَاظِ عَلَى طُمُوحِهِ حَتَّى أَصْبَحَ عَلامَةً فِي العِلْمِ وَالأَدَبِ.</a:t>
            </a:r>
            <a:endParaRPr sz="2200" b="1" dirty="0">
              <a:solidFill>
                <a:srgbClr val="002060"/>
              </a:solidFill>
              <a:ea typeface="Calibri"/>
              <a:cs typeface="Calibri"/>
              <a:sym typeface="Calibri"/>
            </a:endParaRPr>
          </a:p>
        </p:txBody>
      </p:sp>
      <p:pic>
        <p:nvPicPr>
          <p:cNvPr id="4" name="Google Shape;1435;p14" descr="Lever la main - Icônes mains et gestes gratuites">
            <a:extLst>
              <a:ext uri="{FF2B5EF4-FFF2-40B4-BE49-F238E27FC236}">
                <a16:creationId xmlns:a16="http://schemas.microsoft.com/office/drawing/2014/main" id="{AD25459E-94F1-4FC0-535F-42AF96A03470}"/>
              </a:ext>
            </a:extLst>
          </p:cNvPr>
          <p:cNvPicPr preferRelativeResize="0"/>
          <p:nvPr/>
        </p:nvPicPr>
        <p:blipFill rotWithShape="1">
          <a:blip r:embed="rId3">
            <a:alphaModFix/>
          </a:blip>
          <a:srcRect/>
          <a:stretch/>
        </p:blipFill>
        <p:spPr>
          <a:xfrm>
            <a:off x="711549" y="66684"/>
            <a:ext cx="702642" cy="702642"/>
          </a:xfrm>
          <a:prstGeom prst="rect">
            <a:avLst/>
          </a:prstGeom>
          <a:noFill/>
          <a:ln>
            <a:noFill/>
          </a:ln>
        </p:spPr>
      </p:pic>
      <p:sp>
        <p:nvSpPr>
          <p:cNvPr id="8" name="Google Shape;1558;p216">
            <a:extLst>
              <a:ext uri="{FF2B5EF4-FFF2-40B4-BE49-F238E27FC236}">
                <a16:creationId xmlns:a16="http://schemas.microsoft.com/office/drawing/2014/main" id="{63AE40F4-5E73-4D68-2B00-D41B8DD457B5}"/>
              </a:ext>
            </a:extLst>
          </p:cNvPr>
          <p:cNvSpPr txBox="1"/>
          <p:nvPr/>
        </p:nvSpPr>
        <p:spPr>
          <a:xfrm>
            <a:off x="331456" y="1690273"/>
            <a:ext cx="11176650" cy="762696"/>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92500" lnSpcReduction="10000"/>
          </a:bodyPr>
          <a:lstStyle/>
          <a:p>
            <a:pPr algn="just" rtl="1">
              <a:lnSpc>
                <a:spcPct val="120000"/>
              </a:lnSpc>
              <a:buClr>
                <a:srgbClr val="000000"/>
              </a:buClr>
              <a:buSzPts val="2000"/>
            </a:pPr>
            <a:r>
              <a:rPr lang="ar-SA" sz="2200" b="1" dirty="0">
                <a:solidFill>
                  <a:srgbClr val="C00000"/>
                </a:solidFill>
                <a:latin typeface="Calibri"/>
                <a:ea typeface="Calibri"/>
                <a:cs typeface="Calibri"/>
                <a:sym typeface="Calibri"/>
              </a:rPr>
              <a:t>الجواب:</a:t>
            </a:r>
            <a:r>
              <a:rPr lang="ar-SA" sz="2200" dirty="0"/>
              <a:t> </a:t>
            </a:r>
            <a:r>
              <a:rPr lang="ar-SA" sz="2200" b="1" dirty="0">
                <a:solidFill>
                  <a:srgbClr val="002060"/>
                </a:solidFill>
                <a:ea typeface="Calibri"/>
                <a:cs typeface="Calibri"/>
              </a:rPr>
              <a:t>أَرَى أَنَّ مَوْقِفَ طَهَ حُسَيْنَ كَانَ مُحِقًّا، لِأَنَّهُ انْتَقَدَ التَّعْلِيمَ التَّقْلِيدِيَّ الَّذِي يَقْتَصِرُ عَلَى الحِفْظِ وَالتَّلْقِينِ وَيُهْمِلُ الفَهْمَ وَالتَّفْكِيرَ، وَقَدْ دَلَّ ذَلِكَ عَلَى وُعْيِهِ المُبَكِّرِ وَرَغْبَتِهِ فِي التَّعْلِيمِ القَائِمِ عَلَى العَقْلِ وَالإِبْدَاعِ.</a:t>
            </a:r>
          </a:p>
        </p:txBody>
      </p:sp>
      <p:pic>
        <p:nvPicPr>
          <p:cNvPr id="10" name="Picture 14">
            <a:extLst>
              <a:ext uri="{FF2B5EF4-FFF2-40B4-BE49-F238E27FC236}">
                <a16:creationId xmlns:a16="http://schemas.microsoft.com/office/drawing/2014/main" id="{30AFDEDD-D1BD-9C82-BB2D-55AF9A03A1C0}"/>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08106" y="29669"/>
            <a:ext cx="702642" cy="702642"/>
          </a:xfrm>
          <a:prstGeom prst="rect">
            <a:avLst/>
          </a:prstGeom>
        </p:spPr>
      </p:pic>
      <p:pic>
        <p:nvPicPr>
          <p:cNvPr id="12" name="Picture 4" descr="Image générée">
            <a:extLst>
              <a:ext uri="{FF2B5EF4-FFF2-40B4-BE49-F238E27FC236}">
                <a16:creationId xmlns:a16="http://schemas.microsoft.com/office/drawing/2014/main" id="{DD221DB3-4F92-C3BF-74D4-573057CA273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381" t="42119" r="70997" b="41629"/>
          <a:stretch>
            <a:fillRect/>
          </a:stretch>
        </p:blipFill>
        <p:spPr bwMode="auto">
          <a:xfrm>
            <a:off x="1783" y="143714"/>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13" name="Google Shape;1574;p218">
            <a:extLst>
              <a:ext uri="{FF2B5EF4-FFF2-40B4-BE49-F238E27FC236}">
                <a16:creationId xmlns:a16="http://schemas.microsoft.com/office/drawing/2014/main" id="{B86F912C-C4E2-ED6F-49D7-5398A2BAB988}"/>
              </a:ext>
            </a:extLst>
          </p:cNvPr>
          <p:cNvSpPr txBox="1"/>
          <p:nvPr/>
        </p:nvSpPr>
        <p:spPr>
          <a:xfrm>
            <a:off x="376140" y="2598467"/>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algn="r" rtl="1">
              <a:lnSpc>
                <a:spcPct val="90000"/>
              </a:lnSpc>
              <a:buClr>
                <a:srgbClr val="000000"/>
              </a:buClr>
              <a:buSzPts val="2000"/>
            </a:pPr>
            <a:r>
              <a:rPr lang="ar-SA" sz="2400" b="1" dirty="0">
                <a:solidFill>
                  <a:srgbClr val="002060"/>
                </a:solidFill>
                <a:ea typeface="Calibri"/>
                <a:cs typeface="Calibri"/>
                <a:sym typeface="Calibri"/>
              </a:rPr>
              <a:t>7-</a:t>
            </a:r>
            <a:r>
              <a:rPr lang="ar-SA" sz="2400" b="1" dirty="0">
                <a:solidFill>
                  <a:srgbClr val="002060"/>
                </a:solidFill>
                <a:ea typeface="Calibri"/>
                <a:cs typeface="Calibri"/>
              </a:rPr>
              <a:t> </a:t>
            </a:r>
            <a:r>
              <a:rPr lang="ar-SA" sz="2400" b="1" dirty="0">
                <a:solidFill>
                  <a:schemeClr val="accent1">
                    <a:lumMod val="60000"/>
                    <a:lumOff val="40000"/>
                  </a:schemeClr>
                </a:solidFill>
                <a:ea typeface="Calibri"/>
                <a:cs typeface="Calibri"/>
              </a:rPr>
              <a:t>هَلْ تَرَى أَنَّ الإِعَاقَةَ كانَتْ عَائِقًا أَمْ دَافِعًا فِي حَيَاةِ طَه حُسَيْن؟ عَلِّلْ جوابك؟</a:t>
            </a:r>
            <a:endParaRPr lang="fr-FR" sz="2400" b="1" dirty="0">
              <a:solidFill>
                <a:schemeClr val="accent1">
                  <a:lumMod val="60000"/>
                  <a:lumOff val="40000"/>
                </a:schemeClr>
              </a:solidFill>
              <a:ea typeface="Calibri"/>
              <a:cs typeface="Calibri"/>
            </a:endParaRPr>
          </a:p>
        </p:txBody>
      </p:sp>
      <p:sp>
        <p:nvSpPr>
          <p:cNvPr id="16" name="Google Shape;1558;p216">
            <a:extLst>
              <a:ext uri="{FF2B5EF4-FFF2-40B4-BE49-F238E27FC236}">
                <a16:creationId xmlns:a16="http://schemas.microsoft.com/office/drawing/2014/main" id="{23B34CE0-C287-3A49-4F22-21492637E745}"/>
              </a:ext>
            </a:extLst>
          </p:cNvPr>
          <p:cNvSpPr txBox="1"/>
          <p:nvPr/>
        </p:nvSpPr>
        <p:spPr>
          <a:xfrm>
            <a:off x="376141" y="937717"/>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rgbClr val="000000"/>
              </a:buClr>
              <a:buSzPts val="2000"/>
            </a:pPr>
            <a:r>
              <a:rPr lang="ar-SA" sz="2400" b="1" dirty="0">
                <a:solidFill>
                  <a:srgbClr val="002060"/>
                </a:solidFill>
                <a:ea typeface="Calibri"/>
                <a:cs typeface="Calibri"/>
                <a:sym typeface="Calibri"/>
              </a:rPr>
              <a:t>6</a:t>
            </a:r>
            <a:r>
              <a:rPr lang="ar-MA" sz="2400" b="1" dirty="0">
                <a:solidFill>
                  <a:srgbClr val="002060"/>
                </a:solidFill>
                <a:ea typeface="Calibri"/>
                <a:cs typeface="Calibri"/>
                <a:sym typeface="Calibri"/>
              </a:rPr>
              <a:t>- </a:t>
            </a:r>
            <a:r>
              <a:rPr lang="ar-SA" sz="2400" b="1" dirty="0">
                <a:solidFill>
                  <a:schemeClr val="accent1">
                    <a:lumMod val="60000"/>
                    <a:lumOff val="40000"/>
                  </a:schemeClr>
                </a:solidFill>
                <a:ea typeface="Calibri"/>
                <a:cs typeface="Calibri"/>
              </a:rPr>
              <a:t>ما رَأْيُكَ في مَوْقِفِ طَه حُسَيْن مِنَ التَّعْلِيمِ التَّقْلِيدِيِّ فِي الأَزْهَرِ؟</a:t>
            </a:r>
          </a:p>
        </p:txBody>
      </p:sp>
      <p:graphicFrame>
        <p:nvGraphicFramePr>
          <p:cNvPr id="17" name="Tableau 16">
            <a:extLst>
              <a:ext uri="{FF2B5EF4-FFF2-40B4-BE49-F238E27FC236}">
                <a16:creationId xmlns:a16="http://schemas.microsoft.com/office/drawing/2014/main" id="{267054CC-949E-6F37-B7EE-CE0FCA0CED90}"/>
              </a:ext>
            </a:extLst>
          </p:cNvPr>
          <p:cNvGraphicFramePr>
            <a:graphicFrameLocks noGrp="1"/>
          </p:cNvGraphicFramePr>
          <p:nvPr>
            <p:extLst>
              <p:ext uri="{D42A27DB-BD31-4B8C-83A1-F6EECF244321}">
                <p14:modId xmlns:p14="http://schemas.microsoft.com/office/powerpoint/2010/main" val="3362460925"/>
              </p:ext>
            </p:extLst>
          </p:nvPr>
        </p:nvGraphicFramePr>
        <p:xfrm>
          <a:off x="376140" y="4166611"/>
          <a:ext cx="11176651" cy="2191613"/>
        </p:xfrm>
        <a:graphic>
          <a:graphicData uri="http://schemas.openxmlformats.org/drawingml/2006/table">
            <a:tbl>
              <a:tblPr firstRow="1" bandRow="1">
                <a:tableStyleId>{5C22544A-7EE6-4342-B048-85BDC9FD1C3A}</a:tableStyleId>
              </a:tblPr>
              <a:tblGrid>
                <a:gridCol w="11176651">
                  <a:extLst>
                    <a:ext uri="{9D8B030D-6E8A-4147-A177-3AD203B41FA5}">
                      <a16:colId xmlns:a16="http://schemas.microsoft.com/office/drawing/2014/main" val="3888252430"/>
                    </a:ext>
                  </a:extLst>
                </a:gridCol>
              </a:tblGrid>
              <a:tr h="2191613">
                <a:tc>
                  <a:txBody>
                    <a:bodyPr/>
                    <a:lstStyle/>
                    <a:p>
                      <a:pPr marL="0" marR="0" lvl="0" indent="0" algn="r" defTabSz="685800" rtl="1" eaLnBrk="1" fontAlgn="auto" latinLnBrk="0" hangingPunct="1">
                        <a:lnSpc>
                          <a:spcPct val="150000"/>
                        </a:lnSpc>
                        <a:spcBef>
                          <a:spcPts val="0"/>
                        </a:spcBef>
                        <a:spcAft>
                          <a:spcPts val="0"/>
                        </a:spcAft>
                        <a:buClrTx/>
                        <a:buSzTx/>
                        <a:buFont typeface="+mj-lt"/>
                        <a:buNone/>
                        <a:tabLst/>
                        <a:defRPr/>
                      </a:pPr>
                      <a:r>
                        <a:rPr lang="ar-SA" sz="2400" b="1" kern="1200" dirty="0">
                          <a:solidFill>
                            <a:srgbClr val="002060"/>
                          </a:solidFill>
                          <a:latin typeface="+mn-lt"/>
                          <a:ea typeface="Calibri"/>
                          <a:cs typeface="Calibri"/>
                        </a:rPr>
                        <a:t>8- </a:t>
                      </a:r>
                      <a:r>
                        <a:rPr lang="ar-SA" sz="2400" b="1" kern="1200" dirty="0">
                          <a:solidFill>
                            <a:schemeClr val="accent1">
                              <a:lumMod val="60000"/>
                              <a:lumOff val="40000"/>
                            </a:schemeClr>
                          </a:solidFill>
                          <a:latin typeface="+mn-lt"/>
                          <a:ea typeface="Calibri"/>
                          <a:cs typeface="Calibri"/>
                        </a:rPr>
                        <a:t>اِسْتَدِلْ مِنَ النَّصِّ بِدَلِيلَيْنِ عَلَى كُلِّ قِيمَةٍ مِنَ الْقِيَمِ الآتِيَةِ:</a:t>
                      </a:r>
                    </a:p>
                    <a:p>
                      <a:pPr marL="171450" marR="0" lvl="0" indent="-171450" algn="r" defTabSz="685800" rtl="1" eaLnBrk="1" fontAlgn="auto" latinLnBrk="0" hangingPunct="1">
                        <a:lnSpc>
                          <a:spcPct val="150000"/>
                        </a:lnSpc>
                        <a:spcBef>
                          <a:spcPts val="0"/>
                        </a:spcBef>
                        <a:spcAft>
                          <a:spcPts val="0"/>
                        </a:spcAft>
                        <a:buClrTx/>
                        <a:buSzTx/>
                        <a:buFont typeface="Wingdings" panose="05000000000000000000" pitchFamily="2" charset="2"/>
                        <a:buChar char="q"/>
                        <a:tabLst/>
                        <a:defRPr/>
                      </a:pPr>
                      <a:r>
                        <a:rPr lang="ar-SA" sz="2200" b="1" kern="1200" dirty="0">
                          <a:solidFill>
                            <a:srgbClr val="002060"/>
                          </a:solidFill>
                          <a:latin typeface="+mn-lt"/>
                          <a:ea typeface="Calibri"/>
                          <a:cs typeface="Calibri"/>
                        </a:rPr>
                        <a:t>حُبّ</a:t>
                      </a:r>
                      <a:r>
                        <a:rPr lang="ar-MA" sz="2200" b="1" kern="1200" dirty="0">
                          <a:solidFill>
                            <a:srgbClr val="002060"/>
                          </a:solidFill>
                          <a:latin typeface="+mn-lt"/>
                          <a:ea typeface="Calibri"/>
                          <a:cs typeface="Calibri"/>
                        </a:rPr>
                        <a:t>ُ </a:t>
                      </a:r>
                      <a:r>
                        <a:rPr lang="ar-SA" sz="2200" b="1" kern="1200" dirty="0">
                          <a:solidFill>
                            <a:srgbClr val="002060"/>
                          </a:solidFill>
                          <a:latin typeface="+mn-lt"/>
                          <a:ea typeface="Calibri"/>
                          <a:cs typeface="Calibri"/>
                        </a:rPr>
                        <a:t>الْعِلْمِ </a:t>
                      </a:r>
                      <a:r>
                        <a:rPr lang="ar-MA" sz="2200" b="1" kern="1200" dirty="0">
                          <a:solidFill>
                            <a:srgbClr val="002060"/>
                          </a:solidFill>
                          <a:latin typeface="+mn-lt"/>
                          <a:ea typeface="Calibri"/>
                          <a:cs typeface="Calibri"/>
                        </a:rPr>
                        <a:t> </a:t>
                      </a:r>
                      <a:r>
                        <a:rPr lang="ar-SA" sz="2200" b="1" kern="1200" dirty="0" err="1">
                          <a:solidFill>
                            <a:srgbClr val="002060"/>
                          </a:solidFill>
                          <a:latin typeface="+mn-lt"/>
                          <a:ea typeface="Calibri"/>
                          <a:cs typeface="Calibri"/>
                        </a:rPr>
                        <a:t>وَالْفُضُو</a:t>
                      </a:r>
                      <a:r>
                        <a:rPr lang="ar-MA" sz="2200" b="1" kern="1200" dirty="0">
                          <a:solidFill>
                            <a:srgbClr val="002060"/>
                          </a:solidFill>
                          <a:latin typeface="+mn-lt"/>
                          <a:ea typeface="Calibri"/>
                          <a:cs typeface="Calibri"/>
                        </a:rPr>
                        <a:t>لُ</a:t>
                      </a:r>
                      <a:r>
                        <a:rPr lang="ar-SA" sz="2200" b="1" kern="1200" dirty="0">
                          <a:solidFill>
                            <a:srgbClr val="002060"/>
                          </a:solidFill>
                          <a:latin typeface="+mn-lt"/>
                          <a:ea typeface="Calibri"/>
                          <a:cs typeface="Calibri"/>
                        </a:rPr>
                        <a:t> الْمَعْرِفِيِّ.:</a:t>
                      </a:r>
                    </a:p>
                    <a:p>
                      <a:pPr marL="914400" marR="0" lvl="2" indent="0" algn="r" defTabSz="685800" rtl="1" eaLnBrk="1" fontAlgn="auto" latinLnBrk="0" hangingPunct="1">
                        <a:lnSpc>
                          <a:spcPct val="150000"/>
                        </a:lnSpc>
                        <a:spcBef>
                          <a:spcPts val="0"/>
                        </a:spcBef>
                        <a:spcAft>
                          <a:spcPts val="0"/>
                        </a:spcAft>
                        <a:buClrTx/>
                        <a:buSzTx/>
                        <a:buFont typeface="Wingdings" panose="05000000000000000000" pitchFamily="2" charset="2"/>
                        <a:buNone/>
                        <a:tabLst/>
                        <a:defRPr/>
                      </a:pPr>
                      <a:r>
                        <a:rPr lang="ar-SA" sz="2200" dirty="0"/>
                        <a:t> </a:t>
                      </a:r>
                      <a:r>
                        <a:rPr lang="ar-SA" sz="2400" b="1" kern="1200" dirty="0">
                          <a:solidFill>
                            <a:schemeClr val="accent2">
                              <a:lumMod val="50000"/>
                            </a:schemeClr>
                          </a:solidFill>
                          <a:latin typeface="+mn-lt"/>
                          <a:ea typeface="Calibri"/>
                          <a:cs typeface="Calibri"/>
                        </a:rPr>
                        <a:t>أ- "وكانَ يَحفَظُ القُرآنَ بِذاكِرَةٍ لاذِعَةٍ." </a:t>
                      </a:r>
                    </a:p>
                    <a:p>
                      <a:pPr marL="914400" marR="0" lvl="2" indent="0" algn="r" defTabSz="685800" rtl="1" eaLnBrk="1" fontAlgn="auto" latinLnBrk="0" hangingPunct="1">
                        <a:lnSpc>
                          <a:spcPct val="150000"/>
                        </a:lnSpc>
                        <a:spcBef>
                          <a:spcPts val="0"/>
                        </a:spcBef>
                        <a:spcAft>
                          <a:spcPts val="0"/>
                        </a:spcAft>
                        <a:buClrTx/>
                        <a:buSzTx/>
                        <a:buFont typeface="Wingdings" panose="05000000000000000000" pitchFamily="2" charset="2"/>
                        <a:buNone/>
                        <a:tabLst/>
                        <a:defRPr/>
                      </a:pPr>
                      <a:r>
                        <a:rPr lang="ar-SA" sz="2400" b="1" kern="1200" dirty="0">
                          <a:solidFill>
                            <a:schemeClr val="accent2">
                              <a:lumMod val="50000"/>
                            </a:schemeClr>
                          </a:solidFill>
                          <a:latin typeface="+mn-lt"/>
                          <a:ea typeface="Calibri"/>
                          <a:cs typeface="Calibri"/>
                        </a:rPr>
                        <a:t> ب- "وكانَ قَلبُهُ الصَّغيرُ يَخْفِقُ كُلَّما سَمِعَ ذِكرَ العِلمِ أَو الأَزهَرِ أَو القاهِرَةِ."</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407727068"/>
                  </a:ext>
                </a:extLst>
              </a:tr>
            </a:tbl>
          </a:graphicData>
        </a:graphic>
      </p:graphicFrame>
    </p:spTree>
    <p:extLst>
      <p:ext uri="{BB962C8B-B14F-4D97-AF65-F5344CB8AC3E}">
        <p14:creationId xmlns:p14="http://schemas.microsoft.com/office/powerpoint/2010/main" val="5743636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C79EBBD0-0E64-57F8-8AAA-275C7676B689}"/>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A38F2C71-0551-8540-634A-0D15970857A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1511" name="Google Shape;1511;p45">
            <a:extLst>
              <a:ext uri="{FF2B5EF4-FFF2-40B4-BE49-F238E27FC236}">
                <a16:creationId xmlns:a16="http://schemas.microsoft.com/office/drawing/2014/main" id="{A61F349F-ED66-37D5-8B45-FF033147E3C7}"/>
              </a:ext>
            </a:extLst>
          </p:cNvPr>
          <p:cNvSpPr txBox="1">
            <a:spLocks noGrp="1"/>
          </p:cNvSpPr>
          <p:nvPr>
            <p:ph type="body" idx="4294967295"/>
          </p:nvPr>
        </p:nvSpPr>
        <p:spPr>
          <a:xfrm>
            <a:off x="730297" y="499776"/>
            <a:ext cx="10468339" cy="292443"/>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400" i="1" dirty="0">
                <a:solidFill>
                  <a:srgbClr val="AEABAB"/>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sz="1400" i="1" dirty="0"/>
          </a:p>
        </p:txBody>
      </p:sp>
      <p:sp>
        <p:nvSpPr>
          <p:cNvPr id="1548" name="Google Shape;1548;p49">
            <a:extLst>
              <a:ext uri="{FF2B5EF4-FFF2-40B4-BE49-F238E27FC236}">
                <a16:creationId xmlns:a16="http://schemas.microsoft.com/office/drawing/2014/main" id="{3B7115B6-0DE4-4C13-C1B1-4ADF60A85B53}"/>
              </a:ext>
            </a:extLst>
          </p:cNvPr>
          <p:cNvSpPr txBox="1">
            <a:spLocks noGrp="1"/>
          </p:cNvSpPr>
          <p:nvPr>
            <p:ph type="title" idx="4294967295"/>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600" b="1" dirty="0">
                <a:solidFill>
                  <a:schemeClr val="bg1">
                    <a:lumMod val="50000"/>
                  </a:schemeClr>
                </a:solidFill>
                <a:latin typeface="+mn-lt"/>
              </a:rPr>
              <a:t>3- الممارسة المستقلة:  ننتقل الآن، إلى الإجابة عن بقية الأسئلة بشكل فردي عن الأسئلة 6-7-8 -9</a:t>
            </a:r>
            <a:endParaRPr sz="1600" b="1" dirty="0">
              <a:solidFill>
                <a:schemeClr val="bg1">
                  <a:lumMod val="50000"/>
                </a:schemeClr>
              </a:solidFill>
              <a:latin typeface="+mn-lt"/>
            </a:endParaRPr>
          </a:p>
        </p:txBody>
      </p:sp>
      <p:sp>
        <p:nvSpPr>
          <p:cNvPr id="9" name="Rectangle 8">
            <a:extLst>
              <a:ext uri="{FF2B5EF4-FFF2-40B4-BE49-F238E27FC236}">
                <a16:creationId xmlns:a16="http://schemas.microsoft.com/office/drawing/2014/main" id="{D8EC28F4-781B-B0A7-EA42-7AE50A677885}"/>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4" name="Google Shape;1435;p14" descr="Lever la main - Icônes mains et gestes gratuites">
            <a:extLst>
              <a:ext uri="{FF2B5EF4-FFF2-40B4-BE49-F238E27FC236}">
                <a16:creationId xmlns:a16="http://schemas.microsoft.com/office/drawing/2014/main" id="{3A9D2B96-E437-DB57-C3FF-3CA7FCE9003E}"/>
              </a:ext>
            </a:extLst>
          </p:cNvPr>
          <p:cNvPicPr preferRelativeResize="0"/>
          <p:nvPr/>
        </p:nvPicPr>
        <p:blipFill rotWithShape="1">
          <a:blip r:embed="rId3">
            <a:alphaModFix/>
          </a:blip>
          <a:srcRect/>
          <a:stretch/>
        </p:blipFill>
        <p:spPr>
          <a:xfrm>
            <a:off x="711549" y="66684"/>
            <a:ext cx="702642" cy="702642"/>
          </a:xfrm>
          <a:prstGeom prst="rect">
            <a:avLst/>
          </a:prstGeom>
          <a:noFill/>
          <a:ln>
            <a:noFill/>
          </a:ln>
        </p:spPr>
      </p:pic>
      <p:pic>
        <p:nvPicPr>
          <p:cNvPr id="10" name="Picture 14">
            <a:extLst>
              <a:ext uri="{FF2B5EF4-FFF2-40B4-BE49-F238E27FC236}">
                <a16:creationId xmlns:a16="http://schemas.microsoft.com/office/drawing/2014/main" id="{7E7BAD50-89F8-CD7F-8921-9A960192AAB6}"/>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08106" y="29669"/>
            <a:ext cx="702642" cy="702642"/>
          </a:xfrm>
          <a:prstGeom prst="rect">
            <a:avLst/>
          </a:prstGeom>
        </p:spPr>
      </p:pic>
      <p:pic>
        <p:nvPicPr>
          <p:cNvPr id="12" name="Picture 4" descr="Image générée">
            <a:extLst>
              <a:ext uri="{FF2B5EF4-FFF2-40B4-BE49-F238E27FC236}">
                <a16:creationId xmlns:a16="http://schemas.microsoft.com/office/drawing/2014/main" id="{A1A480B8-AE11-2DEE-E43B-98BDB7079901}"/>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381" t="42119" r="70997" b="41629"/>
          <a:stretch>
            <a:fillRect/>
          </a:stretch>
        </p:blipFill>
        <p:spPr bwMode="auto">
          <a:xfrm>
            <a:off x="1783" y="143714"/>
            <a:ext cx="730250" cy="69480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7" name="Tableau 16">
            <a:extLst>
              <a:ext uri="{FF2B5EF4-FFF2-40B4-BE49-F238E27FC236}">
                <a16:creationId xmlns:a16="http://schemas.microsoft.com/office/drawing/2014/main" id="{F8AE2A7F-074E-2817-BA13-5DDD18018DF6}"/>
              </a:ext>
            </a:extLst>
          </p:cNvPr>
          <p:cNvGraphicFramePr>
            <a:graphicFrameLocks noGrp="1"/>
          </p:cNvGraphicFramePr>
          <p:nvPr>
            <p:extLst>
              <p:ext uri="{D42A27DB-BD31-4B8C-83A1-F6EECF244321}">
                <p14:modId xmlns:p14="http://schemas.microsoft.com/office/powerpoint/2010/main" val="706065247"/>
              </p:ext>
            </p:extLst>
          </p:nvPr>
        </p:nvGraphicFramePr>
        <p:xfrm>
          <a:off x="376140" y="1020431"/>
          <a:ext cx="11176651" cy="3692335"/>
        </p:xfrm>
        <a:graphic>
          <a:graphicData uri="http://schemas.openxmlformats.org/drawingml/2006/table">
            <a:tbl>
              <a:tblPr firstRow="1" bandRow="1">
                <a:tableStyleId>{5C22544A-7EE6-4342-B048-85BDC9FD1C3A}</a:tableStyleId>
              </a:tblPr>
              <a:tblGrid>
                <a:gridCol w="11176651">
                  <a:extLst>
                    <a:ext uri="{9D8B030D-6E8A-4147-A177-3AD203B41FA5}">
                      <a16:colId xmlns:a16="http://schemas.microsoft.com/office/drawing/2014/main" val="3888252430"/>
                    </a:ext>
                  </a:extLst>
                </a:gridCol>
              </a:tblGrid>
              <a:tr h="2534946">
                <a:tc>
                  <a:txBody>
                    <a:bodyPr/>
                    <a:lstStyle/>
                    <a:p>
                      <a:pPr marL="0" marR="0" lvl="0" indent="0" algn="r" defTabSz="685800" rtl="1" eaLnBrk="1" fontAlgn="auto" latinLnBrk="0" hangingPunct="1">
                        <a:lnSpc>
                          <a:spcPct val="150000"/>
                        </a:lnSpc>
                        <a:spcBef>
                          <a:spcPts val="0"/>
                        </a:spcBef>
                        <a:spcAft>
                          <a:spcPts val="0"/>
                        </a:spcAft>
                        <a:buClrTx/>
                        <a:buSzTx/>
                        <a:buFont typeface="+mj-lt"/>
                        <a:buNone/>
                        <a:tabLst/>
                        <a:defRPr/>
                      </a:pPr>
                      <a:r>
                        <a:rPr lang="ar-SA" sz="2400" b="1" kern="1200" dirty="0">
                          <a:solidFill>
                            <a:srgbClr val="002060"/>
                          </a:solidFill>
                          <a:latin typeface="+mn-lt"/>
                          <a:ea typeface="Calibri"/>
                          <a:cs typeface="Calibri"/>
                        </a:rPr>
                        <a:t>8- </a:t>
                      </a:r>
                      <a:r>
                        <a:rPr lang="ar-SA" sz="2400" b="1" kern="1200" dirty="0">
                          <a:solidFill>
                            <a:schemeClr val="accent1">
                              <a:lumMod val="60000"/>
                              <a:lumOff val="40000"/>
                            </a:schemeClr>
                          </a:solidFill>
                          <a:latin typeface="+mn-lt"/>
                          <a:ea typeface="Calibri"/>
                          <a:cs typeface="Calibri"/>
                        </a:rPr>
                        <a:t>اِسْتَدِلْ مِنَ النَّصِّ بِدَلِيلَيْنِ عَلَى كُلِّ قِيمَةٍ مِنَ الْقِيَمِ الآتِيَةِ:</a:t>
                      </a:r>
                    </a:p>
                    <a:p>
                      <a:pPr marL="171450" marR="0" lvl="0" indent="-171450" algn="r" defTabSz="685800" rtl="1" eaLnBrk="1" fontAlgn="auto" latinLnBrk="0" hangingPunct="1">
                        <a:lnSpc>
                          <a:spcPct val="150000"/>
                        </a:lnSpc>
                        <a:spcBef>
                          <a:spcPts val="0"/>
                        </a:spcBef>
                        <a:spcAft>
                          <a:spcPts val="0"/>
                        </a:spcAft>
                        <a:buClrTx/>
                        <a:buSzTx/>
                        <a:buFont typeface="Wingdings" panose="05000000000000000000" pitchFamily="2" charset="2"/>
                        <a:buChar char="q"/>
                        <a:tabLst/>
                        <a:defRPr/>
                      </a:pPr>
                      <a:r>
                        <a:rPr lang="ar-SA" sz="2400" b="1" kern="1200" dirty="0">
                          <a:solidFill>
                            <a:srgbClr val="002060"/>
                          </a:solidFill>
                          <a:latin typeface="+mn-lt"/>
                          <a:ea typeface="Calibri"/>
                          <a:cs typeface="Calibri"/>
                        </a:rPr>
                        <a:t>قوة الإرادة والصبر: </a:t>
                      </a:r>
                      <a:endParaRPr lang="ar-SA" sz="2400" b="0" kern="1200" dirty="0">
                        <a:solidFill>
                          <a:srgbClr val="002060"/>
                        </a:solidFill>
                        <a:latin typeface="+mn-lt"/>
                        <a:ea typeface="Calibri"/>
                        <a:cs typeface="Calibri"/>
                      </a:endParaRPr>
                    </a:p>
                    <a:p>
                      <a:pPr marL="914400" lvl="1" indent="-457200" algn="r" rtl="1">
                        <a:buAutoNum type="arabic1Minus"/>
                      </a:pPr>
                      <a:r>
                        <a:rPr lang="ar-SA" sz="2400" b="1" kern="1200" dirty="0">
                          <a:solidFill>
                            <a:schemeClr val="accent2">
                              <a:lumMod val="50000"/>
                            </a:schemeClr>
                          </a:solidFill>
                          <a:latin typeface="+mn-lt"/>
                          <a:ea typeface="Calibri"/>
                          <a:cs typeface="Calibri"/>
                        </a:rPr>
                        <a:t>"وكانَ لا يُبالِي، ويَجلِسُ القُرفُصاءَ في حَلَقاتِ الدَّرسِ، يُصغِي إِلى صَوتِ الشَّيخِ كأنما يُصغي إِلى وَحيٍ."</a:t>
                      </a:r>
                    </a:p>
                    <a:p>
                      <a:pPr marL="914400" lvl="1" indent="-457200" algn="r" rtl="1">
                        <a:buAutoNum type="arabic1Minus"/>
                      </a:pPr>
                      <a:r>
                        <a:rPr lang="ar-SA" sz="2400" b="1" kern="1200" dirty="0">
                          <a:solidFill>
                            <a:schemeClr val="accent2">
                              <a:lumMod val="50000"/>
                            </a:schemeClr>
                          </a:solidFill>
                          <a:latin typeface="+mn-lt"/>
                          <a:ea typeface="Calibri"/>
                          <a:cs typeface="Calibri"/>
                        </a:rPr>
                        <a:t>"فَكانَ يَثورُ في داخِلِهِ، ولكِنَّهُ يَصبِرُ."</a:t>
                      </a:r>
                    </a:p>
                    <a:p>
                      <a:pPr marL="171450" marR="0" lvl="0" indent="-171450" algn="r" defTabSz="685800" rtl="1" eaLnBrk="1" fontAlgn="auto" latinLnBrk="0" hangingPunct="1">
                        <a:lnSpc>
                          <a:spcPct val="150000"/>
                        </a:lnSpc>
                        <a:spcBef>
                          <a:spcPts val="0"/>
                        </a:spcBef>
                        <a:spcAft>
                          <a:spcPts val="0"/>
                        </a:spcAft>
                        <a:buClrTx/>
                        <a:buSzTx/>
                        <a:buFont typeface="Wingdings" panose="05000000000000000000" pitchFamily="2" charset="2"/>
                        <a:buChar char="q"/>
                        <a:tabLst/>
                        <a:defRPr/>
                      </a:pPr>
                      <a:r>
                        <a:rPr lang="ar-SA" sz="2400" b="1" kern="1200" dirty="0">
                          <a:solidFill>
                            <a:srgbClr val="002060"/>
                          </a:solidFill>
                          <a:latin typeface="+mn-lt"/>
                          <a:ea typeface="Calibri"/>
                          <a:cs typeface="Calibri"/>
                        </a:rPr>
                        <a:t>الاستقلالية والاعتماد على النفس: </a:t>
                      </a:r>
                    </a:p>
                    <a:p>
                      <a:pPr marL="914400" lvl="1" indent="-457200" algn="r" defTabSz="914400" rtl="1" eaLnBrk="1" latinLnBrk="0" hangingPunct="1">
                        <a:buAutoNum type="arabic1Minus"/>
                      </a:pPr>
                      <a:r>
                        <a:rPr lang="ar-SA" sz="2400" b="1" kern="1200" dirty="0">
                          <a:solidFill>
                            <a:schemeClr val="accent2">
                              <a:lumMod val="50000"/>
                            </a:schemeClr>
                          </a:solidFill>
                          <a:latin typeface="+mn-lt"/>
                          <a:ea typeface="Calibri"/>
                          <a:cs typeface="Calibri"/>
                        </a:rPr>
                        <a:t>"شَدَّ الرِّحالَ إِلى القاهِرَةِ، ودَخَلَ الفَتى الأَزهَرَ كَما يَدخُلُ العابِدُ مِحرابَهُ."</a:t>
                      </a:r>
                    </a:p>
                    <a:p>
                      <a:pPr marL="914400" lvl="1" indent="-457200" algn="r" defTabSz="914400" rtl="1" eaLnBrk="1" latinLnBrk="0" hangingPunct="1">
                        <a:buAutoNum type="arabic1Minus"/>
                      </a:pPr>
                      <a:r>
                        <a:rPr lang="ar-SA" sz="2400" b="1" kern="1200" dirty="0">
                          <a:solidFill>
                            <a:schemeClr val="accent2">
                              <a:lumMod val="50000"/>
                            </a:schemeClr>
                          </a:solidFill>
                          <a:latin typeface="+mn-lt"/>
                          <a:ea typeface="Calibri"/>
                          <a:cs typeface="Calibri"/>
                        </a:rPr>
                        <a:t>"وكانَ العِلمُ عِندَهُ عِبادَةً، والدَّرسُ صَلاةً، والأَزهَرُ بَيتًا مِن بُيوتِ اللهِ."</a:t>
                      </a:r>
                    </a:p>
                    <a:p>
                      <a:pPr marL="457200" marR="0" lvl="1" indent="0" algn="r" defTabSz="685800" rtl="1" eaLnBrk="1" fontAlgn="auto" latinLnBrk="0" hangingPunct="1">
                        <a:lnSpc>
                          <a:spcPct val="150000"/>
                        </a:lnSpc>
                        <a:spcBef>
                          <a:spcPts val="0"/>
                        </a:spcBef>
                        <a:spcAft>
                          <a:spcPts val="0"/>
                        </a:spcAft>
                        <a:buClrTx/>
                        <a:buSzTx/>
                        <a:buFont typeface="Wingdings" panose="05000000000000000000" pitchFamily="2" charset="2"/>
                        <a:buNone/>
                        <a:tabLst/>
                        <a:defRPr/>
                      </a:pPr>
                      <a:endParaRPr lang="fr-FR" sz="2400" b="0" kern="1200" dirty="0">
                        <a:solidFill>
                          <a:srgbClr val="002060"/>
                        </a:solidFill>
                        <a:latin typeface="+mn-lt"/>
                        <a:ea typeface="Calibri"/>
                        <a:cs typeface="Calibri"/>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407727068"/>
                  </a:ext>
                </a:extLst>
              </a:tr>
            </a:tbl>
          </a:graphicData>
        </a:graphic>
      </p:graphicFrame>
      <p:sp>
        <p:nvSpPr>
          <p:cNvPr id="18" name="Google Shape;1574;p218">
            <a:extLst>
              <a:ext uri="{FF2B5EF4-FFF2-40B4-BE49-F238E27FC236}">
                <a16:creationId xmlns:a16="http://schemas.microsoft.com/office/drawing/2014/main" id="{B10CF4A7-A49A-3EC8-6372-68EFB5C61CF3}"/>
              </a:ext>
            </a:extLst>
          </p:cNvPr>
          <p:cNvSpPr txBox="1"/>
          <p:nvPr/>
        </p:nvSpPr>
        <p:spPr>
          <a:xfrm>
            <a:off x="376140" y="4894682"/>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algn="r" rtl="1">
              <a:lnSpc>
                <a:spcPct val="90000"/>
              </a:lnSpc>
              <a:buClr>
                <a:srgbClr val="000000"/>
              </a:buClr>
              <a:buSzPts val="2000"/>
            </a:pPr>
            <a:r>
              <a:rPr lang="fr-FR" sz="2400" b="1" dirty="0">
                <a:solidFill>
                  <a:srgbClr val="002060"/>
                </a:solidFill>
                <a:ea typeface="Calibri"/>
                <a:cs typeface="Calibri"/>
                <a:sym typeface="Calibri"/>
              </a:rPr>
              <a:t>9</a:t>
            </a:r>
            <a:r>
              <a:rPr lang="ar-SA" sz="2400" b="1" dirty="0">
                <a:solidFill>
                  <a:srgbClr val="002060"/>
                </a:solidFill>
                <a:ea typeface="Calibri"/>
                <a:cs typeface="Calibri"/>
                <a:sym typeface="Calibri"/>
              </a:rPr>
              <a:t>-</a:t>
            </a:r>
            <a:r>
              <a:rPr lang="ar-SA" sz="2400" b="1" dirty="0">
                <a:solidFill>
                  <a:srgbClr val="002060"/>
                </a:solidFill>
                <a:ea typeface="Calibri"/>
                <a:cs typeface="Calibri"/>
              </a:rPr>
              <a:t> </a:t>
            </a:r>
            <a:r>
              <a:rPr lang="ar-SA" sz="2400" b="1" dirty="0">
                <a:solidFill>
                  <a:schemeClr val="accent1">
                    <a:lumMod val="60000"/>
                    <a:lumOff val="40000"/>
                  </a:schemeClr>
                </a:solidFill>
                <a:ea typeface="Calibri"/>
                <a:cs typeface="Calibri"/>
              </a:rPr>
              <a:t>اقْتَرِح عُنْواناً بَديلاً لِعُنوانِ النَّصِّ؟</a:t>
            </a:r>
            <a:endParaRPr lang="fr-FR" sz="2400" b="1" dirty="0">
              <a:solidFill>
                <a:schemeClr val="accent1">
                  <a:lumMod val="60000"/>
                  <a:lumOff val="40000"/>
                </a:schemeClr>
              </a:solidFill>
              <a:ea typeface="Calibri"/>
              <a:cs typeface="Calibri"/>
            </a:endParaRPr>
          </a:p>
        </p:txBody>
      </p:sp>
      <p:sp>
        <p:nvSpPr>
          <p:cNvPr id="3" name="Google Shape;1503;p44">
            <a:extLst>
              <a:ext uri="{FF2B5EF4-FFF2-40B4-BE49-F238E27FC236}">
                <a16:creationId xmlns:a16="http://schemas.microsoft.com/office/drawing/2014/main" id="{68C21A36-87BD-1D20-05BD-FAED26AFAC52}"/>
              </a:ext>
            </a:extLst>
          </p:cNvPr>
          <p:cNvSpPr txBox="1"/>
          <p:nvPr/>
        </p:nvSpPr>
        <p:spPr>
          <a:xfrm>
            <a:off x="344125" y="5603320"/>
            <a:ext cx="11208666" cy="1188180"/>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1" algn="r" rtl="1">
              <a:lnSpc>
                <a:spcPct val="90000"/>
              </a:lnSpc>
              <a:buClr>
                <a:schemeClr val="dk1"/>
              </a:buClr>
              <a:buSzPts val="2000"/>
            </a:pPr>
            <a:r>
              <a:rPr lang="ar-SA" sz="2000" b="1" dirty="0">
                <a:solidFill>
                  <a:srgbClr val="C00000"/>
                </a:solidFill>
                <a:ea typeface="Calibri"/>
                <a:cs typeface="Calibri"/>
                <a:sym typeface="Calibri"/>
              </a:rPr>
              <a:t>الجواب</a:t>
            </a:r>
            <a:r>
              <a:rPr lang="ar-SA" sz="2400" b="1" dirty="0">
                <a:solidFill>
                  <a:srgbClr val="C00000"/>
                </a:solidFill>
                <a:ea typeface="Calibri"/>
                <a:cs typeface="Calibri"/>
                <a:sym typeface="Calibri"/>
              </a:rPr>
              <a:t>:</a:t>
            </a:r>
            <a:r>
              <a:rPr lang="ar-SA" sz="2400" b="1" dirty="0">
                <a:solidFill>
                  <a:schemeClr val="tx2">
                    <a:lumMod val="60000"/>
                    <a:lumOff val="40000"/>
                  </a:schemeClr>
                </a:solidFill>
                <a:ea typeface="Calibri"/>
                <a:cs typeface="Calibri"/>
              </a:rPr>
              <a:t> </a:t>
            </a:r>
          </a:p>
          <a:p>
            <a:pPr lvl="1" algn="r" rtl="1">
              <a:lnSpc>
                <a:spcPct val="90000"/>
              </a:lnSpc>
              <a:buClr>
                <a:schemeClr val="dk1"/>
              </a:buClr>
              <a:buSzPts val="2000"/>
            </a:pPr>
            <a:r>
              <a:rPr lang="fr-FR" sz="2200" dirty="0"/>
              <a:t>🔹 </a:t>
            </a:r>
            <a:r>
              <a:rPr lang="ar-SA" sz="2200" b="1" dirty="0">
                <a:solidFill>
                  <a:srgbClr val="002060"/>
                </a:solidFill>
                <a:ea typeface="Calibri"/>
                <a:cs typeface="Calibri"/>
              </a:rPr>
              <a:t>من ظلام العمى إلى نور العلم            </a:t>
            </a:r>
            <a:r>
              <a:rPr lang="fr-FR" sz="2200" b="1" dirty="0">
                <a:solidFill>
                  <a:srgbClr val="002060"/>
                </a:solidFill>
                <a:ea typeface="Calibri"/>
                <a:cs typeface="Calibri"/>
              </a:rPr>
              <a:t>                  </a:t>
            </a:r>
            <a:r>
              <a:rPr lang="ar-SA" sz="2200" b="1" dirty="0">
                <a:solidFill>
                  <a:srgbClr val="002060"/>
                </a:solidFill>
                <a:ea typeface="Calibri"/>
                <a:cs typeface="Calibri"/>
              </a:rPr>
              <a:t>     </a:t>
            </a:r>
            <a:r>
              <a:rPr lang="fr-FR" sz="2200" b="1" dirty="0">
                <a:solidFill>
                  <a:srgbClr val="002060"/>
                </a:solidFill>
                <a:ea typeface="Calibri"/>
                <a:cs typeface="Calibri"/>
              </a:rPr>
              <a:t>🔹 </a:t>
            </a:r>
            <a:r>
              <a:rPr lang="ar-SA" sz="2200" b="1" dirty="0">
                <a:solidFill>
                  <a:srgbClr val="002060"/>
                </a:solidFill>
                <a:ea typeface="Calibri"/>
                <a:cs typeface="Calibri"/>
              </a:rPr>
              <a:t>إرادة لا تُقهر</a:t>
            </a:r>
          </a:p>
          <a:p>
            <a:pPr lvl="1" algn="r" rtl="1">
              <a:lnSpc>
                <a:spcPct val="90000"/>
              </a:lnSpc>
              <a:buClr>
                <a:schemeClr val="dk1"/>
              </a:buClr>
              <a:buSzPts val="2000"/>
            </a:pPr>
            <a:r>
              <a:rPr lang="fr-FR" sz="2200" b="1" dirty="0">
                <a:solidFill>
                  <a:srgbClr val="002060"/>
                </a:solidFill>
                <a:ea typeface="Calibri"/>
                <a:cs typeface="Calibri"/>
              </a:rPr>
              <a:t>🔹 </a:t>
            </a:r>
            <a:r>
              <a:rPr lang="ar-SA" sz="2200" b="1" dirty="0">
                <a:solidFill>
                  <a:srgbClr val="002060"/>
                </a:solidFill>
                <a:ea typeface="Calibri"/>
                <a:cs typeface="Calibri"/>
              </a:rPr>
              <a:t>ذكريات طالب أزهري                                             </a:t>
            </a:r>
            <a:r>
              <a:rPr lang="fr-FR" sz="2200" b="1" dirty="0">
                <a:solidFill>
                  <a:srgbClr val="002060"/>
                </a:solidFill>
                <a:ea typeface="Calibri"/>
                <a:cs typeface="Calibri"/>
              </a:rPr>
              <a:t>🔹 </a:t>
            </a:r>
            <a:r>
              <a:rPr lang="ar-SA" sz="2200" b="1" dirty="0">
                <a:solidFill>
                  <a:srgbClr val="002060"/>
                </a:solidFill>
                <a:ea typeface="Calibri"/>
                <a:cs typeface="Calibri"/>
              </a:rPr>
              <a:t>العلم عبادة وطموح</a:t>
            </a:r>
            <a:endParaRPr sz="2200" b="1" dirty="0">
              <a:solidFill>
                <a:srgbClr val="002060"/>
              </a:solidFill>
              <a:ea typeface="Calibri"/>
              <a:cs typeface="Calibri"/>
              <a:sym typeface="Calibri"/>
            </a:endParaRPr>
          </a:p>
        </p:txBody>
      </p:sp>
    </p:spTree>
    <p:extLst>
      <p:ext uri="{BB962C8B-B14F-4D97-AF65-F5344CB8AC3E}">
        <p14:creationId xmlns:p14="http://schemas.microsoft.com/office/powerpoint/2010/main" val="258814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C74CB3DD-2495-B088-92B3-B80D0FB18B4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01A04D9-AFBB-937B-CB18-FBD15D4E8E2E}"/>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12" name="Rectangle 11">
            <a:extLst>
              <a:ext uri="{FF2B5EF4-FFF2-40B4-BE49-F238E27FC236}">
                <a16:creationId xmlns:a16="http://schemas.microsoft.com/office/drawing/2014/main" id="{1A5E31BD-79CF-C44A-C8A4-C9395FC46C4D}"/>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3" name="Rectangle : coins arrondis 2">
            <a:extLst>
              <a:ext uri="{FF2B5EF4-FFF2-40B4-BE49-F238E27FC236}">
                <a16:creationId xmlns:a16="http://schemas.microsoft.com/office/drawing/2014/main" id="{535F4B11-0071-A6B5-C167-B83E5AEF677A}"/>
              </a:ext>
            </a:extLst>
          </p:cNvPr>
          <p:cNvSpPr/>
          <p:nvPr/>
        </p:nvSpPr>
        <p:spPr>
          <a:xfrm>
            <a:off x="2793077" y="718175"/>
            <a:ext cx="8630560" cy="615142"/>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rtl="1">
              <a:buFont typeface="Arial" panose="020B0604020202020204" pitchFamily="34" charset="0"/>
              <a:buChar char="•"/>
            </a:pPr>
            <a:r>
              <a:rPr lang="ar-SA" sz="3200" b="1" dirty="0"/>
              <a:t>أحرص على التقويم الذاتي المنتظم لفهمي القرائي</a:t>
            </a:r>
            <a:endParaRPr lang="fr-FR" sz="3200" b="1" dirty="0"/>
          </a:p>
        </p:txBody>
      </p:sp>
      <p:pic>
        <p:nvPicPr>
          <p:cNvPr id="14" name="Picture 2" descr="Image générée">
            <a:extLst>
              <a:ext uri="{FF2B5EF4-FFF2-40B4-BE49-F238E27FC236}">
                <a16:creationId xmlns:a16="http://schemas.microsoft.com/office/drawing/2014/main" id="{024CDCA2-3BEC-D4FE-8FE4-852843E4A8D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 name="Google Shape;1369;p31">
            <a:extLst>
              <a:ext uri="{FF2B5EF4-FFF2-40B4-BE49-F238E27FC236}">
                <a16:creationId xmlns:a16="http://schemas.microsoft.com/office/drawing/2014/main" id="{B591E3BB-E042-AFBE-6E0C-DADE64CF53FF}"/>
              </a:ext>
            </a:extLst>
          </p:cNvPr>
          <p:cNvSpPr txBox="1"/>
          <p:nvPr/>
        </p:nvSpPr>
        <p:spPr>
          <a:xfrm>
            <a:off x="765613" y="272277"/>
            <a:ext cx="10373965" cy="2698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400" b="0" i="1" u="none" strike="noStrike" cap="none" dirty="0">
                <a:solidFill>
                  <a:schemeClr val="bg1">
                    <a:lumMod val="50000"/>
                  </a:schemeClr>
                </a:solidFill>
                <a:ea typeface="Calibri"/>
                <a:cs typeface="Calibri"/>
                <a:sym typeface="Calibri"/>
              </a:rPr>
              <a:t> </a:t>
            </a:r>
            <a:r>
              <a:rPr lang="ar-SA" sz="1400" i="1" dirty="0">
                <a:solidFill>
                  <a:schemeClr val="bg1">
                    <a:lumMod val="50000"/>
                  </a:schemeClr>
                </a:solidFill>
                <a:sym typeface="Calibri"/>
              </a:rPr>
              <a:t>يطلب الأستاذ من</a:t>
            </a:r>
            <a:r>
              <a:rPr lang="ar-SA" sz="1400" i="1" dirty="0">
                <a:solidFill>
                  <a:schemeClr val="bg1">
                    <a:lumMod val="50000"/>
                  </a:schemeClr>
                </a:solidFill>
              </a:rPr>
              <a:t> التلاميذ أن يقوموا فهمهم  القرائي ذاتيا بوضع دائرة أمام الرمز الموافق لإنجازه القرائي في الجهة الخاصة بذلك على الكراسة.  </a:t>
            </a:r>
            <a:endParaRPr lang="fr-FR" sz="1400" i="1" dirty="0">
              <a:solidFill>
                <a:schemeClr val="bg1">
                  <a:lumMod val="50000"/>
                </a:schemeClr>
              </a:solidFill>
            </a:endParaRPr>
          </a:p>
        </p:txBody>
      </p:sp>
      <p:pic>
        <p:nvPicPr>
          <p:cNvPr id="4" name="Google Shape;1368;p31">
            <a:extLst>
              <a:ext uri="{FF2B5EF4-FFF2-40B4-BE49-F238E27FC236}">
                <a16:creationId xmlns:a16="http://schemas.microsoft.com/office/drawing/2014/main" id="{9823D8B9-95C5-5A29-5FF2-C0551094626E}"/>
              </a:ext>
            </a:extLst>
          </p:cNvPr>
          <p:cNvPicPr preferRelativeResize="0"/>
          <p:nvPr/>
        </p:nvPicPr>
        <p:blipFill rotWithShape="1">
          <a:blip r:embed="rId4">
            <a:alphaModFix/>
          </a:blip>
          <a:srcRect/>
          <a:stretch/>
        </p:blipFill>
        <p:spPr>
          <a:xfrm>
            <a:off x="547462" y="137964"/>
            <a:ext cx="625694" cy="625694"/>
          </a:xfrm>
          <a:prstGeom prst="rect">
            <a:avLst/>
          </a:prstGeom>
          <a:noFill/>
          <a:ln>
            <a:noFill/>
          </a:ln>
        </p:spPr>
      </p:pic>
      <p:pic>
        <p:nvPicPr>
          <p:cNvPr id="6" name="Picture 4" descr="Image générée">
            <a:extLst>
              <a:ext uri="{FF2B5EF4-FFF2-40B4-BE49-F238E27FC236}">
                <a16:creationId xmlns:a16="http://schemas.microsoft.com/office/drawing/2014/main" id="{CD07DD9B-7ED8-E8A6-7963-179D03EFBD8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1545" y="144200"/>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37" name="Ellipse 36">
            <a:extLst>
              <a:ext uri="{FF2B5EF4-FFF2-40B4-BE49-F238E27FC236}">
                <a16:creationId xmlns:a16="http://schemas.microsoft.com/office/drawing/2014/main" id="{222103AC-4EFF-5E4F-951B-A360660D3B4F}"/>
              </a:ext>
            </a:extLst>
          </p:cNvPr>
          <p:cNvSpPr/>
          <p:nvPr/>
        </p:nvSpPr>
        <p:spPr>
          <a:xfrm>
            <a:off x="8611975" y="1634833"/>
            <a:ext cx="3262522" cy="4866968"/>
          </a:xfrm>
          <a:prstGeom prst="ellips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8" name="Ellipse 37">
            <a:extLst>
              <a:ext uri="{FF2B5EF4-FFF2-40B4-BE49-F238E27FC236}">
                <a16:creationId xmlns:a16="http://schemas.microsoft.com/office/drawing/2014/main" id="{A7A3643F-7D12-2F17-CF3D-FC67A8214668}"/>
              </a:ext>
            </a:extLst>
          </p:cNvPr>
          <p:cNvSpPr/>
          <p:nvPr/>
        </p:nvSpPr>
        <p:spPr>
          <a:xfrm>
            <a:off x="8670967" y="1634833"/>
            <a:ext cx="3262522" cy="48669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9" name="Rectangle : coins arrondis 38">
            <a:extLst>
              <a:ext uri="{FF2B5EF4-FFF2-40B4-BE49-F238E27FC236}">
                <a16:creationId xmlns:a16="http://schemas.microsoft.com/office/drawing/2014/main" id="{9B1157B4-EDC4-8C00-70FC-608B2A56B5E5}"/>
              </a:ext>
            </a:extLst>
          </p:cNvPr>
          <p:cNvSpPr/>
          <p:nvPr/>
        </p:nvSpPr>
        <p:spPr>
          <a:xfrm>
            <a:off x="2793077" y="1892991"/>
            <a:ext cx="7036311"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SA" b="1" dirty="0"/>
              <a:t>تَمَكَّنْتُ مِنَ </a:t>
            </a:r>
            <a:r>
              <a:rPr lang="ar-SA" b="1" dirty="0" err="1"/>
              <a:t>الإِجَا</a:t>
            </a:r>
            <a:r>
              <a:rPr lang="ar-SA" dirty="0" err="1"/>
              <a:t>بِتَصْحِيحِ</a:t>
            </a:r>
            <a:r>
              <a:rPr lang="ar-SA" b="1" dirty="0" err="1"/>
              <a:t>بَةِ</a:t>
            </a:r>
            <a:r>
              <a:rPr lang="ar-SA" b="1" dirty="0"/>
              <a:t> الصَّحِيحَةِ عَنْ 4 أَسْئِلَةٍ فَأَكْثَرَ</a:t>
            </a:r>
            <a:br>
              <a:rPr lang="ar-SA" dirty="0"/>
            </a:br>
            <a:r>
              <a:rPr lang="ar-SA" dirty="0"/>
              <a:t>وَثِقْتُ الأَخْطَاءِ عَلَى كُرَّاسَتِي</a:t>
            </a: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0" name="Rectangle : coins arrondis 39">
            <a:extLst>
              <a:ext uri="{FF2B5EF4-FFF2-40B4-BE49-F238E27FC236}">
                <a16:creationId xmlns:a16="http://schemas.microsoft.com/office/drawing/2014/main" id="{34120829-50D5-6BD4-B190-32636436CCE4}"/>
              </a:ext>
            </a:extLst>
          </p:cNvPr>
          <p:cNvSpPr/>
          <p:nvPr/>
        </p:nvSpPr>
        <p:spPr>
          <a:xfrm>
            <a:off x="2793077" y="3694691"/>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1" name="Rectangle : coins arrondis 40">
            <a:extLst>
              <a:ext uri="{FF2B5EF4-FFF2-40B4-BE49-F238E27FC236}">
                <a16:creationId xmlns:a16="http://schemas.microsoft.com/office/drawing/2014/main" id="{A9CC5FCD-20CC-AF92-AAAD-EE76942ABEAD}"/>
              </a:ext>
            </a:extLst>
          </p:cNvPr>
          <p:cNvSpPr/>
          <p:nvPr/>
        </p:nvSpPr>
        <p:spPr>
          <a:xfrm>
            <a:off x="2793077" y="5459581"/>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2" name="Ellipse 41">
            <a:extLst>
              <a:ext uri="{FF2B5EF4-FFF2-40B4-BE49-F238E27FC236}">
                <a16:creationId xmlns:a16="http://schemas.microsoft.com/office/drawing/2014/main" id="{E666144B-7F8D-95EF-F610-2E3A8EA78149}"/>
              </a:ext>
            </a:extLst>
          </p:cNvPr>
          <p:cNvSpPr/>
          <p:nvPr/>
        </p:nvSpPr>
        <p:spPr>
          <a:xfrm>
            <a:off x="8670967" y="1929799"/>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3" name="Ellipse 42">
            <a:extLst>
              <a:ext uri="{FF2B5EF4-FFF2-40B4-BE49-F238E27FC236}">
                <a16:creationId xmlns:a16="http://schemas.microsoft.com/office/drawing/2014/main" id="{B7CB512E-BBDB-7AC4-9593-C57FC769B978}"/>
              </a:ext>
            </a:extLst>
          </p:cNvPr>
          <p:cNvSpPr/>
          <p:nvPr/>
        </p:nvSpPr>
        <p:spPr>
          <a:xfrm>
            <a:off x="8749627" y="3675028"/>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4" name="Ellipse 43">
            <a:extLst>
              <a:ext uri="{FF2B5EF4-FFF2-40B4-BE49-F238E27FC236}">
                <a16:creationId xmlns:a16="http://schemas.microsoft.com/office/drawing/2014/main" id="{CE5F8B76-2FB3-7AB5-A36B-B088AAF6D50D}"/>
              </a:ext>
            </a:extLst>
          </p:cNvPr>
          <p:cNvSpPr/>
          <p:nvPr/>
        </p:nvSpPr>
        <p:spPr>
          <a:xfrm>
            <a:off x="8783146" y="5459581"/>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5" name="Image 44" descr="Une image contenant émoticône, Dessin d’enfant, dessin humoristique, smiley&#10;&#10;Le contenu généré par l’IA peut être incorrect.">
            <a:extLst>
              <a:ext uri="{FF2B5EF4-FFF2-40B4-BE49-F238E27FC236}">
                <a16:creationId xmlns:a16="http://schemas.microsoft.com/office/drawing/2014/main" id="{F85FE384-5206-5B9F-71D5-A3DEF800BC37}"/>
              </a:ext>
            </a:extLst>
          </p:cNvPr>
          <p:cNvPicPr>
            <a:picLocks noChangeAspect="1"/>
          </p:cNvPicPr>
          <p:nvPr/>
        </p:nvPicPr>
        <p:blipFill>
          <a:blip r:embed="rId6">
            <a:extLst>
              <a:ext uri="{28A0092B-C50C-407E-A947-70E740481C1C}">
                <a14:useLocalDpi xmlns:a14="http://schemas.microsoft.com/office/drawing/2010/main" val="0"/>
              </a:ext>
            </a:extLst>
          </a:blip>
          <a:srcRect r="65096"/>
          <a:stretch>
            <a:fillRect/>
          </a:stretch>
        </p:blipFill>
        <p:spPr>
          <a:xfrm>
            <a:off x="8868913" y="5552381"/>
            <a:ext cx="819738" cy="1004103"/>
          </a:xfrm>
          <a:prstGeom prst="rect">
            <a:avLst/>
          </a:prstGeom>
        </p:spPr>
      </p:pic>
      <p:pic>
        <p:nvPicPr>
          <p:cNvPr id="46" name="Image 45" descr="Une image contenant émoticône, Dessin d’enfant, dessin humoristique, smiley&#10;&#10;Le contenu généré par l’IA peut être incorrect.">
            <a:extLst>
              <a:ext uri="{FF2B5EF4-FFF2-40B4-BE49-F238E27FC236}">
                <a16:creationId xmlns:a16="http://schemas.microsoft.com/office/drawing/2014/main" id="{D6E54C45-DBD0-359B-9B4C-81734BE817B3}"/>
              </a:ext>
            </a:extLst>
          </p:cNvPr>
          <p:cNvPicPr>
            <a:picLocks noChangeAspect="1"/>
          </p:cNvPicPr>
          <p:nvPr/>
        </p:nvPicPr>
        <p:blipFill>
          <a:blip r:embed="rId6">
            <a:extLst>
              <a:ext uri="{28A0092B-C50C-407E-A947-70E740481C1C}">
                <a14:useLocalDpi xmlns:a14="http://schemas.microsoft.com/office/drawing/2010/main" val="0"/>
              </a:ext>
            </a:extLst>
          </a:blip>
          <a:srcRect l="32376" r="30723"/>
          <a:stretch>
            <a:fillRect/>
          </a:stretch>
        </p:blipFill>
        <p:spPr>
          <a:xfrm>
            <a:off x="8783146" y="3737357"/>
            <a:ext cx="825910" cy="956886"/>
          </a:xfrm>
          <a:prstGeom prst="rect">
            <a:avLst/>
          </a:prstGeom>
        </p:spPr>
      </p:pic>
      <p:pic>
        <p:nvPicPr>
          <p:cNvPr id="47" name="Image 46" descr="Une image contenant émoticône, Dessin d’enfant, dessin humoristique, smiley&#10;&#10;Le contenu généré par l’IA peut être incorrect.">
            <a:extLst>
              <a:ext uri="{FF2B5EF4-FFF2-40B4-BE49-F238E27FC236}">
                <a16:creationId xmlns:a16="http://schemas.microsoft.com/office/drawing/2014/main" id="{3D4B21E4-3329-1923-8CFB-1DC1957B3244}"/>
              </a:ext>
            </a:extLst>
          </p:cNvPr>
          <p:cNvPicPr>
            <a:picLocks noChangeAspect="1"/>
          </p:cNvPicPr>
          <p:nvPr/>
        </p:nvPicPr>
        <p:blipFill>
          <a:blip r:embed="rId6">
            <a:extLst>
              <a:ext uri="{28A0092B-C50C-407E-A947-70E740481C1C}">
                <a14:useLocalDpi xmlns:a14="http://schemas.microsoft.com/office/drawing/2010/main" val="0"/>
              </a:ext>
            </a:extLst>
          </a:blip>
          <a:srcRect l="72031"/>
          <a:stretch>
            <a:fillRect/>
          </a:stretch>
        </p:blipFill>
        <p:spPr>
          <a:xfrm>
            <a:off x="8847055" y="2037754"/>
            <a:ext cx="639096" cy="976930"/>
          </a:xfrm>
          <a:prstGeom prst="rect">
            <a:avLst/>
          </a:prstGeom>
        </p:spPr>
      </p:pic>
      <p:sp>
        <p:nvSpPr>
          <p:cNvPr id="48" name="Rectangle 47">
            <a:extLst>
              <a:ext uri="{FF2B5EF4-FFF2-40B4-BE49-F238E27FC236}">
                <a16:creationId xmlns:a16="http://schemas.microsoft.com/office/drawing/2014/main" id="{E1674DBF-D1E7-1276-9CE5-EADD50A53AFC}"/>
              </a:ext>
            </a:extLst>
          </p:cNvPr>
          <p:cNvSpPr/>
          <p:nvPr/>
        </p:nvSpPr>
        <p:spPr>
          <a:xfrm>
            <a:off x="3225338" y="1987879"/>
            <a:ext cx="5386637"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تَمَكَّنْتُ مِنَ </a:t>
            </a:r>
            <a:r>
              <a:rPr lang="ar-SA" sz="2400" b="1" dirty="0">
                <a:solidFill>
                  <a:srgbClr val="C00000"/>
                </a:solidFill>
              </a:rPr>
              <a:t>الإِجَابَةِ الصَّحِيحَةِ </a:t>
            </a:r>
            <a:r>
              <a:rPr lang="ar-SA" sz="2400" b="1" dirty="0">
                <a:solidFill>
                  <a:srgbClr val="002060"/>
                </a:solidFill>
              </a:rPr>
              <a:t>عَنْ </a:t>
            </a:r>
            <a:r>
              <a:rPr lang="ar-SA" sz="2400" b="1" dirty="0">
                <a:solidFill>
                  <a:srgbClr val="C00000"/>
                </a:solidFill>
              </a:rPr>
              <a:t>4</a:t>
            </a:r>
            <a:r>
              <a:rPr lang="ar-SA" sz="2400" b="1" dirty="0">
                <a:solidFill>
                  <a:srgbClr val="002060"/>
                </a:solidFill>
              </a:rPr>
              <a:t> أَسْئِلَةٍ </a:t>
            </a:r>
            <a:r>
              <a:rPr lang="ar-SA" sz="2400" b="1" dirty="0">
                <a:solidFill>
                  <a:srgbClr val="C00000"/>
                </a:solidFill>
              </a:rPr>
              <a:t>فَأَكْثَرَ</a:t>
            </a:r>
            <a:br>
              <a:rPr lang="ar-SA" sz="2400" dirty="0">
                <a:solidFill>
                  <a:srgbClr val="002060"/>
                </a:solidFill>
              </a:rPr>
            </a:br>
            <a:r>
              <a:rPr lang="ar-SA" sz="2400" b="1" dirty="0">
                <a:solidFill>
                  <a:schemeClr val="accent3">
                    <a:lumMod val="50000"/>
                  </a:schemeClr>
                </a:solidFill>
              </a:rPr>
              <a:t>وَقُمْتُ بِتَصْحِيحِ الأَخْطَاءِ عَلَى كُرَّاسَتِي</a:t>
            </a:r>
            <a:endParaRPr lang="fr-FR" sz="2400" b="1" dirty="0">
              <a:solidFill>
                <a:schemeClr val="accent3">
                  <a:lumMod val="50000"/>
                </a:schemeClr>
              </a:solidFill>
            </a:endParaRPr>
          </a:p>
        </p:txBody>
      </p:sp>
      <p:sp>
        <p:nvSpPr>
          <p:cNvPr id="49" name="Rectangle 48">
            <a:extLst>
              <a:ext uri="{FF2B5EF4-FFF2-40B4-BE49-F238E27FC236}">
                <a16:creationId xmlns:a16="http://schemas.microsoft.com/office/drawing/2014/main" id="{46DAE5F3-22B4-C531-E9FF-E0328FC53006}"/>
              </a:ext>
            </a:extLst>
          </p:cNvPr>
          <p:cNvSpPr/>
          <p:nvPr/>
        </p:nvSpPr>
        <p:spPr>
          <a:xfrm>
            <a:off x="3064794" y="3767072"/>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تَمَكَّنْتُ مِنَ الإِجَابَةِ عَنْ </a:t>
            </a:r>
            <a:r>
              <a:rPr lang="ar-SA" sz="2400" b="1" dirty="0">
                <a:solidFill>
                  <a:srgbClr val="C00000"/>
                </a:solidFill>
              </a:rPr>
              <a:t>[3 أَو 2 أَو 1] فَقَطْ</a:t>
            </a:r>
            <a:r>
              <a:rPr lang="ar-SA" sz="2400" b="1" dirty="0">
                <a:solidFill>
                  <a:srgbClr val="002060"/>
                </a:solidFill>
              </a:rPr>
              <a:t> مِنَ الأَسْئِلَةِ</a:t>
            </a:r>
            <a:br>
              <a:rPr lang="ar-SA" sz="2400" dirty="0">
                <a:solidFill>
                  <a:srgbClr val="002060"/>
                </a:solidFill>
              </a:rPr>
            </a:br>
            <a:r>
              <a:rPr lang="ar-SA" sz="2400" b="1" dirty="0">
                <a:solidFill>
                  <a:schemeClr val="accent3">
                    <a:lumMod val="50000"/>
                  </a:schemeClr>
                </a:solidFill>
              </a:rPr>
              <a:t>أَحْتَاجُ إِلَى مَزِيدٍ مِنَ التَّدْرِيبِ عَلَى الفَهْمِ!</a:t>
            </a:r>
            <a:endParaRPr lang="fr-FR" sz="2400" b="1" dirty="0">
              <a:solidFill>
                <a:schemeClr val="accent3">
                  <a:lumMod val="50000"/>
                </a:schemeClr>
              </a:solidFill>
            </a:endParaRPr>
          </a:p>
        </p:txBody>
      </p:sp>
      <p:sp>
        <p:nvSpPr>
          <p:cNvPr id="50" name="Rectangle 49">
            <a:extLst>
              <a:ext uri="{FF2B5EF4-FFF2-40B4-BE49-F238E27FC236}">
                <a16:creationId xmlns:a16="http://schemas.microsoft.com/office/drawing/2014/main" id="{CDF895D8-081D-3A98-9551-9E18B141978C}"/>
              </a:ext>
            </a:extLst>
          </p:cNvPr>
          <p:cNvSpPr/>
          <p:nvPr/>
        </p:nvSpPr>
        <p:spPr>
          <a:xfrm>
            <a:off x="2969071" y="5511817"/>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تَمَكَّنْتُ </a:t>
            </a:r>
            <a:r>
              <a:rPr lang="ar-SA" sz="2400" b="1" dirty="0">
                <a:solidFill>
                  <a:srgbClr val="C00000"/>
                </a:solidFill>
              </a:rPr>
              <a:t>مِنَ الإِجَابَةِ الصَّحِيحَةِ </a:t>
            </a:r>
            <a:r>
              <a:rPr lang="ar-SA" sz="2400" b="1" dirty="0">
                <a:solidFill>
                  <a:srgbClr val="002060"/>
                </a:solidFill>
              </a:rPr>
              <a:t>عَنْ</a:t>
            </a:r>
            <a:r>
              <a:rPr lang="ar-SA" sz="2400" b="1" dirty="0">
                <a:solidFill>
                  <a:srgbClr val="C00000"/>
                </a:solidFill>
              </a:rPr>
              <a:t> [0] </a:t>
            </a:r>
            <a:r>
              <a:rPr lang="ar-SA" sz="2400" b="1" dirty="0">
                <a:solidFill>
                  <a:srgbClr val="002060"/>
                </a:solidFill>
              </a:rPr>
              <a:t>مِنَ الأَسْئِلَةِ</a:t>
            </a:r>
            <a:br>
              <a:rPr lang="ar-SA" sz="2400" dirty="0">
                <a:solidFill>
                  <a:srgbClr val="002060"/>
                </a:solidFill>
              </a:rPr>
            </a:br>
            <a:r>
              <a:rPr lang="ar-SA" sz="2400" b="1" dirty="0">
                <a:solidFill>
                  <a:schemeClr val="accent3">
                    <a:lumMod val="50000"/>
                  </a:schemeClr>
                </a:solidFill>
              </a:rPr>
              <a:t>أَحْتَاجُ إِلَى مُسَاعَدَةٍ مِنْ أُسْتَاذِي(تِي)</a:t>
            </a:r>
            <a:endParaRPr lang="fr-FR" sz="2400" b="1" dirty="0">
              <a:solidFill>
                <a:schemeClr val="accent3">
                  <a:lumMod val="50000"/>
                </a:schemeClr>
              </a:solidFill>
            </a:endParaRPr>
          </a:p>
        </p:txBody>
      </p:sp>
    </p:spTree>
    <p:extLst>
      <p:ext uri="{BB962C8B-B14F-4D97-AF65-F5344CB8AC3E}">
        <p14:creationId xmlns:p14="http://schemas.microsoft.com/office/powerpoint/2010/main" val="90647367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A331E-704C-219A-2F1B-4E226D7CE74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422C0397-356F-B692-90A9-4A65B3D77145}"/>
              </a:ext>
            </a:extLst>
          </p:cNvPr>
          <p:cNvGrpSpPr/>
          <p:nvPr/>
        </p:nvGrpSpPr>
        <p:grpSpPr>
          <a:xfrm>
            <a:off x="5171607" y="1642150"/>
            <a:ext cx="5610626" cy="3873929"/>
            <a:chOff x="1641585" y="1048972"/>
            <a:chExt cx="5867403" cy="3260732"/>
          </a:xfrm>
        </p:grpSpPr>
        <p:sp>
          <p:nvSpPr>
            <p:cNvPr id="6" name="Rectangle : coins arrondis 10">
              <a:extLst>
                <a:ext uri="{FF2B5EF4-FFF2-40B4-BE49-F238E27FC236}">
                  <a16:creationId xmlns:a16="http://schemas.microsoft.com/office/drawing/2014/main" id="{00B87FB4-E61A-E11C-5330-92BE01852C6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B98D18DC-FDD3-B22E-5F62-47ADBF99481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FC57F72C-DF00-5CF0-5AC3-E925C98519E2}"/>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183D981-979D-7B5C-1989-99A7DC5BDCF2}"/>
              </a:ext>
            </a:extLst>
          </p:cNvPr>
          <p:cNvSpPr txBox="1"/>
          <p:nvPr/>
        </p:nvSpPr>
        <p:spPr>
          <a:xfrm>
            <a:off x="5381468" y="1945420"/>
            <a:ext cx="5400765" cy="2967159"/>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kumimoji="0" lang="ar-MA" sz="4900" b="1" i="0" u="none" strike="noStrike" kern="0" cap="none" spc="0" normalizeH="0" baseline="0" noProof="0" dirty="0">
                <a:ln>
                  <a:noFill/>
                </a:ln>
                <a:solidFill>
                  <a:srgbClr val="44546A"/>
                </a:solidFill>
                <a:effectLst/>
                <a:uLnTx/>
                <a:uFillTx/>
                <a:latin typeface="Calibri"/>
                <a:ea typeface="Calibri"/>
                <a:cs typeface="Calibri"/>
              </a:rPr>
              <a:t>النشاط </a:t>
            </a:r>
            <a:r>
              <a:rPr kumimoji="0" lang="ar-SA" sz="4900" b="1" i="0" u="none" strike="noStrike" kern="0" cap="none" spc="0" normalizeH="0" baseline="0" noProof="0" dirty="0">
                <a:ln>
                  <a:noFill/>
                </a:ln>
                <a:solidFill>
                  <a:srgbClr val="44546A"/>
                </a:solidFill>
                <a:effectLst/>
                <a:uLnTx/>
                <a:uFillTx/>
                <a:latin typeface="Calibri"/>
                <a:ea typeface="Calibri"/>
                <a:cs typeface="Calibri"/>
              </a:rPr>
              <a:t>الرابع</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SA" sz="4800" b="1" kern="0" dirty="0">
                <a:solidFill>
                  <a:srgbClr val="FFC000"/>
                </a:solidFill>
                <a:latin typeface="Calibri"/>
                <a:ea typeface="Calibri"/>
                <a:cs typeface="Calibri"/>
                <a:sym typeface="Calibri"/>
              </a:rPr>
              <a:t>أوظفُ وأستثمرُ</a:t>
            </a:r>
            <a:br>
              <a:rPr kumimoji="0" lang="ar-M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SA" sz="4800" b="1" i="0" u="none" strike="noStrike" kern="0" cap="none" spc="0" normalizeH="0" baseline="0" noProof="0" dirty="0">
                <a:ln>
                  <a:noFill/>
                </a:ln>
                <a:solidFill>
                  <a:srgbClr val="44546A"/>
                </a:solidFill>
                <a:effectLst/>
                <a:uLnTx/>
                <a:uFillTx/>
                <a:latin typeface="Calibri"/>
                <a:ea typeface="Calibri"/>
                <a:cs typeface="Calibri"/>
              </a:rPr>
              <a:t>دقائق</a:t>
            </a:r>
            <a:r>
              <a:rPr kumimoji="0" lang="ar-MA" sz="5467" b="1" i="0" u="none" strike="noStrike" kern="0" cap="none" spc="0" normalizeH="0" baseline="0" noProof="0" dirty="0">
                <a:ln>
                  <a:noFill/>
                </a:ln>
                <a:solidFill>
                  <a:srgbClr val="44546A"/>
                </a:solidFill>
                <a:effectLst/>
                <a:uLnTx/>
                <a:uFillTx/>
                <a:latin typeface="Calibri"/>
                <a:ea typeface="Calibri"/>
                <a:cs typeface="Calibri"/>
              </a:rPr>
              <a:t> </a:t>
            </a:r>
            <a:r>
              <a:rPr kumimoji="0" lang="fr-FR" sz="5467" b="1" i="0" u="none" strike="noStrike" kern="0" cap="none" spc="0" normalizeH="0" baseline="0" noProof="0" dirty="0">
                <a:ln>
                  <a:noFill/>
                </a:ln>
                <a:solidFill>
                  <a:srgbClr val="44546A"/>
                </a:solidFill>
                <a:effectLst/>
                <a:uLnTx/>
                <a:uFillTx/>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05</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3" name="Picture 2">
            <a:extLst>
              <a:ext uri="{FF2B5EF4-FFF2-40B4-BE49-F238E27FC236}">
                <a16:creationId xmlns:a16="http://schemas.microsoft.com/office/drawing/2014/main" id="{43BFAA8C-B339-0DCE-831A-666A3E0FF02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2114503" y="2230444"/>
            <a:ext cx="2697339" cy="2697339"/>
          </a:xfrm>
          <a:prstGeom prst="rect">
            <a:avLst/>
          </a:prstGeom>
        </p:spPr>
      </p:pic>
      <p:sp>
        <p:nvSpPr>
          <p:cNvPr id="2" name="Google Shape;1548;p49">
            <a:extLst>
              <a:ext uri="{FF2B5EF4-FFF2-40B4-BE49-F238E27FC236}">
                <a16:creationId xmlns:a16="http://schemas.microsoft.com/office/drawing/2014/main" id="{190D2230-9C31-0604-3BC0-6F967EBB9524}"/>
              </a:ext>
            </a:extLst>
          </p:cNvPr>
          <p:cNvSpPr txBox="1">
            <a:spLocks/>
          </p:cNvSpPr>
          <p:nvPr/>
        </p:nvSpPr>
        <p:spPr>
          <a:xfrm>
            <a:off x="-931026" y="6218360"/>
            <a:ext cx="5418140" cy="265567"/>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800" b="1" dirty="0">
                <a:solidFill>
                  <a:srgbClr val="C00000"/>
                </a:solidFill>
              </a:rPr>
              <a:t>ينجز مع التلاميذ الذين أنهوا مرحلة أجيب عن أسئلة الفهم</a:t>
            </a:r>
          </a:p>
        </p:txBody>
      </p:sp>
      <p:sp>
        <p:nvSpPr>
          <p:cNvPr id="4" name="Oval 45">
            <a:extLst>
              <a:ext uri="{FF2B5EF4-FFF2-40B4-BE49-F238E27FC236}">
                <a16:creationId xmlns:a16="http://schemas.microsoft.com/office/drawing/2014/main" id="{39225EB0-1B00-85AC-BFA6-1BD24D44EF93}"/>
              </a:ext>
            </a:extLst>
          </p:cNvPr>
          <p:cNvSpPr/>
          <p:nvPr/>
        </p:nvSpPr>
        <p:spPr>
          <a:xfrm>
            <a:off x="9246224" y="4087924"/>
            <a:ext cx="645921" cy="7002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16083432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2FA783EC-6A83-D38E-4542-4B66439AFD97}"/>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863D2980-932C-B396-A3B8-00073EC40F9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511;p45">
            <a:extLst>
              <a:ext uri="{FF2B5EF4-FFF2-40B4-BE49-F238E27FC236}">
                <a16:creationId xmlns:a16="http://schemas.microsoft.com/office/drawing/2014/main" id="{21D933F7-C3D6-0516-1DCE-96F9D0876137}"/>
              </a:ext>
            </a:extLst>
          </p:cNvPr>
          <p:cNvSpPr txBox="1">
            <a:spLocks/>
          </p:cNvSpPr>
          <p:nvPr/>
        </p:nvSpPr>
        <p:spPr>
          <a:xfrm>
            <a:off x="2069709" y="439041"/>
            <a:ext cx="9224920"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buClr>
                <a:srgbClr val="AEABAB"/>
              </a:buClr>
              <a:buSzPts val="1400"/>
              <a:buFont typeface="Arial" panose="020B0604020202020204" pitchFamily="34" charset="0"/>
              <a:buNone/>
            </a:pPr>
            <a:r>
              <a:rPr lang="ar-SA" sz="1400" i="1" dirty="0">
                <a:solidFill>
                  <a:srgbClr val="AEABAB"/>
                </a:solidFill>
              </a:rPr>
              <a:t>يوجه الأستاذ التلاميذ توظيف تعلماتهم السابقة لإنتاج فقرة حجاجية في التعبير عن موقف اطلاقا من إتمام فقرة بالروابط الحجاجية الضرورية. </a:t>
            </a:r>
            <a:endParaRPr lang="ar-SA" sz="1400" i="1" dirty="0"/>
          </a:p>
        </p:txBody>
      </p:sp>
      <p:sp>
        <p:nvSpPr>
          <p:cNvPr id="8" name="Google Shape;1548;p49">
            <a:extLst>
              <a:ext uri="{FF2B5EF4-FFF2-40B4-BE49-F238E27FC236}">
                <a16:creationId xmlns:a16="http://schemas.microsoft.com/office/drawing/2014/main" id="{D5D11558-01AF-44C3-3708-85D25F7FC695}"/>
              </a:ext>
            </a:extLst>
          </p:cNvPr>
          <p:cNvSpPr txBox="1">
            <a:spLocks/>
          </p:cNvSpPr>
          <p:nvPr/>
        </p:nvSpPr>
        <p:spPr>
          <a:xfrm>
            <a:off x="953451" y="151349"/>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600" b="1" dirty="0">
                <a:solidFill>
                  <a:schemeClr val="bg1">
                    <a:lumMod val="50000"/>
                  </a:schemeClr>
                </a:solidFill>
                <a:latin typeface="+mn-lt"/>
              </a:rPr>
              <a:t>الآن، سنوظف </a:t>
            </a:r>
            <a:r>
              <a:rPr lang="ar-SA" sz="1600" b="1" dirty="0" err="1">
                <a:solidFill>
                  <a:schemeClr val="bg1">
                    <a:lumMod val="50000"/>
                  </a:schemeClr>
                </a:solidFill>
                <a:latin typeface="+mn-lt"/>
              </a:rPr>
              <a:t>تعلماتنا</a:t>
            </a:r>
            <a:r>
              <a:rPr lang="ar-SA" sz="1600" b="1" dirty="0">
                <a:solidFill>
                  <a:schemeClr val="bg1">
                    <a:lumMod val="50000"/>
                  </a:schemeClr>
                </a:solidFill>
                <a:latin typeface="+mn-lt"/>
              </a:rPr>
              <a:t> في إنتاج فقرة حجاجية في التعبير عن موقف</a:t>
            </a:r>
          </a:p>
        </p:txBody>
      </p:sp>
      <p:pic>
        <p:nvPicPr>
          <p:cNvPr id="11" name="Picture 4" descr="Image générée">
            <a:extLst>
              <a:ext uri="{FF2B5EF4-FFF2-40B4-BE49-F238E27FC236}">
                <a16:creationId xmlns:a16="http://schemas.microsoft.com/office/drawing/2014/main" id="{5641ADB3-1E0D-A63E-7B70-7DD4B57700B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110718" y="95551"/>
            <a:ext cx="732016" cy="696482"/>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ED1789EA-D431-4811-ADEE-6B83AFD14474}"/>
              </a:ext>
            </a:extLst>
          </p:cNvPr>
          <p:cNvSpPr txBox="1"/>
          <p:nvPr/>
        </p:nvSpPr>
        <p:spPr>
          <a:xfrm>
            <a:off x="352925" y="1741777"/>
            <a:ext cx="10954332" cy="830997"/>
          </a:xfrm>
          <a:prstGeom prst="rect">
            <a:avLst/>
          </a:prstGeom>
          <a:solidFill>
            <a:schemeClr val="accent6">
              <a:lumMod val="20000"/>
              <a:lumOff val="80000"/>
            </a:schemeClr>
          </a:solidFill>
        </p:spPr>
        <p:txBody>
          <a:bodyPr wrap="square">
            <a:spAutoFit/>
          </a:bodyPr>
          <a:lstStyle/>
          <a:p>
            <a:pPr marL="228600" indent="-228600" algn="r" defTabSz="685800" rtl="1">
              <a:defRPr/>
            </a:pPr>
            <a:r>
              <a:rPr lang="ar-SA" sz="2400" b="1" dirty="0">
                <a:solidFill>
                  <a:srgbClr val="002060"/>
                </a:solidFill>
                <a:cs typeface="Mudir MT" pitchFamily="2" charset="-78"/>
              </a:rPr>
              <a:t>1- أتمم الجمل بتعابير سردية غيرية مناسبة</a:t>
            </a:r>
            <a:r>
              <a:rPr lang="ar-SA" sz="2400" b="1" dirty="0">
                <a:solidFill>
                  <a:schemeClr val="accent2">
                    <a:lumMod val="50000"/>
                  </a:schemeClr>
                </a:solidFill>
                <a:cs typeface="Mudir MT" pitchFamily="2" charset="-78"/>
              </a:rPr>
              <a:t>:- أَتَذَكَّرُ جَيِّدًا أَوَّلَ مَرَّةٍ – وُلِدْتُ في -  وَكُنْتُ مُنْذُ صِغَري مُولَعًا -كانَ قَلْبِي -قالَ لي</a:t>
            </a:r>
            <a:endParaRPr lang="fr-FR" sz="2400" b="1" dirty="0">
              <a:solidFill>
                <a:schemeClr val="accent2">
                  <a:lumMod val="50000"/>
                </a:schemeClr>
              </a:solidFill>
              <a:cs typeface="Mudir MT" pitchFamily="2" charset="-78"/>
            </a:endParaRPr>
          </a:p>
        </p:txBody>
      </p:sp>
      <p:sp>
        <p:nvSpPr>
          <p:cNvPr id="5" name="Rectangle 4">
            <a:extLst>
              <a:ext uri="{FF2B5EF4-FFF2-40B4-BE49-F238E27FC236}">
                <a16:creationId xmlns:a16="http://schemas.microsoft.com/office/drawing/2014/main" id="{1D4DAF9E-522F-A717-4D81-B5B945111D6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algn="ctr">
              <a:defRPr/>
            </a:pPr>
            <a:endParaRPr lang="fr-MA" kern="0">
              <a:solidFill>
                <a:prstClr val="white"/>
              </a:solidFill>
              <a:latin typeface="Aptos" panose="02110004020202020204"/>
            </a:endParaRPr>
          </a:p>
        </p:txBody>
      </p:sp>
      <p:graphicFrame>
        <p:nvGraphicFramePr>
          <p:cNvPr id="7" name="Tableau 6">
            <a:extLst>
              <a:ext uri="{FF2B5EF4-FFF2-40B4-BE49-F238E27FC236}">
                <a16:creationId xmlns:a16="http://schemas.microsoft.com/office/drawing/2014/main" id="{1C0A5FA7-09D5-E463-22B3-6F12F98EBB2C}"/>
              </a:ext>
            </a:extLst>
          </p:cNvPr>
          <p:cNvGraphicFramePr>
            <a:graphicFrameLocks noGrp="1"/>
          </p:cNvGraphicFramePr>
          <p:nvPr>
            <p:extLst>
              <p:ext uri="{D42A27DB-BD31-4B8C-83A1-F6EECF244321}">
                <p14:modId xmlns:p14="http://schemas.microsoft.com/office/powerpoint/2010/main" val="1084388773"/>
              </p:ext>
            </p:extLst>
          </p:nvPr>
        </p:nvGraphicFramePr>
        <p:xfrm>
          <a:off x="340297" y="2751518"/>
          <a:ext cx="10954332" cy="2286000"/>
        </p:xfrm>
        <a:graphic>
          <a:graphicData uri="http://schemas.openxmlformats.org/drawingml/2006/table">
            <a:tbl>
              <a:tblPr firstRow="1" bandRow="1">
                <a:tableStyleId>{5C22544A-7EE6-4342-B048-85BDC9FD1C3A}</a:tableStyleId>
              </a:tblPr>
              <a:tblGrid>
                <a:gridCol w="10954332">
                  <a:extLst>
                    <a:ext uri="{9D8B030D-6E8A-4147-A177-3AD203B41FA5}">
                      <a16:colId xmlns:a16="http://schemas.microsoft.com/office/drawing/2014/main" val="1545915396"/>
                    </a:ext>
                  </a:extLst>
                </a:gridCol>
              </a:tblGrid>
              <a:tr h="1097903">
                <a:tc>
                  <a:txBody>
                    <a:bodyPr/>
                    <a:lstStyle/>
                    <a:p>
                      <a:pPr marL="285750" indent="-285750" algn="r" rtl="1">
                        <a:lnSpc>
                          <a:spcPct val="150000"/>
                        </a:lnSpc>
                        <a:buFont typeface="Wingdings" panose="05000000000000000000" pitchFamily="2" charset="2"/>
                        <a:buChar char="§"/>
                      </a:pPr>
                      <a:r>
                        <a:rPr lang="ar-SA" sz="2400" b="1" dirty="0">
                          <a:solidFill>
                            <a:schemeClr val="accent2">
                              <a:lumMod val="50000"/>
                            </a:schemeClr>
                          </a:solidFill>
                          <a:cs typeface="Mudir MT" pitchFamily="2" charset="-78"/>
                        </a:rPr>
                        <a:t>.....................</a:t>
                      </a:r>
                      <a:r>
                        <a:rPr lang="ar-SA" sz="2400" b="1" kern="1200" dirty="0">
                          <a:solidFill>
                            <a:srgbClr val="002060"/>
                          </a:solidFill>
                          <a:latin typeface="+mn-lt"/>
                          <a:ea typeface="+mn-ea"/>
                          <a:cs typeface="Mudir MT" pitchFamily="2" charset="-78"/>
                        </a:rPr>
                        <a:t>بَلْدَةٍ هادِئَةٍ مُحاطَةٍ بِالجِبالِ، </a:t>
                      </a:r>
                      <a:r>
                        <a:rPr lang="ar-SA" sz="2400" b="1" kern="1200" dirty="0">
                          <a:solidFill>
                            <a:schemeClr val="accent2">
                              <a:lumMod val="50000"/>
                            </a:schemeClr>
                          </a:solidFill>
                          <a:latin typeface="+mn-lt"/>
                          <a:ea typeface="+mn-ea"/>
                          <a:cs typeface="Mudir MT" pitchFamily="2" charset="-78"/>
                        </a:rPr>
                        <a:t>...................................</a:t>
                      </a:r>
                      <a:r>
                        <a:rPr lang="ar-SA" sz="2400" b="1" kern="1200" dirty="0">
                          <a:solidFill>
                            <a:srgbClr val="002060"/>
                          </a:solidFill>
                          <a:latin typeface="+mn-lt"/>
                          <a:ea typeface="+mn-ea"/>
                          <a:cs typeface="Mudir MT" pitchFamily="2" charset="-78"/>
                        </a:rPr>
                        <a:t>بِالقِراءَةِ، أَهْرُبُ إِلى الكُتُبِ كُلَّما ضاقَتْ بي الحَياةُ.</a:t>
                      </a:r>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2950561150"/>
                  </a:ext>
                </a:extLst>
              </a:tr>
              <a:tr h="1097903">
                <a:tc>
                  <a:txBody>
                    <a:bodyPr/>
                    <a:lstStyle/>
                    <a:p>
                      <a:pPr marL="285750" indent="-285750" algn="r" rtl="1">
                        <a:lnSpc>
                          <a:spcPct val="150000"/>
                        </a:lnSpc>
                        <a:buFont typeface="Wingdings" panose="05000000000000000000" pitchFamily="2" charset="2"/>
                        <a:buChar char="§"/>
                      </a:pPr>
                      <a:r>
                        <a:rPr lang="ar-SA" sz="2400" b="1" kern="1200" dirty="0">
                          <a:solidFill>
                            <a:srgbClr val="002060"/>
                          </a:solidFill>
                          <a:latin typeface="+mn-lt"/>
                          <a:ea typeface="+mn-ea"/>
                          <a:cs typeface="Mudir MT" pitchFamily="2" charset="-78"/>
                        </a:rPr>
                        <a:t>.</a:t>
                      </a:r>
                      <a:r>
                        <a:rPr lang="ar-SA" sz="2400" b="1" dirty="0">
                          <a:solidFill>
                            <a:schemeClr val="accent2">
                              <a:lumMod val="50000"/>
                            </a:schemeClr>
                          </a:solidFill>
                          <a:cs typeface="Mudir MT" pitchFamily="2" charset="-78"/>
                        </a:rPr>
                        <a:t> ................................</a:t>
                      </a:r>
                      <a:r>
                        <a:rPr lang="ar-SA" sz="2400" b="1" kern="1200" dirty="0">
                          <a:solidFill>
                            <a:srgbClr val="002060"/>
                          </a:solidFill>
                          <a:latin typeface="+mn-lt"/>
                          <a:ea typeface="+mn-ea"/>
                          <a:cs typeface="Mudir MT" pitchFamily="2" charset="-78"/>
                        </a:rPr>
                        <a:t>..وَقَفْتُ فيها أَمامَ القِسْمِ، </a:t>
                      </a:r>
                      <a:r>
                        <a:rPr lang="ar-SA" sz="2400" b="1" dirty="0">
                          <a:solidFill>
                            <a:schemeClr val="accent2">
                              <a:lumMod val="50000"/>
                            </a:schemeClr>
                          </a:solidFill>
                          <a:cs typeface="Mudir MT" pitchFamily="2" charset="-78"/>
                        </a:rPr>
                        <a:t>.....................</a:t>
                      </a:r>
                      <a:r>
                        <a:rPr lang="ar-SA" sz="2400" b="1" kern="1200" dirty="0">
                          <a:solidFill>
                            <a:srgbClr val="002060"/>
                          </a:solidFill>
                          <a:latin typeface="+mn-lt"/>
                          <a:ea typeface="+mn-ea"/>
                          <a:cs typeface="Mudir MT" pitchFamily="2" charset="-78"/>
                        </a:rPr>
                        <a:t>يَخْفِقُ، وَلَكِنَّ شَيْئًا بداخِلِي </a:t>
                      </a:r>
                      <a:r>
                        <a:rPr lang="ar-SA" sz="2400" b="1" dirty="0">
                          <a:solidFill>
                            <a:schemeClr val="accent2">
                              <a:lumMod val="50000"/>
                            </a:schemeClr>
                          </a:solidFill>
                          <a:cs typeface="Mudir MT" pitchFamily="2" charset="-78"/>
                        </a:rPr>
                        <a:t>.........................................</a:t>
                      </a:r>
                      <a:r>
                        <a:rPr lang="ar-SA" sz="2400" b="1" kern="1200" dirty="0">
                          <a:solidFill>
                            <a:srgbClr val="002060"/>
                          </a:solidFill>
                          <a:latin typeface="+mn-lt"/>
                          <a:ea typeface="+mn-ea"/>
                          <a:cs typeface="Mudir MT" pitchFamily="2" charset="-78"/>
                        </a:rPr>
                        <a:t> هُنا مَكانُكَ، وَهُنا ستَبْدَأُ رِحْلَتُكَ.</a:t>
                      </a:r>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797686358"/>
                  </a:ext>
                </a:extLst>
              </a:tr>
            </a:tbl>
          </a:graphicData>
        </a:graphic>
      </p:graphicFrame>
      <p:sp>
        <p:nvSpPr>
          <p:cNvPr id="2" name="Rounded Rectangle 2">
            <a:extLst>
              <a:ext uri="{FF2B5EF4-FFF2-40B4-BE49-F238E27FC236}">
                <a16:creationId xmlns:a16="http://schemas.microsoft.com/office/drawing/2014/main" id="{C8EDB585-ED15-52F3-E886-C2BBD7474632}"/>
              </a:ext>
            </a:extLst>
          </p:cNvPr>
          <p:cNvSpPr/>
          <p:nvPr/>
        </p:nvSpPr>
        <p:spPr>
          <a:xfrm>
            <a:off x="8986703" y="945918"/>
            <a:ext cx="2435087" cy="575314"/>
          </a:xfrm>
          <a:prstGeom prst="roundRect">
            <a:avLst/>
          </a:prstGeom>
          <a:solidFill>
            <a:schemeClr val="accent2"/>
          </a:solidFill>
          <a:ln>
            <a:solidFill>
              <a:schemeClr val="accent1">
                <a:lumMod val="5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 </a:t>
            </a:r>
            <a:r>
              <a:rPr lang="ar-MA" sz="2400" b="1" dirty="0">
                <a:solidFill>
                  <a:prstClr val="white"/>
                </a:solidFill>
                <a:latin typeface="Calibri"/>
                <a:cs typeface="Times New Roman" panose="02020603050405020304" pitchFamily="18" charset="0"/>
              </a:rPr>
              <a:t>أوظف وأستثمر</a:t>
            </a:r>
            <a:endParaRPr lang="fr-FR" sz="2400" b="1" dirty="0">
              <a:solidFill>
                <a:prstClr val="white"/>
              </a:solidFill>
              <a:latin typeface="Calibri"/>
              <a:cs typeface="Times New Roman" panose="02020603050405020304" pitchFamily="18" charset="0"/>
            </a:endParaRPr>
          </a:p>
        </p:txBody>
      </p:sp>
    </p:spTree>
    <p:extLst>
      <p:ext uri="{BB962C8B-B14F-4D97-AF65-F5344CB8AC3E}">
        <p14:creationId xmlns:p14="http://schemas.microsoft.com/office/powerpoint/2010/main" val="12283068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6A26206-7F06-C22F-B06E-5D709D29168B}"/>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1DCE083F-E950-BB3E-7A22-0D40690DA2EB}"/>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C3052643-F2E9-590D-DDDA-1BD35CDFE64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1435;p14" descr="Lever la main - Icônes mains et gestes gratuites">
            <a:extLst>
              <a:ext uri="{FF2B5EF4-FFF2-40B4-BE49-F238E27FC236}">
                <a16:creationId xmlns:a16="http://schemas.microsoft.com/office/drawing/2014/main" id="{FFA64460-5D03-1A3C-152E-6DB9543B92FB}"/>
              </a:ext>
            </a:extLst>
          </p:cNvPr>
          <p:cNvPicPr preferRelativeResize="0"/>
          <p:nvPr/>
        </p:nvPicPr>
        <p:blipFill rotWithShape="1">
          <a:blip r:embed="rId4">
            <a:alphaModFix/>
          </a:blip>
          <a:srcRect/>
          <a:stretch/>
        </p:blipFill>
        <p:spPr>
          <a:xfrm>
            <a:off x="153248" y="83931"/>
            <a:ext cx="702642" cy="702642"/>
          </a:xfrm>
          <a:prstGeom prst="rect">
            <a:avLst/>
          </a:prstGeom>
          <a:noFill/>
          <a:ln>
            <a:noFill/>
          </a:ln>
        </p:spPr>
      </p:pic>
      <p:sp>
        <p:nvSpPr>
          <p:cNvPr id="11" name="Google Shape;1511;p45">
            <a:extLst>
              <a:ext uri="{FF2B5EF4-FFF2-40B4-BE49-F238E27FC236}">
                <a16:creationId xmlns:a16="http://schemas.microsoft.com/office/drawing/2014/main" id="{873A3CEC-AB4E-3156-4CFB-A3ACAD5D1CDF}"/>
              </a:ext>
            </a:extLst>
          </p:cNvPr>
          <p:cNvSpPr txBox="1">
            <a:spLocks/>
          </p:cNvSpPr>
          <p:nvPr/>
        </p:nvSpPr>
        <p:spPr>
          <a:xfrm>
            <a:off x="2583543" y="406401"/>
            <a:ext cx="8746626" cy="295254"/>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SA" sz="1600" dirty="0">
                <a:solidFill>
                  <a:schemeClr val="bg1">
                    <a:lumMod val="50000"/>
                  </a:schemeClr>
                </a:solidFill>
              </a:rPr>
              <a:t>يطلب الأستاذ من  التلاميذ تقديم أجوبتهم، ويحرص على تصحيح الأخطاء وتوثيق أجوبة نموذجية على السبورة. </a:t>
            </a:r>
          </a:p>
        </p:txBody>
      </p:sp>
      <p:sp>
        <p:nvSpPr>
          <p:cNvPr id="12" name="Google Shape;1548;p49">
            <a:extLst>
              <a:ext uri="{FF2B5EF4-FFF2-40B4-BE49-F238E27FC236}">
                <a16:creationId xmlns:a16="http://schemas.microsoft.com/office/drawing/2014/main" id="{C826B332-A629-711A-340C-F6E215961112}"/>
              </a:ext>
            </a:extLst>
          </p:cNvPr>
          <p:cNvSpPr txBox="1">
            <a:spLocks/>
          </p:cNvSpPr>
          <p:nvPr/>
        </p:nvSpPr>
        <p:spPr>
          <a:xfrm>
            <a:off x="3985704" y="106208"/>
            <a:ext cx="7344465" cy="295254"/>
          </a:xfrm>
          <a:prstGeom prst="rect">
            <a:avLst/>
          </a:prstGeom>
          <a:noFill/>
          <a:ln>
            <a:noFill/>
          </a:ln>
        </p:spPr>
        <p:txBody>
          <a:bodyPr spcFirstLastPara="1" vert="horz" wrap="square" lIns="91425" tIns="45700" rIns="91425" bIns="45700" rtlCol="0" anchor="ctr" anchorCtr="0">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600" b="1" dirty="0">
                <a:solidFill>
                  <a:schemeClr val="bg1">
                    <a:lumMod val="50000"/>
                  </a:schemeClr>
                </a:solidFill>
                <a:latin typeface="+mn-lt"/>
              </a:rPr>
              <a:t>هيا لنراجع معا الأجوبة المقترحة من قبلكم. </a:t>
            </a:r>
          </a:p>
        </p:txBody>
      </p:sp>
      <p:sp>
        <p:nvSpPr>
          <p:cNvPr id="8" name="Rectangle 7">
            <a:extLst>
              <a:ext uri="{FF2B5EF4-FFF2-40B4-BE49-F238E27FC236}">
                <a16:creationId xmlns:a16="http://schemas.microsoft.com/office/drawing/2014/main" id="{9CAD4E5A-7F56-9CDD-510C-C8663C220860}"/>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algn="ctr">
              <a:defRPr/>
            </a:pPr>
            <a:endParaRPr lang="fr-MA" kern="0">
              <a:solidFill>
                <a:prstClr val="white"/>
              </a:solidFill>
              <a:latin typeface="Aptos" panose="02110004020202020204"/>
            </a:endParaRPr>
          </a:p>
        </p:txBody>
      </p:sp>
      <p:sp>
        <p:nvSpPr>
          <p:cNvPr id="5" name="ZoneTexte 4">
            <a:extLst>
              <a:ext uri="{FF2B5EF4-FFF2-40B4-BE49-F238E27FC236}">
                <a16:creationId xmlns:a16="http://schemas.microsoft.com/office/drawing/2014/main" id="{5B499A7C-6D0C-3CD9-FE75-1469B01ED41D}"/>
              </a:ext>
            </a:extLst>
          </p:cNvPr>
          <p:cNvSpPr txBox="1"/>
          <p:nvPr/>
        </p:nvSpPr>
        <p:spPr>
          <a:xfrm>
            <a:off x="498764" y="1877674"/>
            <a:ext cx="10954332" cy="830997"/>
          </a:xfrm>
          <a:prstGeom prst="rect">
            <a:avLst/>
          </a:prstGeom>
          <a:solidFill>
            <a:schemeClr val="accent6">
              <a:lumMod val="20000"/>
              <a:lumOff val="80000"/>
            </a:schemeClr>
          </a:solidFill>
        </p:spPr>
        <p:txBody>
          <a:bodyPr wrap="square">
            <a:spAutoFit/>
          </a:bodyPr>
          <a:lstStyle/>
          <a:p>
            <a:pPr marL="228600" indent="-228600" algn="r" defTabSz="685800" rtl="1">
              <a:defRPr/>
            </a:pPr>
            <a:r>
              <a:rPr lang="ar-SA" sz="2400" b="1" dirty="0">
                <a:solidFill>
                  <a:srgbClr val="002060"/>
                </a:solidFill>
                <a:cs typeface="Mudir MT" pitchFamily="2" charset="-78"/>
              </a:rPr>
              <a:t>1- أتمم الجمل بتعابير سردية غيرية مناسبة</a:t>
            </a:r>
            <a:r>
              <a:rPr lang="ar-SA" sz="2400" b="1" dirty="0">
                <a:solidFill>
                  <a:schemeClr val="accent2">
                    <a:lumMod val="50000"/>
                  </a:schemeClr>
                </a:solidFill>
                <a:cs typeface="Mudir MT" pitchFamily="2" charset="-78"/>
              </a:rPr>
              <a:t>:- أَتَذَكَّرُ جَيِّدًا أَوَّلَ مَرَّةٍ – وُلِدْتُ في -  وَكُنْتُ مُنْذُ صِغَري مُولَعًا -كانَ قَلْبِي -قالَ لي</a:t>
            </a:r>
            <a:endParaRPr lang="fr-FR" sz="2400" b="1" dirty="0">
              <a:solidFill>
                <a:schemeClr val="accent2">
                  <a:lumMod val="50000"/>
                </a:schemeClr>
              </a:solidFill>
              <a:cs typeface="Mudir MT" pitchFamily="2" charset="-78"/>
            </a:endParaRPr>
          </a:p>
        </p:txBody>
      </p:sp>
      <p:graphicFrame>
        <p:nvGraphicFramePr>
          <p:cNvPr id="10" name="Tableau 9">
            <a:extLst>
              <a:ext uri="{FF2B5EF4-FFF2-40B4-BE49-F238E27FC236}">
                <a16:creationId xmlns:a16="http://schemas.microsoft.com/office/drawing/2014/main" id="{D9CE5737-F7BE-4D61-692D-695B61FFB352}"/>
              </a:ext>
            </a:extLst>
          </p:cNvPr>
          <p:cNvGraphicFramePr>
            <a:graphicFrameLocks noGrp="1"/>
          </p:cNvGraphicFramePr>
          <p:nvPr>
            <p:extLst>
              <p:ext uri="{D42A27DB-BD31-4B8C-83A1-F6EECF244321}">
                <p14:modId xmlns:p14="http://schemas.microsoft.com/office/powerpoint/2010/main" val="1344143493"/>
              </p:ext>
            </p:extLst>
          </p:nvPr>
        </p:nvGraphicFramePr>
        <p:xfrm>
          <a:off x="498764" y="3007336"/>
          <a:ext cx="10954332" cy="2286000"/>
        </p:xfrm>
        <a:graphic>
          <a:graphicData uri="http://schemas.openxmlformats.org/drawingml/2006/table">
            <a:tbl>
              <a:tblPr firstRow="1" bandRow="1">
                <a:tableStyleId>{5C22544A-7EE6-4342-B048-85BDC9FD1C3A}</a:tableStyleId>
              </a:tblPr>
              <a:tblGrid>
                <a:gridCol w="10954332">
                  <a:extLst>
                    <a:ext uri="{9D8B030D-6E8A-4147-A177-3AD203B41FA5}">
                      <a16:colId xmlns:a16="http://schemas.microsoft.com/office/drawing/2014/main" val="1545915396"/>
                    </a:ext>
                  </a:extLst>
                </a:gridCol>
              </a:tblGrid>
              <a:tr h="1097903">
                <a:tc>
                  <a:txBody>
                    <a:bodyPr/>
                    <a:lstStyle/>
                    <a:p>
                      <a:pPr marL="285750" indent="-285750" algn="r" rtl="1">
                        <a:lnSpc>
                          <a:spcPct val="150000"/>
                        </a:lnSpc>
                        <a:buFont typeface="Wingdings" panose="05000000000000000000" pitchFamily="2" charset="2"/>
                        <a:buChar char="§"/>
                      </a:pPr>
                      <a:r>
                        <a:rPr lang="ar-SA" sz="2400" b="1" dirty="0">
                          <a:solidFill>
                            <a:schemeClr val="accent2">
                              <a:lumMod val="50000"/>
                            </a:schemeClr>
                          </a:solidFill>
                          <a:cs typeface="Mudir MT" pitchFamily="2" charset="-78"/>
                        </a:rPr>
                        <a:t>وُلِدْتُ في </a:t>
                      </a:r>
                      <a:r>
                        <a:rPr lang="ar-SA" sz="2400" b="1" kern="1200" dirty="0">
                          <a:solidFill>
                            <a:srgbClr val="002060"/>
                          </a:solidFill>
                          <a:latin typeface="+mn-lt"/>
                          <a:ea typeface="+mn-ea"/>
                          <a:cs typeface="Mudir MT" pitchFamily="2" charset="-78"/>
                        </a:rPr>
                        <a:t>بَلْدَةٍ هادِئَةٍ مُحاطَةٍ بِالجِبالِ، .</a:t>
                      </a:r>
                      <a:r>
                        <a:rPr lang="ar-SA" sz="2400" b="1" dirty="0">
                          <a:solidFill>
                            <a:schemeClr val="accent2">
                              <a:lumMod val="50000"/>
                            </a:schemeClr>
                          </a:solidFill>
                          <a:cs typeface="Mudir MT" pitchFamily="2" charset="-78"/>
                        </a:rPr>
                        <a:t> وَكُنْتُ مُنْذُ صِغَري </a:t>
                      </a:r>
                      <a:r>
                        <a:rPr lang="ar-SA" sz="2400" b="1" dirty="0" err="1">
                          <a:solidFill>
                            <a:schemeClr val="accent2">
                              <a:lumMod val="50000"/>
                            </a:schemeClr>
                          </a:solidFill>
                          <a:cs typeface="Mudir MT" pitchFamily="2" charset="-78"/>
                        </a:rPr>
                        <a:t>مُولَعًا</a:t>
                      </a:r>
                      <a:r>
                        <a:rPr lang="ar-SA" sz="2400" b="1" kern="1200" dirty="0" err="1">
                          <a:solidFill>
                            <a:srgbClr val="002060"/>
                          </a:solidFill>
                          <a:latin typeface="+mn-lt"/>
                          <a:ea typeface="+mn-ea"/>
                          <a:cs typeface="Mudir MT" pitchFamily="2" charset="-78"/>
                        </a:rPr>
                        <a:t>.بِالقِراءَةِ</a:t>
                      </a:r>
                      <a:r>
                        <a:rPr lang="ar-SA" sz="2400" b="1" kern="1200" dirty="0">
                          <a:solidFill>
                            <a:srgbClr val="002060"/>
                          </a:solidFill>
                          <a:latin typeface="+mn-lt"/>
                          <a:ea typeface="+mn-ea"/>
                          <a:cs typeface="Mudir MT" pitchFamily="2" charset="-78"/>
                        </a:rPr>
                        <a:t>، أَهْرُبُ إِلى الكُتُبِ كُلَّما ضاقَتْ بي الحَياةُ.</a:t>
                      </a:r>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2950561150"/>
                  </a:ext>
                </a:extLst>
              </a:tr>
              <a:tr h="1097903">
                <a:tc>
                  <a:txBody>
                    <a:bodyPr/>
                    <a:lstStyle/>
                    <a:p>
                      <a:pPr marL="285750" indent="-285750" algn="r" rtl="1">
                        <a:lnSpc>
                          <a:spcPct val="150000"/>
                        </a:lnSpc>
                        <a:buFont typeface="Wingdings" panose="05000000000000000000" pitchFamily="2" charset="2"/>
                        <a:buChar char="§"/>
                      </a:pPr>
                      <a:r>
                        <a:rPr lang="ar-SA" sz="2400" b="1" kern="1200" dirty="0">
                          <a:solidFill>
                            <a:srgbClr val="002060"/>
                          </a:solidFill>
                          <a:latin typeface="+mn-lt"/>
                          <a:ea typeface="+mn-ea"/>
                          <a:cs typeface="Mudir MT" pitchFamily="2" charset="-78"/>
                        </a:rPr>
                        <a:t>.</a:t>
                      </a:r>
                      <a:r>
                        <a:rPr lang="ar-SA" sz="2400" b="1" dirty="0">
                          <a:solidFill>
                            <a:schemeClr val="accent2">
                              <a:lumMod val="50000"/>
                            </a:schemeClr>
                          </a:solidFill>
                          <a:cs typeface="Mudir MT" pitchFamily="2" charset="-78"/>
                        </a:rPr>
                        <a:t> أَتَذَكَّرُ جَيِّدًا أَوَّلَ مَرَّةٍ </a:t>
                      </a:r>
                      <a:r>
                        <a:rPr lang="ar-SA" sz="2400" b="1" kern="1200" dirty="0">
                          <a:solidFill>
                            <a:srgbClr val="002060"/>
                          </a:solidFill>
                          <a:latin typeface="+mn-lt"/>
                          <a:ea typeface="+mn-ea"/>
                          <a:cs typeface="Mudir MT" pitchFamily="2" charset="-78"/>
                        </a:rPr>
                        <a:t>..وَقَفْتُ فيها أَمامَ القِسْمِ، </a:t>
                      </a:r>
                      <a:r>
                        <a:rPr lang="ar-SA" sz="2400" b="1" dirty="0">
                          <a:solidFill>
                            <a:schemeClr val="accent2">
                              <a:lumMod val="50000"/>
                            </a:schemeClr>
                          </a:solidFill>
                          <a:cs typeface="Mudir MT" pitchFamily="2" charset="-78"/>
                        </a:rPr>
                        <a:t>كانَ قَلْبِي </a:t>
                      </a:r>
                      <a:r>
                        <a:rPr lang="ar-SA" sz="2400" b="1" kern="1200" dirty="0">
                          <a:solidFill>
                            <a:srgbClr val="002060"/>
                          </a:solidFill>
                          <a:latin typeface="+mn-lt"/>
                          <a:ea typeface="+mn-ea"/>
                          <a:cs typeface="Mudir MT" pitchFamily="2" charset="-78"/>
                        </a:rPr>
                        <a:t>يَخْفِقُ، وَلَكِنَّ شَيْئًا بداخِلِي </a:t>
                      </a:r>
                      <a:r>
                        <a:rPr lang="ar-SA" sz="2400" b="1" dirty="0">
                          <a:solidFill>
                            <a:schemeClr val="accent2">
                              <a:lumMod val="50000"/>
                            </a:schemeClr>
                          </a:solidFill>
                          <a:cs typeface="Mudir MT" pitchFamily="2" charset="-78"/>
                        </a:rPr>
                        <a:t>قالَ لي</a:t>
                      </a:r>
                      <a:r>
                        <a:rPr lang="ar-SA" sz="2400" b="1" kern="1200" dirty="0">
                          <a:solidFill>
                            <a:srgbClr val="002060"/>
                          </a:solidFill>
                          <a:latin typeface="+mn-lt"/>
                          <a:ea typeface="+mn-ea"/>
                          <a:cs typeface="Mudir MT" pitchFamily="2" charset="-78"/>
                        </a:rPr>
                        <a:t> هُنا مَكانُكَ، وَهُنا ستَبْدَأُ رِحْلَتُكَ.</a:t>
                      </a:r>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797686358"/>
                  </a:ext>
                </a:extLst>
              </a:tr>
            </a:tbl>
          </a:graphicData>
        </a:graphic>
      </p:graphicFrame>
      <p:sp>
        <p:nvSpPr>
          <p:cNvPr id="6" name="Rounded Rectangle 2">
            <a:extLst>
              <a:ext uri="{FF2B5EF4-FFF2-40B4-BE49-F238E27FC236}">
                <a16:creationId xmlns:a16="http://schemas.microsoft.com/office/drawing/2014/main" id="{60F5B8B8-0510-B8B6-0D07-AD00F2BF9677}"/>
              </a:ext>
            </a:extLst>
          </p:cNvPr>
          <p:cNvSpPr/>
          <p:nvPr/>
        </p:nvSpPr>
        <p:spPr>
          <a:xfrm>
            <a:off x="8986703" y="945918"/>
            <a:ext cx="2435087" cy="575314"/>
          </a:xfrm>
          <a:prstGeom prst="roundRect">
            <a:avLst/>
          </a:prstGeom>
          <a:solidFill>
            <a:schemeClr val="accent2"/>
          </a:solidFill>
          <a:ln>
            <a:solidFill>
              <a:schemeClr val="accent1">
                <a:lumMod val="5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ar-MA" sz="2400" b="1" i="0" u="none" strike="noStrike" kern="1200" cap="none" spc="0" normalizeH="0" baseline="0" noProof="0" dirty="0">
                <a:ln>
                  <a:noFill/>
                </a:ln>
                <a:solidFill>
                  <a:prstClr val="white"/>
                </a:solidFill>
                <a:effectLst/>
                <a:uLnTx/>
                <a:uFillTx/>
                <a:latin typeface="Calibri"/>
                <a:ea typeface="+mn-ea"/>
                <a:cs typeface="Times New Roman" panose="02020603050405020304" pitchFamily="18" charset="0"/>
              </a:rPr>
              <a:t> </a:t>
            </a:r>
            <a:r>
              <a:rPr lang="ar-MA" sz="2400" b="1" dirty="0">
                <a:solidFill>
                  <a:prstClr val="white"/>
                </a:solidFill>
                <a:latin typeface="Calibri"/>
                <a:cs typeface="Times New Roman" panose="02020603050405020304" pitchFamily="18" charset="0"/>
              </a:rPr>
              <a:t>أوظف وأستثمر</a:t>
            </a:r>
            <a:endParaRPr lang="fr-FR" sz="2400" b="1" dirty="0">
              <a:solidFill>
                <a:prstClr val="white"/>
              </a:solidFill>
              <a:latin typeface="Calibri"/>
              <a:cs typeface="Times New Roman" panose="02020603050405020304" pitchFamily="18" charset="0"/>
            </a:endParaRPr>
          </a:p>
        </p:txBody>
      </p:sp>
    </p:spTree>
    <p:extLst>
      <p:ext uri="{BB962C8B-B14F-4D97-AF65-F5344CB8AC3E}">
        <p14:creationId xmlns:p14="http://schemas.microsoft.com/office/powerpoint/2010/main" val="41087488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0E921-5C7A-45B5-7A04-1577B4B7C274}"/>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8088CFA2-87D6-D17C-610C-16AA721B3191}"/>
              </a:ext>
            </a:extLst>
          </p:cNvPr>
          <p:cNvGrpSpPr/>
          <p:nvPr/>
        </p:nvGrpSpPr>
        <p:grpSpPr>
          <a:xfrm>
            <a:off x="5111646" y="1642150"/>
            <a:ext cx="5801193" cy="3476991"/>
            <a:chOff x="1641585" y="1048972"/>
            <a:chExt cx="5867403" cy="3260732"/>
          </a:xfrm>
        </p:grpSpPr>
        <p:sp>
          <p:nvSpPr>
            <p:cNvPr id="6" name="Rectangle : coins arrondis 10">
              <a:extLst>
                <a:ext uri="{FF2B5EF4-FFF2-40B4-BE49-F238E27FC236}">
                  <a16:creationId xmlns:a16="http://schemas.microsoft.com/office/drawing/2014/main" id="{87B02774-AF2D-3E6C-3A0E-23C1659D9390}"/>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8D78E122-5B7D-78C1-9F5E-EBB8286918C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F9522235-60DD-07F0-87C8-068B389D5A37}"/>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B48AD0E8-9468-DB48-2187-E80396679C67}"/>
              </a:ext>
            </a:extLst>
          </p:cNvPr>
          <p:cNvSpPr txBox="1"/>
          <p:nvPr/>
        </p:nvSpPr>
        <p:spPr>
          <a:xfrm>
            <a:off x="5381468" y="2294547"/>
            <a:ext cx="5400765" cy="1976888"/>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اختتام الحصة</a:t>
            </a:r>
          </a:p>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ar-SA" sz="4800" b="1" kern="0" dirty="0">
                <a:solidFill>
                  <a:srgbClr val="44546A"/>
                </a:solidFill>
                <a:latin typeface="Calibri"/>
                <a:ea typeface="Calibri"/>
                <a:cs typeface="Calibri"/>
              </a:rPr>
              <a:t>5 دقائق</a:t>
            </a:r>
            <a:endParaRPr lang="fr-FR" sz="4800" b="1" kern="0" dirty="0">
              <a:solidFill>
                <a:srgbClr val="44546A"/>
              </a:solidFill>
              <a:latin typeface="Calibri"/>
              <a:ea typeface="Calibri"/>
              <a:cs typeface="Calibri"/>
            </a:endParaRPr>
          </a:p>
        </p:txBody>
      </p:sp>
      <p:pic>
        <p:nvPicPr>
          <p:cNvPr id="4" name="Picture 1">
            <a:extLst>
              <a:ext uri="{FF2B5EF4-FFF2-40B4-BE49-F238E27FC236}">
                <a16:creationId xmlns:a16="http://schemas.microsoft.com/office/drawing/2014/main" id="{796F63DB-5C1B-7547-7902-BB328163689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17283" y="2323597"/>
            <a:ext cx="2795544" cy="2795544"/>
          </a:xfrm>
          <a:prstGeom prst="rect">
            <a:avLst/>
          </a:prstGeom>
        </p:spPr>
      </p:pic>
      <p:sp>
        <p:nvSpPr>
          <p:cNvPr id="10" name="Bulle narrative : rectangle à coins arrondis 9">
            <a:extLst>
              <a:ext uri="{FF2B5EF4-FFF2-40B4-BE49-F238E27FC236}">
                <a16:creationId xmlns:a16="http://schemas.microsoft.com/office/drawing/2014/main" id="{AC27BB1F-2C5B-27F0-0E16-2A110A8A71CE}"/>
              </a:ext>
            </a:extLst>
          </p:cNvPr>
          <p:cNvSpPr/>
          <p:nvPr/>
        </p:nvSpPr>
        <p:spPr>
          <a:xfrm>
            <a:off x="2173574" y="1945420"/>
            <a:ext cx="2158583" cy="1050159"/>
          </a:xfrm>
          <a:prstGeom prst="wedgeRoundRectCallout">
            <a:avLst>
              <a:gd name="adj1" fmla="val -73611"/>
              <a:gd name="adj2" fmla="val 43944"/>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MA" sz="2400" dirty="0"/>
              <a:t>وَصَلْنَا إِلَى نِهَايَةِ </a:t>
            </a:r>
            <a:r>
              <a:rPr lang="ar-MA" sz="2400" dirty="0" err="1"/>
              <a:t>ٱلْحَصَّةِ</a:t>
            </a:r>
            <a:endParaRPr lang="fr-FR" sz="2400" dirty="0"/>
          </a:p>
        </p:txBody>
      </p:sp>
      <p:sp>
        <p:nvSpPr>
          <p:cNvPr id="2" name="Oval 45">
            <a:extLst>
              <a:ext uri="{FF2B5EF4-FFF2-40B4-BE49-F238E27FC236}">
                <a16:creationId xmlns:a16="http://schemas.microsoft.com/office/drawing/2014/main" id="{ECD57F42-43C9-B08A-916B-5F4D599857E5}"/>
              </a:ext>
            </a:extLst>
          </p:cNvPr>
          <p:cNvSpPr/>
          <p:nvPr/>
        </p:nvSpPr>
        <p:spPr>
          <a:xfrm>
            <a:off x="9246224" y="3444319"/>
            <a:ext cx="645921" cy="7002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10581680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94F80-86B2-7758-B09D-7B6F5F1F2D1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EE26D511-2C1E-B15A-D419-69F4795FA9C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CAF02CD3-0B27-1CEB-25DF-08327DC2940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1692;p59">
            <a:extLst>
              <a:ext uri="{FF2B5EF4-FFF2-40B4-BE49-F238E27FC236}">
                <a16:creationId xmlns:a16="http://schemas.microsoft.com/office/drawing/2014/main" id="{5989464E-6BB2-B976-C1B5-AD946167C5F1}"/>
              </a:ext>
            </a:extLst>
          </p:cNvPr>
          <p:cNvSpPr txBox="1">
            <a:spLocks/>
          </p:cNvSpPr>
          <p:nvPr/>
        </p:nvSpPr>
        <p:spPr>
          <a:xfrm>
            <a:off x="1223057" y="62004"/>
            <a:ext cx="1016110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ts val="2000"/>
              <a:buFont typeface="Calibri"/>
              <a:buNone/>
            </a:pPr>
            <a:r>
              <a:rPr lang="ar-MA" sz="1600" b="1" dirty="0">
                <a:solidFill>
                  <a:schemeClr val="bg1">
                    <a:lumMod val="50000"/>
                  </a:schemeClr>
                </a:solidFill>
                <a:latin typeface="+mn-lt"/>
              </a:rPr>
              <a:t>اليوم أغنينا رصيدنا </a:t>
            </a:r>
            <a:r>
              <a:rPr lang="ar-SA" sz="1600" b="1" dirty="0">
                <a:solidFill>
                  <a:schemeClr val="bg1">
                    <a:lumMod val="50000"/>
                  </a:schemeClr>
                </a:solidFill>
                <a:latin typeface="+mn-lt"/>
              </a:rPr>
              <a:t>السردي</a:t>
            </a:r>
            <a:r>
              <a:rPr lang="ar-MA" sz="1600" b="1" dirty="0">
                <a:solidFill>
                  <a:schemeClr val="bg1">
                    <a:lumMod val="50000"/>
                  </a:schemeClr>
                </a:solidFill>
                <a:latin typeface="+mn-lt"/>
              </a:rPr>
              <a:t> بعبارات وأساليب  جديدة تتعلق </a:t>
            </a:r>
            <a:r>
              <a:rPr lang="ar-SA" sz="1600" b="1" dirty="0">
                <a:solidFill>
                  <a:schemeClr val="bg1">
                    <a:lumMod val="50000"/>
                  </a:schemeClr>
                </a:solidFill>
                <a:latin typeface="+mn-lt"/>
              </a:rPr>
              <a:t>بالسيرة الذاتية: الأيام</a:t>
            </a:r>
            <a:r>
              <a:rPr lang="ar-MA" sz="1600" b="1" dirty="0">
                <a:solidFill>
                  <a:schemeClr val="bg1">
                    <a:lumMod val="50000"/>
                  </a:schemeClr>
                </a:solidFill>
                <a:latin typeface="+mn-lt"/>
              </a:rPr>
              <a:t>. فمن يذكرنا ببعض منها:</a:t>
            </a:r>
          </a:p>
        </p:txBody>
      </p:sp>
      <p:sp>
        <p:nvSpPr>
          <p:cNvPr id="11" name="Google Shape;1693;p59">
            <a:extLst>
              <a:ext uri="{FF2B5EF4-FFF2-40B4-BE49-F238E27FC236}">
                <a16:creationId xmlns:a16="http://schemas.microsoft.com/office/drawing/2014/main" id="{9C9668F8-5AE2-11CD-6464-FA11C12568F2}"/>
              </a:ext>
            </a:extLst>
          </p:cNvPr>
          <p:cNvSpPr txBox="1">
            <a:spLocks/>
          </p:cNvSpPr>
          <p:nvPr/>
        </p:nvSpPr>
        <p:spPr>
          <a:xfrm>
            <a:off x="965199" y="447685"/>
            <a:ext cx="10179603"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SA" sz="1400" dirty="0">
                <a:solidFill>
                  <a:schemeClr val="bg1">
                    <a:lumMod val="50000"/>
                  </a:schemeClr>
                </a:solidFill>
              </a:rPr>
              <a:t>يطلب الأستاذ من التلاميذ تقديم عبارات وأساليب سير ذاتية مما تم تعلموه في الحصة.</a:t>
            </a:r>
          </a:p>
          <a:p>
            <a:pPr marL="0" indent="0" algn="r">
              <a:buClr>
                <a:srgbClr val="AEABAB"/>
              </a:buClr>
              <a:buSzPts val="1400"/>
              <a:buFont typeface="Arial" panose="020B0604020202020204" pitchFamily="34" charset="0"/>
              <a:buNone/>
            </a:pPr>
            <a:endParaRPr lang="ar-SA" sz="1600" dirty="0">
              <a:solidFill>
                <a:schemeClr val="bg1">
                  <a:lumMod val="50000"/>
                </a:schemeClr>
              </a:solidFill>
            </a:endParaRPr>
          </a:p>
        </p:txBody>
      </p:sp>
      <p:sp>
        <p:nvSpPr>
          <p:cNvPr id="12" name="Google Shape;1694;p59">
            <a:extLst>
              <a:ext uri="{FF2B5EF4-FFF2-40B4-BE49-F238E27FC236}">
                <a16:creationId xmlns:a16="http://schemas.microsoft.com/office/drawing/2014/main" id="{8B059179-60AD-954D-3402-CC262E0CD8C5}"/>
              </a:ext>
            </a:extLst>
          </p:cNvPr>
          <p:cNvSpPr txBox="1"/>
          <p:nvPr/>
        </p:nvSpPr>
        <p:spPr>
          <a:xfrm>
            <a:off x="7813515" y="1535508"/>
            <a:ext cx="3429000" cy="461665"/>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الأول: ............ </a:t>
            </a:r>
            <a:endParaRPr sz="2400" b="1" i="0" u="none" strike="noStrike" cap="none">
              <a:solidFill>
                <a:schemeClr val="dk1"/>
              </a:solidFill>
              <a:latin typeface="Calibri"/>
              <a:ea typeface="Calibri"/>
              <a:cs typeface="Calibri"/>
              <a:sym typeface="Calibri"/>
            </a:endParaRPr>
          </a:p>
        </p:txBody>
      </p:sp>
      <p:sp>
        <p:nvSpPr>
          <p:cNvPr id="13" name="Google Shape;1695;p59">
            <a:extLst>
              <a:ext uri="{FF2B5EF4-FFF2-40B4-BE49-F238E27FC236}">
                <a16:creationId xmlns:a16="http://schemas.microsoft.com/office/drawing/2014/main" id="{44E12331-6610-F2C5-1895-6719B246F6AC}"/>
              </a:ext>
            </a:extLst>
          </p:cNvPr>
          <p:cNvSpPr txBox="1"/>
          <p:nvPr/>
        </p:nvSpPr>
        <p:spPr>
          <a:xfrm>
            <a:off x="6996097" y="2671972"/>
            <a:ext cx="3429000" cy="461665"/>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الثاني:................</a:t>
            </a:r>
            <a:endParaRPr sz="2400" b="1" i="0" u="none" strike="noStrike" cap="none">
              <a:solidFill>
                <a:schemeClr val="dk1"/>
              </a:solidFill>
              <a:latin typeface="Calibri"/>
              <a:ea typeface="Calibri"/>
              <a:cs typeface="Calibri"/>
              <a:sym typeface="Calibri"/>
            </a:endParaRPr>
          </a:p>
        </p:txBody>
      </p:sp>
      <p:sp>
        <p:nvSpPr>
          <p:cNvPr id="14" name="Google Shape;1696;p59">
            <a:extLst>
              <a:ext uri="{FF2B5EF4-FFF2-40B4-BE49-F238E27FC236}">
                <a16:creationId xmlns:a16="http://schemas.microsoft.com/office/drawing/2014/main" id="{EFFC0BB2-8760-AF22-83EE-0C58080AEBC0}"/>
              </a:ext>
            </a:extLst>
          </p:cNvPr>
          <p:cNvSpPr txBox="1"/>
          <p:nvPr/>
        </p:nvSpPr>
        <p:spPr>
          <a:xfrm>
            <a:off x="5036802" y="3808776"/>
            <a:ext cx="3429000" cy="461665"/>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الثالث:....................</a:t>
            </a:r>
            <a:endParaRPr sz="2400" b="1" i="0" u="none" strike="noStrike" cap="none">
              <a:solidFill>
                <a:schemeClr val="dk1"/>
              </a:solidFill>
              <a:latin typeface="Calibri"/>
              <a:ea typeface="Calibri"/>
              <a:cs typeface="Calibri"/>
              <a:sym typeface="Calibri"/>
            </a:endParaRPr>
          </a:p>
        </p:txBody>
      </p:sp>
      <p:sp>
        <p:nvSpPr>
          <p:cNvPr id="15" name="Google Shape;1697;p59">
            <a:extLst>
              <a:ext uri="{FF2B5EF4-FFF2-40B4-BE49-F238E27FC236}">
                <a16:creationId xmlns:a16="http://schemas.microsoft.com/office/drawing/2014/main" id="{4E9CDA45-3234-E9B8-F095-FAE87345134F}"/>
              </a:ext>
            </a:extLst>
          </p:cNvPr>
          <p:cNvSpPr txBox="1"/>
          <p:nvPr/>
        </p:nvSpPr>
        <p:spPr>
          <a:xfrm>
            <a:off x="2915934" y="4868143"/>
            <a:ext cx="3429000" cy="461665"/>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الرابع: ..................</a:t>
            </a:r>
            <a:endParaRPr sz="2400" b="1" i="0" u="none" strike="noStrike" cap="none">
              <a:solidFill>
                <a:schemeClr val="dk1"/>
              </a:solidFill>
              <a:latin typeface="Calibri"/>
              <a:ea typeface="Calibri"/>
              <a:cs typeface="Calibri"/>
              <a:sym typeface="Calibri"/>
            </a:endParaRPr>
          </a:p>
        </p:txBody>
      </p:sp>
      <p:pic>
        <p:nvPicPr>
          <p:cNvPr id="16" name="Google Shape;1698;p59">
            <a:extLst>
              <a:ext uri="{FF2B5EF4-FFF2-40B4-BE49-F238E27FC236}">
                <a16:creationId xmlns:a16="http://schemas.microsoft.com/office/drawing/2014/main" id="{84938926-1CBA-2D0E-40F7-4BF009EC84DF}"/>
              </a:ext>
            </a:extLst>
          </p:cNvPr>
          <p:cNvPicPr preferRelativeResize="0"/>
          <p:nvPr/>
        </p:nvPicPr>
        <p:blipFill rotWithShape="1">
          <a:blip r:embed="rId3">
            <a:alphaModFix/>
          </a:blip>
          <a:srcRect/>
          <a:stretch/>
        </p:blipFill>
        <p:spPr>
          <a:xfrm>
            <a:off x="96306" y="93848"/>
            <a:ext cx="706437" cy="701675"/>
          </a:xfrm>
          <a:prstGeom prst="rect">
            <a:avLst/>
          </a:prstGeom>
          <a:noFill/>
          <a:ln>
            <a:noFill/>
          </a:ln>
        </p:spPr>
      </p:pic>
      <p:sp>
        <p:nvSpPr>
          <p:cNvPr id="5" name="Rectangle 4">
            <a:extLst>
              <a:ext uri="{FF2B5EF4-FFF2-40B4-BE49-F238E27FC236}">
                <a16:creationId xmlns:a16="http://schemas.microsoft.com/office/drawing/2014/main" id="{D9F77ABE-3A2B-4B2E-BB26-E21BAD8E3F18}"/>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64277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DAD31-B1D3-C38D-9435-2085AACE2FC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FFDD1772-6960-793F-1027-288A8A00E029}"/>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F5D3D23-5046-9A80-CB39-84E09D7D78F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692;p59">
            <a:extLst>
              <a:ext uri="{FF2B5EF4-FFF2-40B4-BE49-F238E27FC236}">
                <a16:creationId xmlns:a16="http://schemas.microsoft.com/office/drawing/2014/main" id="{4CCC83DD-4171-89B6-7A73-7E174A5F539B}"/>
              </a:ext>
            </a:extLst>
          </p:cNvPr>
          <p:cNvSpPr txBox="1">
            <a:spLocks/>
          </p:cNvSpPr>
          <p:nvPr/>
        </p:nvSpPr>
        <p:spPr>
          <a:xfrm>
            <a:off x="1146154" y="75822"/>
            <a:ext cx="10161104" cy="328016"/>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ts val="2000"/>
            </a:pPr>
            <a:r>
              <a:rPr lang="ar-MA" sz="1600" b="1" dirty="0">
                <a:solidFill>
                  <a:schemeClr val="bg1">
                    <a:lumMod val="50000"/>
                  </a:schemeClr>
                </a:solidFill>
                <a:latin typeface="+mn-lt"/>
              </a:rPr>
              <a:t>اليوم أغنينا رصيدنا </a:t>
            </a:r>
            <a:r>
              <a:rPr lang="ar-SA" sz="1600" b="1" dirty="0">
                <a:solidFill>
                  <a:schemeClr val="bg1">
                    <a:lumMod val="50000"/>
                  </a:schemeClr>
                </a:solidFill>
                <a:latin typeface="+mn-lt"/>
              </a:rPr>
              <a:t>في السرد، </a:t>
            </a:r>
            <a:r>
              <a:rPr lang="ar-MA" sz="1600" b="1" dirty="0">
                <a:solidFill>
                  <a:schemeClr val="bg1">
                    <a:lumMod val="50000"/>
                  </a:schemeClr>
                </a:solidFill>
                <a:latin typeface="+mn-lt"/>
              </a:rPr>
              <a:t>بعبارات وأساليب  جديدة تتعلق </a:t>
            </a:r>
            <a:r>
              <a:rPr lang="ar-SA" sz="1600" b="1" dirty="0">
                <a:solidFill>
                  <a:schemeClr val="bg1">
                    <a:lumMod val="50000"/>
                  </a:schemeClr>
                </a:solidFill>
              </a:rPr>
              <a:t>بالسيرة الذاتية</a:t>
            </a:r>
            <a:r>
              <a:rPr lang="ar-SA" sz="1600" b="1" dirty="0">
                <a:solidFill>
                  <a:schemeClr val="bg1">
                    <a:lumMod val="50000"/>
                  </a:schemeClr>
                </a:solidFill>
                <a:latin typeface="+mn-lt"/>
              </a:rPr>
              <a:t>: الأيام. </a:t>
            </a:r>
            <a:r>
              <a:rPr lang="ar-MA" sz="1600" b="1" dirty="0">
                <a:solidFill>
                  <a:schemeClr val="bg1">
                    <a:lumMod val="50000"/>
                  </a:schemeClr>
                </a:solidFill>
                <a:latin typeface="+mn-lt"/>
              </a:rPr>
              <a:t> فمن يذكرنا ببعض منها:</a:t>
            </a:r>
          </a:p>
        </p:txBody>
      </p:sp>
      <p:sp>
        <p:nvSpPr>
          <p:cNvPr id="8" name="Google Shape;1693;p59">
            <a:extLst>
              <a:ext uri="{FF2B5EF4-FFF2-40B4-BE49-F238E27FC236}">
                <a16:creationId xmlns:a16="http://schemas.microsoft.com/office/drawing/2014/main" id="{BA83F6FE-BD44-0551-8DD9-5C428731EEA1}"/>
              </a:ext>
            </a:extLst>
          </p:cNvPr>
          <p:cNvSpPr txBox="1">
            <a:spLocks/>
          </p:cNvSpPr>
          <p:nvPr/>
        </p:nvSpPr>
        <p:spPr>
          <a:xfrm>
            <a:off x="7224207" y="486963"/>
            <a:ext cx="4083051" cy="328016"/>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None/>
            </a:pPr>
            <a:r>
              <a:rPr lang="ar-SA" sz="1400" dirty="0">
                <a:solidFill>
                  <a:schemeClr val="bg1">
                    <a:lumMod val="50000"/>
                  </a:schemeClr>
                </a:solidFill>
              </a:rPr>
              <a:t>بعد تقديم التلاميذ لأجوبتهم، ينتقل الأستاذ لتقديم الجمل الآتية:</a:t>
            </a:r>
            <a:endParaRPr lang="ar-MA" sz="1400" dirty="0">
              <a:solidFill>
                <a:schemeClr val="bg1">
                  <a:lumMod val="50000"/>
                </a:schemeClr>
              </a:solidFill>
            </a:endParaRPr>
          </a:p>
        </p:txBody>
      </p:sp>
      <p:pic>
        <p:nvPicPr>
          <p:cNvPr id="9" name="Google Shape;1698;p59">
            <a:extLst>
              <a:ext uri="{FF2B5EF4-FFF2-40B4-BE49-F238E27FC236}">
                <a16:creationId xmlns:a16="http://schemas.microsoft.com/office/drawing/2014/main" id="{C1490919-0655-4B1B-96CC-26E2EBAB49D8}"/>
              </a:ext>
            </a:extLst>
          </p:cNvPr>
          <p:cNvPicPr preferRelativeResize="0"/>
          <p:nvPr/>
        </p:nvPicPr>
        <p:blipFill rotWithShape="1">
          <a:blip r:embed="rId3">
            <a:alphaModFix/>
          </a:blip>
          <a:srcRect/>
          <a:stretch/>
        </p:blipFill>
        <p:spPr>
          <a:xfrm>
            <a:off x="154618" y="113304"/>
            <a:ext cx="706437" cy="701675"/>
          </a:xfrm>
          <a:prstGeom prst="rect">
            <a:avLst/>
          </a:prstGeom>
          <a:noFill/>
          <a:ln>
            <a:noFill/>
          </a:ln>
        </p:spPr>
      </p:pic>
      <p:sp>
        <p:nvSpPr>
          <p:cNvPr id="17" name="Google Shape;1704;p225">
            <a:extLst>
              <a:ext uri="{FF2B5EF4-FFF2-40B4-BE49-F238E27FC236}">
                <a16:creationId xmlns:a16="http://schemas.microsoft.com/office/drawing/2014/main" id="{650C48D1-9DDF-5EC3-090D-AAD544827423}"/>
              </a:ext>
            </a:extLst>
          </p:cNvPr>
          <p:cNvSpPr txBox="1"/>
          <p:nvPr/>
        </p:nvSpPr>
        <p:spPr>
          <a:xfrm>
            <a:off x="448887" y="1104654"/>
            <a:ext cx="10211778" cy="461624"/>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SA" sz="2400" b="1" dirty="0">
                <a:solidFill>
                  <a:srgbClr val="002060"/>
                </a:solidFill>
                <a:cs typeface="Mudir MT" pitchFamily="2" charset="-78"/>
              </a:rPr>
              <a:t>كانَ الفَتى قَدْ وُلِدَ في تِلكَ القَريةٍ الصَغيرةٍ مِن قُرى الرِّيفِ المِصريِّ، وكانَ سابِعَ إخوَتِهِ لِأبيهِ وأُمِّهِ</a:t>
            </a:r>
            <a:endParaRPr sz="2400" b="1" i="0" u="none" strike="noStrike" cap="none" dirty="0">
              <a:solidFill>
                <a:schemeClr val="accent2">
                  <a:lumMod val="75000"/>
                </a:schemeClr>
              </a:solidFill>
              <a:latin typeface="Calibri"/>
              <a:ea typeface="Calibri"/>
              <a:cs typeface="Calibri"/>
              <a:sym typeface="Calibri"/>
            </a:endParaRPr>
          </a:p>
        </p:txBody>
      </p:sp>
      <p:sp>
        <p:nvSpPr>
          <p:cNvPr id="18" name="Google Shape;1705;p225">
            <a:extLst>
              <a:ext uri="{FF2B5EF4-FFF2-40B4-BE49-F238E27FC236}">
                <a16:creationId xmlns:a16="http://schemas.microsoft.com/office/drawing/2014/main" id="{5B88C9D5-A0DF-DD6E-BE86-7107F80CDEFD}"/>
              </a:ext>
            </a:extLst>
          </p:cNvPr>
          <p:cNvSpPr txBox="1"/>
          <p:nvPr/>
        </p:nvSpPr>
        <p:spPr>
          <a:xfrm>
            <a:off x="299262" y="1696661"/>
            <a:ext cx="11370512" cy="461624"/>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lvl="0" algn="r" rtl="1">
              <a:buSzPts val="2400"/>
            </a:pPr>
            <a:r>
              <a:rPr lang="ar-SA" sz="2400" b="1" dirty="0">
                <a:solidFill>
                  <a:srgbClr val="002060"/>
                </a:solidFill>
                <a:cs typeface="Mudir MT" pitchFamily="2" charset="-78"/>
              </a:rPr>
              <a:t>لَم يَكَدْ يُجاوِزُ الرّابِعةَ مِن عُمرِهِ حتّى أَصابَهُ ما حَرَمَهُ نِعْمَةَ البَصَرِ، فَغَرِقَ في ظَلامٍ لَم يَعرِفْ لَهُ ضَوْءًا بَعدَ ذلِك،</a:t>
            </a:r>
            <a:endParaRPr sz="2400" b="1" dirty="0">
              <a:solidFill>
                <a:srgbClr val="C00000"/>
              </a:solidFill>
              <a:cs typeface="Mudir MT" pitchFamily="2" charset="-78"/>
              <a:sym typeface="Calibri"/>
            </a:endParaRPr>
          </a:p>
        </p:txBody>
      </p:sp>
      <p:sp>
        <p:nvSpPr>
          <p:cNvPr id="19" name="Google Shape;1706;p225">
            <a:extLst>
              <a:ext uri="{FF2B5EF4-FFF2-40B4-BE49-F238E27FC236}">
                <a16:creationId xmlns:a16="http://schemas.microsoft.com/office/drawing/2014/main" id="{E60AAF5C-6354-D600-2109-4680C23DFB5B}"/>
              </a:ext>
            </a:extLst>
          </p:cNvPr>
          <p:cNvSpPr txBox="1"/>
          <p:nvPr/>
        </p:nvSpPr>
        <p:spPr>
          <a:xfrm>
            <a:off x="1004941" y="2270282"/>
            <a:ext cx="9099670" cy="461624"/>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SA" sz="2400" b="1" dirty="0">
                <a:solidFill>
                  <a:srgbClr val="002060"/>
                </a:solidFill>
                <a:cs typeface="Mudir MT" pitchFamily="2" charset="-78"/>
              </a:rPr>
              <a:t>وكانَ الطِّفلُ يُحِبُّ أَنْ يَجلِسَ إِلى بابِ البَيتِ يَستَمِعُ إِلى ما يَروِيهِ المارَّةُ مِن حِكاياتٍ.</a:t>
            </a:r>
            <a:endParaRPr sz="2400" b="1" i="0" u="none" strike="noStrike" cap="none" dirty="0">
              <a:solidFill>
                <a:schemeClr val="dk1"/>
              </a:solidFill>
              <a:latin typeface="Calibri"/>
              <a:ea typeface="Calibri"/>
              <a:cs typeface="Calibri"/>
              <a:sym typeface="Calibri"/>
            </a:endParaRPr>
          </a:p>
        </p:txBody>
      </p:sp>
      <p:sp>
        <p:nvSpPr>
          <p:cNvPr id="20" name="Google Shape;1707;p225">
            <a:extLst>
              <a:ext uri="{FF2B5EF4-FFF2-40B4-BE49-F238E27FC236}">
                <a16:creationId xmlns:a16="http://schemas.microsoft.com/office/drawing/2014/main" id="{5DADC994-997B-894A-995B-A7F187B8F9D6}"/>
              </a:ext>
            </a:extLst>
          </p:cNvPr>
          <p:cNvSpPr txBox="1"/>
          <p:nvPr/>
        </p:nvSpPr>
        <p:spPr>
          <a:xfrm>
            <a:off x="542201" y="2851297"/>
            <a:ext cx="10025149" cy="461624"/>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SA" sz="2400" b="1" dirty="0">
                <a:solidFill>
                  <a:srgbClr val="002060"/>
                </a:solidFill>
                <a:cs typeface="Mudir MT" pitchFamily="2" charset="-78"/>
              </a:rPr>
              <a:t>ثُمَّ جاءَ يَومٌ دَخَلَ فيهِ الكُتّابَ، وبدأَ يَسمَعُ أَصواتَ الحُروفِ، فَتَعَلَّقَ بِها كَما يَتَعَلَّقُ الغَريقُ بِقَشَّةٍ.</a:t>
            </a:r>
            <a:endParaRPr sz="2400" b="1" i="0" u="none" strike="noStrike" cap="none" dirty="0">
              <a:solidFill>
                <a:schemeClr val="dk1"/>
              </a:solidFill>
              <a:latin typeface="Calibri"/>
              <a:ea typeface="Calibri"/>
              <a:cs typeface="Calibri"/>
              <a:sym typeface="Calibri"/>
            </a:endParaRPr>
          </a:p>
        </p:txBody>
      </p:sp>
      <p:sp>
        <p:nvSpPr>
          <p:cNvPr id="5" name="Rectangle 4">
            <a:extLst>
              <a:ext uri="{FF2B5EF4-FFF2-40B4-BE49-F238E27FC236}">
                <a16:creationId xmlns:a16="http://schemas.microsoft.com/office/drawing/2014/main" id="{27326ACA-E593-033A-084E-39EE9D0EF895}"/>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Google Shape;1706;p225">
            <a:extLst>
              <a:ext uri="{FF2B5EF4-FFF2-40B4-BE49-F238E27FC236}">
                <a16:creationId xmlns:a16="http://schemas.microsoft.com/office/drawing/2014/main" id="{D3B88166-CEAC-CEC4-7727-2954402455CC}"/>
              </a:ext>
            </a:extLst>
          </p:cNvPr>
          <p:cNvSpPr txBox="1"/>
          <p:nvPr/>
        </p:nvSpPr>
        <p:spPr>
          <a:xfrm>
            <a:off x="375952" y="3416937"/>
            <a:ext cx="10503644" cy="461624"/>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SA" sz="2400" b="1" dirty="0">
                <a:solidFill>
                  <a:srgbClr val="002060"/>
                </a:solidFill>
                <a:cs typeface="Mudir MT" pitchFamily="2" charset="-78"/>
              </a:rPr>
              <a:t>وكانَ يَحفَظُ القُرآنَ بِذاكِرَةٍ لاذِعَةٍ، وكانَ قَلبُهُ الصَّغيرُ يَخْفِقُ كُلَّما سَمِعَ ذِكرَ العِلمِ أَو الأَزهَرِ أَو القاهِرَةِ.</a:t>
            </a:r>
            <a:endParaRPr sz="2400" b="1" i="0" u="none" strike="noStrike" cap="none" dirty="0">
              <a:solidFill>
                <a:srgbClr val="C00000"/>
              </a:solidFill>
              <a:latin typeface="Calibri"/>
              <a:ea typeface="Calibri"/>
              <a:cs typeface="Calibri"/>
              <a:sym typeface="Calibri"/>
            </a:endParaRPr>
          </a:p>
        </p:txBody>
      </p:sp>
      <p:sp>
        <p:nvSpPr>
          <p:cNvPr id="7" name="Google Shape;1707;p225">
            <a:extLst>
              <a:ext uri="{FF2B5EF4-FFF2-40B4-BE49-F238E27FC236}">
                <a16:creationId xmlns:a16="http://schemas.microsoft.com/office/drawing/2014/main" id="{49DD454B-98D4-9A05-AFD4-5469718E9C12}"/>
              </a:ext>
            </a:extLst>
          </p:cNvPr>
          <p:cNvSpPr txBox="1"/>
          <p:nvPr/>
        </p:nvSpPr>
        <p:spPr>
          <a:xfrm>
            <a:off x="299262" y="3997952"/>
            <a:ext cx="11007996" cy="461624"/>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SA" sz="2400" b="1" dirty="0">
                <a:solidFill>
                  <a:srgbClr val="002060"/>
                </a:solidFill>
                <a:cs typeface="Mudir MT" pitchFamily="2" charset="-78"/>
              </a:rPr>
              <a:t>كانَت أُمنيَتُهُ أَنْ يَخرُجَ مِن ضِيقِ القَريةِ إِلى سَعَةِ المَدينَةِ، وأَنْ يَغتَسِلَ مِن غُبارِ الجَهلِ بِنُورِ العِلمِ، وقد فَعَلَ.</a:t>
            </a:r>
            <a:endParaRPr sz="2400" b="1" i="0" u="none" strike="noStrike" cap="none" dirty="0">
              <a:solidFill>
                <a:schemeClr val="dk1"/>
              </a:solidFill>
              <a:latin typeface="Calibri"/>
              <a:ea typeface="Calibri"/>
              <a:cs typeface="Calibri"/>
              <a:sym typeface="Calibri"/>
            </a:endParaRPr>
          </a:p>
        </p:txBody>
      </p:sp>
      <p:sp>
        <p:nvSpPr>
          <p:cNvPr id="10" name="Google Shape;1704;p225">
            <a:extLst>
              <a:ext uri="{FF2B5EF4-FFF2-40B4-BE49-F238E27FC236}">
                <a16:creationId xmlns:a16="http://schemas.microsoft.com/office/drawing/2014/main" id="{C522CA25-7773-65DD-F5D3-42D4B1FAB3A4}"/>
              </a:ext>
            </a:extLst>
          </p:cNvPr>
          <p:cNvSpPr txBox="1"/>
          <p:nvPr/>
        </p:nvSpPr>
        <p:spPr>
          <a:xfrm>
            <a:off x="342698" y="4612531"/>
            <a:ext cx="11593478" cy="461624"/>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SA" sz="2400" b="1" dirty="0">
                <a:solidFill>
                  <a:srgbClr val="002060"/>
                </a:solidFill>
                <a:cs typeface="Mudir MT" pitchFamily="2" charset="-78"/>
              </a:rPr>
              <a:t>شَدَّ الرِّحالَ إِلى القاهِرَةِ، ودَخَلَ الفَتى الأَزهَرَ كَما يَدخُلُ العابِدُ مِحرابَهُ، يَحمِلُ في قَلبِهِ شَوقًا لا يُطفَأُ إِلى العِلمِ.</a:t>
            </a:r>
            <a:endParaRPr sz="2400" b="1" i="0" u="none" strike="noStrike" cap="none" dirty="0">
              <a:solidFill>
                <a:schemeClr val="accent2">
                  <a:lumMod val="75000"/>
                </a:schemeClr>
              </a:solidFill>
              <a:latin typeface="Calibri"/>
              <a:ea typeface="Calibri"/>
              <a:cs typeface="Calibri"/>
              <a:sym typeface="Calibri"/>
            </a:endParaRPr>
          </a:p>
        </p:txBody>
      </p:sp>
      <p:sp>
        <p:nvSpPr>
          <p:cNvPr id="11" name="Google Shape;1706;p225">
            <a:extLst>
              <a:ext uri="{FF2B5EF4-FFF2-40B4-BE49-F238E27FC236}">
                <a16:creationId xmlns:a16="http://schemas.microsoft.com/office/drawing/2014/main" id="{D1D4536B-2D35-881A-35BF-C92ABE428F6E}"/>
              </a:ext>
            </a:extLst>
          </p:cNvPr>
          <p:cNvSpPr txBox="1"/>
          <p:nvPr/>
        </p:nvSpPr>
        <p:spPr>
          <a:xfrm>
            <a:off x="1925837" y="5161339"/>
            <a:ext cx="7403874" cy="461624"/>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algn="just" rtl="1"/>
            <a:r>
              <a:rPr lang="ar-SA" sz="2400" b="1" dirty="0">
                <a:solidFill>
                  <a:srgbClr val="002060"/>
                </a:solidFill>
                <a:cs typeface="Mudir MT" pitchFamily="2" charset="-78"/>
              </a:rPr>
              <a:t>وكانَ العِلمُ عِندَهُ عِبادَةً، والدَّرسُ صَلاةً، والأَزهَرُ بَيتًا مِن بُيوتِ اللهِ</a:t>
            </a:r>
            <a:r>
              <a:rPr lang="fr-FR" sz="2400" b="1" dirty="0">
                <a:solidFill>
                  <a:srgbClr val="002060"/>
                </a:solidFill>
                <a:cs typeface="Mudir MT" pitchFamily="2" charset="-78"/>
              </a:rPr>
              <a:t>.</a:t>
            </a:r>
          </a:p>
        </p:txBody>
      </p:sp>
      <p:sp>
        <p:nvSpPr>
          <p:cNvPr id="12" name="Google Shape;1705;p225">
            <a:extLst>
              <a:ext uri="{FF2B5EF4-FFF2-40B4-BE49-F238E27FC236}">
                <a16:creationId xmlns:a16="http://schemas.microsoft.com/office/drawing/2014/main" id="{B14FC363-A8D9-87D0-D087-C0F61C3B9F93}"/>
              </a:ext>
            </a:extLst>
          </p:cNvPr>
          <p:cNvSpPr txBox="1"/>
          <p:nvPr/>
        </p:nvSpPr>
        <p:spPr>
          <a:xfrm>
            <a:off x="1669071" y="5767167"/>
            <a:ext cx="7917406" cy="461624"/>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lvl="0" algn="r" rtl="1">
              <a:buSzPts val="2400"/>
            </a:pPr>
            <a:r>
              <a:rPr lang="ar-SA" sz="2400" b="1" dirty="0">
                <a:solidFill>
                  <a:srgbClr val="002060"/>
                </a:solidFill>
                <a:cs typeface="Mudir MT" pitchFamily="2" charset="-78"/>
              </a:rPr>
              <a:t>فَكانَ يَثورُ في داخِلِهِ، ولكِنَّهُ يَصبِرُ، ويَقولُ: لَعَلَّ لِلعِلمِ الحَقيقيِّ يَومًا سَيَأتي</a:t>
            </a:r>
            <a:endParaRPr sz="2400" b="1" dirty="0">
              <a:solidFill>
                <a:srgbClr val="C00000"/>
              </a:solidFill>
              <a:cs typeface="Mudir MT" pitchFamily="2" charset="-78"/>
              <a:sym typeface="Calibri"/>
            </a:endParaRPr>
          </a:p>
        </p:txBody>
      </p:sp>
    </p:spTree>
    <p:extLst>
      <p:ext uri="{BB962C8B-B14F-4D97-AF65-F5344CB8AC3E}">
        <p14:creationId xmlns:p14="http://schemas.microsoft.com/office/powerpoint/2010/main" val="15663861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BB944-3226-91BB-E658-36E3B69BB96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52779C09-617F-3CA1-C55A-E5DE9B206FCB}"/>
              </a:ext>
            </a:extLst>
          </p:cNvPr>
          <p:cNvSpPr/>
          <p:nvPr/>
        </p:nvSpPr>
        <p:spPr>
          <a:xfrm>
            <a:off x="0" y="834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ABC4376C-8213-F6C3-5044-9270F190813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13;p61">
            <a:extLst>
              <a:ext uri="{FF2B5EF4-FFF2-40B4-BE49-F238E27FC236}">
                <a16:creationId xmlns:a16="http://schemas.microsoft.com/office/drawing/2014/main" id="{E96BE0AF-5D87-C44E-1DEE-DCB5FE1AC6BE}"/>
              </a:ext>
            </a:extLst>
          </p:cNvPr>
          <p:cNvSpPr txBox="1">
            <a:spLocks/>
          </p:cNvSpPr>
          <p:nvPr/>
        </p:nvSpPr>
        <p:spPr>
          <a:xfrm>
            <a:off x="1506936" y="436289"/>
            <a:ext cx="9800321" cy="470617"/>
          </a:xfrm>
          <a:prstGeom prst="rect">
            <a:avLst/>
          </a:prstGeom>
          <a:noFill/>
          <a:ln>
            <a:noFill/>
          </a:ln>
        </p:spPr>
        <p:txBody>
          <a:bodyPr spcFirstLastPara="1" vert="horz" wrap="square" lIns="91425" tIns="45700" rIns="91425" bIns="45700" rtlCol="0" anchor="ctr" anchorCtr="0">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ct val="100000"/>
            </a:pPr>
            <a:r>
              <a:rPr lang="ar-MA" sz="1600" b="1" dirty="0">
                <a:solidFill>
                  <a:schemeClr val="bg1">
                    <a:lumMod val="50000"/>
                  </a:schemeClr>
                </a:solidFill>
                <a:latin typeface="+mn-lt"/>
                <a:ea typeface="Calibri"/>
                <a:cs typeface="Calibri"/>
                <a:sym typeface="Calibri"/>
              </a:rPr>
              <a:t>فِي </a:t>
            </a:r>
            <a:r>
              <a:rPr lang="ar-MA" sz="1600" b="1" dirty="0" err="1">
                <a:solidFill>
                  <a:schemeClr val="bg1">
                    <a:lumMod val="50000"/>
                  </a:schemeClr>
                </a:solidFill>
                <a:latin typeface="+mn-lt"/>
                <a:ea typeface="Calibri"/>
                <a:cs typeface="Calibri"/>
                <a:sym typeface="Calibri"/>
              </a:rPr>
              <a:t>ٱلْمَنزِلِ</a:t>
            </a:r>
            <a:r>
              <a:rPr lang="ar-MA" sz="1600" b="1" dirty="0">
                <a:solidFill>
                  <a:schemeClr val="bg1">
                    <a:lumMod val="50000"/>
                  </a:schemeClr>
                </a:solidFill>
                <a:latin typeface="+mn-lt"/>
                <a:ea typeface="Calibri"/>
                <a:cs typeface="Calibri"/>
                <a:sym typeface="Calibri"/>
              </a:rPr>
              <a:t>، </a:t>
            </a:r>
            <a:r>
              <a:rPr lang="ar-SA" sz="1600" b="1" dirty="0">
                <a:solidFill>
                  <a:schemeClr val="bg1">
                    <a:lumMod val="50000"/>
                  </a:schemeClr>
                </a:solidFill>
                <a:latin typeface="+mn-lt"/>
                <a:ea typeface="Calibri"/>
                <a:cs typeface="Calibri"/>
              </a:rPr>
              <a:t>قَارِنْ بَيْنَ طَهْ حُسَيْنٍ وَمِيّ زِيَادَةَ مِنْ حَيْثُ الظُّرُوفِ الصَّعْبَةِ الَّتِي عَاشَهَا كُلٌّ مِنْهُمَا، مُبَيِّنًا أَوْجُهَ الشَّبَهِ وَالِاخْتِلَافِ بَيْنَهُمَا مُعْتَمِداً الْبَحْثَ على صَفَحاتِ الأَنْتِرْنيتَ عَنْ مَلاَمِحِ حَياةِ مَيْ زِيادَةَ، وَفْقَ مَا يَأْتِي:</a:t>
            </a:r>
            <a:endParaRPr lang="ar-MA" sz="1600" b="1" dirty="0">
              <a:solidFill>
                <a:schemeClr val="bg1">
                  <a:lumMod val="50000"/>
                </a:schemeClr>
              </a:solidFill>
              <a:latin typeface="+mn-lt"/>
              <a:ea typeface="Calibri"/>
              <a:cs typeface="Calibri"/>
              <a:sym typeface="Calibri"/>
            </a:endParaRPr>
          </a:p>
        </p:txBody>
      </p:sp>
      <p:sp>
        <p:nvSpPr>
          <p:cNvPr id="6" name="Rectangle 5">
            <a:extLst>
              <a:ext uri="{FF2B5EF4-FFF2-40B4-BE49-F238E27FC236}">
                <a16:creationId xmlns:a16="http://schemas.microsoft.com/office/drawing/2014/main" id="{B0AFA101-F46B-C69B-A2AB-35B9034A45D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8" name="Google Shape;1368;p31">
            <a:extLst>
              <a:ext uri="{FF2B5EF4-FFF2-40B4-BE49-F238E27FC236}">
                <a16:creationId xmlns:a16="http://schemas.microsoft.com/office/drawing/2014/main" id="{C06573CC-9E1E-302C-5167-96538B31FBC5}"/>
              </a:ext>
            </a:extLst>
          </p:cNvPr>
          <p:cNvPicPr preferRelativeResize="0"/>
          <p:nvPr/>
        </p:nvPicPr>
        <p:blipFill rotWithShape="1">
          <a:blip r:embed="rId3">
            <a:alphaModFix/>
          </a:blip>
          <a:srcRect/>
          <a:stretch/>
        </p:blipFill>
        <p:spPr>
          <a:xfrm>
            <a:off x="46437" y="109804"/>
            <a:ext cx="730250" cy="730250"/>
          </a:xfrm>
          <a:prstGeom prst="rect">
            <a:avLst/>
          </a:prstGeom>
          <a:noFill/>
          <a:ln>
            <a:noFill/>
          </a:ln>
        </p:spPr>
      </p:pic>
      <p:pic>
        <p:nvPicPr>
          <p:cNvPr id="4" name="Google Shape;1176;p113">
            <a:extLst>
              <a:ext uri="{FF2B5EF4-FFF2-40B4-BE49-F238E27FC236}">
                <a16:creationId xmlns:a16="http://schemas.microsoft.com/office/drawing/2014/main" id="{3FFDD9C4-7542-E144-1473-EF4F2BC2E9CA}"/>
              </a:ext>
            </a:extLst>
          </p:cNvPr>
          <p:cNvPicPr>
            <a:picLocks noChangeAspect="1"/>
          </p:cNvPicPr>
          <p:nvPr/>
        </p:nvPicPr>
        <p:blipFill>
          <a:blip r:embed="rId4">
            <a:alphaModFix/>
          </a:blip>
          <a:srcRect/>
          <a:stretch>
            <a:fillRect/>
          </a:stretch>
        </p:blipFill>
        <p:spPr>
          <a:xfrm>
            <a:off x="776687" y="194968"/>
            <a:ext cx="605088" cy="605088"/>
          </a:xfrm>
          <a:prstGeom prst="rect">
            <a:avLst/>
          </a:prstGeom>
          <a:noFill/>
          <a:ln cap="flat">
            <a:noFill/>
          </a:ln>
        </p:spPr>
      </p:pic>
      <p:sp>
        <p:nvSpPr>
          <p:cNvPr id="9" name="Google Shape;1558;p216">
            <a:extLst>
              <a:ext uri="{FF2B5EF4-FFF2-40B4-BE49-F238E27FC236}">
                <a16:creationId xmlns:a16="http://schemas.microsoft.com/office/drawing/2014/main" id="{1350DAF9-40E5-8C5E-EF40-C1065C4DE634}"/>
              </a:ext>
            </a:extLst>
          </p:cNvPr>
          <p:cNvSpPr txBox="1"/>
          <p:nvPr/>
        </p:nvSpPr>
        <p:spPr>
          <a:xfrm>
            <a:off x="380664" y="1153234"/>
            <a:ext cx="11176650" cy="831706"/>
          </a:xfrm>
          <a:prstGeom prst="rect">
            <a:avLst/>
          </a:prstGeom>
          <a:solidFill>
            <a:schemeClr val="accent6">
              <a:lumMod val="20000"/>
              <a:lumOff val="80000"/>
            </a:schemeClr>
          </a:solidFill>
          <a:ln>
            <a:noFill/>
          </a:ln>
        </p:spPr>
        <p:txBody>
          <a:bodyPr spcFirstLastPara="1" wrap="square" lIns="91425" tIns="45700" rIns="91425" bIns="45700" anchor="ctr" anchorCtr="0">
            <a:noAutofit/>
          </a:bodyPr>
          <a:lstStyle/>
          <a:p>
            <a:pPr algn="r" rtl="1">
              <a:lnSpc>
                <a:spcPct val="120000"/>
              </a:lnSpc>
              <a:buClr>
                <a:srgbClr val="000000"/>
              </a:buClr>
              <a:buSzPts val="2000"/>
            </a:pPr>
            <a:r>
              <a:rPr lang="ar-SA" sz="2200" b="1" dirty="0">
                <a:solidFill>
                  <a:srgbClr val="002060"/>
                </a:solidFill>
                <a:ea typeface="Calibri"/>
                <a:cs typeface="Calibri"/>
                <a:sym typeface="Calibri"/>
              </a:rPr>
              <a:t>10</a:t>
            </a:r>
            <a:r>
              <a:rPr lang="ar-MA" sz="2200" b="1" dirty="0">
                <a:solidFill>
                  <a:srgbClr val="002060"/>
                </a:solidFill>
                <a:ea typeface="Calibri"/>
                <a:cs typeface="Calibri"/>
                <a:sym typeface="Calibri"/>
              </a:rPr>
              <a:t>- </a:t>
            </a:r>
            <a:r>
              <a:rPr lang="ar-SA" sz="2200" b="1" dirty="0">
                <a:solidFill>
                  <a:srgbClr val="002060"/>
                </a:solidFill>
                <a:ea typeface="Calibri"/>
                <a:cs typeface="Calibri"/>
              </a:rPr>
              <a:t>قَارِنْ بَيْنَ طَهْ حُسَيْنٍ وَمِيّ زِيَادَةَ مِنْ حَيْثُ الظُّرُوفِ الصَّعْبَةِ الَّتِي عَاشَهَا كُلٌّ مِنْهُمَا، مُبَيِّنًا أَوْجُهَ الشَّبَهِ وَالِاخْتِلَافِ بَيْنَهُمَا مُعْتَمِداً الْبَحْثَ على صَفَحاتِ الأَنْتِرْنيتَ عَنْ مَلاَمِحِ حَياةِ مَيْ زِيادَةَ، وَفْقَ مَا يَأْتِي:</a:t>
            </a:r>
          </a:p>
        </p:txBody>
      </p:sp>
      <p:graphicFrame>
        <p:nvGraphicFramePr>
          <p:cNvPr id="13" name="Tableau 12">
            <a:extLst>
              <a:ext uri="{FF2B5EF4-FFF2-40B4-BE49-F238E27FC236}">
                <a16:creationId xmlns:a16="http://schemas.microsoft.com/office/drawing/2014/main" id="{18079503-264E-E7EA-D188-AD9253EB3C4F}"/>
              </a:ext>
            </a:extLst>
          </p:cNvPr>
          <p:cNvGraphicFramePr>
            <a:graphicFrameLocks noGrp="1"/>
          </p:cNvGraphicFramePr>
          <p:nvPr>
            <p:extLst>
              <p:ext uri="{D42A27DB-BD31-4B8C-83A1-F6EECF244321}">
                <p14:modId xmlns:p14="http://schemas.microsoft.com/office/powerpoint/2010/main" val="1077355145"/>
              </p:ext>
            </p:extLst>
          </p:nvPr>
        </p:nvGraphicFramePr>
        <p:xfrm>
          <a:off x="380664" y="2102344"/>
          <a:ext cx="11176652" cy="4194781"/>
        </p:xfrm>
        <a:graphic>
          <a:graphicData uri="http://schemas.openxmlformats.org/drawingml/2006/table">
            <a:tbl>
              <a:tblPr firstRow="1" bandRow="1">
                <a:tableStyleId>{5C22544A-7EE6-4342-B048-85BDC9FD1C3A}</a:tableStyleId>
              </a:tblPr>
              <a:tblGrid>
                <a:gridCol w="1789694">
                  <a:extLst>
                    <a:ext uri="{9D8B030D-6E8A-4147-A177-3AD203B41FA5}">
                      <a16:colId xmlns:a16="http://schemas.microsoft.com/office/drawing/2014/main" val="889690061"/>
                    </a:ext>
                  </a:extLst>
                </a:gridCol>
                <a:gridCol w="1700207">
                  <a:extLst>
                    <a:ext uri="{9D8B030D-6E8A-4147-A177-3AD203B41FA5}">
                      <a16:colId xmlns:a16="http://schemas.microsoft.com/office/drawing/2014/main" val="4143530454"/>
                    </a:ext>
                  </a:extLst>
                </a:gridCol>
                <a:gridCol w="1300095">
                  <a:extLst>
                    <a:ext uri="{9D8B030D-6E8A-4147-A177-3AD203B41FA5}">
                      <a16:colId xmlns:a16="http://schemas.microsoft.com/office/drawing/2014/main" val="3455625505"/>
                    </a:ext>
                  </a:extLst>
                </a:gridCol>
                <a:gridCol w="1745529">
                  <a:extLst>
                    <a:ext uri="{9D8B030D-6E8A-4147-A177-3AD203B41FA5}">
                      <a16:colId xmlns:a16="http://schemas.microsoft.com/office/drawing/2014/main" val="1980196938"/>
                    </a:ext>
                  </a:extLst>
                </a:gridCol>
                <a:gridCol w="1712422">
                  <a:extLst>
                    <a:ext uri="{9D8B030D-6E8A-4147-A177-3AD203B41FA5}">
                      <a16:colId xmlns:a16="http://schemas.microsoft.com/office/drawing/2014/main" val="2382773795"/>
                    </a:ext>
                  </a:extLst>
                </a:gridCol>
                <a:gridCol w="1828800">
                  <a:extLst>
                    <a:ext uri="{9D8B030D-6E8A-4147-A177-3AD203B41FA5}">
                      <a16:colId xmlns:a16="http://schemas.microsoft.com/office/drawing/2014/main" val="3419243598"/>
                    </a:ext>
                  </a:extLst>
                </a:gridCol>
                <a:gridCol w="1099905">
                  <a:extLst>
                    <a:ext uri="{9D8B030D-6E8A-4147-A177-3AD203B41FA5}">
                      <a16:colId xmlns:a16="http://schemas.microsoft.com/office/drawing/2014/main" val="2831720156"/>
                    </a:ext>
                  </a:extLst>
                </a:gridCol>
              </a:tblGrid>
              <a:tr h="402414">
                <a:tc gridSpan="3">
                  <a:txBody>
                    <a:bodyPr/>
                    <a:lstStyle/>
                    <a:p>
                      <a:pPr marL="0" marR="0" lvl="0" indent="0" algn="ctr" defTabSz="6858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أَوْجُهُ الِاخْتِلَافِ</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r" rtl="1"/>
                      <a:endParaRPr kumimoji="0" lang="fr-FR" sz="1200" b="1" i="0" u="none" strike="noStrike" kern="1200" cap="none" spc="0" normalizeH="0" baseline="0" dirty="0">
                        <a:ln>
                          <a:noFill/>
                        </a:ln>
                        <a:solidFill>
                          <a:prstClr val="black"/>
                        </a:solidFill>
                        <a:effectLst/>
                        <a:uLnTx/>
                        <a:uFillTx/>
                        <a:latin typeface="+mn-lt"/>
                        <a:ea typeface="+mn-ea"/>
                        <a:cs typeface="Mudir MT" pitchFamily="2" charset="-78"/>
                      </a:endParaRPr>
                    </a:p>
                  </a:txBody>
                  <a:tcPr/>
                </a:tc>
                <a:tc hMerge="1">
                  <a:txBody>
                    <a:bodyPr/>
                    <a:lstStyle/>
                    <a:p>
                      <a:pPr algn="r" rtl="1"/>
                      <a:endParaRPr kumimoji="0" lang="fr-FR" sz="1200" b="1" i="0" u="none" strike="noStrike" kern="1200" cap="none" spc="0" normalizeH="0" baseline="0" dirty="0">
                        <a:ln>
                          <a:noFill/>
                        </a:ln>
                        <a:solidFill>
                          <a:prstClr val="black"/>
                        </a:solidFill>
                        <a:effectLst/>
                        <a:uLnTx/>
                        <a:uFillTx/>
                        <a:latin typeface="+mn-lt"/>
                        <a:ea typeface="+mn-ea"/>
                        <a:cs typeface="Mudir MT" pitchFamily="2" charset="-78"/>
                      </a:endParaRPr>
                    </a:p>
                  </a:txBody>
                  <a:tcPr/>
                </a:tc>
                <a:tc gridSpan="3">
                  <a:txBody>
                    <a:bodyPr/>
                    <a:lstStyle/>
                    <a:p>
                      <a:pPr algn="ctr" rtl="1"/>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أَوْجُهُ التَّشَابُهِ</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dirty="0"/>
                    </a:p>
                  </a:txBody>
                  <a:tcPr/>
                </a:tc>
                <a:tc hMerge="1">
                  <a:txBody>
                    <a:bodyPr/>
                    <a:lstStyle/>
                    <a:p>
                      <a:endParaRPr dirty="0"/>
                    </a:p>
                  </a:txBody>
                  <a:tcPr/>
                </a:tc>
                <a:tc rowSpan="2">
                  <a:txBody>
                    <a:bodyPr/>
                    <a:lstStyle/>
                    <a:p>
                      <a:pPr algn="ctr" rtl="1"/>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291406089"/>
                  </a:ext>
                </a:extLst>
              </a:tr>
              <a:tr h="449663">
                <a:tc>
                  <a:txBody>
                    <a:bodyPr/>
                    <a:lstStyle/>
                    <a:p>
                      <a:pPr algn="ctr" rtl="1"/>
                      <a:r>
                        <a:rPr kumimoji="0" lang="ar-SA" sz="1800" b="1" i="0" u="none" strike="noStrike" kern="1200" cap="none" spc="0" normalizeH="0" baseline="0" dirty="0">
                          <a:ln>
                            <a:noFill/>
                          </a:ln>
                          <a:solidFill>
                            <a:srgbClr val="002060"/>
                          </a:solidFill>
                          <a:effectLst/>
                          <a:uLnTx/>
                          <a:uFillTx/>
                          <a:latin typeface="+mn-lt"/>
                          <a:ea typeface="+mn-ea"/>
                          <a:cs typeface="Mudir MT" pitchFamily="2" charset="-78"/>
                        </a:rPr>
                        <a:t>الدَّعْمُ المُقَدَّمُ لَهُ</a:t>
                      </a:r>
                      <a:endParaRPr kumimoji="0" lang="fr-FR" sz="18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rtl="1"/>
                      <a:r>
                        <a:rPr kumimoji="0" lang="ar-SA" sz="1800" b="1" i="0" u="none" strike="noStrike" kern="1200" cap="none" spc="0" normalizeH="0" baseline="0" dirty="0">
                          <a:ln>
                            <a:noFill/>
                          </a:ln>
                          <a:solidFill>
                            <a:srgbClr val="002060"/>
                          </a:solidFill>
                          <a:effectLst/>
                          <a:uLnTx/>
                          <a:uFillTx/>
                          <a:latin typeface="+mn-lt"/>
                          <a:ea typeface="+mn-ea"/>
                          <a:cs typeface="Mudir MT" pitchFamily="2" charset="-78"/>
                        </a:rPr>
                        <a:t>الأثر </a:t>
                      </a:r>
                      <a:r>
                        <a:rPr kumimoji="0" lang="ar-MA" sz="1800" b="1" i="0" u="none" strike="noStrike" kern="1200" cap="none" spc="0" normalizeH="0" baseline="0" dirty="0">
                          <a:ln>
                            <a:noFill/>
                          </a:ln>
                          <a:solidFill>
                            <a:srgbClr val="002060"/>
                          </a:solidFill>
                          <a:effectLst/>
                          <a:uLnTx/>
                          <a:uFillTx/>
                          <a:latin typeface="+mn-lt"/>
                          <a:ea typeface="+mn-ea"/>
                          <a:cs typeface="Mudir MT" pitchFamily="2" charset="-78"/>
                        </a:rPr>
                        <a:t>ُ</a:t>
                      </a:r>
                      <a:endParaRPr kumimoji="0" lang="fr-FR" sz="18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rtl="1"/>
                      <a:r>
                        <a:rPr kumimoji="0" lang="ar-SA" sz="1800" b="1" i="0" u="none" strike="noStrike" kern="1200" cap="none" spc="0" normalizeH="0" baseline="0" dirty="0">
                          <a:ln>
                            <a:noFill/>
                          </a:ln>
                          <a:solidFill>
                            <a:srgbClr val="002060"/>
                          </a:solidFill>
                          <a:effectLst/>
                          <a:uLnTx/>
                          <a:uFillTx/>
                          <a:latin typeface="+mn-lt"/>
                          <a:ea typeface="+mn-ea"/>
                          <a:cs typeface="Mudir MT" pitchFamily="2" charset="-78"/>
                        </a:rPr>
                        <a:t>نَوْعُ الإِعَاقَةِ</a:t>
                      </a:r>
                      <a:endParaRPr kumimoji="0" lang="fr-FR" sz="18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rtl="1"/>
                      <a:r>
                        <a:rPr kumimoji="0" lang="ar-SA" sz="1800" b="1" i="0" u="none" strike="noStrike" kern="1200" cap="none" spc="0" normalizeH="0" baseline="0" dirty="0">
                          <a:ln>
                            <a:noFill/>
                          </a:ln>
                          <a:solidFill>
                            <a:srgbClr val="002060"/>
                          </a:solidFill>
                          <a:effectLst/>
                          <a:uLnTx/>
                          <a:uFillTx/>
                          <a:latin typeface="+mn-lt"/>
                          <a:ea typeface="+mn-ea"/>
                          <a:cs typeface="Mudir MT" pitchFamily="2" charset="-78"/>
                        </a:rPr>
                        <a:t>الإنجاز  الثقافي</a:t>
                      </a:r>
                      <a:endParaRPr kumimoji="0" lang="fr-FR" sz="18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rtl="1"/>
                      <a:r>
                        <a:rPr kumimoji="0" lang="ar-SA" sz="1800" b="1" i="0" u="none" strike="noStrike" kern="1200" cap="none" spc="0" normalizeH="0" baseline="0" dirty="0">
                          <a:ln>
                            <a:noFill/>
                          </a:ln>
                          <a:solidFill>
                            <a:srgbClr val="002060"/>
                          </a:solidFill>
                          <a:effectLst/>
                          <a:uLnTx/>
                          <a:uFillTx/>
                          <a:latin typeface="+mn-lt"/>
                          <a:ea typeface="+mn-ea"/>
                          <a:cs typeface="Mudir MT" pitchFamily="2" charset="-78"/>
                        </a:rPr>
                        <a:t>الْحَالَةُ النَّفْسِيَّةُ</a:t>
                      </a:r>
                      <a:endParaRPr kumimoji="0" lang="fr-FR" sz="18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rtl="1"/>
                      <a:r>
                        <a:rPr kumimoji="0" lang="ar-SA" sz="1800" b="1" i="0" u="none" strike="noStrike" kern="1200" cap="none" spc="0" normalizeH="0" baseline="0" dirty="0">
                          <a:ln>
                            <a:noFill/>
                          </a:ln>
                          <a:solidFill>
                            <a:srgbClr val="002060"/>
                          </a:solidFill>
                          <a:effectLst/>
                          <a:uLnTx/>
                          <a:uFillTx/>
                          <a:latin typeface="+mn-lt"/>
                          <a:ea typeface="+mn-ea"/>
                          <a:cs typeface="Mudir MT" pitchFamily="2" charset="-78"/>
                        </a:rPr>
                        <a:t>الصُّعُوبَاتُ</a:t>
                      </a:r>
                      <a:endParaRPr kumimoji="0" lang="fr-FR" sz="18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vMerge="1">
                  <a:txBody>
                    <a:bodyPr/>
                    <a:lstStyle/>
                    <a:p>
                      <a:pPr algn="ctr" rtl="1"/>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2096731864"/>
                  </a:ext>
                </a:extLst>
              </a:tr>
              <a:tr h="164395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r" rtl="1"/>
                      <a:r>
                        <a:rPr kumimoji="0" lang="ar-SA" sz="2400" b="0" i="0" u="none" strike="noStrike" kern="1200" cap="none" spc="0" normalizeH="0" baseline="0" dirty="0">
                          <a:ln>
                            <a:noFill/>
                          </a:ln>
                          <a:solidFill>
                            <a:srgbClr val="002060"/>
                          </a:solidFill>
                          <a:effectLst/>
                          <a:uLnTx/>
                          <a:uFillTx/>
                          <a:latin typeface="+mn-lt"/>
                          <a:ea typeface="+mn-ea"/>
                          <a:cs typeface="Mudir MT" pitchFamily="2" charset="-78"/>
                        </a:rPr>
                        <a:t>..................</a:t>
                      </a:r>
                    </a:p>
                    <a:p>
                      <a:pPr algn="r" rtl="1"/>
                      <a:r>
                        <a:rPr kumimoji="0" lang="ar-SA" sz="2400" b="0" i="0" u="none" strike="noStrike" kern="1200" cap="none" spc="0" normalizeH="0" baseline="0" dirty="0">
                          <a:ln>
                            <a:noFill/>
                          </a:ln>
                          <a:solidFill>
                            <a:srgbClr val="002060"/>
                          </a:solidFill>
                          <a:effectLst/>
                          <a:uLnTx/>
                          <a:uFillTx/>
                          <a:latin typeface="+mn-lt"/>
                          <a:ea typeface="+mn-ea"/>
                          <a:cs typeface="Mudir MT" pitchFamily="2" charset="-78"/>
                        </a:rPr>
                        <a:t>..................</a:t>
                      </a:r>
                    </a:p>
                    <a:p>
                      <a:pPr algn="r" rtl="1"/>
                      <a:r>
                        <a:rPr kumimoji="0" lang="ar-SA" sz="2400" b="0" i="0" u="none" strike="noStrike" kern="1200" cap="none" spc="0" normalizeH="0" baseline="0" dirty="0">
                          <a:ln>
                            <a:noFill/>
                          </a:ln>
                          <a:solidFill>
                            <a:srgbClr val="002060"/>
                          </a:solidFill>
                          <a:effectLst/>
                          <a:uLnTx/>
                          <a:uFillTx/>
                          <a:latin typeface="+mn-lt"/>
                          <a:ea typeface="+mn-ea"/>
                          <a:cs typeface="Mudir MT" pitchFamily="2" charset="-78"/>
                        </a:rPr>
                        <a:t>..................</a:t>
                      </a:r>
                    </a:p>
                    <a:p>
                      <a:pPr algn="r" rtl="1"/>
                      <a:r>
                        <a:rPr kumimoji="0" lang="ar-SA" sz="2400" b="0" i="0" u="none" strike="noStrike" kern="1200" cap="none" spc="0" normalizeH="0" baseline="0" dirty="0">
                          <a:ln>
                            <a:noFill/>
                          </a:ln>
                          <a:solidFill>
                            <a:srgbClr val="002060"/>
                          </a:solidFill>
                          <a:effectLst/>
                          <a:uLnTx/>
                          <a:uFillTx/>
                          <a:latin typeface="+mn-lt"/>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r" rtl="1"/>
                      <a:r>
                        <a:rPr kumimoji="0" lang="ar-SA" sz="2400" b="0" i="0" u="none" strike="noStrike" kern="1200" cap="none" spc="0" normalizeH="0" baseline="0" dirty="0">
                          <a:ln>
                            <a:noFill/>
                          </a:ln>
                          <a:solidFill>
                            <a:srgbClr val="002060"/>
                          </a:solidFill>
                          <a:effectLst/>
                          <a:uLnTx/>
                          <a:uFillTx/>
                          <a:latin typeface="+mn-lt"/>
                          <a:ea typeface="+mn-ea"/>
                          <a:cs typeface="Mudir MT" pitchFamily="2" charset="-78"/>
                        </a:rPr>
                        <a:t>طه حسين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848605014"/>
                  </a:ext>
                </a:extLst>
              </a:tr>
              <a:tr h="164395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400" b="0" i="0" u="none" strike="noStrike" kern="1200" cap="none" spc="0" normalizeH="0" baseline="0" noProof="0" dirty="0">
                          <a:ln>
                            <a:noFill/>
                          </a:ln>
                          <a:solidFill>
                            <a:srgbClr val="002060"/>
                          </a:solidFill>
                          <a:effectLst/>
                          <a:uLnTx/>
                          <a:uFillTx/>
                          <a:latin typeface="Calibri"/>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r" rtl="1"/>
                      <a:r>
                        <a:rPr kumimoji="0" lang="ar-SA" sz="2400" b="0" i="0" u="none" strike="noStrike" kern="1200" cap="none" spc="0" normalizeH="0" baseline="0" dirty="0">
                          <a:ln>
                            <a:noFill/>
                          </a:ln>
                          <a:solidFill>
                            <a:srgbClr val="002060"/>
                          </a:solidFill>
                          <a:effectLst/>
                          <a:uLnTx/>
                          <a:uFillTx/>
                          <a:latin typeface="+mn-lt"/>
                          <a:ea typeface="+mn-ea"/>
                          <a:cs typeface="Mudir MT" pitchFamily="2" charset="-78"/>
                        </a:rPr>
                        <a:t>..................</a:t>
                      </a:r>
                    </a:p>
                    <a:p>
                      <a:pPr algn="r" rtl="1"/>
                      <a:r>
                        <a:rPr kumimoji="0" lang="ar-SA" sz="2400" b="0" i="0" u="none" strike="noStrike" kern="1200" cap="none" spc="0" normalizeH="0" baseline="0" dirty="0">
                          <a:ln>
                            <a:noFill/>
                          </a:ln>
                          <a:solidFill>
                            <a:srgbClr val="002060"/>
                          </a:solidFill>
                          <a:effectLst/>
                          <a:uLnTx/>
                          <a:uFillTx/>
                          <a:latin typeface="+mn-lt"/>
                          <a:ea typeface="+mn-ea"/>
                          <a:cs typeface="Mudir MT" pitchFamily="2" charset="-78"/>
                        </a:rPr>
                        <a:t>..................</a:t>
                      </a:r>
                    </a:p>
                    <a:p>
                      <a:pPr algn="r" rtl="1"/>
                      <a:r>
                        <a:rPr kumimoji="0" lang="ar-SA" sz="2400" b="0" i="0" u="none" strike="noStrike" kern="1200" cap="none" spc="0" normalizeH="0" baseline="0" dirty="0">
                          <a:ln>
                            <a:noFill/>
                          </a:ln>
                          <a:solidFill>
                            <a:srgbClr val="002060"/>
                          </a:solidFill>
                          <a:effectLst/>
                          <a:uLnTx/>
                          <a:uFillTx/>
                          <a:latin typeface="+mn-lt"/>
                          <a:ea typeface="+mn-ea"/>
                          <a:cs typeface="Mudir MT" pitchFamily="2" charset="-78"/>
                        </a:rPr>
                        <a:t>..................</a:t>
                      </a:r>
                    </a:p>
                    <a:p>
                      <a:pPr algn="r" rtl="1"/>
                      <a:r>
                        <a:rPr kumimoji="0" lang="ar-SA" sz="2400" b="0" i="0" u="none" strike="noStrike" kern="1200" cap="none" spc="0" normalizeH="0" baseline="0" dirty="0">
                          <a:ln>
                            <a:noFill/>
                          </a:ln>
                          <a:solidFill>
                            <a:srgbClr val="002060"/>
                          </a:solidFill>
                          <a:effectLst/>
                          <a:uLnTx/>
                          <a:uFillTx/>
                          <a:latin typeface="+mn-lt"/>
                          <a:ea typeface="+mn-ea"/>
                          <a:cs typeface="Mudir MT"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r" rtl="1"/>
                      <a:r>
                        <a:rPr kumimoji="0" lang="ar-SA" sz="2400" b="0" i="0" u="none" strike="noStrike" kern="1200" cap="none" spc="0" normalizeH="0" baseline="0" dirty="0">
                          <a:ln>
                            <a:noFill/>
                          </a:ln>
                          <a:solidFill>
                            <a:srgbClr val="002060"/>
                          </a:solidFill>
                          <a:effectLst/>
                          <a:uLnTx/>
                          <a:uFillTx/>
                          <a:latin typeface="+mn-lt"/>
                          <a:ea typeface="+mn-ea"/>
                          <a:cs typeface="Mudir MT" pitchFamily="2" charset="-78"/>
                        </a:rPr>
                        <a:t>مي زيادة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731831895"/>
                  </a:ext>
                </a:extLst>
              </a:tr>
            </a:tbl>
          </a:graphicData>
        </a:graphic>
      </p:graphicFrame>
      <p:sp>
        <p:nvSpPr>
          <p:cNvPr id="14" name="Google Shape;1500;p44">
            <a:extLst>
              <a:ext uri="{FF2B5EF4-FFF2-40B4-BE49-F238E27FC236}">
                <a16:creationId xmlns:a16="http://schemas.microsoft.com/office/drawing/2014/main" id="{CD541D35-DA50-8F83-637A-522C7AF6033F}"/>
              </a:ext>
            </a:extLst>
          </p:cNvPr>
          <p:cNvSpPr txBox="1">
            <a:spLocks/>
          </p:cNvSpPr>
          <p:nvPr/>
        </p:nvSpPr>
        <p:spPr>
          <a:xfrm>
            <a:off x="1134463" y="91269"/>
            <a:ext cx="10161104" cy="366707"/>
          </a:xfrm>
          <a:prstGeom prst="rect">
            <a:avLst/>
          </a:prstGeom>
          <a:noFill/>
          <a:ln>
            <a:noFill/>
          </a:ln>
        </p:spPr>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rtl="1">
              <a:lnSpc>
                <a:spcPct val="120000"/>
              </a:lnSpc>
              <a:buClr>
                <a:srgbClr val="000000"/>
              </a:buClr>
            </a:pPr>
            <a:r>
              <a:rPr lang="ar-SA" sz="1600" dirty="0">
                <a:solidFill>
                  <a:prstClr val="white">
                    <a:lumMod val="50000"/>
                  </a:prstClr>
                </a:solidFill>
                <a:latin typeface="+mn-lt"/>
                <a:ea typeface="+mn-ea"/>
                <a:cs typeface="+mn-cs"/>
              </a:rPr>
              <a:t>ينجز التمرين 10 واجبا منزليا أو في شكل امتدادات للبحث على شبكة الأنترنيت</a:t>
            </a:r>
          </a:p>
        </p:txBody>
      </p:sp>
    </p:spTree>
    <p:extLst>
      <p:ext uri="{BB962C8B-B14F-4D97-AF65-F5344CB8AC3E}">
        <p14:creationId xmlns:p14="http://schemas.microsoft.com/office/powerpoint/2010/main" val="23236665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21;p62">
            <a:extLst>
              <a:ext uri="{FF2B5EF4-FFF2-40B4-BE49-F238E27FC236}">
                <a16:creationId xmlns:a16="http://schemas.microsoft.com/office/drawing/2014/main" id="{2473380F-BE6A-17E8-320A-84F8C3713F0A}"/>
              </a:ext>
            </a:extLst>
          </p:cNvPr>
          <p:cNvSpPr txBox="1">
            <a:spLocks/>
          </p:cNvSpPr>
          <p:nvPr/>
        </p:nvSpPr>
        <p:spPr>
          <a:xfrm>
            <a:off x="4242216" y="195946"/>
            <a:ext cx="6934336" cy="470617"/>
          </a:xfrm>
          <a:prstGeom prst="rect">
            <a:avLst/>
          </a:prstGeom>
          <a:noFill/>
          <a:ln>
            <a:noFill/>
          </a:ln>
        </p:spPr>
        <p:txBody>
          <a:bodyPr spcFirstLastPara="1" wrap="square" lIns="91425" tIns="45700" rIns="91425" bIns="457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spcBef>
                <a:spcPts val="0"/>
              </a:spcBef>
              <a:buClr>
                <a:srgbClr val="757070"/>
              </a:buClr>
              <a:buSzPts val="2400"/>
              <a:buFont typeface="Calibri"/>
              <a:buNone/>
            </a:pPr>
            <a:r>
              <a:rPr lang="ar-MA" sz="2400" dirty="0"/>
              <a:t>وَصَلْنَا إِلَى نِهَايَةِ </a:t>
            </a:r>
            <a:r>
              <a:rPr lang="ar-MA" sz="2400" dirty="0" err="1"/>
              <a:t>ٱلْحَصَّةِ</a:t>
            </a:r>
            <a:r>
              <a:rPr lang="ar-MA" sz="2400" dirty="0"/>
              <a:t>. لَا تَنْسوا مُرَاجَعَةَ دُرُوسِكُمْ، وَإِنْجَازَ وَاجِبَاتِكُمْ.</a:t>
            </a:r>
          </a:p>
        </p:txBody>
      </p:sp>
      <p:pic>
        <p:nvPicPr>
          <p:cNvPr id="6" name="Google Shape;1723;p62">
            <a:extLst>
              <a:ext uri="{FF2B5EF4-FFF2-40B4-BE49-F238E27FC236}">
                <a16:creationId xmlns:a16="http://schemas.microsoft.com/office/drawing/2014/main" id="{FDFC161F-2A15-0B4B-E3D3-C7BB605B6EB2}"/>
              </a:ext>
            </a:extLst>
          </p:cNvPr>
          <p:cNvPicPr preferRelativeResize="0"/>
          <p:nvPr/>
        </p:nvPicPr>
        <p:blipFill rotWithShape="1">
          <a:blip r:embed="rId3">
            <a:alphaModFix/>
          </a:blip>
          <a:srcRect/>
          <a:stretch/>
        </p:blipFill>
        <p:spPr>
          <a:xfrm>
            <a:off x="3948856" y="1901081"/>
            <a:ext cx="3711575" cy="3711575"/>
          </a:xfrm>
          <a:prstGeom prst="rect">
            <a:avLst/>
          </a:prstGeom>
          <a:noFill/>
          <a:ln>
            <a:noFill/>
          </a:ln>
        </p:spPr>
      </p:pic>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4">
            <a:alphaModFix/>
          </a:blip>
          <a:srcRect/>
          <a:stretch/>
        </p:blipFill>
        <p:spPr>
          <a:xfrm>
            <a:off x="141806" y="65335"/>
            <a:ext cx="731837" cy="731837"/>
          </a:xfrm>
          <a:prstGeom prst="rect">
            <a:avLst/>
          </a:prstGeom>
          <a:noFill/>
          <a:ln>
            <a:noFill/>
          </a:ln>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669111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45214-015D-2C25-A541-655A2F044FD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BBFF1AF-7A6C-7062-3F87-F9ECC4C7868B}"/>
              </a:ext>
            </a:extLst>
          </p:cNvPr>
          <p:cNvSpPr/>
          <p:nvPr/>
        </p:nvSpPr>
        <p:spPr>
          <a:xfrm>
            <a:off x="0" y="834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D3C79723-F2A6-77D4-F954-5B7801C05AD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13;p61">
            <a:extLst>
              <a:ext uri="{FF2B5EF4-FFF2-40B4-BE49-F238E27FC236}">
                <a16:creationId xmlns:a16="http://schemas.microsoft.com/office/drawing/2014/main" id="{45F8F156-FB1F-2D68-17EF-D04DC4F2A107}"/>
              </a:ext>
            </a:extLst>
          </p:cNvPr>
          <p:cNvSpPr txBox="1">
            <a:spLocks/>
          </p:cNvSpPr>
          <p:nvPr/>
        </p:nvSpPr>
        <p:spPr>
          <a:xfrm>
            <a:off x="899049" y="37421"/>
            <a:ext cx="10405314" cy="410264"/>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ct val="100000"/>
            </a:pPr>
            <a:r>
              <a:rPr lang="ar-MA" sz="1600" b="1" dirty="0">
                <a:solidFill>
                  <a:schemeClr val="bg1">
                    <a:lumMod val="50000"/>
                  </a:schemeClr>
                </a:solidFill>
                <a:latin typeface="+mn-lt"/>
                <a:ea typeface="Calibri"/>
                <a:cs typeface="Calibri"/>
                <a:sym typeface="Calibri"/>
              </a:rPr>
              <a:t>فِي </a:t>
            </a:r>
            <a:r>
              <a:rPr lang="ar-SA" sz="1600" b="1" dirty="0">
                <a:solidFill>
                  <a:schemeClr val="bg1">
                    <a:lumMod val="50000"/>
                  </a:schemeClr>
                </a:solidFill>
                <a:latin typeface="+mn-lt"/>
                <a:ea typeface="Calibri"/>
                <a:cs typeface="Calibri"/>
                <a:sym typeface="Calibri"/>
              </a:rPr>
              <a:t>الحصة الموالية: يراقب الأستاذ </a:t>
            </a:r>
            <a:r>
              <a:rPr lang="ar-SA" sz="1600" b="1" dirty="0">
                <a:solidFill>
                  <a:schemeClr val="bg1">
                    <a:lumMod val="50000"/>
                  </a:schemeClr>
                </a:solidFill>
                <a:ea typeface="Calibri"/>
                <a:cs typeface="Calibri"/>
                <a:sym typeface="Calibri"/>
              </a:rPr>
              <a:t>استخرج التلاميذ من النص </a:t>
            </a:r>
            <a:r>
              <a:rPr lang="ar-MA" sz="1600" b="1" dirty="0">
                <a:solidFill>
                  <a:schemeClr val="bg1">
                    <a:lumMod val="50000"/>
                  </a:schemeClr>
                </a:solidFill>
                <a:ea typeface="Calibri"/>
                <a:cs typeface="Calibri"/>
                <a:sym typeface="Calibri"/>
              </a:rPr>
              <a:t>فِي </a:t>
            </a:r>
            <a:r>
              <a:rPr lang="ar-MA" sz="1600" b="1" dirty="0" err="1">
                <a:solidFill>
                  <a:schemeClr val="bg1">
                    <a:lumMod val="50000"/>
                  </a:schemeClr>
                </a:solidFill>
                <a:ea typeface="Calibri"/>
                <a:cs typeface="Calibri"/>
                <a:sym typeface="Calibri"/>
              </a:rPr>
              <a:t>ٱلْمَنزِلِ</a:t>
            </a:r>
            <a:r>
              <a:rPr lang="ar-MA" sz="1600" b="1" dirty="0">
                <a:solidFill>
                  <a:schemeClr val="bg1">
                    <a:lumMod val="50000"/>
                  </a:schemeClr>
                </a:solidFill>
                <a:ea typeface="Calibri"/>
                <a:cs typeface="Calibri"/>
                <a:sym typeface="Calibri"/>
              </a:rPr>
              <a:t>، </a:t>
            </a:r>
            <a:r>
              <a:rPr lang="ar-SA" sz="1600" b="1" dirty="0">
                <a:solidFill>
                  <a:schemeClr val="bg1">
                    <a:lumMod val="50000"/>
                  </a:schemeClr>
                </a:solidFill>
                <a:ea typeface="Calibri"/>
                <a:cs typeface="Calibri"/>
                <a:sym typeface="Calibri"/>
              </a:rPr>
              <a:t>وصل المهارة النفسية والاجتماعية وما يقابلها من دليل من النص:</a:t>
            </a:r>
            <a:endParaRPr lang="ar-MA" sz="1600" b="1" dirty="0">
              <a:solidFill>
                <a:schemeClr val="bg1">
                  <a:lumMod val="50000"/>
                </a:schemeClr>
              </a:solidFill>
              <a:ea typeface="Calibri"/>
              <a:cs typeface="Calibri"/>
              <a:sym typeface="Calibri"/>
            </a:endParaRPr>
          </a:p>
        </p:txBody>
      </p:sp>
      <p:sp>
        <p:nvSpPr>
          <p:cNvPr id="6" name="Rectangle 5">
            <a:extLst>
              <a:ext uri="{FF2B5EF4-FFF2-40B4-BE49-F238E27FC236}">
                <a16:creationId xmlns:a16="http://schemas.microsoft.com/office/drawing/2014/main" id="{F169B18B-CB69-7CAE-22DD-5E8BCB891D66}"/>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Google Shape;1698;p59">
            <a:extLst>
              <a:ext uri="{FF2B5EF4-FFF2-40B4-BE49-F238E27FC236}">
                <a16:creationId xmlns:a16="http://schemas.microsoft.com/office/drawing/2014/main" id="{032F3C9A-F9FC-C873-FD74-C0E4083E71FF}"/>
              </a:ext>
            </a:extLst>
          </p:cNvPr>
          <p:cNvPicPr preferRelativeResize="0"/>
          <p:nvPr/>
        </p:nvPicPr>
        <p:blipFill rotWithShape="1">
          <a:blip r:embed="rId3">
            <a:alphaModFix/>
          </a:blip>
          <a:srcRect/>
          <a:stretch/>
        </p:blipFill>
        <p:spPr>
          <a:xfrm>
            <a:off x="96306" y="93848"/>
            <a:ext cx="706437" cy="701675"/>
          </a:xfrm>
          <a:prstGeom prst="rect">
            <a:avLst/>
          </a:prstGeom>
          <a:noFill/>
          <a:ln>
            <a:noFill/>
          </a:ln>
        </p:spPr>
      </p:pic>
      <p:sp>
        <p:nvSpPr>
          <p:cNvPr id="7" name="Google Shape;1693;p59">
            <a:extLst>
              <a:ext uri="{FF2B5EF4-FFF2-40B4-BE49-F238E27FC236}">
                <a16:creationId xmlns:a16="http://schemas.microsoft.com/office/drawing/2014/main" id="{A272B37E-93FF-89DD-558C-3D56CA318778}"/>
              </a:ext>
            </a:extLst>
          </p:cNvPr>
          <p:cNvSpPr txBox="1">
            <a:spLocks/>
          </p:cNvSpPr>
          <p:nvPr/>
        </p:nvSpPr>
        <p:spPr>
          <a:xfrm>
            <a:off x="965199" y="447685"/>
            <a:ext cx="10179603"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SA" sz="1600" dirty="0">
                <a:solidFill>
                  <a:schemeClr val="bg1">
                    <a:lumMod val="50000"/>
                  </a:schemeClr>
                </a:solidFill>
              </a:rPr>
              <a:t>يطلب الأستاذ من التلاميذ تقديم ما تم التوصل إليه، قبل أن يتقاسم معهم عناصر الإجابة.</a:t>
            </a:r>
          </a:p>
          <a:p>
            <a:pPr marL="0" indent="0" algn="r">
              <a:buClr>
                <a:srgbClr val="AEABAB"/>
              </a:buClr>
              <a:buSzPts val="1400"/>
              <a:buFont typeface="Arial" panose="020B0604020202020204" pitchFamily="34" charset="0"/>
              <a:buNone/>
            </a:pPr>
            <a:endParaRPr lang="ar-SA" sz="1600" dirty="0">
              <a:solidFill>
                <a:schemeClr val="bg1">
                  <a:lumMod val="50000"/>
                </a:schemeClr>
              </a:solidFill>
            </a:endParaRPr>
          </a:p>
        </p:txBody>
      </p:sp>
      <p:sp>
        <p:nvSpPr>
          <p:cNvPr id="8" name="Google Shape;1558;p216">
            <a:extLst>
              <a:ext uri="{FF2B5EF4-FFF2-40B4-BE49-F238E27FC236}">
                <a16:creationId xmlns:a16="http://schemas.microsoft.com/office/drawing/2014/main" id="{A5DD506A-86FF-EF7F-B22B-B971DDE08BB6}"/>
              </a:ext>
            </a:extLst>
          </p:cNvPr>
          <p:cNvSpPr txBox="1"/>
          <p:nvPr/>
        </p:nvSpPr>
        <p:spPr>
          <a:xfrm>
            <a:off x="380664" y="1153234"/>
            <a:ext cx="11176650" cy="831706"/>
          </a:xfrm>
          <a:prstGeom prst="rect">
            <a:avLst/>
          </a:prstGeom>
          <a:solidFill>
            <a:schemeClr val="accent6">
              <a:lumMod val="20000"/>
              <a:lumOff val="80000"/>
            </a:schemeClr>
          </a:solidFill>
          <a:ln>
            <a:noFill/>
          </a:ln>
        </p:spPr>
        <p:txBody>
          <a:bodyPr spcFirstLastPara="1" wrap="square" lIns="91425" tIns="45700" rIns="91425" bIns="45700" anchor="ctr" anchorCtr="0">
            <a:noAutofit/>
          </a:bodyPr>
          <a:lstStyle/>
          <a:p>
            <a:pPr algn="r" rtl="1">
              <a:lnSpc>
                <a:spcPct val="120000"/>
              </a:lnSpc>
              <a:buClr>
                <a:srgbClr val="000000"/>
              </a:buClr>
              <a:buSzPts val="2000"/>
            </a:pPr>
            <a:r>
              <a:rPr lang="ar-SA" sz="2200" b="1" dirty="0">
                <a:solidFill>
                  <a:srgbClr val="002060"/>
                </a:solidFill>
                <a:ea typeface="Calibri"/>
                <a:cs typeface="Calibri"/>
                <a:sym typeface="Calibri"/>
              </a:rPr>
              <a:t>10</a:t>
            </a:r>
            <a:r>
              <a:rPr lang="ar-MA" sz="2200" b="1" dirty="0">
                <a:solidFill>
                  <a:srgbClr val="002060"/>
                </a:solidFill>
                <a:ea typeface="Calibri"/>
                <a:cs typeface="Calibri"/>
                <a:sym typeface="Calibri"/>
              </a:rPr>
              <a:t>- </a:t>
            </a:r>
            <a:r>
              <a:rPr lang="ar-SA" sz="2200" b="1" dirty="0">
                <a:solidFill>
                  <a:schemeClr val="accent1">
                    <a:lumMod val="60000"/>
                    <a:lumOff val="40000"/>
                  </a:schemeClr>
                </a:solidFill>
                <a:ea typeface="Calibri"/>
                <a:cs typeface="Calibri"/>
              </a:rPr>
              <a:t>قَارِنْ بَيْنَ طَهْ حُسَيْنٍ وَمِيّ زِيَادَةَ مِنْ حَيْثُ الظُّرُوفِ الصَّعْبَةِ الَّتِي عَاشَهَا كُلٌّ مِنْهُمَا، مُبَيِّنًا أَوْجُهَ الشَّبَهِ وَالِاخْتِلَافِ بَيْنَهُمَا مُعْتَمِداً الْبَحْثَ على صَفَحاتِ الأَنْتِرْنيتَ عَنْ مَلاَمِحِ حَياةِ مَيْ زِيادَةَ، وَفْقَ مَا يَأْتِي:</a:t>
            </a:r>
          </a:p>
        </p:txBody>
      </p:sp>
      <p:graphicFrame>
        <p:nvGraphicFramePr>
          <p:cNvPr id="9" name="Tableau 8">
            <a:extLst>
              <a:ext uri="{FF2B5EF4-FFF2-40B4-BE49-F238E27FC236}">
                <a16:creationId xmlns:a16="http://schemas.microsoft.com/office/drawing/2014/main" id="{93728393-D1B9-90C3-FA3C-F4CA85536477}"/>
              </a:ext>
            </a:extLst>
          </p:cNvPr>
          <p:cNvGraphicFramePr>
            <a:graphicFrameLocks noGrp="1"/>
          </p:cNvGraphicFramePr>
          <p:nvPr>
            <p:extLst>
              <p:ext uri="{D42A27DB-BD31-4B8C-83A1-F6EECF244321}">
                <p14:modId xmlns:p14="http://schemas.microsoft.com/office/powerpoint/2010/main" val="3394314790"/>
              </p:ext>
            </p:extLst>
          </p:nvPr>
        </p:nvGraphicFramePr>
        <p:xfrm>
          <a:off x="380664" y="2102344"/>
          <a:ext cx="11176652" cy="4178156"/>
        </p:xfrm>
        <a:graphic>
          <a:graphicData uri="http://schemas.openxmlformats.org/drawingml/2006/table">
            <a:tbl>
              <a:tblPr firstRow="1" bandRow="1">
                <a:tableStyleId>{5C22544A-7EE6-4342-B048-85BDC9FD1C3A}</a:tableStyleId>
              </a:tblPr>
              <a:tblGrid>
                <a:gridCol w="1581140">
                  <a:extLst>
                    <a:ext uri="{9D8B030D-6E8A-4147-A177-3AD203B41FA5}">
                      <a16:colId xmlns:a16="http://schemas.microsoft.com/office/drawing/2014/main" val="889690061"/>
                    </a:ext>
                  </a:extLst>
                </a:gridCol>
                <a:gridCol w="1679171">
                  <a:extLst>
                    <a:ext uri="{9D8B030D-6E8A-4147-A177-3AD203B41FA5}">
                      <a16:colId xmlns:a16="http://schemas.microsoft.com/office/drawing/2014/main" val="4143530454"/>
                    </a:ext>
                  </a:extLst>
                </a:gridCol>
                <a:gridCol w="1529685">
                  <a:extLst>
                    <a:ext uri="{9D8B030D-6E8A-4147-A177-3AD203B41FA5}">
                      <a16:colId xmlns:a16="http://schemas.microsoft.com/office/drawing/2014/main" val="3455625505"/>
                    </a:ext>
                  </a:extLst>
                </a:gridCol>
                <a:gridCol w="1745529">
                  <a:extLst>
                    <a:ext uri="{9D8B030D-6E8A-4147-A177-3AD203B41FA5}">
                      <a16:colId xmlns:a16="http://schemas.microsoft.com/office/drawing/2014/main" val="1980196938"/>
                    </a:ext>
                  </a:extLst>
                </a:gridCol>
                <a:gridCol w="1712422">
                  <a:extLst>
                    <a:ext uri="{9D8B030D-6E8A-4147-A177-3AD203B41FA5}">
                      <a16:colId xmlns:a16="http://schemas.microsoft.com/office/drawing/2014/main" val="2382773795"/>
                    </a:ext>
                  </a:extLst>
                </a:gridCol>
                <a:gridCol w="1828800">
                  <a:extLst>
                    <a:ext uri="{9D8B030D-6E8A-4147-A177-3AD203B41FA5}">
                      <a16:colId xmlns:a16="http://schemas.microsoft.com/office/drawing/2014/main" val="3419243598"/>
                    </a:ext>
                  </a:extLst>
                </a:gridCol>
                <a:gridCol w="1099905">
                  <a:extLst>
                    <a:ext uri="{9D8B030D-6E8A-4147-A177-3AD203B41FA5}">
                      <a16:colId xmlns:a16="http://schemas.microsoft.com/office/drawing/2014/main" val="2831720156"/>
                    </a:ext>
                  </a:extLst>
                </a:gridCol>
              </a:tblGrid>
              <a:tr h="402414">
                <a:tc gridSpan="3">
                  <a:txBody>
                    <a:bodyPr/>
                    <a:lstStyle/>
                    <a:p>
                      <a:pPr marL="0" marR="0" lvl="0" indent="0" algn="ctr" defTabSz="6858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أَوْجُهُ الِاخْتِلَافِ</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r" rtl="1"/>
                      <a:endParaRPr kumimoji="0" lang="fr-FR" sz="1200" b="1" i="0" u="none" strike="noStrike" kern="1200" cap="none" spc="0" normalizeH="0" baseline="0" dirty="0">
                        <a:ln>
                          <a:noFill/>
                        </a:ln>
                        <a:solidFill>
                          <a:prstClr val="black"/>
                        </a:solidFill>
                        <a:effectLst/>
                        <a:uLnTx/>
                        <a:uFillTx/>
                        <a:latin typeface="+mn-lt"/>
                        <a:ea typeface="+mn-ea"/>
                        <a:cs typeface="Mudir MT" pitchFamily="2" charset="-78"/>
                      </a:endParaRPr>
                    </a:p>
                  </a:txBody>
                  <a:tcPr/>
                </a:tc>
                <a:tc hMerge="1">
                  <a:txBody>
                    <a:bodyPr/>
                    <a:lstStyle/>
                    <a:p>
                      <a:pPr algn="r" rtl="1"/>
                      <a:endParaRPr kumimoji="0" lang="fr-FR" sz="1200" b="1" i="0" u="none" strike="noStrike" kern="1200" cap="none" spc="0" normalizeH="0" baseline="0" dirty="0">
                        <a:ln>
                          <a:noFill/>
                        </a:ln>
                        <a:solidFill>
                          <a:prstClr val="black"/>
                        </a:solidFill>
                        <a:effectLst/>
                        <a:uLnTx/>
                        <a:uFillTx/>
                        <a:latin typeface="+mn-lt"/>
                        <a:ea typeface="+mn-ea"/>
                        <a:cs typeface="Mudir MT" pitchFamily="2" charset="-78"/>
                      </a:endParaRPr>
                    </a:p>
                  </a:txBody>
                  <a:tcPr/>
                </a:tc>
                <a:tc gridSpan="3">
                  <a:txBody>
                    <a:bodyPr/>
                    <a:lstStyle/>
                    <a:p>
                      <a:pPr algn="ctr" rtl="1"/>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أَوْجُهُ التَّشَابُهِ</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endParaRPr dirty="0"/>
                    </a:p>
                  </a:txBody>
                  <a:tcPr/>
                </a:tc>
                <a:tc hMerge="1">
                  <a:txBody>
                    <a:bodyPr/>
                    <a:lstStyle/>
                    <a:p>
                      <a:endParaRPr dirty="0"/>
                    </a:p>
                  </a:txBody>
                  <a:tcPr/>
                </a:tc>
                <a:tc rowSpan="2">
                  <a:txBody>
                    <a:bodyPr/>
                    <a:lstStyle/>
                    <a:p>
                      <a:pPr algn="ctr" rtl="1"/>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291406089"/>
                  </a:ext>
                </a:extLst>
              </a:tr>
              <a:tr h="433038">
                <a:tc>
                  <a:txBody>
                    <a:bodyPr/>
                    <a:lstStyle/>
                    <a:p>
                      <a:pPr algn="ctr" rtl="1"/>
                      <a:r>
                        <a:rPr kumimoji="0" lang="ar-SA" sz="1800" b="1" i="0" u="none" strike="noStrike" kern="1200" cap="none" spc="0" normalizeH="0" baseline="0" dirty="0">
                          <a:ln>
                            <a:noFill/>
                          </a:ln>
                          <a:solidFill>
                            <a:srgbClr val="002060"/>
                          </a:solidFill>
                          <a:effectLst/>
                          <a:uLnTx/>
                          <a:uFillTx/>
                          <a:latin typeface="+mn-lt"/>
                          <a:ea typeface="+mn-ea"/>
                          <a:cs typeface="Mudir MT" pitchFamily="2" charset="-78"/>
                        </a:rPr>
                        <a:t>الدَّعْمُ المُقَدَّمُ لَهُ</a:t>
                      </a:r>
                      <a:endParaRPr kumimoji="0" lang="fr-FR" sz="18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rtl="1"/>
                      <a:r>
                        <a:rPr kumimoji="0" lang="ar-SA" sz="1800" b="1" i="0" u="none" strike="noStrike" kern="1200" cap="none" spc="0" normalizeH="0" baseline="0" dirty="0">
                          <a:ln>
                            <a:noFill/>
                          </a:ln>
                          <a:solidFill>
                            <a:srgbClr val="002060"/>
                          </a:solidFill>
                          <a:effectLst/>
                          <a:uLnTx/>
                          <a:uFillTx/>
                          <a:latin typeface="+mn-lt"/>
                          <a:ea typeface="+mn-ea"/>
                          <a:cs typeface="Mudir MT" pitchFamily="2" charset="-78"/>
                        </a:rPr>
                        <a:t>الأثر </a:t>
                      </a:r>
                      <a:r>
                        <a:rPr kumimoji="0" lang="ar-MA" sz="1800" b="1" i="0" u="none" strike="noStrike" kern="1200" cap="none" spc="0" normalizeH="0" baseline="0" dirty="0">
                          <a:ln>
                            <a:noFill/>
                          </a:ln>
                          <a:solidFill>
                            <a:srgbClr val="002060"/>
                          </a:solidFill>
                          <a:effectLst/>
                          <a:uLnTx/>
                          <a:uFillTx/>
                          <a:latin typeface="+mn-lt"/>
                          <a:ea typeface="+mn-ea"/>
                          <a:cs typeface="Mudir MT" pitchFamily="2" charset="-78"/>
                        </a:rPr>
                        <a:t>ُ</a:t>
                      </a:r>
                      <a:endParaRPr kumimoji="0" lang="fr-FR" sz="18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rtl="1"/>
                      <a:r>
                        <a:rPr kumimoji="0" lang="ar-SA" sz="1800" b="1" i="0" u="none" strike="noStrike" kern="1200" cap="none" spc="0" normalizeH="0" baseline="0" dirty="0">
                          <a:ln>
                            <a:noFill/>
                          </a:ln>
                          <a:solidFill>
                            <a:srgbClr val="002060"/>
                          </a:solidFill>
                          <a:effectLst/>
                          <a:uLnTx/>
                          <a:uFillTx/>
                          <a:latin typeface="+mn-lt"/>
                          <a:ea typeface="+mn-ea"/>
                          <a:cs typeface="Mudir MT" pitchFamily="2" charset="-78"/>
                        </a:rPr>
                        <a:t>نَوْعُ الإِعَاقَةِ</a:t>
                      </a:r>
                      <a:endParaRPr kumimoji="0" lang="fr-FR" sz="18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rtl="1"/>
                      <a:r>
                        <a:rPr kumimoji="0" lang="ar-SA" sz="1800" b="1" i="0" u="none" strike="noStrike" kern="1200" cap="none" spc="0" normalizeH="0" baseline="0" dirty="0">
                          <a:ln>
                            <a:noFill/>
                          </a:ln>
                          <a:solidFill>
                            <a:srgbClr val="002060"/>
                          </a:solidFill>
                          <a:effectLst/>
                          <a:uLnTx/>
                          <a:uFillTx/>
                          <a:latin typeface="+mn-lt"/>
                          <a:ea typeface="+mn-ea"/>
                          <a:cs typeface="Mudir MT" pitchFamily="2" charset="-78"/>
                        </a:rPr>
                        <a:t>الإنجاز  الثقافي</a:t>
                      </a:r>
                      <a:endParaRPr kumimoji="0" lang="fr-FR" sz="18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rtl="1"/>
                      <a:r>
                        <a:rPr kumimoji="0" lang="ar-SA" sz="1800" b="1" i="0" u="none" strike="noStrike" kern="1200" cap="none" spc="0" normalizeH="0" baseline="0" dirty="0">
                          <a:ln>
                            <a:noFill/>
                          </a:ln>
                          <a:solidFill>
                            <a:srgbClr val="002060"/>
                          </a:solidFill>
                          <a:effectLst/>
                          <a:uLnTx/>
                          <a:uFillTx/>
                          <a:latin typeface="+mn-lt"/>
                          <a:ea typeface="+mn-ea"/>
                          <a:cs typeface="Mudir MT" pitchFamily="2" charset="-78"/>
                        </a:rPr>
                        <a:t>الْحَالَةُ النَّفْسِيَّةُ</a:t>
                      </a:r>
                      <a:endParaRPr kumimoji="0" lang="fr-FR" sz="18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algn="ctr" rtl="1"/>
                      <a:r>
                        <a:rPr kumimoji="0" lang="ar-SA" sz="1800" b="1" i="0" u="none" strike="noStrike" kern="1200" cap="none" spc="0" normalizeH="0" baseline="0" dirty="0">
                          <a:ln>
                            <a:noFill/>
                          </a:ln>
                          <a:solidFill>
                            <a:srgbClr val="002060"/>
                          </a:solidFill>
                          <a:effectLst/>
                          <a:uLnTx/>
                          <a:uFillTx/>
                          <a:latin typeface="+mn-lt"/>
                          <a:ea typeface="+mn-ea"/>
                          <a:cs typeface="Mudir MT" pitchFamily="2" charset="-78"/>
                        </a:rPr>
                        <a:t>الصُّعُوبَاتُ</a:t>
                      </a:r>
                      <a:endParaRPr kumimoji="0" lang="fr-FR" sz="18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vMerge="1">
                  <a:txBody>
                    <a:bodyPr/>
                    <a:lstStyle/>
                    <a:p>
                      <a:pPr algn="ctr" rtl="1"/>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2096731864"/>
                  </a:ext>
                </a:extLst>
              </a:tr>
              <a:tr h="164395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2000" b="1" kern="1200" dirty="0">
                          <a:solidFill>
                            <a:srgbClr val="002060"/>
                          </a:solidFill>
                          <a:latin typeface="+mn-lt"/>
                          <a:ea typeface="Calibri"/>
                          <a:cs typeface="Calibri"/>
                        </a:rPr>
                        <a:t>دعم من الأسرة، ثم الأزهر والجامعة</a:t>
                      </a:r>
                      <a:endParaRPr lang="ar-SA" sz="2000" b="1" kern="1200" noProof="0" dirty="0">
                        <a:solidFill>
                          <a:srgbClr val="002060"/>
                        </a:solidFill>
                        <a:latin typeface="+mn-lt"/>
                        <a:ea typeface="Calibri"/>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2000" b="1" kern="1200" dirty="0">
                          <a:solidFill>
                            <a:srgbClr val="002060"/>
                          </a:solidFill>
                          <a:latin typeface="+mn-lt"/>
                          <a:ea typeface="Calibri"/>
                          <a:cs typeface="Calibri"/>
                        </a:rPr>
                        <a:t>زادته عزيمة وقوة على طلب العلم</a:t>
                      </a:r>
                      <a:endParaRPr lang="ar-SA" sz="2000" b="1" kern="1200" noProof="0" dirty="0">
                        <a:solidFill>
                          <a:srgbClr val="002060"/>
                        </a:solidFill>
                        <a:latin typeface="+mn-lt"/>
                        <a:ea typeface="Calibri"/>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2000" b="1" kern="1200" dirty="0">
                          <a:solidFill>
                            <a:srgbClr val="002060"/>
                          </a:solidFill>
                          <a:latin typeface="+mn-lt"/>
                          <a:ea typeface="Calibri"/>
                          <a:cs typeface="Calibri"/>
                        </a:rPr>
                        <a:t>إعاقة بصرية (فقدان البصر)</a:t>
                      </a:r>
                      <a:endParaRPr lang="ar-SA" sz="2000" b="1" kern="1200" noProof="0" dirty="0">
                        <a:solidFill>
                          <a:srgbClr val="002060"/>
                        </a:solidFill>
                        <a:latin typeface="+mn-lt"/>
                        <a:ea typeface="Calibri"/>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2000" b="1" kern="1200" dirty="0">
                          <a:solidFill>
                            <a:srgbClr val="002060"/>
                          </a:solidFill>
                          <a:latin typeface="+mn-lt"/>
                          <a:ea typeface="Calibri"/>
                          <a:cs typeface="Calibri"/>
                        </a:rPr>
                        <a:t>أصبح عَلامة في الأدب والفكر العربي – دعا لإصلاح التعليم</a:t>
                      </a:r>
                      <a:endParaRPr lang="ar-SA" sz="2000" b="1" kern="1200" noProof="0" dirty="0">
                        <a:solidFill>
                          <a:srgbClr val="002060"/>
                        </a:solidFill>
                        <a:latin typeface="+mn-lt"/>
                        <a:ea typeface="Calibri"/>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2000" b="1" kern="1200" dirty="0">
                          <a:solidFill>
                            <a:srgbClr val="002060"/>
                          </a:solidFill>
                          <a:latin typeface="+mn-lt"/>
                          <a:ea typeface="Calibri"/>
                          <a:cs typeface="Calibri"/>
                        </a:rPr>
                        <a:t>صابر، مثابر، قوي الإرادة</a:t>
                      </a:r>
                      <a:endParaRPr lang="ar-SA" sz="2000" b="1" kern="1200" noProof="0" dirty="0">
                        <a:solidFill>
                          <a:srgbClr val="002060"/>
                        </a:solidFill>
                        <a:latin typeface="+mn-lt"/>
                        <a:ea typeface="Calibri"/>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r" rtl="1"/>
                      <a:r>
                        <a:rPr lang="ar-SA" sz="2000" b="1" kern="1200" dirty="0">
                          <a:solidFill>
                            <a:srgbClr val="002060"/>
                          </a:solidFill>
                          <a:latin typeface="+mn-lt"/>
                          <a:ea typeface="Calibri"/>
                          <a:cs typeface="Calibri"/>
                        </a:rPr>
                        <a:t>قد البصر في سن الرابعة – التعليم التقليدي في الأزهر – نظرات الشفقة والسخرية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r" rtl="1"/>
                      <a:r>
                        <a:rPr kumimoji="0" lang="ar-SA" sz="2400" b="0" i="0" u="none" strike="noStrike" kern="1200" cap="none" spc="0" normalizeH="0" baseline="0" dirty="0">
                          <a:ln>
                            <a:noFill/>
                          </a:ln>
                          <a:solidFill>
                            <a:srgbClr val="002060"/>
                          </a:solidFill>
                          <a:effectLst/>
                          <a:uLnTx/>
                          <a:uFillTx/>
                          <a:latin typeface="+mn-lt"/>
                          <a:ea typeface="+mn-ea"/>
                          <a:cs typeface="Mudir MT" pitchFamily="2" charset="-78"/>
                        </a:rPr>
                        <a:t>طه حسين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848605014"/>
                  </a:ext>
                </a:extLst>
              </a:tr>
              <a:tr h="164395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2000" b="1" kern="1200" dirty="0">
                          <a:solidFill>
                            <a:srgbClr val="002060"/>
                          </a:solidFill>
                          <a:latin typeface="+mn-lt"/>
                          <a:ea typeface="Calibri"/>
                          <a:cs typeface="Calibri"/>
                        </a:rPr>
                        <a:t>دعم من الوالدين أولاً، ثم من الوسط الثقافي المصري</a:t>
                      </a:r>
                      <a:endParaRPr lang="ar-SA" sz="2000" b="1" kern="1200" noProof="0" dirty="0">
                        <a:solidFill>
                          <a:srgbClr val="002060"/>
                        </a:solidFill>
                        <a:latin typeface="+mn-lt"/>
                        <a:ea typeface="Calibri"/>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2000" b="1" kern="1200" dirty="0">
                          <a:solidFill>
                            <a:srgbClr val="002060"/>
                          </a:solidFill>
                          <a:latin typeface="+mn-lt"/>
                          <a:ea typeface="Calibri"/>
                          <a:cs typeface="Calibri"/>
                        </a:rPr>
                        <a:t>أثرت في كتاباتها، فجعلتها أكثر عمقًا وصدقًا</a:t>
                      </a:r>
                      <a:endParaRPr lang="ar-SA" sz="2000" b="1" kern="1200" noProof="0" dirty="0">
                        <a:solidFill>
                          <a:srgbClr val="002060"/>
                        </a:solidFill>
                        <a:latin typeface="+mn-lt"/>
                        <a:ea typeface="Calibri"/>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2000" b="1" kern="1200" dirty="0">
                          <a:solidFill>
                            <a:srgbClr val="002060"/>
                          </a:solidFill>
                          <a:latin typeface="+mn-lt"/>
                          <a:ea typeface="Calibri"/>
                          <a:cs typeface="Calibri"/>
                        </a:rPr>
                        <a:t>لا تعاني من إعاقة جسدية، لكن عانت من غربة ووحدة نفسية</a:t>
                      </a:r>
                      <a:endParaRPr lang="ar-SA" sz="2000" b="1" kern="1200" noProof="0" dirty="0">
                        <a:solidFill>
                          <a:srgbClr val="002060"/>
                        </a:solidFill>
                        <a:latin typeface="+mn-lt"/>
                        <a:ea typeface="Calibri"/>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2000" b="1" kern="1200" dirty="0">
                          <a:solidFill>
                            <a:srgbClr val="002060"/>
                          </a:solidFill>
                          <a:latin typeface="+mn-lt"/>
                          <a:ea typeface="Calibri"/>
                          <a:cs typeface="Calibri"/>
                        </a:rPr>
                        <a:t>أديبة، صحفية، صاحبة صالون أدبي "ندوة الثلاثاء"</a:t>
                      </a:r>
                      <a:endParaRPr lang="ar-SA" sz="2000" b="1" kern="1200" noProof="0" dirty="0">
                        <a:solidFill>
                          <a:srgbClr val="002060"/>
                        </a:solidFill>
                        <a:latin typeface="+mn-lt"/>
                        <a:ea typeface="Calibri"/>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2000" b="1" kern="1200" dirty="0">
                          <a:solidFill>
                            <a:srgbClr val="002060"/>
                          </a:solidFill>
                          <a:latin typeface="+mn-lt"/>
                          <a:ea typeface="Calibri"/>
                          <a:cs typeface="Calibri"/>
                        </a:rPr>
                        <a:t>حسّاسة، عاطفية، محبّة للعلم – مثابرة</a:t>
                      </a:r>
                      <a:endParaRPr lang="ar-SA" sz="2000" b="1" kern="1200" noProof="0" dirty="0">
                        <a:solidFill>
                          <a:srgbClr val="002060"/>
                        </a:solidFill>
                        <a:latin typeface="+mn-lt"/>
                        <a:ea typeface="Calibri"/>
                        <a:cs typeface="Calibri"/>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r" rtl="1"/>
                      <a:r>
                        <a:rPr lang="ar-SA" sz="2000" b="1" kern="1200" dirty="0">
                          <a:solidFill>
                            <a:srgbClr val="002060"/>
                          </a:solidFill>
                          <a:latin typeface="+mn-lt"/>
                          <a:ea typeface="Calibri"/>
                          <a:cs typeface="Calibri"/>
                        </a:rPr>
                        <a:t>الغربة – فقد الأهل لاحقًا – الوحدة النفسية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r" rtl="1"/>
                      <a:r>
                        <a:rPr kumimoji="0" lang="ar-SA" sz="2400" b="0" i="0" u="none" strike="noStrike" kern="1200" cap="none" spc="0" normalizeH="0" baseline="0" dirty="0">
                          <a:ln>
                            <a:noFill/>
                          </a:ln>
                          <a:solidFill>
                            <a:srgbClr val="002060"/>
                          </a:solidFill>
                          <a:effectLst/>
                          <a:uLnTx/>
                          <a:uFillTx/>
                          <a:latin typeface="+mn-lt"/>
                          <a:ea typeface="+mn-ea"/>
                          <a:cs typeface="Mudir MT" pitchFamily="2" charset="-78"/>
                        </a:rPr>
                        <a:t>مي زيادة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731831895"/>
                  </a:ext>
                </a:extLst>
              </a:tr>
            </a:tbl>
          </a:graphicData>
        </a:graphic>
      </p:graphicFrame>
    </p:spTree>
    <p:extLst>
      <p:ext uri="{BB962C8B-B14F-4D97-AF65-F5344CB8AC3E}">
        <p14:creationId xmlns:p14="http://schemas.microsoft.com/office/powerpoint/2010/main" val="213919330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5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6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15366</TotalTime>
  <Words>5884</Words>
  <Application>Microsoft Office PowerPoint</Application>
  <PresentationFormat>Grand écran</PresentationFormat>
  <Paragraphs>619</Paragraphs>
  <Slides>61</Slides>
  <Notes>30</Notes>
  <HiddenSlides>12</HiddenSlides>
  <MMClips>0</MMClips>
  <ScaleCrop>false</ScaleCrop>
  <HeadingPairs>
    <vt:vector size="6" baseType="variant">
      <vt:variant>
        <vt:lpstr>Polices utilisées</vt:lpstr>
      </vt:variant>
      <vt:variant>
        <vt:i4>12</vt:i4>
      </vt:variant>
      <vt:variant>
        <vt:lpstr>Thème</vt:lpstr>
      </vt:variant>
      <vt:variant>
        <vt:i4>5</vt:i4>
      </vt:variant>
      <vt:variant>
        <vt:lpstr>Titres des diapositives</vt:lpstr>
      </vt:variant>
      <vt:variant>
        <vt:i4>61</vt:i4>
      </vt:variant>
    </vt:vector>
  </HeadingPairs>
  <TitlesOfParts>
    <vt:vector size="78" baseType="lpstr">
      <vt:lpstr>Aptos</vt:lpstr>
      <vt:lpstr>Arial</vt:lpstr>
      <vt:lpstr>Calibri</vt:lpstr>
      <vt:lpstr>Calibri (En-têtes)</vt:lpstr>
      <vt:lpstr>Calibri Light</vt:lpstr>
      <vt:lpstr>Dosis</vt:lpstr>
      <vt:lpstr>Mudir MT</vt:lpstr>
      <vt:lpstr>Poppins ExtraBold</vt:lpstr>
      <vt:lpstr>Simplified Arabic</vt:lpstr>
      <vt:lpstr>Symbol</vt:lpstr>
      <vt:lpstr>Times New Roman</vt:lpstr>
      <vt:lpstr>Wingdings</vt:lpstr>
      <vt:lpstr>Thème Office</vt:lpstr>
      <vt:lpstr>2_Thème Office</vt:lpstr>
      <vt:lpstr>5_Thème Office</vt:lpstr>
      <vt:lpstr>6_Thème Office</vt:lpstr>
      <vt:lpstr>7_Thème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من يذكرنا بالضوابط التي ينبغي الالتزام بها داخل القسم؟</vt:lpstr>
      <vt:lpstr>من يذكرنا بالضوابط التي ينبغي الالتزام بها داخل القسم؟</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1- النمذجة:  لاحظوا معي السؤال الأول: في أَيِّ سِنٍّ فَقَدَ طَه حُسَيْن بَصَرَهُ؟</vt:lpstr>
      <vt:lpstr>2- الممارسة الموجهة:  ننتقل الآن، إلى الجواب عن السؤالين 2 و3 و4 و5 بشكل ثنائي؟</vt:lpstr>
      <vt:lpstr>2- الممارسة الموجهة:  الجواب عن السؤالين 2 و3 و4 و5 بشكل ثنائي؟</vt:lpstr>
      <vt:lpstr>3- الممارسة المستقلة:  ننتقل الآن، إلى الإجابة عن بقية الأسئلة بشكل فردي عن الأسئلة 6-7-8 -9</vt:lpstr>
      <vt:lpstr>3- الممارسة المستقلة:  ننتقل الآن، إلى الإجابة عن بقية الأسئلة بشكل فردي عن الأسئلة 6-7-8 -9</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yassine lamsarsem</dc:creator>
  <cp:lastModifiedBy>OUTIZGUI AHMED</cp:lastModifiedBy>
  <cp:revision>175</cp:revision>
  <dcterms:created xsi:type="dcterms:W3CDTF">2025-08-08T14:19:48Z</dcterms:created>
  <dcterms:modified xsi:type="dcterms:W3CDTF">2025-10-04T08:34:43Z</dcterms:modified>
</cp:coreProperties>
</file>