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Lst>
  <p:notesMasterIdLst>
    <p:notesMasterId r:id="rId44"/>
  </p:notesMasterIdLst>
  <p:sldIdLst>
    <p:sldId id="2147483578" r:id="rId5"/>
    <p:sldId id="2147483485" r:id="rId6"/>
    <p:sldId id="2134807732" r:id="rId7"/>
    <p:sldId id="2147483579" r:id="rId8"/>
    <p:sldId id="955" r:id="rId9"/>
    <p:sldId id="2147483594" r:id="rId10"/>
    <p:sldId id="2147483486" r:id="rId11"/>
    <p:sldId id="2147483398" r:id="rId12"/>
    <p:sldId id="2147483613" r:id="rId13"/>
    <p:sldId id="2147483614" r:id="rId14"/>
    <p:sldId id="2147483535" r:id="rId15"/>
    <p:sldId id="2147483615" r:id="rId16"/>
    <p:sldId id="2147483616" r:id="rId17"/>
    <p:sldId id="2147483597" r:id="rId18"/>
    <p:sldId id="2147483413" r:id="rId19"/>
    <p:sldId id="2147483596" r:id="rId20"/>
    <p:sldId id="2147483536" r:id="rId21"/>
    <p:sldId id="2147483585" r:id="rId22"/>
    <p:sldId id="2147483436" r:id="rId23"/>
    <p:sldId id="2147483437" r:id="rId24"/>
    <p:sldId id="2147483587" r:id="rId25"/>
    <p:sldId id="2147483617" r:id="rId26"/>
    <p:sldId id="2147483599" r:id="rId27"/>
    <p:sldId id="2147483598" r:id="rId28"/>
    <p:sldId id="350" r:id="rId29"/>
    <p:sldId id="2147483618" r:id="rId30"/>
    <p:sldId id="294" r:id="rId31"/>
    <p:sldId id="2147483619" r:id="rId32"/>
    <p:sldId id="2147483620" r:id="rId33"/>
    <p:sldId id="2147483624" r:id="rId34"/>
    <p:sldId id="2147483626" r:id="rId35"/>
    <p:sldId id="370" r:id="rId36"/>
    <p:sldId id="2147483622" r:id="rId37"/>
    <p:sldId id="2147483623" r:id="rId38"/>
    <p:sldId id="2147483625" r:id="rId39"/>
    <p:sldId id="2147483609" r:id="rId40"/>
    <p:sldId id="2147483590" r:id="rId41"/>
    <p:sldId id="314" r:id="rId42"/>
    <p:sldId id="2147483560" r:id="rId4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3E0"/>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31" autoAdjust="0"/>
    <p:restoredTop sz="94660"/>
  </p:normalViewPr>
  <p:slideViewPr>
    <p:cSldViewPr snapToGrid="0" showGuides="1">
      <p:cViewPr varScale="1">
        <p:scale>
          <a:sx n="58" d="100"/>
          <a:sy n="58" d="100"/>
        </p:scale>
        <p:origin x="1116" y="6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05/10/2025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B6B60-4C97-8632-32AF-2ED4A54968A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5EEFAF4-475A-1034-978B-4C1D6D786E24}"/>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570A6BA-AAD8-7309-4068-557D414C725A}"/>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687ED172-766A-A9CC-18BA-F1E9B5102185}"/>
              </a:ext>
            </a:extLst>
          </p:cNvPr>
          <p:cNvSpPr>
            <a:spLocks noGrp="1"/>
          </p:cNvSpPr>
          <p:nvPr>
            <p:ph type="sldNum" sz="quarter" idx="10"/>
          </p:nvPr>
        </p:nvSpPr>
        <p:spPr/>
        <p:txBody>
          <a:bodyPr/>
          <a:lstStyle/>
          <a:p>
            <a:pPr>
              <a:defRPr/>
            </a:pPr>
            <a:fld id="{23437357-FDEB-42E8-94B9-16208305E930}" type="slidenum">
              <a:rPr lang="fr-FR" smtClean="0">
                <a:solidFill>
                  <a:prstClr val="black"/>
                </a:solidFill>
              </a:rPr>
              <a:pPr>
                <a:defRPr/>
              </a:pPr>
              <a:t>10</a:t>
            </a:fld>
            <a:endParaRPr lang="fr-FR">
              <a:solidFill>
                <a:prstClr val="black"/>
              </a:solidFill>
            </a:endParaRPr>
          </a:p>
        </p:txBody>
      </p:sp>
    </p:spTree>
    <p:extLst>
      <p:ext uri="{BB962C8B-B14F-4D97-AF65-F5344CB8AC3E}">
        <p14:creationId xmlns:p14="http://schemas.microsoft.com/office/powerpoint/2010/main" val="3840540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C6BA25E-695B-1D00-5457-D68CEE08906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1544F92-5E86-DDD0-7372-A259EB5A22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36018C8B-C638-E444-4A92-B77B3B02DE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60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a:extLst>
            <a:ext uri="{FF2B5EF4-FFF2-40B4-BE49-F238E27FC236}">
              <a16:creationId xmlns:a16="http://schemas.microsoft.com/office/drawing/2014/main" id="{F14806DE-0F32-489F-3C2C-AAC09C6EF45D}"/>
            </a:ext>
          </a:extLst>
        </p:cNvPr>
        <p:cNvGrpSpPr/>
        <p:nvPr/>
      </p:nvGrpSpPr>
      <p:grpSpPr>
        <a:xfrm>
          <a:off x="0" y="0"/>
          <a:ext cx="0" cy="0"/>
          <a:chOff x="0" y="0"/>
          <a:chExt cx="0" cy="0"/>
        </a:xfrm>
      </p:grpSpPr>
      <p:sp>
        <p:nvSpPr>
          <p:cNvPr id="1331" name="Google Shape;1331;p211:notes">
            <a:extLst>
              <a:ext uri="{FF2B5EF4-FFF2-40B4-BE49-F238E27FC236}">
                <a16:creationId xmlns:a16="http://schemas.microsoft.com/office/drawing/2014/main" id="{AEAA7553-303A-A86D-E808-9F6A952FF5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2" name="Google Shape;1332;p211:notes">
            <a:extLst>
              <a:ext uri="{FF2B5EF4-FFF2-40B4-BE49-F238E27FC236}">
                <a16:creationId xmlns:a16="http://schemas.microsoft.com/office/drawing/2014/main" id="{07B53790-1EBD-6F62-08DE-355C8452A5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46067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id="{2888474A-71C3-81C2-D3BD-88943221E2CC}"/>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id="{7E530F1A-783A-C136-1C7D-1E1446EA00F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id="{442ED0AF-4C19-1A65-745A-2C0339C8902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id="{859E6684-211A-543E-C2AE-66313D42C79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300223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id="{AD11DA09-77B2-72C0-4635-33C4F1954BCA}"/>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id="{A62BEE06-0EED-0853-F4FC-8D0A73F4656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id="{421C7FDE-C60C-1CE3-B9A7-03C71F23B2A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id="{E6DF5348-1AEB-E4A8-6166-515D527CB33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28511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id="{6A5758A5-C458-96F1-E2F0-E1FA39E1D633}"/>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id="{6E41737F-C293-13DB-2746-7781689762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id="{03D775CD-C7F4-09BF-A40D-75BAF601AB6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id="{E176A83C-9EF4-95D9-9EFA-CAAB870A762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87085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id="{CF746C98-8F4C-5B70-8298-CBCAFDDA57CD}"/>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id="{34E6141A-B1A3-611F-0CA3-95ACA0070E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id="{DFE7C081-F531-DE0E-98A6-F5D4E7716CE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id="{8C081FEA-D831-82D9-85BF-935A4109C5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54248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id="{ACF01E47-554A-D4AD-9F86-70F512105F84}"/>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id="{C509F87F-4ECE-F68A-CA72-8153530EF32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id="{2E466F87-0AA0-D08C-43F7-61A406EC175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id="{05913FEF-D31D-B76E-F2E8-2D84A285062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853521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id="{8243D69C-2CAC-1C79-F207-83173B5ED9AA}"/>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id="{3BF981BF-FCAA-D8DB-E99F-46002BB1C0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id="{2A869767-C098-F084-4D4C-7EF7D4E50EA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id="{97D035D3-3EC4-4932-E5C1-0CB1FB3982C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78013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a:extLst>
            <a:ext uri="{FF2B5EF4-FFF2-40B4-BE49-F238E27FC236}">
              <a16:creationId xmlns:a16="http://schemas.microsoft.com/office/drawing/2014/main" id="{0AD62825-1118-D915-BD73-E1A3EAA3F13D}"/>
            </a:ext>
          </a:extLst>
        </p:cNvPr>
        <p:cNvGrpSpPr/>
        <p:nvPr/>
      </p:nvGrpSpPr>
      <p:grpSpPr>
        <a:xfrm>
          <a:off x="0" y="0"/>
          <a:ext cx="0" cy="0"/>
          <a:chOff x="0" y="0"/>
          <a:chExt cx="0" cy="0"/>
        </a:xfrm>
      </p:grpSpPr>
      <p:sp>
        <p:nvSpPr>
          <p:cNvPr id="1496" name="Google Shape;1496;p44:notes">
            <a:extLst>
              <a:ext uri="{FF2B5EF4-FFF2-40B4-BE49-F238E27FC236}">
                <a16:creationId xmlns:a16="http://schemas.microsoft.com/office/drawing/2014/main" id="{63B0CD93-6218-7861-0ACD-15FF84C086F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7" name="Google Shape;1497;p44:notes">
            <a:extLst>
              <a:ext uri="{FF2B5EF4-FFF2-40B4-BE49-F238E27FC236}">
                <a16:creationId xmlns:a16="http://schemas.microsoft.com/office/drawing/2014/main" id="{2118FADE-BFD4-5590-D225-E6C3EED83DC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8" name="Google Shape;1498;p44:notes">
            <a:extLst>
              <a:ext uri="{FF2B5EF4-FFF2-40B4-BE49-F238E27FC236}">
                <a16:creationId xmlns:a16="http://schemas.microsoft.com/office/drawing/2014/main" id="{0B4676E4-F21C-9D22-2625-4F89853D725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ar-MA"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35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69477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36</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0" name="Google Shape;169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05/10/2025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05/10/2025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05/10/2025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05/10/2025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05/10/2025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05/10/2025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05/10/2025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05/10/2025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05/10/2025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05/10/2025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05/10/2025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05/10/2025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05/10/2025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Diapositive de titre" userDrawn="1">
  <p:cSld name="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7754850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12552531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theme" Target="../theme/theme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theme" Target="../theme/theme4.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 id="2147483812" r:id="rId29"/>
    <p:sldLayoutId id="2147483813" r:id="rId30"/>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05/10/2025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810"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4.xml"/><Relationship Id="rId1" Type="http://schemas.openxmlformats.org/officeDocument/2006/relationships/slideLayout" Target="../slideLayouts/slideLayout63.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6.xml"/><Relationship Id="rId5" Type="http://schemas.openxmlformats.org/officeDocument/2006/relationships/image" Target="../media/image32.gif"/><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62.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62.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0.xml"/><Relationship Id="rId5" Type="http://schemas.openxmlformats.org/officeDocument/2006/relationships/image" Target="../media/image32.gif"/><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0.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5.png"/><Relationship Id="rId1" Type="http://schemas.openxmlformats.org/officeDocument/2006/relationships/slideLayout" Target="../slideLayouts/slideLayout80.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5.png"/><Relationship Id="rId1" Type="http://schemas.openxmlformats.org/officeDocument/2006/relationships/slideLayout" Target="../slideLayouts/slideLayout80.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2.png"/><Relationship Id="rId1" Type="http://schemas.openxmlformats.org/officeDocument/2006/relationships/slideLayout" Target="../slideLayouts/slideLayout36.xml"/><Relationship Id="rId5" Type="http://schemas.openxmlformats.org/officeDocument/2006/relationships/image" Target="../media/image32.gif"/><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3.png"/><Relationship Id="rId1" Type="http://schemas.openxmlformats.org/officeDocument/2006/relationships/slideLayout" Target="../slideLayouts/slideLayout34.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4.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46.jpe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image" Target="../media/image48.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1.png"/><Relationship Id="rId1" Type="http://schemas.openxmlformats.org/officeDocument/2006/relationships/slideLayout" Target="../slideLayouts/slideLayout36.xml"/><Relationship Id="rId4" Type="http://schemas.openxmlformats.org/officeDocument/2006/relationships/image" Target="../media/image32.gif"/></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52.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52.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52.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35.xml"/><Relationship Id="rId5" Type="http://schemas.openxmlformats.org/officeDocument/2006/relationships/image" Target="../media/image52.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2.gif"/><Relationship Id="rId1" Type="http://schemas.openxmlformats.org/officeDocument/2006/relationships/slideLayout" Target="../slideLayouts/slideLayout36.xml"/><Relationship Id="rId4" Type="http://schemas.microsoft.com/office/2007/relationships/hdphoto" Target="../media/hdphoto5.wdp"/></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5.xml"/><Relationship Id="rId5" Type="http://schemas.openxmlformats.org/officeDocument/2006/relationships/image" Target="../media/image54.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35.xml"/><Relationship Id="rId5" Type="http://schemas.openxmlformats.org/officeDocument/2006/relationships/image" Target="../media/image54.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35.xml"/><Relationship Id="rId5" Type="http://schemas.openxmlformats.org/officeDocument/2006/relationships/image" Target="../media/image54.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35.xml"/><Relationship Id="rId5" Type="http://schemas.openxmlformats.org/officeDocument/2006/relationships/image" Target="../media/image54.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35.xml"/><Relationship Id="rId6" Type="http://schemas.openxmlformats.org/officeDocument/2006/relationships/image" Target="../media/image48.png"/><Relationship Id="rId5" Type="http://schemas.openxmlformats.org/officeDocument/2006/relationships/image" Target="../media/image55.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6.png"/><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7.png"/><Relationship Id="rId1" Type="http://schemas.openxmlformats.org/officeDocument/2006/relationships/slideLayout" Target="../slideLayouts/slideLayout76.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4</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17856" y="1460726"/>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r>
                <a:rPr lang="ar-MA" sz="2400" b="1" i="0" u="none" strike="noStrike" kern="1200" cap="none" spc="0" baseline="0" dirty="0">
                  <a:solidFill>
                    <a:srgbClr val="FFFFFF"/>
                  </a:solidFill>
                  <a:uFillTx/>
                  <a:latin typeface="Dosis"/>
                  <a:ea typeface="Dosis"/>
                  <a:cs typeface="Dosis"/>
                </a:rPr>
                <a:t>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5237" y="3497267"/>
            <a:ext cx="4727890" cy="494815"/>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MA" sz="2400" b="1" dirty="0">
                <a:solidFill>
                  <a:schemeClr val="bg1"/>
                </a:solidFill>
                <a:cs typeface="Times New Roman" panose="02020603050405020304" pitchFamily="18" charset="0"/>
              </a:rPr>
              <a:t>أقرأ بطلاقة وأفهم</a:t>
            </a:r>
            <a:r>
              <a:rPr lang="ar-SA" sz="2400" b="1" dirty="0">
                <a:solidFill>
                  <a:schemeClr val="bg1"/>
                </a:solidFill>
                <a:cs typeface="Times New Roman" panose="02020603050405020304" pitchFamily="18" charset="0"/>
              </a:rPr>
              <a:t> نصا متوسط الطول</a:t>
            </a:r>
            <a:endParaRPr lang="fr-FR" sz="2400" b="1" dirty="0">
              <a:solidFill>
                <a:schemeClr val="bg1"/>
              </a:solidFill>
            </a:endParaRP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الثالثة</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الثالث</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4871927" y="6147192"/>
            <a:ext cx="4884180" cy="438262"/>
          </a:xfrm>
          <a:prstGeom prst="rect">
            <a:avLst/>
          </a:prstGeom>
          <a:noFill/>
          <a:ln cap="flat">
            <a:noFill/>
          </a:ln>
        </p:spPr>
        <p:txBody>
          <a:bodyPr vert="horz" wrap="square" lIns="0" tIns="0" rIns="0" bIns="0" anchor="t" anchorCtr="1" compatLnSpc="1">
            <a:spAutoFit/>
          </a:bodyPr>
          <a:lstStyle/>
          <a:p>
            <a:pPr lvl="0" algn="ctr">
              <a:lnSpc>
                <a:spcPct val="107041"/>
              </a:lnSpc>
              <a:defRPr sz="1800" b="0" i="0" u="none" strike="noStrike" kern="0" cap="none" spc="0" baseline="0">
                <a:solidFill>
                  <a:srgbClr val="000000"/>
                </a:solidFill>
                <a:uFillTx/>
              </a:defRPr>
            </a:pPr>
            <a:r>
              <a:rPr lang="ar-MA" sz="2800" b="1" dirty="0">
                <a:solidFill>
                  <a:schemeClr val="bg1"/>
                </a:solidFill>
                <a:cs typeface="Times New Roman" panose="02020603050405020304" pitchFamily="18" charset="0"/>
              </a:rPr>
              <a:t>أنجز نشاطا توليفيا</a:t>
            </a:r>
            <a:r>
              <a:rPr lang="ar-SA" sz="2800" b="1" dirty="0">
                <a:solidFill>
                  <a:schemeClr val="bg1"/>
                </a:solidFill>
                <a:cs typeface="Times New Roman" panose="02020603050405020304" pitchFamily="18" charset="0"/>
              </a:rPr>
              <a:t> للبنة، ص.</a:t>
            </a:r>
            <a:r>
              <a:rPr lang="ar-SA" sz="2400" b="1" dirty="0">
                <a:solidFill>
                  <a:schemeClr val="bg1"/>
                </a:solidFill>
                <a:cs typeface="Times New Roman" panose="02020603050405020304" pitchFamily="18" charset="0"/>
              </a:rPr>
              <a:t>91-92</a:t>
            </a:r>
            <a:endParaRPr lang="fr-FR" sz="28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2951109" y="2679328"/>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96801" y="2263745"/>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8342827" y="212583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8526863" y="1556361"/>
            <a:ext cx="2863133" cy="1312967"/>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9951445" y="2879332"/>
            <a:ext cx="2" cy="49776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6782353" y="3414547"/>
            <a:ext cx="1576787" cy="1566077"/>
          </a:xfrm>
          <a:prstGeom prst="chevron">
            <a:avLst>
              <a:gd name="adj" fmla="val 20000"/>
            </a:avLst>
          </a:prstGeom>
          <a:solidFill>
            <a:schemeClr val="accent4"/>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787750" y="2621841"/>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lvl="0" algn="ctr" defTabSz="457200" rtl="1">
              <a:defRPr/>
            </a:pPr>
            <a:r>
              <a:rPr lang="ar-SA" sz="2400" b="1" dirty="0">
                <a:solidFill>
                  <a:srgbClr val="002060"/>
                </a:solidFill>
                <a:cs typeface="Times New Roman" panose="02020603050405020304" pitchFamily="18" charset="0"/>
              </a:rPr>
              <a:t>أنجز نشاطا توليفيا للبنة</a:t>
            </a:r>
            <a:endParaRPr lang="fr-FR" sz="2400" b="1" dirty="0">
              <a:solidFill>
                <a:srgbClr val="002060"/>
              </a:solidFill>
              <a:cs typeface="Times New Roman" panose="02020603050405020304" pitchFamily="18"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09863" y="2600182"/>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a:t>
            </a:r>
            <a:r>
              <a:rPr lang="ar-SA" sz="1867" b="1" kern="0" dirty="0">
                <a:solidFill>
                  <a:srgbClr val="000000"/>
                </a:solidFill>
                <a:latin typeface="Calibri"/>
                <a:ea typeface="Calibri"/>
                <a:cs typeface="Calibri"/>
              </a:rPr>
              <a:t>3</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793937" y="1729247"/>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algn="ctr" defTabSz="457200" rtl="1">
              <a:defRPr/>
            </a:pPr>
            <a:r>
              <a:rPr lang="ar-MA" sz="2400" b="1" dirty="0">
                <a:solidFill>
                  <a:schemeClr val="bg2">
                    <a:lumMod val="75000"/>
                  </a:schemeClr>
                </a:solidFill>
                <a:cs typeface="Times New Roman" panose="02020603050405020304" pitchFamily="18" charset="0"/>
              </a:rPr>
              <a:t>أقرأ بطلاقة وأفهم</a:t>
            </a:r>
            <a:r>
              <a:rPr lang="ar-SA" sz="2400" b="1" dirty="0">
                <a:solidFill>
                  <a:schemeClr val="bg2">
                    <a:lumMod val="75000"/>
                  </a:schemeClr>
                </a:solidFill>
                <a:cs typeface="Times New Roman" panose="02020603050405020304" pitchFamily="18" charset="0"/>
              </a:rPr>
              <a:t> نصا سرديا حول حكاية متخيلة</a:t>
            </a:r>
            <a:endParaRPr lang="fr-FR" sz="2400" b="1" dirty="0">
              <a:solidFill>
                <a:schemeClr val="bg2">
                  <a:lumMod val="75000"/>
                </a:schemeClr>
              </a:solidFill>
              <a:cs typeface="Times New Roman" panose="02020603050405020304" pitchFamily="18"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30711" y="166964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prstClr val="white"/>
                </a:solidFill>
                <a:latin typeface="Calibri"/>
                <a:ea typeface="Calibri"/>
                <a:cs typeface="Calibri"/>
              </a:rPr>
              <a:t>الحصة </a:t>
            </a:r>
            <a:r>
              <a:rPr lang="ar-SA" sz="1867" b="1" kern="0" dirty="0">
                <a:solidFill>
                  <a:prstClr val="white"/>
                </a:solidFill>
                <a:latin typeface="Calibri"/>
                <a:ea typeface="Calibri"/>
                <a:cs typeface="Calibri"/>
              </a:rPr>
              <a:t>2</a:t>
            </a:r>
            <a:endParaRPr lang="fr-FR" sz="1867" b="1" kern="0" dirty="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30711" y="84119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SA" sz="1867" b="1" kern="0" dirty="0">
                <a:solidFill>
                  <a:prstClr val="white"/>
                </a:solidFill>
                <a:latin typeface="Calibri"/>
                <a:ea typeface="Calibri"/>
                <a:cs typeface="Calibri"/>
              </a:rPr>
              <a:t>1</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793937" y="873947"/>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lvl="0" algn="ctr" defTabSz="457200" rtl="1">
              <a:defRPr/>
            </a:pPr>
            <a:r>
              <a:rPr lang="ar-MA" sz="2400" b="1" dirty="0">
                <a:solidFill>
                  <a:schemeClr val="bg2">
                    <a:lumMod val="75000"/>
                  </a:schemeClr>
                </a:solidFill>
                <a:cs typeface="Times New Roman" panose="02020603050405020304" pitchFamily="18" charset="0"/>
              </a:rPr>
              <a:t>أقرأ بطلاقة وأفهم</a:t>
            </a:r>
            <a:r>
              <a:rPr lang="ar-SA" sz="2400" b="1" dirty="0">
                <a:solidFill>
                  <a:schemeClr val="bg2">
                    <a:lumMod val="75000"/>
                  </a:schemeClr>
                </a:solidFill>
                <a:cs typeface="Times New Roman" panose="02020603050405020304" pitchFamily="18" charset="0"/>
              </a:rPr>
              <a:t> نصا حجاجيا في التعبير عن موقف </a:t>
            </a:r>
            <a:endParaRPr lang="fr-FR" sz="2400" b="1" dirty="0">
              <a:solidFill>
                <a:schemeClr val="bg2">
                  <a:lumMod val="75000"/>
                </a:schemeClr>
              </a:solidFill>
              <a:cs typeface="Times New Roman" panose="02020603050405020304" pitchFamily="18"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819873" y="353810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algn="ctr" defTabSz="457200" rtl="1">
              <a:defRPr/>
            </a:pPr>
            <a:r>
              <a:rPr lang="ar-SA" sz="2400" b="1" dirty="0">
                <a:solidFill>
                  <a:schemeClr val="bg2">
                    <a:lumMod val="75000"/>
                  </a:schemeClr>
                </a:solidFill>
                <a:cs typeface="Times New Roman" panose="02020603050405020304" pitchFamily="18" charset="0"/>
              </a:rPr>
              <a:t>أجتاز الرائز لأقوم درجة تحكمي في اللبنة</a:t>
            </a:r>
            <a:endParaRPr lang="fr-FR" sz="2400" b="1" dirty="0">
              <a:solidFill>
                <a:schemeClr val="bg2">
                  <a:lumMod val="75000"/>
                </a:schemeClr>
              </a:solidFill>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252949" y="2473655"/>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ar-SA" sz="3200" b="1" dirty="0">
                <a:solidFill>
                  <a:srgbClr val="44546A"/>
                </a:solidFill>
                <a:latin typeface="Arial"/>
                <a:ea typeface="Arial"/>
                <a:cs typeface="Arial"/>
              </a:rPr>
              <a:t>الأستاذ </a:t>
            </a:r>
            <a:r>
              <a:rPr lang="ar-SA" sz="3200" b="1" dirty="0" err="1">
                <a:solidFill>
                  <a:srgbClr val="44546A"/>
                </a:solidFill>
                <a:latin typeface="Arial"/>
                <a:ea typeface="Arial"/>
                <a:cs typeface="Arial"/>
              </a:rPr>
              <a:t>لل</a:t>
            </a:r>
            <a:r>
              <a:rPr lang="fr-FR" sz="3200" b="1" dirty="0" err="1">
                <a:solidFill>
                  <a:srgbClr val="44546A"/>
                </a:solidFill>
                <a:latin typeface="Arial"/>
                <a:ea typeface="Arial"/>
                <a:cs typeface="Arial"/>
              </a:rPr>
              <a:t>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a:t>
            </a:r>
            <a:r>
              <a:rPr lang="ar-SA" sz="3200" b="1" dirty="0">
                <a:solidFill>
                  <a:srgbClr val="44546A"/>
                </a:solidFill>
                <a:latin typeface="Arial"/>
                <a:ea typeface="Arial"/>
                <a:cs typeface="Arial"/>
              </a:rPr>
              <a:t>ة</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1150262" y="1478295"/>
            <a:ext cx="8113245"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sym typeface="Calibri"/>
              </a:rPr>
              <a:t>قِرَاءَة</a:t>
            </a:r>
            <a:r>
              <a:rPr lang="ar-SA" sz="2000" kern="0" dirty="0">
                <a:solidFill>
                  <a:srgbClr val="0070C0"/>
                </a:solidFill>
                <a:latin typeface="Calibri"/>
                <a:ea typeface="Calibri"/>
                <a:cs typeface="Calibri"/>
                <a:sym typeface="Calibri"/>
              </a:rPr>
              <a:t>ُ</a:t>
            </a:r>
            <a:r>
              <a:rPr lang="ar-MA" sz="2000" kern="0" dirty="0">
                <a:solidFill>
                  <a:srgbClr val="0070C0"/>
                </a:solidFill>
                <a:latin typeface="Calibri"/>
                <a:ea typeface="Calibri"/>
                <a:cs typeface="Calibri"/>
                <a:sym typeface="Calibri"/>
              </a:rPr>
              <a:t> </a:t>
            </a:r>
            <a:r>
              <a:rPr lang="ar-SA" sz="2000" kern="0" dirty="0">
                <a:solidFill>
                  <a:srgbClr val="0070C0"/>
                </a:solidFill>
                <a:latin typeface="Calibri"/>
                <a:ea typeface="Calibri"/>
                <a:cs typeface="Calibri"/>
              </a:rPr>
              <a:t>نصٍّ قصيرٍ </a:t>
            </a:r>
            <a:r>
              <a:rPr lang="ar-MA" sz="2000" kern="0" dirty="0">
                <a:solidFill>
                  <a:srgbClr val="0070C0"/>
                </a:solidFill>
                <a:latin typeface="Calibri"/>
                <a:ea typeface="Calibri"/>
                <a:cs typeface="Calibri"/>
                <a:sym typeface="Calibri"/>
              </a:rPr>
              <a:t>بِطَلَاقَةٍ</a:t>
            </a:r>
            <a:r>
              <a:rPr lang="ar-SA" sz="2000" kern="0" dirty="0">
                <a:solidFill>
                  <a:srgbClr val="0070C0"/>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dirty="0">
                <a:solidFill>
                  <a:srgbClr val="0070C0"/>
                </a:solidFill>
                <a:latin typeface="Calibri"/>
                <a:ea typeface="Calibri"/>
                <a:cs typeface="Calibri"/>
                <a:sym typeface="Calibri"/>
              </a:rPr>
              <a:t>فَهْمُ مَعَانِي النَّصِّ المُبَاشِرَةِ</a:t>
            </a:r>
            <a:r>
              <a:rPr lang="ar-SA" sz="2000" dirty="0">
                <a:solidFill>
                  <a:srgbClr val="0070C0"/>
                </a:solidFill>
                <a:latin typeface="Calibri"/>
                <a:ea typeface="Calibri"/>
                <a:cs typeface="Calibri"/>
                <a:sym typeface="Calibri"/>
              </a:rPr>
              <a:t> والضِّمْنيةِ</a:t>
            </a:r>
            <a:r>
              <a:rPr lang="ar-MA" sz="2000" dirty="0">
                <a:solidFill>
                  <a:srgbClr val="0070C0"/>
                </a:solidFill>
                <a:latin typeface="Calibri"/>
                <a:ea typeface="Calibri"/>
                <a:cs typeface="Calibri"/>
                <a:sym typeface="Calibri"/>
              </a:rPr>
              <a:t> .</a:t>
            </a: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333600" y="1450415"/>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333600" y="477379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292;p29">
            <a:extLst>
              <a:ext uri="{FF2B5EF4-FFF2-40B4-BE49-F238E27FC236}">
                <a16:creationId xmlns:a16="http://schemas.microsoft.com/office/drawing/2014/main" id="{F03BA84A-1DAD-CFEE-B9B8-17AD502FE063}"/>
              </a:ext>
            </a:extLst>
          </p:cNvPr>
          <p:cNvSpPr/>
          <p:nvPr/>
        </p:nvSpPr>
        <p:spPr>
          <a:xfrm>
            <a:off x="1150263" y="2674213"/>
            <a:ext cx="8113246" cy="183188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معايير الدقة في القراءة 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أجيب عن أسئلة الفهم المباشر: ما؟ لماذا؟ كيف؟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اعتماد استراتيجيات </a:t>
            </a:r>
            <a:r>
              <a:rPr lang="ar-MA" sz="2000" kern="0" dirty="0" err="1">
                <a:solidFill>
                  <a:srgbClr val="0070C0"/>
                </a:solidFill>
                <a:latin typeface="Calibri"/>
                <a:ea typeface="Calibri"/>
                <a:cs typeface="Calibri"/>
              </a:rPr>
              <a:t>الميتامعرفية</a:t>
            </a:r>
            <a:r>
              <a:rPr lang="ar-MA" sz="2000" kern="0" dirty="0">
                <a:solidFill>
                  <a:srgbClr val="0070C0"/>
                </a:solidFill>
                <a:latin typeface="Calibri"/>
                <a:ea typeface="Calibri"/>
                <a:cs typeface="Calibri"/>
              </a:rPr>
              <a:t>، </a:t>
            </a:r>
            <a:r>
              <a:rPr lang="ar-SA" sz="2000" kern="0" dirty="0">
                <a:solidFill>
                  <a:srgbClr val="0070C0"/>
                </a:solidFill>
                <a:latin typeface="Calibri"/>
                <a:ea typeface="Calibri"/>
                <a:cs typeface="Calibri"/>
              </a:rPr>
              <a:t>و</a:t>
            </a:r>
            <a:r>
              <a:rPr lang="ar-MA" sz="2000" kern="0" dirty="0" err="1">
                <a:solidFill>
                  <a:srgbClr val="0070C0"/>
                </a:solidFill>
                <a:latin typeface="Calibri"/>
                <a:ea typeface="Calibri"/>
                <a:cs typeface="Calibri"/>
              </a:rPr>
              <a:t>الفارقية</a:t>
            </a:r>
            <a:r>
              <a:rPr lang="ar-MA" sz="2000" kern="0" dirty="0">
                <a:solidFill>
                  <a:srgbClr val="0070C0"/>
                </a:solidFill>
                <a:latin typeface="Calibri"/>
                <a:ea typeface="Calibri"/>
                <a:cs typeface="Calibri"/>
              </a:rPr>
              <a:t>، ا</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لتعلم التعاوني،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العمل الثنائي،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التحديات، </a:t>
            </a:r>
            <a:r>
              <a:rPr lang="ar-SA" sz="2000" kern="0" dirty="0">
                <a:solidFill>
                  <a:srgbClr val="0070C0"/>
                </a:solidFill>
                <a:latin typeface="Calibri"/>
                <a:ea typeface="Calibri"/>
                <a:cs typeface="Calibri"/>
              </a:rPr>
              <a:t>ثم </a:t>
            </a:r>
            <a:r>
              <a:rPr lang="ar-MA" sz="2000" kern="0" dirty="0">
                <a:solidFill>
                  <a:srgbClr val="0070C0"/>
                </a:solidFill>
                <a:latin typeface="Calibri"/>
                <a:ea typeface="Calibri"/>
                <a:cs typeface="Calibri"/>
              </a:rPr>
              <a:t>التقويم الذاتي، </a:t>
            </a:r>
            <a:r>
              <a:rPr lang="ar-SA" sz="2000" kern="0" dirty="0">
                <a:solidFill>
                  <a:srgbClr val="0070C0"/>
                </a:solidFill>
                <a:latin typeface="Calibri"/>
                <a:ea typeface="Calibri"/>
                <a:cs typeface="Calibri"/>
              </a:rPr>
              <a:t>ة</a:t>
            </a:r>
            <a:r>
              <a:rPr lang="ar-MA" sz="2000" kern="0" dirty="0">
                <a:solidFill>
                  <a:srgbClr val="0070C0"/>
                </a:solidFill>
                <a:latin typeface="Calibri"/>
                <a:ea typeface="Calibri"/>
                <a:cs typeface="Calibri"/>
              </a:rPr>
              <a:t>التحقق الدائم من الفهم</a:t>
            </a:r>
            <a:r>
              <a:rPr lang="ar-SA" sz="2000" kern="0" dirty="0">
                <a:solidFill>
                  <a:srgbClr val="0070C0"/>
                </a:solidFill>
                <a:latin typeface="Calibri"/>
                <a:ea typeface="Calibri"/>
                <a:cs typeface="Calibri"/>
              </a:rPr>
              <a:t>.</a:t>
            </a:r>
            <a:endParaRPr lang="ar-MA" sz="2000" kern="0" dirty="0">
              <a:solidFill>
                <a:srgbClr val="0070C0"/>
              </a:solidFill>
              <a:latin typeface="Calibri"/>
              <a:ea typeface="Calibri"/>
              <a:cs typeface="Calibri"/>
            </a:endParaRPr>
          </a:p>
        </p:txBody>
      </p:sp>
      <p:sp>
        <p:nvSpPr>
          <p:cNvPr id="7" name="Google Shape;288;p29">
            <a:extLst>
              <a:ext uri="{FF2B5EF4-FFF2-40B4-BE49-F238E27FC236}">
                <a16:creationId xmlns:a16="http://schemas.microsoft.com/office/drawing/2014/main" id="{2B642C53-399F-1D18-BE3A-2A977601A872}"/>
              </a:ext>
            </a:extLst>
          </p:cNvPr>
          <p:cNvSpPr/>
          <p:nvPr/>
        </p:nvSpPr>
        <p:spPr>
          <a:xfrm>
            <a:off x="1150262" y="4625479"/>
            <a:ext cx="8113245" cy="150845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أوجّه انتباه التلاميذ إلى الأخطاء الشائعة </a:t>
            </a:r>
            <a:r>
              <a:rPr lang="ar-SA" b="1" dirty="0"/>
              <a:t>في القراءة بدقة الآتية</a:t>
            </a:r>
            <a:r>
              <a:rPr lang="fr-FR" b="1" dirty="0"/>
              <a:t> :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نطق الحروف من مخارجها الصحيحة/ التمييز بين الحركات القصيرة والطويلة/ الشدة والتنوين.</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rPr>
              <a:t>تمارين تطبيقية فورية وخارج القسم ( واجبات منزلية)، استخراج القيم السلوكات الايجابية’ تدبير السلوك)</a:t>
            </a:r>
            <a:endParaRPr lang="fr-FR" sz="2000" kern="0" dirty="0">
              <a:solidFill>
                <a:srgbClr val="0070C0"/>
              </a:solidFill>
              <a:latin typeface="Calibri"/>
              <a:ea typeface="Calibri"/>
              <a:cs typeface="Calibri"/>
            </a:endParaRPr>
          </a:p>
        </p:txBody>
      </p:sp>
    </p:spTree>
    <p:extLst>
      <p:ext uri="{BB962C8B-B14F-4D97-AF65-F5344CB8AC3E}">
        <p14:creationId xmlns:p14="http://schemas.microsoft.com/office/powerpoint/2010/main" val="1663392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BCB1B-7B42-77D7-D752-637D3DEFE9D4}"/>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3968AC07-3CA9-ABB3-C866-136737AF9F52}"/>
              </a:ext>
            </a:extLst>
          </p:cNvPr>
          <p:cNvGrpSpPr/>
          <p:nvPr/>
        </p:nvGrpSpPr>
        <p:grpSpPr>
          <a:xfrm>
            <a:off x="806523" y="1189641"/>
            <a:ext cx="9600993" cy="5072667"/>
            <a:chOff x="2159302" y="1382561"/>
            <a:chExt cx="8127697" cy="5072667"/>
          </a:xfrm>
        </p:grpSpPr>
        <p:sp>
          <p:nvSpPr>
            <p:cNvPr id="4" name="Rectangle : coins arrondis 10">
              <a:extLst>
                <a:ext uri="{FF2B5EF4-FFF2-40B4-BE49-F238E27FC236}">
                  <a16:creationId xmlns:a16="http://schemas.microsoft.com/office/drawing/2014/main" id="{1C0E8262-DEFF-9D6D-5BCF-D6257E69571B}"/>
                </a:ext>
              </a:extLst>
            </p:cNvPr>
            <p:cNvSpPr/>
            <p:nvPr/>
          </p:nvSpPr>
          <p:spPr>
            <a:xfrm>
              <a:off x="2159302" y="1382561"/>
              <a:ext cx="8127697" cy="5072667"/>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5" name="Rectangle 4">
              <a:extLst>
                <a:ext uri="{FF2B5EF4-FFF2-40B4-BE49-F238E27FC236}">
                  <a16:creationId xmlns:a16="http://schemas.microsoft.com/office/drawing/2014/main" id="{B225B0D3-0519-0094-F364-D9BF021CB319}"/>
                </a:ext>
              </a:extLst>
            </p:cNvPr>
            <p:cNvSpPr/>
            <p:nvPr/>
          </p:nvSpPr>
          <p:spPr>
            <a:xfrm>
              <a:off x="2257274" y="1455217"/>
              <a:ext cx="7899097" cy="4912926"/>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dirty="0">
                <a:solidFill>
                  <a:prstClr val="white"/>
                </a:solidFill>
              </a:endParaRPr>
            </a:p>
          </p:txBody>
        </p:sp>
      </p:grpSp>
      <p:grpSp>
        <p:nvGrpSpPr>
          <p:cNvPr id="13" name="Groupe 12">
            <a:extLst>
              <a:ext uri="{FF2B5EF4-FFF2-40B4-BE49-F238E27FC236}">
                <a16:creationId xmlns:a16="http://schemas.microsoft.com/office/drawing/2014/main" id="{4F4B92CB-AD80-A820-7D42-647B28F76122}"/>
              </a:ext>
            </a:extLst>
          </p:cNvPr>
          <p:cNvGrpSpPr/>
          <p:nvPr/>
        </p:nvGrpSpPr>
        <p:grpSpPr>
          <a:xfrm>
            <a:off x="2161200" y="1903337"/>
            <a:ext cx="7948146" cy="3347145"/>
            <a:chOff x="2290553" y="1783298"/>
            <a:chExt cx="7407100" cy="3347145"/>
          </a:xfrm>
        </p:grpSpPr>
        <p:sp>
          <p:nvSpPr>
            <p:cNvPr id="39" name="Flowchart: Alternate Process 38">
              <a:extLst>
                <a:ext uri="{FF2B5EF4-FFF2-40B4-BE49-F238E27FC236}">
                  <a16:creationId xmlns:a16="http://schemas.microsoft.com/office/drawing/2014/main" id="{8F3F8536-D53F-1222-20C8-F925AED47E8A}"/>
                </a:ext>
              </a:extLst>
            </p:cNvPr>
            <p:cNvSpPr/>
            <p:nvPr/>
          </p:nvSpPr>
          <p:spPr>
            <a:xfrm>
              <a:off x="2290553" y="1783298"/>
              <a:ext cx="7407100"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defTabSz="685834" rtl="1">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5" name="Flowchart: Alternate Process 38">
              <a:extLst>
                <a:ext uri="{FF2B5EF4-FFF2-40B4-BE49-F238E27FC236}">
                  <a16:creationId xmlns:a16="http://schemas.microsoft.com/office/drawing/2014/main" id="{CCA5F317-B27F-0B6C-F6D7-F67197FE70AA}"/>
                </a:ext>
              </a:extLst>
            </p:cNvPr>
            <p:cNvSpPr/>
            <p:nvPr/>
          </p:nvSpPr>
          <p:spPr>
            <a:xfrm>
              <a:off x="2290553" y="2710699"/>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6" name="Flowchart: Alternate Process 38">
              <a:extLst>
                <a:ext uri="{FF2B5EF4-FFF2-40B4-BE49-F238E27FC236}">
                  <a16:creationId xmlns:a16="http://schemas.microsoft.com/office/drawing/2014/main" id="{54ED3C30-23E0-7A2E-7F17-9A04F641A0E9}"/>
                </a:ext>
              </a:extLst>
            </p:cNvPr>
            <p:cNvSpPr/>
            <p:nvPr/>
          </p:nvSpPr>
          <p:spPr>
            <a:xfrm>
              <a:off x="2290553" y="3612020"/>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37" name="Flowchart: Alternate Process 38">
              <a:extLst>
                <a:ext uri="{FF2B5EF4-FFF2-40B4-BE49-F238E27FC236}">
                  <a16:creationId xmlns:a16="http://schemas.microsoft.com/office/drawing/2014/main" id="{C1E803E7-8765-0CF3-30AC-20D84174C772}"/>
                </a:ext>
              </a:extLst>
            </p:cNvPr>
            <p:cNvSpPr/>
            <p:nvPr/>
          </p:nvSpPr>
          <p:spPr>
            <a:xfrm>
              <a:off x="2290553" y="4582773"/>
              <a:ext cx="7407099"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grpSp>
      <p:sp>
        <p:nvSpPr>
          <p:cNvPr id="44" name="Oval 43">
            <a:extLst>
              <a:ext uri="{FF2B5EF4-FFF2-40B4-BE49-F238E27FC236}">
                <a16:creationId xmlns:a16="http://schemas.microsoft.com/office/drawing/2014/main" id="{D764A51E-DDC5-3D6F-1192-78BDBDE27F6C}"/>
              </a:ext>
            </a:extLst>
          </p:cNvPr>
          <p:cNvSpPr/>
          <p:nvPr/>
        </p:nvSpPr>
        <p:spPr>
          <a:xfrm>
            <a:off x="1728056" y="1892124"/>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46" name="Oval 45">
            <a:extLst>
              <a:ext uri="{FF2B5EF4-FFF2-40B4-BE49-F238E27FC236}">
                <a16:creationId xmlns:a16="http://schemas.microsoft.com/office/drawing/2014/main" id="{CDEE0311-572E-2C02-07C8-9C99B2394BD7}"/>
              </a:ext>
            </a:extLst>
          </p:cNvPr>
          <p:cNvSpPr/>
          <p:nvPr/>
        </p:nvSpPr>
        <p:spPr>
          <a:xfrm>
            <a:off x="1739127" y="2783284"/>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48" name="Oval 47">
            <a:extLst>
              <a:ext uri="{FF2B5EF4-FFF2-40B4-BE49-F238E27FC236}">
                <a16:creationId xmlns:a16="http://schemas.microsoft.com/office/drawing/2014/main" id="{EDAB7540-0215-5E47-4EDE-1AD7A94CBB72}"/>
              </a:ext>
            </a:extLst>
          </p:cNvPr>
          <p:cNvSpPr/>
          <p:nvPr/>
        </p:nvSpPr>
        <p:spPr>
          <a:xfrm>
            <a:off x="1727811" y="3701180"/>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dirty="0">
              <a:solidFill>
                <a:srgbClr val="0E2841"/>
              </a:solidFill>
            </a:endParaRPr>
          </a:p>
        </p:txBody>
      </p:sp>
      <p:sp>
        <p:nvSpPr>
          <p:cNvPr id="56" name="Oval 55">
            <a:extLst>
              <a:ext uri="{FF2B5EF4-FFF2-40B4-BE49-F238E27FC236}">
                <a16:creationId xmlns:a16="http://schemas.microsoft.com/office/drawing/2014/main" id="{1C1E82F1-0042-C7C6-06DF-B203A662B44F}"/>
              </a:ext>
            </a:extLst>
          </p:cNvPr>
          <p:cNvSpPr>
            <a:spLocks noChangeAspect="1"/>
          </p:cNvSpPr>
          <p:nvPr/>
        </p:nvSpPr>
        <p:spPr>
          <a:xfrm>
            <a:off x="9628457" y="1874344"/>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1</a:t>
            </a:r>
          </a:p>
        </p:txBody>
      </p:sp>
      <p:sp>
        <p:nvSpPr>
          <p:cNvPr id="57" name="Oval 56">
            <a:extLst>
              <a:ext uri="{FF2B5EF4-FFF2-40B4-BE49-F238E27FC236}">
                <a16:creationId xmlns:a16="http://schemas.microsoft.com/office/drawing/2014/main" id="{1E25C766-C791-F83A-2830-AE308DA3D7EA}"/>
              </a:ext>
            </a:extLst>
          </p:cNvPr>
          <p:cNvSpPr>
            <a:spLocks noChangeAspect="1"/>
          </p:cNvSpPr>
          <p:nvPr/>
        </p:nvSpPr>
        <p:spPr>
          <a:xfrm>
            <a:off x="9610540" y="2822781"/>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2</a:t>
            </a:r>
          </a:p>
        </p:txBody>
      </p:sp>
      <p:sp>
        <p:nvSpPr>
          <p:cNvPr id="59" name="Oval 58">
            <a:extLst>
              <a:ext uri="{FF2B5EF4-FFF2-40B4-BE49-F238E27FC236}">
                <a16:creationId xmlns:a16="http://schemas.microsoft.com/office/drawing/2014/main" id="{65F4CF89-4B26-9A77-BEDD-D16AF2C51ED7}"/>
              </a:ext>
            </a:extLst>
          </p:cNvPr>
          <p:cNvSpPr>
            <a:spLocks noChangeAspect="1"/>
          </p:cNvSpPr>
          <p:nvPr/>
        </p:nvSpPr>
        <p:spPr>
          <a:xfrm>
            <a:off x="9611578" y="3750122"/>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3</a:t>
            </a:r>
          </a:p>
        </p:txBody>
      </p:sp>
      <p:sp>
        <p:nvSpPr>
          <p:cNvPr id="61" name="Oval 60">
            <a:extLst>
              <a:ext uri="{FF2B5EF4-FFF2-40B4-BE49-F238E27FC236}">
                <a16:creationId xmlns:a16="http://schemas.microsoft.com/office/drawing/2014/main" id="{ADBB5FC4-D8E3-F2EE-A518-43FFCB67A269}"/>
              </a:ext>
            </a:extLst>
          </p:cNvPr>
          <p:cNvSpPr>
            <a:spLocks noChangeAspect="1"/>
          </p:cNvSpPr>
          <p:nvPr/>
        </p:nvSpPr>
        <p:spPr>
          <a:xfrm>
            <a:off x="9645083" y="4698559"/>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fr-MA" sz="2133" b="1" dirty="0">
                <a:solidFill>
                  <a:prstClr val="white"/>
                </a:solidFill>
                <a:latin typeface="Calibri"/>
              </a:rPr>
              <a:t>4</a:t>
            </a:r>
          </a:p>
        </p:txBody>
      </p:sp>
      <p:sp>
        <p:nvSpPr>
          <p:cNvPr id="11" name="Oval 10">
            <a:extLst>
              <a:ext uri="{FF2B5EF4-FFF2-40B4-BE49-F238E27FC236}">
                <a16:creationId xmlns:a16="http://schemas.microsoft.com/office/drawing/2014/main" id="{F2E93C1B-DE2E-595A-C59E-5DB6A3989C97}"/>
              </a:ext>
            </a:extLst>
          </p:cNvPr>
          <p:cNvSpPr/>
          <p:nvPr/>
        </p:nvSpPr>
        <p:spPr>
          <a:xfrm>
            <a:off x="1715132" y="4636408"/>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a:solidFill>
                <a:srgbClr val="0E2841"/>
              </a:solidFill>
            </a:endParaRPr>
          </a:p>
        </p:txBody>
      </p:sp>
      <p:sp>
        <p:nvSpPr>
          <p:cNvPr id="34" name="TextBox 9">
            <a:extLst>
              <a:ext uri="{FF2B5EF4-FFF2-40B4-BE49-F238E27FC236}">
                <a16:creationId xmlns:a16="http://schemas.microsoft.com/office/drawing/2014/main" id="{9602EE36-3A70-69C3-C764-EE392593F6D3}"/>
              </a:ext>
            </a:extLst>
          </p:cNvPr>
          <p:cNvSpPr txBox="1"/>
          <p:nvPr/>
        </p:nvSpPr>
        <p:spPr>
          <a:xfrm>
            <a:off x="5379860" y="4777289"/>
            <a:ext cx="3922174" cy="359073"/>
          </a:xfrm>
          <a:prstGeom prst="rect">
            <a:avLst/>
          </a:prstGeom>
        </p:spPr>
        <p:txBody>
          <a:bodyPr wrap="square" lIns="0" tIns="0" rIns="0" bIns="0" rtlCol="0" anchor="t">
            <a:spAutoFit/>
          </a:bodyPr>
          <a:lstStyle/>
          <a:p>
            <a:pPr algn="r" defTabSz="457212" rtl="1">
              <a:lnSpc>
                <a:spcPts val="2799"/>
              </a:lnSpc>
              <a:defRPr/>
            </a:pPr>
            <a:r>
              <a:rPr lang="ar-SA" altLang="fr-FR" sz="2400" b="1" dirty="0">
                <a:solidFill>
                  <a:srgbClr val="002060"/>
                </a:solidFill>
                <a:latin typeface="Calibri" panose="020F0502020204030204" pitchFamily="34" charset="0"/>
                <a:cs typeface="Calibri" panose="020F0502020204030204" pitchFamily="34" charset="0"/>
              </a:rPr>
              <a:t>تصحيح الإنجاز وتقويمه</a:t>
            </a:r>
            <a:endParaRPr lang="fr-FR" sz="2400" b="1" dirty="0">
              <a:solidFill>
                <a:srgbClr val="002060"/>
              </a:solidFill>
              <a:latin typeface="Calibri" panose="020F0502020204030204" pitchFamily="34" charset="0"/>
              <a:cs typeface="Calibri" panose="020F0502020204030204" pitchFamily="34" charset="0"/>
            </a:endParaRPr>
          </a:p>
        </p:txBody>
      </p:sp>
      <p:sp>
        <p:nvSpPr>
          <p:cNvPr id="53" name="Rectangle 52">
            <a:extLst>
              <a:ext uri="{FF2B5EF4-FFF2-40B4-BE49-F238E27FC236}">
                <a16:creationId xmlns:a16="http://schemas.microsoft.com/office/drawing/2014/main" id="{76D062F8-8C19-05F6-75B7-8E8872BBD495}"/>
              </a:ext>
            </a:extLst>
          </p:cNvPr>
          <p:cNvSpPr/>
          <p:nvPr/>
        </p:nvSpPr>
        <p:spPr>
          <a:xfrm>
            <a:off x="7050920" y="312328"/>
            <a:ext cx="4956806" cy="584775"/>
          </a:xfrm>
          <a:prstGeom prst="rect">
            <a:avLst/>
          </a:prstGeom>
          <a:noFill/>
        </p:spPr>
        <p:txBody>
          <a:bodyPr wrap="none">
            <a:spAutoFit/>
          </a:bodyPr>
          <a:lstStyle/>
          <a:p>
            <a:pPr algn="just" defTabSz="609630" rtl="1">
              <a:defRPr/>
            </a:pPr>
            <a:r>
              <a:rPr lang="ar-MA" sz="3200" b="1" dirty="0">
                <a:solidFill>
                  <a:srgbClr val="0E2841"/>
                </a:solidFill>
                <a:latin typeface="Calibri"/>
              </a:rPr>
              <a:t>        </a:t>
            </a:r>
            <a:r>
              <a:rPr lang="ar-SA" sz="3200" b="1" dirty="0">
                <a:solidFill>
                  <a:srgbClr val="0E2841"/>
                </a:solidFill>
                <a:latin typeface="Calibri"/>
              </a:rPr>
              <a:t>هيكلة</a:t>
            </a:r>
            <a:r>
              <a:rPr lang="ar-MA" sz="3200" b="1" dirty="0">
                <a:solidFill>
                  <a:srgbClr val="0E2841"/>
                </a:solidFill>
                <a:latin typeface="Calibri"/>
              </a:rPr>
              <a:t> حصة </a:t>
            </a:r>
            <a:r>
              <a:rPr lang="ar-SA" sz="3200" b="1" dirty="0">
                <a:solidFill>
                  <a:srgbClr val="0E2841"/>
                </a:solidFill>
                <a:latin typeface="Calibri"/>
              </a:rPr>
              <a:t>الأنشطة </a:t>
            </a:r>
            <a:r>
              <a:rPr lang="ar-SA" sz="3200" b="1" dirty="0" err="1">
                <a:solidFill>
                  <a:srgbClr val="0E2841"/>
                </a:solidFill>
                <a:latin typeface="Calibri"/>
              </a:rPr>
              <a:t>التوليفية</a:t>
            </a:r>
            <a:endParaRPr lang="fr-FR" sz="3200" b="1" dirty="0">
              <a:solidFill>
                <a:srgbClr val="0E2841"/>
              </a:solidFill>
              <a:latin typeface="Calibri"/>
            </a:endParaRPr>
          </a:p>
        </p:txBody>
      </p:sp>
      <p:sp>
        <p:nvSpPr>
          <p:cNvPr id="2" name="TextBox 9">
            <a:extLst>
              <a:ext uri="{FF2B5EF4-FFF2-40B4-BE49-F238E27FC236}">
                <a16:creationId xmlns:a16="http://schemas.microsoft.com/office/drawing/2014/main" id="{85BA2746-4888-D9E2-93C0-F28F68E4F559}"/>
              </a:ext>
            </a:extLst>
          </p:cNvPr>
          <p:cNvSpPr txBox="1"/>
          <p:nvPr/>
        </p:nvSpPr>
        <p:spPr>
          <a:xfrm>
            <a:off x="3186544" y="1936276"/>
            <a:ext cx="6237475" cy="718145"/>
          </a:xfrm>
          <a:prstGeom prst="rect">
            <a:avLst/>
          </a:prstGeom>
        </p:spPr>
        <p:txBody>
          <a:bodyPr wrap="square" lIns="0" tIns="0" rIns="0" bIns="0" rtlCol="0" anchor="t">
            <a:spAutoFit/>
          </a:bodyPr>
          <a:lstStyle/>
          <a:p>
            <a:pPr algn="r" defTabSz="457212" rtl="1">
              <a:lnSpc>
                <a:spcPts val="2799"/>
              </a:lnSpc>
              <a:defRPr/>
            </a:pPr>
            <a:r>
              <a:rPr lang="ar-MA" altLang="fr-FR" sz="2400" b="1" dirty="0">
                <a:solidFill>
                  <a:srgbClr val="002060"/>
                </a:solidFill>
                <a:latin typeface="Calibri" panose="020F0502020204030204" pitchFamily="34" charset="0"/>
                <a:cs typeface="Calibri" panose="020F0502020204030204" pitchFamily="34" charset="0"/>
              </a:rPr>
              <a:t>افتتاح</a:t>
            </a:r>
            <a:r>
              <a:rPr lang="ar-MA" altLang="fr-FR" sz="2400" b="1" dirty="0">
                <a:solidFill>
                  <a:srgbClr val="002060"/>
                </a:solidFill>
                <a:ea typeface="Arial Unicode MS" pitchFamily="34" charset="-128"/>
              </a:rPr>
              <a:t> </a:t>
            </a:r>
            <a:r>
              <a:rPr lang="ar-MA" altLang="fr-FR" sz="2400" b="1" dirty="0">
                <a:solidFill>
                  <a:srgbClr val="002060"/>
                </a:solidFill>
                <a:latin typeface="Calibri" panose="020F0502020204030204" pitchFamily="34" charset="0"/>
                <a:cs typeface="Calibri" panose="020F0502020204030204" pitchFamily="34" charset="0"/>
              </a:rPr>
              <a:t>الحصة</a:t>
            </a:r>
            <a:r>
              <a:rPr lang="ar-MA" altLang="fr-FR" sz="2400" b="1" dirty="0">
                <a:solidFill>
                  <a:srgbClr val="002060"/>
                </a:solidFill>
                <a:ea typeface="Arial Unicode MS" pitchFamily="34" charset="-128"/>
              </a:rPr>
              <a:t> </a:t>
            </a:r>
            <a:r>
              <a:rPr lang="ar-MA" altLang="fr-FR" sz="2000" b="1" dirty="0">
                <a:solidFill>
                  <a:srgbClr val="002060"/>
                </a:solidFill>
                <a:latin typeface="Calibri" panose="020F0502020204030204" pitchFamily="34" charset="0"/>
                <a:cs typeface="Calibri" panose="020F0502020204030204" pitchFamily="34" charset="0"/>
              </a:rPr>
              <a:t>(النشاط الاعتيادي- مراقبة ال</a:t>
            </a:r>
            <a:r>
              <a:rPr lang="ar-SA" altLang="fr-FR" sz="2000" b="1" dirty="0">
                <a:solidFill>
                  <a:srgbClr val="002060"/>
                </a:solidFill>
                <a:latin typeface="Calibri" panose="020F0502020204030204" pitchFamily="34" charset="0"/>
                <a:cs typeface="Calibri" panose="020F0502020204030204" pitchFamily="34" charset="0"/>
              </a:rPr>
              <a:t>إ</a:t>
            </a:r>
            <a:r>
              <a:rPr lang="ar-MA" altLang="fr-FR" sz="2000" b="1" dirty="0">
                <a:solidFill>
                  <a:srgbClr val="002060"/>
                </a:solidFill>
                <a:latin typeface="Calibri" panose="020F0502020204030204" pitchFamily="34" charset="0"/>
                <a:cs typeface="Calibri" panose="020F0502020204030204" pitchFamily="34" charset="0"/>
              </a:rPr>
              <a:t>نجاز القبلي-  التصريح بالأهداف)</a:t>
            </a:r>
            <a:r>
              <a:rPr lang="fr-MA" altLang="fr-FR" sz="2400" b="1" dirty="0">
                <a:solidFill>
                  <a:srgbClr val="002060"/>
                </a:solidFill>
                <a:latin typeface="Calibri" panose="020F0502020204030204" pitchFamily="34" charset="0"/>
                <a:cs typeface="Calibri" panose="020F0502020204030204" pitchFamily="34" charset="0"/>
              </a:rPr>
              <a:t>	</a:t>
            </a:r>
            <a:endParaRPr lang="fr-FR" sz="2400" b="1" dirty="0">
              <a:solidFill>
                <a:srgbClr val="002060"/>
              </a:solidFill>
              <a:latin typeface="Calibri" panose="020F0502020204030204" pitchFamily="34" charset="0"/>
              <a:cs typeface="Calibri" panose="020F0502020204030204" pitchFamily="34" charset="0"/>
            </a:endParaRPr>
          </a:p>
        </p:txBody>
      </p:sp>
      <p:sp>
        <p:nvSpPr>
          <p:cNvPr id="3" name="TextBox 9">
            <a:extLst>
              <a:ext uri="{FF2B5EF4-FFF2-40B4-BE49-F238E27FC236}">
                <a16:creationId xmlns:a16="http://schemas.microsoft.com/office/drawing/2014/main" id="{F9DAD63D-BDA3-369E-E4F4-353F1681B2F8}"/>
              </a:ext>
            </a:extLst>
          </p:cNvPr>
          <p:cNvSpPr txBox="1"/>
          <p:nvPr/>
        </p:nvSpPr>
        <p:spPr>
          <a:xfrm>
            <a:off x="4676757" y="2937067"/>
            <a:ext cx="4747262" cy="359073"/>
          </a:xfrm>
          <a:prstGeom prst="rect">
            <a:avLst/>
          </a:prstGeom>
        </p:spPr>
        <p:txBody>
          <a:bodyPr wrap="square" lIns="0" tIns="0" rIns="0" bIns="0" rtlCol="0" anchor="t">
            <a:spAutoFit/>
          </a:bodyPr>
          <a:lstStyle/>
          <a:p>
            <a:pPr algn="r" defTabSz="457212" rtl="1">
              <a:lnSpc>
                <a:spcPts val="2799"/>
              </a:lnSpc>
              <a:defRPr/>
            </a:pPr>
            <a:r>
              <a:rPr lang="ar-SA" sz="2400" b="1" dirty="0">
                <a:solidFill>
                  <a:srgbClr val="002060"/>
                </a:solidFill>
                <a:latin typeface="Calibri" panose="020F0502020204030204" pitchFamily="34" charset="0"/>
                <a:cs typeface="Calibri" panose="020F0502020204030204" pitchFamily="34" charset="0"/>
              </a:rPr>
              <a:t>قراءة النص بطلاقة </a:t>
            </a:r>
            <a:endParaRPr lang="fr-FR" sz="2400" b="1" dirty="0">
              <a:solidFill>
                <a:srgbClr val="002060"/>
              </a:solidFill>
              <a:latin typeface="Calibri" panose="020F0502020204030204" pitchFamily="34" charset="0"/>
              <a:cs typeface="Calibri" panose="020F0502020204030204" pitchFamily="34" charset="0"/>
            </a:endParaRPr>
          </a:p>
        </p:txBody>
      </p:sp>
      <p:sp>
        <p:nvSpPr>
          <p:cNvPr id="15" name="TextBox 9">
            <a:extLst>
              <a:ext uri="{FF2B5EF4-FFF2-40B4-BE49-F238E27FC236}">
                <a16:creationId xmlns:a16="http://schemas.microsoft.com/office/drawing/2014/main" id="{9527E450-D266-4CD3-D3C6-78727513BDEE}"/>
              </a:ext>
            </a:extLst>
          </p:cNvPr>
          <p:cNvSpPr txBox="1"/>
          <p:nvPr/>
        </p:nvSpPr>
        <p:spPr>
          <a:xfrm>
            <a:off x="3518062" y="3807096"/>
            <a:ext cx="5905957" cy="369332"/>
          </a:xfrm>
          <a:prstGeom prst="rect">
            <a:avLst/>
          </a:prstGeom>
        </p:spPr>
        <p:txBody>
          <a:bodyPr wrap="square" lIns="0" tIns="0" rIns="0" bIns="0" rtlCol="0" anchor="t">
            <a:spAutoFit/>
          </a:bodyPr>
          <a:lstStyle/>
          <a:p>
            <a:pPr algn="r" defTabSz="685834" rtl="1">
              <a:defRPr/>
            </a:pPr>
            <a:r>
              <a:rPr lang="ar-SA" sz="2000" b="1" dirty="0">
                <a:solidFill>
                  <a:srgbClr val="002060"/>
                </a:solidFill>
                <a:latin typeface="Calibri" panose="020F0502020204030204" pitchFamily="34" charset="0"/>
                <a:cs typeface="Calibri" panose="020F0502020204030204" pitchFamily="34" charset="0"/>
              </a:rPr>
              <a:t> </a:t>
            </a:r>
            <a:r>
              <a:rPr lang="ar-SA" sz="2400" b="1" dirty="0">
                <a:solidFill>
                  <a:srgbClr val="002060"/>
                </a:solidFill>
                <a:latin typeface="Calibri" panose="020F0502020204030204" pitchFamily="34" charset="0"/>
                <a:cs typeface="Calibri" panose="020F0502020204030204" pitchFamily="34" charset="0"/>
              </a:rPr>
              <a:t>تعرف</a:t>
            </a:r>
            <a:r>
              <a:rPr lang="ar-MA" sz="2400" b="1" dirty="0">
                <a:solidFill>
                  <a:srgbClr val="002060"/>
                </a:solidFill>
                <a:latin typeface="Calibri" panose="020F0502020204030204" pitchFamily="34" charset="0"/>
                <a:cs typeface="Calibri" panose="020F0502020204030204" pitchFamily="34" charset="0"/>
              </a:rPr>
              <a:t> المطلوب و</a:t>
            </a:r>
            <a:r>
              <a:rPr lang="ar-SA" sz="2400" b="1" dirty="0">
                <a:solidFill>
                  <a:srgbClr val="002060"/>
                </a:solidFill>
                <a:latin typeface="Calibri" panose="020F0502020204030204" pitchFamily="34" charset="0"/>
                <a:cs typeface="Calibri" panose="020F0502020204030204" pitchFamily="34" charset="0"/>
              </a:rPr>
              <a:t>إنجازه</a:t>
            </a:r>
            <a:endParaRPr lang="ar-MA" sz="2400" b="1" dirty="0">
              <a:solidFill>
                <a:srgbClr val="002060"/>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C974CFC9-7549-6319-3416-BCCC3C02A93D}"/>
              </a:ext>
            </a:extLst>
          </p:cNvPr>
          <p:cNvSpPr/>
          <p:nvPr/>
        </p:nvSpPr>
        <p:spPr>
          <a:xfrm>
            <a:off x="2353998" y="2071997"/>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a:solidFill>
                  <a:srgbClr val="156082"/>
                </a:solidFill>
                <a:latin typeface="Poppins ExtraBold" panose="020B0604020202020204" charset="0"/>
              </a:rPr>
              <a:t>10 دقائق</a:t>
            </a:r>
            <a:endParaRPr lang="en-US" sz="1867" b="1" dirty="0">
              <a:solidFill>
                <a:srgbClr val="156082"/>
              </a:solidFill>
              <a:latin typeface="Poppins ExtraBold" panose="020B0604020202020204" charset="0"/>
              <a:cs typeface="Poppins ExtraBold" panose="020B0604020202020204" charset="0"/>
            </a:endParaRPr>
          </a:p>
        </p:txBody>
      </p:sp>
      <p:sp>
        <p:nvSpPr>
          <p:cNvPr id="19" name="Rectangle 18">
            <a:extLst>
              <a:ext uri="{FF2B5EF4-FFF2-40B4-BE49-F238E27FC236}">
                <a16:creationId xmlns:a16="http://schemas.microsoft.com/office/drawing/2014/main" id="{FE362E07-9A26-78EA-5AD6-E5730D2D60BA}"/>
              </a:ext>
            </a:extLst>
          </p:cNvPr>
          <p:cNvSpPr/>
          <p:nvPr/>
        </p:nvSpPr>
        <p:spPr>
          <a:xfrm>
            <a:off x="2353997" y="3890289"/>
            <a:ext cx="982515" cy="2038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SA" sz="1867" b="1" dirty="0">
                <a:solidFill>
                  <a:srgbClr val="156082"/>
                </a:solidFill>
                <a:latin typeface="Poppins ExtraBold" panose="020B0604020202020204" charset="0"/>
              </a:rPr>
              <a:t>20</a:t>
            </a:r>
            <a:r>
              <a:rPr lang="ar-MA" sz="1867" b="1" dirty="0">
                <a:solidFill>
                  <a:srgbClr val="156082"/>
                </a:solidFill>
                <a:latin typeface="Poppins ExtraBold" panose="020B0604020202020204" charset="0"/>
              </a:rPr>
              <a:t> دقيقة</a:t>
            </a:r>
            <a:endParaRPr lang="en-US" sz="1867" b="1" dirty="0">
              <a:solidFill>
                <a:srgbClr val="156082"/>
              </a:solidFill>
              <a:latin typeface="Poppins ExtraBold" panose="020B0604020202020204" charset="0"/>
              <a:cs typeface="Poppins ExtraBold" panose="020B0604020202020204" charset="0"/>
            </a:endParaRPr>
          </a:p>
        </p:txBody>
      </p:sp>
      <p:sp>
        <p:nvSpPr>
          <p:cNvPr id="20" name="Rectangle 19">
            <a:extLst>
              <a:ext uri="{FF2B5EF4-FFF2-40B4-BE49-F238E27FC236}">
                <a16:creationId xmlns:a16="http://schemas.microsoft.com/office/drawing/2014/main" id="{41C1778D-2CC0-689B-A327-1AFB787BA2AE}"/>
              </a:ext>
            </a:extLst>
          </p:cNvPr>
          <p:cNvSpPr/>
          <p:nvPr/>
        </p:nvSpPr>
        <p:spPr>
          <a:xfrm>
            <a:off x="2353996" y="4832064"/>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a:solidFill>
                  <a:srgbClr val="156082"/>
                </a:solidFill>
                <a:latin typeface="Poppins ExtraBold" panose="020B0604020202020204" charset="0"/>
              </a:rPr>
              <a:t>10 دقائق</a:t>
            </a:r>
            <a:endParaRPr lang="en-US" sz="1867" b="1" dirty="0">
              <a:solidFill>
                <a:srgbClr val="156082"/>
              </a:solidFill>
              <a:latin typeface="Poppins ExtraBold" panose="020B0604020202020204" charset="0"/>
              <a:cs typeface="Poppins ExtraBold" panose="020B0604020202020204" charset="0"/>
            </a:endParaRPr>
          </a:p>
        </p:txBody>
      </p:sp>
      <p:sp>
        <p:nvSpPr>
          <p:cNvPr id="21" name="ZoneTexte 19">
            <a:extLst>
              <a:ext uri="{FF2B5EF4-FFF2-40B4-BE49-F238E27FC236}">
                <a16:creationId xmlns:a16="http://schemas.microsoft.com/office/drawing/2014/main" id="{693BEE76-7478-BBBC-93A3-B634D8C38D38}"/>
              </a:ext>
            </a:extLst>
          </p:cNvPr>
          <p:cNvSpPr txBox="1"/>
          <p:nvPr/>
        </p:nvSpPr>
        <p:spPr>
          <a:xfrm>
            <a:off x="2305781" y="2864416"/>
            <a:ext cx="1040244" cy="362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R="0" lvl="0" indent="0" algn="ctr" defTabSz="609630" fontAlgn="auto">
              <a:lnSpc>
                <a:spcPct val="100000"/>
              </a:lnSpc>
              <a:spcBef>
                <a:spcPts val="0"/>
              </a:spcBef>
              <a:spcAft>
                <a:spcPts val="0"/>
              </a:spcAft>
              <a:buClrTx/>
              <a:buSzTx/>
              <a:buFontTx/>
              <a:buNone/>
              <a:tabLst/>
              <a:defRPr sz="1867" b="1">
                <a:solidFill>
                  <a:srgbClr val="156082"/>
                </a:solidFill>
                <a:latin typeface="Poppins ExtraBold" panose="020B060402020202020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ar-SA" dirty="0"/>
              <a:t>10</a:t>
            </a:r>
            <a:r>
              <a:rPr lang="ar-MA" dirty="0"/>
              <a:t> دقيقة</a:t>
            </a:r>
            <a:endParaRPr lang="fr-FR" dirty="0"/>
          </a:p>
        </p:txBody>
      </p:sp>
      <p:sp>
        <p:nvSpPr>
          <p:cNvPr id="6" name="Flowchart: Alternate Process 38">
            <a:extLst>
              <a:ext uri="{FF2B5EF4-FFF2-40B4-BE49-F238E27FC236}">
                <a16:creationId xmlns:a16="http://schemas.microsoft.com/office/drawing/2014/main" id="{E3FADA04-2B92-DD0A-A92F-B8089BF18EEB}"/>
              </a:ext>
            </a:extLst>
          </p:cNvPr>
          <p:cNvSpPr/>
          <p:nvPr/>
        </p:nvSpPr>
        <p:spPr>
          <a:xfrm>
            <a:off x="1680311" y="5395477"/>
            <a:ext cx="7948145" cy="547670"/>
          </a:xfrm>
          <a:prstGeom prst="flowChartAlternateProcess">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34">
              <a:defRPr/>
            </a:pPr>
            <a:endParaRPr lang="en-US" sz="2000" b="1" dirty="0">
              <a:solidFill>
                <a:srgbClr val="0E2841"/>
              </a:solidFill>
              <a:latin typeface="Calibri" panose="020F0502020204030204" pitchFamily="34" charset="0"/>
              <a:cs typeface="Calibri" panose="020F0502020204030204" pitchFamily="34" charset="0"/>
            </a:endParaRPr>
          </a:p>
        </p:txBody>
      </p:sp>
      <p:sp>
        <p:nvSpPr>
          <p:cNvPr id="7" name="Oval 60">
            <a:extLst>
              <a:ext uri="{FF2B5EF4-FFF2-40B4-BE49-F238E27FC236}">
                <a16:creationId xmlns:a16="http://schemas.microsoft.com/office/drawing/2014/main" id="{2457D518-EDD7-DF8A-6653-7B9D24A72E68}"/>
              </a:ext>
            </a:extLst>
          </p:cNvPr>
          <p:cNvSpPr>
            <a:spLocks noChangeAspect="1"/>
          </p:cNvSpPr>
          <p:nvPr/>
        </p:nvSpPr>
        <p:spPr>
          <a:xfrm>
            <a:off x="9634684" y="5395477"/>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09630">
              <a:defRPr/>
            </a:pPr>
            <a:r>
              <a:rPr lang="ar-SA" sz="2133" b="1" dirty="0">
                <a:solidFill>
                  <a:prstClr val="white"/>
                </a:solidFill>
                <a:latin typeface="Calibri"/>
              </a:rPr>
              <a:t>5</a:t>
            </a:r>
            <a:endParaRPr lang="fr-MA" sz="2133" b="1" dirty="0">
              <a:solidFill>
                <a:prstClr val="white"/>
              </a:solidFill>
              <a:latin typeface="Calibri"/>
            </a:endParaRPr>
          </a:p>
        </p:txBody>
      </p:sp>
      <p:sp>
        <p:nvSpPr>
          <p:cNvPr id="8" name="TextBox 9">
            <a:extLst>
              <a:ext uri="{FF2B5EF4-FFF2-40B4-BE49-F238E27FC236}">
                <a16:creationId xmlns:a16="http://schemas.microsoft.com/office/drawing/2014/main" id="{A97CC9BE-DD44-E472-D6DC-DFAB46DE06C5}"/>
              </a:ext>
            </a:extLst>
          </p:cNvPr>
          <p:cNvSpPr txBox="1"/>
          <p:nvPr/>
        </p:nvSpPr>
        <p:spPr>
          <a:xfrm>
            <a:off x="4372495" y="5430076"/>
            <a:ext cx="5031252" cy="359073"/>
          </a:xfrm>
          <a:prstGeom prst="rect">
            <a:avLst/>
          </a:prstGeom>
        </p:spPr>
        <p:txBody>
          <a:bodyPr wrap="square" lIns="0" tIns="0" rIns="0" bIns="0" rtlCol="0" anchor="t">
            <a:spAutoFit/>
          </a:bodyPr>
          <a:lstStyle/>
          <a:p>
            <a:pPr algn="r" defTabSz="457212" rtl="1">
              <a:lnSpc>
                <a:spcPts val="2799"/>
              </a:lnSpc>
              <a:defRPr/>
            </a:pPr>
            <a:r>
              <a:rPr lang="ar-MA" altLang="fr-FR" sz="2400" b="1" dirty="0">
                <a:solidFill>
                  <a:srgbClr val="002060"/>
                </a:solidFill>
                <a:latin typeface="Calibri" panose="020F0502020204030204" pitchFamily="34" charset="0"/>
                <a:cs typeface="Calibri" panose="020F0502020204030204" pitchFamily="34" charset="0"/>
              </a:rPr>
              <a:t>اختتام الحصة </a:t>
            </a:r>
            <a:r>
              <a:rPr lang="ar-SA" altLang="fr-FR" sz="2400" b="1" dirty="0">
                <a:solidFill>
                  <a:srgbClr val="002060"/>
                </a:solidFill>
                <a:latin typeface="Calibri" panose="020F0502020204030204" pitchFamily="34" charset="0"/>
                <a:cs typeface="Calibri" panose="020F0502020204030204" pitchFamily="34" charset="0"/>
              </a:rPr>
              <a:t>وال</a:t>
            </a:r>
            <a:r>
              <a:rPr lang="ar-MA" altLang="fr-FR" sz="2400" b="1" dirty="0">
                <a:solidFill>
                  <a:srgbClr val="002060"/>
                </a:solidFill>
                <a:latin typeface="Calibri" panose="020F0502020204030204" pitchFamily="34" charset="0"/>
                <a:cs typeface="Calibri" panose="020F0502020204030204" pitchFamily="34" charset="0"/>
              </a:rPr>
              <a:t>تغذية </a:t>
            </a:r>
            <a:r>
              <a:rPr lang="ar-SA" altLang="fr-FR" sz="2400" b="1" dirty="0">
                <a:solidFill>
                  <a:srgbClr val="002060"/>
                </a:solidFill>
                <a:latin typeface="Calibri" panose="020F0502020204030204" pitchFamily="34" charset="0"/>
                <a:cs typeface="Calibri" panose="020F0502020204030204" pitchFamily="34" charset="0"/>
              </a:rPr>
              <a:t>ال</a:t>
            </a:r>
            <a:r>
              <a:rPr lang="ar-MA" altLang="fr-FR" sz="2400" b="1" dirty="0">
                <a:solidFill>
                  <a:srgbClr val="002060"/>
                </a:solidFill>
                <a:latin typeface="Calibri" panose="020F0502020204030204" pitchFamily="34" charset="0"/>
                <a:cs typeface="Calibri" panose="020F0502020204030204" pitchFamily="34" charset="0"/>
              </a:rPr>
              <a:t>راجعة.</a:t>
            </a:r>
            <a:r>
              <a:rPr lang="fr-MA" altLang="fr-FR" sz="2400" b="1" dirty="0">
                <a:solidFill>
                  <a:srgbClr val="002060"/>
                </a:solidFill>
                <a:latin typeface="Calibri" panose="020F0502020204030204" pitchFamily="34" charset="0"/>
                <a:cs typeface="Calibri" panose="020F0502020204030204" pitchFamily="34" charset="0"/>
              </a:rPr>
              <a:t>		</a:t>
            </a:r>
            <a:r>
              <a:rPr lang="fr-MA" altLang="fr-FR" sz="2000" b="1" dirty="0">
                <a:solidFill>
                  <a:srgbClr val="0E2841"/>
                </a:solidFill>
                <a:ea typeface="Arial Unicode MS" pitchFamily="34" charset="-128"/>
              </a:rPr>
              <a:t>	</a:t>
            </a:r>
            <a:endParaRPr lang="fr-FR" sz="2000" b="1" dirty="0">
              <a:solidFill>
                <a:srgbClr val="0E2841"/>
              </a:solidFill>
            </a:endParaRPr>
          </a:p>
        </p:txBody>
      </p:sp>
      <p:sp>
        <p:nvSpPr>
          <p:cNvPr id="9" name="Rectangle 8">
            <a:extLst>
              <a:ext uri="{FF2B5EF4-FFF2-40B4-BE49-F238E27FC236}">
                <a16:creationId xmlns:a16="http://schemas.microsoft.com/office/drawing/2014/main" id="{37564B55-AA90-8690-B8F8-04386B3C71C9}"/>
              </a:ext>
            </a:extLst>
          </p:cNvPr>
          <p:cNvSpPr/>
          <p:nvPr/>
        </p:nvSpPr>
        <p:spPr>
          <a:xfrm>
            <a:off x="2394180" y="5563320"/>
            <a:ext cx="982515" cy="2274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defRPr/>
            </a:pPr>
            <a:r>
              <a:rPr lang="ar-MA" sz="1867" b="1" dirty="0">
                <a:solidFill>
                  <a:srgbClr val="156082"/>
                </a:solidFill>
                <a:latin typeface="Poppins ExtraBold" panose="020B0604020202020204" charset="0"/>
              </a:rPr>
              <a:t>05 دقائق</a:t>
            </a:r>
            <a:endParaRPr lang="en-US" sz="1867" b="1" dirty="0">
              <a:solidFill>
                <a:srgbClr val="156082"/>
              </a:solidFill>
              <a:latin typeface="Poppins ExtraBold" panose="020B0604020202020204" charset="0"/>
              <a:cs typeface="Poppins ExtraBold" panose="020B0604020202020204" charset="0"/>
            </a:endParaRPr>
          </a:p>
        </p:txBody>
      </p:sp>
      <p:sp>
        <p:nvSpPr>
          <p:cNvPr id="10" name="Oval 10">
            <a:extLst>
              <a:ext uri="{FF2B5EF4-FFF2-40B4-BE49-F238E27FC236}">
                <a16:creationId xmlns:a16="http://schemas.microsoft.com/office/drawing/2014/main" id="{3EDA76C0-3AC8-A9D4-67FB-E660BB919831}"/>
              </a:ext>
            </a:extLst>
          </p:cNvPr>
          <p:cNvSpPr/>
          <p:nvPr/>
        </p:nvSpPr>
        <p:spPr>
          <a:xfrm>
            <a:off x="1727811" y="5402845"/>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defRPr/>
            </a:pPr>
            <a:endParaRPr lang="fr-FR" sz="1200">
              <a:solidFill>
                <a:srgbClr val="0E2841"/>
              </a:solidFill>
            </a:endParaRPr>
          </a:p>
        </p:txBody>
      </p:sp>
      <p:pic>
        <p:nvPicPr>
          <p:cNvPr id="12" name="Picture 2" descr="Image générée">
            <a:extLst>
              <a:ext uri="{FF2B5EF4-FFF2-40B4-BE49-F238E27FC236}">
                <a16:creationId xmlns:a16="http://schemas.microsoft.com/office/drawing/2014/main" id="{8AE59951-C2E0-AF07-F29F-FE3C6AC516A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882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F76825D3-333C-9B91-B3DC-280C7A19B589}"/>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sp>
        <p:nvSpPr>
          <p:cNvPr id="274" name="Google Shape;274;p6"/>
          <p:cNvSpPr txBox="1"/>
          <p:nvPr/>
        </p:nvSpPr>
        <p:spPr>
          <a:xfrm>
            <a:off x="967646" y="145608"/>
            <a:ext cx="10256707" cy="256096"/>
          </a:xfrm>
          <a:prstGeom prst="rect">
            <a:avLst/>
          </a:prstGeom>
          <a:noFill/>
          <a:ln>
            <a:noFill/>
          </a:ln>
        </p:spPr>
        <p:txBody>
          <a:bodyPr spcFirstLastPara="1" wrap="square" lIns="0" tIns="0" rIns="0" bIns="0" anchor="t" anchorCtr="0">
            <a:spAutoFit/>
          </a:bodyPr>
          <a:lstStyle/>
          <a:p>
            <a:pPr lvl="0" algn="r" rtl="1">
              <a:lnSpc>
                <a:spcPct val="103750"/>
              </a:lnSpc>
              <a:buClr>
                <a:srgbClr val="757070"/>
              </a:buClr>
              <a:buSzPts val="2000"/>
              <a:defRPr/>
            </a:pPr>
            <a:r>
              <a:rPr lang="ar-MA" sz="1600" b="1" dirty="0">
                <a:solidFill>
                  <a:srgbClr val="757070"/>
                </a:solidFill>
                <a:ea typeface="Calibri"/>
                <a:cs typeface="Calibri"/>
                <a:sym typeface="Calibri"/>
              </a:rPr>
              <a:t>النشاط الاعتيادي : سنبدأ حصتنا بترتيب كلمات الحكمة، ومن استطاع منكم ترتيبها في أقل من دقيقتين  يلقب ب </a:t>
            </a:r>
            <a:r>
              <a:rPr lang="ar-MA" sz="1600" b="1" u="sng" dirty="0">
                <a:solidFill>
                  <a:srgbClr val="757070"/>
                </a:solidFill>
                <a:effectLst>
                  <a:outerShdw blurRad="38100" dist="38100" dir="2700000" algn="tl">
                    <a:srgbClr val="000000">
                      <a:alpha val="43137"/>
                    </a:srgbClr>
                  </a:outerShdw>
                </a:effectLst>
                <a:ea typeface="Calibri"/>
                <a:cs typeface="Calibri"/>
                <a:sym typeface="Calibri"/>
              </a:rPr>
              <a:t>« حكيم الحصة».</a:t>
            </a:r>
            <a:endParaRPr lang="ar-MA" sz="1600" dirty="0">
              <a:solidFill>
                <a:srgbClr val="FF0000"/>
              </a:solidFill>
            </a:endParaRPr>
          </a:p>
        </p:txBody>
      </p:sp>
      <p:pic>
        <p:nvPicPr>
          <p:cNvPr id="275" name="Google Shape;275;p6"/>
          <p:cNvPicPr preferRelativeResize="0"/>
          <p:nvPr/>
        </p:nvPicPr>
        <p:blipFill rotWithShape="1">
          <a:blip r:embed="rId3">
            <a:alphaModFix/>
          </a:blip>
          <a:srcRect/>
          <a:stretch/>
        </p:blipFill>
        <p:spPr>
          <a:xfrm>
            <a:off x="4426446" y="1342904"/>
            <a:ext cx="3312000" cy="3312000"/>
          </a:xfrm>
          <a:prstGeom prst="rect">
            <a:avLst/>
          </a:prstGeom>
          <a:noFill/>
          <a:ln>
            <a:noFill/>
          </a:ln>
        </p:spPr>
      </p:pic>
      <p:sp>
        <p:nvSpPr>
          <p:cNvPr id="276" name="Google Shape;276;p6"/>
          <p:cNvSpPr txBox="1"/>
          <p:nvPr/>
        </p:nvSpPr>
        <p:spPr>
          <a:xfrm>
            <a:off x="0" y="793532"/>
            <a:ext cx="11638722" cy="584735"/>
          </a:xfrm>
          <a:prstGeom prst="rect">
            <a:avLst/>
          </a:prstGeom>
          <a:noFill/>
          <a:ln>
            <a:noFill/>
          </a:ln>
        </p:spPr>
        <p:txBody>
          <a:bodyPr spcFirstLastPara="1" wrap="square" lIns="91425" tIns="45700" rIns="91425" bIns="45700" anchor="t" anchorCtr="0">
            <a:spAutoFit/>
          </a:bodyPr>
          <a:lstStyle/>
          <a:p>
            <a:pPr algn="r" rtl="1">
              <a:defRPr/>
            </a:pPr>
            <a:r>
              <a:rPr lang="ar-MA" sz="3200" b="1" dirty="0">
                <a:solidFill>
                  <a:prstClr val="black"/>
                </a:solidFill>
                <a:ea typeface="Calibri"/>
                <a:cs typeface="Calibri"/>
                <a:sym typeface="Calibri"/>
              </a:rPr>
              <a:t>رتّبْ كلماتِ الحكمةِ</a:t>
            </a:r>
          </a:p>
        </p:txBody>
      </p:sp>
      <p:pic>
        <p:nvPicPr>
          <p:cNvPr id="277" name="Google Shape;277;p6" descr="Lever la main - Icônes mains et gestes gratuites"/>
          <p:cNvPicPr preferRelativeResize="0"/>
          <p:nvPr/>
        </p:nvPicPr>
        <p:blipFill rotWithShape="1">
          <a:blip r:embed="rId4">
            <a:alphaModFix/>
          </a:blip>
          <a:srcRect/>
          <a:stretch/>
        </p:blipFill>
        <p:spPr>
          <a:xfrm>
            <a:off x="297513" y="76331"/>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12" name="Étoile à 6 branches 11"/>
          <p:cNvSpPr/>
          <p:nvPr/>
        </p:nvSpPr>
        <p:spPr>
          <a:xfrm>
            <a:off x="7738446" y="4661546"/>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sz="2800" b="1" dirty="0">
                <a:solidFill>
                  <a:srgbClr val="FF0000"/>
                </a:solidFill>
                <a:ea typeface="Calibri"/>
                <a:cs typeface="Calibri"/>
                <a:sym typeface="Calibri"/>
              </a:rPr>
              <a:t>على</a:t>
            </a:r>
            <a:endParaRPr lang="fr-FR" dirty="0">
              <a:solidFill>
                <a:srgbClr val="FF0000"/>
              </a:solidFill>
            </a:endParaRPr>
          </a:p>
        </p:txBody>
      </p:sp>
      <p:sp>
        <p:nvSpPr>
          <p:cNvPr id="13" name="Étoile à 6 branches 12"/>
          <p:cNvSpPr/>
          <p:nvPr/>
        </p:nvSpPr>
        <p:spPr>
          <a:xfrm>
            <a:off x="3925809" y="4654904"/>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sz="2800" b="1" dirty="0">
                <a:solidFill>
                  <a:srgbClr val="FF0000"/>
                </a:solidFill>
                <a:ea typeface="Calibri"/>
                <a:cs typeface="Calibri"/>
                <a:sym typeface="Calibri"/>
              </a:rPr>
              <a:t>في</a:t>
            </a:r>
            <a:r>
              <a:rPr lang="ar-MA" sz="2800" b="1" dirty="0">
                <a:solidFill>
                  <a:srgbClr val="FF0000"/>
                </a:solidFill>
                <a:ea typeface="Calibri"/>
                <a:cs typeface="Calibri"/>
                <a:sym typeface="Calibri"/>
              </a:rPr>
              <a:t> </a:t>
            </a:r>
            <a:endParaRPr lang="fr-FR" dirty="0">
              <a:solidFill>
                <a:srgbClr val="FF0000"/>
              </a:solidFill>
            </a:endParaRPr>
          </a:p>
        </p:txBody>
      </p:sp>
      <p:sp>
        <p:nvSpPr>
          <p:cNvPr id="15" name="Étoile à 6 branches 14"/>
          <p:cNvSpPr/>
          <p:nvPr/>
        </p:nvSpPr>
        <p:spPr>
          <a:xfrm>
            <a:off x="8139304" y="1406431"/>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sz="2800" b="1" dirty="0">
                <a:solidFill>
                  <a:srgbClr val="FF0000"/>
                </a:solidFill>
                <a:ea typeface="Calibri"/>
                <a:cs typeface="Calibri"/>
                <a:sym typeface="Calibri"/>
              </a:rPr>
              <a:t>الصِّغَرِ</a:t>
            </a:r>
            <a:r>
              <a:rPr lang="ar-MA" sz="2800" b="1" dirty="0">
                <a:solidFill>
                  <a:srgbClr val="FF0000"/>
                </a:solidFill>
                <a:ea typeface="Calibri"/>
                <a:cs typeface="Calibri"/>
                <a:sym typeface="Calibri"/>
              </a:rPr>
              <a:t> </a:t>
            </a:r>
            <a:endParaRPr lang="fr-FR" dirty="0">
              <a:solidFill>
                <a:srgbClr val="FF0000"/>
              </a:solidFill>
            </a:endParaRPr>
          </a:p>
        </p:txBody>
      </p:sp>
      <p:sp>
        <p:nvSpPr>
          <p:cNvPr id="19" name="Étoile à 6 branches 18"/>
          <p:cNvSpPr/>
          <p:nvPr/>
        </p:nvSpPr>
        <p:spPr>
          <a:xfrm>
            <a:off x="1882096" y="1625712"/>
            <a:ext cx="1943508" cy="1373193"/>
          </a:xfrm>
          <a:prstGeom prst="star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SA" sz="2800" b="1" dirty="0">
                <a:solidFill>
                  <a:srgbClr val="FF0000"/>
                </a:solidFill>
                <a:ea typeface="Calibri"/>
                <a:cs typeface="Calibri"/>
                <a:sym typeface="Calibri"/>
              </a:rPr>
              <a:t>كَالنَّقْشِ</a:t>
            </a:r>
            <a:r>
              <a:rPr lang="ar-MA" sz="2800" b="1" dirty="0">
                <a:solidFill>
                  <a:srgbClr val="FF0000"/>
                </a:solidFill>
                <a:ea typeface="Calibri"/>
                <a:cs typeface="Calibri"/>
                <a:sym typeface="Calibri"/>
              </a:rPr>
              <a:t> </a:t>
            </a:r>
            <a:endParaRPr lang="fr-FR" dirty="0">
              <a:solidFill>
                <a:srgbClr val="FF0000"/>
              </a:solidFill>
            </a:endParaRPr>
          </a:p>
        </p:txBody>
      </p:sp>
      <p:sp>
        <p:nvSpPr>
          <p:cNvPr id="20" name="Étoile à 6 branches 19"/>
          <p:cNvSpPr/>
          <p:nvPr/>
        </p:nvSpPr>
        <p:spPr>
          <a:xfrm>
            <a:off x="8716830" y="3116507"/>
            <a:ext cx="1943508" cy="1373193"/>
          </a:xfrm>
          <a:prstGeom prst="star6">
            <a:avLst/>
          </a:prstGeom>
          <a:solidFill>
            <a:schemeClr val="accent6"/>
          </a:solidFill>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SA" sz="2800" b="1" dirty="0">
                <a:solidFill>
                  <a:srgbClr val="FFFF00"/>
                </a:solidFill>
                <a:ea typeface="Calibri"/>
                <a:cs typeface="Calibri"/>
                <a:sym typeface="Calibri"/>
              </a:rPr>
              <a:t>التَّعَلُّمُ</a:t>
            </a:r>
            <a:r>
              <a:rPr lang="ar-MA" sz="2800" b="1" dirty="0">
                <a:solidFill>
                  <a:srgbClr val="FFFF00"/>
                </a:solidFill>
                <a:ea typeface="Calibri"/>
                <a:cs typeface="Calibri"/>
                <a:sym typeface="Calibri"/>
              </a:rPr>
              <a:t> </a:t>
            </a:r>
            <a:endParaRPr lang="fr-FR" dirty="0">
              <a:solidFill>
                <a:srgbClr val="FFFF00"/>
              </a:solidFill>
            </a:endParaRPr>
          </a:p>
        </p:txBody>
      </p:sp>
      <p:sp>
        <p:nvSpPr>
          <p:cNvPr id="16" name="Google Shape;274;p6"/>
          <p:cNvSpPr txBox="1"/>
          <p:nvPr/>
        </p:nvSpPr>
        <p:spPr>
          <a:xfrm>
            <a:off x="1582908" y="481737"/>
            <a:ext cx="9601200" cy="221599"/>
          </a:xfrm>
          <a:prstGeom prst="rect">
            <a:avLst/>
          </a:prstGeom>
          <a:noFill/>
          <a:ln>
            <a:noFill/>
          </a:ln>
        </p:spPr>
        <p:txBody>
          <a:bodyPr spcFirstLastPara="1" wrap="square" lIns="0" tIns="0" rIns="0" bIns="0" anchor="t" anchorCtr="0">
            <a:spAutoFit/>
          </a:bodyPr>
          <a:lstStyle/>
          <a:p>
            <a:pPr algn="r">
              <a:lnSpc>
                <a:spcPct val="90000"/>
              </a:lnSpc>
              <a:buClr>
                <a:srgbClr val="AEABAB"/>
              </a:buClr>
              <a:buSzPts val="1400"/>
              <a:buFont typeface="Arial"/>
              <a:buNone/>
              <a:defRPr/>
            </a:pPr>
            <a:r>
              <a:rPr lang="ar-MA" sz="1600" i="1" dirty="0">
                <a:solidFill>
                  <a:srgbClr val="AEABAB"/>
                </a:solidFill>
                <a:ea typeface="Calibri"/>
                <a:cs typeface="Calibri"/>
                <a:sym typeface="Calibri"/>
              </a:rPr>
              <a:t>يقرأ المدرس كلمات الحكمة، وبعد ذلك يدعو المتعلمين إلى إعادة ترتيب هذه الكلمات في دقيقتين، ثم يستمع  بعد ذلك إلى </a:t>
            </a:r>
            <a:r>
              <a:rPr lang="ar-MA" sz="1600" i="1">
                <a:solidFill>
                  <a:srgbClr val="AEABAB"/>
                </a:solidFill>
                <a:ea typeface="Calibri"/>
                <a:cs typeface="Calibri"/>
                <a:sym typeface="Calibri"/>
              </a:rPr>
              <a:t>إجابات بعضهم.</a:t>
            </a:r>
            <a:endParaRPr sz="2000" dirty="0">
              <a:solidFill>
                <a:prstClr val="black"/>
              </a:solidFill>
            </a:endParaRPr>
          </a:p>
        </p:txBody>
      </p:sp>
      <p:sp>
        <p:nvSpPr>
          <p:cNvPr id="5" name="Étoile à 6 branches 19">
            <a:extLst>
              <a:ext uri="{FF2B5EF4-FFF2-40B4-BE49-F238E27FC236}">
                <a16:creationId xmlns:a16="http://schemas.microsoft.com/office/drawing/2014/main" id="{597B6120-02B8-1B6F-C520-400A8F3BD06E}"/>
              </a:ext>
            </a:extLst>
          </p:cNvPr>
          <p:cNvSpPr/>
          <p:nvPr/>
        </p:nvSpPr>
        <p:spPr>
          <a:xfrm>
            <a:off x="1993746" y="3281711"/>
            <a:ext cx="1943508" cy="1373193"/>
          </a:xfrm>
          <a:prstGeom prst="star6">
            <a:avLst/>
          </a:prstGeom>
          <a:solidFill>
            <a:schemeClr val="accent6"/>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ar-SA" sz="2800" b="1" dirty="0">
                <a:solidFill>
                  <a:srgbClr val="FFFF00"/>
                </a:solidFill>
                <a:ea typeface="Calibri"/>
                <a:cs typeface="Calibri"/>
                <a:sym typeface="Calibri"/>
              </a:rPr>
              <a:t>الْحَجَرِ</a:t>
            </a:r>
            <a:r>
              <a:rPr lang="ar-MA" sz="2800" b="1" dirty="0">
                <a:solidFill>
                  <a:srgbClr val="FFFF00"/>
                </a:solidFill>
                <a:ea typeface="Calibri"/>
                <a:cs typeface="Calibri"/>
                <a:sym typeface="Calibri"/>
              </a:rPr>
              <a:t> </a:t>
            </a:r>
            <a:endParaRPr lang="fr-FR" dirty="0">
              <a:solidFill>
                <a:srgbClr val="FFFF00"/>
              </a:solidFill>
            </a:endParaRPr>
          </a:p>
        </p:txBody>
      </p:sp>
    </p:spTree>
    <p:extLst>
      <p:ext uri="{BB962C8B-B14F-4D97-AF65-F5344CB8AC3E}">
        <p14:creationId xmlns:p14="http://schemas.microsoft.com/office/powerpoint/2010/main" val="1683158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a16="http://schemas.microsoft.com/office/drawing/2014/main" id="{10D3CB42-B265-3F33-D184-047505C746D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algn="ctr">
              <a:defRPr sz="1800" b="0" i="0" u="none" strike="noStrike" kern="0" cap="none" spc="0" baseline="0">
                <a:solidFill>
                  <a:srgbClr val="000000"/>
                </a:solidFill>
                <a:uFillTx/>
              </a:defRPr>
            </a:pPr>
            <a:endParaRPr lang="fr-FR" sz="1000" kern="0">
              <a:solidFill>
                <a:srgbClr val="FFFFFF"/>
              </a:solidFill>
              <a:latin typeface="Dosis"/>
              <a:ea typeface="Dosis"/>
              <a:cs typeface="Dosis"/>
            </a:endParaRPr>
          </a:p>
        </p:txBody>
      </p:sp>
      <p:pic>
        <p:nvPicPr>
          <p:cNvPr id="3" name="Picture 2" descr="Image générée">
            <a:extLst>
              <a:ext uri="{FF2B5EF4-FFF2-40B4-BE49-F238E27FC236}">
                <a16:creationId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2534393" y="128772"/>
            <a:ext cx="8645525" cy="348388"/>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buFont typeface="Arial"/>
              <a:buNone/>
              <a:defRPr/>
            </a:pPr>
            <a:r>
              <a:rPr lang="ar-MA" sz="1600" b="1" dirty="0">
                <a:solidFill>
                  <a:srgbClr val="757070"/>
                </a:solidFill>
                <a:ea typeface="Calibri"/>
                <a:cs typeface="Calibri"/>
                <a:sym typeface="Calibri"/>
              </a:rPr>
              <a:t>بعد سماع إجاباتكم، الحل هو: </a:t>
            </a:r>
            <a:r>
              <a:rPr lang="ar-SA" sz="1600" b="1" dirty="0">
                <a:solidFill>
                  <a:srgbClr val="757070"/>
                </a:solidFill>
                <a:ea typeface="Calibri"/>
                <a:cs typeface="Calibri"/>
                <a:sym typeface="Calibri"/>
              </a:rPr>
              <a:t>التَّعَلُّمُ في الصِّغَرِ كَالنَّقْشِ على الْحَجَرِ</a:t>
            </a:r>
            <a:endParaRPr sz="1600" b="1" dirty="0">
              <a:solidFill>
                <a:srgbClr val="757070"/>
              </a:solidFill>
              <a:ea typeface="Calibri"/>
              <a:cs typeface="Calibri"/>
              <a:sym typeface="Calibri"/>
            </a:endParaRPr>
          </a:p>
        </p:txBody>
      </p:sp>
      <p:sp>
        <p:nvSpPr>
          <p:cNvPr id="283" name="Google Shape;283;p7"/>
          <p:cNvSpPr txBox="1"/>
          <p:nvPr/>
        </p:nvSpPr>
        <p:spPr>
          <a:xfrm>
            <a:off x="670681" y="460658"/>
            <a:ext cx="10509237" cy="430887"/>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lang="ar-MA" sz="1400" dirty="0">
                <a:solidFill>
                  <a:srgbClr val="AEABAB"/>
                </a:solidFill>
                <a:effectLst>
                  <a:outerShdw blurRad="38100" dist="38100" dir="2700000" algn="tl">
                    <a:srgbClr val="000000">
                      <a:alpha val="43137"/>
                    </a:srgbClr>
                  </a:outerShdw>
                </a:effectLst>
                <a:ea typeface="Calibri"/>
                <a:cs typeface="Calibri"/>
                <a:sym typeface="Calibri"/>
              </a:rPr>
              <a:t>ينوه</a:t>
            </a:r>
            <a:r>
              <a:rPr lang="ar-MA" sz="1400" dirty="0">
                <a:solidFill>
                  <a:srgbClr val="AEABAB"/>
                </a:solidFill>
                <a:ea typeface="Calibri"/>
                <a:cs typeface="Calibri"/>
                <a:sym typeface="Calibri"/>
              </a:rPr>
              <a:t> المدرس بعمل التلاميذ، ويقدم لقب» </a:t>
            </a:r>
            <a:r>
              <a:rPr lang="ar-MA" sz="1400" dirty="0">
                <a:solidFill>
                  <a:srgbClr val="AEABAB"/>
                </a:solidFill>
                <a:effectLst>
                  <a:outerShdw blurRad="38100" dist="38100" dir="2700000" algn="tl">
                    <a:srgbClr val="000000">
                      <a:alpha val="43137"/>
                    </a:srgbClr>
                  </a:outerShdw>
                </a:effectLst>
                <a:ea typeface="Calibri"/>
                <a:cs typeface="Calibri"/>
                <a:sym typeface="Calibri"/>
              </a:rPr>
              <a:t>حكيم الحصة</a:t>
            </a:r>
            <a:r>
              <a:rPr lang="ar-MA" sz="1400" dirty="0">
                <a:solidFill>
                  <a:srgbClr val="AEABAB"/>
                </a:solidFill>
                <a:ea typeface="Calibri"/>
                <a:cs typeface="Calibri"/>
                <a:sym typeface="Calibri"/>
              </a:rPr>
              <a:t> " للتلميذ الذي توصل إلى الحل في أقل من دقيقتين. ويطلب من بعض التلاميذ ، </a:t>
            </a:r>
            <a:r>
              <a:rPr lang="ar-MA" sz="1400" dirty="0">
                <a:solidFill>
                  <a:srgbClr val="AEABAB"/>
                </a:solidFill>
                <a:effectLst>
                  <a:outerShdw blurRad="38100" dist="38100" dir="2700000" algn="tl">
                    <a:srgbClr val="000000">
                      <a:alpha val="43137"/>
                    </a:srgbClr>
                  </a:outerShdw>
                </a:effectLst>
                <a:ea typeface="Calibri"/>
                <a:cs typeface="Calibri"/>
                <a:sym typeface="Calibri"/>
              </a:rPr>
              <a:t>خاصة الذين لم يتوصلوا إلى تقديم أجوبة </a:t>
            </a:r>
            <a:r>
              <a:rPr lang="ar-MA" sz="1400" dirty="0">
                <a:solidFill>
                  <a:srgbClr val="AEABAB"/>
                </a:solidFill>
                <a:ea typeface="Calibri"/>
                <a:cs typeface="Calibri"/>
                <a:sym typeface="Calibri"/>
              </a:rPr>
              <a:t>ص</a:t>
            </a:r>
            <a:r>
              <a:rPr lang="ar-SA" sz="1400" dirty="0">
                <a:solidFill>
                  <a:srgbClr val="AEABAB"/>
                </a:solidFill>
                <a:ea typeface="Calibri"/>
                <a:cs typeface="Calibri"/>
                <a:sym typeface="Calibri"/>
              </a:rPr>
              <a:t>حي</a:t>
            </a:r>
            <a:r>
              <a:rPr lang="ar-MA" sz="1400" dirty="0" err="1">
                <a:solidFill>
                  <a:srgbClr val="AEABAB"/>
                </a:solidFill>
                <a:ea typeface="Calibri"/>
                <a:cs typeface="Calibri"/>
                <a:sym typeface="Calibri"/>
              </a:rPr>
              <a:t>حة</a:t>
            </a:r>
            <a:r>
              <a:rPr lang="ar-MA" sz="1400" dirty="0">
                <a:solidFill>
                  <a:srgbClr val="AEABAB"/>
                </a:solidFill>
                <a:ea typeface="Calibri"/>
                <a:cs typeface="Calibri"/>
                <a:sym typeface="Calibri"/>
              </a:rPr>
              <a:t>، </a:t>
            </a:r>
            <a:r>
              <a:rPr lang="ar-MA" sz="1400" dirty="0">
                <a:solidFill>
                  <a:srgbClr val="AEABAB"/>
                </a:solidFill>
                <a:effectLst>
                  <a:outerShdw blurRad="38100" dist="38100" dir="2700000" algn="tl">
                    <a:srgbClr val="000000">
                      <a:alpha val="43137"/>
                    </a:srgbClr>
                  </a:outerShdw>
                </a:effectLst>
                <a:ea typeface="Calibri"/>
                <a:cs typeface="Calibri"/>
                <a:sym typeface="Calibri"/>
              </a:rPr>
              <a:t>إعادة قراءة </a:t>
            </a:r>
            <a:r>
              <a:rPr lang="ar-MA" sz="1400" dirty="0">
                <a:solidFill>
                  <a:srgbClr val="AEABAB"/>
                </a:solidFill>
                <a:ea typeface="Calibri"/>
                <a:cs typeface="Calibri"/>
                <a:sym typeface="Calibri"/>
              </a:rPr>
              <a:t>الحكمة، ثم </a:t>
            </a:r>
            <a:r>
              <a:rPr lang="ar-MA" sz="1400" dirty="0">
                <a:solidFill>
                  <a:srgbClr val="AEABAB"/>
                </a:solidFill>
                <a:effectLst>
                  <a:outerShdw blurRad="38100" dist="38100" dir="2700000" algn="tl">
                    <a:srgbClr val="000000">
                      <a:alpha val="43137"/>
                    </a:srgbClr>
                  </a:outerShdw>
                </a:effectLst>
                <a:ea typeface="Calibri"/>
                <a:cs typeface="Calibri"/>
                <a:sym typeface="Calibri"/>
              </a:rPr>
              <a:t>يشرح معناها </a:t>
            </a:r>
            <a:r>
              <a:rPr lang="ar-MA" sz="1400" dirty="0">
                <a:solidFill>
                  <a:srgbClr val="AEABAB"/>
                </a:solidFill>
                <a:ea typeface="Calibri"/>
                <a:cs typeface="Calibri"/>
                <a:sym typeface="Calibri"/>
              </a:rPr>
              <a:t>ويؤكد على مكانة </a:t>
            </a:r>
            <a:r>
              <a:rPr lang="ar-SA" sz="1400" dirty="0">
                <a:solidFill>
                  <a:srgbClr val="AEABAB"/>
                </a:solidFill>
                <a:ea typeface="Calibri"/>
                <a:cs typeface="Calibri"/>
                <a:sym typeface="Calibri"/>
              </a:rPr>
              <a:t>التعلم والجد والاجتهاد في الصغر وأثر على مستقبل الإنسان، وأن أثره لا يمحى كما النقش على الصخر والحجر.</a:t>
            </a:r>
            <a:endParaRPr dirty="0">
              <a:solidFill>
                <a:prstClr val="black"/>
              </a:solidFill>
            </a:endParaRPr>
          </a:p>
        </p:txBody>
      </p:sp>
      <p:pic>
        <p:nvPicPr>
          <p:cNvPr id="285" name="Google Shape;285;p7"/>
          <p:cNvPicPr preferRelativeResize="0"/>
          <p:nvPr/>
        </p:nvPicPr>
        <p:blipFill rotWithShape="1">
          <a:blip r:embed="rId4">
            <a:alphaModFix/>
          </a:blip>
          <a:srcRect/>
          <a:stretch/>
        </p:blipFill>
        <p:spPr>
          <a:xfrm>
            <a:off x="56806" y="57533"/>
            <a:ext cx="730250" cy="730250"/>
          </a:xfrm>
          <a:prstGeom prst="rect">
            <a:avLst/>
          </a:prstGeom>
          <a:noFill/>
          <a:ln>
            <a:noFill/>
          </a:ln>
        </p:spPr>
      </p:pic>
      <p:sp>
        <p:nvSpPr>
          <p:cNvPr id="4" name="Rectangle 3">
            <a:extLst>
              <a:ext uri="{FF2B5EF4-FFF2-40B4-BE49-F238E27FC236}">
                <a16:creationId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5" name="Parchemin horizontal 4"/>
          <p:cNvSpPr/>
          <p:nvPr/>
        </p:nvSpPr>
        <p:spPr>
          <a:xfrm>
            <a:off x="670681" y="1843763"/>
            <a:ext cx="5098352" cy="3005853"/>
          </a:xfrm>
          <a:prstGeom prst="horizontalScroll">
            <a:avLst/>
          </a:prstGeom>
          <a:solidFill>
            <a:schemeClr val="accent5">
              <a:lumMod val="20000"/>
              <a:lumOff val="80000"/>
            </a:schemeClr>
          </a:solidFill>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ar-SA" sz="4400" b="1" dirty="0">
                <a:solidFill>
                  <a:schemeClr val="accent3">
                    <a:lumMod val="50000"/>
                  </a:schemeClr>
                </a:solidFill>
                <a:ea typeface="Calibri"/>
                <a:cs typeface="Calibri"/>
                <a:sym typeface="Calibri"/>
              </a:rPr>
              <a:t>التَّعَلُّمُ في </a:t>
            </a:r>
            <a:r>
              <a:rPr lang="ar-SA" sz="4400" b="1" dirty="0" err="1">
                <a:solidFill>
                  <a:schemeClr val="accent3">
                    <a:lumMod val="50000"/>
                  </a:schemeClr>
                </a:solidFill>
                <a:latin typeface="Simplified Arabic" panose="02020603050405020304" pitchFamily="18" charset="-78"/>
                <a:ea typeface="Calibri"/>
                <a:cs typeface="Simplified Arabic" panose="02020603050405020304" pitchFamily="18" charset="-78"/>
                <a:sym typeface="Calibri"/>
              </a:rPr>
              <a:t>ٱ</a:t>
            </a:r>
            <a:r>
              <a:rPr lang="ar-SA" sz="4400" b="1" dirty="0" err="1">
                <a:solidFill>
                  <a:schemeClr val="accent3">
                    <a:lumMod val="50000"/>
                  </a:schemeClr>
                </a:solidFill>
                <a:ea typeface="Calibri"/>
                <a:cs typeface="Calibri"/>
                <a:sym typeface="Calibri"/>
              </a:rPr>
              <a:t>لصِّغَرِ</a:t>
            </a:r>
            <a:r>
              <a:rPr lang="ar-SA" sz="4400" b="1" dirty="0">
                <a:solidFill>
                  <a:schemeClr val="accent3">
                    <a:lumMod val="50000"/>
                  </a:schemeClr>
                </a:solidFill>
                <a:ea typeface="Calibri"/>
                <a:cs typeface="Calibri"/>
                <a:sym typeface="Calibri"/>
              </a:rPr>
              <a:t> كَالنَّقْشِ عَلى </a:t>
            </a:r>
            <a:r>
              <a:rPr lang="ar-SA" sz="4400" b="1" dirty="0" err="1">
                <a:solidFill>
                  <a:schemeClr val="accent3">
                    <a:lumMod val="50000"/>
                  </a:schemeClr>
                </a:solidFill>
                <a:latin typeface="Simplified Arabic" panose="02020603050405020304" pitchFamily="18" charset="-78"/>
                <a:ea typeface="Calibri"/>
                <a:cs typeface="Simplified Arabic" panose="02020603050405020304" pitchFamily="18" charset="-78"/>
                <a:sym typeface="Calibri"/>
              </a:rPr>
              <a:t>ٱ</a:t>
            </a:r>
            <a:r>
              <a:rPr lang="ar-SA" sz="4400" b="1" dirty="0" err="1">
                <a:solidFill>
                  <a:schemeClr val="accent3">
                    <a:lumMod val="50000"/>
                  </a:schemeClr>
                </a:solidFill>
                <a:ea typeface="Calibri"/>
                <a:cs typeface="Calibri"/>
                <a:sym typeface="Calibri"/>
              </a:rPr>
              <a:t>لْحَجَرِ</a:t>
            </a:r>
            <a:endParaRPr lang="fr-FR" sz="4400" b="1" dirty="0">
              <a:solidFill>
                <a:schemeClr val="accent3">
                  <a:lumMod val="50000"/>
                </a:schemeClr>
              </a:solidFill>
            </a:endParaRPr>
          </a:p>
        </p:txBody>
      </p:sp>
      <p:pic>
        <p:nvPicPr>
          <p:cNvPr id="1026" name="Picture 2" descr="Image générée">
            <a:extLst>
              <a:ext uri="{FF2B5EF4-FFF2-40B4-BE49-F238E27FC236}">
                <a16:creationId xmlns:a16="http://schemas.microsoft.com/office/drawing/2014/main" id="{A041ECA7-E7AF-6108-DAC8-63C96AB460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3071" y="1181542"/>
            <a:ext cx="4903374" cy="490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785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70D19CE5-F4AE-B1F9-E143-CA083F02F34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2566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لدى عينة من التلاميذ.</a:t>
            </a:r>
            <a:endParaRPr lang="fr-FR" sz="1600" i="1" dirty="0">
              <a:solidFill>
                <a:srgbClr val="AFABAB"/>
              </a:solidFill>
              <a:latin typeface="Calibri" pitchFamily="34"/>
              <a:cs typeface="Calibri" pitchFamily="34"/>
            </a:endParaRPr>
          </a:p>
        </p:txBody>
      </p:sp>
      <p:pic>
        <p:nvPicPr>
          <p:cNvPr id="4" name="Image 3" descr="Une image contenant habits, personne, Visage humain, intérieur&#10;&#10;Le contenu généré par l’IA peut être incorrect.">
            <a:extLst>
              <a:ext uri="{FF2B5EF4-FFF2-40B4-BE49-F238E27FC236}">
                <a16:creationId xmlns:a16="http://schemas.microsoft.com/office/drawing/2014/main" id="{B79A3810-98C0-28AD-13FB-FB59272D1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1710" y="1489176"/>
            <a:ext cx="6758247" cy="4505498"/>
          </a:xfrm>
          <a:prstGeom prst="rect">
            <a:avLst/>
          </a:prstGeom>
        </p:spPr>
      </p:pic>
      <p:pic>
        <p:nvPicPr>
          <p:cNvPr id="2" name="Google Shape;1176;p113">
            <a:extLst>
              <a:ext uri="{FF2B5EF4-FFF2-40B4-BE49-F238E27FC236}">
                <a16:creationId xmlns:a16="http://schemas.microsoft.com/office/drawing/2014/main" id="{97E02E51-411F-C037-5DEB-FBA37C96028A}"/>
              </a:ext>
            </a:extLst>
          </p:cNvPr>
          <p:cNvPicPr>
            <a:picLocks noChangeAspect="1"/>
          </p:cNvPicPr>
          <p:nvPr/>
        </p:nvPicPr>
        <p:blipFill>
          <a:blip r:embed="rId3">
            <a:alphaModFix/>
          </a:blip>
          <a:srcRect/>
          <a:stretch>
            <a:fillRect/>
          </a:stretch>
        </p:blipFill>
        <p:spPr>
          <a:xfrm>
            <a:off x="11210455" y="131289"/>
            <a:ext cx="627143" cy="627143"/>
          </a:xfrm>
          <a:prstGeom prst="rect">
            <a:avLst/>
          </a:prstGeom>
          <a:noFill/>
          <a:ln cap="flat">
            <a:noFill/>
          </a:ln>
        </p:spPr>
      </p:pic>
    </p:spTree>
    <p:extLst>
      <p:ext uri="{BB962C8B-B14F-4D97-AF65-F5344CB8AC3E}">
        <p14:creationId xmlns:p14="http://schemas.microsoft.com/office/powerpoint/2010/main" val="98643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sp>
        <p:nvSpPr>
          <p:cNvPr id="3" name="Google Shape;274;p6">
            <a:extLst>
              <a:ext uri="{FF2B5EF4-FFF2-40B4-BE49-F238E27FC236}">
                <a16:creationId xmlns:a16="http://schemas.microsoft.com/office/drawing/2014/main" id="{F3805660-D167-A157-95DF-9823538587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pic>
        <p:nvPicPr>
          <p:cNvPr id="2" name="Google Shape;1175;p113">
            <a:extLst>
              <a:ext uri="{FF2B5EF4-FFF2-40B4-BE49-F238E27FC236}">
                <a16:creationId xmlns:a16="http://schemas.microsoft.com/office/drawing/2014/main" id="{35D686F1-9630-4545-D876-9BF6FDDC5A7E}"/>
              </a:ext>
            </a:extLst>
          </p:cNvPr>
          <p:cNvPicPr>
            <a:picLocks noChangeAspect="1"/>
          </p:cNvPicPr>
          <p:nvPr/>
        </p:nvPicPr>
        <p:blipFill>
          <a:blip r:embed="rId3">
            <a:alphaModFix/>
          </a:blip>
          <a:srcRect/>
          <a:stretch>
            <a:fillRect/>
          </a:stretch>
        </p:blipFill>
        <p:spPr>
          <a:xfrm>
            <a:off x="6588658" y="2420992"/>
            <a:ext cx="2414798" cy="2414798"/>
          </a:xfrm>
          <a:prstGeom prst="rect">
            <a:avLst/>
          </a:prstGeom>
          <a:noFill/>
          <a:ln cap="flat">
            <a:noFill/>
          </a:ln>
        </p:spPr>
      </p:pic>
      <p:pic>
        <p:nvPicPr>
          <p:cNvPr id="4" name="Google Shape;1176;p113">
            <a:extLst>
              <a:ext uri="{FF2B5EF4-FFF2-40B4-BE49-F238E27FC236}">
                <a16:creationId xmlns:a16="http://schemas.microsoft.com/office/drawing/2014/main" id="{89D3B59C-695B-CFCE-1E04-B1BC02050719}"/>
              </a:ext>
            </a:extLst>
          </p:cNvPr>
          <p:cNvPicPr>
            <a:picLocks noChangeAspect="1"/>
          </p:cNvPicPr>
          <p:nvPr/>
        </p:nvPicPr>
        <p:blipFill>
          <a:blip r:embed="rId4">
            <a:alphaModFix/>
          </a:blip>
          <a:srcRect/>
          <a:stretch>
            <a:fillRect/>
          </a:stretch>
        </p:blipFill>
        <p:spPr>
          <a:xfrm>
            <a:off x="2731473" y="2540190"/>
            <a:ext cx="2295600" cy="2295600"/>
          </a:xfrm>
          <a:prstGeom prst="rect">
            <a:avLst/>
          </a:prstGeom>
          <a:noFill/>
          <a:ln cap="flat">
            <a:noFill/>
          </a:ln>
        </p:spPr>
      </p:pic>
    </p:spTree>
    <p:extLst>
      <p:ext uri="{BB962C8B-B14F-4D97-AF65-F5344CB8AC3E}">
        <p14:creationId xmlns:p14="http://schemas.microsoft.com/office/powerpoint/2010/main" val="119244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sp>
        <p:nvSpPr>
          <p:cNvPr id="6" name="Google Shape;274;p6">
            <a:extLst>
              <a:ext uri="{FF2B5EF4-FFF2-40B4-BE49-F238E27FC236}">
                <a16:creationId xmlns:a16="http://schemas.microsoft.com/office/drawing/2014/main" id="{1D6D2D04-4761-43EF-CB74-00F783CA85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pic>
        <p:nvPicPr>
          <p:cNvPr id="4" name="Google Shape;1175;p113">
            <a:extLst>
              <a:ext uri="{FF2B5EF4-FFF2-40B4-BE49-F238E27FC236}">
                <a16:creationId xmlns:a16="http://schemas.microsoft.com/office/drawing/2014/main" id="{B07306E5-B2EB-6D02-55AC-9866252238AF}"/>
              </a:ext>
            </a:extLst>
          </p:cNvPr>
          <p:cNvPicPr>
            <a:picLocks noChangeAspect="1"/>
          </p:cNvPicPr>
          <p:nvPr/>
        </p:nvPicPr>
        <p:blipFill>
          <a:blip r:embed="rId3">
            <a:alphaModFix/>
          </a:blip>
          <a:srcRect/>
          <a:stretch>
            <a:fillRect/>
          </a:stretch>
        </p:blipFill>
        <p:spPr>
          <a:xfrm>
            <a:off x="10178564" y="3047276"/>
            <a:ext cx="636507" cy="636507"/>
          </a:xfrm>
          <a:prstGeom prst="rect">
            <a:avLst/>
          </a:prstGeom>
          <a:noFill/>
          <a:ln cap="flat">
            <a:noFill/>
          </a:ln>
        </p:spPr>
      </p:pic>
      <p:pic>
        <p:nvPicPr>
          <p:cNvPr id="5" name="Google Shape;1176;p113">
            <a:extLst>
              <a:ext uri="{FF2B5EF4-FFF2-40B4-BE49-F238E27FC236}">
                <a16:creationId xmlns:a16="http://schemas.microsoft.com/office/drawing/2014/main" id="{4A158D02-C4E8-ED60-BAB7-D36119EC4CEC}"/>
              </a:ext>
            </a:extLst>
          </p:cNvPr>
          <p:cNvPicPr>
            <a:picLocks noChangeAspect="1"/>
          </p:cNvPicPr>
          <p:nvPr/>
        </p:nvPicPr>
        <p:blipFill>
          <a:blip r:embed="rId4">
            <a:alphaModFix/>
          </a:blip>
          <a:srcRect/>
          <a:stretch>
            <a:fillRect/>
          </a:stretch>
        </p:blipFill>
        <p:spPr>
          <a:xfrm>
            <a:off x="10235329" y="4119961"/>
            <a:ext cx="605088" cy="605088"/>
          </a:xfrm>
          <a:prstGeom prst="rect">
            <a:avLst/>
          </a:prstGeom>
          <a:noFill/>
          <a:ln cap="flat">
            <a:noFill/>
          </a:ln>
        </p:spPr>
      </p:pic>
      <p:sp>
        <p:nvSpPr>
          <p:cNvPr id="7" name="Google Shape;5941;p5">
            <a:extLst>
              <a:ext uri="{FF2B5EF4-FFF2-40B4-BE49-F238E27FC236}">
                <a16:creationId xmlns:a16="http://schemas.microsoft.com/office/drawing/2014/main" id="{50C20DE9-DC83-6559-039E-B43EC60C13BF}"/>
              </a:ext>
            </a:extLst>
          </p:cNvPr>
          <p:cNvSpPr txBox="1"/>
          <p:nvPr/>
        </p:nvSpPr>
        <p:spPr>
          <a:xfrm>
            <a:off x="3502420" y="3191397"/>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8" name="Google Shape;5942;p5">
            <a:extLst>
              <a:ext uri="{FF2B5EF4-FFF2-40B4-BE49-F238E27FC236}">
                <a16:creationId xmlns:a16="http://schemas.microsoft.com/office/drawing/2014/main" id="{50888F3F-60B8-8CFC-5BAF-221A4DE8BEA8}"/>
              </a:ext>
            </a:extLst>
          </p:cNvPr>
          <p:cNvSpPr txBox="1"/>
          <p:nvPr/>
        </p:nvSpPr>
        <p:spPr>
          <a:xfrm>
            <a:off x="1000586" y="4169654"/>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Tree>
    <p:extLst>
      <p:ext uri="{BB962C8B-B14F-4D97-AF65-F5344CB8AC3E}">
        <p14:creationId xmlns:p14="http://schemas.microsoft.com/office/powerpoint/2010/main" val="418976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3" name="Oval 45">
            <a:extLst>
              <a:ext uri="{FF2B5EF4-FFF2-40B4-BE49-F238E27FC236}">
                <a16:creationId xmlns:a16="http://schemas.microsoft.com/office/drawing/2014/main" id="{BB082EC4-6B3D-0DDC-7B68-2CFB520521D2}"/>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a:t>
            </a:r>
            <a:r>
              <a:rPr lang="ar-SA" sz="3200" b="1" dirty="0">
                <a:solidFill>
                  <a:srgbClr val="106585"/>
                </a:solidFill>
                <a:latin typeface="Calibri"/>
                <a:ea typeface="Calibri"/>
                <a:cs typeface="Calibri"/>
                <a:sym typeface="Calibri"/>
              </a:rPr>
              <a:t>نَصٍّ</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مَعَانِي النَّصِّ </a:t>
            </a:r>
            <a:r>
              <a:rPr lang="ar-MA" sz="3200" b="1" i="0" u="none" strike="noStrike" cap="none" dirty="0" err="1">
                <a:solidFill>
                  <a:srgbClr val="106585"/>
                </a:solidFill>
                <a:latin typeface="Simplified Arabic" panose="02020603050405020304" pitchFamily="18" charset="-78"/>
                <a:ea typeface="Calibri"/>
                <a:cs typeface="Simplified Arabic" panose="02020603050405020304" pitchFamily="18" charset="-78"/>
                <a:sym typeface="Calibri"/>
              </a:rPr>
              <a:t>ٱ</a:t>
            </a:r>
            <a:r>
              <a:rPr lang="ar-MA" sz="3200" b="1" i="0" u="none" strike="noStrike" cap="none" dirty="0" err="1">
                <a:solidFill>
                  <a:srgbClr val="106585"/>
                </a:solidFill>
                <a:latin typeface="Calibri"/>
                <a:ea typeface="Calibri"/>
                <a:cs typeface="Calibri"/>
                <a:sym typeface="Calibri"/>
              </a:rPr>
              <a:t>لمُبَاشِرَةِ</a:t>
            </a:r>
            <a:r>
              <a:rPr lang="ar-MA" sz="3200" b="1" i="0" u="none" strike="noStrike" cap="none" dirty="0">
                <a:solidFill>
                  <a:srgbClr val="106585"/>
                </a:solidFill>
                <a:latin typeface="Calibri"/>
                <a:ea typeface="Calibri"/>
                <a:cs typeface="Calibri"/>
                <a:sym typeface="Calibri"/>
              </a:rPr>
              <a:t> </a:t>
            </a:r>
            <a:r>
              <a:rPr lang="ar-SA" sz="3200" b="1" i="0" u="none" strike="noStrike" cap="none" dirty="0">
                <a:solidFill>
                  <a:srgbClr val="106585"/>
                </a:solidFill>
                <a:latin typeface="Calibri"/>
                <a:ea typeface="Calibri"/>
                <a:cs typeface="Calibri"/>
                <a:sym typeface="Calibri"/>
              </a:rPr>
              <a:t>والضِّمنية</a:t>
            </a:r>
            <a:r>
              <a:rPr lang="ar-MA" sz="3200" b="1" i="0" u="none" strike="noStrike" cap="none" dirty="0">
                <a:solidFill>
                  <a:srgbClr val="106585"/>
                </a:solidFill>
                <a:latin typeface="Calibri"/>
                <a:ea typeface="Calibri"/>
                <a:cs typeface="Calibri"/>
                <a:sym typeface="Calibri"/>
              </a:rPr>
              <a:t>.</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305214" y="524106"/>
            <a:ext cx="7873995" cy="33850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6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عن هدف الحصة</a:t>
            </a:r>
            <a:endParaRPr lang="fr-FR" sz="14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69281"/>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أعني رصيدي في الحجاج: التعقيب عن رأي</a:t>
            </a:r>
            <a:endParaRPr lang="fr-FR"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8115689" y="3518512"/>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160C4739-D960-5E49-8612-B11572ACA623}"/>
              </a:ext>
            </a:extLst>
          </p:cNvPr>
          <p:cNvPicPr>
            <a:picLocks noChangeAspect="1"/>
          </p:cNvPicPr>
          <p:nvPr/>
        </p:nvPicPr>
        <p:blipFill>
          <a:blip r:embed="rId4"/>
          <a:stretch>
            <a:fillRect/>
          </a:stretch>
        </p:blipFill>
        <p:spPr>
          <a:xfrm>
            <a:off x="1482216" y="801286"/>
            <a:ext cx="4053258" cy="5797540"/>
          </a:xfrm>
          <a:prstGeom prst="rect">
            <a:avLst/>
          </a:prstGeom>
        </p:spPr>
      </p:pic>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5240386" y="3694428"/>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D7492D5-FC5E-70F3-B27D-DE98B4C42CDE}"/>
              </a:ext>
            </a:extLst>
          </p:cNvPr>
          <p:cNvSpPr/>
          <p:nvPr/>
        </p:nvSpPr>
        <p:spPr>
          <a:xfrm>
            <a:off x="4410750" y="3537165"/>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944524"/>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FFC000"/>
                </a:solidFill>
                <a:latin typeface="Calibri"/>
                <a:ea typeface="Calibri"/>
                <a:cs typeface="Calibri"/>
                <a:sym typeface="Calibri"/>
              </a:rPr>
              <a:t>قِراءَةُ</a:t>
            </a:r>
            <a:r>
              <a:rPr lang="ar-MA" sz="4800" b="1" kern="0" dirty="0">
                <a:solidFill>
                  <a:srgbClr val="FFC000"/>
                </a:solidFill>
                <a:latin typeface="Calibri"/>
                <a:ea typeface="Calibri"/>
                <a:cs typeface="Calibri"/>
                <a:sym typeface="Calibri"/>
              </a:rPr>
              <a:t> </a:t>
            </a:r>
            <a:r>
              <a:rPr lang="ar-SA" sz="4800" b="1" kern="0" dirty="0" err="1">
                <a:solidFill>
                  <a:srgbClr val="FFC000"/>
                </a:solidFill>
                <a:latin typeface="Simplified Arabic" panose="02020603050405020304" pitchFamily="18" charset="-78"/>
                <a:ea typeface="Calibri"/>
                <a:cs typeface="Simplified Arabic" panose="02020603050405020304" pitchFamily="18" charset="-78"/>
                <a:sym typeface="Calibri"/>
              </a:rPr>
              <a:t>ٱ</a:t>
            </a:r>
            <a:r>
              <a:rPr lang="ar-SA" sz="4800" b="1" kern="0" dirty="0" err="1">
                <a:solidFill>
                  <a:srgbClr val="FFC000"/>
                </a:solidFill>
                <a:latin typeface="Calibri"/>
                <a:ea typeface="Calibri"/>
                <a:cs typeface="Calibri"/>
                <a:sym typeface="Calibri"/>
              </a:rPr>
              <a:t>لنَّصَّ</a:t>
            </a:r>
            <a:r>
              <a:rPr lang="ar-MA" sz="4800" b="1" kern="0" dirty="0">
                <a:solidFill>
                  <a:srgbClr val="FFC000"/>
                </a:solidFill>
                <a:latin typeface="Calibri"/>
                <a:ea typeface="Calibri"/>
                <a:cs typeface="Calibri"/>
                <a:sym typeface="Calibri"/>
              </a:rPr>
              <a:t> بِطَلاقَةٍ</a:t>
            </a:r>
            <a:endParaRPr lang="ar-SA" sz="4800" b="1" kern="0" dirty="0">
              <a:solidFill>
                <a:srgbClr val="FFC000"/>
              </a:solidFill>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MA" sz="4800" b="1" kern="0" dirty="0">
                <a:solidFill>
                  <a:srgbClr val="FFC000"/>
                </a:solidFill>
                <a:latin typeface="Calibri"/>
                <a:ea typeface="Calibri"/>
                <a:cs typeface="Calibri"/>
                <a:sym typeface="Calibri"/>
              </a:rPr>
              <a:t>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2" name="Oval 45">
            <a:extLst>
              <a:ext uri="{FF2B5EF4-FFF2-40B4-BE49-F238E27FC236}">
                <a16:creationId xmlns:a16="http://schemas.microsoft.com/office/drawing/2014/main" id="{40ABDB33-6045-296B-8403-2ECA8A8E40BD}"/>
              </a:ext>
            </a:extLst>
          </p:cNvPr>
          <p:cNvSpPr/>
          <p:nvPr/>
        </p:nvSpPr>
        <p:spPr>
          <a:xfrm>
            <a:off x="9548106" y="4146722"/>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508421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765613" y="536741"/>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أداءهم القرائي ذاتيا بوضع دائرة أمام الرمز الموافق لإنجازه القرائي في الجهة الخاصة بذلك على الكراسة.  </a:t>
            </a:r>
            <a:endParaRPr lang="fr-FR" sz="1600" i="1" dirty="0">
              <a:solidFill>
                <a:schemeClr val="bg1">
                  <a:lumMod val="50000"/>
                </a:schemeClr>
              </a:solidFill>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827743" y="979569"/>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sp>
        <p:nvSpPr>
          <p:cNvPr id="2" name="Google Shape;1367;p31">
            <a:extLst>
              <a:ext uri="{FF2B5EF4-FFF2-40B4-BE49-F238E27FC236}">
                <a16:creationId xmlns:a16="http://schemas.microsoft.com/office/drawing/2014/main" id="{878B8134-4478-748C-A34A-1F4D75022947}"/>
              </a:ext>
            </a:extLst>
          </p:cNvPr>
          <p:cNvSpPr txBox="1">
            <a:spLocks/>
          </p:cNvSpPr>
          <p:nvPr/>
        </p:nvSpPr>
        <p:spPr>
          <a:xfrm>
            <a:off x="335360" y="6754"/>
            <a:ext cx="11129828"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dirty="0">
                <a:solidFill>
                  <a:schemeClr val="bg1">
                    <a:lumMod val="50000"/>
                  </a:schemeClr>
                </a:solidFill>
              </a:rPr>
              <a:t>معايير التقويم الذاتي للقراءة بطلاقة: أقوم أدائي القرائي ذاتيا.</a:t>
            </a:r>
          </a:p>
        </p:txBody>
      </p:sp>
      <p:sp>
        <p:nvSpPr>
          <p:cNvPr id="28" name="Ellipse 27">
            <a:extLst>
              <a:ext uri="{FF2B5EF4-FFF2-40B4-BE49-F238E27FC236}">
                <a16:creationId xmlns:a16="http://schemas.microsoft.com/office/drawing/2014/main" id="{29525965-DEEE-C288-A8F2-925B8D89D666}"/>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Ellipse 28">
            <a:extLst>
              <a:ext uri="{FF2B5EF4-FFF2-40B4-BE49-F238E27FC236}">
                <a16:creationId xmlns:a16="http://schemas.microsoft.com/office/drawing/2014/main" id="{0094C23F-0490-8896-8171-C339B013D95B}"/>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 coins arrondis 29">
            <a:extLst>
              <a:ext uri="{FF2B5EF4-FFF2-40B4-BE49-F238E27FC236}">
                <a16:creationId xmlns:a16="http://schemas.microsoft.com/office/drawing/2014/main" id="{2DC1FF42-EA1D-1AC4-F1CE-9282A7572BCC}"/>
              </a:ext>
            </a:extLst>
          </p:cNvPr>
          <p:cNvSpPr/>
          <p:nvPr/>
        </p:nvSpPr>
        <p:spPr>
          <a:xfrm>
            <a:off x="2793077" y="1892990"/>
            <a:ext cx="7036310" cy="128998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 coins arrondis 30">
            <a:extLst>
              <a:ext uri="{FF2B5EF4-FFF2-40B4-BE49-F238E27FC236}">
                <a16:creationId xmlns:a16="http://schemas.microsoft.com/office/drawing/2014/main" id="{3E5CBAEA-B71A-AE2C-98D8-68062409897E}"/>
              </a:ext>
            </a:extLst>
          </p:cNvPr>
          <p:cNvSpPr/>
          <p:nvPr/>
        </p:nvSpPr>
        <p:spPr>
          <a:xfrm>
            <a:off x="2451101" y="3844316"/>
            <a:ext cx="6867010"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4" name="Rectangle : coins arrondis 1343">
            <a:extLst>
              <a:ext uri="{FF2B5EF4-FFF2-40B4-BE49-F238E27FC236}">
                <a16:creationId xmlns:a16="http://schemas.microsoft.com/office/drawing/2014/main" id="{DA09876D-E322-A035-0A5C-E0D14C34CEF2}"/>
              </a:ext>
            </a:extLst>
          </p:cNvPr>
          <p:cNvSpPr/>
          <p:nvPr/>
        </p:nvSpPr>
        <p:spPr>
          <a:xfrm>
            <a:off x="2451101" y="5459581"/>
            <a:ext cx="6867010"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5" name="Ellipse 1344">
            <a:extLst>
              <a:ext uri="{FF2B5EF4-FFF2-40B4-BE49-F238E27FC236}">
                <a16:creationId xmlns:a16="http://schemas.microsoft.com/office/drawing/2014/main" id="{851038E5-F0E4-578C-E833-08C38A8F3330}"/>
              </a:ext>
            </a:extLst>
          </p:cNvPr>
          <p:cNvSpPr/>
          <p:nvPr/>
        </p:nvSpPr>
        <p:spPr>
          <a:xfrm>
            <a:off x="8737467" y="1979674"/>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6" name="Ellipse 1345">
            <a:extLst>
              <a:ext uri="{FF2B5EF4-FFF2-40B4-BE49-F238E27FC236}">
                <a16:creationId xmlns:a16="http://schemas.microsoft.com/office/drawing/2014/main" id="{FE4C4949-A629-59DC-E82F-AB9D5024A07E}"/>
              </a:ext>
            </a:extLst>
          </p:cNvPr>
          <p:cNvSpPr/>
          <p:nvPr/>
        </p:nvSpPr>
        <p:spPr>
          <a:xfrm>
            <a:off x="8749627" y="3791403"/>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7" name="Ellipse 1346">
            <a:extLst>
              <a:ext uri="{FF2B5EF4-FFF2-40B4-BE49-F238E27FC236}">
                <a16:creationId xmlns:a16="http://schemas.microsoft.com/office/drawing/2014/main" id="{C4B210BE-973F-D297-68B1-524D6DB237FE}"/>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48" name="Image 1347" descr="Une image contenant émoticône, Dessin d’enfant, dessin humoristique, smiley&#10;&#10;Le contenu généré par l’IA peut être incorrect.">
            <a:extLst>
              <a:ext uri="{FF2B5EF4-FFF2-40B4-BE49-F238E27FC236}">
                <a16:creationId xmlns:a16="http://schemas.microsoft.com/office/drawing/2014/main" id="{EC75AE47-0675-AA99-28AE-8B3127E2B1C1}"/>
              </a:ext>
            </a:extLst>
          </p:cNvPr>
          <p:cNvPicPr>
            <a:picLocks noChangeAspect="1"/>
          </p:cNvPicPr>
          <p:nvPr/>
        </p:nvPicPr>
        <p:blipFill>
          <a:blip r:embed="rId4">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1349" name="Image 1348" descr="Une image contenant émoticône, Dessin d’enfant, dessin humoristique, smiley&#10;&#10;Le contenu généré par l’IA peut être incorrect.">
            <a:extLst>
              <a:ext uri="{FF2B5EF4-FFF2-40B4-BE49-F238E27FC236}">
                <a16:creationId xmlns:a16="http://schemas.microsoft.com/office/drawing/2014/main" id="{E5D35901-A247-396C-1D96-0653706CC54C}"/>
              </a:ext>
            </a:extLst>
          </p:cNvPr>
          <p:cNvPicPr>
            <a:picLocks noChangeAspect="1"/>
          </p:cNvPicPr>
          <p:nvPr/>
        </p:nvPicPr>
        <p:blipFill>
          <a:blip r:embed="rId4">
            <a:extLst>
              <a:ext uri="{28A0092B-C50C-407E-A947-70E740481C1C}">
                <a14:useLocalDpi xmlns:a14="http://schemas.microsoft.com/office/drawing/2010/main" val="0"/>
              </a:ext>
            </a:extLst>
          </a:blip>
          <a:srcRect l="32376" r="30723"/>
          <a:stretch>
            <a:fillRect/>
          </a:stretch>
        </p:blipFill>
        <p:spPr>
          <a:xfrm>
            <a:off x="8783146" y="3886982"/>
            <a:ext cx="825910" cy="956886"/>
          </a:xfrm>
          <a:prstGeom prst="rect">
            <a:avLst/>
          </a:prstGeom>
        </p:spPr>
      </p:pic>
      <p:pic>
        <p:nvPicPr>
          <p:cNvPr id="1350" name="Image 1349" descr="Une image contenant émoticône, Dessin d’enfant, dessin humoristique, smiley&#10;&#10;Le contenu généré par l’IA peut être incorrect.">
            <a:extLst>
              <a:ext uri="{FF2B5EF4-FFF2-40B4-BE49-F238E27FC236}">
                <a16:creationId xmlns:a16="http://schemas.microsoft.com/office/drawing/2014/main" id="{0DFF3A90-6345-F07C-79CD-54F813B5C13B}"/>
              </a:ext>
            </a:extLst>
          </p:cNvPr>
          <p:cNvPicPr>
            <a:picLocks noChangeAspect="1"/>
          </p:cNvPicPr>
          <p:nvPr/>
        </p:nvPicPr>
        <p:blipFill>
          <a:blip r:embed="rId4">
            <a:extLst>
              <a:ext uri="{28A0092B-C50C-407E-A947-70E740481C1C}">
                <a14:useLocalDpi xmlns:a14="http://schemas.microsoft.com/office/drawing/2010/main" val="0"/>
              </a:ext>
            </a:extLst>
          </a:blip>
          <a:srcRect l="72031"/>
          <a:stretch>
            <a:fillRect/>
          </a:stretch>
        </p:blipFill>
        <p:spPr>
          <a:xfrm>
            <a:off x="8913555" y="2087629"/>
            <a:ext cx="639096" cy="976930"/>
          </a:xfrm>
          <a:prstGeom prst="rect">
            <a:avLst/>
          </a:prstGeom>
        </p:spPr>
      </p:pic>
      <p:sp>
        <p:nvSpPr>
          <p:cNvPr id="1351" name="Rectangle 1350">
            <a:extLst>
              <a:ext uri="{FF2B5EF4-FFF2-40B4-BE49-F238E27FC236}">
                <a16:creationId xmlns:a16="http://schemas.microsoft.com/office/drawing/2014/main" id="{D3E07029-C9B1-DC72-3D12-F30A54B5B17C}"/>
              </a:ext>
            </a:extLst>
          </p:cNvPr>
          <p:cNvSpPr/>
          <p:nvPr/>
        </p:nvSpPr>
        <p:spPr>
          <a:xfrm>
            <a:off x="2827744" y="1987878"/>
            <a:ext cx="5587608" cy="1076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2400" b="1" dirty="0">
                <a:solidFill>
                  <a:srgbClr val="002060"/>
                </a:solidFill>
              </a:rPr>
              <a:t>تَمَكَّنْتُ مِنْ قِرَاءَةِ </a:t>
            </a:r>
            <a:r>
              <a:rPr lang="ar-SA" sz="2400" b="1" dirty="0">
                <a:solidFill>
                  <a:srgbClr val="C00000"/>
                </a:solidFill>
              </a:rPr>
              <a:t>نَصٍّ مُتوسِّطِ الطُّول </a:t>
            </a:r>
            <a:r>
              <a:rPr lang="ar-SA" sz="2400" b="1" dirty="0">
                <a:solidFill>
                  <a:srgbClr val="002060"/>
                </a:solidFill>
              </a:rPr>
              <a:t>بِطَلَاقَةٍ وَدُونَ </a:t>
            </a:r>
            <a:r>
              <a:rPr lang="ar-SA" sz="2400" b="1" dirty="0" err="1">
                <a:solidFill>
                  <a:srgbClr val="002060"/>
                </a:solidFill>
              </a:rPr>
              <a:t>خَطَإٍ</a:t>
            </a:r>
            <a:r>
              <a:rPr lang="ar-SA" sz="2400" b="1" dirty="0">
                <a:solidFill>
                  <a:srgbClr val="002060"/>
                </a:solidFill>
              </a:rPr>
              <a:t> </a:t>
            </a:r>
          </a:p>
          <a:p>
            <a:pPr algn="ctr" rtl="1">
              <a:lnSpc>
                <a:spcPct val="150000"/>
              </a:lnSpc>
            </a:pPr>
            <a:r>
              <a:rPr lang="ar-SA" sz="2400" b="1" dirty="0">
                <a:solidFill>
                  <a:schemeClr val="accent3">
                    <a:lumMod val="50000"/>
                  </a:schemeClr>
                </a:solidFill>
              </a:rPr>
              <a:t>أَوْ أَخْطَأتُ وَصَحَّحْتُ أَخْطَائِي بِمُفْرَدِي.</a:t>
            </a:r>
          </a:p>
        </p:txBody>
      </p:sp>
      <p:sp>
        <p:nvSpPr>
          <p:cNvPr id="1352" name="Rectangle 1351">
            <a:extLst>
              <a:ext uri="{FF2B5EF4-FFF2-40B4-BE49-F238E27FC236}">
                <a16:creationId xmlns:a16="http://schemas.microsoft.com/office/drawing/2014/main" id="{6FC465C9-B7DC-2014-168F-CB71F6E732EE}"/>
              </a:ext>
            </a:extLst>
          </p:cNvPr>
          <p:cNvSpPr/>
          <p:nvPr/>
        </p:nvSpPr>
        <p:spPr>
          <a:xfrm>
            <a:off x="2500975" y="3916697"/>
            <a:ext cx="6219867"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a:t>
            </a:r>
            <a:r>
              <a:rPr lang="ar-SA" sz="2400" b="1" dirty="0">
                <a:solidFill>
                  <a:srgbClr val="C00000"/>
                </a:solidFill>
              </a:rPr>
              <a:t>نَصًَا مُتوسِّطَ الطُّولِ </a:t>
            </a:r>
            <a:r>
              <a:rPr lang="ar-SA" sz="2400" b="1" dirty="0">
                <a:solidFill>
                  <a:srgbClr val="002060"/>
                </a:solidFill>
              </a:rPr>
              <a:t>وَأَخْطَأْتُ مَا بَيْنَ </a:t>
            </a:r>
            <a:r>
              <a:rPr lang="ar-SA" sz="2400" b="1" dirty="0">
                <a:solidFill>
                  <a:srgbClr val="C00000"/>
                </a:solidFill>
              </a:rPr>
              <a:t>[1 - 7] أَخْطَاءٍ</a:t>
            </a:r>
            <a:r>
              <a:rPr lang="ar-SA" sz="2400" b="1" dirty="0">
                <a:solidFill>
                  <a:srgbClr val="002060"/>
                </a:solidFill>
              </a:rPr>
              <a:t>،</a:t>
            </a:r>
          </a:p>
          <a:p>
            <a:pPr algn="ctr" rtl="1"/>
            <a:r>
              <a:rPr lang="ar-SA" sz="2400" b="1" dirty="0">
                <a:solidFill>
                  <a:srgbClr val="002060"/>
                </a:solidFill>
              </a:rPr>
              <a:t> </a:t>
            </a:r>
            <a:r>
              <a:rPr lang="ar-SA" sz="2400" b="1" dirty="0">
                <a:solidFill>
                  <a:schemeClr val="accent3">
                    <a:lumMod val="50000"/>
                  </a:schemeClr>
                </a:solidFill>
              </a:rPr>
              <a:t>أَحْتَاجُ إِلَى مَزِيدٍ مِنَ التَّدْرِيبِ عَلَى الْقِرَاءَةِ بِطَلَاقَةٍ!</a:t>
            </a:r>
            <a:endParaRPr lang="fr-FR" sz="2400" b="1" dirty="0">
              <a:solidFill>
                <a:schemeClr val="accent3">
                  <a:lumMod val="50000"/>
                </a:schemeClr>
              </a:solidFill>
            </a:endParaRPr>
          </a:p>
        </p:txBody>
      </p:sp>
      <p:sp>
        <p:nvSpPr>
          <p:cNvPr id="1353" name="Rectangle 1352">
            <a:extLst>
              <a:ext uri="{FF2B5EF4-FFF2-40B4-BE49-F238E27FC236}">
                <a16:creationId xmlns:a16="http://schemas.microsoft.com/office/drawing/2014/main" id="{C96D512D-5565-AA79-4E3A-0DF562AF31D8}"/>
              </a:ext>
            </a:extLst>
          </p:cNvPr>
          <p:cNvSpPr/>
          <p:nvPr/>
        </p:nvSpPr>
        <p:spPr>
          <a:xfrm>
            <a:off x="2500975" y="5511817"/>
            <a:ext cx="5935006"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a:t>
            </a:r>
            <a:r>
              <a:rPr lang="ar-SA" sz="2400" b="1" dirty="0">
                <a:solidFill>
                  <a:srgbClr val="C00000"/>
                </a:solidFill>
              </a:rPr>
              <a:t>نَصًَا مُتوسِّطَ الطُّولِ</a:t>
            </a:r>
            <a:r>
              <a:rPr lang="ar-SA" sz="2400" b="1" dirty="0">
                <a:solidFill>
                  <a:srgbClr val="002060"/>
                </a:solidFill>
              </a:rPr>
              <a:t> وَأَخْطَأْتُ أَكْثَرَ </a:t>
            </a:r>
            <a:r>
              <a:rPr lang="ar-SA" sz="2400" b="1" dirty="0">
                <a:solidFill>
                  <a:srgbClr val="C00000"/>
                </a:solidFill>
              </a:rPr>
              <a:t>مِنْ [7] أَخْطَاءٍ</a:t>
            </a:r>
            <a:r>
              <a:rPr lang="ar-SA" sz="2400" b="1" dirty="0">
                <a:solidFill>
                  <a:srgbClr val="002060"/>
                </a:solidFill>
              </a:rPr>
              <a:t>، </a:t>
            </a:r>
          </a:p>
          <a:p>
            <a:pPr algn="ctr" rtl="1"/>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
        <p:nvSpPr>
          <p:cNvPr id="6" name="Rectangle 5">
            <a:extLst>
              <a:ext uri="{FF2B5EF4-FFF2-40B4-BE49-F238E27FC236}">
                <a16:creationId xmlns:a16="http://schemas.microsoft.com/office/drawing/2014/main" id="{77464741-6893-B4BA-B4CC-3BD26FCAC0D6}"/>
              </a:ext>
            </a:extLst>
          </p:cNvPr>
          <p:cNvSpPr/>
          <p:nvPr/>
        </p:nvSpPr>
        <p:spPr>
          <a:xfrm>
            <a:off x="-1" y="0"/>
            <a:ext cx="12175375"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5788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234785A0-EB04-5C3E-C360-9EF7ACB798F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D96A02E3-8AC3-4F3B-B445-A7BAEFDAAF9B}"/>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22E1E831-2A97-9059-D1B0-30ADFD31AD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370;p31">
            <a:extLst>
              <a:ext uri="{FF2B5EF4-FFF2-40B4-BE49-F238E27FC236}">
                <a16:creationId xmlns:a16="http://schemas.microsoft.com/office/drawing/2014/main" id="{0F0F8223-E0FC-510A-F3B9-95B60388C08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8312727" y="1849464"/>
            <a:ext cx="3471114" cy="1907890"/>
          </a:xfrm>
          <a:prstGeom prst="rect">
            <a:avLst/>
          </a:prstGeom>
          <a:noFill/>
          <a:ln>
            <a:noFill/>
          </a:ln>
        </p:spPr>
      </p:pic>
      <p:sp>
        <p:nvSpPr>
          <p:cNvPr id="3" name="Google Shape;1369;p31">
            <a:extLst>
              <a:ext uri="{FF2B5EF4-FFF2-40B4-BE49-F238E27FC236}">
                <a16:creationId xmlns:a16="http://schemas.microsoft.com/office/drawing/2014/main" id="{123E9DC8-2FD5-F8F7-5E58-46BDE269F633}"/>
              </a:ext>
            </a:extLst>
          </p:cNvPr>
          <p:cNvSpPr txBox="1"/>
          <p:nvPr/>
        </p:nvSpPr>
        <p:spPr>
          <a:xfrm>
            <a:off x="519575" y="1051837"/>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قراءة نموذجية للنص، ويطلب انتباه التلاميذ.</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A8051B48-DE79-24B0-F40D-0F5B9B744EC3}"/>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EDBCBED5-1A49-EEEE-57F3-97AC7E932D08}"/>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8" name="Google Shape;1348;p27">
            <a:extLst>
              <a:ext uri="{FF2B5EF4-FFF2-40B4-BE49-F238E27FC236}">
                <a16:creationId xmlns:a16="http://schemas.microsoft.com/office/drawing/2014/main" id="{EBDFC449-7072-F666-65AC-8A173E2D7ED3}"/>
              </a:ext>
            </a:extLst>
          </p:cNvPr>
          <p:cNvSpPr txBox="1">
            <a:spLocks/>
          </p:cNvSpPr>
          <p:nvPr/>
        </p:nvSpPr>
        <p:spPr>
          <a:xfrm>
            <a:off x="384620" y="32121"/>
            <a:ext cx="11017224" cy="369332"/>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600" b="1" dirty="0">
                <a:solidFill>
                  <a:schemeClr val="bg1">
                    <a:lumMod val="50000"/>
                  </a:schemeClr>
                </a:solidFill>
              </a:rPr>
              <a:t>1- النمذجة: انتبهوا، سأقرأ عليكم الفقرة، ص. 91، ثم ستتناوبون على قراءتها بعدي مع احترام معايير الطلاقة، التي سبق التعرف عليها: الدقة والسرعة.</a:t>
            </a:r>
          </a:p>
        </p:txBody>
      </p:sp>
      <p:sp>
        <p:nvSpPr>
          <p:cNvPr id="11" name="ZoneTexte 10">
            <a:extLst>
              <a:ext uri="{FF2B5EF4-FFF2-40B4-BE49-F238E27FC236}">
                <a16:creationId xmlns:a16="http://schemas.microsoft.com/office/drawing/2014/main" id="{B056F50B-3BC9-3B24-BD6A-7D911585961A}"/>
              </a:ext>
            </a:extLst>
          </p:cNvPr>
          <p:cNvSpPr txBox="1"/>
          <p:nvPr/>
        </p:nvSpPr>
        <p:spPr>
          <a:xfrm>
            <a:off x="1436253" y="431020"/>
            <a:ext cx="9717757" cy="307777"/>
          </a:xfrm>
          <a:prstGeom prst="rect">
            <a:avLst/>
          </a:prstGeom>
          <a:noFill/>
        </p:spPr>
        <p:txBody>
          <a:bodyPr wrap="square">
            <a:spAutoFit/>
          </a:bodyPr>
          <a:lstStyle/>
          <a:p>
            <a:pPr algn="r" rtl="1"/>
            <a:r>
              <a:rPr lang="ar-SA" sz="1400" i="1" dirty="0">
                <a:solidFill>
                  <a:schemeClr val="bg1">
                    <a:lumMod val="65000"/>
                  </a:schemeClr>
                </a:solidFill>
              </a:rPr>
              <a:t>يطلب</a:t>
            </a:r>
            <a:r>
              <a:rPr lang="ar-MA" sz="1400" i="1" dirty="0">
                <a:solidFill>
                  <a:schemeClr val="bg1">
                    <a:lumMod val="65000"/>
                  </a:schemeClr>
                </a:solidFill>
              </a:rPr>
              <a:t> 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MA" sz="1400" i="1" dirty="0">
                <a:solidFill>
                  <a:schemeClr val="bg1">
                    <a:lumMod val="65000"/>
                  </a:schemeClr>
                </a:solidFill>
              </a:rPr>
              <a:t> </a:t>
            </a:r>
            <a:r>
              <a:rPr lang="ar-SA" sz="1400" i="1" dirty="0">
                <a:solidFill>
                  <a:schemeClr val="bg1">
                    <a:lumMod val="65000"/>
                  </a:schemeClr>
                </a:solidFill>
              </a:rPr>
              <a:t>انتباه التلاميذ و</a:t>
            </a:r>
            <a:r>
              <a:rPr lang="ar-SA" sz="1400" i="1" dirty="0">
                <a:solidFill>
                  <a:schemeClr val="bg1">
                    <a:lumMod val="65000"/>
                  </a:schemeClr>
                </a:solidFill>
                <a:sym typeface="Calibri"/>
              </a:rPr>
              <a:t>استعمال</a:t>
            </a:r>
            <a:r>
              <a:rPr lang="ar-MA" sz="1400" i="1" dirty="0">
                <a:solidFill>
                  <a:schemeClr val="bg1">
                    <a:lumMod val="65000"/>
                  </a:schemeClr>
                </a:solidFill>
                <a:sym typeface="Calibri"/>
              </a:rPr>
              <a:t> الإشارة بالأصبع</a:t>
            </a:r>
            <a:r>
              <a:rPr lang="ar-SA" sz="1400" i="1" dirty="0">
                <a:solidFill>
                  <a:schemeClr val="bg1">
                    <a:lumMod val="65000"/>
                  </a:schemeClr>
                </a:solidFill>
                <a:sym typeface="Calibri"/>
              </a:rPr>
              <a:t> في تتبع </a:t>
            </a:r>
            <a:r>
              <a:rPr lang="ar-MA" sz="1400" i="1" dirty="0">
                <a:solidFill>
                  <a:schemeClr val="bg1">
                    <a:lumMod val="65000"/>
                  </a:schemeClr>
                </a:solidFill>
                <a:sym typeface="Calibri"/>
              </a:rPr>
              <a:t>المقروءة</a:t>
            </a:r>
            <a:r>
              <a:rPr lang="ar-SA" sz="1400" i="1" dirty="0">
                <a:solidFill>
                  <a:schemeClr val="bg1">
                    <a:lumMod val="65000"/>
                  </a:schemeClr>
                </a:solidFill>
              </a:rPr>
              <a:t>، ثم يقرأ النص بطلاقة</a:t>
            </a:r>
            <a:r>
              <a:rPr lang="ar-MA" sz="1400" i="1" dirty="0">
                <a:solidFill>
                  <a:schemeClr val="bg1">
                    <a:lumMod val="65000"/>
                  </a:schemeClr>
                </a:solidFill>
              </a:rPr>
              <a:t>.</a:t>
            </a:r>
            <a:endParaRPr lang="fr-FR" sz="1400" i="1" dirty="0">
              <a:solidFill>
                <a:schemeClr val="bg1">
                  <a:lumMod val="65000"/>
                </a:schemeClr>
              </a:solidFill>
            </a:endParaRPr>
          </a:p>
        </p:txBody>
      </p:sp>
      <p:sp>
        <p:nvSpPr>
          <p:cNvPr id="12" name="Rectangle 11">
            <a:extLst>
              <a:ext uri="{FF2B5EF4-FFF2-40B4-BE49-F238E27FC236}">
                <a16:creationId xmlns:a16="http://schemas.microsoft.com/office/drawing/2014/main" id="{62A0810B-812A-2D90-8102-567BAD1FE1F5}"/>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ZoneTexte 12">
            <a:extLst>
              <a:ext uri="{FF2B5EF4-FFF2-40B4-BE49-F238E27FC236}">
                <a16:creationId xmlns:a16="http://schemas.microsoft.com/office/drawing/2014/main" id="{63900E4D-98C8-0173-AE28-0B9EB5F4C36D}"/>
              </a:ext>
            </a:extLst>
          </p:cNvPr>
          <p:cNvSpPr txBox="1"/>
          <p:nvPr/>
        </p:nvSpPr>
        <p:spPr>
          <a:xfrm>
            <a:off x="436888" y="2484564"/>
            <a:ext cx="5957210" cy="130292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C07475B4-BDF5-A7CE-49B1-A5CF0653A47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5" name="ZoneTexte 14">
            <a:extLst>
              <a:ext uri="{FF2B5EF4-FFF2-40B4-BE49-F238E27FC236}">
                <a16:creationId xmlns:a16="http://schemas.microsoft.com/office/drawing/2014/main" id="{ADBCDFBB-CD01-614D-4F51-5C4441897FBC}"/>
              </a:ext>
            </a:extLst>
          </p:cNvPr>
          <p:cNvSpPr txBox="1"/>
          <p:nvPr/>
        </p:nvSpPr>
        <p:spPr>
          <a:xfrm>
            <a:off x="379032" y="4999555"/>
            <a:ext cx="5957210" cy="123758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Tree>
    <p:extLst>
      <p:ext uri="{BB962C8B-B14F-4D97-AF65-F5344CB8AC3E}">
        <p14:creationId xmlns:p14="http://schemas.microsoft.com/office/powerpoint/2010/main" val="2508151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5BBE70B4-F7F4-C4D1-E1C3-03890476205D}"/>
              </a:ext>
            </a:extLst>
          </p:cNvPr>
          <p:cNvSpPr/>
          <p:nvPr/>
        </p:nvSpPr>
        <p:spPr>
          <a:xfrm>
            <a:off x="0" y="1056094"/>
            <a:ext cx="12087025" cy="5745779"/>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200" b="1" dirty="0">
                <a:solidFill>
                  <a:srgbClr val="002060"/>
                </a:solidFill>
                <a:cs typeface="Mudir MT" pitchFamily="2" charset="-78"/>
                <a:sym typeface="Calibri"/>
              </a:rPr>
              <a:t>سَأَلَتْ أُمٌّ </a:t>
            </a:r>
            <a:r>
              <a:rPr lang="ar-MA" sz="2200" b="1" dirty="0" err="1">
                <a:solidFill>
                  <a:srgbClr val="002060"/>
                </a:solidFill>
                <a:cs typeface="Mudir MT" pitchFamily="2" charset="-78"/>
                <a:sym typeface="Calibri"/>
              </a:rPr>
              <a:t>ٱبْنَتَهَا</a:t>
            </a:r>
            <a:r>
              <a:rPr lang="ar-MA" sz="2200" b="1" dirty="0">
                <a:solidFill>
                  <a:srgbClr val="002060"/>
                </a:solidFill>
                <a:cs typeface="Mudir MT" pitchFamily="2" charset="-78"/>
                <a:sym typeface="Calibri"/>
              </a:rPr>
              <a:t> أَمَلَ عَمَّا تُرِيدُ أَنْ تَكُونَ عِنْدَمَا تُصْبِحُ كَبِيرَةً. فَأَجَابَتْ أَمَلُ: "أُرِيدُ أَنْ أَبْقَى صَغِيرَةً".</a:t>
            </a:r>
            <a:br>
              <a:rPr lang="ar-MA" sz="2200" b="1" dirty="0">
                <a:solidFill>
                  <a:srgbClr val="002060"/>
                </a:solidFill>
                <a:cs typeface="Mudir MT" pitchFamily="2" charset="-78"/>
                <a:sym typeface="Calibri"/>
              </a:rPr>
            </a:br>
            <a:r>
              <a:rPr lang="ar-MA" sz="2200" b="1" dirty="0">
                <a:solidFill>
                  <a:srgbClr val="002060"/>
                </a:solidFill>
                <a:cs typeface="Mudir MT" pitchFamily="2" charset="-78"/>
                <a:sym typeface="Calibri"/>
              </a:rPr>
              <a:t>وَقَالَتِ الْأُمُّ: "وَلِمَاذَا؟ إِنَّهُ مِنَ الْمُمْتِعِ أَنْ يَصِيرَ الْإِنْسَانُ كَبِيرًا، وَلَكِنْ يَا حُلْوَتِي، لِمَاذَا تَرْغَبِينَ فِي أَنْ تَظَلِّي صَغِيرَةً؟".</a:t>
            </a:r>
            <a:endParaRPr lang="ar-MA" sz="2200" b="1" dirty="0">
              <a:solidFill>
                <a:srgbClr val="002060"/>
              </a:solidFill>
              <a:cs typeface="Mudir MT" pitchFamily="2" charset="-78"/>
            </a:endParaRPr>
          </a:p>
          <a:p>
            <a:pPr lvl="0" algn="just" rtl="1">
              <a:lnSpc>
                <a:spcPct val="150000"/>
              </a:lnSpc>
            </a:pPr>
            <a:r>
              <a:rPr lang="ar-MA" sz="2200" b="1" dirty="0">
                <a:solidFill>
                  <a:srgbClr val="002060"/>
                </a:solidFill>
                <a:cs typeface="Mudir MT" pitchFamily="2" charset="-78"/>
                <a:sym typeface="Calibri"/>
              </a:rPr>
              <a:t>رَدَّتْ أَمَلُ بِأَنَّهُ عِنْدَمَا نَكُونُ صِغَارًا، نَقُومُ بِأَشْيَاءَ كَثِيرَةٍ لَا يَسْتَطِيعُ الْكِبَارُ الْقِيَامَ بِهَا، نَسْتَطِيعُ أَنْ تَقْفِزَ عِنْدَمَا تَكُونُ فَرِحَةً، وَنَجْلِسَ تَحْتَ الْمَائِدَةِ لِتَلْمَسَ الْوُرُودَ الَّتِي تُزَيِّنُ السَّجَّادَةَ، غَيْرَ أَنَّ الْكِبَارَ لَا يَقْفِزُونَ، وَلَا يَجْلِسُونَ تَحْتَ الْمَائِدَةِ. وَلِذَلِكَ، أُُحِبُّ أَنْ أبقى صَغِيرَةً.</a:t>
            </a:r>
            <a:endParaRPr lang="ar-MA" sz="2200" b="1" dirty="0">
              <a:solidFill>
                <a:srgbClr val="002060"/>
              </a:solidFill>
              <a:cs typeface="Mudir MT" pitchFamily="2" charset="-78"/>
            </a:endParaRPr>
          </a:p>
          <a:p>
            <a:pPr lvl="0" algn="just" rtl="1">
              <a:lnSpc>
                <a:spcPct val="150000"/>
              </a:lnSpc>
            </a:pPr>
            <a:r>
              <a:rPr lang="ar-MA" sz="2200" b="1" dirty="0">
                <a:solidFill>
                  <a:srgbClr val="002060"/>
                </a:solidFill>
                <a:cs typeface="Mudir MT" pitchFamily="2" charset="-78"/>
                <a:sym typeface="Calibri"/>
              </a:rPr>
              <a:t>قَالَتِ الْأُمُّ: "أَلَا تُفَكِّرِينَ، يَا صَغِيرَتِي، فِي الدِّرَاسَةِ؟". فَرَدَّتِ الْبِنْتُ أَمَلُ: "نَعَمْ، إِنَّنِي أُحِبُّ أَنْ أَذْهَبَ إِلَى الْمَدْرَسَةِ، وَأَنْ أَتَعَلَّمَ، لِأَنَّ مَكَانَ الصِّغَارِ هُوَ الْمَدْرَسَةُ".</a:t>
            </a:r>
            <a:endParaRPr lang="ar-MA" sz="2200" b="1" dirty="0">
              <a:solidFill>
                <a:srgbClr val="002060"/>
              </a:solidFill>
              <a:cs typeface="Mudir MT" pitchFamily="2" charset="-78"/>
            </a:endParaRPr>
          </a:p>
          <a:p>
            <a:pPr lvl="0" algn="just" rtl="1">
              <a:lnSpc>
                <a:spcPct val="150000"/>
              </a:lnSpc>
            </a:pPr>
            <a:r>
              <a:rPr lang="ar-MA" sz="2200" b="1" dirty="0">
                <a:solidFill>
                  <a:srgbClr val="002060"/>
                </a:solidFill>
                <a:cs typeface="Mudir MT" pitchFamily="2" charset="-78"/>
                <a:sym typeface="Calibri"/>
              </a:rPr>
              <a:t>عَلَّقَتِ الْأُمُّ أَنَّ ذَلِكَ حَقٌّ مِنْ حُقُوقِ كُلِّ طِفْلٍ. غَيْرَ أَنَّ الطِّفْلَةَ أَمَلَ فَاجَأَتْ أُمَّهَا بِالْقَوْلِ، بِأَنَّ هُنَاكَ أَطْفَالًا صِغَارًا تَرَاهُمْ يَتِيهُونَ فِي الطُّرُقَاتِ، أَوْ يَعْمَلُونَ فِي وَرَشَاتِ الْحِرَفِ، دُونَ أَنْ يَذْهَبُوا إِلَى الْمَدْرَسَةِ، وَدُونَ أَنْ يَلْعَبُوا.</a:t>
            </a:r>
            <a:endParaRPr lang="ar-MA" sz="2200" b="1" dirty="0">
              <a:solidFill>
                <a:srgbClr val="002060"/>
              </a:solidFill>
              <a:cs typeface="Mudir MT" pitchFamily="2" charset="-78"/>
            </a:endParaRPr>
          </a:p>
          <a:p>
            <a:pPr lvl="0" algn="just" rtl="1">
              <a:lnSpc>
                <a:spcPct val="150000"/>
              </a:lnSpc>
            </a:pPr>
            <a:r>
              <a:rPr lang="ar-MA" sz="2200" b="1" dirty="0">
                <a:solidFill>
                  <a:srgbClr val="002060"/>
                </a:solidFill>
                <a:cs typeface="Mudir MT" pitchFamily="2" charset="-78"/>
                <a:sym typeface="Calibri"/>
              </a:rPr>
              <a:t>فَرَدَّتِ الْأُمُّ: "لَا شَكَّ أَنَّهُمْ يَتَمَنَّوْنَ أَنْ يَلْعَبُوا مِثْلَكِ، يَا بُنَيَّتِي، وَأَنْ يَذْهَبُوا إِلَى الْمَدْرَسَةِ".</a:t>
            </a:r>
          </a:p>
          <a:p>
            <a:pPr lvl="0" algn="ctr" rtl="1">
              <a:lnSpc>
                <a:spcPct val="150000"/>
              </a:lnSpc>
              <a:buClr>
                <a:srgbClr val="000000"/>
              </a:buClr>
              <a:buSzPts val="1200"/>
            </a:pPr>
            <a:r>
              <a:rPr lang="ar-MA" sz="1600" b="1" dirty="0">
                <a:solidFill>
                  <a:srgbClr val="002060"/>
                </a:solidFill>
                <a:cs typeface="Mudir MT" pitchFamily="2" charset="-78"/>
                <a:sym typeface="Calibri"/>
              </a:rPr>
              <a:t>المرجع: رولان </a:t>
            </a:r>
            <a:r>
              <a:rPr lang="ar-MA" sz="1600" b="1" dirty="0" err="1">
                <a:solidFill>
                  <a:srgbClr val="002060"/>
                </a:solidFill>
                <a:cs typeface="Mudir MT" pitchFamily="2" charset="-78"/>
                <a:sym typeface="Calibri"/>
              </a:rPr>
              <a:t>فريزن</a:t>
            </a:r>
            <a:r>
              <a:rPr lang="ar-MA" sz="1600" b="1" dirty="0">
                <a:solidFill>
                  <a:srgbClr val="002060"/>
                </a:solidFill>
                <a:cs typeface="Mudir MT" pitchFamily="2" charset="-78"/>
                <a:sym typeface="Calibri"/>
              </a:rPr>
              <a:t>، بيداغوجيا الفوارق، منشورات </a:t>
            </a:r>
            <a:r>
              <a:rPr lang="ar-MA" sz="1600" b="1" dirty="0" err="1">
                <a:solidFill>
                  <a:srgbClr val="002060"/>
                </a:solidFill>
                <a:cs typeface="Mudir MT" pitchFamily="2" charset="-78"/>
                <a:sym typeface="Calibri"/>
              </a:rPr>
              <a:t>ناتان</a:t>
            </a:r>
            <a:r>
              <a:rPr lang="ar-MA" sz="1600" b="1" dirty="0">
                <a:solidFill>
                  <a:srgbClr val="002060"/>
                </a:solidFill>
                <a:cs typeface="Mudir MT" pitchFamily="2" charset="-78"/>
                <a:sym typeface="Calibri"/>
              </a:rPr>
              <a:t>، 1993، ص. 99. </a:t>
            </a:r>
            <a:r>
              <a:rPr lang="ar-MA" sz="1600" b="1" dirty="0" err="1">
                <a:solidFill>
                  <a:srgbClr val="002060"/>
                </a:solidFill>
                <a:cs typeface="Mudir MT" pitchFamily="2" charset="-78"/>
                <a:sym typeface="Calibri"/>
              </a:rPr>
              <a:t>بتصر</a:t>
            </a:r>
            <a:r>
              <a:rPr lang="ar-SA" sz="1600" b="1" dirty="0">
                <a:solidFill>
                  <a:srgbClr val="002060"/>
                </a:solidFill>
                <a:cs typeface="Mudir MT" pitchFamily="2" charset="-78"/>
                <a:sym typeface="Calibri"/>
              </a:rPr>
              <a:t>ف.</a:t>
            </a:r>
            <a:endParaRPr lang="fr-FR" sz="1600" b="1" dirty="0">
              <a:solidFill>
                <a:srgbClr val="002060"/>
              </a:solidFill>
              <a:cs typeface="Mudir MT" pitchFamily="2" charset="-78"/>
            </a:endParaRPr>
          </a:p>
        </p:txBody>
      </p:sp>
      <p:sp>
        <p:nvSpPr>
          <p:cNvPr id="23" name="ZoneTexte 22">
            <a:extLst>
              <a:ext uri="{FF2B5EF4-FFF2-40B4-BE49-F238E27FC236}">
                <a16:creationId xmlns:a16="http://schemas.microsoft.com/office/drawing/2014/main" id="{35E8326B-985B-98CB-4298-F754931B168B}"/>
              </a:ext>
            </a:extLst>
          </p:cNvPr>
          <p:cNvSpPr txBox="1"/>
          <p:nvPr/>
        </p:nvSpPr>
        <p:spPr>
          <a:xfrm>
            <a:off x="2377440" y="274320"/>
            <a:ext cx="5004262" cy="523220"/>
          </a:xfrm>
          <a:prstGeom prst="rect">
            <a:avLst/>
          </a:prstGeom>
          <a:noFill/>
        </p:spPr>
        <p:txBody>
          <a:bodyPr wrap="square">
            <a:spAutoFit/>
          </a:bodyPr>
          <a:lstStyle/>
          <a:p>
            <a:pPr algn="ctr" rtl="1"/>
            <a:r>
              <a:rPr lang="ar-SA" sz="2800" b="1" dirty="0">
                <a:solidFill>
                  <a:srgbClr val="002060"/>
                </a:solidFill>
                <a:cs typeface="Mudir MT" pitchFamily="2" charset="-78"/>
                <a:sym typeface="Calibri"/>
              </a:rPr>
              <a:t>أُريدُ أَنْ أَظَلَّ</a:t>
            </a:r>
            <a:r>
              <a:rPr lang="ar-MA" sz="2800" b="1" dirty="0">
                <a:solidFill>
                  <a:srgbClr val="002060"/>
                </a:solidFill>
                <a:cs typeface="Mudir MT" pitchFamily="2" charset="-78"/>
                <a:sym typeface="Calibri"/>
              </a:rPr>
              <a:t> صَغِيرَةً</a:t>
            </a:r>
            <a:r>
              <a:rPr lang="ar-SA" sz="2800" b="1" dirty="0">
                <a:solidFill>
                  <a:srgbClr val="002060"/>
                </a:solidFill>
                <a:cs typeface="Mudir MT" pitchFamily="2" charset="-78"/>
                <a:sym typeface="Calibri"/>
              </a:rPr>
              <a:t> </a:t>
            </a:r>
            <a:endParaRPr lang="fr-FR" sz="2800" dirty="0"/>
          </a:p>
        </p:txBody>
      </p:sp>
    </p:spTree>
    <p:extLst>
      <p:ext uri="{BB962C8B-B14F-4D97-AF65-F5344CB8AC3E}">
        <p14:creationId xmlns:p14="http://schemas.microsoft.com/office/powerpoint/2010/main" val="2780855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33">
          <a:extLst>
            <a:ext uri="{FF2B5EF4-FFF2-40B4-BE49-F238E27FC236}">
              <a16:creationId xmlns:a16="http://schemas.microsoft.com/office/drawing/2014/main" id="{73B61A7A-D120-90AD-4B86-99578F5E02E9}"/>
            </a:ext>
          </a:extLst>
        </p:cNvPr>
        <p:cNvGrpSpPr/>
        <p:nvPr/>
      </p:nvGrpSpPr>
      <p:grpSpPr>
        <a:xfrm>
          <a:off x="0" y="0"/>
          <a:ext cx="0" cy="0"/>
          <a:chOff x="0" y="0"/>
          <a:chExt cx="0" cy="0"/>
        </a:xfrm>
      </p:grpSpPr>
      <p:sp>
        <p:nvSpPr>
          <p:cNvPr id="12" name="Ellipse 11">
            <a:extLst>
              <a:ext uri="{FF2B5EF4-FFF2-40B4-BE49-F238E27FC236}">
                <a16:creationId xmlns:a16="http://schemas.microsoft.com/office/drawing/2014/main" id="{8DEAE20C-CC9A-E128-904D-46AFC88DC2EE}"/>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Google Shape;160;p18">
            <a:extLst>
              <a:ext uri="{FF2B5EF4-FFF2-40B4-BE49-F238E27FC236}">
                <a16:creationId xmlns:a16="http://schemas.microsoft.com/office/drawing/2014/main" id="{D29077BD-3D4D-345D-8D66-E1E0FAB7FD32}"/>
              </a:ext>
            </a:extLst>
          </p:cNvPr>
          <p:cNvSpPr/>
          <p:nvPr/>
        </p:nvSpPr>
        <p:spPr>
          <a:xfrm>
            <a:off x="0" y="-6642"/>
            <a:ext cx="12192000" cy="1138038"/>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1" name="Picture 2" descr="Image générée">
            <a:extLst>
              <a:ext uri="{FF2B5EF4-FFF2-40B4-BE49-F238E27FC236}">
                <a16:creationId xmlns:a16="http://schemas.microsoft.com/office/drawing/2014/main" id="{3E20BEE4-B54A-00B4-6826-4F3F5D80FB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56267AD0-CC60-DE2C-C4CD-A7438195919E}"/>
              </a:ext>
            </a:extLst>
          </p:cNvPr>
          <p:cNvSpPr txBox="1"/>
          <p:nvPr/>
        </p:nvSpPr>
        <p:spPr>
          <a:xfrm>
            <a:off x="823255" y="525329"/>
            <a:ext cx="10446670" cy="523220"/>
          </a:xfrm>
          <a:prstGeom prst="rect">
            <a:avLst/>
          </a:prstGeom>
          <a:noFill/>
        </p:spPr>
        <p:txBody>
          <a:bodyPr wrap="square">
            <a:spAutoFit/>
          </a:bodyPr>
          <a:lstStyle/>
          <a:p>
            <a:pPr algn="r" rtl="1"/>
            <a:r>
              <a:rPr lang="ar-SA" sz="1400" i="1" dirty="0">
                <a:solidFill>
                  <a:schemeClr val="bg1">
                    <a:lumMod val="50000"/>
                  </a:schemeClr>
                </a:solidFill>
              </a:rPr>
              <a:t>- يطلب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من التلاميذ قراءة النص قراءة صامتة، مصحوبة بتقويم ذاتي وفق المعايير المحددة في ص.74، في مدى زمني لا يتجاوز 3 دقائق.</a:t>
            </a:r>
          </a:p>
          <a:p>
            <a:pPr algn="r" rtl="1"/>
            <a:r>
              <a:rPr lang="ar-SA" sz="1400" i="1" dirty="0">
                <a:solidFill>
                  <a:schemeClr val="bg1">
                    <a:lumMod val="50000"/>
                  </a:schemeClr>
                </a:solidFill>
              </a:rPr>
              <a:t>- ينتقل بعد ذلك إلى اختيار عينة عشوائية للتحقق من قراءتها للنص بطلاقة ثم من تقويمها الذاتي، وذلك عبر قراءات فردية جهرية. يقدم الأستاذة التغذية الراجعة عند الحاجة.  </a:t>
            </a:r>
            <a:endParaRPr lang="fr-FR" sz="1400" i="1" dirty="0">
              <a:solidFill>
                <a:schemeClr val="bg1">
                  <a:lumMod val="50000"/>
                </a:schemeClr>
              </a:solidFill>
            </a:endParaRPr>
          </a:p>
        </p:txBody>
      </p:sp>
      <p:pic>
        <p:nvPicPr>
          <p:cNvPr id="2" name="Google Shape;1435;p14" descr="Lever la main - Icônes mains et gestes gratuites">
            <a:extLst>
              <a:ext uri="{FF2B5EF4-FFF2-40B4-BE49-F238E27FC236}">
                <a16:creationId xmlns:a16="http://schemas.microsoft.com/office/drawing/2014/main" id="{9E3EAE4E-82AB-2688-8727-03E8BAA49F29}"/>
              </a:ext>
            </a:extLst>
          </p:cNvPr>
          <p:cNvPicPr preferRelativeResize="0"/>
          <p:nvPr/>
        </p:nvPicPr>
        <p:blipFill rotWithShape="1">
          <a:blip r:embed="rId4">
            <a:alphaModFix/>
          </a:blip>
          <a:srcRect/>
          <a:stretch/>
        </p:blipFill>
        <p:spPr>
          <a:xfrm>
            <a:off x="136774" y="132941"/>
            <a:ext cx="702642" cy="702642"/>
          </a:xfrm>
          <a:prstGeom prst="rect">
            <a:avLst/>
          </a:prstGeom>
          <a:noFill/>
          <a:ln>
            <a:noFill/>
          </a:ln>
        </p:spPr>
      </p:pic>
      <p:sp>
        <p:nvSpPr>
          <p:cNvPr id="8" name="Rectangle : coins arrondis 7">
            <a:extLst>
              <a:ext uri="{FF2B5EF4-FFF2-40B4-BE49-F238E27FC236}">
                <a16:creationId xmlns:a16="http://schemas.microsoft.com/office/drawing/2014/main" id="{9010A6B7-159C-97F6-F005-9AC452563519}"/>
              </a:ext>
            </a:extLst>
          </p:cNvPr>
          <p:cNvSpPr/>
          <p:nvPr/>
        </p:nvSpPr>
        <p:spPr>
          <a:xfrm>
            <a:off x="1186870" y="1213789"/>
            <a:ext cx="9049871" cy="740997"/>
          </a:xfrm>
          <a:prstGeom prst="round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000" b="1" dirty="0">
                <a:solidFill>
                  <a:srgbClr val="002060"/>
                </a:solidFill>
              </a:rPr>
              <a:t>أحيط بدائرة الشكل الذي يرمز لدرجة تحكمي من القراءة بطلاقة على كراستي. ص. 91. </a:t>
            </a:r>
            <a:endParaRPr lang="fr-FR" sz="2000" b="1" dirty="0">
              <a:solidFill>
                <a:srgbClr val="002060"/>
              </a:solidFill>
            </a:endParaRPr>
          </a:p>
        </p:txBody>
      </p:sp>
      <p:sp>
        <p:nvSpPr>
          <p:cNvPr id="13" name="Rectangle 12">
            <a:extLst>
              <a:ext uri="{FF2B5EF4-FFF2-40B4-BE49-F238E27FC236}">
                <a16:creationId xmlns:a16="http://schemas.microsoft.com/office/drawing/2014/main" id="{D07EC9D5-C810-3076-4D33-EB02DF52B585}"/>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ZoneTexte 5">
            <a:extLst>
              <a:ext uri="{FF2B5EF4-FFF2-40B4-BE49-F238E27FC236}">
                <a16:creationId xmlns:a16="http://schemas.microsoft.com/office/drawing/2014/main" id="{1C2DF12F-E7BD-3DB9-A99E-69AD75868F1F}"/>
              </a:ext>
            </a:extLst>
          </p:cNvPr>
          <p:cNvSpPr txBox="1"/>
          <p:nvPr/>
        </p:nvSpPr>
        <p:spPr>
          <a:xfrm>
            <a:off x="3931919" y="57386"/>
            <a:ext cx="7338005" cy="338554"/>
          </a:xfrm>
          <a:prstGeom prst="rect">
            <a:avLst/>
          </a:prstGeom>
          <a:noFill/>
        </p:spPr>
        <p:txBody>
          <a:bodyPr wrap="square">
            <a:spAutoFit/>
          </a:bodyPr>
          <a:lstStyle/>
          <a:p>
            <a:pPr algn="r" rtl="1"/>
            <a:r>
              <a:rPr lang="ar-SA" sz="1600" b="1" dirty="0">
                <a:solidFill>
                  <a:schemeClr val="bg1">
                    <a:lumMod val="50000"/>
                  </a:schemeClr>
                </a:solidFill>
              </a:rPr>
              <a:t>2- الممارسة المستقلة: أقرأ بطلاقة وأحترم معايير الطلاقة.</a:t>
            </a:r>
            <a:endParaRPr lang="fr-FR" sz="1600" dirty="0"/>
          </a:p>
        </p:txBody>
      </p:sp>
      <p:sp>
        <p:nvSpPr>
          <p:cNvPr id="7" name="Rectangle : coins arrondis 6">
            <a:extLst>
              <a:ext uri="{FF2B5EF4-FFF2-40B4-BE49-F238E27FC236}">
                <a16:creationId xmlns:a16="http://schemas.microsoft.com/office/drawing/2014/main" id="{B39012B6-2DF1-9CA4-5E7E-19F874372715}"/>
              </a:ext>
            </a:extLst>
          </p:cNvPr>
          <p:cNvSpPr/>
          <p:nvPr/>
        </p:nvSpPr>
        <p:spPr>
          <a:xfrm rot="16200000">
            <a:off x="9293306" y="3496472"/>
            <a:ext cx="487575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2000" b="1" dirty="0"/>
              <a:t>أحرص على التقويم الذاتي المنتظم لأدائي القرائي </a:t>
            </a:r>
            <a:endParaRPr lang="fr-FR" sz="2000" b="1" dirty="0"/>
          </a:p>
        </p:txBody>
      </p:sp>
      <p:sp>
        <p:nvSpPr>
          <p:cNvPr id="14" name="Rectangle : coins arrondis 13">
            <a:extLst>
              <a:ext uri="{FF2B5EF4-FFF2-40B4-BE49-F238E27FC236}">
                <a16:creationId xmlns:a16="http://schemas.microsoft.com/office/drawing/2014/main" id="{610D5AF0-3D23-FF3A-F2E4-20B69DAF2DFF}"/>
              </a:ext>
            </a:extLst>
          </p:cNvPr>
          <p:cNvSpPr/>
          <p:nvPr/>
        </p:nvSpPr>
        <p:spPr>
          <a:xfrm>
            <a:off x="2793077" y="1892990"/>
            <a:ext cx="7036310" cy="128998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5" name="Rectangle : coins arrondis 14">
            <a:extLst>
              <a:ext uri="{FF2B5EF4-FFF2-40B4-BE49-F238E27FC236}">
                <a16:creationId xmlns:a16="http://schemas.microsoft.com/office/drawing/2014/main" id="{AFC8D0AB-15A8-62F1-FEFC-D4704AC684E1}"/>
              </a:ext>
            </a:extLst>
          </p:cNvPr>
          <p:cNvSpPr/>
          <p:nvPr/>
        </p:nvSpPr>
        <p:spPr>
          <a:xfrm>
            <a:off x="2793077" y="3844316"/>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 coins arrondis 15">
            <a:extLst>
              <a:ext uri="{FF2B5EF4-FFF2-40B4-BE49-F238E27FC236}">
                <a16:creationId xmlns:a16="http://schemas.microsoft.com/office/drawing/2014/main" id="{4DA5BF7E-3AF8-BC77-1F79-8476330DB322}"/>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Ellipse 16">
            <a:extLst>
              <a:ext uri="{FF2B5EF4-FFF2-40B4-BE49-F238E27FC236}">
                <a16:creationId xmlns:a16="http://schemas.microsoft.com/office/drawing/2014/main" id="{CE1CB711-72D2-D04A-B00F-F94BE6E9929C}"/>
              </a:ext>
            </a:extLst>
          </p:cNvPr>
          <p:cNvSpPr/>
          <p:nvPr/>
        </p:nvSpPr>
        <p:spPr>
          <a:xfrm>
            <a:off x="8737467" y="1979674"/>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Ellipse 17">
            <a:extLst>
              <a:ext uri="{FF2B5EF4-FFF2-40B4-BE49-F238E27FC236}">
                <a16:creationId xmlns:a16="http://schemas.microsoft.com/office/drawing/2014/main" id="{C9312906-1728-6731-F9AB-072CEBF56C18}"/>
              </a:ext>
            </a:extLst>
          </p:cNvPr>
          <p:cNvSpPr/>
          <p:nvPr/>
        </p:nvSpPr>
        <p:spPr>
          <a:xfrm>
            <a:off x="8749627" y="3791403"/>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Ellipse 18">
            <a:extLst>
              <a:ext uri="{FF2B5EF4-FFF2-40B4-BE49-F238E27FC236}">
                <a16:creationId xmlns:a16="http://schemas.microsoft.com/office/drawing/2014/main" id="{132B7BEA-09A8-60E2-7FAB-DE2798A7D884}"/>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 name="Image 19" descr="Une image contenant émoticône, Dessin d’enfant, dessin humoristique, smiley&#10;&#10;Le contenu généré par l’IA peut être incorrect.">
            <a:extLst>
              <a:ext uri="{FF2B5EF4-FFF2-40B4-BE49-F238E27FC236}">
                <a16:creationId xmlns:a16="http://schemas.microsoft.com/office/drawing/2014/main" id="{B5891CD2-CFC8-26FA-F4D7-2E89F5F0AFF7}"/>
              </a:ext>
            </a:extLst>
          </p:cNvPr>
          <p:cNvPicPr>
            <a:picLocks noChangeAspect="1"/>
          </p:cNvPicPr>
          <p:nvPr/>
        </p:nvPicPr>
        <p:blipFill>
          <a:blip r:embed="rId5">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21" name="Image 20" descr="Une image contenant émoticône, Dessin d’enfant, dessin humoristique, smiley&#10;&#10;Le contenu généré par l’IA peut être incorrect.">
            <a:extLst>
              <a:ext uri="{FF2B5EF4-FFF2-40B4-BE49-F238E27FC236}">
                <a16:creationId xmlns:a16="http://schemas.microsoft.com/office/drawing/2014/main" id="{315A3360-1E49-D8AC-97DE-B2E47A8A9AE7}"/>
              </a:ext>
            </a:extLst>
          </p:cNvPr>
          <p:cNvPicPr>
            <a:picLocks noChangeAspect="1"/>
          </p:cNvPicPr>
          <p:nvPr/>
        </p:nvPicPr>
        <p:blipFill>
          <a:blip r:embed="rId5">
            <a:extLst>
              <a:ext uri="{28A0092B-C50C-407E-A947-70E740481C1C}">
                <a14:useLocalDpi xmlns:a14="http://schemas.microsoft.com/office/drawing/2010/main" val="0"/>
              </a:ext>
            </a:extLst>
          </a:blip>
          <a:srcRect l="32376" r="30723"/>
          <a:stretch>
            <a:fillRect/>
          </a:stretch>
        </p:blipFill>
        <p:spPr>
          <a:xfrm>
            <a:off x="8783146" y="3886982"/>
            <a:ext cx="825910" cy="956886"/>
          </a:xfrm>
          <a:prstGeom prst="rect">
            <a:avLst/>
          </a:prstGeom>
        </p:spPr>
      </p:pic>
      <p:pic>
        <p:nvPicPr>
          <p:cNvPr id="22" name="Image 21" descr="Une image contenant émoticône, Dessin d’enfant, dessin humoristique, smiley&#10;&#10;Le contenu généré par l’IA peut être incorrect.">
            <a:extLst>
              <a:ext uri="{FF2B5EF4-FFF2-40B4-BE49-F238E27FC236}">
                <a16:creationId xmlns:a16="http://schemas.microsoft.com/office/drawing/2014/main" id="{41DCEAB6-6B9E-F7BB-AF24-366DB2392745}"/>
              </a:ext>
            </a:extLst>
          </p:cNvPr>
          <p:cNvPicPr>
            <a:picLocks noChangeAspect="1"/>
          </p:cNvPicPr>
          <p:nvPr/>
        </p:nvPicPr>
        <p:blipFill>
          <a:blip r:embed="rId5">
            <a:extLst>
              <a:ext uri="{28A0092B-C50C-407E-A947-70E740481C1C}">
                <a14:useLocalDpi xmlns:a14="http://schemas.microsoft.com/office/drawing/2010/main" val="0"/>
              </a:ext>
            </a:extLst>
          </a:blip>
          <a:srcRect l="72031"/>
          <a:stretch>
            <a:fillRect/>
          </a:stretch>
        </p:blipFill>
        <p:spPr>
          <a:xfrm>
            <a:off x="8913555" y="2087629"/>
            <a:ext cx="639096" cy="976930"/>
          </a:xfrm>
          <a:prstGeom prst="rect">
            <a:avLst/>
          </a:prstGeom>
        </p:spPr>
      </p:pic>
      <p:sp>
        <p:nvSpPr>
          <p:cNvPr id="23" name="Rectangle 22">
            <a:extLst>
              <a:ext uri="{FF2B5EF4-FFF2-40B4-BE49-F238E27FC236}">
                <a16:creationId xmlns:a16="http://schemas.microsoft.com/office/drawing/2014/main" id="{328FA99A-B4D7-AB4C-8B9B-C572E4D627C8}"/>
              </a:ext>
            </a:extLst>
          </p:cNvPr>
          <p:cNvSpPr/>
          <p:nvPr/>
        </p:nvSpPr>
        <p:spPr>
          <a:xfrm>
            <a:off x="3064794" y="1987878"/>
            <a:ext cx="5350557" cy="1076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2400" b="1" dirty="0">
                <a:solidFill>
                  <a:srgbClr val="002060"/>
                </a:solidFill>
              </a:rPr>
              <a:t>تَمَكَّنْتُ مِنْ قِرَاءَةِ فِقْرَةٍ بِطَلَاقَةٍ </a:t>
            </a:r>
            <a:r>
              <a:rPr lang="ar-SA" sz="2400" b="1" dirty="0">
                <a:solidFill>
                  <a:srgbClr val="C00000"/>
                </a:solidFill>
              </a:rPr>
              <a:t>وَدُونَ </a:t>
            </a:r>
            <a:r>
              <a:rPr lang="ar-SA" sz="2400" b="1" dirty="0" err="1">
                <a:solidFill>
                  <a:srgbClr val="C00000"/>
                </a:solidFill>
              </a:rPr>
              <a:t>خَطَإٍ</a:t>
            </a:r>
            <a:r>
              <a:rPr lang="ar-SA" sz="2400" b="1" dirty="0">
                <a:solidFill>
                  <a:srgbClr val="C00000"/>
                </a:solidFill>
              </a:rPr>
              <a:t> </a:t>
            </a:r>
          </a:p>
          <a:p>
            <a:pPr algn="ctr" rtl="1">
              <a:lnSpc>
                <a:spcPct val="150000"/>
              </a:lnSpc>
            </a:pPr>
            <a:r>
              <a:rPr lang="ar-SA" sz="2400" b="1" dirty="0">
                <a:solidFill>
                  <a:schemeClr val="accent3">
                    <a:lumMod val="50000"/>
                  </a:schemeClr>
                </a:solidFill>
              </a:rPr>
              <a:t>أَوْ أَخْطَأْتُ وَصَحَّحْتُ أَخْطَائِي بِمُفْرَدِي.</a:t>
            </a:r>
          </a:p>
        </p:txBody>
      </p:sp>
      <p:sp>
        <p:nvSpPr>
          <p:cNvPr id="24" name="Rectangle 23">
            <a:extLst>
              <a:ext uri="{FF2B5EF4-FFF2-40B4-BE49-F238E27FC236}">
                <a16:creationId xmlns:a16="http://schemas.microsoft.com/office/drawing/2014/main" id="{2BA29F82-D99F-7845-1DDA-B961C1655132}"/>
              </a:ext>
            </a:extLst>
          </p:cNvPr>
          <p:cNvSpPr/>
          <p:nvPr/>
        </p:nvSpPr>
        <p:spPr>
          <a:xfrm>
            <a:off x="3064794" y="391669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مَا بَيْنَ </a:t>
            </a:r>
            <a:r>
              <a:rPr lang="ar-SA" sz="2400" b="1" dirty="0">
                <a:solidFill>
                  <a:srgbClr val="C00000"/>
                </a:solidFill>
              </a:rPr>
              <a:t>[1 - 5] أَخْطَاءٍ</a:t>
            </a:r>
            <a:r>
              <a:rPr lang="ar-SA" sz="2400" b="1" dirty="0">
                <a:solidFill>
                  <a:srgbClr val="002060"/>
                </a:solidFill>
              </a:rPr>
              <a:t>،</a:t>
            </a:r>
          </a:p>
          <a:p>
            <a:pPr algn="ctr" rtl="1"/>
            <a:r>
              <a:rPr lang="ar-SA" sz="2400" b="1" dirty="0">
                <a:solidFill>
                  <a:srgbClr val="002060"/>
                </a:solidFill>
              </a:rPr>
              <a:t> </a:t>
            </a:r>
            <a:r>
              <a:rPr lang="ar-SA" sz="2400" b="1" dirty="0">
                <a:solidFill>
                  <a:schemeClr val="accent3">
                    <a:lumMod val="50000"/>
                  </a:schemeClr>
                </a:solidFill>
              </a:rPr>
              <a:t>أَحْتَاجُ إِلَى مَزِيدٍ مِنَ التَّدْرِيبِ عَلَى الْقِرَاءَةِ بِطَلَاقَةٍ!</a:t>
            </a:r>
            <a:endParaRPr lang="fr-FR" sz="2400" b="1" dirty="0">
              <a:solidFill>
                <a:schemeClr val="accent3">
                  <a:lumMod val="50000"/>
                </a:schemeClr>
              </a:solidFill>
            </a:endParaRPr>
          </a:p>
        </p:txBody>
      </p:sp>
      <p:sp>
        <p:nvSpPr>
          <p:cNvPr id="25" name="Rectangle 24">
            <a:extLst>
              <a:ext uri="{FF2B5EF4-FFF2-40B4-BE49-F238E27FC236}">
                <a16:creationId xmlns:a16="http://schemas.microsoft.com/office/drawing/2014/main" id="{672E68BB-3921-5902-D086-3586F56C0E81}"/>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أَكْثَرَ </a:t>
            </a:r>
            <a:r>
              <a:rPr lang="ar-SA" sz="2400" b="1" dirty="0">
                <a:solidFill>
                  <a:srgbClr val="C00000"/>
                </a:solidFill>
              </a:rPr>
              <a:t>مِنْ [5] أَخْطَاءٍ</a:t>
            </a:r>
            <a:r>
              <a:rPr lang="ar-SA" sz="2400" b="1" dirty="0">
                <a:solidFill>
                  <a:srgbClr val="002060"/>
                </a:solidFill>
              </a:rPr>
              <a:t>، </a:t>
            </a:r>
          </a:p>
          <a:p>
            <a:pPr algn="ctr" rtl="1"/>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575741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72000" y="1162465"/>
            <a:ext cx="6694017" cy="4443856"/>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115491" y="2141788"/>
            <a:ext cx="5902800" cy="2574423"/>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r>
              <a:rPr lang="fr-FR" sz="5400" b="1" kern="0" dirty="0">
                <a:solidFill>
                  <a:srgbClr val="44546A"/>
                </a:solidFill>
                <a:latin typeface="Calibri"/>
                <a:ea typeface="Calibri"/>
                <a:cs typeface="Calibri"/>
                <a:sym typeface="Calibri"/>
              </a:rPr>
              <a:t>: </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t>تَعَرُّفُ المَطْلوبِ وإنْجازُهُ </a:t>
            </a:r>
          </a:p>
          <a:p>
            <a:pPr lvl="0" algn="ctr" defTabSz="1219170" rtl="1">
              <a:lnSpc>
                <a:spcPct val="131218"/>
              </a:lnSpc>
              <a:defRPr sz="1800" b="0" i="0" u="none" strike="noStrike" kern="0" cap="none" spc="0" baseline="0">
                <a:solidFill>
                  <a:srgbClr val="000000"/>
                </a:solidFill>
                <a:uFillTx/>
              </a:defRPr>
            </a:pPr>
            <a:r>
              <a:rPr kumimoji="0" lang="ar-MA" sz="2800" b="1" i="0" u="none" strike="noStrike" kern="0" cap="none" spc="0" normalizeH="0" baseline="0" noProof="0" dirty="0">
                <a:ln>
                  <a:noFill/>
                </a:ln>
                <a:solidFill>
                  <a:srgbClr val="44546A"/>
                </a:solidFill>
                <a:effectLst/>
                <a:uLnTx/>
                <a:uFillTx/>
                <a:latin typeface="Calibri"/>
                <a:ea typeface="Calibri"/>
                <a:cs typeface="Calibri"/>
              </a:rPr>
              <a:t>20 دقيقة</a:t>
            </a:r>
            <a:endParaRPr kumimoji="0" lang="fr-FR" sz="2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2">
            <a:extLst>
              <a:ext uri="{FF2B5EF4-FFF2-40B4-BE49-F238E27FC236}">
                <a16:creationId xmlns:a16="http://schemas.microsoft.com/office/drawing/2014/main" id="{59BAA157-F3A5-9F11-F54A-09BAAF0EBA9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173709" y="1645828"/>
            <a:ext cx="3160225" cy="3160225"/>
          </a:xfrm>
          <a:prstGeom prst="rect">
            <a:avLst/>
          </a:prstGeom>
        </p:spPr>
      </p:pic>
      <p:sp>
        <p:nvSpPr>
          <p:cNvPr id="3" name="Oval 45">
            <a:extLst>
              <a:ext uri="{FF2B5EF4-FFF2-40B4-BE49-F238E27FC236}">
                <a16:creationId xmlns:a16="http://schemas.microsoft.com/office/drawing/2014/main" id="{2AE7492D-0ACA-30C4-49F4-7DD796F7309C}"/>
              </a:ext>
            </a:extLst>
          </p:cNvPr>
          <p:cNvSpPr/>
          <p:nvPr/>
        </p:nvSpPr>
        <p:spPr>
          <a:xfrm>
            <a:off x="9331975" y="4196603"/>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557316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99"/>
        <p:cNvGrpSpPr/>
        <p:nvPr/>
      </p:nvGrpSpPr>
      <p:grpSpPr>
        <a:xfrm>
          <a:off x="0" y="0"/>
          <a:ext cx="0" cy="0"/>
          <a:chOff x="0" y="0"/>
          <a:chExt cx="0" cy="0"/>
        </a:xfrm>
      </p:grpSpPr>
      <p:sp>
        <p:nvSpPr>
          <p:cNvPr id="5" name="Google Shape;160;p18">
            <a:extLst>
              <a:ext uri="{FF2B5EF4-FFF2-40B4-BE49-F238E27FC236}">
                <a16:creationId xmlns:a16="http://schemas.microsoft.com/office/drawing/2014/main" id="{DC39DDB7-F811-8123-788D-5C893B60E491}"/>
              </a:ext>
            </a:extLst>
          </p:cNvPr>
          <p:cNvSpPr/>
          <p:nvPr/>
        </p:nvSpPr>
        <p:spPr>
          <a:xfrm>
            <a:off x="0" y="-6642"/>
            <a:ext cx="12192000" cy="9175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a16="http://schemas.microsoft.com/office/drawing/2014/main" id="{81FACDB5-8824-BC7A-B1EA-FA65FDBAE80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3" name="Google Shape;1503;p44"/>
          <p:cNvSpPr txBox="1"/>
          <p:nvPr/>
        </p:nvSpPr>
        <p:spPr>
          <a:xfrm>
            <a:off x="315884" y="1631767"/>
            <a:ext cx="11277402" cy="593222"/>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algn="r" rtl="1">
              <a:lnSpc>
                <a:spcPct val="90000"/>
              </a:lnSpc>
              <a:buClr>
                <a:srgbClr val="000000"/>
              </a:buClr>
              <a:buSzPts val="2000"/>
              <a:defRPr/>
            </a:pPr>
            <a:r>
              <a:rPr kumimoji="0" lang="ar-MA" sz="2400" i="0" u="none" strike="noStrike" kern="0" cap="none" spc="0" normalizeH="0" baseline="0" noProof="0" dirty="0">
                <a:ln>
                  <a:noFill/>
                </a:ln>
                <a:solidFill>
                  <a:srgbClr val="002060"/>
                </a:solidFill>
                <a:effectLst/>
                <a:uLnTx/>
                <a:uFillTx/>
                <a:latin typeface="Calibri"/>
                <a:ea typeface="Calibri"/>
                <a:cs typeface="Calibri"/>
                <a:sym typeface="Calibri"/>
              </a:rPr>
              <a:t>1- </a:t>
            </a:r>
            <a:r>
              <a:rPr lang="ar-SA" sz="2400" dirty="0">
                <a:solidFill>
                  <a:srgbClr val="002060"/>
                </a:solidFill>
                <a:latin typeface="Calibri"/>
                <a:ea typeface="Calibri"/>
                <a:cs typeface="Calibri"/>
              </a:rPr>
              <a:t>مَا شَبَكَةُ مُفْرَدَاتِ كَلِمَةِ أَمَلٍ انْطِلَاقًا مِنْ كَلِمَاتِ النَّصِّ؟</a:t>
            </a:r>
            <a:endParaRPr lang="ar-MA" sz="2400" dirty="0">
              <a:solidFill>
                <a:srgbClr val="002060"/>
              </a:solidFill>
              <a:latin typeface="Calibri"/>
              <a:ea typeface="Calibri"/>
              <a:cs typeface="Calibri"/>
              <a:sym typeface="Calibri"/>
            </a:endParaRPr>
          </a:p>
        </p:txBody>
      </p:sp>
      <p:pic>
        <p:nvPicPr>
          <p:cNvPr id="2" name="Google Shape;1368;p31">
            <a:extLst>
              <a:ext uri="{FF2B5EF4-FFF2-40B4-BE49-F238E27FC236}">
                <a16:creationId xmlns:a16="http://schemas.microsoft.com/office/drawing/2014/main" id="{D784D774-F9A5-8B45-5BD3-7E8FDC2B44A8}"/>
              </a:ext>
            </a:extLst>
          </p:cNvPr>
          <p:cNvPicPr preferRelativeResize="0"/>
          <p:nvPr/>
        </p:nvPicPr>
        <p:blipFill rotWithShape="1">
          <a:blip r:embed="rId4">
            <a:alphaModFix/>
          </a:blip>
          <a:srcRect/>
          <a:stretch/>
        </p:blipFill>
        <p:spPr>
          <a:xfrm>
            <a:off x="15540" y="86986"/>
            <a:ext cx="730250" cy="730250"/>
          </a:xfrm>
          <a:prstGeom prst="rect">
            <a:avLst/>
          </a:prstGeom>
          <a:noFill/>
          <a:ln>
            <a:noFill/>
          </a:ln>
        </p:spPr>
      </p:pic>
      <p:sp>
        <p:nvSpPr>
          <p:cNvPr id="3" name="Google Shape;1369;p31">
            <a:extLst>
              <a:ext uri="{FF2B5EF4-FFF2-40B4-BE49-F238E27FC236}">
                <a16:creationId xmlns:a16="http://schemas.microsoft.com/office/drawing/2014/main" id="{064A53CD-3BCE-9C5E-D82F-95500ACA70E6}"/>
              </a:ext>
            </a:extLst>
          </p:cNvPr>
          <p:cNvSpPr txBox="1"/>
          <p:nvPr/>
        </p:nvSpPr>
        <p:spPr>
          <a:xfrm>
            <a:off x="1147156" y="396427"/>
            <a:ext cx="10239246" cy="514437"/>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20 دقيقة على أن ت</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خصص 10 دقائق أخرى للتصحيح</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وتقويم الاداء</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a:t>
            </a:r>
            <a:endPar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8" name="Google Shape;89;p1">
            <a:extLst>
              <a:ext uri="{FF2B5EF4-FFF2-40B4-BE49-F238E27FC236}">
                <a16:creationId xmlns:a16="http://schemas.microsoft.com/office/drawing/2014/main" id="{5CB44B7A-CCC3-164D-FA8C-8810DC8C1602}"/>
              </a:ext>
            </a:extLst>
          </p:cNvPr>
          <p:cNvSpPr/>
          <p:nvPr/>
        </p:nvSpPr>
        <p:spPr>
          <a:xfrm>
            <a:off x="8614706" y="976768"/>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Rectangle 9">
            <a:extLst>
              <a:ext uri="{FF2B5EF4-FFF2-40B4-BE49-F238E27FC236}">
                <a16:creationId xmlns:a16="http://schemas.microsoft.com/office/drawing/2014/main" id="{59CC8461-E215-FE3D-08CA-1261E7B45FC3}"/>
              </a:ext>
            </a:extLst>
          </p:cNvPr>
          <p:cNvSpPr/>
          <p:nvPr/>
        </p:nvSpPr>
        <p:spPr>
          <a:xfrm>
            <a:off x="0" y="0"/>
            <a:ext cx="12175374"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Picture 4" descr="Image générée">
            <a:extLst>
              <a:ext uri="{FF2B5EF4-FFF2-40B4-BE49-F238E27FC236}">
                <a16:creationId xmlns:a16="http://schemas.microsoft.com/office/drawing/2014/main" id="{CDD5006C-91E9-19E0-88F5-F6C8205ACFB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606816" y="98872"/>
            <a:ext cx="761996" cy="725006"/>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7087247A-9EF5-1DF4-532C-81FA1ABBF348}"/>
              </a:ext>
            </a:extLst>
          </p:cNvPr>
          <p:cNvSpPr txBox="1"/>
          <p:nvPr/>
        </p:nvSpPr>
        <p:spPr>
          <a:xfrm>
            <a:off x="5127283" y="94506"/>
            <a:ext cx="6126480" cy="338554"/>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effectLst/>
                <a:uLnTx/>
                <a:uFillTx/>
                <a:latin typeface="Calibri"/>
                <a:ea typeface="Calibri"/>
                <a:cs typeface="Calibri"/>
                <a:sym typeface="Calibri"/>
              </a:rPr>
              <a:t>أُجِيبُ عَنْ أَسْئِلَةِ الفَهْمِ</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grpSp>
        <p:nvGrpSpPr>
          <p:cNvPr id="13" name="Google Shape;97;p5">
            <a:extLst>
              <a:ext uri="{FF2B5EF4-FFF2-40B4-BE49-F238E27FC236}">
                <a16:creationId xmlns:a16="http://schemas.microsoft.com/office/drawing/2014/main" id="{55FC59ED-4EF4-32E4-C056-0CD097933F38}"/>
              </a:ext>
            </a:extLst>
          </p:cNvPr>
          <p:cNvGrpSpPr/>
          <p:nvPr/>
        </p:nvGrpSpPr>
        <p:grpSpPr>
          <a:xfrm>
            <a:off x="5155551" y="2458115"/>
            <a:ext cx="2508784" cy="2512898"/>
            <a:chOff x="1048710" y="182"/>
            <a:chExt cx="1537075" cy="1537075"/>
          </a:xfrm>
        </p:grpSpPr>
        <p:sp>
          <p:nvSpPr>
            <p:cNvPr id="14" name="Google Shape;98;p5">
              <a:extLst>
                <a:ext uri="{FF2B5EF4-FFF2-40B4-BE49-F238E27FC236}">
                  <a16:creationId xmlns:a16="http://schemas.microsoft.com/office/drawing/2014/main" id="{06493B13-CC04-4046-F242-C70EB52177B6}"/>
                </a:ext>
              </a:extLst>
            </p:cNvPr>
            <p:cNvSpPr/>
            <p:nvPr/>
          </p:nvSpPr>
          <p:spPr>
            <a:xfrm>
              <a:off x="1225667" y="177139"/>
              <a:ext cx="1183161" cy="1183161"/>
            </a:xfrm>
            <a:prstGeom prst="blockArc">
              <a:avLst>
                <a:gd name="adj1" fmla="val 10800000"/>
                <a:gd name="adj2" fmla="val 16200000"/>
                <a:gd name="adj3" fmla="val 4642"/>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99;p5">
              <a:extLst>
                <a:ext uri="{FF2B5EF4-FFF2-40B4-BE49-F238E27FC236}">
                  <a16:creationId xmlns:a16="http://schemas.microsoft.com/office/drawing/2014/main" id="{9765A1C4-42B1-E778-DB57-9919B2353657}"/>
                </a:ext>
              </a:extLst>
            </p:cNvPr>
            <p:cNvSpPr/>
            <p:nvPr/>
          </p:nvSpPr>
          <p:spPr>
            <a:xfrm>
              <a:off x="1225667" y="177139"/>
              <a:ext cx="1183161" cy="1183161"/>
            </a:xfrm>
            <a:prstGeom prst="blockArc">
              <a:avLst>
                <a:gd name="adj1" fmla="val 5400000"/>
                <a:gd name="adj2" fmla="val 10800000"/>
                <a:gd name="adj3" fmla="val 4642"/>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0;p5">
              <a:extLst>
                <a:ext uri="{FF2B5EF4-FFF2-40B4-BE49-F238E27FC236}">
                  <a16:creationId xmlns:a16="http://schemas.microsoft.com/office/drawing/2014/main" id="{D2F0E70F-494D-D4AD-1783-62353DD3DDDD}"/>
                </a:ext>
              </a:extLst>
            </p:cNvPr>
            <p:cNvSpPr/>
            <p:nvPr/>
          </p:nvSpPr>
          <p:spPr>
            <a:xfrm>
              <a:off x="1225667" y="177139"/>
              <a:ext cx="1183161" cy="1183161"/>
            </a:xfrm>
            <a:prstGeom prst="blockArc">
              <a:avLst>
                <a:gd name="adj1" fmla="val 0"/>
                <a:gd name="adj2" fmla="val 5400000"/>
                <a:gd name="adj3" fmla="val 4642"/>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1;p5">
              <a:extLst>
                <a:ext uri="{FF2B5EF4-FFF2-40B4-BE49-F238E27FC236}">
                  <a16:creationId xmlns:a16="http://schemas.microsoft.com/office/drawing/2014/main" id="{D119DBBC-610A-B841-D336-4415CFE550E8}"/>
                </a:ext>
              </a:extLst>
            </p:cNvPr>
            <p:cNvSpPr/>
            <p:nvPr/>
          </p:nvSpPr>
          <p:spPr>
            <a:xfrm>
              <a:off x="1225667" y="177139"/>
              <a:ext cx="1183161" cy="1183161"/>
            </a:xfrm>
            <a:prstGeom prst="blockArc">
              <a:avLst>
                <a:gd name="adj1" fmla="val 16200000"/>
                <a:gd name="adj2" fmla="val 0"/>
                <a:gd name="adj3" fmla="val 4642"/>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2;p5">
              <a:extLst>
                <a:ext uri="{FF2B5EF4-FFF2-40B4-BE49-F238E27FC236}">
                  <a16:creationId xmlns:a16="http://schemas.microsoft.com/office/drawing/2014/main" id="{242549FF-6BB1-232A-372A-40888BF62910}"/>
                </a:ext>
              </a:extLst>
            </p:cNvPr>
            <p:cNvSpPr/>
            <p:nvPr/>
          </p:nvSpPr>
          <p:spPr>
            <a:xfrm>
              <a:off x="1544838" y="496310"/>
              <a:ext cx="544819" cy="544819"/>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03;p5">
              <a:extLst>
                <a:ext uri="{FF2B5EF4-FFF2-40B4-BE49-F238E27FC236}">
                  <a16:creationId xmlns:a16="http://schemas.microsoft.com/office/drawing/2014/main" id="{75C0A912-EC60-6537-E1F7-2D0DB015B994}"/>
                </a:ext>
              </a:extLst>
            </p:cNvPr>
            <p:cNvSpPr txBox="1"/>
            <p:nvPr/>
          </p:nvSpPr>
          <p:spPr>
            <a:xfrm>
              <a:off x="1624625" y="576097"/>
              <a:ext cx="385245" cy="385245"/>
            </a:xfrm>
            <a:prstGeom prst="rect">
              <a:avLst/>
            </a:prstGeom>
            <a:noFill/>
            <a:ln>
              <a:noFill/>
            </a:ln>
          </p:spPr>
          <p:txBody>
            <a:bodyPr spcFirstLastPara="1" wrap="square" lIns="29200" tIns="29200" rIns="29200" bIns="29200" anchor="ctr" anchorCtr="0">
              <a:noAutofit/>
            </a:bodyPr>
            <a:lstStyle/>
            <a:p>
              <a:pPr marL="0" marR="0" lvl="0" indent="0" algn="ctr" rtl="1">
                <a:lnSpc>
                  <a:spcPct val="90000"/>
                </a:lnSpc>
                <a:spcBef>
                  <a:spcPts val="0"/>
                </a:spcBef>
                <a:spcAft>
                  <a:spcPts val="0"/>
                </a:spcAft>
                <a:buNone/>
              </a:pPr>
              <a:r>
                <a:rPr lang="ar-MA" sz="2300" b="1" i="0" u="none" strike="noStrike" cap="none">
                  <a:solidFill>
                    <a:schemeClr val="lt1"/>
                  </a:solidFill>
                  <a:latin typeface="Calibri"/>
                  <a:ea typeface="Calibri"/>
                  <a:cs typeface="Calibri"/>
                  <a:sym typeface="Calibri"/>
                </a:rPr>
                <a:t>أمل</a:t>
              </a:r>
              <a:endParaRPr sz="2300" b="1" i="0" u="none" strike="noStrike" cap="none">
                <a:solidFill>
                  <a:schemeClr val="lt1"/>
                </a:solidFill>
                <a:latin typeface="Calibri"/>
                <a:ea typeface="Calibri"/>
                <a:cs typeface="Calibri"/>
                <a:sym typeface="Calibri"/>
              </a:endParaRPr>
            </a:p>
          </p:txBody>
        </p:sp>
        <p:sp>
          <p:nvSpPr>
            <p:cNvPr id="20" name="Google Shape;104;p5">
              <a:extLst>
                <a:ext uri="{FF2B5EF4-FFF2-40B4-BE49-F238E27FC236}">
                  <a16:creationId xmlns:a16="http://schemas.microsoft.com/office/drawing/2014/main" id="{BFD10F5F-6813-5889-2FF2-2BA18FFB4F6C}"/>
                </a:ext>
              </a:extLst>
            </p:cNvPr>
            <p:cNvSpPr/>
            <p:nvPr/>
          </p:nvSpPr>
          <p:spPr>
            <a:xfrm>
              <a:off x="1626561" y="182"/>
              <a:ext cx="381373" cy="381373"/>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05;p5">
              <a:extLst>
                <a:ext uri="{FF2B5EF4-FFF2-40B4-BE49-F238E27FC236}">
                  <a16:creationId xmlns:a16="http://schemas.microsoft.com/office/drawing/2014/main" id="{D24CB96B-7824-2BA4-2AB0-7541A3AAA87C}"/>
                </a:ext>
              </a:extLst>
            </p:cNvPr>
            <p:cNvSpPr txBox="1"/>
            <p:nvPr/>
          </p:nvSpPr>
          <p:spPr>
            <a:xfrm>
              <a:off x="1682412" y="56033"/>
              <a:ext cx="269671" cy="269671"/>
            </a:xfrm>
            <a:prstGeom prst="rect">
              <a:avLst/>
            </a:prstGeom>
            <a:noFill/>
            <a:ln>
              <a:noFill/>
            </a:ln>
          </p:spPr>
          <p:txBody>
            <a:bodyPr spcFirstLastPara="1" wrap="square" lIns="7600" tIns="7600" rIns="7600" bIns="7600" anchor="ctr" anchorCtr="0">
              <a:noAutofit/>
            </a:bodyPr>
            <a:lstStyle/>
            <a:p>
              <a:pPr marL="0" marR="0" lvl="0" indent="0" algn="ctr" rtl="1">
                <a:lnSpc>
                  <a:spcPct val="90000"/>
                </a:lnSpc>
                <a:spcBef>
                  <a:spcPts val="0"/>
                </a:spcBef>
                <a:spcAft>
                  <a:spcPts val="0"/>
                </a:spcAft>
                <a:buNone/>
              </a:pPr>
              <a:endParaRPr sz="600" b="0" i="0" u="none" strike="noStrike" cap="none">
                <a:solidFill>
                  <a:schemeClr val="lt1"/>
                </a:solidFill>
                <a:latin typeface="Calibri"/>
                <a:ea typeface="Calibri"/>
                <a:cs typeface="Calibri"/>
                <a:sym typeface="Calibri"/>
              </a:endParaRPr>
            </a:p>
          </p:txBody>
        </p:sp>
        <p:sp>
          <p:nvSpPr>
            <p:cNvPr id="22" name="Google Shape;106;p5">
              <a:extLst>
                <a:ext uri="{FF2B5EF4-FFF2-40B4-BE49-F238E27FC236}">
                  <a16:creationId xmlns:a16="http://schemas.microsoft.com/office/drawing/2014/main" id="{038150A0-B4DD-16D9-A560-99F4FA6FEEBD}"/>
                </a:ext>
              </a:extLst>
            </p:cNvPr>
            <p:cNvSpPr/>
            <p:nvPr/>
          </p:nvSpPr>
          <p:spPr>
            <a:xfrm>
              <a:off x="2204412" y="578033"/>
              <a:ext cx="381373" cy="381373"/>
            </a:xfrm>
            <a:prstGeom prst="ellipse">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07;p5">
              <a:extLst>
                <a:ext uri="{FF2B5EF4-FFF2-40B4-BE49-F238E27FC236}">
                  <a16:creationId xmlns:a16="http://schemas.microsoft.com/office/drawing/2014/main" id="{1880A881-431F-CFF6-FABA-1BA1384C48CE}"/>
                </a:ext>
              </a:extLst>
            </p:cNvPr>
            <p:cNvSpPr txBox="1"/>
            <p:nvPr/>
          </p:nvSpPr>
          <p:spPr>
            <a:xfrm>
              <a:off x="2260263" y="633884"/>
              <a:ext cx="269671" cy="269671"/>
            </a:xfrm>
            <a:prstGeom prst="rect">
              <a:avLst/>
            </a:prstGeom>
            <a:noFill/>
            <a:ln>
              <a:noFill/>
            </a:ln>
          </p:spPr>
          <p:txBody>
            <a:bodyPr spcFirstLastPara="1" wrap="square" lIns="7600" tIns="7600" rIns="7600" bIns="7600" anchor="ctr" anchorCtr="0">
              <a:noAutofit/>
            </a:bodyPr>
            <a:lstStyle/>
            <a:p>
              <a:pPr marL="0" marR="0" lvl="0" indent="0" algn="ctr" rtl="1">
                <a:lnSpc>
                  <a:spcPct val="90000"/>
                </a:lnSpc>
                <a:spcBef>
                  <a:spcPts val="0"/>
                </a:spcBef>
                <a:spcAft>
                  <a:spcPts val="0"/>
                </a:spcAft>
                <a:buNone/>
              </a:pPr>
              <a:endParaRPr sz="600" b="0" i="0" u="none" strike="noStrike" cap="none">
                <a:solidFill>
                  <a:schemeClr val="lt1"/>
                </a:solidFill>
                <a:latin typeface="Calibri"/>
                <a:ea typeface="Calibri"/>
                <a:cs typeface="Calibri"/>
                <a:sym typeface="Calibri"/>
              </a:endParaRPr>
            </a:p>
          </p:txBody>
        </p:sp>
        <p:sp>
          <p:nvSpPr>
            <p:cNvPr id="24" name="Google Shape;108;p5">
              <a:extLst>
                <a:ext uri="{FF2B5EF4-FFF2-40B4-BE49-F238E27FC236}">
                  <a16:creationId xmlns:a16="http://schemas.microsoft.com/office/drawing/2014/main" id="{E22681FD-E651-B5DC-2139-83857D55793B}"/>
                </a:ext>
              </a:extLst>
            </p:cNvPr>
            <p:cNvSpPr/>
            <p:nvPr/>
          </p:nvSpPr>
          <p:spPr>
            <a:xfrm>
              <a:off x="1626561" y="1155884"/>
              <a:ext cx="381373" cy="381373"/>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09;p5">
              <a:extLst>
                <a:ext uri="{FF2B5EF4-FFF2-40B4-BE49-F238E27FC236}">
                  <a16:creationId xmlns:a16="http://schemas.microsoft.com/office/drawing/2014/main" id="{C56271A1-FFB2-6EEE-9513-75CCF391F183}"/>
                </a:ext>
              </a:extLst>
            </p:cNvPr>
            <p:cNvSpPr txBox="1"/>
            <p:nvPr/>
          </p:nvSpPr>
          <p:spPr>
            <a:xfrm>
              <a:off x="1682412" y="1211735"/>
              <a:ext cx="269671" cy="269671"/>
            </a:xfrm>
            <a:prstGeom prst="rect">
              <a:avLst/>
            </a:prstGeom>
            <a:noFill/>
            <a:ln>
              <a:noFill/>
            </a:ln>
          </p:spPr>
          <p:txBody>
            <a:bodyPr spcFirstLastPara="1" wrap="square" lIns="7600" tIns="7600" rIns="7600" bIns="7600" anchor="ctr" anchorCtr="0">
              <a:noAutofit/>
            </a:bodyPr>
            <a:lstStyle/>
            <a:p>
              <a:pPr marL="0" marR="0" lvl="0" indent="0" algn="ctr" rtl="1">
                <a:lnSpc>
                  <a:spcPct val="90000"/>
                </a:lnSpc>
                <a:spcBef>
                  <a:spcPts val="0"/>
                </a:spcBef>
                <a:spcAft>
                  <a:spcPts val="0"/>
                </a:spcAft>
                <a:buNone/>
              </a:pPr>
              <a:endParaRPr sz="600" b="0" i="0" u="none" strike="noStrike" cap="none">
                <a:solidFill>
                  <a:schemeClr val="lt1"/>
                </a:solidFill>
                <a:latin typeface="Calibri"/>
                <a:ea typeface="Calibri"/>
                <a:cs typeface="Calibri"/>
                <a:sym typeface="Calibri"/>
              </a:endParaRPr>
            </a:p>
          </p:txBody>
        </p:sp>
        <p:sp>
          <p:nvSpPr>
            <p:cNvPr id="26" name="Google Shape;110;p5">
              <a:extLst>
                <a:ext uri="{FF2B5EF4-FFF2-40B4-BE49-F238E27FC236}">
                  <a16:creationId xmlns:a16="http://schemas.microsoft.com/office/drawing/2014/main" id="{39A1B2AF-F11A-E41A-0647-CA078A44F541}"/>
                </a:ext>
              </a:extLst>
            </p:cNvPr>
            <p:cNvSpPr/>
            <p:nvPr/>
          </p:nvSpPr>
          <p:spPr>
            <a:xfrm>
              <a:off x="1048710" y="578033"/>
              <a:ext cx="381373" cy="381373"/>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1;p5">
              <a:extLst>
                <a:ext uri="{FF2B5EF4-FFF2-40B4-BE49-F238E27FC236}">
                  <a16:creationId xmlns:a16="http://schemas.microsoft.com/office/drawing/2014/main" id="{BEBCEA1D-B33A-C867-368F-62409CA45D5A}"/>
                </a:ext>
              </a:extLst>
            </p:cNvPr>
            <p:cNvSpPr txBox="1"/>
            <p:nvPr/>
          </p:nvSpPr>
          <p:spPr>
            <a:xfrm>
              <a:off x="1104561" y="633884"/>
              <a:ext cx="269671" cy="269671"/>
            </a:xfrm>
            <a:prstGeom prst="rect">
              <a:avLst/>
            </a:prstGeom>
            <a:noFill/>
            <a:ln>
              <a:noFill/>
            </a:ln>
          </p:spPr>
          <p:txBody>
            <a:bodyPr spcFirstLastPara="1" wrap="square" lIns="7600" tIns="7600" rIns="7600" bIns="7600" anchor="ctr" anchorCtr="0">
              <a:noAutofit/>
            </a:bodyPr>
            <a:lstStyle/>
            <a:p>
              <a:pPr marL="0" marR="0" lvl="0" indent="0" algn="ctr" rtl="1">
                <a:lnSpc>
                  <a:spcPct val="90000"/>
                </a:lnSpc>
                <a:spcBef>
                  <a:spcPts val="0"/>
                </a:spcBef>
                <a:spcAft>
                  <a:spcPts val="0"/>
                </a:spcAft>
                <a:buNone/>
              </a:pPr>
              <a:endParaRPr sz="600" b="0" i="0" u="none" strike="noStrike" cap="none">
                <a:solidFill>
                  <a:schemeClr val="lt1"/>
                </a:solidFill>
                <a:latin typeface="Calibri"/>
                <a:ea typeface="Calibri"/>
                <a:cs typeface="Calibri"/>
                <a:sym typeface="Calibri"/>
              </a:endParaRPr>
            </a:p>
          </p:txBody>
        </p:sp>
      </p:grpSp>
      <p:sp>
        <p:nvSpPr>
          <p:cNvPr id="28" name="Google Shape;1503;p44">
            <a:extLst>
              <a:ext uri="{FF2B5EF4-FFF2-40B4-BE49-F238E27FC236}">
                <a16:creationId xmlns:a16="http://schemas.microsoft.com/office/drawing/2014/main" id="{55B151A5-76F3-9D54-116D-10B75A9C2478}"/>
              </a:ext>
            </a:extLst>
          </p:cNvPr>
          <p:cNvSpPr txBox="1"/>
          <p:nvPr/>
        </p:nvSpPr>
        <p:spPr>
          <a:xfrm>
            <a:off x="315884" y="5176634"/>
            <a:ext cx="11277402" cy="593222"/>
          </a:xfrm>
          <a:prstGeom prst="rect">
            <a:avLst/>
          </a:prstGeom>
          <a:solidFill>
            <a:schemeClr val="accent2">
              <a:lumMod val="40000"/>
              <a:lumOff val="60000"/>
            </a:schemeClr>
          </a:solidFill>
          <a:ln>
            <a:noFill/>
          </a:ln>
        </p:spPr>
        <p:txBody>
          <a:bodyPr spcFirstLastPara="1" wrap="square" lIns="91425" tIns="45700" rIns="91425" bIns="45700" anchor="ctr" anchorCtr="0">
            <a:noAutofit/>
          </a:bodyPr>
          <a:lstStyle/>
          <a:p>
            <a:pPr lvl="0" algn="just" rtl="1"/>
            <a:r>
              <a:rPr lang="ar-MA" sz="2400" dirty="0">
                <a:solidFill>
                  <a:srgbClr val="002060"/>
                </a:solidFill>
                <a:latin typeface="Calibri"/>
                <a:ea typeface="Calibri"/>
                <a:cs typeface="Calibri"/>
                <a:sym typeface="Calibri"/>
              </a:rPr>
              <a:t>2- </a:t>
            </a:r>
            <a:r>
              <a:rPr lang="ar-SA" sz="2400" dirty="0">
                <a:solidFill>
                  <a:srgbClr val="002060"/>
                </a:solidFill>
                <a:latin typeface="Calibri"/>
                <a:ea typeface="Calibri"/>
                <a:cs typeface="Calibri"/>
              </a:rPr>
              <a:t>مَنْ الَّذِي بَدَأَ بِالْكَلَامِ فِي مُسْتَهَلِّ النَّصِّ؟</a:t>
            </a:r>
            <a:endParaRPr lang="ar-MA" sz="2400" dirty="0">
              <a:solidFill>
                <a:srgbClr val="00206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id="{24610E07-914C-D953-F741-1228260C6635}"/>
            </a:ext>
          </a:extLst>
        </p:cNvPr>
        <p:cNvGrpSpPr/>
        <p:nvPr/>
      </p:nvGrpSpPr>
      <p:grpSpPr>
        <a:xfrm>
          <a:off x="0" y="0"/>
          <a:ext cx="0" cy="0"/>
          <a:chOff x="0" y="0"/>
          <a:chExt cx="0" cy="0"/>
        </a:xfrm>
      </p:grpSpPr>
      <p:sp>
        <p:nvSpPr>
          <p:cNvPr id="5" name="Google Shape;160;p18">
            <a:extLst>
              <a:ext uri="{FF2B5EF4-FFF2-40B4-BE49-F238E27FC236}">
                <a16:creationId xmlns:a16="http://schemas.microsoft.com/office/drawing/2014/main" id="{19ED5097-2CF7-9566-BB5D-C52DA4423BE0}"/>
              </a:ext>
            </a:extLst>
          </p:cNvPr>
          <p:cNvSpPr/>
          <p:nvPr/>
        </p:nvSpPr>
        <p:spPr>
          <a:xfrm>
            <a:off x="0" y="-6642"/>
            <a:ext cx="12192000" cy="9175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a16="http://schemas.microsoft.com/office/drawing/2014/main" id="{BB85380E-AF6C-EAB2-CA4F-D6D735DF94C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503" name="Google Shape;1503;p44">
            <a:extLst>
              <a:ext uri="{FF2B5EF4-FFF2-40B4-BE49-F238E27FC236}">
                <a16:creationId xmlns:a16="http://schemas.microsoft.com/office/drawing/2014/main" id="{23436CF4-5C01-6E5F-89E2-86A753C7E48D}"/>
              </a:ext>
            </a:extLst>
          </p:cNvPr>
          <p:cNvSpPr txBox="1"/>
          <p:nvPr/>
        </p:nvSpPr>
        <p:spPr>
          <a:xfrm>
            <a:off x="315884" y="1631767"/>
            <a:ext cx="11277402" cy="593222"/>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algn="r" rtl="1">
              <a:lnSpc>
                <a:spcPct val="90000"/>
              </a:lnSpc>
              <a:buClr>
                <a:srgbClr val="000000"/>
              </a:buClr>
              <a:buSzPts val="2000"/>
              <a:defRPr/>
            </a:pPr>
            <a:r>
              <a:rPr lang="ar-MA" sz="2400" dirty="0">
                <a:solidFill>
                  <a:srgbClr val="002060"/>
                </a:solidFill>
                <a:latin typeface="Calibri"/>
                <a:ea typeface="Calibri"/>
                <a:cs typeface="Calibri"/>
                <a:sym typeface="Calibri"/>
              </a:rPr>
              <a:t>3-ب</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ماذا 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جاب</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ل</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ع</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ن</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د</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ما س</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ل</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ها 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ها ع</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ا 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ر</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يد</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ن</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كون</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ح</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ين</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ما 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ك</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ب</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ر</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a:t>
            </a:r>
          </a:p>
        </p:txBody>
      </p:sp>
      <p:pic>
        <p:nvPicPr>
          <p:cNvPr id="2" name="Google Shape;1368;p31">
            <a:extLst>
              <a:ext uri="{FF2B5EF4-FFF2-40B4-BE49-F238E27FC236}">
                <a16:creationId xmlns:a16="http://schemas.microsoft.com/office/drawing/2014/main" id="{FBD70FAB-C3F6-2B14-CBDC-E1906CE582B8}"/>
              </a:ext>
            </a:extLst>
          </p:cNvPr>
          <p:cNvPicPr preferRelativeResize="0"/>
          <p:nvPr/>
        </p:nvPicPr>
        <p:blipFill rotWithShape="1">
          <a:blip r:embed="rId4">
            <a:alphaModFix/>
          </a:blip>
          <a:srcRect/>
          <a:stretch/>
        </p:blipFill>
        <p:spPr>
          <a:xfrm>
            <a:off x="15540" y="86986"/>
            <a:ext cx="730250" cy="730250"/>
          </a:xfrm>
          <a:prstGeom prst="rect">
            <a:avLst/>
          </a:prstGeom>
          <a:noFill/>
          <a:ln>
            <a:noFill/>
          </a:ln>
        </p:spPr>
      </p:pic>
      <p:sp>
        <p:nvSpPr>
          <p:cNvPr id="3" name="Google Shape;1369;p31">
            <a:extLst>
              <a:ext uri="{FF2B5EF4-FFF2-40B4-BE49-F238E27FC236}">
                <a16:creationId xmlns:a16="http://schemas.microsoft.com/office/drawing/2014/main" id="{2DCB6197-D514-D65B-C3B8-509EA1D9B6FF}"/>
              </a:ext>
            </a:extLst>
          </p:cNvPr>
          <p:cNvSpPr txBox="1"/>
          <p:nvPr/>
        </p:nvSpPr>
        <p:spPr>
          <a:xfrm>
            <a:off x="1147156" y="396427"/>
            <a:ext cx="10239246" cy="514437"/>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20 دقيقة على أن ت</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خصص 10 دقائق أخرى للتصحيح</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وتقويم الاداء</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a:t>
            </a:r>
            <a:endPar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8" name="Google Shape;89;p1">
            <a:extLst>
              <a:ext uri="{FF2B5EF4-FFF2-40B4-BE49-F238E27FC236}">
                <a16:creationId xmlns:a16="http://schemas.microsoft.com/office/drawing/2014/main" id="{7D38D4C6-C152-B641-E636-E89019246AFF}"/>
              </a:ext>
            </a:extLst>
          </p:cNvPr>
          <p:cNvSpPr/>
          <p:nvPr/>
        </p:nvSpPr>
        <p:spPr>
          <a:xfrm>
            <a:off x="8614706" y="976768"/>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Rectangle 9">
            <a:extLst>
              <a:ext uri="{FF2B5EF4-FFF2-40B4-BE49-F238E27FC236}">
                <a16:creationId xmlns:a16="http://schemas.microsoft.com/office/drawing/2014/main" id="{23A88CC2-BCE3-BAE2-B9FF-AAFA53B282F8}"/>
              </a:ext>
            </a:extLst>
          </p:cNvPr>
          <p:cNvSpPr/>
          <p:nvPr/>
        </p:nvSpPr>
        <p:spPr>
          <a:xfrm>
            <a:off x="0" y="0"/>
            <a:ext cx="12175374"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Picture 4" descr="Image générée">
            <a:extLst>
              <a:ext uri="{FF2B5EF4-FFF2-40B4-BE49-F238E27FC236}">
                <a16:creationId xmlns:a16="http://schemas.microsoft.com/office/drawing/2014/main" id="{973D4A59-1DF4-0248-8486-EFC8660439FB}"/>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606816" y="98872"/>
            <a:ext cx="761996" cy="725006"/>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8371F8A5-152D-FAB4-1E73-48F2897AC2A9}"/>
              </a:ext>
            </a:extLst>
          </p:cNvPr>
          <p:cNvSpPr txBox="1"/>
          <p:nvPr/>
        </p:nvSpPr>
        <p:spPr>
          <a:xfrm>
            <a:off x="5127283" y="94506"/>
            <a:ext cx="6126480" cy="338554"/>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effectLst/>
                <a:uLnTx/>
                <a:uFillTx/>
                <a:latin typeface="Calibri"/>
                <a:ea typeface="Calibri"/>
                <a:cs typeface="Calibri"/>
                <a:sym typeface="Calibri"/>
              </a:rPr>
              <a:t>أُجِيبُ عَنْ أَسْئِلَةِ الفَهْمِ</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graphicFrame>
        <p:nvGraphicFramePr>
          <p:cNvPr id="4" name="Tableau 3">
            <a:extLst>
              <a:ext uri="{FF2B5EF4-FFF2-40B4-BE49-F238E27FC236}">
                <a16:creationId xmlns:a16="http://schemas.microsoft.com/office/drawing/2014/main" id="{4E3C34DC-B687-5CAD-9272-7A5F6B7DABED}"/>
              </a:ext>
            </a:extLst>
          </p:cNvPr>
          <p:cNvGraphicFramePr>
            <a:graphicFrameLocks noGrp="1"/>
          </p:cNvGraphicFramePr>
          <p:nvPr>
            <p:extLst>
              <p:ext uri="{D42A27DB-BD31-4B8C-83A1-F6EECF244321}">
                <p14:modId xmlns:p14="http://schemas.microsoft.com/office/powerpoint/2010/main" val="525715649"/>
              </p:ext>
            </p:extLst>
          </p:nvPr>
        </p:nvGraphicFramePr>
        <p:xfrm>
          <a:off x="315884" y="2404854"/>
          <a:ext cx="11277402" cy="1040595"/>
        </p:xfrm>
        <a:graphic>
          <a:graphicData uri="http://schemas.openxmlformats.org/drawingml/2006/table">
            <a:tbl>
              <a:tblPr firstRow="1" bandRow="1">
                <a:noFill/>
              </a:tblPr>
              <a:tblGrid>
                <a:gridCol w="11277402">
                  <a:extLst>
                    <a:ext uri="{9D8B030D-6E8A-4147-A177-3AD203B41FA5}">
                      <a16:colId xmlns:a16="http://schemas.microsoft.com/office/drawing/2014/main" val="2541252921"/>
                    </a:ext>
                  </a:extLst>
                </a:gridCol>
              </a:tblGrid>
              <a:tr h="417334">
                <a:tc>
                  <a:txBody>
                    <a:bodyPr/>
                    <a:lstStyle/>
                    <a:p>
                      <a:pPr marL="0" marR="0" lvl="0" indent="0" algn="r" rtl="1">
                        <a:lnSpc>
                          <a:spcPct val="150000"/>
                        </a:lnSpc>
                        <a:spcBef>
                          <a:spcPts val="0"/>
                        </a:spcBef>
                        <a:spcAft>
                          <a:spcPts val="0"/>
                        </a:spcAft>
                        <a:buClr>
                          <a:srgbClr val="000000"/>
                        </a:buClr>
                        <a:buSzPts val="1300"/>
                        <a:buFont typeface="Calibri"/>
                        <a:buNone/>
                      </a:pPr>
                      <a:r>
                        <a:rPr lang="ar-MA" sz="2400" kern="1200" dirty="0">
                          <a:solidFill>
                            <a:srgbClr val="002060"/>
                          </a:solidFill>
                          <a:latin typeface="Calibri"/>
                          <a:ea typeface="Calibri"/>
                          <a:cs typeface="Calibri"/>
                          <a:sym typeface="Calibri"/>
                        </a:rPr>
                        <a:t>4-ض</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لا</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ة</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a:t>
                      </a:r>
                      <a:r>
                        <a:rPr lang="ar-MA" sz="2400" kern="1200" dirty="0">
                          <a:solidFill>
                            <a:srgbClr val="002060"/>
                          </a:solidFill>
                          <a:latin typeface="Calibri"/>
                          <a:ea typeface="Calibri"/>
                          <a:cs typeface="Calibri"/>
                          <a:sym typeface="Consolas"/>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مام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ال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ج</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واب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الص</a:t>
                      </a:r>
                      <a:r>
                        <a:rPr lang="ar-SA" sz="2400" kern="1200" dirty="0">
                          <a:solidFill>
                            <a:srgbClr val="002060"/>
                          </a:solidFill>
                          <a:latin typeface="Calibri"/>
                          <a:ea typeface="Calibri"/>
                          <a:cs typeface="Calibri"/>
                          <a:sym typeface="Calibri"/>
                        </a:rPr>
                        <a:t>َّ</a:t>
                      </a:r>
                      <a:r>
                        <a:rPr lang="ar-MA" sz="2400" kern="1200" dirty="0" err="1">
                          <a:solidFill>
                            <a:srgbClr val="002060"/>
                          </a:solidFill>
                          <a:latin typeface="Calibri"/>
                          <a:ea typeface="Calibri"/>
                          <a:cs typeface="Calibri"/>
                          <a:sym typeface="Calibri"/>
                        </a:rPr>
                        <a:t>حيح</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ف</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ض</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ظ</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ص</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غير</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ة</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lumMod val="40000"/>
                        <a:lumOff val="60000"/>
                      </a:schemeClr>
                    </a:solidFill>
                  </a:tcPr>
                </a:tc>
                <a:extLst>
                  <a:ext uri="{0D108BD9-81ED-4DB2-BD59-A6C34878D82A}">
                    <a16:rowId xmlns:a16="http://schemas.microsoft.com/office/drawing/2014/main" val="594332547"/>
                  </a:ext>
                </a:extLst>
              </a:tr>
              <a:tr h="220314">
                <a:tc>
                  <a:txBody>
                    <a:bodyPr/>
                    <a:lstStyle/>
                    <a:p>
                      <a:pPr marL="0" marR="0" lvl="0" indent="0" algn="ctr" rtl="1">
                        <a:lnSpc>
                          <a:spcPct val="100000"/>
                        </a:lnSpc>
                        <a:spcBef>
                          <a:spcPts val="0"/>
                        </a:spcBef>
                        <a:spcAft>
                          <a:spcPts val="0"/>
                        </a:spcAft>
                        <a:buClr>
                          <a:srgbClr val="000000"/>
                        </a:buClr>
                        <a:buSzPts val="1400"/>
                        <a:buFont typeface="Calibri"/>
                        <a:buNone/>
                      </a:pPr>
                      <a:r>
                        <a:rPr lang="ar-MA" sz="2400" kern="1200" dirty="0">
                          <a:solidFill>
                            <a:srgbClr val="002060"/>
                          </a:solidFill>
                          <a:latin typeface="Calibri"/>
                          <a:ea typeface="Calibri"/>
                          <a:cs typeface="Calibri"/>
                          <a:sym typeface="Calibri"/>
                        </a:rPr>
                        <a:t>- </a:t>
                      </a:r>
                      <a:r>
                        <a:rPr lang="ar-MA" sz="2400" kern="1200" dirty="0" err="1">
                          <a:solidFill>
                            <a:srgbClr val="002060"/>
                          </a:solidFill>
                          <a:latin typeface="Calibri"/>
                          <a:ea typeface="Calibri"/>
                          <a:cs typeface="Calibri"/>
                          <a:sym typeface="Calibri"/>
                        </a:rPr>
                        <a:t>لأ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 لا</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a:t>
                      </a:r>
                      <a:r>
                        <a:rPr lang="ar-SA" sz="2400" kern="1200" dirty="0">
                          <a:solidFill>
                            <a:srgbClr val="002060"/>
                          </a:solidFill>
                          <a:latin typeface="Calibri"/>
                          <a:ea typeface="Calibri"/>
                          <a:cs typeface="Calibri"/>
                          <a:sym typeface="Calibri"/>
                        </a:rPr>
                        <a:t>تُ</a:t>
                      </a:r>
                      <a:r>
                        <a:rPr lang="ar-MA" sz="2400" kern="1200" dirty="0">
                          <a:solidFill>
                            <a:srgbClr val="002060"/>
                          </a:solidFill>
                          <a:latin typeface="Calibri"/>
                          <a:ea typeface="Calibri"/>
                          <a:cs typeface="Calibri"/>
                          <a:sym typeface="Calibri"/>
                        </a:rPr>
                        <a:t>ح</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ال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ك</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بار</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a:t>
                      </a:r>
                      <a:r>
                        <a:rPr lang="ar-SA" sz="2400" kern="1200" dirty="0">
                          <a:solidFill>
                            <a:srgbClr val="002060"/>
                          </a:solidFill>
                          <a:latin typeface="Calibri"/>
                          <a:ea typeface="Calibri"/>
                          <a:cs typeface="Calibri"/>
                          <a:sym typeface="Calibri"/>
                        </a:rPr>
                        <a:t>                                      </a:t>
                      </a:r>
                      <a:r>
                        <a:rPr lang="ar-MA" sz="2400" kern="1200" dirty="0">
                          <a:solidFill>
                            <a:srgbClr val="002060"/>
                          </a:solidFill>
                          <a:latin typeface="Calibri"/>
                          <a:ea typeface="Calibri"/>
                          <a:cs typeface="Calibri"/>
                          <a:sym typeface="Calibri"/>
                        </a:rPr>
                        <a:t>- </a:t>
                      </a:r>
                      <a:r>
                        <a:rPr lang="ar-MA" sz="2400" kern="1200" dirty="0" err="1">
                          <a:solidFill>
                            <a:srgbClr val="002060"/>
                          </a:solidFill>
                          <a:latin typeface="Calibri"/>
                          <a:ea typeface="Calibri"/>
                          <a:cs typeface="Calibri"/>
                          <a:sym typeface="Calibri"/>
                        </a:rPr>
                        <a:t>لأ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َّه</a:t>
                      </a:r>
                      <a:r>
                        <a:rPr lang="ar-MA" sz="2400" kern="1200" dirty="0">
                          <a:solidFill>
                            <a:srgbClr val="002060"/>
                          </a:solidFill>
                          <a:latin typeface="Calibri"/>
                          <a:ea typeface="Calibri"/>
                          <a:cs typeface="Calibri"/>
                          <a:sym typeface="Calibri"/>
                        </a:rPr>
                        <a:t>ا </a:t>
                      </a:r>
                      <a:r>
                        <a:rPr lang="ar-SA" sz="2400" kern="1200" dirty="0">
                          <a:solidFill>
                            <a:srgbClr val="002060"/>
                          </a:solidFill>
                          <a:latin typeface="Calibri"/>
                          <a:ea typeface="Calibri"/>
                          <a:cs typeface="Calibri"/>
                          <a:sym typeface="Calibri"/>
                        </a:rPr>
                        <a:t>تُ</a:t>
                      </a:r>
                      <a:r>
                        <a:rPr lang="ar-MA" sz="2400" kern="1200" dirty="0">
                          <a:solidFill>
                            <a:srgbClr val="002060"/>
                          </a:solidFill>
                          <a:latin typeface="Calibri"/>
                          <a:ea typeface="Calibri"/>
                          <a:cs typeface="Calibri"/>
                          <a:sym typeface="Calibri"/>
                        </a:rPr>
                        <a:t>ح</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3498561696"/>
                  </a:ext>
                </a:extLst>
              </a:tr>
            </a:tbl>
          </a:graphicData>
        </a:graphic>
      </p:graphicFrame>
      <p:sp>
        <p:nvSpPr>
          <p:cNvPr id="6" name="Google Shape;1503;p44">
            <a:extLst>
              <a:ext uri="{FF2B5EF4-FFF2-40B4-BE49-F238E27FC236}">
                <a16:creationId xmlns:a16="http://schemas.microsoft.com/office/drawing/2014/main" id="{D49F89D2-9230-BC55-9689-7A4DADF66E18}"/>
              </a:ext>
            </a:extLst>
          </p:cNvPr>
          <p:cNvSpPr txBox="1"/>
          <p:nvPr/>
        </p:nvSpPr>
        <p:spPr>
          <a:xfrm>
            <a:off x="347415" y="3561986"/>
            <a:ext cx="11277402" cy="593222"/>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algn="r" rtl="1">
              <a:lnSpc>
                <a:spcPct val="90000"/>
              </a:lnSpc>
              <a:buClr>
                <a:srgbClr val="000000"/>
              </a:buClr>
              <a:buSzPts val="2000"/>
              <a:defRPr/>
            </a:pPr>
            <a:r>
              <a:rPr lang="ar-SA" sz="2400" dirty="0">
                <a:solidFill>
                  <a:srgbClr val="002060"/>
                </a:solidFill>
                <a:latin typeface="Calibri"/>
                <a:ea typeface="Calibri"/>
                <a:cs typeface="Calibri"/>
                <a:sym typeface="Calibri"/>
              </a:rPr>
              <a:t>5- </a:t>
            </a:r>
            <a:r>
              <a:rPr lang="ar-SA" sz="2400" dirty="0">
                <a:solidFill>
                  <a:srgbClr val="002060"/>
                </a:solidFill>
                <a:latin typeface="Calibri"/>
                <a:ea typeface="Calibri"/>
                <a:cs typeface="Calibri"/>
              </a:rPr>
              <a:t>مَا الَّذِي يَدُلُّ عَلَى أَنَّ أَمَلًا تُفَضِّلُ أَنْ تَبْقَى صَغِيرَةً؟</a:t>
            </a:r>
            <a:endParaRPr lang="ar-MA" sz="2400" dirty="0">
              <a:solidFill>
                <a:srgbClr val="002060"/>
              </a:solidFill>
              <a:latin typeface="Calibri"/>
              <a:ea typeface="Calibri"/>
              <a:cs typeface="Calibri"/>
              <a:sym typeface="Calibri"/>
            </a:endParaRPr>
          </a:p>
        </p:txBody>
      </p:sp>
      <p:sp>
        <p:nvSpPr>
          <p:cNvPr id="11" name="Google Shape;1503;p44">
            <a:extLst>
              <a:ext uri="{FF2B5EF4-FFF2-40B4-BE49-F238E27FC236}">
                <a16:creationId xmlns:a16="http://schemas.microsoft.com/office/drawing/2014/main" id="{28D710BE-A358-4F4B-BC63-F44D78546668}"/>
              </a:ext>
            </a:extLst>
          </p:cNvPr>
          <p:cNvSpPr txBox="1"/>
          <p:nvPr/>
        </p:nvSpPr>
        <p:spPr>
          <a:xfrm>
            <a:off x="355776" y="4336401"/>
            <a:ext cx="11277402" cy="593222"/>
          </a:xfrm>
          <a:prstGeom prst="rect">
            <a:avLst/>
          </a:prstGeom>
          <a:solidFill>
            <a:schemeClr val="accent2">
              <a:lumMod val="40000"/>
              <a:lumOff val="60000"/>
            </a:schemeClr>
          </a:solidFill>
          <a:ln>
            <a:noFill/>
          </a:ln>
        </p:spPr>
        <p:txBody>
          <a:bodyPr spcFirstLastPara="1" wrap="square" lIns="91425" tIns="45700" rIns="91425" bIns="45700" anchor="ctr" anchorCtr="0">
            <a:noAutofit/>
          </a:bodyPr>
          <a:lstStyle/>
          <a:p>
            <a:pPr lvl="0" algn="r" rtl="1">
              <a:buClr>
                <a:srgbClr val="000000"/>
              </a:buClr>
              <a:buSzPts val="1300"/>
            </a:pPr>
            <a:r>
              <a:rPr lang="ar-MA" sz="2400" dirty="0">
                <a:solidFill>
                  <a:srgbClr val="002060"/>
                </a:solidFill>
                <a:latin typeface="Calibri"/>
                <a:ea typeface="Calibri"/>
                <a:cs typeface="Calibri"/>
                <a:sym typeface="Calibri"/>
              </a:rPr>
              <a:t>6- </a:t>
            </a:r>
            <a:r>
              <a:rPr lang="ar-SA" sz="2400" dirty="0">
                <a:solidFill>
                  <a:srgbClr val="002060"/>
                </a:solidFill>
                <a:latin typeface="Calibri"/>
                <a:ea typeface="Calibri"/>
                <a:cs typeface="Calibri"/>
              </a:rPr>
              <a:t>مَا الرِّسَالَةُ الَّتِي نَسْتَنْتِجُهَا مِنْ حَدِيثِ أَمَلٍ عَنِ الْأَطْفَالِ الَّذِينَ لَا يَذْهَبُونَ إِلَى الْمَدْرَسَةِ؟</a:t>
            </a:r>
            <a:endParaRPr lang="ar-MA" sz="2400" dirty="0">
              <a:solidFill>
                <a:srgbClr val="002060"/>
              </a:solidFill>
              <a:latin typeface="Calibri"/>
              <a:ea typeface="Calibri"/>
              <a:cs typeface="Calibri"/>
              <a:sym typeface="Calibri"/>
            </a:endParaRPr>
          </a:p>
        </p:txBody>
      </p:sp>
      <p:sp>
        <p:nvSpPr>
          <p:cNvPr id="30" name="Google Shape;1503;p44">
            <a:extLst>
              <a:ext uri="{FF2B5EF4-FFF2-40B4-BE49-F238E27FC236}">
                <a16:creationId xmlns:a16="http://schemas.microsoft.com/office/drawing/2014/main" id="{2A90DE0C-CEC4-2069-4E63-9C96B3E5FE58}"/>
              </a:ext>
            </a:extLst>
          </p:cNvPr>
          <p:cNvSpPr txBox="1"/>
          <p:nvPr/>
        </p:nvSpPr>
        <p:spPr>
          <a:xfrm>
            <a:off x="380665" y="5110816"/>
            <a:ext cx="11277402" cy="593222"/>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algn="r" rtl="1">
              <a:lnSpc>
                <a:spcPct val="90000"/>
              </a:lnSpc>
              <a:buClr>
                <a:srgbClr val="000000"/>
              </a:buClr>
              <a:buSzPts val="2000"/>
              <a:defRPr/>
            </a:pPr>
            <a:r>
              <a:rPr lang="ar-SA" sz="2400" dirty="0">
                <a:solidFill>
                  <a:srgbClr val="002060"/>
                </a:solidFill>
                <a:latin typeface="Calibri"/>
                <a:ea typeface="Calibri"/>
                <a:cs typeface="Calibri"/>
                <a:sym typeface="Calibri"/>
              </a:rPr>
              <a:t>7- </a:t>
            </a:r>
            <a:r>
              <a:rPr lang="ar-SA" sz="2400" dirty="0">
                <a:solidFill>
                  <a:srgbClr val="002060"/>
                </a:solidFill>
                <a:latin typeface="Calibri"/>
                <a:ea typeface="Calibri"/>
                <a:cs typeface="Calibri"/>
              </a:rPr>
              <a:t>رَأْي، فِي انْتِهَاءِ النَّصِّ بِحَدِيثِ الْأُمِّ عَنْ أُمْنِيَةِ الْأَطْفَالِ الْآخَرِينَ</a:t>
            </a:r>
            <a:endParaRPr lang="ar-MA" sz="2400" dirty="0">
              <a:solidFill>
                <a:srgbClr val="002060"/>
              </a:solidFill>
              <a:latin typeface="Calibri"/>
              <a:ea typeface="Calibri"/>
              <a:cs typeface="Calibri"/>
              <a:sym typeface="Calibri"/>
            </a:endParaRPr>
          </a:p>
        </p:txBody>
      </p:sp>
    </p:spTree>
    <p:extLst>
      <p:ext uri="{BB962C8B-B14F-4D97-AF65-F5344CB8AC3E}">
        <p14:creationId xmlns:p14="http://schemas.microsoft.com/office/powerpoint/2010/main" val="1759698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id="{60120490-71EB-933A-9260-BC58D5E59706}"/>
            </a:ext>
          </a:extLst>
        </p:cNvPr>
        <p:cNvGrpSpPr/>
        <p:nvPr/>
      </p:nvGrpSpPr>
      <p:grpSpPr>
        <a:xfrm>
          <a:off x="0" y="0"/>
          <a:ext cx="0" cy="0"/>
          <a:chOff x="0" y="0"/>
          <a:chExt cx="0" cy="0"/>
        </a:xfrm>
      </p:grpSpPr>
      <p:sp>
        <p:nvSpPr>
          <p:cNvPr id="5" name="Google Shape;160;p18">
            <a:extLst>
              <a:ext uri="{FF2B5EF4-FFF2-40B4-BE49-F238E27FC236}">
                <a16:creationId xmlns:a16="http://schemas.microsoft.com/office/drawing/2014/main" id="{031784F3-0C85-3178-F5E7-1D4F3A8198BC}"/>
              </a:ext>
            </a:extLst>
          </p:cNvPr>
          <p:cNvSpPr/>
          <p:nvPr/>
        </p:nvSpPr>
        <p:spPr>
          <a:xfrm>
            <a:off x="0" y="-6642"/>
            <a:ext cx="12192000" cy="9175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a16="http://schemas.microsoft.com/office/drawing/2014/main" id="{453AE227-AAEA-5FEF-D188-C1E47686202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368;p31">
            <a:extLst>
              <a:ext uri="{FF2B5EF4-FFF2-40B4-BE49-F238E27FC236}">
                <a16:creationId xmlns:a16="http://schemas.microsoft.com/office/drawing/2014/main" id="{5D60E006-B3F9-015C-3C35-637A5E77D434}"/>
              </a:ext>
            </a:extLst>
          </p:cNvPr>
          <p:cNvPicPr preferRelativeResize="0"/>
          <p:nvPr/>
        </p:nvPicPr>
        <p:blipFill rotWithShape="1">
          <a:blip r:embed="rId4">
            <a:alphaModFix/>
          </a:blip>
          <a:srcRect/>
          <a:stretch/>
        </p:blipFill>
        <p:spPr>
          <a:xfrm>
            <a:off x="15540" y="86986"/>
            <a:ext cx="730250" cy="730250"/>
          </a:xfrm>
          <a:prstGeom prst="rect">
            <a:avLst/>
          </a:prstGeom>
          <a:noFill/>
          <a:ln>
            <a:noFill/>
          </a:ln>
        </p:spPr>
      </p:pic>
      <p:sp>
        <p:nvSpPr>
          <p:cNvPr id="3" name="Google Shape;1369;p31">
            <a:extLst>
              <a:ext uri="{FF2B5EF4-FFF2-40B4-BE49-F238E27FC236}">
                <a16:creationId xmlns:a16="http://schemas.microsoft.com/office/drawing/2014/main" id="{89FF0C8F-E620-055D-6227-287F7F5D6FEA}"/>
              </a:ext>
            </a:extLst>
          </p:cNvPr>
          <p:cNvSpPr txBox="1"/>
          <p:nvPr/>
        </p:nvSpPr>
        <p:spPr>
          <a:xfrm>
            <a:off x="1147156" y="396427"/>
            <a:ext cx="10239246" cy="514437"/>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20 دقيقة على أن ت</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خصص 10 دقائق أخرى للتصحيح</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وتقويم الاداء</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a:t>
            </a:r>
            <a:endPar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8" name="Google Shape;89;p1">
            <a:extLst>
              <a:ext uri="{FF2B5EF4-FFF2-40B4-BE49-F238E27FC236}">
                <a16:creationId xmlns:a16="http://schemas.microsoft.com/office/drawing/2014/main" id="{0D278927-654C-A4AC-73A1-A0CBF874641C}"/>
              </a:ext>
            </a:extLst>
          </p:cNvPr>
          <p:cNvSpPr/>
          <p:nvPr/>
        </p:nvSpPr>
        <p:spPr>
          <a:xfrm>
            <a:off x="8614706" y="976768"/>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 name="Rectangle 9">
            <a:extLst>
              <a:ext uri="{FF2B5EF4-FFF2-40B4-BE49-F238E27FC236}">
                <a16:creationId xmlns:a16="http://schemas.microsoft.com/office/drawing/2014/main" id="{06D4157F-FC65-1400-9C16-C6AC3FDA83ED}"/>
              </a:ext>
            </a:extLst>
          </p:cNvPr>
          <p:cNvSpPr/>
          <p:nvPr/>
        </p:nvSpPr>
        <p:spPr>
          <a:xfrm>
            <a:off x="0" y="0"/>
            <a:ext cx="12175374"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Picture 4" descr="Image générée">
            <a:extLst>
              <a:ext uri="{FF2B5EF4-FFF2-40B4-BE49-F238E27FC236}">
                <a16:creationId xmlns:a16="http://schemas.microsoft.com/office/drawing/2014/main" id="{45262F9D-52DF-3644-6549-F23074174AF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606816" y="98872"/>
            <a:ext cx="761996" cy="725006"/>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717A8B9A-A94E-ACDB-5245-FDB5550D932F}"/>
              </a:ext>
            </a:extLst>
          </p:cNvPr>
          <p:cNvSpPr txBox="1"/>
          <p:nvPr/>
        </p:nvSpPr>
        <p:spPr>
          <a:xfrm>
            <a:off x="5127283" y="94506"/>
            <a:ext cx="6126480" cy="338554"/>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effectLst/>
                <a:uLnTx/>
                <a:uFillTx/>
                <a:latin typeface="Calibri"/>
                <a:ea typeface="Calibri"/>
                <a:cs typeface="Calibri"/>
                <a:sym typeface="Calibri"/>
              </a:rPr>
              <a:t>أُجِيبُ عَنْ أَسْئِلَةِ الفَهْمِ</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graphicFrame>
        <p:nvGraphicFramePr>
          <p:cNvPr id="13" name="Google Shape;138;p6">
            <a:extLst>
              <a:ext uri="{FF2B5EF4-FFF2-40B4-BE49-F238E27FC236}">
                <a16:creationId xmlns:a16="http://schemas.microsoft.com/office/drawing/2014/main" id="{EB44F13B-1375-4FDC-3B04-40DCB984DD48}"/>
              </a:ext>
            </a:extLst>
          </p:cNvPr>
          <p:cNvGraphicFramePr/>
          <p:nvPr>
            <p:extLst>
              <p:ext uri="{D42A27DB-BD31-4B8C-83A1-F6EECF244321}">
                <p14:modId xmlns:p14="http://schemas.microsoft.com/office/powerpoint/2010/main" val="627346931"/>
              </p:ext>
            </p:extLst>
          </p:nvPr>
        </p:nvGraphicFramePr>
        <p:xfrm>
          <a:off x="380665" y="1706032"/>
          <a:ext cx="11212621" cy="2763372"/>
        </p:xfrm>
        <a:graphic>
          <a:graphicData uri="http://schemas.openxmlformats.org/drawingml/2006/table">
            <a:tbl>
              <a:tblPr firstRow="1" bandRow="1">
                <a:noFill/>
              </a:tblPr>
              <a:tblGrid>
                <a:gridCol w="8757209">
                  <a:extLst>
                    <a:ext uri="{9D8B030D-6E8A-4147-A177-3AD203B41FA5}">
                      <a16:colId xmlns:a16="http://schemas.microsoft.com/office/drawing/2014/main" val="20000"/>
                    </a:ext>
                  </a:extLst>
                </a:gridCol>
                <a:gridCol w="2455412">
                  <a:extLst>
                    <a:ext uri="{9D8B030D-6E8A-4147-A177-3AD203B41FA5}">
                      <a16:colId xmlns:a16="http://schemas.microsoft.com/office/drawing/2014/main" val="20001"/>
                    </a:ext>
                  </a:extLst>
                </a:gridCol>
              </a:tblGrid>
              <a:tr h="486485">
                <a:tc gridSpan="2">
                  <a:txBody>
                    <a:bodyPr/>
                    <a:lstStyle/>
                    <a:p>
                      <a:pPr marL="0" marR="0" lvl="0" indent="0" algn="r" rtl="1">
                        <a:spcBef>
                          <a:spcPts val="0"/>
                        </a:spcBef>
                        <a:spcAft>
                          <a:spcPts val="0"/>
                        </a:spcAft>
                        <a:buNone/>
                      </a:pPr>
                      <a:r>
                        <a:rPr lang="ar-MA" sz="2400" kern="1200" dirty="0">
                          <a:solidFill>
                            <a:srgbClr val="002060"/>
                          </a:solidFill>
                          <a:latin typeface="Calibri"/>
                          <a:ea typeface="Calibri"/>
                          <a:cs typeface="Calibri"/>
                          <a:sym typeface="Calibri"/>
                        </a:rPr>
                        <a:t>8- حدد في ضوء قراءتك للنص ما يأتي</a:t>
                      </a:r>
                      <a:endParaRPr sz="2400" kern="1200" dirty="0">
                        <a:solidFill>
                          <a:srgbClr val="002060"/>
                        </a:solidFill>
                        <a:latin typeface="Calibri"/>
                        <a:ea typeface="Calibri"/>
                        <a:cs typeface="Calibri"/>
                        <a:sym typeface="Calibri"/>
                      </a:endParaRPr>
                    </a:p>
                  </a:txBody>
                  <a:tcPr marL="91450" marR="91450" marT="45725" marB="45725">
                    <a:solidFill>
                      <a:schemeClr val="accent2">
                        <a:lumMod val="40000"/>
                        <a:lumOff val="60000"/>
                      </a:schemeClr>
                    </a:solidFill>
                  </a:tcPr>
                </a:tc>
                <a:tc hMerge="1">
                  <a:txBody>
                    <a:bodyPr/>
                    <a:lstStyle/>
                    <a:p>
                      <a:endParaRPr lang="fr-FR"/>
                    </a:p>
                  </a:txBody>
                  <a:tcPr/>
                </a:tc>
                <a:extLst>
                  <a:ext uri="{0D108BD9-81ED-4DB2-BD59-A6C34878D82A}">
                    <a16:rowId xmlns:a16="http://schemas.microsoft.com/office/drawing/2014/main" val="10000"/>
                  </a:ext>
                </a:extLst>
              </a:tr>
              <a:tr h="474353">
                <a:tc>
                  <a:txBody>
                    <a:bodyPr/>
                    <a:lstStyle/>
                    <a:p>
                      <a:pPr marL="0" marR="0" lvl="0" indent="0" algn="r" rtl="1">
                        <a:spcBef>
                          <a:spcPts val="0"/>
                        </a:spcBef>
                        <a:spcAft>
                          <a:spcPts val="0"/>
                        </a:spcAft>
                        <a:buNone/>
                      </a:pPr>
                      <a:r>
                        <a:rPr lang="ar-MA" sz="2400" kern="1200" dirty="0">
                          <a:solidFill>
                            <a:srgbClr val="002060"/>
                          </a:solidFill>
                          <a:latin typeface="Calibri"/>
                          <a:ea typeface="Calibri"/>
                          <a:cs typeface="Calibri"/>
                          <a:sym typeface="Calibri"/>
                        </a:rPr>
                        <a:t>...............................................................................................</a:t>
                      </a:r>
                      <a:r>
                        <a:rPr lang="ar-SA" sz="2400" kern="1200" dirty="0">
                          <a:solidFill>
                            <a:srgbClr val="002060"/>
                          </a:solidFill>
                          <a:latin typeface="Calibri"/>
                          <a:ea typeface="Calibri"/>
                          <a:cs typeface="Calibri"/>
                          <a:sym typeface="Calibri"/>
                        </a:rPr>
                        <a:t>.................</a:t>
                      </a:r>
                      <a:endParaRPr sz="2400" kern="1200" dirty="0">
                        <a:solidFill>
                          <a:srgbClr val="002060"/>
                        </a:solidFill>
                        <a:latin typeface="Calibri"/>
                        <a:ea typeface="Calibri"/>
                        <a:cs typeface="Calibri"/>
                        <a:sym typeface="Calibri"/>
                      </a:endParaRPr>
                    </a:p>
                  </a:txBody>
                  <a:tcPr marL="91450" marR="91450" marT="45725" marB="45725">
                    <a:solidFill>
                      <a:schemeClr val="lt1"/>
                    </a:solidFill>
                  </a:tcPr>
                </a:tc>
                <a:tc>
                  <a:txBody>
                    <a:bodyPr/>
                    <a:lstStyle/>
                    <a:p>
                      <a:pPr marL="0" marR="0" lvl="0" indent="0" algn="ctr" rtl="1">
                        <a:spcBef>
                          <a:spcPts val="0"/>
                        </a:spcBef>
                        <a:spcAft>
                          <a:spcPts val="0"/>
                        </a:spcAft>
                        <a:buNone/>
                      </a:pPr>
                      <a:r>
                        <a:rPr lang="ar-MA" sz="2400" kern="1200" dirty="0">
                          <a:solidFill>
                            <a:srgbClr val="002060"/>
                          </a:solidFill>
                          <a:latin typeface="Calibri"/>
                          <a:ea typeface="Calibri"/>
                          <a:cs typeface="Calibri"/>
                          <a:sym typeface="Calibri"/>
                        </a:rPr>
                        <a:t>نوعية النص</a:t>
                      </a:r>
                      <a:endParaRPr sz="2400" kern="1200" dirty="0">
                        <a:solidFill>
                          <a:srgbClr val="002060"/>
                        </a:solidFill>
                        <a:latin typeface="Calibri"/>
                        <a:ea typeface="Calibri"/>
                        <a:cs typeface="Calibri"/>
                        <a:sym typeface="Calibri"/>
                      </a:endParaRPr>
                    </a:p>
                  </a:txBody>
                  <a:tcPr marL="91450" marR="91450" marT="45725" marB="45725">
                    <a:solidFill>
                      <a:schemeClr val="lt1"/>
                    </a:solidFill>
                  </a:tcPr>
                </a:tc>
                <a:extLst>
                  <a:ext uri="{0D108BD9-81ED-4DB2-BD59-A6C34878D82A}">
                    <a16:rowId xmlns:a16="http://schemas.microsoft.com/office/drawing/2014/main" val="10001"/>
                  </a:ext>
                </a:extLst>
              </a:tr>
              <a:tr h="853828">
                <a:tc>
                  <a:txBody>
                    <a:bodyPr/>
                    <a:lstStyle/>
                    <a:p>
                      <a:pPr marL="0" marR="0" lvl="0" indent="0" algn="r" defTabSz="1219170" rtl="1" eaLnBrk="1" fontAlgn="auto" latinLnBrk="0" hangingPunct="1">
                        <a:lnSpc>
                          <a:spcPct val="100000"/>
                        </a:lnSpc>
                        <a:spcBef>
                          <a:spcPts val="0"/>
                        </a:spcBef>
                        <a:spcAft>
                          <a:spcPts val="0"/>
                        </a:spcAft>
                        <a:buClr>
                          <a:srgbClr val="000000"/>
                        </a:buClr>
                        <a:buSzPts val="1300"/>
                        <a:buFont typeface="Calibri"/>
                        <a:buNone/>
                        <a:tabLst/>
                        <a:defRPr/>
                      </a:pPr>
                      <a:r>
                        <a:rPr lang="ar-MA" sz="2400" kern="1200" dirty="0">
                          <a:solidFill>
                            <a:srgbClr val="002060"/>
                          </a:solidFill>
                          <a:latin typeface="Calibri"/>
                          <a:ea typeface="Calibri"/>
                          <a:cs typeface="Calibri"/>
                          <a:sym typeface="Calibri"/>
                        </a:rPr>
                        <a:t>................................................................................................................</a:t>
                      </a:r>
                    </a:p>
                    <a:p>
                      <a:pPr marL="0" marR="0" lvl="0" indent="0" algn="r" defTabSz="1219170" rtl="1" eaLnBrk="1" fontAlgn="auto" latinLnBrk="0" hangingPunct="1">
                        <a:lnSpc>
                          <a:spcPct val="100000"/>
                        </a:lnSpc>
                        <a:spcBef>
                          <a:spcPts val="0"/>
                        </a:spcBef>
                        <a:spcAft>
                          <a:spcPts val="0"/>
                        </a:spcAft>
                        <a:buClr>
                          <a:srgbClr val="000000"/>
                        </a:buClr>
                        <a:buSzPts val="1300"/>
                        <a:buFont typeface="Calibri"/>
                        <a:buNone/>
                        <a:tabLst/>
                        <a:defRPr/>
                      </a:pPr>
                      <a:r>
                        <a:rPr lang="ar-MA" sz="2400" kern="1200" dirty="0">
                          <a:solidFill>
                            <a:srgbClr val="002060"/>
                          </a:solidFill>
                          <a:latin typeface="Calibri"/>
                          <a:ea typeface="Calibri"/>
                          <a:cs typeface="Calibri"/>
                          <a:sym typeface="Calibri"/>
                        </a:rPr>
                        <a:t>................................................................................................................</a:t>
                      </a:r>
                    </a:p>
                  </a:txBody>
                  <a:tcPr marL="91450" marR="91450" marT="45725" marB="45725">
                    <a:solidFill>
                      <a:srgbClr val="DDEAF6"/>
                    </a:solidFill>
                  </a:tcPr>
                </a:tc>
                <a:tc>
                  <a:txBody>
                    <a:bodyPr/>
                    <a:lstStyle/>
                    <a:p>
                      <a:pPr marL="0" marR="0" lvl="0" indent="0" algn="ctr" rtl="1">
                        <a:lnSpc>
                          <a:spcPct val="100000"/>
                        </a:lnSpc>
                        <a:spcBef>
                          <a:spcPts val="0"/>
                        </a:spcBef>
                        <a:spcAft>
                          <a:spcPts val="0"/>
                        </a:spcAft>
                        <a:buClr>
                          <a:srgbClr val="000000"/>
                        </a:buClr>
                        <a:buSzPts val="1300"/>
                        <a:buFont typeface="Calibri"/>
                        <a:buNone/>
                      </a:pPr>
                      <a:r>
                        <a:rPr lang="ar-MA" sz="2400" kern="1200" dirty="0">
                          <a:solidFill>
                            <a:srgbClr val="002060"/>
                          </a:solidFill>
                          <a:latin typeface="Calibri"/>
                          <a:ea typeface="Calibri"/>
                          <a:cs typeface="Calibri"/>
                          <a:sym typeface="Calibri"/>
                        </a:rPr>
                        <a:t>الحدث الرئيس</a:t>
                      </a:r>
                      <a:endParaRPr sz="2400" kern="1200" dirty="0">
                        <a:solidFill>
                          <a:srgbClr val="002060"/>
                        </a:solidFill>
                        <a:latin typeface="Calibri"/>
                        <a:ea typeface="Calibri"/>
                        <a:cs typeface="Calibri"/>
                        <a:sym typeface="Calibri"/>
                      </a:endParaRPr>
                    </a:p>
                  </a:txBody>
                  <a:tcPr marL="91450" marR="91450" marT="45725" marB="45725">
                    <a:solidFill>
                      <a:srgbClr val="DDEAF6"/>
                    </a:solidFill>
                  </a:tcPr>
                </a:tc>
                <a:extLst>
                  <a:ext uri="{0D108BD9-81ED-4DB2-BD59-A6C34878D82A}">
                    <a16:rowId xmlns:a16="http://schemas.microsoft.com/office/drawing/2014/main" val="10002"/>
                  </a:ext>
                </a:extLst>
              </a:tr>
              <a:tr h="474353">
                <a:tc>
                  <a:txBody>
                    <a:bodyPr/>
                    <a:lstStyle/>
                    <a:p>
                      <a:pPr marL="0" marR="0" lvl="0" indent="0" algn="r" defTabSz="1219170" rtl="1" eaLnBrk="1" fontAlgn="auto" latinLnBrk="0" hangingPunct="1">
                        <a:lnSpc>
                          <a:spcPct val="100000"/>
                        </a:lnSpc>
                        <a:spcBef>
                          <a:spcPts val="0"/>
                        </a:spcBef>
                        <a:spcAft>
                          <a:spcPts val="0"/>
                        </a:spcAft>
                        <a:buClr>
                          <a:srgbClr val="000000"/>
                        </a:buClr>
                        <a:buSzPts val="1300"/>
                        <a:buFont typeface="Calibri"/>
                        <a:buNone/>
                        <a:tabLst/>
                        <a:defRPr/>
                      </a:pPr>
                      <a:r>
                        <a:rPr lang="ar-MA" sz="2400" kern="1200" dirty="0">
                          <a:solidFill>
                            <a:srgbClr val="002060"/>
                          </a:solidFill>
                          <a:latin typeface="Calibri"/>
                          <a:ea typeface="Calibri"/>
                          <a:cs typeface="Calibri"/>
                          <a:sym typeface="Calibri"/>
                        </a:rPr>
                        <a:t>................................................................................................................</a:t>
                      </a:r>
                    </a:p>
                  </a:txBody>
                  <a:tcPr marL="91450" marR="91450" marT="45725" marB="45725">
                    <a:solidFill>
                      <a:schemeClr val="lt1"/>
                    </a:solidFill>
                  </a:tcPr>
                </a:tc>
                <a:tc>
                  <a:txBody>
                    <a:bodyPr/>
                    <a:lstStyle/>
                    <a:p>
                      <a:pPr marL="0" marR="0" lvl="0" indent="0" algn="ctr" rtl="1">
                        <a:spcBef>
                          <a:spcPts val="0"/>
                        </a:spcBef>
                        <a:spcAft>
                          <a:spcPts val="0"/>
                        </a:spcAft>
                        <a:buNone/>
                      </a:pPr>
                      <a:r>
                        <a:rPr lang="ar-MA" sz="2400" kern="1200" dirty="0">
                          <a:solidFill>
                            <a:srgbClr val="002060"/>
                          </a:solidFill>
                          <a:latin typeface="Calibri"/>
                          <a:ea typeface="Calibri"/>
                          <a:cs typeface="Calibri"/>
                          <a:sym typeface="Calibri"/>
                        </a:rPr>
                        <a:t>شخصيات النص</a:t>
                      </a:r>
                      <a:endParaRPr sz="2400" kern="1200" dirty="0">
                        <a:solidFill>
                          <a:srgbClr val="002060"/>
                        </a:solidFill>
                        <a:latin typeface="Calibri"/>
                        <a:ea typeface="Calibri"/>
                        <a:cs typeface="Calibri"/>
                        <a:sym typeface="Calibri"/>
                      </a:endParaRPr>
                    </a:p>
                  </a:txBody>
                  <a:tcPr marL="91450" marR="91450" marT="45725" marB="45725">
                    <a:solidFill>
                      <a:schemeClr val="lt1"/>
                    </a:solidFill>
                  </a:tcPr>
                </a:tc>
                <a:extLst>
                  <a:ext uri="{0D108BD9-81ED-4DB2-BD59-A6C34878D82A}">
                    <a16:rowId xmlns:a16="http://schemas.microsoft.com/office/drawing/2014/main" val="10003"/>
                  </a:ext>
                </a:extLst>
              </a:tr>
              <a:tr h="474353">
                <a:tc>
                  <a:txBody>
                    <a:bodyPr/>
                    <a:lstStyle/>
                    <a:p>
                      <a:pPr marL="0" marR="0" lvl="0" indent="0" algn="r" rtl="1">
                        <a:spcBef>
                          <a:spcPts val="0"/>
                        </a:spcBef>
                        <a:spcAft>
                          <a:spcPts val="0"/>
                        </a:spcAft>
                        <a:buNone/>
                      </a:pPr>
                      <a:r>
                        <a:rPr lang="ar-MA" sz="2400" kern="1200" dirty="0">
                          <a:solidFill>
                            <a:srgbClr val="002060"/>
                          </a:solidFill>
                          <a:latin typeface="Calibri"/>
                          <a:ea typeface="Calibri"/>
                          <a:cs typeface="Calibri"/>
                          <a:sym typeface="Calibri"/>
                        </a:rPr>
                        <a:t>................................................................................................................</a:t>
                      </a:r>
                    </a:p>
                  </a:txBody>
                  <a:tcPr marL="91450" marR="91450" marT="45725" marB="45725">
                    <a:solidFill>
                      <a:srgbClr val="DDEAF6"/>
                    </a:solidFill>
                  </a:tcPr>
                </a:tc>
                <a:tc>
                  <a:txBody>
                    <a:bodyPr/>
                    <a:lstStyle/>
                    <a:p>
                      <a:pPr marL="0" marR="0" lvl="0" indent="0" algn="ctr" rtl="1">
                        <a:lnSpc>
                          <a:spcPct val="100000"/>
                        </a:lnSpc>
                        <a:spcBef>
                          <a:spcPts val="0"/>
                        </a:spcBef>
                        <a:spcAft>
                          <a:spcPts val="0"/>
                        </a:spcAft>
                        <a:buClr>
                          <a:srgbClr val="000000"/>
                        </a:buClr>
                        <a:buSzPts val="1300"/>
                        <a:buFont typeface="Calibri"/>
                        <a:buNone/>
                      </a:pPr>
                      <a:r>
                        <a:rPr lang="ar-MA" sz="2400" kern="1200" dirty="0">
                          <a:solidFill>
                            <a:srgbClr val="002060"/>
                          </a:solidFill>
                          <a:latin typeface="Calibri"/>
                          <a:ea typeface="Calibri"/>
                          <a:cs typeface="Calibri"/>
                          <a:sym typeface="Calibri"/>
                        </a:rPr>
                        <a:t>المغزى من  النص</a:t>
                      </a:r>
                      <a:endParaRPr sz="2400" kern="1200" dirty="0">
                        <a:solidFill>
                          <a:srgbClr val="002060"/>
                        </a:solidFill>
                        <a:latin typeface="Calibri"/>
                        <a:ea typeface="Calibri"/>
                        <a:cs typeface="Calibri"/>
                        <a:sym typeface="Calibri"/>
                      </a:endParaRPr>
                    </a:p>
                  </a:txBody>
                  <a:tcPr marL="91450" marR="91450" marT="45725" marB="45725">
                    <a:solidFill>
                      <a:srgbClr val="DDEAF6"/>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83296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id="{82D6485B-FD04-D7AF-1EE2-7728E075E72D}"/>
            </a:ext>
          </a:extLst>
        </p:cNvPr>
        <p:cNvGrpSpPr/>
        <p:nvPr/>
      </p:nvGrpSpPr>
      <p:grpSpPr>
        <a:xfrm>
          <a:off x="0" y="0"/>
          <a:ext cx="0" cy="0"/>
          <a:chOff x="0" y="0"/>
          <a:chExt cx="0" cy="0"/>
        </a:xfrm>
      </p:grpSpPr>
      <p:sp>
        <p:nvSpPr>
          <p:cNvPr id="5" name="Google Shape;160;p18">
            <a:extLst>
              <a:ext uri="{FF2B5EF4-FFF2-40B4-BE49-F238E27FC236}">
                <a16:creationId xmlns:a16="http://schemas.microsoft.com/office/drawing/2014/main" id="{11DE2F90-B269-E2F6-CACD-4514EC4C7339}"/>
              </a:ext>
            </a:extLst>
          </p:cNvPr>
          <p:cNvSpPr/>
          <p:nvPr/>
        </p:nvSpPr>
        <p:spPr>
          <a:xfrm>
            <a:off x="0" y="-6642"/>
            <a:ext cx="12192000" cy="9175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7" name="Picture 2" descr="Image générée">
            <a:extLst>
              <a:ext uri="{FF2B5EF4-FFF2-40B4-BE49-F238E27FC236}">
                <a16:creationId xmlns:a16="http://schemas.microsoft.com/office/drawing/2014/main" id="{95600137-B380-E0B3-41DA-D0875169862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368;p31">
            <a:extLst>
              <a:ext uri="{FF2B5EF4-FFF2-40B4-BE49-F238E27FC236}">
                <a16:creationId xmlns:a16="http://schemas.microsoft.com/office/drawing/2014/main" id="{B69FDAAD-64C6-6716-08C7-D07AC6D3A3E9}"/>
              </a:ext>
            </a:extLst>
          </p:cNvPr>
          <p:cNvPicPr preferRelativeResize="0"/>
          <p:nvPr/>
        </p:nvPicPr>
        <p:blipFill rotWithShape="1">
          <a:blip r:embed="rId4">
            <a:alphaModFix/>
          </a:blip>
          <a:srcRect/>
          <a:stretch/>
        </p:blipFill>
        <p:spPr>
          <a:xfrm>
            <a:off x="15540" y="86986"/>
            <a:ext cx="730250" cy="730250"/>
          </a:xfrm>
          <a:prstGeom prst="rect">
            <a:avLst/>
          </a:prstGeom>
          <a:noFill/>
          <a:ln>
            <a:noFill/>
          </a:ln>
        </p:spPr>
      </p:pic>
      <p:sp>
        <p:nvSpPr>
          <p:cNvPr id="3" name="Google Shape;1369;p31">
            <a:extLst>
              <a:ext uri="{FF2B5EF4-FFF2-40B4-BE49-F238E27FC236}">
                <a16:creationId xmlns:a16="http://schemas.microsoft.com/office/drawing/2014/main" id="{457DED11-25BC-6258-DC0C-5D6B192AB5D6}"/>
              </a:ext>
            </a:extLst>
          </p:cNvPr>
          <p:cNvSpPr txBox="1"/>
          <p:nvPr/>
        </p:nvSpPr>
        <p:spPr>
          <a:xfrm>
            <a:off x="1147156" y="396427"/>
            <a:ext cx="10239246" cy="514437"/>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20 دقيقة على أن ت</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خصص 10 دقائق أخرى للتصحيح</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وتقويم الاداء</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a:t>
            </a:r>
            <a:endPar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8" name="Google Shape;89;p1">
            <a:extLst>
              <a:ext uri="{FF2B5EF4-FFF2-40B4-BE49-F238E27FC236}">
                <a16:creationId xmlns:a16="http://schemas.microsoft.com/office/drawing/2014/main" id="{1BA15376-BD3D-85C1-08C1-B106A7D67049}"/>
              </a:ext>
            </a:extLst>
          </p:cNvPr>
          <p:cNvSpPr/>
          <p:nvPr/>
        </p:nvSpPr>
        <p:spPr>
          <a:xfrm>
            <a:off x="7614458" y="976768"/>
            <a:ext cx="3978828"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a:t>
            </a:r>
            <a:r>
              <a:rPr lang="ar-MA" sz="2400" b="1" kern="0" dirty="0">
                <a:solidFill>
                  <a:srgbClr val="FFFFFF"/>
                </a:solidFill>
                <a:latin typeface="Calibri"/>
                <a:ea typeface="Calibri"/>
                <a:cs typeface="Calibri"/>
                <a:sym typeface="Calibri"/>
              </a:rPr>
              <a:t>عَنْ أَسْئِلَةِ أُوظِّفُ وأَستثمِــــــرُ</a:t>
            </a:r>
            <a:endParaRPr sz="2400" b="1" kern="0" dirty="0">
              <a:solidFill>
                <a:srgbClr val="FFFFFF"/>
              </a:solidFill>
              <a:latin typeface="Calibri"/>
              <a:ea typeface="Calibri"/>
              <a:cs typeface="Calibri"/>
              <a:sym typeface="Calibri"/>
            </a:endParaRPr>
          </a:p>
        </p:txBody>
      </p:sp>
      <p:sp>
        <p:nvSpPr>
          <p:cNvPr id="10" name="Rectangle 9">
            <a:extLst>
              <a:ext uri="{FF2B5EF4-FFF2-40B4-BE49-F238E27FC236}">
                <a16:creationId xmlns:a16="http://schemas.microsoft.com/office/drawing/2014/main" id="{AAF9D77A-9FCB-0A1D-56BF-C82CE34343B3}"/>
              </a:ext>
            </a:extLst>
          </p:cNvPr>
          <p:cNvSpPr/>
          <p:nvPr/>
        </p:nvSpPr>
        <p:spPr>
          <a:xfrm>
            <a:off x="0" y="0"/>
            <a:ext cx="12175374" cy="6858000"/>
          </a:xfrm>
          <a:prstGeom prst="rect">
            <a:avLst/>
          </a:prstGeom>
          <a:noFill/>
          <a:ln w="76200" cap="flat" cmpd="sng" algn="ctr">
            <a:solidFill>
              <a:srgbClr val="E97132">
                <a:lumMod val="40000"/>
                <a:lumOff val="60000"/>
              </a:srgbClr>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9" name="Picture 4" descr="Image générée">
            <a:extLst>
              <a:ext uri="{FF2B5EF4-FFF2-40B4-BE49-F238E27FC236}">
                <a16:creationId xmlns:a16="http://schemas.microsoft.com/office/drawing/2014/main" id="{54A890B2-21A1-F75F-BB8D-DCEDE3CA6F8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606816" y="98872"/>
            <a:ext cx="761996" cy="725006"/>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9735E29F-3DC2-CFC6-694A-EB6CDCA4A466}"/>
              </a:ext>
            </a:extLst>
          </p:cNvPr>
          <p:cNvSpPr txBox="1"/>
          <p:nvPr/>
        </p:nvSpPr>
        <p:spPr>
          <a:xfrm>
            <a:off x="805598" y="94506"/>
            <a:ext cx="10448165" cy="338554"/>
          </a:xfrm>
          <a:prstGeom prst="rect">
            <a:avLst/>
          </a:prstGeom>
          <a:noFill/>
        </p:spPr>
        <p:txBody>
          <a:bodyPr wrap="square">
            <a:spAutoFit/>
          </a:bodyPr>
          <a:lstStyle/>
          <a:p>
            <a:pPr algn="r" rtl="1">
              <a:buClr>
                <a:srgbClr val="000000"/>
              </a:buClr>
              <a:defRPr/>
            </a:pPr>
            <a:r>
              <a:rPr lang="ar-MA" sz="1600" b="1" kern="0" dirty="0">
                <a:latin typeface="Calibri"/>
                <a:ea typeface="Calibri"/>
                <a:cs typeface="Calibri"/>
                <a:sym typeface="Calibri"/>
              </a:rPr>
              <a:t>أُجِيبُ عَنْ أَسْئِلَةِ أُوظِّفُ وأَستثمِــــــرُ</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graphicFrame>
        <p:nvGraphicFramePr>
          <p:cNvPr id="11" name="Google Shape;130;p6">
            <a:extLst>
              <a:ext uri="{FF2B5EF4-FFF2-40B4-BE49-F238E27FC236}">
                <a16:creationId xmlns:a16="http://schemas.microsoft.com/office/drawing/2014/main" id="{4D045095-35FD-2887-19A9-5406D5D18C26}"/>
              </a:ext>
            </a:extLst>
          </p:cNvPr>
          <p:cNvGraphicFramePr/>
          <p:nvPr>
            <p:extLst>
              <p:ext uri="{D42A27DB-BD31-4B8C-83A1-F6EECF244321}">
                <p14:modId xmlns:p14="http://schemas.microsoft.com/office/powerpoint/2010/main" val="2555354590"/>
              </p:ext>
            </p:extLst>
          </p:nvPr>
        </p:nvGraphicFramePr>
        <p:xfrm>
          <a:off x="702576" y="1715528"/>
          <a:ext cx="10890710" cy="3398323"/>
        </p:xfrm>
        <a:graphic>
          <a:graphicData uri="http://schemas.openxmlformats.org/drawingml/2006/table">
            <a:tbl>
              <a:tblPr firstRow="1" bandRow="1">
                <a:noFill/>
              </a:tblPr>
              <a:tblGrid>
                <a:gridCol w="10890710">
                  <a:extLst>
                    <a:ext uri="{9D8B030D-6E8A-4147-A177-3AD203B41FA5}">
                      <a16:colId xmlns:a16="http://schemas.microsoft.com/office/drawing/2014/main" val="20000"/>
                    </a:ext>
                  </a:extLst>
                </a:gridCol>
              </a:tblGrid>
              <a:tr h="528908">
                <a:tc>
                  <a:txBody>
                    <a:bodyPr/>
                    <a:lstStyle/>
                    <a:p>
                      <a:pPr marL="0" marR="0" lvl="0" indent="0" algn="r" rtl="1">
                        <a:lnSpc>
                          <a:spcPct val="100000"/>
                        </a:lnSpc>
                        <a:spcBef>
                          <a:spcPts val="0"/>
                        </a:spcBef>
                        <a:spcAft>
                          <a:spcPts val="0"/>
                        </a:spcAft>
                        <a:buClr>
                          <a:srgbClr val="000000"/>
                        </a:buClr>
                        <a:buSzPts val="1200"/>
                        <a:buFont typeface="Calibri"/>
                        <a:buNone/>
                      </a:pPr>
                      <a:r>
                        <a:rPr lang="ar-MA" sz="2400" kern="1200" dirty="0">
                          <a:solidFill>
                            <a:srgbClr val="002060"/>
                          </a:solidFill>
                          <a:latin typeface="Calibri"/>
                          <a:ea typeface="Calibri"/>
                          <a:cs typeface="Calibri"/>
                          <a:sym typeface="Calibri"/>
                        </a:rPr>
                        <a:t>1- </a:t>
                      </a:r>
                      <a:r>
                        <a:rPr lang="ar-SA" sz="2400" kern="1200" dirty="0">
                          <a:solidFill>
                            <a:srgbClr val="002060"/>
                          </a:solidFill>
                          <a:latin typeface="Calibri"/>
                          <a:ea typeface="Calibri"/>
                          <a:cs typeface="Calibri"/>
                        </a:rPr>
                        <a:t>أَتْمِمِ الْفَرَاغَ بِمَا يُنَاسِبُ لِسَرْدِ أَحْدَاثٍ: – سَأَلَتْهَا - اقْتَرَبَتْ– أَخْبَرَتْ – تُحِبُّ الْمَدْرَسَةَ.</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10000"/>
                  </a:ext>
                </a:extLst>
              </a:tr>
              <a:tr h="601766">
                <a:tc>
                  <a:txBody>
                    <a:bodyPr/>
                    <a:lstStyle/>
                    <a:p>
                      <a:pPr marL="342900" marR="0" lvl="0" indent="-342900" algn="just" rtl="1">
                        <a:lnSpc>
                          <a:spcPct val="150000"/>
                        </a:lnSpc>
                        <a:spcBef>
                          <a:spcPts val="0"/>
                        </a:spcBef>
                        <a:spcAft>
                          <a:spcPts val="0"/>
                        </a:spcAft>
                        <a:buClr>
                          <a:srgbClr val="000000"/>
                        </a:buClr>
                        <a:buSzPts val="1200"/>
                        <a:buFont typeface="Wingdings" panose="05000000000000000000" pitchFamily="2" charset="2"/>
                        <a:buChar char="q"/>
                      </a:pPr>
                      <a:r>
                        <a:rPr lang="ar-MA" sz="2400" kern="1200" dirty="0">
                          <a:solidFill>
                            <a:srgbClr val="002060"/>
                          </a:solidFill>
                          <a:latin typeface="Calibri"/>
                          <a:ea typeface="Calibri"/>
                          <a:cs typeface="Calibri"/>
                          <a:sym typeface="Calibri"/>
                        </a:rPr>
                        <a:t>.................ف</a:t>
                      </a:r>
                      <a:r>
                        <a:rPr lang="ar-SA" sz="2400" kern="1200" dirty="0">
                          <a:solidFill>
                            <a:srgbClr val="002060"/>
                          </a:solidFill>
                          <a:latin typeface="Calibri"/>
                          <a:ea typeface="Calibri"/>
                          <a:cs typeface="Calibri"/>
                          <a:sym typeface="Calibri"/>
                        </a:rPr>
                        <a:t>َ</a:t>
                      </a:r>
                      <a:r>
                        <a:rPr lang="ar-MA" sz="2400" kern="1200" dirty="0" err="1">
                          <a:solidFill>
                            <a:srgbClr val="002060"/>
                          </a:solidFill>
                          <a:latin typeface="Calibri"/>
                          <a:ea typeface="Calibri"/>
                          <a:cs typeface="Calibri"/>
                          <a:sym typeface="Calibri"/>
                        </a:rPr>
                        <a:t>اط</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ة</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اب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 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ليلا و</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ح</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لام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ا.</a:t>
                      </a:r>
                      <a:endParaRPr sz="2400" kern="1200" dirty="0">
                        <a:solidFill>
                          <a:srgbClr val="002060"/>
                        </a:solidFill>
                        <a:latin typeface="Calibri"/>
                        <a:ea typeface="Calibri"/>
                        <a:cs typeface="Calibri"/>
                      </a:endParaRPr>
                    </a:p>
                    <a:p>
                      <a:pPr marL="171450" marR="0" lvl="0" indent="-171450" algn="just" rtl="1">
                        <a:lnSpc>
                          <a:spcPct val="150000"/>
                        </a:lnSpc>
                        <a:spcBef>
                          <a:spcPts val="0"/>
                        </a:spcBef>
                        <a:spcAft>
                          <a:spcPts val="0"/>
                        </a:spcAft>
                        <a:buClr>
                          <a:srgbClr val="000000"/>
                        </a:buClr>
                        <a:buSzPts val="1200"/>
                        <a:buFont typeface="Noto Sans Symbols"/>
                        <a:buChar char="❑"/>
                      </a:pP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ليلا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 و</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س</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الت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ص</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د</a:t>
                      </a:r>
                      <a:r>
                        <a:rPr lang="ar-SA" sz="2400" kern="1200" dirty="0">
                          <a:solidFill>
                            <a:srgbClr val="002060"/>
                          </a:solidFill>
                          <a:latin typeface="Calibri"/>
                          <a:ea typeface="Calibri"/>
                          <a:cs typeface="Calibri"/>
                          <a:sym typeface="Calibri"/>
                        </a:rPr>
                        <a:t>ِ</a:t>
                      </a:r>
                      <a:r>
                        <a:rPr lang="ar-MA" sz="2400" kern="1200" dirty="0" err="1">
                          <a:solidFill>
                            <a:srgbClr val="002060"/>
                          </a:solidFill>
                          <a:latin typeface="Calibri"/>
                          <a:ea typeface="Calibri"/>
                          <a:cs typeface="Calibri"/>
                          <a:sym typeface="Calibri"/>
                        </a:rPr>
                        <a:t>قائ</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49734">
                <a:tc>
                  <a:txBody>
                    <a:bodyPr/>
                    <a:lstStyle/>
                    <a:p>
                      <a:pPr marL="0" marR="0" lvl="0" indent="0" algn="r" rtl="1">
                        <a:lnSpc>
                          <a:spcPct val="100000"/>
                        </a:lnSpc>
                        <a:spcBef>
                          <a:spcPts val="0"/>
                        </a:spcBef>
                        <a:spcAft>
                          <a:spcPts val="0"/>
                        </a:spcAft>
                        <a:buClr>
                          <a:srgbClr val="000000"/>
                        </a:buClr>
                        <a:buSzPts val="1200"/>
                        <a:buFont typeface="Calibri"/>
                        <a:buNone/>
                      </a:pPr>
                      <a:r>
                        <a:rPr lang="ar-MA" sz="2400" kern="1200" dirty="0">
                          <a:solidFill>
                            <a:srgbClr val="002060"/>
                          </a:solidFill>
                          <a:latin typeface="Calibri"/>
                          <a:ea typeface="Calibri"/>
                          <a:cs typeface="Calibri"/>
                        </a:rPr>
                        <a:t>2- </a:t>
                      </a:r>
                      <a:r>
                        <a:rPr lang="ar-SA" sz="2400" kern="1200" dirty="0">
                          <a:solidFill>
                            <a:srgbClr val="002060"/>
                          </a:solidFill>
                          <a:latin typeface="Calibri"/>
                          <a:ea typeface="Calibri"/>
                          <a:cs typeface="Calibri"/>
                        </a:rPr>
                        <a:t>أَنْتِجْ جُمْلَتَيْنِ </a:t>
                      </a:r>
                      <a:r>
                        <a:rPr lang="ar-SA" sz="2400" kern="1200" dirty="0" err="1">
                          <a:solidFill>
                            <a:srgbClr val="002060"/>
                          </a:solidFill>
                          <a:latin typeface="Calibri"/>
                          <a:ea typeface="Calibri"/>
                          <a:cs typeface="Calibri"/>
                        </a:rPr>
                        <a:t>حِجَاجِيَّتَيْنِ</a:t>
                      </a:r>
                      <a:r>
                        <a:rPr lang="ar-SA" sz="2400" kern="1200" dirty="0">
                          <a:solidFill>
                            <a:srgbClr val="002060"/>
                          </a:solidFill>
                          <a:latin typeface="Calibri"/>
                          <a:ea typeface="Calibri"/>
                          <a:cs typeface="Calibri"/>
                        </a:rPr>
                        <a:t> فِي الدِّفَاعِ عَنْ حَقِّ الْأَطْفَالِ فِي اللَّعِبِ وَالتَّمَدْرُسِ بَدَلًا مِنَ الْعَمَلِ فِي الْوِرَشَاتِ، مُوَظِّفًا التَّعَابِيرَ الآتِيَةَ: إِنَّ الطِّفْلَ الَّذِي...، وَهَذَا مَا يُؤَثِّرُ سَلْبًا...، مِنَ الظُّلْمِ أَنْ...، فَمَكَانُهُمْ... وَلَيْسَ....</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2"/>
                  </a:ext>
                </a:extLst>
              </a:tr>
              <a:tr h="308192">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kern="1200" dirty="0">
                          <a:solidFill>
                            <a:srgbClr val="002060"/>
                          </a:solidFill>
                          <a:latin typeface="Calibri"/>
                          <a:ea typeface="Calibri"/>
                          <a:cs typeface="Calibri"/>
                        </a:rPr>
                        <a:t>الجملة الأولى:..............................................................................................................</a:t>
                      </a:r>
                      <a:endParaRPr sz="2400" kern="1200" dirty="0">
                        <a:solidFill>
                          <a:srgbClr val="002060"/>
                        </a:solidFill>
                        <a:latin typeface="Calibri"/>
                        <a:ea typeface="Calibri"/>
                        <a:cs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24444">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kern="1200" dirty="0">
                          <a:solidFill>
                            <a:srgbClr val="002060"/>
                          </a:solidFill>
                          <a:latin typeface="Calibri"/>
                          <a:ea typeface="Calibri"/>
                          <a:cs typeface="Calibri"/>
                          <a:sym typeface="Calibri"/>
                        </a:rPr>
                        <a:t>الجملة</a:t>
                      </a:r>
                      <a:r>
                        <a:rPr lang="ar-MA" sz="2400" kern="1200" dirty="0">
                          <a:solidFill>
                            <a:srgbClr val="002060"/>
                          </a:solidFill>
                          <a:latin typeface="Calibri"/>
                          <a:ea typeface="Calibri"/>
                          <a:cs typeface="Calibri"/>
                        </a:rPr>
                        <a:t> الثانية:..............................................................................................................</a:t>
                      </a:r>
                      <a:endParaRPr sz="2400" kern="1200" dirty="0">
                        <a:solidFill>
                          <a:srgbClr val="002060"/>
                        </a:solidFill>
                        <a:latin typeface="Calibri"/>
                        <a:ea typeface="Calibri"/>
                        <a:cs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02764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934A6-7952-9593-39F4-76C8BFC61EF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65B735D1-EAC7-123C-BB2A-05DEFCF7BFD9}"/>
              </a:ext>
            </a:extLst>
          </p:cNvPr>
          <p:cNvGrpSpPr/>
          <p:nvPr/>
        </p:nvGrpSpPr>
        <p:grpSpPr>
          <a:xfrm>
            <a:off x="4572000" y="1162465"/>
            <a:ext cx="6694017" cy="4443856"/>
            <a:chOff x="1641585" y="1048972"/>
            <a:chExt cx="5867403" cy="3260732"/>
          </a:xfrm>
        </p:grpSpPr>
        <p:sp>
          <p:nvSpPr>
            <p:cNvPr id="6" name="Rectangle : coins arrondis 10">
              <a:extLst>
                <a:ext uri="{FF2B5EF4-FFF2-40B4-BE49-F238E27FC236}">
                  <a16:creationId xmlns:a16="http://schemas.microsoft.com/office/drawing/2014/main" id="{DD887FCF-C1AB-FB0A-1A82-BEE7C2D8CBE4}"/>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47BCDDE8-5D9C-F62E-6482-36AC3AC5A513}"/>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049E3C4B-DC73-BE9C-D488-028CD396AFC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DEE9D49E-07D2-1083-8E7A-ECBF15C59295}"/>
              </a:ext>
            </a:extLst>
          </p:cNvPr>
          <p:cNvSpPr txBox="1"/>
          <p:nvPr/>
        </p:nvSpPr>
        <p:spPr>
          <a:xfrm>
            <a:off x="5007532" y="1689632"/>
            <a:ext cx="5400765" cy="2944524"/>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r>
              <a:rPr lang="fr-FR" sz="5400" b="1" kern="0" dirty="0">
                <a:solidFill>
                  <a:srgbClr val="44546A"/>
                </a:solidFill>
                <a:latin typeface="Calibri"/>
                <a:ea typeface="Calibri"/>
                <a:cs typeface="Calibri"/>
                <a:sym typeface="Calibri"/>
              </a:rPr>
              <a:t>: </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t>تَ</a:t>
            </a:r>
            <a:r>
              <a:rPr lang="ar-SA" sz="4800" b="1" kern="0" dirty="0">
                <a:solidFill>
                  <a:srgbClr val="44546A"/>
                </a:solidFill>
                <a:latin typeface="Calibri"/>
                <a:ea typeface="Calibri"/>
                <a:cs typeface="Calibri"/>
                <a:sym typeface="Calibri"/>
              </a:rPr>
              <a:t>صْحيحُ الإِنْجازِ وتَقويمُهُ</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15</a:t>
            </a:r>
            <a:r>
              <a:rPr kumimoji="0" lang="ar-MA" sz="4800" b="1" i="0" u="none" strike="noStrike" kern="0" cap="none" spc="0" normalizeH="0" baseline="0" noProof="0" dirty="0">
                <a:ln>
                  <a:noFill/>
                </a:ln>
                <a:solidFill>
                  <a:srgbClr val="44546A"/>
                </a:solidFill>
                <a:effectLst/>
                <a:uLnTx/>
                <a:uFillTx/>
                <a:latin typeface="Calibri"/>
                <a:ea typeface="Calibri"/>
                <a:cs typeface="Calibri"/>
              </a:rPr>
              <a:t> 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3" name="Oval 45">
            <a:extLst>
              <a:ext uri="{FF2B5EF4-FFF2-40B4-BE49-F238E27FC236}">
                <a16:creationId xmlns:a16="http://schemas.microsoft.com/office/drawing/2014/main" id="{36CCD82A-3183-8392-0EC4-492D9AA79277}"/>
              </a:ext>
            </a:extLst>
          </p:cNvPr>
          <p:cNvSpPr/>
          <p:nvPr/>
        </p:nvSpPr>
        <p:spPr>
          <a:xfrm>
            <a:off x="9032717" y="3906667"/>
            <a:ext cx="519608" cy="519608"/>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pic>
        <p:nvPicPr>
          <p:cNvPr id="4" name="Picture 1">
            <a:extLst>
              <a:ext uri="{FF2B5EF4-FFF2-40B4-BE49-F238E27FC236}">
                <a16:creationId xmlns:a16="http://schemas.microsoft.com/office/drawing/2014/main" id="{DEC331F2-5D28-3F73-FDD7-866769839D8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2442594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id="{0D061ED7-5B81-356B-8B9A-AB3E04922A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D492E28-6F1D-8861-2878-B2E97F8FCCC6}"/>
              </a:ext>
            </a:extLst>
          </p:cNvPr>
          <p:cNvSpPr/>
          <p:nvPr/>
        </p:nvSpPr>
        <p:spPr>
          <a:xfrm>
            <a:off x="0" y="453936"/>
            <a:ext cx="12192000" cy="371127"/>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9" name="Picture 2" descr="Image générée">
            <a:extLst>
              <a:ext uri="{FF2B5EF4-FFF2-40B4-BE49-F238E27FC236}">
                <a16:creationId xmlns:a16="http://schemas.microsoft.com/office/drawing/2014/main" id="{1FE76916-9495-1095-EAD9-626B67F0F40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369;p31">
            <a:extLst>
              <a:ext uri="{FF2B5EF4-FFF2-40B4-BE49-F238E27FC236}">
                <a16:creationId xmlns:a16="http://schemas.microsoft.com/office/drawing/2014/main" id="{271E9E61-16D8-6738-8484-82C830CF445C}"/>
              </a:ext>
            </a:extLst>
          </p:cNvPr>
          <p:cNvSpPr txBox="1"/>
          <p:nvPr/>
        </p:nvSpPr>
        <p:spPr>
          <a:xfrm>
            <a:off x="1573255" y="389979"/>
            <a:ext cx="9680508" cy="48693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يحرص</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على إشراك جل التلاميذ في التصحيح الجماعي لجميع الأسئلة على السبورة </a:t>
            </a:r>
            <a:r>
              <a:rPr lang="ar-SA" sz="1400" i="1" kern="0" dirty="0">
                <a:solidFill>
                  <a:srgbClr val="FFFFFF">
                    <a:lumMod val="50000"/>
                  </a:srgbClr>
                </a:solidFill>
                <a:sym typeface="Arial"/>
              </a:rPr>
              <a:t>مع</a:t>
            </a:r>
            <a:r>
              <a:rPr lang="ar-MA" sz="1400" i="1" kern="0" dirty="0">
                <a:solidFill>
                  <a:srgbClr val="FFFFFF">
                    <a:lumMod val="50000"/>
                  </a:srgbClr>
                </a:solidFill>
                <a:sym typeface="Arial"/>
              </a:rPr>
              <a:t> </a:t>
            </a:r>
            <a:r>
              <a:rPr lang="ar-MA" sz="1400" i="1" u="sng" kern="0" dirty="0">
                <a:solidFill>
                  <a:srgbClr val="FFFFFF">
                    <a:lumMod val="50000"/>
                  </a:srgbClr>
                </a:solidFill>
                <a:effectLst>
                  <a:outerShdw blurRad="38100" dist="38100" dir="2700000" algn="tl">
                    <a:srgbClr val="000000">
                      <a:alpha val="43137"/>
                    </a:srgbClr>
                  </a:outerShdw>
                </a:effectLst>
                <a:sym typeface="Arial"/>
              </a:rPr>
              <a:t>قراءة</a:t>
            </a:r>
            <a:r>
              <a:rPr lang="ar-MA" sz="1400" i="1" u="sng" kern="0" dirty="0">
                <a:solidFill>
                  <a:srgbClr val="FFFFFF">
                    <a:lumMod val="50000"/>
                  </a:srgbClr>
                </a:solidFill>
                <a:sym typeface="Arial"/>
              </a:rPr>
              <a:t>  </a:t>
            </a:r>
            <a:r>
              <a:rPr lang="ar-MA" sz="1400" i="1" u="sng" kern="0" dirty="0">
                <a:solidFill>
                  <a:srgbClr val="FFFFFF">
                    <a:lumMod val="50000"/>
                  </a:srgbClr>
                </a:solidFill>
                <a:effectLst>
                  <a:outerShdw blurRad="38100" dist="38100" dir="2700000" algn="tl">
                    <a:srgbClr val="000000">
                      <a:alpha val="43137"/>
                    </a:srgbClr>
                  </a:outerShdw>
                </a:effectLst>
                <a:sym typeface="Arial"/>
              </a:rPr>
              <a:t>بعض المتعلمين </a:t>
            </a:r>
            <a:r>
              <a:rPr lang="ar-MA" sz="1400" i="1" kern="0" dirty="0">
                <a:solidFill>
                  <a:srgbClr val="FFFFFF">
                    <a:lumMod val="50000"/>
                  </a:srgbClr>
                </a:solidFill>
                <a:sym typeface="Arial"/>
              </a:rPr>
              <a:t>كل جواب تم توثيقه على الشريحة، </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مع تقديم التغذية الراجعة الفورية، وإرجاء توثيق الإجابات الصحيحة على الكراسة إلى الانتهاء جميع الأسئلة.</a:t>
            </a:r>
          </a:p>
        </p:txBody>
      </p:sp>
      <p:sp>
        <p:nvSpPr>
          <p:cNvPr id="8" name="Google Shape;89;p1">
            <a:extLst>
              <a:ext uri="{FF2B5EF4-FFF2-40B4-BE49-F238E27FC236}">
                <a16:creationId xmlns:a16="http://schemas.microsoft.com/office/drawing/2014/main" id="{F6CEC4E0-A961-8AAC-23EF-2CA5FA988E96}"/>
              </a:ext>
            </a:extLst>
          </p:cNvPr>
          <p:cNvSpPr/>
          <p:nvPr/>
        </p:nvSpPr>
        <p:spPr>
          <a:xfrm>
            <a:off x="8614706" y="1036485"/>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5" name="Google Shape;1435;p14" descr="Lever la main - Icônes mains et gestes gratuites">
            <a:extLst>
              <a:ext uri="{FF2B5EF4-FFF2-40B4-BE49-F238E27FC236}">
                <a16:creationId xmlns:a16="http://schemas.microsoft.com/office/drawing/2014/main" id="{4B1A71B5-C106-E190-6703-42ECE8FC6FD9}"/>
              </a:ext>
            </a:extLst>
          </p:cNvPr>
          <p:cNvPicPr preferRelativeResize="0"/>
          <p:nvPr/>
        </p:nvPicPr>
        <p:blipFill rotWithShape="1">
          <a:blip r:embed="rId4">
            <a:alphaModFix/>
          </a:blip>
          <a:srcRect/>
          <a:stretch/>
        </p:blipFill>
        <p:spPr>
          <a:xfrm>
            <a:off x="735062" y="60055"/>
            <a:ext cx="599615" cy="699379"/>
          </a:xfrm>
          <a:prstGeom prst="rect">
            <a:avLst/>
          </a:prstGeom>
          <a:noFill/>
          <a:ln>
            <a:noFill/>
          </a:ln>
        </p:spPr>
      </p:pic>
      <p:pic>
        <p:nvPicPr>
          <p:cNvPr id="10" name="Picture 4" descr="Image générée">
            <a:extLst>
              <a:ext uri="{FF2B5EF4-FFF2-40B4-BE49-F238E27FC236}">
                <a16:creationId xmlns:a16="http://schemas.microsoft.com/office/drawing/2014/main" id="{6FC42834-7036-AE41-FF4B-F90CA228512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23795" y="75465"/>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71F9625-365A-B6B8-433A-FDCEE392A1E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Google Shape;1503;p44">
            <a:extLst>
              <a:ext uri="{FF2B5EF4-FFF2-40B4-BE49-F238E27FC236}">
                <a16:creationId xmlns:a16="http://schemas.microsoft.com/office/drawing/2014/main" id="{A65EE2AC-02A4-69D2-908D-8BBCF2D641F2}"/>
              </a:ext>
            </a:extLst>
          </p:cNvPr>
          <p:cNvSpPr txBox="1"/>
          <p:nvPr/>
        </p:nvSpPr>
        <p:spPr>
          <a:xfrm>
            <a:off x="315884" y="1631767"/>
            <a:ext cx="11277402" cy="593222"/>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algn="r" rtl="1">
              <a:lnSpc>
                <a:spcPct val="90000"/>
              </a:lnSpc>
              <a:buClr>
                <a:srgbClr val="000000"/>
              </a:buClr>
              <a:buSzPts val="2000"/>
              <a:defRPr/>
            </a:pPr>
            <a:r>
              <a:rPr kumimoji="0" lang="ar-MA" sz="2400" i="0" u="none" strike="noStrike" kern="0" cap="none" spc="0" normalizeH="0" baseline="0" noProof="0" dirty="0">
                <a:ln>
                  <a:noFill/>
                </a:ln>
                <a:solidFill>
                  <a:srgbClr val="002060"/>
                </a:solidFill>
                <a:effectLst/>
                <a:uLnTx/>
                <a:uFillTx/>
                <a:latin typeface="Calibri"/>
                <a:ea typeface="Calibri"/>
                <a:cs typeface="Calibri"/>
                <a:sym typeface="Calibri"/>
              </a:rPr>
              <a:t>1- </a:t>
            </a:r>
            <a:r>
              <a:rPr lang="ar-SA" sz="2400" dirty="0">
                <a:solidFill>
                  <a:srgbClr val="002060"/>
                </a:solidFill>
                <a:latin typeface="Calibri"/>
                <a:ea typeface="Calibri"/>
                <a:cs typeface="Calibri"/>
              </a:rPr>
              <a:t>شَبَكَةُ مُفْرَدَاتِ كَلِمَةِ أَمَلٍ انْطِلَاقًا مِنْ كَلِمَاتِ النَّصِّ: صغيرة- فرحة- المدرسة –اللعب-</a:t>
            </a:r>
            <a:endParaRPr lang="ar-MA" sz="2400" dirty="0">
              <a:solidFill>
                <a:srgbClr val="002060"/>
              </a:solidFill>
              <a:latin typeface="Calibri"/>
              <a:ea typeface="Calibri"/>
              <a:cs typeface="Calibri"/>
              <a:sym typeface="Calibri"/>
            </a:endParaRPr>
          </a:p>
        </p:txBody>
      </p:sp>
      <p:grpSp>
        <p:nvGrpSpPr>
          <p:cNvPr id="12" name="Google Shape;97;p5">
            <a:extLst>
              <a:ext uri="{FF2B5EF4-FFF2-40B4-BE49-F238E27FC236}">
                <a16:creationId xmlns:a16="http://schemas.microsoft.com/office/drawing/2014/main" id="{D8A3DBD6-E486-A4E6-27B5-C8C59A90DE39}"/>
              </a:ext>
            </a:extLst>
          </p:cNvPr>
          <p:cNvGrpSpPr/>
          <p:nvPr/>
        </p:nvGrpSpPr>
        <p:grpSpPr>
          <a:xfrm>
            <a:off x="5155551" y="2458115"/>
            <a:ext cx="2508784" cy="2512898"/>
            <a:chOff x="1048710" y="182"/>
            <a:chExt cx="1537075" cy="1537075"/>
          </a:xfrm>
        </p:grpSpPr>
        <p:sp>
          <p:nvSpPr>
            <p:cNvPr id="13" name="Google Shape;98;p5">
              <a:extLst>
                <a:ext uri="{FF2B5EF4-FFF2-40B4-BE49-F238E27FC236}">
                  <a16:creationId xmlns:a16="http://schemas.microsoft.com/office/drawing/2014/main" id="{800A59F7-DF73-92AB-B1B3-C90E506B6C35}"/>
                </a:ext>
              </a:extLst>
            </p:cNvPr>
            <p:cNvSpPr/>
            <p:nvPr/>
          </p:nvSpPr>
          <p:spPr>
            <a:xfrm>
              <a:off x="1225667" y="177139"/>
              <a:ext cx="1183161" cy="1183161"/>
            </a:xfrm>
            <a:prstGeom prst="blockArc">
              <a:avLst>
                <a:gd name="adj1" fmla="val 10800000"/>
                <a:gd name="adj2" fmla="val 16200000"/>
                <a:gd name="adj3" fmla="val 4642"/>
              </a:avLst>
            </a:prstGeom>
            <a:solidFill>
              <a:srgbClr val="4372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99;p5">
              <a:extLst>
                <a:ext uri="{FF2B5EF4-FFF2-40B4-BE49-F238E27FC236}">
                  <a16:creationId xmlns:a16="http://schemas.microsoft.com/office/drawing/2014/main" id="{DA9F3E2E-A650-F5A2-5F3C-705D80F5D710}"/>
                </a:ext>
              </a:extLst>
            </p:cNvPr>
            <p:cNvSpPr/>
            <p:nvPr/>
          </p:nvSpPr>
          <p:spPr>
            <a:xfrm>
              <a:off x="1225667" y="177139"/>
              <a:ext cx="1183161" cy="1183161"/>
            </a:xfrm>
            <a:prstGeom prst="blockArc">
              <a:avLst>
                <a:gd name="adj1" fmla="val 5400000"/>
                <a:gd name="adj2" fmla="val 10800000"/>
                <a:gd name="adj3" fmla="val 4642"/>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00;p5">
              <a:extLst>
                <a:ext uri="{FF2B5EF4-FFF2-40B4-BE49-F238E27FC236}">
                  <a16:creationId xmlns:a16="http://schemas.microsoft.com/office/drawing/2014/main" id="{9EA16198-F02A-E3DD-5156-AAC51C7FB774}"/>
                </a:ext>
              </a:extLst>
            </p:cNvPr>
            <p:cNvSpPr/>
            <p:nvPr/>
          </p:nvSpPr>
          <p:spPr>
            <a:xfrm>
              <a:off x="1225667" y="177139"/>
              <a:ext cx="1183161" cy="1183161"/>
            </a:xfrm>
            <a:prstGeom prst="blockArc">
              <a:avLst>
                <a:gd name="adj1" fmla="val 0"/>
                <a:gd name="adj2" fmla="val 5400000"/>
                <a:gd name="adj3" fmla="val 4642"/>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01;p5">
              <a:extLst>
                <a:ext uri="{FF2B5EF4-FFF2-40B4-BE49-F238E27FC236}">
                  <a16:creationId xmlns:a16="http://schemas.microsoft.com/office/drawing/2014/main" id="{74FAEEEA-6296-9659-1912-3F48452B4FB9}"/>
                </a:ext>
              </a:extLst>
            </p:cNvPr>
            <p:cNvSpPr/>
            <p:nvPr/>
          </p:nvSpPr>
          <p:spPr>
            <a:xfrm>
              <a:off x="1225667" y="177139"/>
              <a:ext cx="1183161" cy="1183161"/>
            </a:xfrm>
            <a:prstGeom prst="blockArc">
              <a:avLst>
                <a:gd name="adj1" fmla="val 16200000"/>
                <a:gd name="adj2" fmla="val 0"/>
                <a:gd name="adj3" fmla="val 4642"/>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02;p5">
              <a:extLst>
                <a:ext uri="{FF2B5EF4-FFF2-40B4-BE49-F238E27FC236}">
                  <a16:creationId xmlns:a16="http://schemas.microsoft.com/office/drawing/2014/main" id="{EF9FB62F-A1EA-8EBA-A083-BA4DCD4850A3}"/>
                </a:ext>
              </a:extLst>
            </p:cNvPr>
            <p:cNvSpPr/>
            <p:nvPr/>
          </p:nvSpPr>
          <p:spPr>
            <a:xfrm>
              <a:off x="1544838" y="496310"/>
              <a:ext cx="544819" cy="544819"/>
            </a:xfrm>
            <a:prstGeom prst="ellipse">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03;p5">
              <a:extLst>
                <a:ext uri="{FF2B5EF4-FFF2-40B4-BE49-F238E27FC236}">
                  <a16:creationId xmlns:a16="http://schemas.microsoft.com/office/drawing/2014/main" id="{38B67E62-F7B3-0CAE-988D-A3888CA5D443}"/>
                </a:ext>
              </a:extLst>
            </p:cNvPr>
            <p:cNvSpPr txBox="1"/>
            <p:nvPr/>
          </p:nvSpPr>
          <p:spPr>
            <a:xfrm>
              <a:off x="1624625" y="576097"/>
              <a:ext cx="385245" cy="385245"/>
            </a:xfrm>
            <a:prstGeom prst="rect">
              <a:avLst/>
            </a:prstGeom>
            <a:noFill/>
            <a:ln>
              <a:noFill/>
            </a:ln>
          </p:spPr>
          <p:txBody>
            <a:bodyPr spcFirstLastPara="1" wrap="square" lIns="29200" tIns="29200" rIns="29200" bIns="29200" anchor="ctr" anchorCtr="0">
              <a:noAutofit/>
            </a:bodyPr>
            <a:lstStyle/>
            <a:p>
              <a:pPr marL="0" marR="0" lvl="0" indent="0" algn="ctr" rtl="1">
                <a:lnSpc>
                  <a:spcPct val="90000"/>
                </a:lnSpc>
                <a:spcBef>
                  <a:spcPts val="0"/>
                </a:spcBef>
                <a:spcAft>
                  <a:spcPts val="0"/>
                </a:spcAft>
                <a:buNone/>
              </a:pPr>
              <a:r>
                <a:rPr lang="ar-MA" sz="2300" b="1" i="0" u="none" strike="noStrike" cap="none">
                  <a:solidFill>
                    <a:schemeClr val="lt1"/>
                  </a:solidFill>
                  <a:latin typeface="Calibri"/>
                  <a:ea typeface="Calibri"/>
                  <a:cs typeface="Calibri"/>
                  <a:sym typeface="Calibri"/>
                </a:rPr>
                <a:t>أمل</a:t>
              </a:r>
              <a:endParaRPr sz="2300" b="1" i="0" u="none" strike="noStrike" cap="none">
                <a:solidFill>
                  <a:schemeClr val="lt1"/>
                </a:solidFill>
                <a:latin typeface="Calibri"/>
                <a:ea typeface="Calibri"/>
                <a:cs typeface="Calibri"/>
                <a:sym typeface="Calibri"/>
              </a:endParaRPr>
            </a:p>
          </p:txBody>
        </p:sp>
        <p:sp>
          <p:nvSpPr>
            <p:cNvPr id="19" name="Google Shape;104;p5">
              <a:extLst>
                <a:ext uri="{FF2B5EF4-FFF2-40B4-BE49-F238E27FC236}">
                  <a16:creationId xmlns:a16="http://schemas.microsoft.com/office/drawing/2014/main" id="{3F97DCC6-E766-E12B-1F0A-BF11C763B007}"/>
                </a:ext>
              </a:extLst>
            </p:cNvPr>
            <p:cNvSpPr/>
            <p:nvPr/>
          </p:nvSpPr>
          <p:spPr>
            <a:xfrm>
              <a:off x="1626561" y="182"/>
              <a:ext cx="381373" cy="381373"/>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05;p5">
              <a:extLst>
                <a:ext uri="{FF2B5EF4-FFF2-40B4-BE49-F238E27FC236}">
                  <a16:creationId xmlns:a16="http://schemas.microsoft.com/office/drawing/2014/main" id="{85804D03-5AF1-C480-B759-966959690A5E}"/>
                </a:ext>
              </a:extLst>
            </p:cNvPr>
            <p:cNvSpPr txBox="1"/>
            <p:nvPr/>
          </p:nvSpPr>
          <p:spPr>
            <a:xfrm>
              <a:off x="1682412" y="56033"/>
              <a:ext cx="269671" cy="269671"/>
            </a:xfrm>
            <a:prstGeom prst="rect">
              <a:avLst/>
            </a:prstGeom>
            <a:noFill/>
            <a:ln>
              <a:noFill/>
            </a:ln>
          </p:spPr>
          <p:txBody>
            <a:bodyPr spcFirstLastPara="1" wrap="square" lIns="7600" tIns="7600" rIns="7600" bIns="7600" anchor="ctr" anchorCtr="0">
              <a:noAutofit/>
            </a:bodyPr>
            <a:lstStyle/>
            <a:p>
              <a:pPr marL="0" marR="0" lvl="0" indent="0" algn="ctr" rtl="1">
                <a:lnSpc>
                  <a:spcPct val="90000"/>
                </a:lnSpc>
                <a:spcBef>
                  <a:spcPts val="0"/>
                </a:spcBef>
                <a:spcAft>
                  <a:spcPts val="0"/>
                </a:spcAft>
                <a:buNone/>
              </a:pPr>
              <a:endParaRPr sz="600" b="0" i="0" u="none" strike="noStrike" cap="none" dirty="0">
                <a:solidFill>
                  <a:schemeClr val="lt1"/>
                </a:solidFill>
                <a:latin typeface="Calibri"/>
                <a:ea typeface="Calibri"/>
                <a:cs typeface="Calibri"/>
                <a:sym typeface="Calibri"/>
              </a:endParaRPr>
            </a:p>
          </p:txBody>
        </p:sp>
        <p:sp>
          <p:nvSpPr>
            <p:cNvPr id="21" name="Google Shape;106;p5">
              <a:extLst>
                <a:ext uri="{FF2B5EF4-FFF2-40B4-BE49-F238E27FC236}">
                  <a16:creationId xmlns:a16="http://schemas.microsoft.com/office/drawing/2014/main" id="{E5FB1AA2-F2E6-A87E-74E4-0E6C8ED89CA9}"/>
                </a:ext>
              </a:extLst>
            </p:cNvPr>
            <p:cNvSpPr/>
            <p:nvPr/>
          </p:nvSpPr>
          <p:spPr>
            <a:xfrm>
              <a:off x="2204412" y="578033"/>
              <a:ext cx="381373" cy="381373"/>
            </a:xfrm>
            <a:prstGeom prst="ellipse">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07;p5">
              <a:extLst>
                <a:ext uri="{FF2B5EF4-FFF2-40B4-BE49-F238E27FC236}">
                  <a16:creationId xmlns:a16="http://schemas.microsoft.com/office/drawing/2014/main" id="{A35D9B8E-7052-7761-58D6-FF385A145353}"/>
                </a:ext>
              </a:extLst>
            </p:cNvPr>
            <p:cNvSpPr txBox="1"/>
            <p:nvPr/>
          </p:nvSpPr>
          <p:spPr>
            <a:xfrm>
              <a:off x="2260263" y="633884"/>
              <a:ext cx="269671" cy="269671"/>
            </a:xfrm>
            <a:prstGeom prst="rect">
              <a:avLst/>
            </a:prstGeom>
            <a:noFill/>
            <a:ln>
              <a:noFill/>
            </a:ln>
          </p:spPr>
          <p:txBody>
            <a:bodyPr spcFirstLastPara="1" wrap="square" lIns="7600" tIns="7600" rIns="7600" bIns="7600" anchor="ctr" anchorCtr="0">
              <a:noAutofit/>
            </a:bodyPr>
            <a:lstStyle/>
            <a:p>
              <a:pPr marL="0" marR="0" lvl="0" indent="0" algn="ctr" rtl="1">
                <a:lnSpc>
                  <a:spcPct val="90000"/>
                </a:lnSpc>
                <a:spcBef>
                  <a:spcPts val="0"/>
                </a:spcBef>
                <a:spcAft>
                  <a:spcPts val="0"/>
                </a:spcAft>
                <a:buNone/>
              </a:pPr>
              <a:endParaRPr sz="600" b="0" i="0" u="none" strike="noStrike" cap="none" dirty="0">
                <a:solidFill>
                  <a:schemeClr val="lt1"/>
                </a:solidFill>
                <a:latin typeface="Calibri"/>
                <a:ea typeface="Calibri"/>
                <a:cs typeface="Calibri"/>
                <a:sym typeface="Calibri"/>
              </a:endParaRPr>
            </a:p>
          </p:txBody>
        </p:sp>
        <p:sp>
          <p:nvSpPr>
            <p:cNvPr id="23" name="Google Shape;108;p5">
              <a:extLst>
                <a:ext uri="{FF2B5EF4-FFF2-40B4-BE49-F238E27FC236}">
                  <a16:creationId xmlns:a16="http://schemas.microsoft.com/office/drawing/2014/main" id="{7C2346C1-624F-C08D-8AB0-704E741D339F}"/>
                </a:ext>
              </a:extLst>
            </p:cNvPr>
            <p:cNvSpPr/>
            <p:nvPr/>
          </p:nvSpPr>
          <p:spPr>
            <a:xfrm>
              <a:off x="1626561" y="1155884"/>
              <a:ext cx="381373" cy="381373"/>
            </a:xfrm>
            <a:prstGeom prst="ellipse">
              <a:avLst/>
            </a:prstGeom>
            <a:solidFill>
              <a:schemeClr val="accent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09;p5">
              <a:extLst>
                <a:ext uri="{FF2B5EF4-FFF2-40B4-BE49-F238E27FC236}">
                  <a16:creationId xmlns:a16="http://schemas.microsoft.com/office/drawing/2014/main" id="{143654B6-914D-D09E-B9DD-B67EC6E875DF}"/>
                </a:ext>
              </a:extLst>
            </p:cNvPr>
            <p:cNvSpPr txBox="1"/>
            <p:nvPr/>
          </p:nvSpPr>
          <p:spPr>
            <a:xfrm>
              <a:off x="1682412" y="1211735"/>
              <a:ext cx="269671" cy="269671"/>
            </a:xfrm>
            <a:prstGeom prst="rect">
              <a:avLst/>
            </a:prstGeom>
            <a:noFill/>
            <a:ln>
              <a:noFill/>
            </a:ln>
          </p:spPr>
          <p:txBody>
            <a:bodyPr spcFirstLastPara="1" wrap="square" lIns="7600" tIns="7600" rIns="7600" bIns="7600" anchor="ctr" anchorCtr="0">
              <a:noAutofit/>
            </a:bodyPr>
            <a:lstStyle/>
            <a:p>
              <a:pPr marL="0" marR="0" lvl="0" indent="0" algn="ctr" rtl="1">
                <a:lnSpc>
                  <a:spcPct val="90000"/>
                </a:lnSpc>
                <a:spcBef>
                  <a:spcPts val="0"/>
                </a:spcBef>
                <a:spcAft>
                  <a:spcPts val="0"/>
                </a:spcAft>
                <a:buNone/>
              </a:pPr>
              <a:endParaRPr sz="600" b="0" i="0" u="none" strike="noStrike" cap="none">
                <a:solidFill>
                  <a:schemeClr val="lt1"/>
                </a:solidFill>
                <a:latin typeface="Calibri"/>
                <a:ea typeface="Calibri"/>
                <a:cs typeface="Calibri"/>
                <a:sym typeface="Calibri"/>
              </a:endParaRPr>
            </a:p>
          </p:txBody>
        </p:sp>
        <p:sp>
          <p:nvSpPr>
            <p:cNvPr id="25" name="Google Shape;110;p5">
              <a:extLst>
                <a:ext uri="{FF2B5EF4-FFF2-40B4-BE49-F238E27FC236}">
                  <a16:creationId xmlns:a16="http://schemas.microsoft.com/office/drawing/2014/main" id="{8E2D30A2-EB8A-CC32-19E4-FDE4029BD0CC}"/>
                </a:ext>
              </a:extLst>
            </p:cNvPr>
            <p:cNvSpPr/>
            <p:nvPr/>
          </p:nvSpPr>
          <p:spPr>
            <a:xfrm>
              <a:off x="1048710" y="578033"/>
              <a:ext cx="381373" cy="381373"/>
            </a:xfrm>
            <a:prstGeom prst="ellipse">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1;p5">
              <a:extLst>
                <a:ext uri="{FF2B5EF4-FFF2-40B4-BE49-F238E27FC236}">
                  <a16:creationId xmlns:a16="http://schemas.microsoft.com/office/drawing/2014/main" id="{3DD4935C-61C7-E294-E669-7924FDB4B308}"/>
                </a:ext>
              </a:extLst>
            </p:cNvPr>
            <p:cNvSpPr txBox="1"/>
            <p:nvPr/>
          </p:nvSpPr>
          <p:spPr>
            <a:xfrm>
              <a:off x="1104561" y="633884"/>
              <a:ext cx="269671" cy="269671"/>
            </a:xfrm>
            <a:prstGeom prst="rect">
              <a:avLst/>
            </a:prstGeom>
            <a:noFill/>
            <a:ln>
              <a:noFill/>
            </a:ln>
          </p:spPr>
          <p:txBody>
            <a:bodyPr spcFirstLastPara="1" wrap="square" lIns="7600" tIns="7600" rIns="7600" bIns="7600" anchor="ctr" anchorCtr="0">
              <a:noAutofit/>
            </a:bodyPr>
            <a:lstStyle/>
            <a:p>
              <a:pPr marL="0" marR="0" lvl="0" indent="0" algn="ctr" rtl="1">
                <a:lnSpc>
                  <a:spcPct val="90000"/>
                </a:lnSpc>
                <a:spcBef>
                  <a:spcPts val="0"/>
                </a:spcBef>
                <a:spcAft>
                  <a:spcPts val="0"/>
                </a:spcAft>
                <a:buNone/>
              </a:pPr>
              <a:endParaRPr sz="600" b="0" i="0" u="none" strike="noStrike" cap="none">
                <a:solidFill>
                  <a:schemeClr val="lt1"/>
                </a:solidFill>
                <a:latin typeface="Calibri"/>
                <a:ea typeface="Calibri"/>
                <a:cs typeface="Calibri"/>
                <a:sym typeface="Calibri"/>
              </a:endParaRPr>
            </a:p>
          </p:txBody>
        </p:sp>
      </p:grpSp>
      <p:sp>
        <p:nvSpPr>
          <p:cNvPr id="27" name="Google Shape;1503;p44">
            <a:extLst>
              <a:ext uri="{FF2B5EF4-FFF2-40B4-BE49-F238E27FC236}">
                <a16:creationId xmlns:a16="http://schemas.microsoft.com/office/drawing/2014/main" id="{BFCD13C6-5C20-CC8E-7C68-7E984BACAF81}"/>
              </a:ext>
            </a:extLst>
          </p:cNvPr>
          <p:cNvSpPr txBox="1"/>
          <p:nvPr/>
        </p:nvSpPr>
        <p:spPr>
          <a:xfrm>
            <a:off x="315884" y="5176634"/>
            <a:ext cx="11277402" cy="593222"/>
          </a:xfrm>
          <a:prstGeom prst="rect">
            <a:avLst/>
          </a:prstGeom>
          <a:solidFill>
            <a:schemeClr val="accent2">
              <a:lumMod val="40000"/>
              <a:lumOff val="60000"/>
            </a:schemeClr>
          </a:solidFill>
          <a:ln>
            <a:noFill/>
          </a:ln>
        </p:spPr>
        <p:txBody>
          <a:bodyPr spcFirstLastPara="1" wrap="square" lIns="91425" tIns="45700" rIns="91425" bIns="45700" anchor="ctr" anchorCtr="0">
            <a:noAutofit/>
          </a:bodyPr>
          <a:lstStyle/>
          <a:p>
            <a:pPr lvl="0" algn="just" rtl="1"/>
            <a:r>
              <a:rPr lang="ar-MA" sz="2400" dirty="0">
                <a:solidFill>
                  <a:srgbClr val="002060"/>
                </a:solidFill>
                <a:latin typeface="Calibri"/>
                <a:ea typeface="Calibri"/>
                <a:cs typeface="Calibri"/>
                <a:sym typeface="Calibri"/>
              </a:rPr>
              <a:t>2- </a:t>
            </a:r>
            <a:r>
              <a:rPr lang="ar-SA" sz="2400" dirty="0">
                <a:solidFill>
                  <a:srgbClr val="002060"/>
                </a:solidFill>
                <a:latin typeface="Calibri"/>
                <a:ea typeface="Calibri"/>
                <a:cs typeface="Calibri"/>
                <a:sym typeface="Calibri"/>
              </a:rPr>
              <a:t>الَّذي </a:t>
            </a:r>
            <a:r>
              <a:rPr lang="ar-SA" sz="2400" dirty="0">
                <a:solidFill>
                  <a:srgbClr val="002060"/>
                </a:solidFill>
                <a:latin typeface="Calibri"/>
                <a:ea typeface="Calibri"/>
                <a:cs typeface="Calibri"/>
              </a:rPr>
              <a:t>بَدَأَ بِالْكَلَامِ فِي مُسْتَهَلِّ النَّصِّ، هو </a:t>
            </a:r>
            <a:r>
              <a:rPr lang="ar-SA" sz="2400" dirty="0">
                <a:solidFill>
                  <a:srgbClr val="C00000"/>
                </a:solidFill>
                <a:latin typeface="Calibri"/>
                <a:ea typeface="Calibri"/>
                <a:cs typeface="Calibri"/>
              </a:rPr>
              <a:t>الأُمُ</a:t>
            </a:r>
            <a:r>
              <a:rPr lang="ar-SA" sz="2400" dirty="0">
                <a:solidFill>
                  <a:srgbClr val="002060"/>
                </a:solidFill>
                <a:latin typeface="Calibri"/>
                <a:ea typeface="Calibri"/>
                <a:cs typeface="Calibri"/>
              </a:rPr>
              <a:t> </a:t>
            </a:r>
            <a:endParaRPr lang="ar-MA" sz="2400" dirty="0">
              <a:solidFill>
                <a:srgbClr val="002060"/>
              </a:solidFill>
              <a:latin typeface="Calibri"/>
              <a:ea typeface="Calibri"/>
              <a:cs typeface="Calibri"/>
              <a:sym typeface="Calibri"/>
            </a:endParaRPr>
          </a:p>
        </p:txBody>
      </p:sp>
      <p:sp>
        <p:nvSpPr>
          <p:cNvPr id="29" name="ZoneTexte 28">
            <a:extLst>
              <a:ext uri="{FF2B5EF4-FFF2-40B4-BE49-F238E27FC236}">
                <a16:creationId xmlns:a16="http://schemas.microsoft.com/office/drawing/2014/main" id="{587D69E7-008A-43D1-4127-84844E88696B}"/>
              </a:ext>
            </a:extLst>
          </p:cNvPr>
          <p:cNvSpPr txBox="1"/>
          <p:nvPr/>
        </p:nvSpPr>
        <p:spPr>
          <a:xfrm>
            <a:off x="5116076" y="49182"/>
            <a:ext cx="6134792" cy="338554"/>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effectLst/>
                <a:uLnTx/>
                <a:uFillTx/>
                <a:latin typeface="Calibri"/>
                <a:ea typeface="Calibri"/>
                <a:cs typeface="Calibri"/>
                <a:sym typeface="Calibri"/>
              </a:rPr>
              <a:t>أُجِيبُ عَنْ أَسْئِلَةِ الفَهْمِ</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sp>
        <p:nvSpPr>
          <p:cNvPr id="31" name="Rectangle : coins arrondis 30">
            <a:extLst>
              <a:ext uri="{FF2B5EF4-FFF2-40B4-BE49-F238E27FC236}">
                <a16:creationId xmlns:a16="http://schemas.microsoft.com/office/drawing/2014/main" id="{2442163C-5F6F-8689-1360-3A2CA64684B9}"/>
              </a:ext>
            </a:extLst>
          </p:cNvPr>
          <p:cNvSpPr/>
          <p:nvPr/>
        </p:nvSpPr>
        <p:spPr>
          <a:xfrm>
            <a:off x="6700508" y="2305834"/>
            <a:ext cx="1362583" cy="449783"/>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latin typeface="Calibri"/>
                <a:ea typeface="Calibri"/>
                <a:cs typeface="Calibri"/>
              </a:rPr>
              <a:t>صغيرة</a:t>
            </a:r>
            <a:endParaRPr lang="fr-FR" b="1" dirty="0"/>
          </a:p>
        </p:txBody>
      </p:sp>
      <p:sp>
        <p:nvSpPr>
          <p:cNvPr id="1472" name="Rectangle : coins arrondis 1471">
            <a:extLst>
              <a:ext uri="{FF2B5EF4-FFF2-40B4-BE49-F238E27FC236}">
                <a16:creationId xmlns:a16="http://schemas.microsoft.com/office/drawing/2014/main" id="{6EC9A6B8-87AF-3C09-950A-B18EC8E3535D}"/>
              </a:ext>
            </a:extLst>
          </p:cNvPr>
          <p:cNvSpPr/>
          <p:nvPr/>
        </p:nvSpPr>
        <p:spPr>
          <a:xfrm>
            <a:off x="7672367" y="3877492"/>
            <a:ext cx="1362583" cy="449783"/>
          </a:xfrm>
          <a:prstGeom prst="roundRect">
            <a:avLst/>
          </a:prstGeom>
          <a:solidFill>
            <a:schemeClr val="bg1"/>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latin typeface="Calibri"/>
                <a:ea typeface="Calibri"/>
                <a:cs typeface="Calibri"/>
              </a:rPr>
              <a:t>فرحة</a:t>
            </a:r>
            <a:endParaRPr lang="fr-FR" b="1" dirty="0"/>
          </a:p>
        </p:txBody>
      </p:sp>
      <p:sp>
        <p:nvSpPr>
          <p:cNvPr id="1473" name="Rectangle : coins arrondis 1472">
            <a:extLst>
              <a:ext uri="{FF2B5EF4-FFF2-40B4-BE49-F238E27FC236}">
                <a16:creationId xmlns:a16="http://schemas.microsoft.com/office/drawing/2014/main" id="{4D5AA73B-8898-1DEA-1F1A-01D5D36FE5B8}"/>
              </a:ext>
            </a:extLst>
          </p:cNvPr>
          <p:cNvSpPr/>
          <p:nvPr/>
        </p:nvSpPr>
        <p:spPr>
          <a:xfrm>
            <a:off x="3821322" y="2856713"/>
            <a:ext cx="1362583" cy="449783"/>
          </a:xfrm>
          <a:prstGeom prst="roundRect">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latin typeface="Calibri"/>
                <a:ea typeface="Calibri"/>
                <a:cs typeface="Calibri"/>
              </a:rPr>
              <a:t>المدرسة</a:t>
            </a:r>
            <a:endParaRPr lang="fr-FR" b="1" dirty="0"/>
          </a:p>
        </p:txBody>
      </p:sp>
      <p:sp>
        <p:nvSpPr>
          <p:cNvPr id="1474" name="Rectangle : coins arrondis 1473">
            <a:extLst>
              <a:ext uri="{FF2B5EF4-FFF2-40B4-BE49-F238E27FC236}">
                <a16:creationId xmlns:a16="http://schemas.microsoft.com/office/drawing/2014/main" id="{D2A492FD-4545-DDC7-54E2-06E14863F311}"/>
              </a:ext>
            </a:extLst>
          </p:cNvPr>
          <p:cNvSpPr/>
          <p:nvPr/>
        </p:nvSpPr>
        <p:spPr>
          <a:xfrm>
            <a:off x="4502613" y="4586357"/>
            <a:ext cx="1362583" cy="449783"/>
          </a:xfrm>
          <a:prstGeom prst="roundRect">
            <a:avLst/>
          </a:prstGeom>
          <a:solidFill>
            <a:schemeClr val="bg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latin typeface="Calibri"/>
                <a:ea typeface="Calibri"/>
                <a:cs typeface="Calibri"/>
              </a:rPr>
              <a:t>اللعب</a:t>
            </a:r>
            <a:endParaRPr lang="fr-FR" sz="2800" b="1" dirty="0">
              <a:solidFill>
                <a:srgbClr val="002060"/>
              </a:solidFill>
              <a:latin typeface="Calibri"/>
              <a:ea typeface="Calibri"/>
              <a:cs typeface="Calibri"/>
            </a:endParaRPr>
          </a:p>
        </p:txBody>
      </p:sp>
    </p:spTree>
    <p:extLst>
      <p:ext uri="{BB962C8B-B14F-4D97-AF65-F5344CB8AC3E}">
        <p14:creationId xmlns:p14="http://schemas.microsoft.com/office/powerpoint/2010/main" val="1007406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id="{DAECDEB8-121B-B524-A734-C1F46393DD1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42176E-D553-1804-A025-C0B67302B763}"/>
              </a:ext>
            </a:extLst>
          </p:cNvPr>
          <p:cNvSpPr/>
          <p:nvPr/>
        </p:nvSpPr>
        <p:spPr>
          <a:xfrm>
            <a:off x="0" y="453936"/>
            <a:ext cx="12192000" cy="371127"/>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9" name="Picture 2" descr="Image générée">
            <a:extLst>
              <a:ext uri="{FF2B5EF4-FFF2-40B4-BE49-F238E27FC236}">
                <a16:creationId xmlns:a16="http://schemas.microsoft.com/office/drawing/2014/main" id="{2675CEFD-DA26-1954-2C90-847BBEAF7AC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369;p31">
            <a:extLst>
              <a:ext uri="{FF2B5EF4-FFF2-40B4-BE49-F238E27FC236}">
                <a16:creationId xmlns:a16="http://schemas.microsoft.com/office/drawing/2014/main" id="{18B636A6-4C3E-08D1-499F-D249A3F69C65}"/>
              </a:ext>
            </a:extLst>
          </p:cNvPr>
          <p:cNvSpPr txBox="1"/>
          <p:nvPr/>
        </p:nvSpPr>
        <p:spPr>
          <a:xfrm>
            <a:off x="1573255" y="389979"/>
            <a:ext cx="9680508" cy="48693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يحرص</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على إشراك جل التلاميذ في التصحيح الجماعي لجميع الأسئلة على السبورة </a:t>
            </a:r>
            <a:r>
              <a:rPr lang="ar-SA" sz="1400" i="1" kern="0" dirty="0">
                <a:solidFill>
                  <a:srgbClr val="FFFFFF">
                    <a:lumMod val="50000"/>
                  </a:srgbClr>
                </a:solidFill>
                <a:sym typeface="Arial"/>
              </a:rPr>
              <a:t>مع</a:t>
            </a:r>
            <a:r>
              <a:rPr lang="ar-MA" sz="1400" i="1" kern="0" dirty="0">
                <a:solidFill>
                  <a:srgbClr val="FFFFFF">
                    <a:lumMod val="50000"/>
                  </a:srgbClr>
                </a:solidFill>
                <a:sym typeface="Arial"/>
              </a:rPr>
              <a:t> </a:t>
            </a:r>
            <a:r>
              <a:rPr lang="ar-MA" sz="1400" i="1" u="sng" kern="0" dirty="0">
                <a:solidFill>
                  <a:srgbClr val="FFFFFF">
                    <a:lumMod val="50000"/>
                  </a:srgbClr>
                </a:solidFill>
                <a:effectLst>
                  <a:outerShdw blurRad="38100" dist="38100" dir="2700000" algn="tl">
                    <a:srgbClr val="000000">
                      <a:alpha val="43137"/>
                    </a:srgbClr>
                  </a:outerShdw>
                </a:effectLst>
                <a:sym typeface="Arial"/>
              </a:rPr>
              <a:t>قراءة</a:t>
            </a:r>
            <a:r>
              <a:rPr lang="ar-MA" sz="1400" i="1" u="sng" kern="0" dirty="0">
                <a:solidFill>
                  <a:srgbClr val="FFFFFF">
                    <a:lumMod val="50000"/>
                  </a:srgbClr>
                </a:solidFill>
                <a:sym typeface="Arial"/>
              </a:rPr>
              <a:t>  </a:t>
            </a:r>
            <a:r>
              <a:rPr lang="ar-MA" sz="1400" i="1" u="sng" kern="0" dirty="0">
                <a:solidFill>
                  <a:srgbClr val="FFFFFF">
                    <a:lumMod val="50000"/>
                  </a:srgbClr>
                </a:solidFill>
                <a:effectLst>
                  <a:outerShdw blurRad="38100" dist="38100" dir="2700000" algn="tl">
                    <a:srgbClr val="000000">
                      <a:alpha val="43137"/>
                    </a:srgbClr>
                  </a:outerShdw>
                </a:effectLst>
                <a:sym typeface="Arial"/>
              </a:rPr>
              <a:t>بعض المتعلمين </a:t>
            </a:r>
            <a:r>
              <a:rPr lang="ar-MA" sz="1400" i="1" kern="0" dirty="0">
                <a:solidFill>
                  <a:srgbClr val="FFFFFF">
                    <a:lumMod val="50000"/>
                  </a:srgbClr>
                </a:solidFill>
                <a:sym typeface="Arial"/>
              </a:rPr>
              <a:t>كل جواب تم توثيقه على الشريحة، </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مع تقديم التغذية الراجعة الفورية، وإرجاء توثيق الإجابات الصحيحة على الكراسة إلى الانتهاء جميع الأسئلة.</a:t>
            </a:r>
          </a:p>
        </p:txBody>
      </p:sp>
      <p:sp>
        <p:nvSpPr>
          <p:cNvPr id="8" name="Google Shape;89;p1">
            <a:extLst>
              <a:ext uri="{FF2B5EF4-FFF2-40B4-BE49-F238E27FC236}">
                <a16:creationId xmlns:a16="http://schemas.microsoft.com/office/drawing/2014/main" id="{9386D36E-8EC1-CE0E-19F7-253D6A14777C}"/>
              </a:ext>
            </a:extLst>
          </p:cNvPr>
          <p:cNvSpPr/>
          <p:nvPr/>
        </p:nvSpPr>
        <p:spPr>
          <a:xfrm>
            <a:off x="8614706" y="1036485"/>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5" name="Google Shape;1435;p14" descr="Lever la main - Icônes mains et gestes gratuites">
            <a:extLst>
              <a:ext uri="{FF2B5EF4-FFF2-40B4-BE49-F238E27FC236}">
                <a16:creationId xmlns:a16="http://schemas.microsoft.com/office/drawing/2014/main" id="{EC943DCC-C3F6-1FC4-F1F2-F7E7B0D99501}"/>
              </a:ext>
            </a:extLst>
          </p:cNvPr>
          <p:cNvPicPr preferRelativeResize="0"/>
          <p:nvPr/>
        </p:nvPicPr>
        <p:blipFill rotWithShape="1">
          <a:blip r:embed="rId4">
            <a:alphaModFix/>
          </a:blip>
          <a:srcRect/>
          <a:stretch/>
        </p:blipFill>
        <p:spPr>
          <a:xfrm>
            <a:off x="735062" y="60055"/>
            <a:ext cx="599615" cy="699379"/>
          </a:xfrm>
          <a:prstGeom prst="rect">
            <a:avLst/>
          </a:prstGeom>
          <a:noFill/>
          <a:ln>
            <a:noFill/>
          </a:ln>
        </p:spPr>
      </p:pic>
      <p:pic>
        <p:nvPicPr>
          <p:cNvPr id="10" name="Picture 4" descr="Image générée">
            <a:extLst>
              <a:ext uri="{FF2B5EF4-FFF2-40B4-BE49-F238E27FC236}">
                <a16:creationId xmlns:a16="http://schemas.microsoft.com/office/drawing/2014/main" id="{A24253B5-CD89-106F-7E81-220C6F3561D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23795" y="75465"/>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C2B8CD56-6467-5330-F5D7-8252CED99F46}"/>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Google Shape;1503;p44">
            <a:extLst>
              <a:ext uri="{FF2B5EF4-FFF2-40B4-BE49-F238E27FC236}">
                <a16:creationId xmlns:a16="http://schemas.microsoft.com/office/drawing/2014/main" id="{A04A35D1-CEB7-5BE4-FCAA-B4A7C19165E9}"/>
              </a:ext>
            </a:extLst>
          </p:cNvPr>
          <p:cNvSpPr txBox="1"/>
          <p:nvPr/>
        </p:nvSpPr>
        <p:spPr>
          <a:xfrm>
            <a:off x="315884" y="1631767"/>
            <a:ext cx="11277402" cy="593222"/>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algn="r" rtl="1">
              <a:lnSpc>
                <a:spcPct val="90000"/>
              </a:lnSpc>
              <a:buClr>
                <a:srgbClr val="000000"/>
              </a:buClr>
              <a:buSzPts val="2000"/>
              <a:defRPr/>
            </a:pPr>
            <a:r>
              <a:rPr kumimoji="0" lang="ar-SA" sz="2400" i="0" u="none" strike="noStrike" kern="0" cap="none" spc="0" normalizeH="0" baseline="0" noProof="0" dirty="0">
                <a:ln>
                  <a:noFill/>
                </a:ln>
                <a:solidFill>
                  <a:srgbClr val="002060"/>
                </a:solidFill>
                <a:effectLst/>
                <a:uLnTx/>
                <a:uFillTx/>
                <a:latin typeface="Calibri"/>
                <a:ea typeface="Calibri"/>
                <a:cs typeface="Calibri"/>
                <a:sym typeface="Calibri"/>
              </a:rPr>
              <a:t>3</a:t>
            </a:r>
            <a:r>
              <a:rPr kumimoji="0" lang="ar-MA" sz="2400" i="0" u="none" strike="noStrike" kern="0" cap="none" spc="0" normalizeH="0" baseline="0" noProof="0" dirty="0">
                <a:ln>
                  <a:noFill/>
                </a:ln>
                <a:solidFill>
                  <a:srgbClr val="002060"/>
                </a:solidFill>
                <a:effectLst/>
                <a:uLnTx/>
                <a:uFillTx/>
                <a:latin typeface="Calibri"/>
                <a:ea typeface="Calibri"/>
                <a:cs typeface="Calibri"/>
                <a:sym typeface="Calibri"/>
              </a:rPr>
              <a:t>- </a:t>
            </a:r>
            <a:r>
              <a:rPr lang="ar-MA" sz="2400" dirty="0">
                <a:solidFill>
                  <a:srgbClr val="002060"/>
                </a:solidFill>
                <a:latin typeface="Calibri"/>
                <a:ea typeface="Calibri"/>
                <a:cs typeface="Calibri"/>
                <a:sym typeface="Calibri"/>
              </a:rPr>
              <a:t>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جاب</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ل</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ع</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ن</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د</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ما س</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ل</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ها 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ها ع</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ا 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ر</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يد</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أ</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ن</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كون</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ح</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ين</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ما ت</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ك</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ب</a:t>
            </a:r>
            <a:r>
              <a:rPr lang="ar-SA" sz="2400" dirty="0">
                <a:solidFill>
                  <a:srgbClr val="002060"/>
                </a:solidFill>
                <a:latin typeface="Calibri"/>
                <a:ea typeface="Calibri"/>
                <a:cs typeface="Calibri"/>
                <a:sym typeface="Calibri"/>
              </a:rPr>
              <a:t>ر، بِأَنَّها </a:t>
            </a:r>
            <a:r>
              <a:rPr lang="ar-SA" sz="2400" dirty="0">
                <a:solidFill>
                  <a:srgbClr val="C00000"/>
                </a:solidFill>
                <a:latin typeface="Calibri"/>
                <a:ea typeface="Calibri"/>
                <a:cs typeface="Calibri"/>
                <a:sym typeface="Calibri"/>
              </a:rPr>
              <a:t>تُريدُ أنْ تَبقى صَغيرَةً </a:t>
            </a:r>
            <a:endParaRPr lang="ar-MA" sz="2400" dirty="0">
              <a:solidFill>
                <a:srgbClr val="C00000"/>
              </a:solidFill>
              <a:latin typeface="Calibri"/>
              <a:ea typeface="Calibri"/>
              <a:cs typeface="Calibri"/>
              <a:sym typeface="Calibri"/>
            </a:endParaRPr>
          </a:p>
        </p:txBody>
      </p:sp>
      <p:sp>
        <p:nvSpPr>
          <p:cNvPr id="29" name="ZoneTexte 28">
            <a:extLst>
              <a:ext uri="{FF2B5EF4-FFF2-40B4-BE49-F238E27FC236}">
                <a16:creationId xmlns:a16="http://schemas.microsoft.com/office/drawing/2014/main" id="{51204E77-D184-F635-660B-AB92A2491834}"/>
              </a:ext>
            </a:extLst>
          </p:cNvPr>
          <p:cNvSpPr txBox="1"/>
          <p:nvPr/>
        </p:nvSpPr>
        <p:spPr>
          <a:xfrm>
            <a:off x="5116076" y="49182"/>
            <a:ext cx="6134792" cy="338554"/>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effectLst/>
                <a:uLnTx/>
                <a:uFillTx/>
                <a:latin typeface="Calibri"/>
                <a:ea typeface="Calibri"/>
                <a:cs typeface="Calibri"/>
                <a:sym typeface="Calibri"/>
              </a:rPr>
              <a:t>أُجِيبُ عَنْ أَسْئِلَةِ الفَهْمِ</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graphicFrame>
        <p:nvGraphicFramePr>
          <p:cNvPr id="4" name="Tableau 3">
            <a:extLst>
              <a:ext uri="{FF2B5EF4-FFF2-40B4-BE49-F238E27FC236}">
                <a16:creationId xmlns:a16="http://schemas.microsoft.com/office/drawing/2014/main" id="{E65D7A9D-91D5-DE8B-0BE2-A54C9AE246B9}"/>
              </a:ext>
            </a:extLst>
          </p:cNvPr>
          <p:cNvGraphicFramePr>
            <a:graphicFrameLocks noGrp="1"/>
          </p:cNvGraphicFramePr>
          <p:nvPr>
            <p:extLst>
              <p:ext uri="{D42A27DB-BD31-4B8C-83A1-F6EECF244321}">
                <p14:modId xmlns:p14="http://schemas.microsoft.com/office/powerpoint/2010/main" val="1280569544"/>
              </p:ext>
            </p:extLst>
          </p:nvPr>
        </p:nvGraphicFramePr>
        <p:xfrm>
          <a:off x="315884" y="2404854"/>
          <a:ext cx="11277402" cy="1040595"/>
        </p:xfrm>
        <a:graphic>
          <a:graphicData uri="http://schemas.openxmlformats.org/drawingml/2006/table">
            <a:tbl>
              <a:tblPr firstRow="1" bandRow="1">
                <a:noFill/>
              </a:tblPr>
              <a:tblGrid>
                <a:gridCol w="11277402">
                  <a:extLst>
                    <a:ext uri="{9D8B030D-6E8A-4147-A177-3AD203B41FA5}">
                      <a16:colId xmlns:a16="http://schemas.microsoft.com/office/drawing/2014/main" val="2541252921"/>
                    </a:ext>
                  </a:extLst>
                </a:gridCol>
              </a:tblGrid>
              <a:tr h="417334">
                <a:tc>
                  <a:txBody>
                    <a:bodyPr/>
                    <a:lstStyle/>
                    <a:p>
                      <a:pPr marL="0" marR="0" lvl="0" indent="0" algn="r" rtl="1">
                        <a:lnSpc>
                          <a:spcPct val="150000"/>
                        </a:lnSpc>
                        <a:spcBef>
                          <a:spcPts val="0"/>
                        </a:spcBef>
                        <a:spcAft>
                          <a:spcPts val="0"/>
                        </a:spcAft>
                        <a:buClr>
                          <a:srgbClr val="000000"/>
                        </a:buClr>
                        <a:buSzPts val="1300"/>
                        <a:buFont typeface="Calibri"/>
                        <a:buNone/>
                      </a:pPr>
                      <a:r>
                        <a:rPr lang="ar-MA" sz="2400" kern="1200" dirty="0">
                          <a:solidFill>
                            <a:srgbClr val="002060"/>
                          </a:solidFill>
                          <a:latin typeface="Calibri"/>
                          <a:ea typeface="Calibri"/>
                          <a:cs typeface="Calibri"/>
                          <a:sym typeface="Calibri"/>
                        </a:rPr>
                        <a:t>4-ال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ج</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واب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الص</a:t>
                      </a:r>
                      <a:r>
                        <a:rPr lang="ar-SA" sz="2400" kern="1200" dirty="0">
                          <a:solidFill>
                            <a:srgbClr val="002060"/>
                          </a:solidFill>
                          <a:latin typeface="Calibri"/>
                          <a:ea typeface="Calibri"/>
                          <a:cs typeface="Calibri"/>
                          <a:sym typeface="Calibri"/>
                        </a:rPr>
                        <a:t>َّ</a:t>
                      </a:r>
                      <a:r>
                        <a:rPr lang="ar-MA" sz="2400" kern="1200" dirty="0" err="1">
                          <a:solidFill>
                            <a:srgbClr val="002060"/>
                          </a:solidFill>
                          <a:latin typeface="Calibri"/>
                          <a:ea typeface="Calibri"/>
                          <a:cs typeface="Calibri"/>
                          <a:sym typeface="Calibri"/>
                        </a:rPr>
                        <a:t>حيح</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ف</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ض</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ظ</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ص</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غير</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ة</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lumMod val="40000"/>
                        <a:lumOff val="60000"/>
                      </a:schemeClr>
                    </a:solidFill>
                  </a:tcPr>
                </a:tc>
                <a:extLst>
                  <a:ext uri="{0D108BD9-81ED-4DB2-BD59-A6C34878D82A}">
                    <a16:rowId xmlns:a16="http://schemas.microsoft.com/office/drawing/2014/main" val="594332547"/>
                  </a:ext>
                </a:extLst>
              </a:tr>
              <a:tr h="220314">
                <a:tc>
                  <a:txBody>
                    <a:bodyPr/>
                    <a:lstStyle/>
                    <a:p>
                      <a:pPr marL="0" marR="0" lvl="0" indent="0" algn="ctr" rtl="1">
                        <a:lnSpc>
                          <a:spcPct val="100000"/>
                        </a:lnSpc>
                        <a:spcBef>
                          <a:spcPts val="0"/>
                        </a:spcBef>
                        <a:spcAft>
                          <a:spcPts val="0"/>
                        </a:spcAft>
                        <a:buClr>
                          <a:srgbClr val="000000"/>
                        </a:buClr>
                        <a:buSzPts val="1400"/>
                        <a:buFont typeface="Calibri"/>
                        <a:buNone/>
                      </a:pPr>
                      <a:r>
                        <a:rPr lang="ar-MA" sz="2400" kern="1200" dirty="0">
                          <a:solidFill>
                            <a:srgbClr val="002060"/>
                          </a:solidFill>
                          <a:latin typeface="Calibri"/>
                          <a:ea typeface="Calibri"/>
                          <a:cs typeface="Calibri"/>
                          <a:sym typeface="Calibri"/>
                        </a:rPr>
                        <a:t>- </a:t>
                      </a:r>
                      <a:r>
                        <a:rPr lang="ar-MA" sz="2400" kern="1200" dirty="0" err="1">
                          <a:solidFill>
                            <a:srgbClr val="002060"/>
                          </a:solidFill>
                          <a:latin typeface="Calibri"/>
                          <a:ea typeface="Calibri"/>
                          <a:cs typeface="Calibri"/>
                          <a:sym typeface="Calibri"/>
                        </a:rPr>
                        <a:t>لأ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 لا</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a:t>
                      </a:r>
                      <a:r>
                        <a:rPr lang="ar-SA" sz="2400" kern="1200" dirty="0">
                          <a:solidFill>
                            <a:srgbClr val="002060"/>
                          </a:solidFill>
                          <a:latin typeface="Calibri"/>
                          <a:ea typeface="Calibri"/>
                          <a:cs typeface="Calibri"/>
                          <a:sym typeface="Calibri"/>
                        </a:rPr>
                        <a:t>تُ</a:t>
                      </a:r>
                      <a:r>
                        <a:rPr lang="ar-MA" sz="2400" kern="1200" dirty="0">
                          <a:solidFill>
                            <a:srgbClr val="002060"/>
                          </a:solidFill>
                          <a:latin typeface="Calibri"/>
                          <a:ea typeface="Calibri"/>
                          <a:cs typeface="Calibri"/>
                          <a:sym typeface="Calibri"/>
                        </a:rPr>
                        <a:t>ح</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ال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ك</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بار</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a:t>
                      </a:r>
                      <a:r>
                        <a:rPr lang="ar-SA" sz="2400" kern="1200" dirty="0">
                          <a:solidFill>
                            <a:srgbClr val="002060"/>
                          </a:solidFill>
                          <a:latin typeface="Calibri"/>
                          <a:ea typeface="Calibri"/>
                          <a:cs typeface="Calibri"/>
                          <a:sym typeface="Calibri"/>
                        </a:rPr>
                        <a:t>                                      </a:t>
                      </a:r>
                      <a:r>
                        <a:rPr lang="ar-MA" sz="2400" kern="1200" dirty="0">
                          <a:solidFill>
                            <a:srgbClr val="002060"/>
                          </a:solidFill>
                          <a:latin typeface="Calibri"/>
                          <a:ea typeface="Calibri"/>
                          <a:cs typeface="Calibri"/>
                          <a:sym typeface="Calibri"/>
                        </a:rPr>
                        <a:t>- </a:t>
                      </a:r>
                      <a:r>
                        <a:rPr lang="ar-MA" sz="2400" kern="1200" dirty="0" err="1">
                          <a:solidFill>
                            <a:srgbClr val="002060"/>
                          </a:solidFill>
                          <a:latin typeface="Calibri"/>
                          <a:ea typeface="Calibri"/>
                          <a:cs typeface="Calibri"/>
                          <a:sym typeface="Calibri"/>
                        </a:rPr>
                        <a:t>لأ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َّه</a:t>
                      </a:r>
                      <a:r>
                        <a:rPr lang="ar-MA" sz="2400" kern="1200" dirty="0">
                          <a:solidFill>
                            <a:srgbClr val="002060"/>
                          </a:solidFill>
                          <a:latin typeface="Calibri"/>
                          <a:ea typeface="Calibri"/>
                          <a:cs typeface="Calibri"/>
                          <a:sym typeface="Calibri"/>
                        </a:rPr>
                        <a:t>ا </a:t>
                      </a:r>
                      <a:r>
                        <a:rPr lang="ar-SA" sz="2400" kern="1200" dirty="0">
                          <a:solidFill>
                            <a:srgbClr val="002060"/>
                          </a:solidFill>
                          <a:latin typeface="Calibri"/>
                          <a:ea typeface="Calibri"/>
                          <a:cs typeface="Calibri"/>
                          <a:sym typeface="Calibri"/>
                        </a:rPr>
                        <a:t>تُ</a:t>
                      </a:r>
                      <a:r>
                        <a:rPr lang="ar-MA" sz="2400" kern="1200" dirty="0">
                          <a:solidFill>
                            <a:srgbClr val="002060"/>
                          </a:solidFill>
                          <a:latin typeface="Calibri"/>
                          <a:ea typeface="Calibri"/>
                          <a:cs typeface="Calibri"/>
                          <a:sym typeface="Calibri"/>
                        </a:rPr>
                        <a:t>ح</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onsolas"/>
                        </a:rPr>
                        <a:t> *</a:t>
                      </a:r>
                      <a:r>
                        <a:rPr lang="ar-MA" sz="2400" kern="1200" dirty="0">
                          <a:solidFill>
                            <a:srgbClr val="002060"/>
                          </a:solidFill>
                          <a:latin typeface="Calibri"/>
                          <a:ea typeface="Calibri"/>
                          <a:cs typeface="Calibri"/>
                          <a:sym typeface="Calibri"/>
                        </a:rPr>
                        <a:t>...</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3498561696"/>
                  </a:ext>
                </a:extLst>
              </a:tr>
            </a:tbl>
          </a:graphicData>
        </a:graphic>
      </p:graphicFrame>
      <p:sp>
        <p:nvSpPr>
          <p:cNvPr id="6" name="Google Shape;1503;p44">
            <a:extLst>
              <a:ext uri="{FF2B5EF4-FFF2-40B4-BE49-F238E27FC236}">
                <a16:creationId xmlns:a16="http://schemas.microsoft.com/office/drawing/2014/main" id="{F112A87E-F976-B98C-1704-56E11A534B72}"/>
              </a:ext>
            </a:extLst>
          </p:cNvPr>
          <p:cNvSpPr txBox="1"/>
          <p:nvPr/>
        </p:nvSpPr>
        <p:spPr>
          <a:xfrm>
            <a:off x="315884" y="3611861"/>
            <a:ext cx="11277402" cy="860385"/>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algn="r" rtl="1">
              <a:lnSpc>
                <a:spcPct val="90000"/>
              </a:lnSpc>
              <a:buClr>
                <a:srgbClr val="000000"/>
              </a:buClr>
              <a:buSzPts val="2000"/>
              <a:defRPr/>
            </a:pPr>
            <a:r>
              <a:rPr lang="ar-SA" sz="2400" dirty="0">
                <a:solidFill>
                  <a:srgbClr val="002060"/>
                </a:solidFill>
                <a:latin typeface="Calibri"/>
                <a:ea typeface="Calibri"/>
                <a:cs typeface="Calibri"/>
                <a:sym typeface="Calibri"/>
              </a:rPr>
              <a:t>5- </a:t>
            </a:r>
            <a:r>
              <a:rPr lang="ar-SA" sz="2400" dirty="0">
                <a:solidFill>
                  <a:srgbClr val="002060"/>
                </a:solidFill>
                <a:latin typeface="Calibri"/>
                <a:ea typeface="Calibri"/>
                <a:cs typeface="Calibri"/>
              </a:rPr>
              <a:t>الَّذِي يَدُلُّ عَلَى أَنَّ أَمَلًا تُفَضِّلُ أَنْ تَبْقَى صَغِيرَةً</a:t>
            </a:r>
            <a:r>
              <a:rPr lang="fr-FR" sz="2400" dirty="0">
                <a:solidFill>
                  <a:srgbClr val="002060"/>
                </a:solidFill>
                <a:latin typeface="Calibri"/>
                <a:ea typeface="Calibri"/>
                <a:cs typeface="Calibri"/>
              </a:rPr>
              <a:t> </a:t>
            </a:r>
            <a:r>
              <a:rPr lang="ar-MA" sz="2400" dirty="0">
                <a:solidFill>
                  <a:srgbClr val="002060"/>
                </a:solidFill>
                <a:latin typeface="Calibri"/>
                <a:ea typeface="Calibri"/>
                <a:cs typeface="Calibri"/>
                <a:sym typeface="Calibri"/>
              </a:rPr>
              <a:t>رَدّ</a:t>
            </a:r>
            <a:r>
              <a:rPr lang="ar-SA" sz="2400" dirty="0">
                <a:solidFill>
                  <a:srgbClr val="002060"/>
                </a:solidFill>
                <a:latin typeface="Calibri"/>
                <a:ea typeface="Calibri"/>
                <a:cs typeface="Calibri"/>
                <a:sym typeface="Calibri"/>
              </a:rPr>
              <a:t>ُها </a:t>
            </a:r>
            <a:r>
              <a:rPr lang="ar-MA" sz="2400" dirty="0">
                <a:solidFill>
                  <a:srgbClr val="002060"/>
                </a:solidFill>
                <a:latin typeface="Calibri"/>
                <a:ea typeface="Calibri"/>
                <a:cs typeface="Calibri"/>
                <a:sym typeface="Calibri"/>
              </a:rPr>
              <a:t>بِأَنَّهُ عِنْدَمَا نَكُونُ صِغَارًا، نَقُومُ بِأَشْيَاءَ كَثِيرَةٍ لَا يَسْتَطِيعُ الْكِبَارُ الْقِيَامَ بِهَا</a:t>
            </a:r>
            <a:r>
              <a:rPr lang="ar-SA" sz="2400" dirty="0">
                <a:solidFill>
                  <a:srgbClr val="002060"/>
                </a:solidFill>
                <a:latin typeface="Calibri"/>
                <a:ea typeface="Calibri"/>
                <a:cs typeface="Calibri"/>
                <a:sym typeface="Calibri"/>
              </a:rPr>
              <a:t>.</a:t>
            </a:r>
            <a:r>
              <a:rPr lang="ar-MA" sz="2400" dirty="0">
                <a:solidFill>
                  <a:srgbClr val="002060"/>
                </a:solidFill>
                <a:latin typeface="Calibri"/>
                <a:ea typeface="Calibri"/>
                <a:cs typeface="Calibri"/>
                <a:sym typeface="Calibri"/>
              </a:rPr>
              <a:t> </a:t>
            </a:r>
          </a:p>
        </p:txBody>
      </p:sp>
      <p:sp>
        <p:nvSpPr>
          <p:cNvPr id="28" name="Google Shape;1503;p44">
            <a:extLst>
              <a:ext uri="{FF2B5EF4-FFF2-40B4-BE49-F238E27FC236}">
                <a16:creationId xmlns:a16="http://schemas.microsoft.com/office/drawing/2014/main" id="{164041E7-1749-B2BD-8140-912317FFFB9B}"/>
              </a:ext>
            </a:extLst>
          </p:cNvPr>
          <p:cNvSpPr txBox="1"/>
          <p:nvPr/>
        </p:nvSpPr>
        <p:spPr>
          <a:xfrm>
            <a:off x="315884" y="4675539"/>
            <a:ext cx="11277402" cy="860385"/>
          </a:xfrm>
          <a:prstGeom prst="rect">
            <a:avLst/>
          </a:prstGeom>
          <a:solidFill>
            <a:schemeClr val="accent2">
              <a:lumMod val="40000"/>
              <a:lumOff val="60000"/>
            </a:schemeClr>
          </a:solidFill>
          <a:ln>
            <a:noFill/>
          </a:ln>
        </p:spPr>
        <p:txBody>
          <a:bodyPr spcFirstLastPara="1" wrap="square" lIns="91425" tIns="45700" rIns="91425" bIns="45700" anchor="ctr" anchorCtr="0">
            <a:noAutofit/>
          </a:bodyPr>
          <a:lstStyle/>
          <a:p>
            <a:pPr lvl="0" algn="r" rtl="1">
              <a:buClr>
                <a:srgbClr val="000000"/>
              </a:buClr>
              <a:buSzPts val="1300"/>
            </a:pPr>
            <a:r>
              <a:rPr lang="ar-MA" sz="2400" dirty="0">
                <a:solidFill>
                  <a:srgbClr val="002060"/>
                </a:solidFill>
                <a:latin typeface="Calibri"/>
                <a:ea typeface="Calibri"/>
                <a:cs typeface="Calibri"/>
                <a:sym typeface="Calibri"/>
              </a:rPr>
              <a:t>6- </a:t>
            </a:r>
            <a:r>
              <a:rPr lang="ar-SA" sz="2400" dirty="0">
                <a:solidFill>
                  <a:srgbClr val="002060"/>
                </a:solidFill>
                <a:latin typeface="Calibri"/>
                <a:ea typeface="Calibri"/>
                <a:cs typeface="Calibri"/>
              </a:rPr>
              <a:t>الرِّسَالَةُ الَّتِي نَسْتَنْتِجُهَا مِنْ حَدِيثِ أَمَلٍ عَنِ الْأَطْفَالِ الَّذِينَ لَا يَذْهَبُونَ إِلَى الْمَدْرَسَةِ، هِيَ أَنَّ جَمِيعَ الْأَطْفَالِ لَهُمْ الْحَقُّ فِي التَّعْلِيمِ وَاللَّعِبِ، وَلَا يَجِبُ أَنْ يُحْرَمُوا مِنْهُمَا.</a:t>
            </a:r>
            <a:endParaRPr lang="ar-MA" sz="2400" dirty="0">
              <a:solidFill>
                <a:srgbClr val="002060"/>
              </a:solidFill>
              <a:latin typeface="Calibri"/>
              <a:ea typeface="Calibri"/>
              <a:cs typeface="Calibri"/>
              <a:sym typeface="Calibri"/>
            </a:endParaRPr>
          </a:p>
        </p:txBody>
      </p:sp>
      <p:sp>
        <p:nvSpPr>
          <p:cNvPr id="31" name="Google Shape;1503;p44">
            <a:extLst>
              <a:ext uri="{FF2B5EF4-FFF2-40B4-BE49-F238E27FC236}">
                <a16:creationId xmlns:a16="http://schemas.microsoft.com/office/drawing/2014/main" id="{01167C59-F2BB-4986-8BED-A1E4DD6277DD}"/>
              </a:ext>
            </a:extLst>
          </p:cNvPr>
          <p:cNvSpPr txBox="1"/>
          <p:nvPr/>
        </p:nvSpPr>
        <p:spPr>
          <a:xfrm>
            <a:off x="315884" y="5614557"/>
            <a:ext cx="11277402" cy="985755"/>
          </a:xfrm>
          <a:prstGeom prst="rect">
            <a:avLst/>
          </a:prstGeom>
          <a:solidFill>
            <a:schemeClr val="accent6">
              <a:lumMod val="40000"/>
              <a:lumOff val="60000"/>
            </a:schemeClr>
          </a:solidFill>
          <a:ln>
            <a:noFill/>
          </a:ln>
        </p:spPr>
        <p:txBody>
          <a:bodyPr spcFirstLastPara="1" wrap="square" lIns="91425" tIns="45700" rIns="91425" bIns="45700" anchor="ctr" anchorCtr="0">
            <a:noAutofit/>
          </a:bodyPr>
          <a:lstStyle/>
          <a:p>
            <a:pPr algn="r" rtl="1">
              <a:lnSpc>
                <a:spcPct val="90000"/>
              </a:lnSpc>
              <a:buClr>
                <a:srgbClr val="000000"/>
              </a:buClr>
              <a:buSzPts val="2000"/>
              <a:defRPr/>
            </a:pPr>
            <a:r>
              <a:rPr lang="ar-SA" sz="2400" dirty="0">
                <a:solidFill>
                  <a:srgbClr val="002060"/>
                </a:solidFill>
                <a:latin typeface="Calibri"/>
                <a:ea typeface="Calibri"/>
                <a:cs typeface="Calibri"/>
                <a:sym typeface="Calibri"/>
              </a:rPr>
              <a:t>7- </a:t>
            </a:r>
            <a:r>
              <a:rPr lang="ar-SA" sz="2400" dirty="0">
                <a:solidFill>
                  <a:srgbClr val="002060"/>
                </a:solidFill>
                <a:latin typeface="Calibri"/>
                <a:ea typeface="Calibri"/>
                <a:cs typeface="Calibri"/>
              </a:rPr>
              <a:t>إِنَّ انْتِهَاءَ النَّصِّ بِحَدِيثِ الْأُمِّ عَنْ أُمْنِيَةِ الْأَطْفَالِ الْآخَرِينَ</a:t>
            </a:r>
            <a:r>
              <a:rPr lang="ar-SA" sz="2400" dirty="0"/>
              <a:t> </a:t>
            </a:r>
            <a:r>
              <a:rPr lang="ar-SA" sz="2400" dirty="0">
                <a:solidFill>
                  <a:srgbClr val="002060"/>
                </a:solidFill>
                <a:latin typeface="Calibri"/>
                <a:ea typeface="Calibri"/>
                <a:cs typeface="Calibri"/>
              </a:rPr>
              <a:t>يُعَبِّرُ عَنْ تَعَاطُفٍ وَإِحْسَاسٍ بِمَعَانَاةِ غَيْرِهِمْ، وَيُؤَكِّدُ أَنَّ التَّعْلِيمَ وَاللَّعِبَ حَقٌّ مَشْرُوعٌ لِكُلِّ الْأَطْفَالِ.</a:t>
            </a:r>
            <a:endParaRPr lang="ar-MA" sz="2400" dirty="0">
              <a:solidFill>
                <a:srgbClr val="002060"/>
              </a:solidFill>
              <a:latin typeface="Calibri"/>
              <a:ea typeface="Calibri"/>
              <a:cs typeface="Calibri"/>
              <a:sym typeface="Calibri"/>
            </a:endParaRPr>
          </a:p>
        </p:txBody>
      </p:sp>
    </p:spTree>
    <p:extLst>
      <p:ext uri="{BB962C8B-B14F-4D97-AF65-F5344CB8AC3E}">
        <p14:creationId xmlns:p14="http://schemas.microsoft.com/office/powerpoint/2010/main" val="3692288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id="{6BD2293B-2684-DF9A-F58D-2CB29A4AD87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C8AA280-22AF-9C1F-899B-F15BD454B529}"/>
              </a:ext>
            </a:extLst>
          </p:cNvPr>
          <p:cNvSpPr/>
          <p:nvPr/>
        </p:nvSpPr>
        <p:spPr>
          <a:xfrm>
            <a:off x="0" y="453936"/>
            <a:ext cx="12192000" cy="371127"/>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9" name="Picture 2" descr="Image générée">
            <a:extLst>
              <a:ext uri="{FF2B5EF4-FFF2-40B4-BE49-F238E27FC236}">
                <a16:creationId xmlns:a16="http://schemas.microsoft.com/office/drawing/2014/main" id="{AB5FB207-BA47-F3E2-0948-F9BF118870A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369;p31">
            <a:extLst>
              <a:ext uri="{FF2B5EF4-FFF2-40B4-BE49-F238E27FC236}">
                <a16:creationId xmlns:a16="http://schemas.microsoft.com/office/drawing/2014/main" id="{2A8D0F27-33DF-F4A5-8224-9232D0C53F62}"/>
              </a:ext>
            </a:extLst>
          </p:cNvPr>
          <p:cNvSpPr txBox="1"/>
          <p:nvPr/>
        </p:nvSpPr>
        <p:spPr>
          <a:xfrm>
            <a:off x="1573255" y="389979"/>
            <a:ext cx="9680508" cy="48693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يحرص</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على إشراك جل التلاميذ في التصحيح الجماعي لجميع الأسئلة على السبورة </a:t>
            </a:r>
            <a:r>
              <a:rPr lang="ar-SA" sz="1400" i="1" kern="0" dirty="0">
                <a:solidFill>
                  <a:srgbClr val="FFFFFF">
                    <a:lumMod val="50000"/>
                  </a:srgbClr>
                </a:solidFill>
                <a:sym typeface="Arial"/>
              </a:rPr>
              <a:t>مع</a:t>
            </a:r>
            <a:r>
              <a:rPr lang="ar-MA" sz="1400" i="1" kern="0" dirty="0">
                <a:solidFill>
                  <a:srgbClr val="FFFFFF">
                    <a:lumMod val="50000"/>
                  </a:srgbClr>
                </a:solidFill>
                <a:sym typeface="Arial"/>
              </a:rPr>
              <a:t> </a:t>
            </a:r>
            <a:r>
              <a:rPr lang="ar-MA" sz="1400" i="1" u="sng" kern="0" dirty="0">
                <a:solidFill>
                  <a:srgbClr val="FFFFFF">
                    <a:lumMod val="50000"/>
                  </a:srgbClr>
                </a:solidFill>
                <a:effectLst>
                  <a:outerShdw blurRad="38100" dist="38100" dir="2700000" algn="tl">
                    <a:srgbClr val="000000">
                      <a:alpha val="43137"/>
                    </a:srgbClr>
                  </a:outerShdw>
                </a:effectLst>
                <a:sym typeface="Arial"/>
              </a:rPr>
              <a:t>قراءة</a:t>
            </a:r>
            <a:r>
              <a:rPr lang="ar-MA" sz="1400" i="1" u="sng" kern="0" dirty="0">
                <a:solidFill>
                  <a:srgbClr val="FFFFFF">
                    <a:lumMod val="50000"/>
                  </a:srgbClr>
                </a:solidFill>
                <a:sym typeface="Arial"/>
              </a:rPr>
              <a:t>  </a:t>
            </a:r>
            <a:r>
              <a:rPr lang="ar-MA" sz="1400" i="1" u="sng" kern="0" dirty="0">
                <a:solidFill>
                  <a:srgbClr val="FFFFFF">
                    <a:lumMod val="50000"/>
                  </a:srgbClr>
                </a:solidFill>
                <a:effectLst>
                  <a:outerShdw blurRad="38100" dist="38100" dir="2700000" algn="tl">
                    <a:srgbClr val="000000">
                      <a:alpha val="43137"/>
                    </a:srgbClr>
                  </a:outerShdw>
                </a:effectLst>
                <a:sym typeface="Arial"/>
              </a:rPr>
              <a:t>بعض المتعلمين </a:t>
            </a:r>
            <a:r>
              <a:rPr lang="ar-MA" sz="1400" i="1" kern="0" dirty="0">
                <a:solidFill>
                  <a:srgbClr val="FFFFFF">
                    <a:lumMod val="50000"/>
                  </a:srgbClr>
                </a:solidFill>
                <a:sym typeface="Arial"/>
              </a:rPr>
              <a:t>كل جواب تم توثيقه على الشريحة، </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مع تقديم التغذية الراجعة الفورية، وإرجاء توثيق الإجابات الصحيحة على الكراسة إلى الانتهاء جميع الأسئلة.</a:t>
            </a:r>
          </a:p>
        </p:txBody>
      </p:sp>
      <p:sp>
        <p:nvSpPr>
          <p:cNvPr id="8" name="Google Shape;89;p1">
            <a:extLst>
              <a:ext uri="{FF2B5EF4-FFF2-40B4-BE49-F238E27FC236}">
                <a16:creationId xmlns:a16="http://schemas.microsoft.com/office/drawing/2014/main" id="{AE7AEC86-2DE2-689A-A432-9ACF2676D497}"/>
              </a:ext>
            </a:extLst>
          </p:cNvPr>
          <p:cNvSpPr/>
          <p:nvPr/>
        </p:nvSpPr>
        <p:spPr>
          <a:xfrm>
            <a:off x="8614706" y="1036485"/>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عَنْ أَسْئِلَةِ الفَهْمِ</a:t>
            </a:r>
            <a:endParaRPr kumimoji="0" sz="2400" b="1"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5" name="Google Shape;1435;p14" descr="Lever la main - Icônes mains et gestes gratuites">
            <a:extLst>
              <a:ext uri="{FF2B5EF4-FFF2-40B4-BE49-F238E27FC236}">
                <a16:creationId xmlns:a16="http://schemas.microsoft.com/office/drawing/2014/main" id="{63B0DA1D-C7BC-3473-1D65-A3E3F0F5AEC9}"/>
              </a:ext>
            </a:extLst>
          </p:cNvPr>
          <p:cNvPicPr preferRelativeResize="0"/>
          <p:nvPr/>
        </p:nvPicPr>
        <p:blipFill rotWithShape="1">
          <a:blip r:embed="rId4">
            <a:alphaModFix/>
          </a:blip>
          <a:srcRect/>
          <a:stretch/>
        </p:blipFill>
        <p:spPr>
          <a:xfrm>
            <a:off x="735062" y="60055"/>
            <a:ext cx="599615" cy="699379"/>
          </a:xfrm>
          <a:prstGeom prst="rect">
            <a:avLst/>
          </a:prstGeom>
          <a:noFill/>
          <a:ln>
            <a:noFill/>
          </a:ln>
        </p:spPr>
      </p:pic>
      <p:pic>
        <p:nvPicPr>
          <p:cNvPr id="10" name="Picture 4" descr="Image générée">
            <a:extLst>
              <a:ext uri="{FF2B5EF4-FFF2-40B4-BE49-F238E27FC236}">
                <a16:creationId xmlns:a16="http://schemas.microsoft.com/office/drawing/2014/main" id="{E07C46DF-3B60-46C2-1F13-935D31C0A49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23795" y="75465"/>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3AEF97EE-2450-E0DA-3131-C271648BA0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9" name="ZoneTexte 28">
            <a:extLst>
              <a:ext uri="{FF2B5EF4-FFF2-40B4-BE49-F238E27FC236}">
                <a16:creationId xmlns:a16="http://schemas.microsoft.com/office/drawing/2014/main" id="{14F95625-36DE-1014-F85C-F4C27F443F8D}"/>
              </a:ext>
            </a:extLst>
          </p:cNvPr>
          <p:cNvSpPr txBox="1"/>
          <p:nvPr/>
        </p:nvSpPr>
        <p:spPr>
          <a:xfrm>
            <a:off x="5116076" y="49182"/>
            <a:ext cx="6134792" cy="338554"/>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
                <a:srgbClr val="000000"/>
              </a:buClr>
              <a:buSzTx/>
              <a:buFont typeface="Arial"/>
              <a:buNone/>
              <a:tabLst/>
              <a:defRPr/>
            </a:pPr>
            <a:r>
              <a:rPr kumimoji="0" lang="ar-MA" sz="1600" b="1" i="0" u="none" strike="noStrike" kern="0" cap="none" spc="0" normalizeH="0" baseline="0" noProof="0" dirty="0">
                <a:ln>
                  <a:noFill/>
                </a:ln>
                <a:effectLst/>
                <a:uLnTx/>
                <a:uFillTx/>
                <a:latin typeface="Calibri"/>
                <a:ea typeface="Calibri"/>
                <a:cs typeface="Calibri"/>
                <a:sym typeface="Calibri"/>
              </a:rPr>
              <a:t>أُجِيبُ عَنْ أَسْئِلَةِ الفَهْمِ</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graphicFrame>
        <p:nvGraphicFramePr>
          <p:cNvPr id="12" name="Google Shape;138;p6">
            <a:extLst>
              <a:ext uri="{FF2B5EF4-FFF2-40B4-BE49-F238E27FC236}">
                <a16:creationId xmlns:a16="http://schemas.microsoft.com/office/drawing/2014/main" id="{9D984F2F-4295-F2CD-9BA2-023062F481C8}"/>
              </a:ext>
            </a:extLst>
          </p:cNvPr>
          <p:cNvGraphicFramePr/>
          <p:nvPr>
            <p:extLst>
              <p:ext uri="{D42A27DB-BD31-4B8C-83A1-F6EECF244321}">
                <p14:modId xmlns:p14="http://schemas.microsoft.com/office/powerpoint/2010/main" val="1235199803"/>
              </p:ext>
            </p:extLst>
          </p:nvPr>
        </p:nvGraphicFramePr>
        <p:xfrm>
          <a:off x="380665" y="1706032"/>
          <a:ext cx="11212621" cy="2763372"/>
        </p:xfrm>
        <a:graphic>
          <a:graphicData uri="http://schemas.openxmlformats.org/drawingml/2006/table">
            <a:tbl>
              <a:tblPr firstRow="1" bandRow="1">
                <a:noFill/>
              </a:tblPr>
              <a:tblGrid>
                <a:gridCol w="8757209">
                  <a:extLst>
                    <a:ext uri="{9D8B030D-6E8A-4147-A177-3AD203B41FA5}">
                      <a16:colId xmlns:a16="http://schemas.microsoft.com/office/drawing/2014/main" val="20000"/>
                    </a:ext>
                  </a:extLst>
                </a:gridCol>
                <a:gridCol w="2455412">
                  <a:extLst>
                    <a:ext uri="{9D8B030D-6E8A-4147-A177-3AD203B41FA5}">
                      <a16:colId xmlns:a16="http://schemas.microsoft.com/office/drawing/2014/main" val="20001"/>
                    </a:ext>
                  </a:extLst>
                </a:gridCol>
              </a:tblGrid>
              <a:tr h="486485">
                <a:tc gridSpan="2">
                  <a:txBody>
                    <a:bodyPr/>
                    <a:lstStyle/>
                    <a:p>
                      <a:pPr marL="0" marR="0" lvl="0" indent="0" algn="r" rtl="1">
                        <a:spcBef>
                          <a:spcPts val="0"/>
                        </a:spcBef>
                        <a:spcAft>
                          <a:spcPts val="0"/>
                        </a:spcAft>
                        <a:buNone/>
                      </a:pPr>
                      <a:r>
                        <a:rPr lang="ar-MA" sz="2400" kern="1200" dirty="0">
                          <a:solidFill>
                            <a:srgbClr val="002060"/>
                          </a:solidFill>
                          <a:latin typeface="Calibri"/>
                          <a:ea typeface="Calibri"/>
                          <a:cs typeface="Calibri"/>
                          <a:sym typeface="Calibri"/>
                        </a:rPr>
                        <a:t>8- حدد في ضوء قراءتك للنص ما يأتي</a:t>
                      </a:r>
                      <a:endParaRPr sz="2400" kern="1200" dirty="0">
                        <a:solidFill>
                          <a:srgbClr val="002060"/>
                        </a:solidFill>
                        <a:latin typeface="Calibri"/>
                        <a:ea typeface="Calibri"/>
                        <a:cs typeface="Calibri"/>
                        <a:sym typeface="Calibri"/>
                      </a:endParaRPr>
                    </a:p>
                  </a:txBody>
                  <a:tcPr marL="91450" marR="91450" marT="45725" marB="45725">
                    <a:solidFill>
                      <a:schemeClr val="accent2">
                        <a:lumMod val="40000"/>
                        <a:lumOff val="60000"/>
                      </a:schemeClr>
                    </a:solidFill>
                  </a:tcPr>
                </a:tc>
                <a:tc hMerge="1">
                  <a:txBody>
                    <a:bodyPr/>
                    <a:lstStyle/>
                    <a:p>
                      <a:endParaRPr lang="fr-FR"/>
                    </a:p>
                  </a:txBody>
                  <a:tcPr/>
                </a:tc>
                <a:extLst>
                  <a:ext uri="{0D108BD9-81ED-4DB2-BD59-A6C34878D82A}">
                    <a16:rowId xmlns:a16="http://schemas.microsoft.com/office/drawing/2014/main" val="10000"/>
                  </a:ext>
                </a:extLst>
              </a:tr>
              <a:tr h="474353">
                <a:tc>
                  <a:txBody>
                    <a:bodyPr/>
                    <a:lstStyle/>
                    <a:p>
                      <a:pPr marL="0" marR="0" lvl="0" indent="0" algn="r" rtl="1">
                        <a:spcBef>
                          <a:spcPts val="0"/>
                        </a:spcBef>
                        <a:spcAft>
                          <a:spcPts val="0"/>
                        </a:spcAft>
                        <a:buNone/>
                      </a:pPr>
                      <a:r>
                        <a:rPr lang="ar-SA" sz="2400" kern="1200" dirty="0">
                          <a:solidFill>
                            <a:srgbClr val="002060"/>
                          </a:solidFill>
                          <a:latin typeface="Calibri"/>
                          <a:ea typeface="Calibri"/>
                          <a:cs typeface="Calibri"/>
                        </a:rPr>
                        <a:t>نَصُّ سَرْديٌّ في قَالَبٍ حِوارِيِّ</a:t>
                      </a:r>
                      <a:endParaRPr sz="2400" kern="1200" dirty="0">
                        <a:solidFill>
                          <a:srgbClr val="002060"/>
                        </a:solidFill>
                        <a:latin typeface="Calibri"/>
                        <a:ea typeface="Calibri"/>
                        <a:cs typeface="Calibri"/>
                        <a:sym typeface="Calibri"/>
                      </a:endParaRPr>
                    </a:p>
                  </a:txBody>
                  <a:tcPr marL="91450" marR="91450" marT="45725" marB="45725">
                    <a:solidFill>
                      <a:schemeClr val="lt1"/>
                    </a:solidFill>
                  </a:tcPr>
                </a:tc>
                <a:tc>
                  <a:txBody>
                    <a:bodyPr/>
                    <a:lstStyle/>
                    <a:p>
                      <a:pPr marL="0" marR="0" lvl="0" indent="0" algn="ctr" rtl="1">
                        <a:spcBef>
                          <a:spcPts val="0"/>
                        </a:spcBef>
                        <a:spcAft>
                          <a:spcPts val="0"/>
                        </a:spcAft>
                        <a:buNone/>
                      </a:pPr>
                      <a:r>
                        <a:rPr lang="ar-MA" sz="2400" kern="1200" dirty="0">
                          <a:solidFill>
                            <a:srgbClr val="002060"/>
                          </a:solidFill>
                          <a:latin typeface="Calibri"/>
                          <a:ea typeface="Calibri"/>
                          <a:cs typeface="Calibri"/>
                          <a:sym typeface="Calibri"/>
                        </a:rPr>
                        <a:t>نوعية النص</a:t>
                      </a:r>
                      <a:endParaRPr sz="2400" kern="1200" dirty="0">
                        <a:solidFill>
                          <a:srgbClr val="002060"/>
                        </a:solidFill>
                        <a:latin typeface="Calibri"/>
                        <a:ea typeface="Calibri"/>
                        <a:cs typeface="Calibri"/>
                        <a:sym typeface="Calibri"/>
                      </a:endParaRPr>
                    </a:p>
                  </a:txBody>
                  <a:tcPr marL="91450" marR="91450" marT="45725" marB="45725">
                    <a:solidFill>
                      <a:schemeClr val="lt1"/>
                    </a:solidFill>
                  </a:tcPr>
                </a:tc>
                <a:extLst>
                  <a:ext uri="{0D108BD9-81ED-4DB2-BD59-A6C34878D82A}">
                    <a16:rowId xmlns:a16="http://schemas.microsoft.com/office/drawing/2014/main" val="10001"/>
                  </a:ext>
                </a:extLst>
              </a:tr>
              <a:tr h="853828">
                <a:tc>
                  <a:txBody>
                    <a:bodyPr/>
                    <a:lstStyle/>
                    <a:p>
                      <a:pPr marL="0" marR="0" lvl="0" indent="0" algn="r" defTabSz="1219170" rtl="1" eaLnBrk="1" fontAlgn="auto" latinLnBrk="0" hangingPunct="1">
                        <a:lnSpc>
                          <a:spcPct val="100000"/>
                        </a:lnSpc>
                        <a:spcBef>
                          <a:spcPts val="0"/>
                        </a:spcBef>
                        <a:spcAft>
                          <a:spcPts val="0"/>
                        </a:spcAft>
                        <a:buClr>
                          <a:srgbClr val="000000"/>
                        </a:buClr>
                        <a:buSzPts val="1300"/>
                        <a:buFont typeface="Calibri"/>
                        <a:buNone/>
                        <a:tabLst/>
                        <a:defRPr/>
                      </a:pPr>
                      <a:r>
                        <a:rPr lang="ar-SA" sz="2400" kern="1200" dirty="0">
                          <a:solidFill>
                            <a:srgbClr val="002060"/>
                          </a:solidFill>
                          <a:latin typeface="Calibri"/>
                          <a:ea typeface="Calibri"/>
                          <a:cs typeface="Calibri"/>
                        </a:rPr>
                        <a:t>حِوَارُ الْأُمِّ وَابنتها أَمَلَ حَوْلَ رَغْبَةِ هَذِهِ الأَخِيرةَ فِي الْبَقَاءِ صَغِيرَةً، ثُمَّ حَدِيثُهُمَا عَنْ حَقِّ الْأَطْفَالِ فِي التَّعْلِيمِ وَاللَّعِبِ.</a:t>
                      </a:r>
                      <a:endParaRPr lang="ar-MA" sz="2400" kern="1200" dirty="0">
                        <a:solidFill>
                          <a:srgbClr val="002060"/>
                        </a:solidFill>
                        <a:latin typeface="Calibri"/>
                        <a:ea typeface="Calibri"/>
                        <a:cs typeface="Calibri"/>
                        <a:sym typeface="Calibri"/>
                      </a:endParaRPr>
                    </a:p>
                  </a:txBody>
                  <a:tcPr marL="91450" marR="91450" marT="45725" marB="45725">
                    <a:solidFill>
                      <a:srgbClr val="DDEAF6"/>
                    </a:solidFill>
                  </a:tcPr>
                </a:tc>
                <a:tc>
                  <a:txBody>
                    <a:bodyPr/>
                    <a:lstStyle/>
                    <a:p>
                      <a:pPr marL="0" marR="0" lvl="0" indent="0" algn="ctr" rtl="1">
                        <a:lnSpc>
                          <a:spcPct val="100000"/>
                        </a:lnSpc>
                        <a:spcBef>
                          <a:spcPts val="0"/>
                        </a:spcBef>
                        <a:spcAft>
                          <a:spcPts val="0"/>
                        </a:spcAft>
                        <a:buClr>
                          <a:srgbClr val="000000"/>
                        </a:buClr>
                        <a:buSzPts val="1300"/>
                        <a:buFont typeface="Calibri"/>
                        <a:buNone/>
                      </a:pPr>
                      <a:r>
                        <a:rPr lang="ar-MA" sz="2400" kern="1200" dirty="0">
                          <a:solidFill>
                            <a:srgbClr val="002060"/>
                          </a:solidFill>
                          <a:latin typeface="Calibri"/>
                          <a:ea typeface="Calibri"/>
                          <a:cs typeface="Calibri"/>
                          <a:sym typeface="Calibri"/>
                        </a:rPr>
                        <a:t>الحدث الرئيس</a:t>
                      </a:r>
                      <a:endParaRPr sz="2400" kern="1200" dirty="0">
                        <a:solidFill>
                          <a:srgbClr val="002060"/>
                        </a:solidFill>
                        <a:latin typeface="Calibri"/>
                        <a:ea typeface="Calibri"/>
                        <a:cs typeface="Calibri"/>
                        <a:sym typeface="Calibri"/>
                      </a:endParaRPr>
                    </a:p>
                  </a:txBody>
                  <a:tcPr marL="91450" marR="91450" marT="45725" marB="45725">
                    <a:solidFill>
                      <a:srgbClr val="DDEAF6"/>
                    </a:solidFill>
                  </a:tcPr>
                </a:tc>
                <a:extLst>
                  <a:ext uri="{0D108BD9-81ED-4DB2-BD59-A6C34878D82A}">
                    <a16:rowId xmlns:a16="http://schemas.microsoft.com/office/drawing/2014/main" val="10002"/>
                  </a:ext>
                </a:extLst>
              </a:tr>
              <a:tr h="474353">
                <a:tc>
                  <a:txBody>
                    <a:bodyPr/>
                    <a:lstStyle/>
                    <a:p>
                      <a:pPr marL="0" marR="0" lvl="0" indent="0" algn="r" defTabSz="1219170" rtl="1" eaLnBrk="1" fontAlgn="auto" latinLnBrk="0" hangingPunct="1">
                        <a:lnSpc>
                          <a:spcPct val="100000"/>
                        </a:lnSpc>
                        <a:spcBef>
                          <a:spcPts val="0"/>
                        </a:spcBef>
                        <a:spcAft>
                          <a:spcPts val="0"/>
                        </a:spcAft>
                        <a:buClr>
                          <a:srgbClr val="000000"/>
                        </a:buClr>
                        <a:buSzPts val="1300"/>
                        <a:buFont typeface="Calibri"/>
                        <a:buNone/>
                        <a:tabLst/>
                        <a:defRPr/>
                      </a:pPr>
                      <a:r>
                        <a:rPr lang="ar-SA" sz="2400" kern="1200" dirty="0">
                          <a:solidFill>
                            <a:srgbClr val="002060"/>
                          </a:solidFill>
                          <a:latin typeface="Calibri"/>
                          <a:ea typeface="Calibri"/>
                          <a:cs typeface="Calibri"/>
                        </a:rPr>
                        <a:t>- الْأُمُِّ - ابنتها أَمَلُ </a:t>
                      </a:r>
                      <a:endParaRPr lang="ar-MA" sz="2400" kern="1200" dirty="0">
                        <a:solidFill>
                          <a:srgbClr val="002060"/>
                        </a:solidFill>
                        <a:latin typeface="Calibri"/>
                        <a:ea typeface="Calibri"/>
                        <a:cs typeface="Calibri"/>
                        <a:sym typeface="Calibri"/>
                      </a:endParaRPr>
                    </a:p>
                  </a:txBody>
                  <a:tcPr marL="91450" marR="91450" marT="45725" marB="45725">
                    <a:solidFill>
                      <a:schemeClr val="lt1"/>
                    </a:solidFill>
                  </a:tcPr>
                </a:tc>
                <a:tc>
                  <a:txBody>
                    <a:bodyPr/>
                    <a:lstStyle/>
                    <a:p>
                      <a:pPr marL="0" marR="0" lvl="0" indent="0" algn="ctr" rtl="1">
                        <a:spcBef>
                          <a:spcPts val="0"/>
                        </a:spcBef>
                        <a:spcAft>
                          <a:spcPts val="0"/>
                        </a:spcAft>
                        <a:buNone/>
                      </a:pPr>
                      <a:r>
                        <a:rPr lang="ar-MA" sz="2400" kern="1200" dirty="0">
                          <a:solidFill>
                            <a:srgbClr val="002060"/>
                          </a:solidFill>
                          <a:latin typeface="Calibri"/>
                          <a:ea typeface="Calibri"/>
                          <a:cs typeface="Calibri"/>
                          <a:sym typeface="Calibri"/>
                        </a:rPr>
                        <a:t>شخصيات النص</a:t>
                      </a:r>
                      <a:endParaRPr sz="2400" kern="1200" dirty="0">
                        <a:solidFill>
                          <a:srgbClr val="002060"/>
                        </a:solidFill>
                        <a:latin typeface="Calibri"/>
                        <a:ea typeface="Calibri"/>
                        <a:cs typeface="Calibri"/>
                        <a:sym typeface="Calibri"/>
                      </a:endParaRPr>
                    </a:p>
                  </a:txBody>
                  <a:tcPr marL="91450" marR="91450" marT="45725" marB="45725">
                    <a:solidFill>
                      <a:schemeClr val="lt1"/>
                    </a:solidFill>
                  </a:tcPr>
                </a:tc>
                <a:extLst>
                  <a:ext uri="{0D108BD9-81ED-4DB2-BD59-A6C34878D82A}">
                    <a16:rowId xmlns:a16="http://schemas.microsoft.com/office/drawing/2014/main" val="10003"/>
                  </a:ext>
                </a:extLst>
              </a:tr>
              <a:tr h="474353">
                <a:tc>
                  <a:txBody>
                    <a:bodyPr/>
                    <a:lstStyle/>
                    <a:p>
                      <a:pPr marL="0" marR="0" lvl="0" indent="0" algn="r" rtl="1">
                        <a:spcBef>
                          <a:spcPts val="0"/>
                        </a:spcBef>
                        <a:spcAft>
                          <a:spcPts val="0"/>
                        </a:spcAft>
                        <a:buNone/>
                      </a:pPr>
                      <a:r>
                        <a:rPr lang="ar-SA" sz="2400" kern="1200" dirty="0">
                          <a:solidFill>
                            <a:srgbClr val="002060"/>
                          </a:solidFill>
                          <a:latin typeface="Calibri"/>
                          <a:ea typeface="Calibri"/>
                          <a:cs typeface="Calibri"/>
                        </a:rPr>
                        <a:t>لِكُلِّ طِفْلٍ الْحَقُّ فِي التَّعْلِيمِ وَاللَّعِبِ، وَيَجِبُ أَنْ يَنْعَمَ الْأَطْفَالُ بِطُفُولَتِهِمْ دُونَ حِرْمَانٍ.</a:t>
                      </a:r>
                      <a:endParaRPr lang="ar-MA" sz="2400" kern="1200" dirty="0">
                        <a:solidFill>
                          <a:srgbClr val="002060"/>
                        </a:solidFill>
                        <a:latin typeface="Calibri"/>
                        <a:ea typeface="Calibri"/>
                        <a:cs typeface="Calibri"/>
                        <a:sym typeface="Calibri"/>
                      </a:endParaRPr>
                    </a:p>
                  </a:txBody>
                  <a:tcPr marL="91450" marR="91450" marT="45725" marB="45725">
                    <a:solidFill>
                      <a:srgbClr val="DDEAF6"/>
                    </a:solidFill>
                  </a:tcPr>
                </a:tc>
                <a:tc>
                  <a:txBody>
                    <a:bodyPr/>
                    <a:lstStyle/>
                    <a:p>
                      <a:pPr marL="0" marR="0" lvl="0" indent="0" algn="ctr" rtl="1">
                        <a:lnSpc>
                          <a:spcPct val="100000"/>
                        </a:lnSpc>
                        <a:spcBef>
                          <a:spcPts val="0"/>
                        </a:spcBef>
                        <a:spcAft>
                          <a:spcPts val="0"/>
                        </a:spcAft>
                        <a:buClr>
                          <a:srgbClr val="000000"/>
                        </a:buClr>
                        <a:buSzPts val="1300"/>
                        <a:buFont typeface="Calibri"/>
                        <a:buNone/>
                      </a:pPr>
                      <a:r>
                        <a:rPr lang="ar-MA" sz="2400" kern="1200" dirty="0">
                          <a:solidFill>
                            <a:srgbClr val="002060"/>
                          </a:solidFill>
                          <a:latin typeface="Calibri"/>
                          <a:ea typeface="Calibri"/>
                          <a:cs typeface="Calibri"/>
                          <a:sym typeface="Calibri"/>
                        </a:rPr>
                        <a:t>المغزى من  النص</a:t>
                      </a:r>
                      <a:endParaRPr sz="2400" kern="1200" dirty="0">
                        <a:solidFill>
                          <a:srgbClr val="002060"/>
                        </a:solidFill>
                        <a:latin typeface="Calibri"/>
                        <a:ea typeface="Calibri"/>
                        <a:cs typeface="Calibri"/>
                        <a:sym typeface="Calibri"/>
                      </a:endParaRPr>
                    </a:p>
                  </a:txBody>
                  <a:tcPr marL="91450" marR="91450" marT="45725" marB="45725">
                    <a:solidFill>
                      <a:srgbClr val="DDEAF6"/>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6155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499">
          <a:extLst>
            <a:ext uri="{FF2B5EF4-FFF2-40B4-BE49-F238E27FC236}">
              <a16:creationId xmlns:a16="http://schemas.microsoft.com/office/drawing/2014/main" id="{9662956E-465E-CF47-6668-AADD3BBDD2D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D659FB4-4A16-A0A5-1AC1-20029D05AE7A}"/>
              </a:ext>
            </a:extLst>
          </p:cNvPr>
          <p:cNvSpPr/>
          <p:nvPr/>
        </p:nvSpPr>
        <p:spPr>
          <a:xfrm>
            <a:off x="0" y="453936"/>
            <a:ext cx="12192000" cy="371127"/>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9" name="Picture 2" descr="Image générée">
            <a:extLst>
              <a:ext uri="{FF2B5EF4-FFF2-40B4-BE49-F238E27FC236}">
                <a16:creationId xmlns:a16="http://schemas.microsoft.com/office/drawing/2014/main" id="{D00A8C74-C7D9-39C5-54F9-9F97F34BB66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1435;p14" descr="Lever la main - Icônes mains et gestes gratuites">
            <a:extLst>
              <a:ext uri="{FF2B5EF4-FFF2-40B4-BE49-F238E27FC236}">
                <a16:creationId xmlns:a16="http://schemas.microsoft.com/office/drawing/2014/main" id="{673CE203-298F-8A34-1A2A-5A1525590008}"/>
              </a:ext>
            </a:extLst>
          </p:cNvPr>
          <p:cNvPicPr preferRelativeResize="0"/>
          <p:nvPr/>
        </p:nvPicPr>
        <p:blipFill rotWithShape="1">
          <a:blip r:embed="rId4">
            <a:alphaModFix/>
          </a:blip>
          <a:srcRect/>
          <a:stretch/>
        </p:blipFill>
        <p:spPr>
          <a:xfrm>
            <a:off x="735062" y="60055"/>
            <a:ext cx="599615" cy="699379"/>
          </a:xfrm>
          <a:prstGeom prst="rect">
            <a:avLst/>
          </a:prstGeom>
          <a:noFill/>
          <a:ln>
            <a:noFill/>
          </a:ln>
        </p:spPr>
      </p:pic>
      <p:pic>
        <p:nvPicPr>
          <p:cNvPr id="10" name="Picture 4" descr="Image générée">
            <a:extLst>
              <a:ext uri="{FF2B5EF4-FFF2-40B4-BE49-F238E27FC236}">
                <a16:creationId xmlns:a16="http://schemas.microsoft.com/office/drawing/2014/main" id="{43EBB867-8BC2-F006-BB70-AE2ED56B098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23795" y="75465"/>
            <a:ext cx="735062" cy="69938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49B20F29-B5C3-53D2-4EAA-4D0193444BB6}"/>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4" name="Google Shape;89;p1">
            <a:extLst>
              <a:ext uri="{FF2B5EF4-FFF2-40B4-BE49-F238E27FC236}">
                <a16:creationId xmlns:a16="http://schemas.microsoft.com/office/drawing/2014/main" id="{AE7303C0-451A-A20D-3230-EF22786C300D}"/>
              </a:ext>
            </a:extLst>
          </p:cNvPr>
          <p:cNvSpPr/>
          <p:nvPr/>
        </p:nvSpPr>
        <p:spPr>
          <a:xfrm>
            <a:off x="7614458" y="976768"/>
            <a:ext cx="3978828"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defRPr/>
            </a:pPr>
            <a:r>
              <a:rPr kumimoji="0" lang="ar-MA" sz="2400" b="1" i="0" u="none" strike="noStrike" kern="0" cap="none" spc="0" normalizeH="0" baseline="0" noProof="0" dirty="0">
                <a:ln>
                  <a:noFill/>
                </a:ln>
                <a:solidFill>
                  <a:srgbClr val="FFFFFF"/>
                </a:solidFill>
                <a:effectLst/>
                <a:uLnTx/>
                <a:uFillTx/>
                <a:latin typeface="Calibri"/>
                <a:ea typeface="Calibri"/>
                <a:cs typeface="Calibri"/>
                <a:sym typeface="Calibri"/>
              </a:rPr>
              <a:t>أُجِيبُ </a:t>
            </a:r>
            <a:r>
              <a:rPr lang="ar-MA" sz="2400" b="1" kern="0" dirty="0">
                <a:solidFill>
                  <a:srgbClr val="FFFFFF"/>
                </a:solidFill>
                <a:latin typeface="Calibri"/>
                <a:ea typeface="Calibri"/>
                <a:cs typeface="Calibri"/>
                <a:sym typeface="Calibri"/>
              </a:rPr>
              <a:t>عَنْ أَسْئِلَةِ أُوظِّفُ وأَستثمِــــــرُ</a:t>
            </a:r>
            <a:endParaRPr sz="2400" b="1" kern="0" dirty="0">
              <a:solidFill>
                <a:srgbClr val="FFFFFF"/>
              </a:solidFill>
              <a:latin typeface="Calibri"/>
              <a:ea typeface="Calibri"/>
              <a:cs typeface="Calibri"/>
              <a:sym typeface="Calibri"/>
            </a:endParaRPr>
          </a:p>
        </p:txBody>
      </p:sp>
      <p:graphicFrame>
        <p:nvGraphicFramePr>
          <p:cNvPr id="6" name="Google Shape;130;p6">
            <a:extLst>
              <a:ext uri="{FF2B5EF4-FFF2-40B4-BE49-F238E27FC236}">
                <a16:creationId xmlns:a16="http://schemas.microsoft.com/office/drawing/2014/main" id="{A5DEFCF4-DD3E-B81E-0A31-4ED6FC9E8B95}"/>
              </a:ext>
            </a:extLst>
          </p:cNvPr>
          <p:cNvGraphicFramePr/>
          <p:nvPr>
            <p:extLst>
              <p:ext uri="{D42A27DB-BD31-4B8C-83A1-F6EECF244321}">
                <p14:modId xmlns:p14="http://schemas.microsoft.com/office/powerpoint/2010/main" val="4041335920"/>
              </p:ext>
            </p:extLst>
          </p:nvPr>
        </p:nvGraphicFramePr>
        <p:xfrm>
          <a:off x="702576" y="1715528"/>
          <a:ext cx="10890710" cy="3398323"/>
        </p:xfrm>
        <a:graphic>
          <a:graphicData uri="http://schemas.openxmlformats.org/drawingml/2006/table">
            <a:tbl>
              <a:tblPr firstRow="1" bandRow="1">
                <a:noFill/>
              </a:tblPr>
              <a:tblGrid>
                <a:gridCol w="10890710">
                  <a:extLst>
                    <a:ext uri="{9D8B030D-6E8A-4147-A177-3AD203B41FA5}">
                      <a16:colId xmlns:a16="http://schemas.microsoft.com/office/drawing/2014/main" val="20000"/>
                    </a:ext>
                  </a:extLst>
                </a:gridCol>
              </a:tblGrid>
              <a:tr h="528908">
                <a:tc>
                  <a:txBody>
                    <a:bodyPr/>
                    <a:lstStyle/>
                    <a:p>
                      <a:pPr marL="0" marR="0" lvl="0" indent="0" algn="r" rtl="1">
                        <a:lnSpc>
                          <a:spcPct val="100000"/>
                        </a:lnSpc>
                        <a:spcBef>
                          <a:spcPts val="0"/>
                        </a:spcBef>
                        <a:spcAft>
                          <a:spcPts val="0"/>
                        </a:spcAft>
                        <a:buClr>
                          <a:srgbClr val="000000"/>
                        </a:buClr>
                        <a:buSzPts val="1200"/>
                        <a:buFont typeface="Calibri"/>
                        <a:buNone/>
                      </a:pPr>
                      <a:r>
                        <a:rPr lang="ar-MA" sz="2400" kern="1200" dirty="0">
                          <a:solidFill>
                            <a:srgbClr val="002060"/>
                          </a:solidFill>
                          <a:latin typeface="Calibri"/>
                          <a:ea typeface="Calibri"/>
                          <a:cs typeface="Calibri"/>
                          <a:sym typeface="Calibri"/>
                        </a:rPr>
                        <a:t>1- </a:t>
                      </a:r>
                      <a:r>
                        <a:rPr lang="ar-SA" sz="2400" kern="1200" dirty="0">
                          <a:solidFill>
                            <a:srgbClr val="002060"/>
                          </a:solidFill>
                          <a:latin typeface="Calibri"/>
                          <a:ea typeface="Calibri"/>
                          <a:cs typeface="Calibri"/>
                        </a:rPr>
                        <a:t>أَتْمِمِ الْفَرَاغَ بِمَا يُنَاسِبُ لِسَرْدِ أَحْدَاثٍ: – </a:t>
                      </a:r>
                      <a:r>
                        <a:rPr lang="ar-SA" sz="2400" kern="1200" dirty="0">
                          <a:solidFill>
                            <a:schemeClr val="accent2">
                              <a:lumMod val="50000"/>
                            </a:schemeClr>
                          </a:solidFill>
                          <a:latin typeface="Calibri"/>
                          <a:ea typeface="Calibri"/>
                          <a:cs typeface="Calibri"/>
                        </a:rPr>
                        <a:t>سَأَلَتْهَا - اقْتَرَبَتْ– أَخْبَرَتْ – تُحِبُّ الْمَدْرَسَةَ</a:t>
                      </a:r>
                      <a:r>
                        <a:rPr lang="ar-SA" sz="2400" kern="1200" dirty="0">
                          <a:solidFill>
                            <a:srgbClr val="002060"/>
                          </a:solidFill>
                          <a:latin typeface="Calibri"/>
                          <a:ea typeface="Calibri"/>
                          <a:cs typeface="Calibri"/>
                        </a:rPr>
                        <a:t>.</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10000"/>
                  </a:ext>
                </a:extLst>
              </a:tr>
              <a:tr h="601766">
                <a:tc>
                  <a:txBody>
                    <a:bodyPr/>
                    <a:lstStyle/>
                    <a:p>
                      <a:pPr marL="342900" marR="0" lvl="0" indent="-342900" algn="just" rtl="1">
                        <a:lnSpc>
                          <a:spcPct val="150000"/>
                        </a:lnSpc>
                        <a:spcBef>
                          <a:spcPts val="0"/>
                        </a:spcBef>
                        <a:spcAft>
                          <a:spcPts val="0"/>
                        </a:spcAft>
                        <a:buClr>
                          <a:srgbClr val="000000"/>
                        </a:buClr>
                        <a:buSzPts val="1200"/>
                        <a:buFont typeface="Wingdings" panose="05000000000000000000" pitchFamily="2" charset="2"/>
                        <a:buChar char="q"/>
                      </a:pPr>
                      <a:r>
                        <a:rPr lang="ar-SA" sz="2400" kern="1200" dirty="0">
                          <a:solidFill>
                            <a:schemeClr val="accent2">
                              <a:lumMod val="50000"/>
                            </a:schemeClr>
                          </a:solidFill>
                          <a:latin typeface="Calibri"/>
                          <a:ea typeface="Calibri"/>
                          <a:cs typeface="Calibri"/>
                        </a:rPr>
                        <a:t>اقْتَرَبَتْ</a:t>
                      </a:r>
                      <a:r>
                        <a:rPr lang="ar-SA" sz="2400" kern="1200" dirty="0">
                          <a:solidFill>
                            <a:srgbClr val="002060"/>
                          </a:solidFill>
                          <a:latin typeface="Calibri"/>
                          <a:ea typeface="Calibri"/>
                          <a:cs typeface="Calibri"/>
                        </a:rPr>
                        <a:t> </a:t>
                      </a:r>
                      <a:r>
                        <a:rPr lang="ar-MA" sz="2400" kern="1200" dirty="0">
                          <a:solidFill>
                            <a:srgbClr val="002060"/>
                          </a:solidFill>
                          <a:latin typeface="Calibri"/>
                          <a:ea typeface="Calibri"/>
                          <a:cs typeface="Calibri"/>
                          <a:sym typeface="Calibri"/>
                        </a:rPr>
                        <a:t>ف</a:t>
                      </a:r>
                      <a:r>
                        <a:rPr lang="ar-SA" sz="2400" kern="1200" dirty="0">
                          <a:solidFill>
                            <a:srgbClr val="002060"/>
                          </a:solidFill>
                          <a:latin typeface="Calibri"/>
                          <a:ea typeface="Calibri"/>
                          <a:cs typeface="Calibri"/>
                          <a:sym typeface="Calibri"/>
                        </a:rPr>
                        <a:t>َ</a:t>
                      </a:r>
                      <a:r>
                        <a:rPr lang="ar-MA" sz="2400" kern="1200" dirty="0" err="1">
                          <a:solidFill>
                            <a:srgbClr val="002060"/>
                          </a:solidFill>
                          <a:latin typeface="Calibri"/>
                          <a:ea typeface="Calibri"/>
                          <a:cs typeface="Calibri"/>
                          <a:sym typeface="Calibri"/>
                        </a:rPr>
                        <a:t>اط</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ة</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اب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 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ليلا و</a:t>
                      </a:r>
                      <a:r>
                        <a:rPr lang="ar-SA" sz="2400" kern="1200" dirty="0">
                          <a:solidFill>
                            <a:srgbClr val="002060"/>
                          </a:solidFill>
                          <a:latin typeface="Calibri"/>
                          <a:ea typeface="Calibri"/>
                          <a:cs typeface="Calibri"/>
                          <a:sym typeface="Calibri"/>
                        </a:rPr>
                        <a:t>َ</a:t>
                      </a:r>
                      <a:r>
                        <a:rPr lang="ar-SA" sz="2400" kern="1200" dirty="0">
                          <a:solidFill>
                            <a:schemeClr val="accent2">
                              <a:lumMod val="50000"/>
                            </a:schemeClr>
                          </a:solidFill>
                          <a:latin typeface="Calibri"/>
                          <a:ea typeface="Calibri"/>
                          <a:cs typeface="Calibri"/>
                        </a:rPr>
                        <a:t>سَأَلَتْهَا</a:t>
                      </a:r>
                      <a:r>
                        <a:rPr lang="ar-MA" sz="2400" kern="1200" dirty="0">
                          <a:solidFill>
                            <a:srgbClr val="002060"/>
                          </a:solidFill>
                          <a:latin typeface="Calibri"/>
                          <a:ea typeface="Calibri"/>
                          <a:cs typeface="Calibri"/>
                          <a:sym typeface="Calibri"/>
                        </a:rPr>
                        <a:t> 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ح</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لام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ا.</a:t>
                      </a:r>
                      <a:endParaRPr sz="2400" kern="1200" dirty="0">
                        <a:solidFill>
                          <a:srgbClr val="002060"/>
                        </a:solidFill>
                        <a:latin typeface="Calibri"/>
                        <a:ea typeface="Calibri"/>
                        <a:cs typeface="Calibri"/>
                      </a:endParaRPr>
                    </a:p>
                    <a:p>
                      <a:pPr marL="171450" marR="0" lvl="0" indent="-171450" algn="just" rtl="1">
                        <a:lnSpc>
                          <a:spcPct val="150000"/>
                        </a:lnSpc>
                        <a:spcBef>
                          <a:spcPts val="0"/>
                        </a:spcBef>
                        <a:spcAft>
                          <a:spcPts val="0"/>
                        </a:spcAft>
                        <a:buClr>
                          <a:srgbClr val="000000"/>
                        </a:buClr>
                        <a:buSzPts val="1200"/>
                        <a:buFont typeface="Noto Sans Symbols"/>
                        <a:buChar char="❑"/>
                      </a:pPr>
                      <a:r>
                        <a:rPr lang="ar-SA" sz="2400" kern="1200" dirty="0">
                          <a:solidFill>
                            <a:srgbClr val="002060"/>
                          </a:solidFill>
                          <a:latin typeface="Calibri"/>
                          <a:ea typeface="Calibri"/>
                          <a:cs typeface="Calibri"/>
                        </a:rPr>
                        <a:t> </a:t>
                      </a:r>
                      <a:r>
                        <a:rPr lang="ar-SA" sz="2400" kern="1200" dirty="0">
                          <a:solidFill>
                            <a:schemeClr val="accent2">
                              <a:lumMod val="50000"/>
                            </a:schemeClr>
                          </a:solidFill>
                          <a:latin typeface="Calibri"/>
                          <a:ea typeface="Calibri"/>
                          <a:cs typeface="Calibri"/>
                        </a:rPr>
                        <a:t>أَخْبَرَتْ</a:t>
                      </a:r>
                      <a:r>
                        <a:rPr lang="ar-SA" sz="2400" kern="1200" dirty="0">
                          <a:solidFill>
                            <a:srgbClr val="002060"/>
                          </a:solidFill>
                          <a:latin typeface="Calibri"/>
                          <a:ea typeface="Calibri"/>
                          <a:cs typeface="Calibri"/>
                        </a:rPr>
                        <a:t> </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ليلا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ن</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a:t>
                      </a:r>
                      <a:r>
                        <a:rPr lang="ar-SA" sz="2400" kern="1200" dirty="0">
                          <a:solidFill>
                            <a:srgbClr val="002060"/>
                          </a:solidFill>
                          <a:latin typeface="Calibri"/>
                          <a:ea typeface="Calibri"/>
                          <a:cs typeface="Calibri"/>
                          <a:sym typeface="Calibri"/>
                        </a:rPr>
                        <a:t> </a:t>
                      </a:r>
                      <a:r>
                        <a:rPr lang="ar-SA" sz="2400" kern="1200" dirty="0">
                          <a:solidFill>
                            <a:schemeClr val="accent2">
                              <a:lumMod val="50000"/>
                            </a:schemeClr>
                          </a:solidFill>
                          <a:latin typeface="Calibri"/>
                          <a:ea typeface="Calibri"/>
                          <a:cs typeface="Calibri"/>
                        </a:rPr>
                        <a:t>تُحِبُّ الْمَدْرَسَةَ</a:t>
                      </a:r>
                      <a:r>
                        <a:rPr lang="ar-MA" sz="2400" kern="1200" dirty="0">
                          <a:solidFill>
                            <a:schemeClr val="accent2">
                              <a:lumMod val="50000"/>
                            </a:schemeClr>
                          </a:solidFill>
                          <a:latin typeface="Calibri"/>
                          <a:ea typeface="Calibri"/>
                          <a:cs typeface="Calibri"/>
                          <a:sym typeface="Calibri"/>
                        </a:rPr>
                        <a:t> </a:t>
                      </a:r>
                      <a:r>
                        <a:rPr lang="ar-MA" sz="2400" kern="1200" dirty="0">
                          <a:solidFill>
                            <a:srgbClr val="002060"/>
                          </a:solidFill>
                          <a:latin typeface="Calibri"/>
                          <a:ea typeface="Calibri"/>
                          <a:cs typeface="Calibri"/>
                          <a:sym typeface="Calibri"/>
                        </a:rPr>
                        <a:t>و</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س</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ب</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الت</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ل</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م</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ع</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 أ</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ص</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د</a:t>
                      </a:r>
                      <a:r>
                        <a:rPr lang="ar-SA" sz="2400" kern="1200" dirty="0">
                          <a:solidFill>
                            <a:srgbClr val="002060"/>
                          </a:solidFill>
                          <a:latin typeface="Calibri"/>
                          <a:ea typeface="Calibri"/>
                          <a:cs typeface="Calibri"/>
                          <a:sym typeface="Calibri"/>
                        </a:rPr>
                        <a:t>ِ</a:t>
                      </a:r>
                      <a:r>
                        <a:rPr lang="ar-MA" sz="2400" kern="1200" dirty="0" err="1">
                          <a:solidFill>
                            <a:srgbClr val="002060"/>
                          </a:solidFill>
                          <a:latin typeface="Calibri"/>
                          <a:ea typeface="Calibri"/>
                          <a:cs typeface="Calibri"/>
                          <a:sym typeface="Calibri"/>
                        </a:rPr>
                        <a:t>قائ</a:t>
                      </a:r>
                      <a:r>
                        <a:rPr lang="ar-SA" sz="2400" kern="1200" dirty="0">
                          <a:solidFill>
                            <a:srgbClr val="002060"/>
                          </a:solidFill>
                          <a:latin typeface="Calibri"/>
                          <a:ea typeface="Calibri"/>
                          <a:cs typeface="Calibri"/>
                          <a:sym typeface="Calibri"/>
                        </a:rPr>
                        <a:t>ِ</a:t>
                      </a:r>
                      <a:r>
                        <a:rPr lang="ar-MA" sz="2400" kern="1200" dirty="0">
                          <a:solidFill>
                            <a:srgbClr val="002060"/>
                          </a:solidFill>
                          <a:latin typeface="Calibri"/>
                          <a:ea typeface="Calibri"/>
                          <a:cs typeface="Calibri"/>
                          <a:sym typeface="Calibri"/>
                        </a:rPr>
                        <a:t>ها.</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449734">
                <a:tc>
                  <a:txBody>
                    <a:bodyPr/>
                    <a:lstStyle/>
                    <a:p>
                      <a:pPr marL="0" marR="0" lvl="0" indent="0" algn="r" rtl="1">
                        <a:lnSpc>
                          <a:spcPct val="100000"/>
                        </a:lnSpc>
                        <a:spcBef>
                          <a:spcPts val="0"/>
                        </a:spcBef>
                        <a:spcAft>
                          <a:spcPts val="0"/>
                        </a:spcAft>
                        <a:buClr>
                          <a:srgbClr val="000000"/>
                        </a:buClr>
                        <a:buSzPts val="1200"/>
                        <a:buFont typeface="Calibri"/>
                        <a:buNone/>
                      </a:pPr>
                      <a:r>
                        <a:rPr lang="ar-MA" sz="2400" kern="1200" dirty="0">
                          <a:solidFill>
                            <a:srgbClr val="002060"/>
                          </a:solidFill>
                          <a:latin typeface="Calibri"/>
                          <a:ea typeface="Calibri"/>
                          <a:cs typeface="Calibri"/>
                        </a:rPr>
                        <a:t>2- </a:t>
                      </a:r>
                      <a:r>
                        <a:rPr lang="ar-SA" sz="2400" kern="1200" dirty="0">
                          <a:solidFill>
                            <a:srgbClr val="002060"/>
                          </a:solidFill>
                          <a:latin typeface="Calibri"/>
                          <a:ea typeface="Calibri"/>
                          <a:cs typeface="Calibri"/>
                        </a:rPr>
                        <a:t>أَنْتِجْ جُمْلَتَيْنِ </a:t>
                      </a:r>
                      <a:r>
                        <a:rPr lang="ar-SA" sz="2400" kern="1200" dirty="0" err="1">
                          <a:solidFill>
                            <a:srgbClr val="002060"/>
                          </a:solidFill>
                          <a:latin typeface="Calibri"/>
                          <a:ea typeface="Calibri"/>
                          <a:cs typeface="Calibri"/>
                        </a:rPr>
                        <a:t>حِجَاجِيَّتَيْنِ</a:t>
                      </a:r>
                      <a:r>
                        <a:rPr lang="ar-SA" sz="2400" kern="1200" dirty="0">
                          <a:solidFill>
                            <a:srgbClr val="002060"/>
                          </a:solidFill>
                          <a:latin typeface="Calibri"/>
                          <a:ea typeface="Calibri"/>
                          <a:cs typeface="Calibri"/>
                        </a:rPr>
                        <a:t> فِي الدِّفَاعِ عَنْ حَقِّ الْأَطْفَالِ فِي اللَّعِبِ وَالتَّمَدْرُسِ بَدَلًا مِنَ الْعَمَلِ فِي الْوِرَشَاتِ، مُوَظِّفًا التَّعَابِيرَ الآتِيَةَ: إِنَّ الطِّفْلَ الَّذِي...، وَهَذَا مَا يُؤَثِّرُ سَلْبًا...، مِنَ الظُّلْمِ أَنْ...، فَمَكَانُهُمْ... وَلَيْسَ....</a:t>
                      </a:r>
                      <a:endParaRPr sz="2400" kern="1200" dirty="0">
                        <a:solidFill>
                          <a:srgbClr val="002060"/>
                        </a:solidFill>
                        <a:latin typeface="Calibri"/>
                        <a:ea typeface="Calibri"/>
                        <a:cs typeface="Calibri"/>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2"/>
                  </a:ext>
                </a:extLst>
              </a:tr>
              <a:tr h="308192">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kern="1200" dirty="0">
                          <a:solidFill>
                            <a:srgbClr val="002060"/>
                          </a:solidFill>
                          <a:latin typeface="Calibri"/>
                          <a:ea typeface="Calibri"/>
                          <a:cs typeface="Calibri"/>
                        </a:rPr>
                        <a:t>الجملة الأولى</a:t>
                      </a:r>
                      <a:r>
                        <a:rPr lang="ar-SA" sz="2400" kern="1200" dirty="0">
                          <a:solidFill>
                            <a:srgbClr val="002060"/>
                          </a:solidFill>
                          <a:latin typeface="Calibri"/>
                          <a:ea typeface="Calibri"/>
                          <a:cs typeface="Calibri"/>
                        </a:rPr>
                        <a:t>: </a:t>
                      </a:r>
                      <a:r>
                        <a:rPr lang="ar-SA" sz="2400" kern="1200" dirty="0">
                          <a:solidFill>
                            <a:schemeClr val="accent2">
                              <a:lumMod val="50000"/>
                            </a:schemeClr>
                          </a:solidFill>
                          <a:latin typeface="Calibri"/>
                          <a:ea typeface="Calibri"/>
                          <a:cs typeface="Calibri"/>
                        </a:rPr>
                        <a:t>إِنَّ الطِّفْلَ الَّذِي يُحْرَمُ مِنَ التَّعْلِيمِ وَاللَّعِبِ، يَفْقِدُ أَحَقَّ حُقُوقِهِ، وَهَذَا مَا يُؤَثِّرُ سَلْبًا عَلَى مُسْتَقْبَلِهِ</a:t>
                      </a:r>
                      <a:r>
                        <a:rPr lang="ar-SA" sz="2400" kern="1200" dirty="0">
                          <a:solidFill>
                            <a:srgbClr val="002060"/>
                          </a:solidFill>
                          <a:latin typeface="Calibri"/>
                          <a:ea typeface="Calibri"/>
                          <a:cs typeface="Calibri"/>
                        </a:rPr>
                        <a:t>.</a:t>
                      </a:r>
                      <a:endParaRPr sz="2400" kern="1200" dirty="0">
                        <a:solidFill>
                          <a:srgbClr val="002060"/>
                        </a:solidFill>
                        <a:latin typeface="Calibri"/>
                        <a:ea typeface="Calibri"/>
                        <a:cs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424444">
                <a:tc>
                  <a:txBody>
                    <a:bodyPr/>
                    <a:lstStyle/>
                    <a:p>
                      <a:pPr marL="171450" marR="0" lvl="0" indent="-171450" algn="r" rtl="1">
                        <a:lnSpc>
                          <a:spcPct val="100000"/>
                        </a:lnSpc>
                        <a:spcBef>
                          <a:spcPts val="0"/>
                        </a:spcBef>
                        <a:spcAft>
                          <a:spcPts val="0"/>
                        </a:spcAft>
                        <a:buClr>
                          <a:srgbClr val="0070C0"/>
                        </a:buClr>
                        <a:buSzPts val="1200"/>
                        <a:buFont typeface="Noto Sans Symbols"/>
                        <a:buChar char="❑"/>
                      </a:pPr>
                      <a:r>
                        <a:rPr lang="ar-MA" sz="2400" kern="1200" dirty="0">
                          <a:solidFill>
                            <a:srgbClr val="002060"/>
                          </a:solidFill>
                          <a:latin typeface="Calibri"/>
                          <a:ea typeface="Calibri"/>
                          <a:cs typeface="Calibri"/>
                          <a:sym typeface="Calibri"/>
                        </a:rPr>
                        <a:t>الجملة</a:t>
                      </a:r>
                      <a:r>
                        <a:rPr lang="ar-MA" sz="2400" kern="1200" dirty="0">
                          <a:solidFill>
                            <a:srgbClr val="002060"/>
                          </a:solidFill>
                          <a:latin typeface="Calibri"/>
                          <a:ea typeface="Calibri"/>
                          <a:cs typeface="Calibri"/>
                        </a:rPr>
                        <a:t> الثانية</a:t>
                      </a:r>
                      <a:r>
                        <a:rPr lang="ar-SA" sz="2400" kern="1200" dirty="0">
                          <a:solidFill>
                            <a:srgbClr val="002060"/>
                          </a:solidFill>
                          <a:latin typeface="Calibri"/>
                          <a:ea typeface="Calibri"/>
                          <a:cs typeface="Calibri"/>
                        </a:rPr>
                        <a:t>: </a:t>
                      </a:r>
                      <a:r>
                        <a:rPr lang="ar-SA" sz="2400" kern="1200" dirty="0">
                          <a:solidFill>
                            <a:schemeClr val="accent2">
                              <a:lumMod val="50000"/>
                            </a:schemeClr>
                          </a:solidFill>
                          <a:latin typeface="Calibri"/>
                          <a:ea typeface="Calibri"/>
                          <a:cs typeface="Calibri"/>
                        </a:rPr>
                        <a:t>مِنَ الظُّلْمِ أَنْ يُجْبَرَ الْأَطْفَالُ عَلَى الْعَمَلِ فِي الْوِرَشَاتِ، فَمَكَانُهُمُ الْمَدَارِسُ وَلَيْسَ مَصَانِعَ الْحِرَفِ</a:t>
                      </a:r>
                      <a:r>
                        <a:rPr lang="ar-SA" sz="2400" kern="1200" dirty="0">
                          <a:solidFill>
                            <a:srgbClr val="002060"/>
                          </a:solidFill>
                          <a:latin typeface="Calibri"/>
                          <a:ea typeface="Calibri"/>
                          <a:cs typeface="Calibri"/>
                        </a:rPr>
                        <a:t>.</a:t>
                      </a:r>
                      <a:endParaRPr sz="2400" kern="1200" dirty="0">
                        <a:solidFill>
                          <a:srgbClr val="002060"/>
                        </a:solidFill>
                        <a:latin typeface="Calibri"/>
                        <a:ea typeface="Calibri"/>
                        <a:cs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bg1"/>
                    </a:solidFill>
                  </a:tcPr>
                </a:tc>
                <a:extLst>
                  <a:ext uri="{0D108BD9-81ED-4DB2-BD59-A6C34878D82A}">
                    <a16:rowId xmlns:a16="http://schemas.microsoft.com/office/drawing/2014/main" val="10004"/>
                  </a:ext>
                </a:extLst>
              </a:tr>
            </a:tbl>
          </a:graphicData>
        </a:graphic>
      </p:graphicFrame>
      <p:sp>
        <p:nvSpPr>
          <p:cNvPr id="7" name="Google Shape;1369;p31">
            <a:extLst>
              <a:ext uri="{FF2B5EF4-FFF2-40B4-BE49-F238E27FC236}">
                <a16:creationId xmlns:a16="http://schemas.microsoft.com/office/drawing/2014/main" id="{1A407595-FB9A-05EB-A84D-1C7C13C9603D}"/>
              </a:ext>
            </a:extLst>
          </p:cNvPr>
          <p:cNvSpPr txBox="1"/>
          <p:nvPr/>
        </p:nvSpPr>
        <p:spPr>
          <a:xfrm>
            <a:off x="1147156" y="396427"/>
            <a:ext cx="10239246" cy="514437"/>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يقرأ</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الأستاذ</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ة</a:t>
            </a:r>
            <a:r>
              <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rPr>
              <a:t>(</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جميع الأسئلة، ويوضح المطلوب من كل سؤال، قبل أن يوجه التلاميذ للإجابة عنها على دفاترهم وبشكل فردي وفي مدة </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20 دقيقة على أن ت</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خصص 10 دقائق أخرى للتصحيح</a:t>
            </a:r>
            <a:r>
              <a:rPr kumimoji="0" lang="ar-MA" sz="1400" b="0" i="0" u="none" strike="noStrike" kern="0" cap="none" spc="0" normalizeH="0" baseline="0" noProof="0" dirty="0">
                <a:ln>
                  <a:noFill/>
                </a:ln>
                <a:solidFill>
                  <a:schemeClr val="bg1">
                    <a:lumMod val="50000"/>
                  </a:schemeClr>
                </a:solidFill>
                <a:effectLst/>
                <a:uLnTx/>
                <a:uFillTx/>
                <a:latin typeface="Arial"/>
                <a:cs typeface="Arial"/>
                <a:sym typeface="Arial"/>
              </a:rPr>
              <a:t> وتقويم الاداء</a:t>
            </a:r>
            <a:r>
              <a:rPr kumimoji="0" lang="ar-SA" sz="1400" b="0" i="0" u="none" strike="noStrike" kern="0" cap="none" spc="0" normalizeH="0" baseline="0" noProof="0" dirty="0">
                <a:ln>
                  <a:noFill/>
                </a:ln>
                <a:solidFill>
                  <a:schemeClr val="bg1">
                    <a:lumMod val="50000"/>
                  </a:schemeClr>
                </a:solidFill>
                <a:effectLst/>
                <a:uLnTx/>
                <a:uFillTx/>
                <a:latin typeface="Arial"/>
                <a:cs typeface="Arial"/>
                <a:sym typeface="Arial"/>
              </a:rPr>
              <a:t>. </a:t>
            </a:r>
            <a:endParaRPr kumimoji="0" lang="fr-FR" sz="1400" b="0" i="0" u="none" strike="noStrike" kern="0" cap="none" spc="0" normalizeH="0" baseline="0" noProof="0" dirty="0">
              <a:ln>
                <a:noFill/>
              </a:ln>
              <a:solidFill>
                <a:schemeClr val="bg1">
                  <a:lumMod val="50000"/>
                </a:schemeClr>
              </a:solidFill>
              <a:effectLst/>
              <a:uLnTx/>
              <a:uFillTx/>
              <a:latin typeface="Arial"/>
              <a:cs typeface="Arial"/>
              <a:sym typeface="Arial"/>
            </a:endParaRPr>
          </a:p>
        </p:txBody>
      </p:sp>
      <p:sp>
        <p:nvSpPr>
          <p:cNvPr id="13" name="ZoneTexte 12">
            <a:extLst>
              <a:ext uri="{FF2B5EF4-FFF2-40B4-BE49-F238E27FC236}">
                <a16:creationId xmlns:a16="http://schemas.microsoft.com/office/drawing/2014/main" id="{8E54143C-EF53-4F91-3F22-CF990D859ED0}"/>
              </a:ext>
            </a:extLst>
          </p:cNvPr>
          <p:cNvSpPr txBox="1"/>
          <p:nvPr/>
        </p:nvSpPr>
        <p:spPr>
          <a:xfrm>
            <a:off x="805598" y="94506"/>
            <a:ext cx="10448165" cy="338554"/>
          </a:xfrm>
          <a:prstGeom prst="rect">
            <a:avLst/>
          </a:prstGeom>
          <a:noFill/>
        </p:spPr>
        <p:txBody>
          <a:bodyPr wrap="square">
            <a:spAutoFit/>
          </a:bodyPr>
          <a:lstStyle/>
          <a:p>
            <a:pPr algn="r" rtl="1">
              <a:buClr>
                <a:srgbClr val="000000"/>
              </a:buClr>
              <a:defRPr/>
            </a:pPr>
            <a:r>
              <a:rPr lang="ar-MA" sz="1600" b="1" kern="0" dirty="0">
                <a:latin typeface="Calibri"/>
                <a:ea typeface="Calibri"/>
                <a:cs typeface="Calibri"/>
                <a:sym typeface="Calibri"/>
              </a:rPr>
              <a:t>أُجِيبُ عَنْ أَسْئِلَةِ أُوظِّفُ وأَستثمِــــــرُ</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spTree>
    <p:extLst>
      <p:ext uri="{BB962C8B-B14F-4D97-AF65-F5344CB8AC3E}">
        <p14:creationId xmlns:p14="http://schemas.microsoft.com/office/powerpoint/2010/main" val="3415653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676698" y="898296"/>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1008469" y="439667"/>
            <a:ext cx="10373965" cy="5436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يطلب الأستاذ من</a:t>
            </a:r>
            <a:r>
              <a:rPr lang="ar-SA" sz="1400" i="1" dirty="0">
                <a:solidFill>
                  <a:schemeClr val="bg1">
                    <a:lumMod val="50000"/>
                  </a:schemeClr>
                </a:solidFill>
              </a:rPr>
              <a:t> التلاميذ أن يقوموا فهمهم  القرائي ذاتيا بوضع دائرة أمام الرمز الموافق لإنجازه القرائي في الجهة الخاصة بذلك على الكراسة.</a:t>
            </a:r>
          </a:p>
          <a:p>
            <a:pPr algn="r" rtl="1">
              <a:lnSpc>
                <a:spcPct val="90000"/>
              </a:lnSpc>
              <a:buClr>
                <a:srgbClr val="AEABAB"/>
              </a:buClr>
              <a:buSzPts val="1400"/>
            </a:pPr>
            <a:r>
              <a:rPr lang="ar-SA" sz="1400" i="1" kern="0" dirty="0">
                <a:solidFill>
                  <a:schemeClr val="bg1">
                    <a:lumMod val="50000"/>
                  </a:schemeClr>
                </a:solidFill>
                <a:latin typeface="Arial"/>
                <a:cs typeface="Arial"/>
                <a:sym typeface="Arial"/>
              </a:rPr>
              <a:t>- ينتقل بعد ذلك إلى  التحقق من صدقية التقويم الذاتي عبر المرور بين الصفوف ومراقبة عمل التلاميذ. .  </a:t>
            </a:r>
            <a:endParaRPr lang="fr-FR" sz="1400" i="1" kern="0" dirty="0">
              <a:solidFill>
                <a:schemeClr val="bg1">
                  <a:lumMod val="50000"/>
                </a:schemeClr>
              </a:solidFill>
              <a:latin typeface="Arial"/>
              <a:cs typeface="Arial"/>
              <a:sym typeface="Arial"/>
            </a:endParaRPr>
          </a:p>
          <a:p>
            <a:pPr algn="r" rtl="1">
              <a:lnSpc>
                <a:spcPct val="90000"/>
              </a:lnSpc>
              <a:buClr>
                <a:srgbClr val="AEABAB"/>
              </a:buClr>
              <a:buSzPts val="1400"/>
            </a:pPr>
            <a:r>
              <a:rPr lang="ar-SA" sz="1400" i="1" dirty="0">
                <a:solidFill>
                  <a:schemeClr val="bg1">
                    <a:lumMod val="50000"/>
                  </a:schemeClr>
                </a:solidFill>
              </a:rPr>
              <a:t>.  </a:t>
            </a:r>
            <a:endParaRPr lang="fr-FR" sz="1400" i="1" dirty="0">
              <a:solidFill>
                <a:schemeClr val="bg1">
                  <a:lumMod val="50000"/>
                </a:schemeClr>
              </a:solidFill>
            </a:endParaRPr>
          </a:p>
        </p:txBody>
      </p:sp>
      <p:pic>
        <p:nvPicPr>
          <p:cNvPr id="4" name="Google Shape;1368;p31">
            <a:extLst>
              <a:ext uri="{FF2B5EF4-FFF2-40B4-BE49-F238E27FC236}">
                <a16:creationId xmlns:a16="http://schemas.microsoft.com/office/drawing/2014/main" id="{9823D8B9-95C5-5A29-5FF2-C0551094626E}"/>
              </a:ext>
            </a:extLst>
          </p:cNvPr>
          <p:cNvPicPr preferRelativeResize="0"/>
          <p:nvPr/>
        </p:nvPicPr>
        <p:blipFill rotWithShape="1">
          <a:blip r:embed="rId4">
            <a:alphaModFix/>
          </a:blip>
          <a:srcRect/>
          <a:stretch/>
        </p:blipFill>
        <p:spPr>
          <a:xfrm>
            <a:off x="547462" y="137964"/>
            <a:ext cx="625694" cy="625694"/>
          </a:xfrm>
          <a:prstGeom prst="rect">
            <a:avLst/>
          </a:prstGeom>
          <a:noFill/>
          <a:ln>
            <a:noFill/>
          </a:ln>
        </p:spPr>
      </p:pic>
      <p:pic>
        <p:nvPicPr>
          <p:cNvPr id="6" name="Picture 4" descr="Image générée">
            <a:extLst>
              <a:ext uri="{FF2B5EF4-FFF2-40B4-BE49-F238E27FC236}">
                <a16:creationId xmlns:a16="http://schemas.microsoft.com/office/drawing/2014/main" id="{CD07DD9B-7ED8-E8A6-7963-179D03EFBD8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545" y="144200"/>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37" name="Ellipse 36">
            <a:extLst>
              <a:ext uri="{FF2B5EF4-FFF2-40B4-BE49-F238E27FC236}">
                <a16:creationId xmlns:a16="http://schemas.microsoft.com/office/drawing/2014/main" id="{222103AC-4EFF-5E4F-951B-A360660D3B4F}"/>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Ellipse 37">
            <a:extLst>
              <a:ext uri="{FF2B5EF4-FFF2-40B4-BE49-F238E27FC236}">
                <a16:creationId xmlns:a16="http://schemas.microsoft.com/office/drawing/2014/main" id="{A7A3643F-7D12-2F17-CF3D-FC67A8214668}"/>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Rectangle : coins arrondis 38">
            <a:extLst>
              <a:ext uri="{FF2B5EF4-FFF2-40B4-BE49-F238E27FC236}">
                <a16:creationId xmlns:a16="http://schemas.microsoft.com/office/drawing/2014/main" id="{9B1157B4-EDC4-8C00-70FC-608B2A56B5E5}"/>
              </a:ext>
            </a:extLst>
          </p:cNvPr>
          <p:cNvSpPr/>
          <p:nvPr/>
        </p:nvSpPr>
        <p:spPr>
          <a:xfrm>
            <a:off x="2576947" y="1892991"/>
            <a:ext cx="7252441"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0" name="Rectangle : coins arrondis 39">
            <a:extLst>
              <a:ext uri="{FF2B5EF4-FFF2-40B4-BE49-F238E27FC236}">
                <a16:creationId xmlns:a16="http://schemas.microsoft.com/office/drawing/2014/main" id="{34120829-50D5-6BD4-B190-32636436CCE4}"/>
              </a:ext>
            </a:extLst>
          </p:cNvPr>
          <p:cNvSpPr/>
          <p:nvPr/>
        </p:nvSpPr>
        <p:spPr>
          <a:xfrm>
            <a:off x="2576947" y="3694691"/>
            <a:ext cx="674116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 coins arrondis 40">
            <a:extLst>
              <a:ext uri="{FF2B5EF4-FFF2-40B4-BE49-F238E27FC236}">
                <a16:creationId xmlns:a16="http://schemas.microsoft.com/office/drawing/2014/main" id="{A9CC5FCD-20CC-AF92-AAAD-EE76942ABEAD}"/>
              </a:ext>
            </a:extLst>
          </p:cNvPr>
          <p:cNvSpPr/>
          <p:nvPr/>
        </p:nvSpPr>
        <p:spPr>
          <a:xfrm>
            <a:off x="2503349" y="5459581"/>
            <a:ext cx="6814762"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Ellipse 41">
            <a:extLst>
              <a:ext uri="{FF2B5EF4-FFF2-40B4-BE49-F238E27FC236}">
                <a16:creationId xmlns:a16="http://schemas.microsoft.com/office/drawing/2014/main" id="{E666144B-7F8D-95EF-F610-2E3A8EA78149}"/>
              </a:ext>
            </a:extLst>
          </p:cNvPr>
          <p:cNvSpPr/>
          <p:nvPr/>
        </p:nvSpPr>
        <p:spPr>
          <a:xfrm>
            <a:off x="8670967" y="1929799"/>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Ellipse 42">
            <a:extLst>
              <a:ext uri="{FF2B5EF4-FFF2-40B4-BE49-F238E27FC236}">
                <a16:creationId xmlns:a16="http://schemas.microsoft.com/office/drawing/2014/main" id="{B7CB512E-BBDB-7AC4-9593-C57FC769B978}"/>
              </a:ext>
            </a:extLst>
          </p:cNvPr>
          <p:cNvSpPr/>
          <p:nvPr/>
        </p:nvSpPr>
        <p:spPr>
          <a:xfrm>
            <a:off x="8749627" y="3675028"/>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4" name="Ellipse 43">
            <a:extLst>
              <a:ext uri="{FF2B5EF4-FFF2-40B4-BE49-F238E27FC236}">
                <a16:creationId xmlns:a16="http://schemas.microsoft.com/office/drawing/2014/main" id="{CE5F8B76-2FB3-7AB5-A36B-B088AAF6D50D}"/>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5" name="Image 44" descr="Une image contenant émoticône, Dessin d’enfant, dessin humoristique, smiley&#10;&#10;Le contenu généré par l’IA peut être incorrect.">
            <a:extLst>
              <a:ext uri="{FF2B5EF4-FFF2-40B4-BE49-F238E27FC236}">
                <a16:creationId xmlns:a16="http://schemas.microsoft.com/office/drawing/2014/main" id="{F85FE384-5206-5B9F-71D5-A3DEF800BC37}"/>
              </a:ext>
            </a:extLst>
          </p:cNvPr>
          <p:cNvPicPr>
            <a:picLocks noChangeAspect="1"/>
          </p:cNvPicPr>
          <p:nvPr/>
        </p:nvPicPr>
        <p:blipFill>
          <a:blip r:embed="rId6">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46" name="Image 45" descr="Une image contenant émoticône, Dessin d’enfant, dessin humoristique, smiley&#10;&#10;Le contenu généré par l’IA peut être incorrect.">
            <a:extLst>
              <a:ext uri="{FF2B5EF4-FFF2-40B4-BE49-F238E27FC236}">
                <a16:creationId xmlns:a16="http://schemas.microsoft.com/office/drawing/2014/main" id="{D6E54C45-DBD0-359B-9B4C-81734BE817B3}"/>
              </a:ext>
            </a:extLst>
          </p:cNvPr>
          <p:cNvPicPr>
            <a:picLocks noChangeAspect="1"/>
          </p:cNvPicPr>
          <p:nvPr/>
        </p:nvPicPr>
        <p:blipFill>
          <a:blip r:embed="rId6">
            <a:extLst>
              <a:ext uri="{28A0092B-C50C-407E-A947-70E740481C1C}">
                <a14:useLocalDpi xmlns:a14="http://schemas.microsoft.com/office/drawing/2010/main" val="0"/>
              </a:ext>
            </a:extLst>
          </a:blip>
          <a:srcRect l="32376" r="30723"/>
          <a:stretch>
            <a:fillRect/>
          </a:stretch>
        </p:blipFill>
        <p:spPr>
          <a:xfrm>
            <a:off x="8783146" y="3737357"/>
            <a:ext cx="825910" cy="956886"/>
          </a:xfrm>
          <a:prstGeom prst="rect">
            <a:avLst/>
          </a:prstGeom>
        </p:spPr>
      </p:pic>
      <p:pic>
        <p:nvPicPr>
          <p:cNvPr id="47" name="Image 46" descr="Une image contenant émoticône, Dessin d’enfant, dessin humoristique, smiley&#10;&#10;Le contenu généré par l’IA peut être incorrect.">
            <a:extLst>
              <a:ext uri="{FF2B5EF4-FFF2-40B4-BE49-F238E27FC236}">
                <a16:creationId xmlns:a16="http://schemas.microsoft.com/office/drawing/2014/main" id="{3D4B21E4-3329-1923-8CFB-1DC1957B3244}"/>
              </a:ext>
            </a:extLst>
          </p:cNvPr>
          <p:cNvPicPr>
            <a:picLocks noChangeAspect="1"/>
          </p:cNvPicPr>
          <p:nvPr/>
        </p:nvPicPr>
        <p:blipFill>
          <a:blip r:embed="rId6">
            <a:extLst>
              <a:ext uri="{28A0092B-C50C-407E-A947-70E740481C1C}">
                <a14:useLocalDpi xmlns:a14="http://schemas.microsoft.com/office/drawing/2010/main" val="0"/>
              </a:ext>
            </a:extLst>
          </a:blip>
          <a:srcRect l="72031"/>
          <a:stretch>
            <a:fillRect/>
          </a:stretch>
        </p:blipFill>
        <p:spPr>
          <a:xfrm>
            <a:off x="8847055" y="2037754"/>
            <a:ext cx="639096" cy="976930"/>
          </a:xfrm>
          <a:prstGeom prst="rect">
            <a:avLst/>
          </a:prstGeom>
        </p:spPr>
      </p:pic>
      <p:sp>
        <p:nvSpPr>
          <p:cNvPr id="48" name="Rectangle 47">
            <a:extLst>
              <a:ext uri="{FF2B5EF4-FFF2-40B4-BE49-F238E27FC236}">
                <a16:creationId xmlns:a16="http://schemas.microsoft.com/office/drawing/2014/main" id="{E1674DBF-D1E7-1276-9CE5-EADD50A53AFC}"/>
              </a:ext>
            </a:extLst>
          </p:cNvPr>
          <p:cNvSpPr/>
          <p:nvPr/>
        </p:nvSpPr>
        <p:spPr>
          <a:xfrm>
            <a:off x="3225338" y="1987879"/>
            <a:ext cx="5386637"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a:t>
            </a:r>
            <a:r>
              <a:rPr lang="ar-SA" sz="2400" b="1" dirty="0">
                <a:solidFill>
                  <a:srgbClr val="C00000"/>
                </a:solidFill>
              </a:rPr>
              <a:t>الإِجَابَةِ الصَّحِيحَةِ </a:t>
            </a:r>
            <a:r>
              <a:rPr lang="ar-SA" sz="2400" b="1" dirty="0">
                <a:solidFill>
                  <a:srgbClr val="002060"/>
                </a:solidFill>
              </a:rPr>
              <a:t>عَنْ </a:t>
            </a:r>
            <a:r>
              <a:rPr lang="ar-SA" sz="2400" b="1" dirty="0">
                <a:solidFill>
                  <a:srgbClr val="C00000"/>
                </a:solidFill>
              </a:rPr>
              <a:t>7</a:t>
            </a:r>
            <a:r>
              <a:rPr lang="ar-SA" sz="2400" b="1" dirty="0">
                <a:solidFill>
                  <a:srgbClr val="002060"/>
                </a:solidFill>
              </a:rPr>
              <a:t> أَسْئِلَةٍ </a:t>
            </a:r>
            <a:r>
              <a:rPr lang="ar-SA" sz="2400" b="1" dirty="0">
                <a:solidFill>
                  <a:srgbClr val="C00000"/>
                </a:solidFill>
              </a:rPr>
              <a:t>فَأَكْثَرَ</a:t>
            </a:r>
            <a:br>
              <a:rPr lang="ar-SA" sz="2400" dirty="0">
                <a:solidFill>
                  <a:srgbClr val="002060"/>
                </a:solidFill>
              </a:rPr>
            </a:br>
            <a:r>
              <a:rPr lang="ar-SA" sz="2400" b="1" dirty="0">
                <a:solidFill>
                  <a:schemeClr val="accent3">
                    <a:lumMod val="50000"/>
                  </a:schemeClr>
                </a:solidFill>
              </a:rPr>
              <a:t>وَقُمْتُ بِتَصْحِيحِ الأَخْطَاءِ عَلَى كُرَّاسَتِي</a:t>
            </a:r>
            <a:endParaRPr lang="fr-FR" sz="2400" b="1" dirty="0">
              <a:solidFill>
                <a:schemeClr val="accent3">
                  <a:lumMod val="50000"/>
                </a:schemeClr>
              </a:solidFill>
            </a:endParaRPr>
          </a:p>
        </p:txBody>
      </p:sp>
      <p:sp>
        <p:nvSpPr>
          <p:cNvPr id="49" name="Rectangle 48">
            <a:extLst>
              <a:ext uri="{FF2B5EF4-FFF2-40B4-BE49-F238E27FC236}">
                <a16:creationId xmlns:a16="http://schemas.microsoft.com/office/drawing/2014/main" id="{46DAE5F3-22B4-C531-E9FF-E0328FC53006}"/>
              </a:ext>
            </a:extLst>
          </p:cNvPr>
          <p:cNvSpPr/>
          <p:nvPr/>
        </p:nvSpPr>
        <p:spPr>
          <a:xfrm>
            <a:off x="3064794" y="3767072"/>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الإِجَابَةِ عَنْ </a:t>
            </a:r>
            <a:r>
              <a:rPr lang="ar-SA" sz="2400" b="1" dirty="0">
                <a:solidFill>
                  <a:srgbClr val="C00000"/>
                </a:solidFill>
              </a:rPr>
              <a:t>[6 أَو 5 أَو 4] فَقَطْ</a:t>
            </a:r>
            <a:r>
              <a:rPr lang="ar-SA" sz="2400" b="1" dirty="0">
                <a:solidFill>
                  <a:srgbClr val="002060"/>
                </a:solidFill>
              </a:rPr>
              <a:t> مِنَ الأَسْئِلَةِ</a:t>
            </a:r>
            <a:br>
              <a:rPr lang="ar-SA" sz="2400" dirty="0">
                <a:solidFill>
                  <a:srgbClr val="002060"/>
                </a:solidFill>
              </a:rPr>
            </a:br>
            <a:r>
              <a:rPr lang="ar-SA" sz="2400" b="1" dirty="0">
                <a:solidFill>
                  <a:schemeClr val="accent3">
                    <a:lumMod val="50000"/>
                  </a:schemeClr>
                </a:solidFill>
              </a:rPr>
              <a:t>أَحْتَاجُ إِلَى مَزِيدٍ مِنَ التَّدْرِيبِ عَلَى الفَهْمِ!</a:t>
            </a:r>
            <a:endParaRPr lang="fr-FR" sz="2400" b="1" dirty="0">
              <a:solidFill>
                <a:schemeClr val="accent3">
                  <a:lumMod val="50000"/>
                </a:schemeClr>
              </a:solidFill>
            </a:endParaRPr>
          </a:p>
        </p:txBody>
      </p:sp>
      <p:sp>
        <p:nvSpPr>
          <p:cNvPr id="50" name="Rectangle 49">
            <a:extLst>
              <a:ext uri="{FF2B5EF4-FFF2-40B4-BE49-F238E27FC236}">
                <a16:creationId xmlns:a16="http://schemas.microsoft.com/office/drawing/2014/main" id="{CDF895D8-081D-3A98-9551-9E18B141978C}"/>
              </a:ext>
            </a:extLst>
          </p:cNvPr>
          <p:cNvSpPr/>
          <p:nvPr/>
        </p:nvSpPr>
        <p:spPr>
          <a:xfrm>
            <a:off x="2576947" y="5511817"/>
            <a:ext cx="6183099"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a:t>
            </a:r>
            <a:r>
              <a:rPr lang="ar-SA" sz="2400" b="1" dirty="0">
                <a:solidFill>
                  <a:srgbClr val="C00000"/>
                </a:solidFill>
              </a:rPr>
              <a:t>مِنَ الإِجَابَةِ الصَّحِيحَةِ </a:t>
            </a:r>
            <a:r>
              <a:rPr lang="ar-SA" sz="2400" b="1" dirty="0">
                <a:solidFill>
                  <a:srgbClr val="002060"/>
                </a:solidFill>
              </a:rPr>
              <a:t>عَنْ</a:t>
            </a:r>
            <a:r>
              <a:rPr lang="ar-SA" sz="2400" b="1" dirty="0">
                <a:solidFill>
                  <a:srgbClr val="C00000"/>
                </a:solidFill>
              </a:rPr>
              <a:t> [3 أَو 3 أَو 1] </a:t>
            </a:r>
            <a:r>
              <a:rPr lang="ar-SA" sz="2400" b="1" dirty="0">
                <a:solidFill>
                  <a:srgbClr val="002060"/>
                </a:solidFill>
              </a:rPr>
              <a:t>مِنَ الأَسْئِلَةِ</a:t>
            </a:r>
            <a:br>
              <a:rPr lang="ar-SA" sz="2400" dirty="0">
                <a:solidFill>
                  <a:srgbClr val="002060"/>
                </a:solidFill>
              </a:rPr>
            </a:br>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
        <p:nvSpPr>
          <p:cNvPr id="7" name="ZoneTexte 6">
            <a:extLst>
              <a:ext uri="{FF2B5EF4-FFF2-40B4-BE49-F238E27FC236}">
                <a16:creationId xmlns:a16="http://schemas.microsoft.com/office/drawing/2014/main" id="{D0390F90-162B-5D47-20A3-E550FB4DE4BD}"/>
              </a:ext>
            </a:extLst>
          </p:cNvPr>
          <p:cNvSpPr txBox="1"/>
          <p:nvPr/>
        </p:nvSpPr>
        <p:spPr>
          <a:xfrm>
            <a:off x="5232973" y="85181"/>
            <a:ext cx="6134792" cy="338554"/>
          </a:xfrm>
          <a:prstGeom prst="rect">
            <a:avLst/>
          </a:prstGeom>
          <a:noFill/>
        </p:spPr>
        <p:txBody>
          <a:bodyPr wrap="square">
            <a:spAutoFit/>
          </a:bodyPr>
          <a:lstStyle/>
          <a:p>
            <a:pPr algn="r" rtl="1">
              <a:buClr>
                <a:srgbClr val="000000"/>
              </a:buClr>
              <a:defRPr/>
            </a:pPr>
            <a:r>
              <a:rPr lang="ar-SA" sz="1600" b="1" kern="0" dirty="0">
                <a:latin typeface="Calibri"/>
                <a:ea typeface="Calibri"/>
                <a:cs typeface="Calibri"/>
                <a:sym typeface="Calibri"/>
              </a:rPr>
              <a:t>أقوم أدائي ذاتيا</a:t>
            </a:r>
            <a:r>
              <a:rPr kumimoji="0" lang="ar-SA" sz="1600" b="1" i="0" u="none" strike="noStrike" kern="0" cap="none" spc="0" normalizeH="0" baseline="0" noProof="0" dirty="0">
                <a:ln>
                  <a:noFill/>
                </a:ln>
                <a:effectLst/>
                <a:uLnTx/>
                <a:uFillTx/>
                <a:latin typeface="Calibri"/>
                <a:ea typeface="Calibri"/>
                <a:cs typeface="Calibri"/>
                <a:sym typeface="Calibri"/>
              </a:rPr>
              <a:t>: </a:t>
            </a:r>
            <a:endParaRPr kumimoji="0" lang="ar-MA" sz="1600" b="1" i="0" u="none" strike="noStrike" kern="0" cap="none" spc="0" normalizeH="0" baseline="0" noProof="0" dirty="0">
              <a:ln>
                <a:noFill/>
              </a:ln>
              <a:effectLst/>
              <a:uLnTx/>
              <a:uFillTx/>
              <a:latin typeface="Calibri"/>
              <a:ea typeface="Calibri"/>
              <a:cs typeface="Calibri"/>
              <a:sym typeface="Calibri"/>
            </a:endParaRPr>
          </a:p>
        </p:txBody>
      </p:sp>
    </p:spTree>
    <p:extLst>
      <p:ext uri="{BB962C8B-B14F-4D97-AF65-F5344CB8AC3E}">
        <p14:creationId xmlns:p14="http://schemas.microsoft.com/office/powerpoint/2010/main" val="906473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1945420"/>
            <a:ext cx="5400765" cy="3023905"/>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endParaRPr lang="fr-FR" sz="5400" b="1" kern="0" dirty="0">
              <a:solidFill>
                <a:srgbClr val="44546A"/>
              </a:solidFill>
              <a:latin typeface="Calibri"/>
              <a:ea typeface="Calibri"/>
              <a:cs typeface="Calibri"/>
            </a:endParaRPr>
          </a:p>
          <a:p>
            <a:pPr lvl="0" algn="ctr" defTabSz="1219170">
              <a:lnSpc>
                <a:spcPct val="131218"/>
              </a:lnSpc>
              <a:defRPr sz="1800" b="0" i="0" u="none" strike="noStrike" kern="0" cap="none" spc="0" baseline="0">
                <a:solidFill>
                  <a:srgbClr val="000000"/>
                </a:solidFill>
                <a:uFillTx/>
              </a:defRPr>
            </a:pPr>
            <a:r>
              <a:rPr lang="ar-SA" sz="4800" b="1" kern="0" dirty="0">
                <a:solidFill>
                  <a:schemeClr val="accent2"/>
                </a:solidFill>
                <a:latin typeface="Calibri"/>
                <a:ea typeface="Calibri"/>
                <a:cs typeface="Calibri"/>
                <a:sym typeface="Calibri"/>
              </a:rPr>
              <a:t>تغذية راجعة</a:t>
            </a:r>
            <a:endParaRPr lang="ar-MA" sz="4800" b="1" kern="0" dirty="0">
              <a:solidFill>
                <a:schemeClr val="accent2"/>
              </a:solidFill>
              <a:latin typeface="Calibri"/>
              <a:ea typeface="Calibri"/>
              <a:cs typeface="Calibri"/>
            </a:endParaRP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MA" sz="4800" b="1" i="0" u="none" strike="noStrike" kern="0" cap="none" spc="0" normalizeH="0" baseline="0" noProof="0">
                <a:ln>
                  <a:noFill/>
                </a:ln>
                <a:solidFill>
                  <a:srgbClr val="44546A"/>
                </a:solidFill>
                <a:effectLst/>
                <a:uLnTx/>
                <a:uFillTx/>
                <a:latin typeface="Calibri"/>
                <a:ea typeface="Calibri"/>
                <a:cs typeface="Calibri"/>
              </a:rPr>
              <a:t>5 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Tree>
    <p:extLst>
      <p:ext uri="{BB962C8B-B14F-4D97-AF65-F5344CB8AC3E}">
        <p14:creationId xmlns:p14="http://schemas.microsoft.com/office/powerpoint/2010/main" val="1058168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691"/>
        <p:cNvGrpSpPr/>
        <p:nvPr/>
      </p:nvGrpSpPr>
      <p:grpSpPr>
        <a:xfrm>
          <a:off x="0" y="0"/>
          <a:ext cx="0" cy="0"/>
          <a:chOff x="0" y="0"/>
          <a:chExt cx="0" cy="0"/>
        </a:xfrm>
      </p:grpSpPr>
      <p:sp>
        <p:nvSpPr>
          <p:cNvPr id="2" name="Google Shape;160;p18">
            <a:extLst>
              <a:ext uri="{FF2B5EF4-FFF2-40B4-BE49-F238E27FC236}">
                <a16:creationId xmlns:a16="http://schemas.microsoft.com/office/drawing/2014/main" id="{BE5BF005-0DF0-CDF2-2557-216F2326429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6BFB5CF-CC98-4831-2639-529737A0271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1694" name="Google Shape;1694;p59"/>
          <p:cNvSpPr txBox="1"/>
          <p:nvPr/>
        </p:nvSpPr>
        <p:spPr>
          <a:xfrm>
            <a:off x="606112" y="1708046"/>
            <a:ext cx="9730083"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قراءة الكلمات والعبارات التي لا يزال التلاميذ يجدون صعوبة في قراءتها.</a:t>
            </a:r>
            <a:endParaRPr sz="2400" b="1" i="0" u="none" strike="noStrike" cap="none" dirty="0">
              <a:solidFill>
                <a:schemeClr val="dk1"/>
              </a:solidFill>
              <a:latin typeface="Calibri"/>
              <a:ea typeface="Calibri"/>
              <a:cs typeface="Calibri"/>
              <a:sym typeface="Calibri"/>
            </a:endParaRPr>
          </a:p>
        </p:txBody>
      </p:sp>
      <p:sp>
        <p:nvSpPr>
          <p:cNvPr id="1695" name="Google Shape;1695;p59"/>
          <p:cNvSpPr txBox="1"/>
          <p:nvPr/>
        </p:nvSpPr>
        <p:spPr>
          <a:xfrm>
            <a:off x="606112" y="4569615"/>
            <a:ext cx="9730083"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اقتراح نماذج أخرى لجمل قصد محاكات بنياتها التركيبية</a:t>
            </a:r>
            <a:r>
              <a:rPr lang="ar-SA" sz="2400" b="1" dirty="0">
                <a:solidFill>
                  <a:schemeClr val="dk1"/>
                </a:solidFill>
                <a:latin typeface="Calibri"/>
                <a:ea typeface="Calibri"/>
                <a:cs typeface="Calibri"/>
                <a:sym typeface="Calibri"/>
              </a:rPr>
              <a:t>.</a:t>
            </a:r>
            <a:endParaRPr sz="2400" b="1" dirty="0">
              <a:solidFill>
                <a:srgbClr val="C00000"/>
              </a:solidFill>
              <a:latin typeface="Calibri"/>
              <a:ea typeface="Calibri"/>
              <a:cs typeface="Calibri"/>
              <a:sym typeface="Calibri"/>
            </a:endParaRPr>
          </a:p>
        </p:txBody>
      </p:sp>
      <p:sp>
        <p:nvSpPr>
          <p:cNvPr id="1696" name="Google Shape;1696;p59"/>
          <p:cNvSpPr txBox="1"/>
          <p:nvPr/>
        </p:nvSpPr>
        <p:spPr>
          <a:xfrm>
            <a:off x="606112" y="3172657"/>
            <a:ext cx="9730083"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اقتراح أسئلة أخرى في الفهم المباشر </a:t>
            </a:r>
            <a:r>
              <a:rPr lang="ar-SA" sz="2400" b="1" dirty="0">
                <a:solidFill>
                  <a:schemeClr val="dk1"/>
                </a:solidFill>
                <a:latin typeface="Calibri"/>
                <a:ea typeface="Calibri"/>
                <a:cs typeface="Calibri"/>
                <a:sym typeface="Calibri"/>
              </a:rPr>
              <a:t>أو الضمني للنص.</a:t>
            </a:r>
            <a:endParaRPr sz="2400" b="1" i="0" u="none" strike="noStrike" cap="none" dirty="0">
              <a:solidFill>
                <a:srgbClr val="C00000"/>
              </a:solidFill>
              <a:latin typeface="Calibri"/>
              <a:ea typeface="Calibri"/>
              <a:cs typeface="Calibri"/>
              <a:sym typeface="Calibri"/>
            </a:endParaRPr>
          </a:p>
        </p:txBody>
      </p:sp>
      <p:pic>
        <p:nvPicPr>
          <p:cNvPr id="1698" name="Google Shape;1698;p59"/>
          <p:cNvPicPr preferRelativeResize="0"/>
          <p:nvPr/>
        </p:nvPicPr>
        <p:blipFill rotWithShape="1">
          <a:blip r:embed="rId4">
            <a:alphaModFix/>
          </a:blip>
          <a:srcRect/>
          <a:stretch/>
        </p:blipFill>
        <p:spPr>
          <a:xfrm>
            <a:off x="60481" y="71078"/>
            <a:ext cx="706437" cy="701675"/>
          </a:xfrm>
          <a:prstGeom prst="rect">
            <a:avLst/>
          </a:prstGeom>
          <a:noFill/>
          <a:ln>
            <a:noFill/>
          </a:ln>
        </p:spPr>
      </p:pic>
      <p:sp>
        <p:nvSpPr>
          <p:cNvPr id="6" name="ZoneTexte 5">
            <a:extLst>
              <a:ext uri="{FF2B5EF4-FFF2-40B4-BE49-F238E27FC236}">
                <a16:creationId xmlns:a16="http://schemas.microsoft.com/office/drawing/2014/main" id="{AC868FAF-8339-8EF1-0570-BC4C3BDFD27E}"/>
              </a:ext>
            </a:extLst>
          </p:cNvPr>
          <p:cNvSpPr txBox="1"/>
          <p:nvPr/>
        </p:nvSpPr>
        <p:spPr>
          <a:xfrm>
            <a:off x="600856" y="221678"/>
            <a:ext cx="10818970" cy="584775"/>
          </a:xfrm>
          <a:prstGeom prst="rect">
            <a:avLst/>
          </a:prstGeom>
          <a:noFill/>
        </p:spPr>
        <p:txBody>
          <a:bodyPr wrap="square">
            <a:spAutoFit/>
          </a:bodyPr>
          <a:lstStyle/>
          <a:p>
            <a:pPr marL="285750" lvl="0" indent="-285750" algn="r" rtl="1">
              <a:buFontTx/>
              <a:buChar char="-"/>
            </a:pPr>
            <a:r>
              <a:rPr lang="ar-SA" sz="1600" i="1" dirty="0">
                <a:solidFill>
                  <a:prstClr val="white">
                    <a:lumMod val="50000"/>
                  </a:prstClr>
                </a:solidFill>
                <a:effectLst>
                  <a:outerShdw blurRad="38100" dist="38100" dir="2700000" algn="tl">
                    <a:srgbClr val="000000">
                      <a:alpha val="43137"/>
                    </a:srgbClr>
                  </a:outerShdw>
                </a:effectLst>
              </a:rPr>
              <a:t>يقترح</a:t>
            </a:r>
            <a:r>
              <a:rPr lang="ar-SA" sz="1600" i="1" dirty="0">
                <a:solidFill>
                  <a:prstClr val="white">
                    <a:lumMod val="50000"/>
                  </a:prstClr>
                </a:solidFill>
              </a:rPr>
              <a:t>  </a:t>
            </a:r>
            <a:r>
              <a:rPr lang="ar-MA" sz="1600" i="1" dirty="0">
                <a:solidFill>
                  <a:prstClr val="white">
                    <a:lumMod val="50000"/>
                  </a:prstClr>
                </a:solidFill>
              </a:rPr>
              <a:t>الأستاذ</a:t>
            </a:r>
            <a:r>
              <a:rPr lang="fr-FR" sz="1600" i="1" dirty="0">
                <a:solidFill>
                  <a:prstClr val="white">
                    <a:lumMod val="50000"/>
                  </a:prstClr>
                </a:solidFill>
              </a:rPr>
              <a:t>)</a:t>
            </a:r>
            <a:r>
              <a:rPr lang="ar-SA" sz="1600" i="1" dirty="0">
                <a:solidFill>
                  <a:prstClr val="white">
                    <a:lumMod val="50000"/>
                  </a:prstClr>
                </a:solidFill>
              </a:rPr>
              <a:t>ة</a:t>
            </a:r>
            <a:r>
              <a:rPr lang="fr-FR" sz="1600" i="1" dirty="0">
                <a:solidFill>
                  <a:prstClr val="white">
                    <a:lumMod val="50000"/>
                  </a:prstClr>
                </a:solidFill>
              </a:rPr>
              <a:t>(</a:t>
            </a:r>
            <a:r>
              <a:rPr lang="ar-MA" sz="1600" i="1" dirty="0">
                <a:solidFill>
                  <a:prstClr val="white">
                    <a:lumMod val="50000"/>
                  </a:prstClr>
                </a:solidFill>
              </a:rPr>
              <a:t> </a:t>
            </a:r>
            <a:r>
              <a:rPr lang="ar-SA" sz="1600" i="1" dirty="0">
                <a:solidFill>
                  <a:prstClr val="white">
                    <a:lumMod val="50000"/>
                  </a:prstClr>
                </a:solidFill>
              </a:rPr>
              <a:t>على التلاميذ مجموعة من </a:t>
            </a:r>
            <a:r>
              <a:rPr lang="ar-SA" sz="1600" i="1" dirty="0">
                <a:solidFill>
                  <a:prstClr val="white">
                    <a:lumMod val="50000"/>
                  </a:prstClr>
                </a:solidFill>
                <a:effectLst>
                  <a:outerShdw blurRad="38100" dist="38100" dir="2700000" algn="tl">
                    <a:srgbClr val="000000">
                      <a:alpha val="43137"/>
                    </a:srgbClr>
                  </a:outerShdw>
                </a:effectLst>
              </a:rPr>
              <a:t>الأنشطة بناء على الصعوبات والتعثرات المرصودة من خلال التقويم الذاتي للمتعلمين</a:t>
            </a:r>
            <a:r>
              <a:rPr lang="ar-SA" sz="1600" i="1" dirty="0">
                <a:solidFill>
                  <a:prstClr val="white">
                    <a:lumMod val="50000"/>
                  </a:prstClr>
                </a:solidFill>
              </a:rPr>
              <a:t>: القراءة بطلاقة – الفهم المباشر</a:t>
            </a:r>
            <a:endParaRPr lang="ar-MA" sz="1600" i="1" dirty="0">
              <a:solidFill>
                <a:prstClr val="white">
                  <a:lumMod val="50000"/>
                </a:prstClr>
              </a:solidFill>
            </a:endParaRPr>
          </a:p>
          <a:p>
            <a:pPr marL="285750" lvl="0" indent="-285750" algn="r" rtl="1">
              <a:buFontTx/>
              <a:buChar char="-"/>
            </a:pPr>
            <a:r>
              <a:rPr lang="ar-MA" sz="1600" i="1" dirty="0">
                <a:solidFill>
                  <a:prstClr val="white">
                    <a:lumMod val="50000"/>
                  </a:prstClr>
                </a:solidFill>
              </a:rPr>
              <a:t>هذه الأنشطة ( التغذية الراجعة) منها ما ينجز خلال الحصة ومنها ما يقدم </a:t>
            </a:r>
            <a:r>
              <a:rPr lang="ar-MA" sz="1600" i="1" u="sng" dirty="0">
                <a:solidFill>
                  <a:srgbClr val="FF0000"/>
                </a:solidFill>
                <a:effectLst>
                  <a:outerShdw blurRad="38100" dist="38100" dir="2700000" algn="tl">
                    <a:srgbClr val="000000">
                      <a:alpha val="43137"/>
                    </a:srgbClr>
                  </a:outerShdw>
                </a:effectLst>
              </a:rPr>
              <a:t>للتلاميذ لإنجازه في المنزل ( واجبات منزلية) تتم مراقبتها </a:t>
            </a:r>
            <a:r>
              <a:rPr lang="ar-MA" sz="1600" i="1" dirty="0">
                <a:solidFill>
                  <a:srgbClr val="FF0000"/>
                </a:solidFill>
                <a:effectLst>
                  <a:outerShdw blurRad="38100" dist="38100" dir="2700000" algn="tl">
                    <a:srgbClr val="000000">
                      <a:alpha val="43137"/>
                    </a:srgbClr>
                  </a:outerShdw>
                </a:effectLst>
              </a:rPr>
              <a:t>في بداية الحصة القادمة</a:t>
            </a:r>
            <a:endParaRPr lang="fr-FR" sz="1600" i="1" dirty="0">
              <a:solidFill>
                <a:srgbClr val="FF0000"/>
              </a:solidFill>
              <a:effectLst>
                <a:outerShdw blurRad="38100" dist="38100" dir="2700000" algn="tl">
                  <a:srgbClr val="000000">
                    <a:alpha val="43137"/>
                  </a:srgbClr>
                </a:outerShdw>
              </a:effectLst>
            </a:endParaRPr>
          </a:p>
        </p:txBody>
      </p:sp>
      <p:sp>
        <p:nvSpPr>
          <p:cNvPr id="7" name="Google Shape;87;p1">
            <a:extLst>
              <a:ext uri="{FF2B5EF4-FFF2-40B4-BE49-F238E27FC236}">
                <a16:creationId xmlns:a16="http://schemas.microsoft.com/office/drawing/2014/main" id="{D0F2EAC4-DF9B-72A8-6B9B-313D44719D32}"/>
              </a:ext>
            </a:extLst>
          </p:cNvPr>
          <p:cNvSpPr/>
          <p:nvPr/>
        </p:nvSpPr>
        <p:spPr>
          <a:xfrm>
            <a:off x="9676015" y="1051770"/>
            <a:ext cx="2040694" cy="529361"/>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1800" b="1" i="0" u="none" strike="noStrike" cap="none" dirty="0">
                <a:solidFill>
                  <a:schemeClr val="lt1"/>
                </a:solidFill>
                <a:latin typeface="Calibri"/>
                <a:ea typeface="Calibri"/>
                <a:cs typeface="Calibri"/>
                <a:sym typeface="Calibri"/>
              </a:rPr>
              <a:t>أَقْرَأُ </a:t>
            </a:r>
            <a:r>
              <a:rPr lang="ar-SA" sz="1800" b="1" i="0" u="none" strike="noStrike" cap="none" dirty="0">
                <a:solidFill>
                  <a:schemeClr val="lt1"/>
                </a:solidFill>
                <a:latin typeface="Calibri"/>
                <a:ea typeface="Calibri"/>
                <a:cs typeface="Calibri"/>
                <a:sym typeface="Calibri"/>
              </a:rPr>
              <a:t>النص</a:t>
            </a:r>
            <a:r>
              <a:rPr lang="ar-MA" sz="1800" b="1" i="0" u="none" strike="noStrike" cap="none" dirty="0">
                <a:solidFill>
                  <a:schemeClr val="lt1"/>
                </a:solidFill>
                <a:latin typeface="Calibri"/>
                <a:ea typeface="Calibri"/>
                <a:cs typeface="Calibri"/>
                <a:sym typeface="Calibri"/>
              </a:rPr>
              <a:t> بِطَلاقَةٍ</a:t>
            </a:r>
            <a:endParaRPr sz="1800" b="1" i="0" u="none" strike="noStrike" cap="none" dirty="0">
              <a:solidFill>
                <a:schemeClr val="lt1"/>
              </a:solidFill>
              <a:latin typeface="Calibri"/>
              <a:ea typeface="Calibri"/>
              <a:cs typeface="Calibri"/>
              <a:sym typeface="Calibri"/>
            </a:endParaRPr>
          </a:p>
        </p:txBody>
      </p:sp>
      <p:sp>
        <p:nvSpPr>
          <p:cNvPr id="8" name="Google Shape;89;p1">
            <a:extLst>
              <a:ext uri="{FF2B5EF4-FFF2-40B4-BE49-F238E27FC236}">
                <a16:creationId xmlns:a16="http://schemas.microsoft.com/office/drawing/2014/main" id="{4BD461CA-4D14-11CF-18EE-F4C5D1F3EB23}"/>
              </a:ext>
            </a:extLst>
          </p:cNvPr>
          <p:cNvSpPr/>
          <p:nvPr/>
        </p:nvSpPr>
        <p:spPr>
          <a:xfrm>
            <a:off x="8738129" y="2415930"/>
            <a:ext cx="2978580" cy="514437"/>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spcBef>
                <a:spcPts val="0"/>
              </a:spcBef>
              <a:spcAft>
                <a:spcPts val="0"/>
              </a:spcAft>
              <a:buNone/>
            </a:pPr>
            <a:r>
              <a:rPr lang="ar-MA" sz="2400" b="1" i="0" u="none" strike="noStrike" cap="none" dirty="0">
                <a:solidFill>
                  <a:schemeClr val="lt1"/>
                </a:solidFill>
                <a:latin typeface="Calibri"/>
                <a:ea typeface="Calibri"/>
                <a:cs typeface="Calibri"/>
                <a:sym typeface="Calibri"/>
              </a:rPr>
              <a:t>أُجِيبُ عَنْ أَسْئِلَةِ الفَهْمِ</a:t>
            </a:r>
            <a:endParaRPr sz="2400" b="1" i="0" u="none" strike="noStrike" cap="none" dirty="0">
              <a:solidFill>
                <a:schemeClr val="lt1"/>
              </a:solidFill>
              <a:latin typeface="Calibri"/>
              <a:ea typeface="Calibri"/>
              <a:cs typeface="Calibri"/>
              <a:sym typeface="Calibri"/>
            </a:endParaRPr>
          </a:p>
        </p:txBody>
      </p:sp>
      <p:sp>
        <p:nvSpPr>
          <p:cNvPr id="9" name="Google Shape;92;p1">
            <a:extLst>
              <a:ext uri="{FF2B5EF4-FFF2-40B4-BE49-F238E27FC236}">
                <a16:creationId xmlns:a16="http://schemas.microsoft.com/office/drawing/2014/main" id="{9F96AAF0-AFA2-D3C8-7644-83CBB95204D0}"/>
              </a:ext>
            </a:extLst>
          </p:cNvPr>
          <p:cNvSpPr/>
          <p:nvPr/>
        </p:nvSpPr>
        <p:spPr>
          <a:xfrm>
            <a:off x="9457964" y="3770207"/>
            <a:ext cx="2258745" cy="532499"/>
          </a:xfrm>
          <a:prstGeom prst="roundRect">
            <a:avLst>
              <a:gd name="adj" fmla="val 16667"/>
            </a:avLst>
          </a:prstGeom>
          <a:solidFill>
            <a:schemeClr val="accent2"/>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FFFFFF"/>
              </a:buClr>
              <a:buSzPts val="1200"/>
              <a:buFont typeface="Calibri"/>
              <a:buNone/>
            </a:pPr>
            <a:r>
              <a:rPr lang="ar-MA" sz="2400" b="1" i="0" u="none" strike="noStrike" cap="none" dirty="0">
                <a:solidFill>
                  <a:srgbClr val="FFFFFF"/>
                </a:solidFill>
                <a:latin typeface="Calibri"/>
                <a:ea typeface="Calibri"/>
                <a:cs typeface="Calibri"/>
                <a:sym typeface="Calibri"/>
              </a:rPr>
              <a:t>أُوظِّفُ وأَستثمِــــــرُ</a:t>
            </a:r>
            <a:endParaRPr sz="2400" b="1" i="0" u="none" strike="noStrike" cap="none" dirty="0">
              <a:solidFill>
                <a:srgbClr val="FFFFFF"/>
              </a:solidFill>
              <a:latin typeface="Calibri"/>
              <a:ea typeface="Calibri"/>
              <a:cs typeface="Calibri"/>
              <a:sym typeface="Calibri"/>
            </a:endParaRPr>
          </a:p>
        </p:txBody>
      </p:sp>
      <p:sp>
        <p:nvSpPr>
          <p:cNvPr id="4" name="Rectangle 3">
            <a:extLst>
              <a:ext uri="{FF2B5EF4-FFF2-40B4-BE49-F238E27FC236}">
                <a16:creationId xmlns:a16="http://schemas.microsoft.com/office/drawing/2014/main" id="{ACBD5DCD-70B5-A3D5-FFCB-593E501216F4}"/>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12413</TotalTime>
  <Words>3019</Words>
  <Application>Microsoft Office PowerPoint</Application>
  <PresentationFormat>Grand écran</PresentationFormat>
  <Paragraphs>299</Paragraphs>
  <Slides>39</Slides>
  <Notes>20</Notes>
  <HiddenSlides>9</HiddenSlides>
  <MMClips>0</MMClips>
  <ScaleCrop>false</ScaleCrop>
  <HeadingPairs>
    <vt:vector size="6" baseType="variant">
      <vt:variant>
        <vt:lpstr>Polices utilisées</vt:lpstr>
      </vt:variant>
      <vt:variant>
        <vt:i4>14</vt:i4>
      </vt:variant>
      <vt:variant>
        <vt:lpstr>Thème</vt:lpstr>
      </vt:variant>
      <vt:variant>
        <vt:i4>4</vt:i4>
      </vt:variant>
      <vt:variant>
        <vt:lpstr>Titres des diapositives</vt:lpstr>
      </vt:variant>
      <vt:variant>
        <vt:i4>39</vt:i4>
      </vt:variant>
    </vt:vector>
  </HeadingPairs>
  <TitlesOfParts>
    <vt:vector size="57" baseType="lpstr">
      <vt:lpstr>Arial Unicode MS</vt:lpstr>
      <vt:lpstr>Aptos</vt:lpstr>
      <vt:lpstr>Arial</vt:lpstr>
      <vt:lpstr>Calibri</vt:lpstr>
      <vt:lpstr>Calibri (En-têtes)</vt:lpstr>
      <vt:lpstr>Calibri Light</vt:lpstr>
      <vt:lpstr>Dosis</vt:lpstr>
      <vt:lpstr>Mudir MT</vt:lpstr>
      <vt:lpstr>Noto Sans Symbols</vt:lpstr>
      <vt:lpstr>Poppins ExtraBold</vt:lpstr>
      <vt:lpstr>Simplified Arabic</vt:lpstr>
      <vt:lpstr>Symbol</vt:lpstr>
      <vt:lpstr>Times New Roman</vt:lpstr>
      <vt:lpstr>Wingdings</vt:lpstr>
      <vt:lpstr>Thème Office</vt:lpstr>
      <vt:lpstr>2_Thème Office</vt:lpstr>
      <vt:lpstr>5_Thème Office</vt:lpstr>
      <vt:lpstr>6_Thème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153</cp:revision>
  <dcterms:created xsi:type="dcterms:W3CDTF">2025-08-08T14:19:48Z</dcterms:created>
  <dcterms:modified xsi:type="dcterms:W3CDTF">2025-10-05T20:25:25Z</dcterms:modified>
</cp:coreProperties>
</file>