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2"/>
  </p:notesMasterIdLst>
  <p:sldIdLst>
    <p:sldId id="2147483578" r:id="rId6"/>
    <p:sldId id="2147483485" r:id="rId7"/>
    <p:sldId id="2134807732" r:id="rId8"/>
    <p:sldId id="2147483579" r:id="rId9"/>
    <p:sldId id="955" r:id="rId10"/>
    <p:sldId id="2147483594" r:id="rId11"/>
    <p:sldId id="2147483486" r:id="rId12"/>
    <p:sldId id="2147483398" r:id="rId13"/>
    <p:sldId id="2147483613" r:id="rId14"/>
    <p:sldId id="2134806337" r:id="rId15"/>
    <p:sldId id="2147483535" r:id="rId16"/>
    <p:sldId id="2147483608" r:id="rId17"/>
    <p:sldId id="2147483611" r:id="rId18"/>
    <p:sldId id="2147483612" r:id="rId19"/>
    <p:sldId id="2147483597" r:id="rId20"/>
    <p:sldId id="2147483413" r:id="rId21"/>
    <p:sldId id="2147483596" r:id="rId22"/>
    <p:sldId id="2147483536" r:id="rId23"/>
    <p:sldId id="2147483585" r:id="rId24"/>
    <p:sldId id="2147483436" r:id="rId25"/>
    <p:sldId id="2147483437" r:id="rId26"/>
    <p:sldId id="2147483586" r:id="rId27"/>
    <p:sldId id="2147483604" r:id="rId28"/>
    <p:sldId id="2147483592" r:id="rId29"/>
    <p:sldId id="2147483561" r:id="rId30"/>
    <p:sldId id="2147483563" r:id="rId31"/>
    <p:sldId id="2147483564" r:id="rId32"/>
    <p:sldId id="2147483587" r:id="rId33"/>
    <p:sldId id="2147483598" r:id="rId34"/>
    <p:sldId id="2147483600" r:id="rId35"/>
    <p:sldId id="2147483599" r:id="rId36"/>
    <p:sldId id="319" r:id="rId37"/>
    <p:sldId id="353" r:id="rId38"/>
    <p:sldId id="352" r:id="rId39"/>
    <p:sldId id="356" r:id="rId40"/>
    <p:sldId id="2147483614" r:id="rId41"/>
    <p:sldId id="2147483591" r:id="rId42"/>
    <p:sldId id="2147483570" r:id="rId43"/>
    <p:sldId id="2147483588" r:id="rId44"/>
    <p:sldId id="2147483605" r:id="rId45"/>
    <p:sldId id="2147483577" r:id="rId46"/>
    <p:sldId id="295" r:id="rId47"/>
    <p:sldId id="358" r:id="rId48"/>
    <p:sldId id="360" r:id="rId49"/>
    <p:sldId id="359" r:id="rId50"/>
    <p:sldId id="364" r:id="rId51"/>
    <p:sldId id="2147483603" r:id="rId52"/>
    <p:sldId id="2147483589" r:id="rId53"/>
    <p:sldId id="2147483572" r:id="rId54"/>
    <p:sldId id="2147483573" r:id="rId55"/>
    <p:sldId id="2147483590" r:id="rId56"/>
    <p:sldId id="2147483574" r:id="rId57"/>
    <p:sldId id="2147483575" r:id="rId58"/>
    <p:sldId id="2147483576" r:id="rId59"/>
    <p:sldId id="2147483607" r:id="rId60"/>
    <p:sldId id="2147483560" r:id="rId6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E3E0"/>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38" autoAdjust="0"/>
    <p:restoredTop sz="94660"/>
  </p:normalViewPr>
  <p:slideViewPr>
    <p:cSldViewPr snapToGrid="0" showGuides="1">
      <p:cViewPr varScale="1">
        <p:scale>
          <a:sx n="58" d="100"/>
          <a:sy n="58" d="100"/>
        </p:scale>
        <p:origin x="1134"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20/09/2025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6C3A7BA-12CD-7961-0E5F-76EC3C7593F5}"/>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D0B442CA-CDED-CD75-C05C-A1275FD96F7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865ADA9D-9466-F505-AEAB-3492AAC4E1B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34064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9030CEF1-3ED4-94F7-03AC-CAFF9F55E15A}"/>
            </a:ext>
          </a:extLst>
        </p:cNvPr>
        <p:cNvGrpSpPr/>
        <p:nvPr/>
      </p:nvGrpSpPr>
      <p:grpSpPr>
        <a:xfrm>
          <a:off x="0" y="0"/>
          <a:ext cx="0" cy="0"/>
          <a:chOff x="0" y="0"/>
          <a:chExt cx="0" cy="0"/>
        </a:xfrm>
      </p:grpSpPr>
      <p:sp>
        <p:nvSpPr>
          <p:cNvPr id="270" name="Google Shape;270;p6:notes">
            <a:extLst>
              <a:ext uri="{FF2B5EF4-FFF2-40B4-BE49-F238E27FC236}">
                <a16:creationId xmlns:a16="http://schemas.microsoft.com/office/drawing/2014/main" id="{6C41C8E9-14DA-683F-1D83-9CA2557B979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a:extLst>
              <a:ext uri="{FF2B5EF4-FFF2-40B4-BE49-F238E27FC236}">
                <a16:creationId xmlns:a16="http://schemas.microsoft.com/office/drawing/2014/main" id="{002A54F5-4FA2-2663-3C51-EDBD7B15F3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9901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C168F95C-9D4F-E72E-A984-10943D11CBAF}"/>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2306CD7D-DAB6-82CF-60C2-15682330904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96629844-8E0C-31DD-C8DD-044EE0F160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40076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41</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8" name="Google Shape;150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568AD09-04C2-0A33-817C-FD2E15689F8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F39207D-E60A-8515-9316-C24FAF82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C094A09-43E2-D591-D088-16C8A58D7D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8" name="Google Shape;1508;p45:notes">
            <a:extLst>
              <a:ext uri="{FF2B5EF4-FFF2-40B4-BE49-F238E27FC236}">
                <a16:creationId xmlns:a16="http://schemas.microsoft.com/office/drawing/2014/main" id="{9A1EB964-1EC0-B1D1-FE75-76316DF96A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999624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47</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20/09/2025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20/09/2025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20/09/2025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20/09/2025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20/09/2025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20/09/2025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20/09/2025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20/09/2025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20/09/2025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20/09/2025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20/09/2025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iapositive de titre" userDrawn="1">
  <p:cSld name="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27754850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20/09/2025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3" Type="http://schemas.openxmlformats.org/officeDocument/2006/relationships/slideLayout" Target="../slideLayouts/slideLayout65.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 Type="http://schemas.openxmlformats.org/officeDocument/2006/relationships/slideLayout" Target="../slideLayouts/slideLayout64.xml"/><Relationship Id="rId16" Type="http://schemas.openxmlformats.org/officeDocument/2006/relationships/slideLayout" Target="../slideLayouts/slideLayout78.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5" Type="http://schemas.openxmlformats.org/officeDocument/2006/relationships/slideLayout" Target="../slideLayouts/slideLayout67.xml"/><Relationship Id="rId15" Type="http://schemas.openxmlformats.org/officeDocument/2006/relationships/slideLayout" Target="../slideLayouts/slideLayout77.xml"/><Relationship Id="rId10" Type="http://schemas.openxmlformats.org/officeDocument/2006/relationships/slideLayout" Target="../slideLayouts/slideLayout72.xml"/><Relationship Id="rId19" Type="http://schemas.openxmlformats.org/officeDocument/2006/relationships/theme" Target="../theme/theme4.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29" Type="http://schemas.openxmlformats.org/officeDocument/2006/relationships/theme" Target="../theme/theme5.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 id="2147483812" r:id="rId29"/>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20/09/2025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9.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8.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6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6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6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9.xml"/><Relationship Id="rId5" Type="http://schemas.openxmlformats.org/officeDocument/2006/relationships/image" Target="../media/image33.gif"/><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80.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5.png"/><Relationship Id="rId1" Type="http://schemas.openxmlformats.org/officeDocument/2006/relationships/slideLayout" Target="../slideLayouts/slideLayout80.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5.png"/><Relationship Id="rId1" Type="http://schemas.openxmlformats.org/officeDocument/2006/relationships/slideLayout" Target="../slideLayouts/slideLayout80.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3.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4.png"/><Relationship Id="rId1" Type="http://schemas.openxmlformats.org/officeDocument/2006/relationships/slideLayout" Target="../slideLayouts/slideLayout34.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7.jpeg"/><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8.png"/><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5.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5.xml"/></Relationships>
</file>

<file path=ppt/slides/_rels/slide2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7.jpeg"/><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39.png"/><Relationship Id="rId5" Type="http://schemas.microsoft.com/office/2007/relationships/hdphoto" Target="../media/hdphoto3.wdp"/><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39.png"/><Relationship Id="rId5" Type="http://schemas.microsoft.com/office/2007/relationships/hdphoto" Target="../media/hdphoto3.wdp"/><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51.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51.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51.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35.xml"/><Relationship Id="rId5" Type="http://schemas.openxmlformats.org/officeDocument/2006/relationships/image" Target="../media/image49.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3.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9.png"/><Relationship Id="rId1" Type="http://schemas.openxmlformats.org/officeDocument/2006/relationships/slideLayout" Target="../slideLayouts/slideLayout75.xml"/></Relationships>
</file>

<file path=ppt/slides/_rels/slide3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4.png"/><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1.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79.xml"/><Relationship Id="rId4" Type="http://schemas.openxmlformats.org/officeDocument/2006/relationships/image" Target="../media/image48.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79.xml"/><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79.xml"/><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79.xml"/><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79.xml"/><Relationship Id="rId5" Type="http://schemas.openxmlformats.org/officeDocument/2006/relationships/image" Target="../media/image56.png"/><Relationship Id="rId4"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79.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79.xml"/><Relationship Id="rId4" Type="http://schemas.openxmlformats.org/officeDocument/2006/relationships/image" Target="../media/image57.png"/></Relationships>
</file>

<file path=ppt/slides/_rels/slide4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8.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79.xml"/><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79.xml"/><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8.png"/><Relationship Id="rId1" Type="http://schemas.openxmlformats.org/officeDocument/2006/relationships/slideLayout" Target="../slideLayouts/slideLayout75.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8.png"/><Relationship Id="rId1" Type="http://schemas.openxmlformats.org/officeDocument/2006/relationships/slideLayout" Target="../slideLayouts/slideLayout75.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75.xml"/></Relationships>
</file>

<file path=ppt/slides/_rels/slide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8.png"/><Relationship Id="rId1" Type="http://schemas.openxmlformats.org/officeDocument/2006/relationships/slideLayout" Target="../slideLayouts/slideLayout75.xml"/></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8.png"/><Relationship Id="rId1" Type="http://schemas.openxmlformats.org/officeDocument/2006/relationships/slideLayout" Target="../slideLayouts/slideLayout75.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4</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1084002" y="1473653"/>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r>
                <a:rPr lang="ar-MA" sz="2400" b="1" dirty="0">
                  <a:solidFill>
                    <a:srgbClr val="FFFFFF"/>
                  </a:solidFill>
                  <a:latin typeface="Arial" pitchFamily="34"/>
                  <a:cs typeface="Arial" pitchFamily="34"/>
                </a:rPr>
                <a:t>  </a:t>
              </a: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Arial" pitchFamily="34"/>
                  <a:ea typeface="Dosis"/>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497267"/>
            <a:ext cx="4727890" cy="494815"/>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MA" sz="2400" b="1" dirty="0">
                <a:solidFill>
                  <a:schemeClr val="bg1"/>
                </a:solidFill>
                <a:cs typeface="Times New Roman" panose="02020603050405020304" pitchFamily="18" charset="0"/>
              </a:rPr>
              <a:t>أقرأ بطلاقة وأفهم</a:t>
            </a:r>
            <a:r>
              <a:rPr lang="ar-SA" sz="2400" b="1" dirty="0">
                <a:solidFill>
                  <a:schemeClr val="bg1"/>
                </a:solidFill>
                <a:cs typeface="Times New Roman" panose="02020603050405020304" pitchFamily="18" charset="0"/>
              </a:rPr>
              <a:t> نصا متوسط الطول</a:t>
            </a:r>
            <a:endParaRPr lang="fr-FR" sz="2400" b="1" dirty="0">
              <a:solidFill>
                <a:schemeClr val="bg1"/>
              </a:solidFill>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الثانية</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الثاني</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4947433" y="6148476"/>
            <a:ext cx="4884180" cy="338554"/>
          </a:xfrm>
          <a:prstGeom prst="rect">
            <a:avLst/>
          </a:prstGeom>
          <a:noFill/>
          <a:ln cap="flat">
            <a:noFill/>
          </a:ln>
        </p:spPr>
        <p:txBody>
          <a:bodyPr vert="horz" wrap="square" lIns="0" tIns="0" rIns="0" bIns="0" anchor="t" anchorCtr="1" compatLnSpc="1">
            <a:spAutoFit/>
          </a:bodyPr>
          <a:lstStyle/>
          <a:p>
            <a:pPr lvl="0" algn="ctr" defTabSz="457200" rtl="1">
              <a:defRPr/>
            </a:pPr>
            <a:r>
              <a:rPr lang="ar-SA" sz="2200" b="1" dirty="0">
                <a:solidFill>
                  <a:schemeClr val="bg1"/>
                </a:solidFill>
                <a:cs typeface="Times New Roman" panose="02020603050405020304" pitchFamily="18" charset="0"/>
              </a:rPr>
              <a:t>نص حجاجي في التعقيب عن رأي، ص. 82</a:t>
            </a:r>
            <a:endParaRPr lang="fr-FR" sz="2200"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id="{C8E6EDAC-AA2B-65AC-1F37-281CCDBF9B8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301273" y="61739"/>
            <a:ext cx="765800" cy="898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2951109" y="2679328"/>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96801" y="2263745"/>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8342827" y="212583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8526863" y="1556361"/>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9951445" y="2879332"/>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6780422" y="3429000"/>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9329787" y="3414546"/>
            <a:ext cx="1576787" cy="1566077"/>
          </a:xfrm>
          <a:prstGeom prst="chevron">
            <a:avLst>
              <a:gd name="adj" fmla="val 20000"/>
            </a:avLst>
          </a:prstGeom>
          <a:solidFill>
            <a:schemeClr val="accent4"/>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08599" y="1849972"/>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algn="ctr" defTabSz="457200" rtl="1">
              <a:defRPr/>
            </a:pPr>
            <a:r>
              <a:rPr lang="ar-MA" sz="2400" b="1" dirty="0">
                <a:solidFill>
                  <a:srgbClr val="002060"/>
                </a:solidFill>
                <a:cs typeface="Times New Roman" panose="02020603050405020304" pitchFamily="18" charset="0"/>
              </a:rPr>
              <a:t>أقرأ بطلاقة وأفهم</a:t>
            </a:r>
            <a:r>
              <a:rPr lang="ar-SA" sz="2400" b="1" dirty="0">
                <a:solidFill>
                  <a:srgbClr val="002060"/>
                </a:solidFill>
                <a:cs typeface="Times New Roman" panose="02020603050405020304" pitchFamily="18" charset="0"/>
              </a:rPr>
              <a:t> نصا حجاجيا في التعقيب عن رأي</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30712" y="1828313"/>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2</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19873" y="275009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algn="ctr" defTabSz="457200" rtl="1">
              <a:defRPr/>
            </a:pPr>
            <a:r>
              <a:rPr lang="ar-MA" sz="2400" b="1" dirty="0">
                <a:solidFill>
                  <a:schemeClr val="accent1">
                    <a:lumMod val="60000"/>
                    <a:lumOff val="40000"/>
                  </a:schemeClr>
                </a:solidFill>
                <a:cs typeface="Times New Roman" panose="02020603050405020304" pitchFamily="18" charset="0"/>
              </a:rPr>
              <a:t>أقرأ بطلاقة وأفهم</a:t>
            </a:r>
            <a:r>
              <a:rPr lang="ar-SA" sz="2400" b="1" dirty="0">
                <a:solidFill>
                  <a:schemeClr val="accent1">
                    <a:lumMod val="60000"/>
                    <a:lumOff val="40000"/>
                  </a:schemeClr>
                </a:solidFill>
                <a:cs typeface="Times New Roman" panose="02020603050405020304" pitchFamily="18" charset="0"/>
              </a:rPr>
              <a:t> نصا تفسيريا عن حدث ثقافي</a:t>
            </a:r>
            <a:endParaRPr lang="fr-FR" sz="2400" b="1" dirty="0">
              <a:solidFill>
                <a:schemeClr val="accent1">
                  <a:lumMod val="60000"/>
                  <a:lumOff val="40000"/>
                </a:schemeClr>
              </a:solidFill>
              <a:cs typeface="Times New Roman" panose="02020603050405020304" pitchFamily="18"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30711" y="84119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1</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819873" y="859452"/>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lvl="0" algn="ctr" defTabSz="457200" rtl="1">
              <a:defRPr/>
            </a:pPr>
            <a:r>
              <a:rPr lang="ar-MA" sz="2400" b="1" dirty="0">
                <a:solidFill>
                  <a:schemeClr val="accent1">
                    <a:lumMod val="60000"/>
                    <a:lumOff val="40000"/>
                  </a:schemeClr>
                </a:solidFill>
                <a:cs typeface="Times New Roman" panose="02020603050405020304" pitchFamily="18" charset="0"/>
              </a:rPr>
              <a:t>أقرأ بطلاقة وأفهم</a:t>
            </a:r>
            <a:r>
              <a:rPr lang="ar-SA" sz="2400" b="1" dirty="0">
                <a:solidFill>
                  <a:schemeClr val="accent1">
                    <a:lumMod val="60000"/>
                    <a:lumOff val="40000"/>
                  </a:schemeClr>
                </a:solidFill>
                <a:cs typeface="Times New Roman" panose="02020603050405020304" pitchFamily="18" charset="0"/>
              </a:rPr>
              <a:t> نصا تفسيريا لظاهرة اجتماعية </a:t>
            </a:r>
            <a:endParaRPr lang="fr-FR" sz="2400" b="1" dirty="0">
              <a:solidFill>
                <a:schemeClr val="accent1">
                  <a:lumMod val="60000"/>
                  <a:lumOff val="40000"/>
                </a:schemeClr>
              </a:solidFill>
              <a:cs typeface="Times New Roman" panose="02020603050405020304" pitchFamily="18"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algn="ctr" defTabSz="457200" rtl="1">
              <a:defRPr/>
            </a:pPr>
            <a:r>
              <a:rPr lang="ar-SA" sz="2400" b="1" dirty="0">
                <a:solidFill>
                  <a:schemeClr val="accent1">
                    <a:lumMod val="60000"/>
                    <a:lumOff val="40000"/>
                  </a:schemeClr>
                </a:solidFill>
                <a:cs typeface="Times New Roman" panose="02020603050405020304" pitchFamily="18" charset="0"/>
              </a:rPr>
              <a:t>أنجز نشاطا توليفيا</a:t>
            </a:r>
            <a:endParaRPr lang="fr-FR" sz="2400" b="1" dirty="0">
              <a:solidFill>
                <a:schemeClr val="accent1">
                  <a:lumMod val="60000"/>
                  <a:lumOff val="40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273798" y="1701786"/>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081515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pic>
        <p:nvPicPr>
          <p:cNvPr id="11" name="Picture 2" descr="Image générée">
            <a:extLst>
              <a:ext uri="{FF2B5EF4-FFF2-40B4-BE49-F238E27FC236}">
                <a16:creationId xmlns:a16="http://schemas.microsoft.com/office/drawing/2014/main" id="{87911926-449C-E0BA-19BC-77CB5807A2E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لدى للأستاذ</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
        <p:nvSpPr>
          <p:cNvPr id="6" name="Rectangle 5">
            <a:extLst>
              <a:ext uri="{FF2B5EF4-FFF2-40B4-BE49-F238E27FC236}">
                <a16:creationId xmlns:a16="http://schemas.microsoft.com/office/drawing/2014/main" id="{B88A24B7-F3E4-9148-FF1D-1426799B91D8}"/>
              </a:ext>
            </a:extLst>
          </p:cNvPr>
          <p:cNvSpPr/>
          <p:nvPr/>
        </p:nvSpPr>
        <p:spPr>
          <a:xfrm>
            <a:off x="580480" y="218508"/>
            <a:ext cx="4041578" cy="7520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dirty="0"/>
              <a:t>ينبغي تحيين مضامينها تبعا لكل حصة </a:t>
            </a:r>
            <a:endParaRPr lang="fr-FR" dirty="0"/>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1150262" y="1478295"/>
            <a:ext cx="8113245"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sym typeface="Calibri"/>
              </a:rPr>
              <a:t>قِرَاءَة</a:t>
            </a:r>
            <a:r>
              <a:rPr lang="ar-SA" sz="2000" kern="0" dirty="0">
                <a:solidFill>
                  <a:srgbClr val="0070C0"/>
                </a:solidFill>
                <a:latin typeface="Calibri"/>
                <a:ea typeface="Calibri"/>
                <a:cs typeface="Calibri"/>
                <a:sym typeface="Calibri"/>
              </a:rPr>
              <a:t>ُ</a:t>
            </a:r>
            <a:r>
              <a:rPr lang="ar-MA" sz="2000" kern="0" dirty="0">
                <a:solidFill>
                  <a:srgbClr val="0070C0"/>
                </a:solidFill>
                <a:latin typeface="Calibri"/>
                <a:ea typeface="Calibri"/>
                <a:cs typeface="Calibri"/>
                <a:sym typeface="Calibri"/>
              </a:rPr>
              <a:t> </a:t>
            </a:r>
            <a:r>
              <a:rPr lang="ar-SA" sz="2000" kern="0" dirty="0">
                <a:solidFill>
                  <a:srgbClr val="0070C0"/>
                </a:solidFill>
                <a:latin typeface="Calibri"/>
                <a:ea typeface="Calibri"/>
                <a:cs typeface="Calibri"/>
              </a:rPr>
              <a:t>نصٍّ قصيرٍ </a:t>
            </a:r>
            <a:r>
              <a:rPr lang="ar-MA" sz="2000" kern="0" dirty="0">
                <a:solidFill>
                  <a:srgbClr val="0070C0"/>
                </a:solidFill>
                <a:latin typeface="Calibri"/>
                <a:ea typeface="Calibri"/>
                <a:cs typeface="Calibri"/>
                <a:sym typeface="Calibri"/>
              </a:rPr>
              <a:t>بِطَلَاقَةٍ</a:t>
            </a:r>
            <a:r>
              <a:rPr lang="ar-SA" sz="2000" kern="0" dirty="0">
                <a:solidFill>
                  <a:srgbClr val="0070C0"/>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dirty="0">
                <a:solidFill>
                  <a:srgbClr val="0070C0"/>
                </a:solidFill>
                <a:latin typeface="Calibri"/>
                <a:ea typeface="Calibri"/>
                <a:cs typeface="Calibri"/>
                <a:sym typeface="Calibri"/>
              </a:rPr>
              <a:t>فَهْمُ مَعَانِي النَّصِّ المُبَاشِرَةِ</a:t>
            </a:r>
            <a:r>
              <a:rPr lang="ar-SA" sz="2000" dirty="0">
                <a:solidFill>
                  <a:srgbClr val="0070C0"/>
                </a:solidFill>
                <a:latin typeface="Calibri"/>
                <a:ea typeface="Calibri"/>
                <a:cs typeface="Calibri"/>
                <a:sym typeface="Calibri"/>
              </a:rPr>
              <a:t> والضِّمْنيةِ</a:t>
            </a:r>
            <a:r>
              <a:rPr lang="ar-MA" sz="2000" dirty="0">
                <a:solidFill>
                  <a:srgbClr val="0070C0"/>
                </a:solidFill>
                <a:latin typeface="Calibri"/>
                <a:ea typeface="Calibri"/>
                <a:cs typeface="Calibri"/>
                <a:sym typeface="Calibri"/>
              </a:rPr>
              <a:t> .</a:t>
            </a: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333600" y="1450415"/>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292;p29">
            <a:extLst>
              <a:ext uri="{FF2B5EF4-FFF2-40B4-BE49-F238E27FC236}">
                <a16:creationId xmlns:a16="http://schemas.microsoft.com/office/drawing/2014/main" id="{F03BA84A-1DAD-CFEE-B9B8-17AD502FE063}"/>
              </a:ext>
            </a:extLst>
          </p:cNvPr>
          <p:cNvSpPr/>
          <p:nvPr/>
        </p:nvSpPr>
        <p:spPr>
          <a:xfrm>
            <a:off x="1186249" y="2674213"/>
            <a:ext cx="8077259" cy="183188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معايير الدقة في القراءة 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أجيب عن أسئلة الفهم المباشر: ما؟ لماذا؟ كيف؟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اعتماد استراتيجيات </a:t>
            </a:r>
            <a:r>
              <a:rPr lang="ar-MA" sz="2000" kern="0" dirty="0" err="1">
                <a:solidFill>
                  <a:srgbClr val="0070C0"/>
                </a:solidFill>
                <a:latin typeface="Calibri"/>
                <a:ea typeface="Calibri"/>
                <a:cs typeface="Calibri"/>
              </a:rPr>
              <a:t>الميتامعرفية</a:t>
            </a:r>
            <a:r>
              <a:rPr lang="ar-MA" sz="2000" kern="0" dirty="0">
                <a:solidFill>
                  <a:srgbClr val="0070C0"/>
                </a:solidFill>
                <a:latin typeface="Calibri"/>
                <a:ea typeface="Calibri"/>
                <a:cs typeface="Calibri"/>
              </a:rPr>
              <a:t>، </a:t>
            </a:r>
            <a:r>
              <a:rPr lang="ar-SA" sz="2000" kern="0" dirty="0">
                <a:solidFill>
                  <a:srgbClr val="0070C0"/>
                </a:solidFill>
                <a:latin typeface="Calibri"/>
                <a:ea typeface="Calibri"/>
                <a:cs typeface="Calibri"/>
              </a:rPr>
              <a:t>و</a:t>
            </a:r>
            <a:r>
              <a:rPr lang="ar-MA" sz="2000" kern="0" dirty="0" err="1">
                <a:solidFill>
                  <a:srgbClr val="0070C0"/>
                </a:solidFill>
                <a:latin typeface="Calibri"/>
                <a:ea typeface="Calibri"/>
                <a:cs typeface="Calibri"/>
              </a:rPr>
              <a:t>الفارقية</a:t>
            </a:r>
            <a:r>
              <a:rPr lang="ar-MA" sz="2000" kern="0" dirty="0">
                <a:solidFill>
                  <a:srgbClr val="0070C0"/>
                </a:solidFill>
                <a:latin typeface="Calibri"/>
                <a:ea typeface="Calibri"/>
                <a:cs typeface="Calibri"/>
              </a:rPr>
              <a:t>، ا</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لتعلم التعاوني،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العمل الثنائي،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التحديات، </a:t>
            </a:r>
            <a:r>
              <a:rPr lang="ar-SA" sz="2000" kern="0" dirty="0">
                <a:solidFill>
                  <a:srgbClr val="0070C0"/>
                </a:solidFill>
                <a:latin typeface="Calibri"/>
                <a:ea typeface="Calibri"/>
                <a:cs typeface="Calibri"/>
              </a:rPr>
              <a:t>ثم </a:t>
            </a:r>
            <a:r>
              <a:rPr lang="ar-MA" sz="2000" kern="0" dirty="0">
                <a:solidFill>
                  <a:srgbClr val="0070C0"/>
                </a:solidFill>
                <a:latin typeface="Calibri"/>
                <a:ea typeface="Calibri"/>
                <a:cs typeface="Calibri"/>
              </a:rPr>
              <a:t>التقويم الذاتي، </a:t>
            </a:r>
            <a:r>
              <a:rPr lang="ar-SA" sz="2000" kern="0" dirty="0">
                <a:solidFill>
                  <a:srgbClr val="0070C0"/>
                </a:solidFill>
                <a:latin typeface="Calibri"/>
                <a:ea typeface="Calibri"/>
                <a:cs typeface="Calibri"/>
              </a:rPr>
              <a:t>ة</a:t>
            </a:r>
            <a:r>
              <a:rPr lang="ar-MA" sz="2000" kern="0" dirty="0">
                <a:solidFill>
                  <a:srgbClr val="0070C0"/>
                </a:solidFill>
                <a:latin typeface="Calibri"/>
                <a:ea typeface="Calibri"/>
                <a:cs typeface="Calibri"/>
              </a:rPr>
              <a:t>التحقق الدائم من الفهم</a:t>
            </a:r>
            <a:r>
              <a:rPr lang="ar-SA" sz="2000" kern="0" dirty="0">
                <a:solidFill>
                  <a:srgbClr val="0070C0"/>
                </a:solidFill>
                <a:latin typeface="Calibri"/>
                <a:ea typeface="Calibri"/>
                <a:cs typeface="Calibri"/>
              </a:rPr>
              <a:t>.</a:t>
            </a:r>
            <a:endParaRPr lang="ar-MA" sz="2000" kern="0" dirty="0">
              <a:solidFill>
                <a:srgbClr val="0070C0"/>
              </a:solidFill>
              <a:latin typeface="Calibri"/>
              <a:ea typeface="Calibri"/>
              <a:cs typeface="Calibri"/>
            </a:endParaRPr>
          </a:p>
        </p:txBody>
      </p:sp>
      <p:sp>
        <p:nvSpPr>
          <p:cNvPr id="7" name="Google Shape;288;p29">
            <a:extLst>
              <a:ext uri="{FF2B5EF4-FFF2-40B4-BE49-F238E27FC236}">
                <a16:creationId xmlns:a16="http://schemas.microsoft.com/office/drawing/2014/main" id="{2B642C53-399F-1D18-BE3A-2A977601A872}"/>
              </a:ext>
            </a:extLst>
          </p:cNvPr>
          <p:cNvSpPr/>
          <p:nvPr/>
        </p:nvSpPr>
        <p:spPr>
          <a:xfrm>
            <a:off x="1150262" y="4625479"/>
            <a:ext cx="8113245" cy="150845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أوجّه انتباه التلاميذ إلى الأخطاء الشائعة </a:t>
            </a:r>
            <a:r>
              <a:rPr lang="ar-SA" b="1" dirty="0"/>
              <a:t>في القراءة بدقة الآتية</a:t>
            </a:r>
            <a:r>
              <a:rPr lang="fr-FR" b="1" dirty="0"/>
              <a:t> :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نطق الحروف من مخارجها الصحيحة/ التمييز بين الحركات القصيرة والطويلة/ الشدة والتنوين.</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rPr>
              <a:t>تمارين تطبيقية فورية وخارج القسم ( واجبات منزلية)، استخراج القيم السلوكات الايجابية’ تدبير السلوك)</a:t>
            </a:r>
            <a:endParaRPr lang="fr-FR" sz="2000" kern="0" dirty="0">
              <a:solidFill>
                <a:srgbClr val="0070C0"/>
              </a:solidFill>
              <a:latin typeface="Calibri"/>
              <a:ea typeface="Calibri"/>
              <a:cs typeface="Calibri"/>
            </a:endParaRPr>
          </a:p>
        </p:txBody>
      </p:sp>
    </p:spTree>
    <p:extLst>
      <p:ext uri="{BB962C8B-B14F-4D97-AF65-F5344CB8AC3E}">
        <p14:creationId xmlns:p14="http://schemas.microsoft.com/office/powerpoint/2010/main" val="1663392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النص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C4ECE7EC-99CF-C8CD-6D96-B003000B30CC}"/>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1128470" y="84774"/>
            <a:ext cx="10157150" cy="316328"/>
          </a:xfrm>
          <a:prstGeom prst="rect">
            <a:avLst/>
          </a:prstGeom>
          <a:noFill/>
          <a:ln>
            <a:noFill/>
          </a:ln>
        </p:spPr>
        <p:txBody>
          <a:bodyPr spcFirstLastPara="1" wrap="square" lIns="91425" tIns="45700" rIns="91425" bIns="45700" anchor="t" anchorCtr="0">
            <a:spAutoFit/>
          </a:bodyPr>
          <a:lstStyle/>
          <a:p>
            <a:pPr marL="0" marR="0" lvl="0" indent="0" algn="r" defTabSz="914400" rtl="1" eaLnBrk="1" fontAlgn="auto" latinLnBrk="0" hangingPunct="1">
              <a:lnSpc>
                <a:spcPct val="103750"/>
              </a:lnSpc>
              <a:spcBef>
                <a:spcPts val="0"/>
              </a:spcBef>
              <a:spcAft>
                <a:spcPts val="0"/>
              </a:spcAft>
              <a:buClr>
                <a:srgbClr val="757070"/>
              </a:buClr>
              <a:buSzPts val="2000"/>
              <a:buFont typeface="Arial"/>
              <a:buNone/>
              <a:tabLst/>
              <a:defRPr/>
            </a:pPr>
            <a:r>
              <a:rPr kumimoji="0" lang="ar-MA" sz="1400" b="1" i="0" u="none" strike="noStrike" kern="1200" cap="none" spc="0" normalizeH="0" baseline="0" noProof="0" dirty="0">
                <a:ln>
                  <a:noFill/>
                </a:ln>
                <a:solidFill>
                  <a:srgbClr val="757070"/>
                </a:solidFill>
                <a:effectLst/>
                <a:uLnTx/>
                <a:uFillTx/>
                <a:latin typeface="Calibri"/>
                <a:ea typeface="Calibri"/>
                <a:cs typeface="Calibri"/>
                <a:sym typeface="Calibri"/>
              </a:rPr>
              <a:t>النشاط الاعتيادي : سنبدأ حصتنا </a:t>
            </a:r>
            <a:r>
              <a:rPr kumimoji="0" lang="ar-SA" sz="1400" b="1" i="0" u="none" strike="noStrike" kern="1200" cap="none" spc="0" normalizeH="0" baseline="0" noProof="0" dirty="0">
                <a:ln>
                  <a:noFill/>
                </a:ln>
                <a:solidFill>
                  <a:srgbClr val="757070"/>
                </a:solidFill>
                <a:effectLst/>
                <a:uLnTx/>
                <a:uFillTx/>
                <a:latin typeface="Calibri"/>
                <a:ea typeface="Calibri"/>
                <a:cs typeface="Calibri"/>
                <a:sym typeface="Calibri"/>
              </a:rPr>
              <a:t>بلعبة استكشاف موضوع الحصة، من خلال ربط الصور</a:t>
            </a:r>
            <a:r>
              <a:rPr kumimoji="0" lang="ar-MA" sz="1400" b="1" i="0" u="none" strike="noStrike" kern="1200" cap="none" spc="0" normalizeH="0" baseline="0" noProof="0" dirty="0">
                <a:ln>
                  <a:noFill/>
                </a:ln>
                <a:solidFill>
                  <a:srgbClr val="757070"/>
                </a:solidFill>
                <a:effectLst/>
                <a:uLnTx/>
                <a:uFillTx/>
                <a:latin typeface="Calibri"/>
                <a:ea typeface="Calibri"/>
                <a:cs typeface="Calibri"/>
                <a:sym typeface="Calibri"/>
              </a:rPr>
              <a:t>ة</a:t>
            </a:r>
            <a:r>
              <a:rPr kumimoji="0" lang="ar-SA" sz="1400" b="1" i="0" u="none" strike="noStrike" kern="1200" cap="none" spc="0" normalizeH="0" baseline="0" noProof="0" dirty="0">
                <a:ln>
                  <a:noFill/>
                </a:ln>
                <a:solidFill>
                  <a:srgbClr val="757070"/>
                </a:solidFill>
                <a:effectLst/>
                <a:uLnTx/>
                <a:uFillTx/>
                <a:latin typeface="Calibri"/>
                <a:ea typeface="Calibri"/>
                <a:cs typeface="Calibri"/>
                <a:sym typeface="Calibri"/>
              </a:rPr>
              <a:t> بعنوانها المناسب، ثم تحديد الموضوع العام لكل بطاقة</a:t>
            </a:r>
            <a:r>
              <a:rPr kumimoji="0" lang="ar-MA" sz="1400" b="1" i="0" u="none" strike="noStrike" kern="1200" cap="none" spc="0" normalizeH="0" baseline="0" noProof="0" dirty="0">
                <a:ln>
                  <a:noFill/>
                </a:ln>
                <a:solidFill>
                  <a:srgbClr val="757070"/>
                </a:solidFill>
                <a:effectLst/>
                <a:uLnTx/>
                <a:uFillTx/>
                <a:latin typeface="Calibri"/>
                <a:ea typeface="Calibri"/>
                <a:cs typeface="Calibri"/>
                <a:sym typeface="Calibri"/>
              </a:rPr>
              <a:t>. </a:t>
            </a:r>
            <a:endParaRPr kumimoji="0" sz="1400" b="0" i="0" u="none" strike="noStrike" kern="1200" cap="none" spc="0" normalizeH="0" baseline="0" noProof="0" dirty="0">
              <a:ln>
                <a:noFill/>
              </a:ln>
              <a:solidFill>
                <a:srgbClr val="FF0000"/>
              </a:solidFill>
              <a:effectLst/>
              <a:uLnTx/>
              <a:uFillTx/>
              <a:latin typeface="Calibri" panose="020F0502020204030204"/>
            </a:endParaRPr>
          </a:p>
        </p:txBody>
      </p:sp>
      <p:sp>
        <p:nvSpPr>
          <p:cNvPr id="274" name="Google Shape;274;p6"/>
          <p:cNvSpPr txBox="1"/>
          <p:nvPr/>
        </p:nvSpPr>
        <p:spPr>
          <a:xfrm>
            <a:off x="1093718" y="474619"/>
            <a:ext cx="10157150" cy="193899"/>
          </a:xfrm>
          <a:prstGeom prst="rect">
            <a:avLst/>
          </a:prstGeom>
          <a:noFill/>
          <a:ln>
            <a:noFill/>
          </a:ln>
        </p:spPr>
        <p:txBody>
          <a:bodyPr spcFirstLastPara="1" wrap="square" lIns="0" tIns="0" rIns="0" bIns="0" anchor="t" anchorCtr="0">
            <a:spAutoFit/>
          </a:bodyPr>
          <a:lstStyle/>
          <a:p>
            <a:pPr marL="0" marR="0" lvl="0" indent="0" algn="r" defTabSz="914400" rtl="0" eaLnBrk="1" fontAlgn="auto" latinLnBrk="0" hangingPunct="1">
              <a:lnSpc>
                <a:spcPct val="90000"/>
              </a:lnSpc>
              <a:spcBef>
                <a:spcPts val="0"/>
              </a:spcBef>
              <a:spcAft>
                <a:spcPts val="0"/>
              </a:spcAft>
              <a:buClr>
                <a:srgbClr val="AEABAB"/>
              </a:buClr>
              <a:buSzPts val="1400"/>
              <a:buFont typeface="Arial"/>
              <a:buNone/>
              <a:tabLst/>
              <a:defRPr/>
            </a:pP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الأستاذ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 أن يتأملوا الصورة  لبضع ثوان</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 محاولين ربط كل صورة بعنوانها المناسب، ثم تحديد الموضوع العام لكل بطاقة/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يستمع إلى إجابات 4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تلاميذ</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7" name="Google Shape;277;p6" descr="Lever la main - Icônes mains et gestes gratuites"/>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8" name="Image 7" descr="Une image contenant Visage humain, texte, garçon, personne&#10;&#10;Le contenu généré par l’IA peut être incorrect.">
            <a:extLst>
              <a:ext uri="{FF2B5EF4-FFF2-40B4-BE49-F238E27FC236}">
                <a16:creationId xmlns:a16="http://schemas.microsoft.com/office/drawing/2014/main" id="{0F37CB1F-18AD-84D0-6A72-A848E1E4FA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8562" y="1264810"/>
            <a:ext cx="4430793" cy="4430793"/>
          </a:xfrm>
          <a:prstGeom prst="rect">
            <a:avLst/>
          </a:prstGeom>
        </p:spPr>
      </p:pic>
      <p:pic>
        <p:nvPicPr>
          <p:cNvPr id="11" name="Image 10">
            <a:extLst>
              <a:ext uri="{FF2B5EF4-FFF2-40B4-BE49-F238E27FC236}">
                <a16:creationId xmlns:a16="http://schemas.microsoft.com/office/drawing/2014/main" id="{56018F09-7134-F7CE-5340-4CDEC4E314B6}"/>
              </a:ext>
            </a:extLst>
          </p:cNvPr>
          <p:cNvPicPr>
            <a:picLocks noChangeAspect="1"/>
          </p:cNvPicPr>
          <p:nvPr/>
        </p:nvPicPr>
        <p:blipFill>
          <a:blip r:embed="rId6"/>
          <a:stretch>
            <a:fillRect/>
          </a:stretch>
        </p:blipFill>
        <p:spPr>
          <a:xfrm>
            <a:off x="706473" y="1502905"/>
            <a:ext cx="4430793" cy="4430793"/>
          </a:xfrm>
          <a:prstGeom prst="rect">
            <a:avLst/>
          </a:prstGeom>
        </p:spPr>
      </p:pic>
      <p:sp>
        <p:nvSpPr>
          <p:cNvPr id="7" name="ZoneTexte 6">
            <a:extLst>
              <a:ext uri="{FF2B5EF4-FFF2-40B4-BE49-F238E27FC236}">
                <a16:creationId xmlns:a16="http://schemas.microsoft.com/office/drawing/2014/main" id="{FD9EEA59-1352-E728-B186-2EE0FBFD1434}"/>
              </a:ext>
            </a:extLst>
          </p:cNvPr>
          <p:cNvSpPr txBox="1"/>
          <p:nvPr/>
        </p:nvSpPr>
        <p:spPr>
          <a:xfrm>
            <a:off x="9942026" y="2862891"/>
            <a:ext cx="1801946" cy="461665"/>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400" b="1" dirty="0">
              <a:solidFill>
                <a:srgbClr val="002060"/>
              </a:solidFill>
              <a:sym typeface="Calibri"/>
            </a:endParaRPr>
          </a:p>
        </p:txBody>
      </p:sp>
      <p:sp>
        <p:nvSpPr>
          <p:cNvPr id="12" name="ZoneTexte 11">
            <a:extLst>
              <a:ext uri="{FF2B5EF4-FFF2-40B4-BE49-F238E27FC236}">
                <a16:creationId xmlns:a16="http://schemas.microsoft.com/office/drawing/2014/main" id="{55CE5657-A358-B4D0-0D10-53F78D234F35}"/>
              </a:ext>
            </a:extLst>
          </p:cNvPr>
          <p:cNvSpPr txBox="1"/>
          <p:nvPr/>
        </p:nvSpPr>
        <p:spPr>
          <a:xfrm>
            <a:off x="5395487" y="2102670"/>
            <a:ext cx="2104468" cy="577850"/>
          </a:xfrm>
          <a:prstGeom prst="rect">
            <a:avLst/>
          </a:prstGeom>
          <a:solidFill>
            <a:schemeClr val="accent5">
              <a:lumMod val="20000"/>
              <a:lumOff val="80000"/>
            </a:schemeClr>
          </a:solidFill>
        </p:spPr>
        <p:txBody>
          <a:bodyPr wrap="square">
            <a:spAutoFit/>
          </a:bodyPr>
          <a:lstStyle/>
          <a:p>
            <a:pPr lvl="0" algn="r" rtl="1">
              <a:lnSpc>
                <a:spcPct val="150000"/>
              </a:lnSpc>
              <a:defRPr/>
            </a:pPr>
            <a:r>
              <a:rPr lang="ar-SA" sz="2400" b="1" dirty="0">
                <a:solidFill>
                  <a:srgbClr val="002060"/>
                </a:solidFill>
                <a:sym typeface="Calibri"/>
              </a:rPr>
              <a:t>انتهاك الخصوصية</a:t>
            </a:r>
          </a:p>
        </p:txBody>
      </p:sp>
      <p:sp>
        <p:nvSpPr>
          <p:cNvPr id="13" name="ZoneTexte 12">
            <a:extLst>
              <a:ext uri="{FF2B5EF4-FFF2-40B4-BE49-F238E27FC236}">
                <a16:creationId xmlns:a16="http://schemas.microsoft.com/office/drawing/2014/main" id="{F18FAFF3-05F1-CEE6-8D61-1A1C4B7DEB90}"/>
              </a:ext>
            </a:extLst>
          </p:cNvPr>
          <p:cNvSpPr txBox="1"/>
          <p:nvPr/>
        </p:nvSpPr>
        <p:spPr>
          <a:xfrm>
            <a:off x="9942026" y="5035085"/>
            <a:ext cx="1801946" cy="461665"/>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400" b="1" dirty="0">
              <a:solidFill>
                <a:srgbClr val="002060"/>
              </a:solidFill>
              <a:sym typeface="Calibri"/>
            </a:endParaRPr>
          </a:p>
        </p:txBody>
      </p:sp>
      <p:sp>
        <p:nvSpPr>
          <p:cNvPr id="14" name="ZoneTexte 13">
            <a:extLst>
              <a:ext uri="{FF2B5EF4-FFF2-40B4-BE49-F238E27FC236}">
                <a16:creationId xmlns:a16="http://schemas.microsoft.com/office/drawing/2014/main" id="{4023BA15-F23A-7337-113B-C7705E854B97}"/>
              </a:ext>
            </a:extLst>
          </p:cNvPr>
          <p:cNvSpPr txBox="1"/>
          <p:nvPr/>
        </p:nvSpPr>
        <p:spPr>
          <a:xfrm>
            <a:off x="8027327" y="5018460"/>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5" name="ZoneTexte 14">
            <a:extLst>
              <a:ext uri="{FF2B5EF4-FFF2-40B4-BE49-F238E27FC236}">
                <a16:creationId xmlns:a16="http://schemas.microsoft.com/office/drawing/2014/main" id="{B5794F64-92D2-5849-D895-74FEBEBD8087}"/>
              </a:ext>
            </a:extLst>
          </p:cNvPr>
          <p:cNvSpPr txBox="1"/>
          <p:nvPr/>
        </p:nvSpPr>
        <p:spPr>
          <a:xfrm>
            <a:off x="7993656" y="3001974"/>
            <a:ext cx="1801946" cy="40011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000" b="1" dirty="0">
              <a:solidFill>
                <a:srgbClr val="002060"/>
              </a:solidFill>
              <a:sym typeface="Calibri"/>
            </a:endParaRPr>
          </a:p>
        </p:txBody>
      </p:sp>
      <p:sp>
        <p:nvSpPr>
          <p:cNvPr id="16" name="ZoneTexte 15">
            <a:extLst>
              <a:ext uri="{FF2B5EF4-FFF2-40B4-BE49-F238E27FC236}">
                <a16:creationId xmlns:a16="http://schemas.microsoft.com/office/drawing/2014/main" id="{EDB7A63F-FCF5-A29E-D26C-3C45591D36C6}"/>
              </a:ext>
            </a:extLst>
          </p:cNvPr>
          <p:cNvSpPr txBox="1"/>
          <p:nvPr/>
        </p:nvSpPr>
        <p:spPr>
          <a:xfrm>
            <a:off x="3040757" y="3056702"/>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7" name="ZoneTexte 16">
            <a:extLst>
              <a:ext uri="{FF2B5EF4-FFF2-40B4-BE49-F238E27FC236}">
                <a16:creationId xmlns:a16="http://schemas.microsoft.com/office/drawing/2014/main" id="{E749F2C3-0F04-6244-A399-CB69E7FC0BD7}"/>
              </a:ext>
            </a:extLst>
          </p:cNvPr>
          <p:cNvSpPr txBox="1"/>
          <p:nvPr/>
        </p:nvSpPr>
        <p:spPr>
          <a:xfrm>
            <a:off x="3226228" y="4892429"/>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8" name="ZoneTexte 17">
            <a:extLst>
              <a:ext uri="{FF2B5EF4-FFF2-40B4-BE49-F238E27FC236}">
                <a16:creationId xmlns:a16="http://schemas.microsoft.com/office/drawing/2014/main" id="{3C527B16-C81C-3BFC-1191-6E83C74538EB}"/>
              </a:ext>
            </a:extLst>
          </p:cNvPr>
          <p:cNvSpPr txBox="1"/>
          <p:nvPr/>
        </p:nvSpPr>
        <p:spPr>
          <a:xfrm>
            <a:off x="936898" y="3081254"/>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9" name="ZoneTexte 18">
            <a:extLst>
              <a:ext uri="{FF2B5EF4-FFF2-40B4-BE49-F238E27FC236}">
                <a16:creationId xmlns:a16="http://schemas.microsoft.com/office/drawing/2014/main" id="{F4808313-A4C2-7B6C-5DB7-AC3914F34E00}"/>
              </a:ext>
            </a:extLst>
          </p:cNvPr>
          <p:cNvSpPr txBox="1"/>
          <p:nvPr/>
        </p:nvSpPr>
        <p:spPr>
          <a:xfrm>
            <a:off x="893564" y="4872577"/>
            <a:ext cx="2075290"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0" name="ZoneTexte 19">
            <a:extLst>
              <a:ext uri="{FF2B5EF4-FFF2-40B4-BE49-F238E27FC236}">
                <a16:creationId xmlns:a16="http://schemas.microsoft.com/office/drawing/2014/main" id="{7762D1F1-BC10-80D3-BDEF-7447B03358AE}"/>
              </a:ext>
            </a:extLst>
          </p:cNvPr>
          <p:cNvSpPr txBox="1"/>
          <p:nvPr/>
        </p:nvSpPr>
        <p:spPr>
          <a:xfrm>
            <a:off x="1128470" y="979217"/>
            <a:ext cx="3277275"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1" name="ZoneTexte 20">
            <a:extLst>
              <a:ext uri="{FF2B5EF4-FFF2-40B4-BE49-F238E27FC236}">
                <a16:creationId xmlns:a16="http://schemas.microsoft.com/office/drawing/2014/main" id="{B07A5B1A-1BE2-E180-621F-AA4E6E81F80F}"/>
              </a:ext>
            </a:extLst>
          </p:cNvPr>
          <p:cNvSpPr txBox="1"/>
          <p:nvPr/>
        </p:nvSpPr>
        <p:spPr>
          <a:xfrm>
            <a:off x="8259836" y="979217"/>
            <a:ext cx="3277275"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2" name="ZoneTexte 21">
            <a:extLst>
              <a:ext uri="{FF2B5EF4-FFF2-40B4-BE49-F238E27FC236}">
                <a16:creationId xmlns:a16="http://schemas.microsoft.com/office/drawing/2014/main" id="{1D6ECBB8-32D7-1621-E7F7-DFE60B8101B2}"/>
              </a:ext>
            </a:extLst>
          </p:cNvPr>
          <p:cNvSpPr txBox="1"/>
          <p:nvPr/>
        </p:nvSpPr>
        <p:spPr>
          <a:xfrm>
            <a:off x="6702580" y="5987876"/>
            <a:ext cx="2019639" cy="577850"/>
          </a:xfrm>
          <a:prstGeom prst="rect">
            <a:avLst/>
          </a:prstGeom>
          <a:solidFill>
            <a:schemeClr val="accent5">
              <a:lumMod val="20000"/>
              <a:lumOff val="80000"/>
            </a:schemeClr>
          </a:solidFill>
        </p:spPr>
        <p:txBody>
          <a:bodyPr wrap="square">
            <a:spAutoFit/>
          </a:bodyPr>
          <a:lstStyle/>
          <a:p>
            <a:pPr lvl="0" algn="r" rtl="1">
              <a:lnSpc>
                <a:spcPct val="150000"/>
              </a:lnSpc>
              <a:defRPr/>
            </a:pPr>
            <a:r>
              <a:rPr lang="ar-SA" sz="2400" b="1" dirty="0">
                <a:solidFill>
                  <a:srgbClr val="002060"/>
                </a:solidFill>
                <a:sym typeface="Calibri"/>
              </a:rPr>
              <a:t>إدمان الإنترنيت</a:t>
            </a:r>
          </a:p>
        </p:txBody>
      </p:sp>
      <p:sp>
        <p:nvSpPr>
          <p:cNvPr id="23" name="ZoneTexte 22">
            <a:extLst>
              <a:ext uri="{FF2B5EF4-FFF2-40B4-BE49-F238E27FC236}">
                <a16:creationId xmlns:a16="http://schemas.microsoft.com/office/drawing/2014/main" id="{0BA4F522-A518-61EE-8130-6EC56115C7A0}"/>
              </a:ext>
            </a:extLst>
          </p:cNvPr>
          <p:cNvSpPr txBox="1"/>
          <p:nvPr/>
        </p:nvSpPr>
        <p:spPr>
          <a:xfrm>
            <a:off x="1767716" y="5971739"/>
            <a:ext cx="2019639" cy="577850"/>
          </a:xfrm>
          <a:prstGeom prst="rect">
            <a:avLst/>
          </a:prstGeom>
          <a:solidFill>
            <a:schemeClr val="accent5">
              <a:lumMod val="20000"/>
              <a:lumOff val="80000"/>
            </a:schemeClr>
          </a:solidFill>
        </p:spPr>
        <p:txBody>
          <a:bodyPr wrap="square">
            <a:spAutoFit/>
          </a:bodyPr>
          <a:lstStyle/>
          <a:p>
            <a:pPr lvl="0" algn="r" rtl="1">
              <a:lnSpc>
                <a:spcPct val="150000"/>
              </a:lnSpc>
              <a:defRPr/>
            </a:pPr>
            <a:r>
              <a:rPr lang="ar-SA" sz="2400" b="1" dirty="0">
                <a:solidFill>
                  <a:srgbClr val="002060"/>
                </a:solidFill>
                <a:sym typeface="Calibri"/>
              </a:rPr>
              <a:t>التنمر الإلكتروني</a:t>
            </a:r>
          </a:p>
        </p:txBody>
      </p:sp>
      <p:sp>
        <p:nvSpPr>
          <p:cNvPr id="24" name="ZoneTexte 23">
            <a:extLst>
              <a:ext uri="{FF2B5EF4-FFF2-40B4-BE49-F238E27FC236}">
                <a16:creationId xmlns:a16="http://schemas.microsoft.com/office/drawing/2014/main" id="{FB307F12-9C26-34DB-992B-8C94A498676D}"/>
              </a:ext>
            </a:extLst>
          </p:cNvPr>
          <p:cNvSpPr txBox="1"/>
          <p:nvPr/>
        </p:nvSpPr>
        <p:spPr>
          <a:xfrm>
            <a:off x="9007642" y="5994604"/>
            <a:ext cx="2019639" cy="577850"/>
          </a:xfrm>
          <a:prstGeom prst="rect">
            <a:avLst/>
          </a:prstGeom>
          <a:solidFill>
            <a:schemeClr val="accent5">
              <a:lumMod val="20000"/>
              <a:lumOff val="80000"/>
            </a:schemeClr>
          </a:solidFill>
        </p:spPr>
        <p:txBody>
          <a:bodyPr wrap="square">
            <a:spAutoFit/>
          </a:bodyPr>
          <a:lstStyle/>
          <a:p>
            <a:pPr lvl="0" algn="r" rtl="1">
              <a:lnSpc>
                <a:spcPct val="150000"/>
              </a:lnSpc>
              <a:defRPr/>
            </a:pPr>
            <a:r>
              <a:rPr lang="ar-SA" sz="2400" b="1" dirty="0">
                <a:solidFill>
                  <a:srgbClr val="002060"/>
                </a:solidFill>
                <a:sym typeface="Calibri"/>
              </a:rPr>
              <a:t>التأثيرات الصحية</a:t>
            </a:r>
          </a:p>
        </p:txBody>
      </p:sp>
      <p:sp>
        <p:nvSpPr>
          <p:cNvPr id="26" name="ZoneTexte 25">
            <a:extLst>
              <a:ext uri="{FF2B5EF4-FFF2-40B4-BE49-F238E27FC236}">
                <a16:creationId xmlns:a16="http://schemas.microsoft.com/office/drawing/2014/main" id="{CD91CC84-1A62-8425-23CA-C2C6C89F5E6B}"/>
              </a:ext>
            </a:extLst>
          </p:cNvPr>
          <p:cNvSpPr txBox="1"/>
          <p:nvPr/>
        </p:nvSpPr>
        <p:spPr>
          <a:xfrm>
            <a:off x="5426435" y="4945923"/>
            <a:ext cx="2014826" cy="577850"/>
          </a:xfrm>
          <a:prstGeom prst="rect">
            <a:avLst/>
          </a:prstGeom>
          <a:solidFill>
            <a:schemeClr val="accent5">
              <a:lumMod val="20000"/>
              <a:lumOff val="80000"/>
            </a:schemeClr>
          </a:solidFill>
        </p:spPr>
        <p:txBody>
          <a:bodyPr wrap="square">
            <a:spAutoFit/>
          </a:bodyPr>
          <a:lstStyle/>
          <a:p>
            <a:pPr lvl="0" algn="ctr" rtl="1">
              <a:lnSpc>
                <a:spcPct val="150000"/>
              </a:lnSpc>
              <a:defRPr/>
            </a:pPr>
            <a:r>
              <a:rPr lang="ar-SA" sz="2400" b="1" dirty="0">
                <a:solidFill>
                  <a:srgbClr val="002060"/>
                </a:solidFill>
                <a:sym typeface="Calibri"/>
              </a:rPr>
              <a:t>تطوير الأعمال</a:t>
            </a:r>
          </a:p>
        </p:txBody>
      </p:sp>
      <p:sp>
        <p:nvSpPr>
          <p:cNvPr id="27" name="ZoneTexte 26">
            <a:extLst>
              <a:ext uri="{FF2B5EF4-FFF2-40B4-BE49-F238E27FC236}">
                <a16:creationId xmlns:a16="http://schemas.microsoft.com/office/drawing/2014/main" id="{FCC04E54-303D-DB06-85F8-EFD6A9EF3B30}"/>
              </a:ext>
            </a:extLst>
          </p:cNvPr>
          <p:cNvSpPr txBox="1"/>
          <p:nvPr/>
        </p:nvSpPr>
        <p:spPr>
          <a:xfrm>
            <a:off x="4235148" y="5982576"/>
            <a:ext cx="2019639" cy="577850"/>
          </a:xfrm>
          <a:prstGeom prst="rect">
            <a:avLst/>
          </a:prstGeom>
          <a:solidFill>
            <a:schemeClr val="accent5">
              <a:lumMod val="20000"/>
              <a:lumOff val="80000"/>
            </a:schemeClr>
          </a:solidFill>
        </p:spPr>
        <p:txBody>
          <a:bodyPr wrap="square">
            <a:spAutoFit/>
          </a:bodyPr>
          <a:lstStyle/>
          <a:p>
            <a:pPr lvl="0" algn="ctr" rtl="1">
              <a:lnSpc>
                <a:spcPct val="150000"/>
              </a:lnSpc>
              <a:defRPr/>
            </a:pPr>
            <a:r>
              <a:rPr lang="ar-SA" sz="2400" b="1" dirty="0">
                <a:solidFill>
                  <a:srgbClr val="002060"/>
                </a:solidFill>
                <a:sym typeface="Calibri"/>
              </a:rPr>
              <a:t>التعليم الالكتروني</a:t>
            </a:r>
          </a:p>
        </p:txBody>
      </p:sp>
      <p:sp>
        <p:nvSpPr>
          <p:cNvPr id="28" name="ZoneTexte 27">
            <a:extLst>
              <a:ext uri="{FF2B5EF4-FFF2-40B4-BE49-F238E27FC236}">
                <a16:creationId xmlns:a16="http://schemas.microsoft.com/office/drawing/2014/main" id="{030BE55C-D956-DBD4-C28E-5472E854B266}"/>
              </a:ext>
            </a:extLst>
          </p:cNvPr>
          <p:cNvSpPr txBox="1"/>
          <p:nvPr/>
        </p:nvSpPr>
        <p:spPr>
          <a:xfrm>
            <a:off x="5470561" y="3933012"/>
            <a:ext cx="2019639" cy="577850"/>
          </a:xfrm>
          <a:prstGeom prst="rect">
            <a:avLst/>
          </a:prstGeom>
          <a:solidFill>
            <a:schemeClr val="accent5">
              <a:lumMod val="20000"/>
              <a:lumOff val="80000"/>
            </a:schemeClr>
          </a:solidFill>
        </p:spPr>
        <p:txBody>
          <a:bodyPr wrap="square">
            <a:spAutoFit/>
          </a:bodyPr>
          <a:lstStyle/>
          <a:p>
            <a:pPr lvl="0" algn="ctr" rtl="1">
              <a:lnSpc>
                <a:spcPct val="150000"/>
              </a:lnSpc>
              <a:defRPr/>
            </a:pPr>
            <a:r>
              <a:rPr lang="ar-SA" sz="2400" b="1" dirty="0">
                <a:solidFill>
                  <a:srgbClr val="002060"/>
                </a:solidFill>
                <a:sym typeface="Calibri"/>
              </a:rPr>
              <a:t>الوصول للمعلومة</a:t>
            </a:r>
          </a:p>
        </p:txBody>
      </p:sp>
      <p:sp>
        <p:nvSpPr>
          <p:cNvPr id="29" name="ZoneTexte 28">
            <a:extLst>
              <a:ext uri="{FF2B5EF4-FFF2-40B4-BE49-F238E27FC236}">
                <a16:creationId xmlns:a16="http://schemas.microsoft.com/office/drawing/2014/main" id="{550ACC83-DFE9-349E-BD90-A78FD23B5BD4}"/>
              </a:ext>
            </a:extLst>
          </p:cNvPr>
          <p:cNvSpPr txBox="1"/>
          <p:nvPr/>
        </p:nvSpPr>
        <p:spPr>
          <a:xfrm>
            <a:off x="5395486" y="3029387"/>
            <a:ext cx="2116652" cy="577850"/>
          </a:xfrm>
          <a:prstGeom prst="rect">
            <a:avLst/>
          </a:prstGeom>
          <a:solidFill>
            <a:schemeClr val="accent5">
              <a:lumMod val="20000"/>
              <a:lumOff val="80000"/>
            </a:schemeClr>
          </a:solidFill>
        </p:spPr>
        <p:txBody>
          <a:bodyPr wrap="square">
            <a:spAutoFit/>
          </a:bodyPr>
          <a:lstStyle/>
          <a:p>
            <a:pPr lvl="0" algn="ctr" rtl="1">
              <a:lnSpc>
                <a:spcPct val="150000"/>
              </a:lnSpc>
              <a:defRPr/>
            </a:pPr>
            <a:r>
              <a:rPr lang="ar-SA" sz="2400" b="1" dirty="0">
                <a:solidFill>
                  <a:srgbClr val="002060"/>
                </a:solidFill>
                <a:sym typeface="Calibri"/>
              </a:rPr>
              <a:t>التواصل الاجتماعي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96D797E2-5C53-D6AC-FCCD-E8574CC6E2C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913486E-6F19-9D45-0AD5-5F6DD2753AC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01102A8D-1358-61B4-E8D9-F55499EAE757}"/>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8" name="Image 7" descr="Une image contenant Visage humain, texte, garçon, personne&#10;&#10;Le contenu généré par l’IA peut être incorrect.">
            <a:extLst>
              <a:ext uri="{FF2B5EF4-FFF2-40B4-BE49-F238E27FC236}">
                <a16:creationId xmlns:a16="http://schemas.microsoft.com/office/drawing/2014/main" id="{0F1EC1E5-5357-D918-B624-02A13A488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562" y="1264810"/>
            <a:ext cx="4430793" cy="4430793"/>
          </a:xfrm>
          <a:prstGeom prst="rect">
            <a:avLst/>
          </a:prstGeom>
        </p:spPr>
      </p:pic>
      <p:pic>
        <p:nvPicPr>
          <p:cNvPr id="11" name="Image 10">
            <a:extLst>
              <a:ext uri="{FF2B5EF4-FFF2-40B4-BE49-F238E27FC236}">
                <a16:creationId xmlns:a16="http://schemas.microsoft.com/office/drawing/2014/main" id="{CDDB9520-BED4-7356-2652-25CFDE6B6810}"/>
              </a:ext>
            </a:extLst>
          </p:cNvPr>
          <p:cNvPicPr>
            <a:picLocks noChangeAspect="1"/>
          </p:cNvPicPr>
          <p:nvPr/>
        </p:nvPicPr>
        <p:blipFill>
          <a:blip r:embed="rId4"/>
          <a:stretch>
            <a:fillRect/>
          </a:stretch>
        </p:blipFill>
        <p:spPr>
          <a:xfrm>
            <a:off x="706473" y="1482585"/>
            <a:ext cx="4430793" cy="4430793"/>
          </a:xfrm>
          <a:prstGeom prst="rect">
            <a:avLst/>
          </a:prstGeom>
        </p:spPr>
      </p:pic>
      <p:sp>
        <p:nvSpPr>
          <p:cNvPr id="7" name="ZoneTexte 6">
            <a:extLst>
              <a:ext uri="{FF2B5EF4-FFF2-40B4-BE49-F238E27FC236}">
                <a16:creationId xmlns:a16="http://schemas.microsoft.com/office/drawing/2014/main" id="{584280FE-D8D2-D548-BFF1-F00C5B8310B8}"/>
              </a:ext>
            </a:extLst>
          </p:cNvPr>
          <p:cNvSpPr txBox="1"/>
          <p:nvPr/>
        </p:nvSpPr>
        <p:spPr>
          <a:xfrm>
            <a:off x="9942026" y="2862891"/>
            <a:ext cx="1801946" cy="461665"/>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400" b="1" dirty="0">
              <a:solidFill>
                <a:srgbClr val="002060"/>
              </a:solidFill>
              <a:sym typeface="Calibri"/>
            </a:endParaRPr>
          </a:p>
        </p:txBody>
      </p:sp>
      <p:sp>
        <p:nvSpPr>
          <p:cNvPr id="12" name="ZoneTexte 11">
            <a:extLst>
              <a:ext uri="{FF2B5EF4-FFF2-40B4-BE49-F238E27FC236}">
                <a16:creationId xmlns:a16="http://schemas.microsoft.com/office/drawing/2014/main" id="{9CD64AE5-40C3-A8A6-E0AD-04C67120C322}"/>
              </a:ext>
            </a:extLst>
          </p:cNvPr>
          <p:cNvSpPr txBox="1"/>
          <p:nvPr/>
        </p:nvSpPr>
        <p:spPr>
          <a:xfrm>
            <a:off x="9963964" y="2898159"/>
            <a:ext cx="1780008"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انتهاك الخصوصية</a:t>
            </a:r>
          </a:p>
        </p:txBody>
      </p:sp>
      <p:sp>
        <p:nvSpPr>
          <p:cNvPr id="13" name="ZoneTexte 12">
            <a:extLst>
              <a:ext uri="{FF2B5EF4-FFF2-40B4-BE49-F238E27FC236}">
                <a16:creationId xmlns:a16="http://schemas.microsoft.com/office/drawing/2014/main" id="{21EF38AF-77A3-99C5-18C4-8D81E602324B}"/>
              </a:ext>
            </a:extLst>
          </p:cNvPr>
          <p:cNvSpPr txBox="1"/>
          <p:nvPr/>
        </p:nvSpPr>
        <p:spPr>
          <a:xfrm>
            <a:off x="9942026" y="5035085"/>
            <a:ext cx="1801946" cy="461665"/>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400" b="1" dirty="0">
              <a:solidFill>
                <a:srgbClr val="002060"/>
              </a:solidFill>
              <a:sym typeface="Calibri"/>
            </a:endParaRPr>
          </a:p>
        </p:txBody>
      </p:sp>
      <p:sp>
        <p:nvSpPr>
          <p:cNvPr id="14" name="ZoneTexte 13">
            <a:extLst>
              <a:ext uri="{FF2B5EF4-FFF2-40B4-BE49-F238E27FC236}">
                <a16:creationId xmlns:a16="http://schemas.microsoft.com/office/drawing/2014/main" id="{6B502311-89FA-081F-B34F-CAEBADD99162}"/>
              </a:ext>
            </a:extLst>
          </p:cNvPr>
          <p:cNvSpPr txBox="1"/>
          <p:nvPr/>
        </p:nvSpPr>
        <p:spPr>
          <a:xfrm>
            <a:off x="8027327" y="5018460"/>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5" name="ZoneTexte 14">
            <a:extLst>
              <a:ext uri="{FF2B5EF4-FFF2-40B4-BE49-F238E27FC236}">
                <a16:creationId xmlns:a16="http://schemas.microsoft.com/office/drawing/2014/main" id="{C0C9D0DF-B0B2-D48E-1B6D-38BBAAD5D653}"/>
              </a:ext>
            </a:extLst>
          </p:cNvPr>
          <p:cNvSpPr txBox="1"/>
          <p:nvPr/>
        </p:nvSpPr>
        <p:spPr>
          <a:xfrm>
            <a:off x="7993656" y="3001974"/>
            <a:ext cx="1801946" cy="40011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000" b="1" dirty="0">
              <a:solidFill>
                <a:srgbClr val="002060"/>
              </a:solidFill>
              <a:sym typeface="Calibri"/>
            </a:endParaRPr>
          </a:p>
        </p:txBody>
      </p:sp>
      <p:sp>
        <p:nvSpPr>
          <p:cNvPr id="16" name="ZoneTexte 15">
            <a:extLst>
              <a:ext uri="{FF2B5EF4-FFF2-40B4-BE49-F238E27FC236}">
                <a16:creationId xmlns:a16="http://schemas.microsoft.com/office/drawing/2014/main" id="{F47320C9-5153-39CD-35BE-19E89F7C793D}"/>
              </a:ext>
            </a:extLst>
          </p:cNvPr>
          <p:cNvSpPr txBox="1"/>
          <p:nvPr/>
        </p:nvSpPr>
        <p:spPr>
          <a:xfrm>
            <a:off x="2990812" y="3056702"/>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7" name="ZoneTexte 16">
            <a:extLst>
              <a:ext uri="{FF2B5EF4-FFF2-40B4-BE49-F238E27FC236}">
                <a16:creationId xmlns:a16="http://schemas.microsoft.com/office/drawing/2014/main" id="{BC9CBDB1-7BB4-B6C8-78CB-65F95E34BF2E}"/>
              </a:ext>
            </a:extLst>
          </p:cNvPr>
          <p:cNvSpPr txBox="1"/>
          <p:nvPr/>
        </p:nvSpPr>
        <p:spPr>
          <a:xfrm>
            <a:off x="3226228" y="4892429"/>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8" name="ZoneTexte 17">
            <a:extLst>
              <a:ext uri="{FF2B5EF4-FFF2-40B4-BE49-F238E27FC236}">
                <a16:creationId xmlns:a16="http://schemas.microsoft.com/office/drawing/2014/main" id="{28F8D80F-0572-19C6-8B51-6E2BD453D9AD}"/>
              </a:ext>
            </a:extLst>
          </p:cNvPr>
          <p:cNvSpPr txBox="1"/>
          <p:nvPr/>
        </p:nvSpPr>
        <p:spPr>
          <a:xfrm>
            <a:off x="936898" y="3081254"/>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9" name="ZoneTexte 18">
            <a:extLst>
              <a:ext uri="{FF2B5EF4-FFF2-40B4-BE49-F238E27FC236}">
                <a16:creationId xmlns:a16="http://schemas.microsoft.com/office/drawing/2014/main" id="{2B0BE093-C83F-07F9-53B3-E6B1D8E062E2}"/>
              </a:ext>
            </a:extLst>
          </p:cNvPr>
          <p:cNvSpPr txBox="1"/>
          <p:nvPr/>
        </p:nvSpPr>
        <p:spPr>
          <a:xfrm>
            <a:off x="893564" y="4872577"/>
            <a:ext cx="2075290"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0" name="ZoneTexte 19">
            <a:extLst>
              <a:ext uri="{FF2B5EF4-FFF2-40B4-BE49-F238E27FC236}">
                <a16:creationId xmlns:a16="http://schemas.microsoft.com/office/drawing/2014/main" id="{0E6997BA-CF2F-EDC8-489B-CF611B3CB480}"/>
              </a:ext>
            </a:extLst>
          </p:cNvPr>
          <p:cNvSpPr txBox="1"/>
          <p:nvPr/>
        </p:nvSpPr>
        <p:spPr>
          <a:xfrm>
            <a:off x="1128470" y="979217"/>
            <a:ext cx="3277275"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1" name="ZoneTexte 20">
            <a:extLst>
              <a:ext uri="{FF2B5EF4-FFF2-40B4-BE49-F238E27FC236}">
                <a16:creationId xmlns:a16="http://schemas.microsoft.com/office/drawing/2014/main" id="{2DD7743C-272E-A4AD-295C-C91EFACE60FA}"/>
              </a:ext>
            </a:extLst>
          </p:cNvPr>
          <p:cNvSpPr txBox="1"/>
          <p:nvPr/>
        </p:nvSpPr>
        <p:spPr>
          <a:xfrm>
            <a:off x="8259836" y="979217"/>
            <a:ext cx="3277275"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2" name="ZoneTexte 21">
            <a:extLst>
              <a:ext uri="{FF2B5EF4-FFF2-40B4-BE49-F238E27FC236}">
                <a16:creationId xmlns:a16="http://schemas.microsoft.com/office/drawing/2014/main" id="{084F7EFD-483E-05B7-1EE9-4CA581A41452}"/>
              </a:ext>
            </a:extLst>
          </p:cNvPr>
          <p:cNvSpPr txBox="1"/>
          <p:nvPr/>
        </p:nvSpPr>
        <p:spPr>
          <a:xfrm>
            <a:off x="8053160" y="2997909"/>
            <a:ext cx="1659317"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إدمان الإنترنيت</a:t>
            </a:r>
          </a:p>
        </p:txBody>
      </p:sp>
      <p:sp>
        <p:nvSpPr>
          <p:cNvPr id="23" name="ZoneTexte 22">
            <a:extLst>
              <a:ext uri="{FF2B5EF4-FFF2-40B4-BE49-F238E27FC236}">
                <a16:creationId xmlns:a16="http://schemas.microsoft.com/office/drawing/2014/main" id="{9D10612C-31A2-9CAB-D171-1ABA3A655738}"/>
              </a:ext>
            </a:extLst>
          </p:cNvPr>
          <p:cNvSpPr txBox="1"/>
          <p:nvPr/>
        </p:nvSpPr>
        <p:spPr>
          <a:xfrm>
            <a:off x="9967404" y="5046003"/>
            <a:ext cx="1780008"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التنمر الإلكتروني</a:t>
            </a:r>
          </a:p>
        </p:txBody>
      </p:sp>
      <p:sp>
        <p:nvSpPr>
          <p:cNvPr id="24" name="ZoneTexte 23">
            <a:extLst>
              <a:ext uri="{FF2B5EF4-FFF2-40B4-BE49-F238E27FC236}">
                <a16:creationId xmlns:a16="http://schemas.microsoft.com/office/drawing/2014/main" id="{FB8C2FC8-9D8F-68EE-6E8B-52819A52FF0B}"/>
              </a:ext>
            </a:extLst>
          </p:cNvPr>
          <p:cNvSpPr txBox="1"/>
          <p:nvPr/>
        </p:nvSpPr>
        <p:spPr>
          <a:xfrm>
            <a:off x="7993656" y="5065862"/>
            <a:ext cx="1801946" cy="400110"/>
          </a:xfrm>
          <a:prstGeom prst="rect">
            <a:avLst/>
          </a:prstGeom>
          <a:solidFill>
            <a:schemeClr val="accent5">
              <a:lumMod val="20000"/>
              <a:lumOff val="80000"/>
            </a:schemeClr>
          </a:solidFill>
        </p:spPr>
        <p:txBody>
          <a:bodyPr wrap="square">
            <a:spAutoFit/>
          </a:bodyPr>
          <a:lstStyle/>
          <a:p>
            <a:pPr lvl="0" algn="r" rtl="1">
              <a:defRPr/>
            </a:pPr>
            <a:r>
              <a:rPr lang="ar-SA" sz="2000" b="1" dirty="0">
                <a:solidFill>
                  <a:srgbClr val="002060"/>
                </a:solidFill>
                <a:sym typeface="Calibri"/>
              </a:rPr>
              <a:t>التأثيرات الصحية</a:t>
            </a:r>
          </a:p>
        </p:txBody>
      </p:sp>
      <p:sp>
        <p:nvSpPr>
          <p:cNvPr id="26" name="ZoneTexte 25">
            <a:extLst>
              <a:ext uri="{FF2B5EF4-FFF2-40B4-BE49-F238E27FC236}">
                <a16:creationId xmlns:a16="http://schemas.microsoft.com/office/drawing/2014/main" id="{1416BF87-A4C1-E8FB-0E35-DFE687858836}"/>
              </a:ext>
            </a:extLst>
          </p:cNvPr>
          <p:cNvSpPr txBox="1"/>
          <p:nvPr/>
        </p:nvSpPr>
        <p:spPr>
          <a:xfrm>
            <a:off x="3040688" y="3114294"/>
            <a:ext cx="1718820"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تطوير الأعمال</a:t>
            </a:r>
          </a:p>
        </p:txBody>
      </p:sp>
      <p:sp>
        <p:nvSpPr>
          <p:cNvPr id="27" name="ZoneTexte 26">
            <a:extLst>
              <a:ext uri="{FF2B5EF4-FFF2-40B4-BE49-F238E27FC236}">
                <a16:creationId xmlns:a16="http://schemas.microsoft.com/office/drawing/2014/main" id="{38EF662D-9A52-05A6-9950-E3272DB0C77C}"/>
              </a:ext>
            </a:extLst>
          </p:cNvPr>
          <p:cNvSpPr txBox="1"/>
          <p:nvPr/>
        </p:nvSpPr>
        <p:spPr>
          <a:xfrm>
            <a:off x="3188562" y="4951993"/>
            <a:ext cx="1801946"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التعليم الالكتروني</a:t>
            </a:r>
          </a:p>
        </p:txBody>
      </p:sp>
      <p:sp>
        <p:nvSpPr>
          <p:cNvPr id="28" name="ZoneTexte 27">
            <a:extLst>
              <a:ext uri="{FF2B5EF4-FFF2-40B4-BE49-F238E27FC236}">
                <a16:creationId xmlns:a16="http://schemas.microsoft.com/office/drawing/2014/main" id="{AE5135CF-D16B-DCB3-511D-FA6A9CCE5F96}"/>
              </a:ext>
            </a:extLst>
          </p:cNvPr>
          <p:cNvSpPr txBox="1"/>
          <p:nvPr/>
        </p:nvSpPr>
        <p:spPr>
          <a:xfrm>
            <a:off x="932896" y="4930040"/>
            <a:ext cx="1971588"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الوصول للمعلومة</a:t>
            </a:r>
          </a:p>
        </p:txBody>
      </p:sp>
      <p:sp>
        <p:nvSpPr>
          <p:cNvPr id="29" name="ZoneTexte 28">
            <a:extLst>
              <a:ext uri="{FF2B5EF4-FFF2-40B4-BE49-F238E27FC236}">
                <a16:creationId xmlns:a16="http://schemas.microsoft.com/office/drawing/2014/main" id="{A0E99606-5D1D-FCF7-659D-87C54CB6DE07}"/>
              </a:ext>
            </a:extLst>
          </p:cNvPr>
          <p:cNvSpPr txBox="1"/>
          <p:nvPr/>
        </p:nvSpPr>
        <p:spPr>
          <a:xfrm>
            <a:off x="893565" y="3145452"/>
            <a:ext cx="1845280"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التواصل الاجتماعي</a:t>
            </a:r>
          </a:p>
        </p:txBody>
      </p:sp>
      <p:pic>
        <p:nvPicPr>
          <p:cNvPr id="5" name="Picture 2" descr="Image générée">
            <a:extLst>
              <a:ext uri="{FF2B5EF4-FFF2-40B4-BE49-F238E27FC236}">
                <a16:creationId xmlns:a16="http://schemas.microsoft.com/office/drawing/2014/main" id="{B675644E-0D98-E9DD-4D57-720B09A4359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282;p7">
            <a:extLst>
              <a:ext uri="{FF2B5EF4-FFF2-40B4-BE49-F238E27FC236}">
                <a16:creationId xmlns:a16="http://schemas.microsoft.com/office/drawing/2014/main" id="{008004FE-C956-73E0-6836-B9C8E4503D74}"/>
              </a:ext>
            </a:extLst>
          </p:cNvPr>
          <p:cNvSpPr txBox="1"/>
          <p:nvPr/>
        </p:nvSpPr>
        <p:spPr>
          <a:xfrm>
            <a:off x="678748" y="128772"/>
            <a:ext cx="10818924" cy="380385"/>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b="1" dirty="0">
                <a:solidFill>
                  <a:srgbClr val="757070"/>
                </a:solidFill>
                <a:latin typeface="Calibri"/>
                <a:ea typeface="Calibri"/>
                <a:cs typeface="Calibri"/>
                <a:sym typeface="Calibri"/>
              </a:rPr>
              <a:t>بعد</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 سماع إجابات</a:t>
            </a:r>
            <a:r>
              <a:rPr kumimoji="0" lang="ar-SA" b="1" i="0" u="none" strike="noStrike" kern="1200" cap="none" spc="0" normalizeH="0" baseline="0" noProof="0" dirty="0">
                <a:ln>
                  <a:noFill/>
                </a:ln>
                <a:solidFill>
                  <a:srgbClr val="757070"/>
                </a:solidFill>
                <a:effectLst/>
                <a:uLnTx/>
                <a:uFillTx/>
                <a:latin typeface="Calibri"/>
                <a:ea typeface="Calibri"/>
                <a:cs typeface="Calibri"/>
                <a:sym typeface="Calibri"/>
              </a:rPr>
              <a:t> التلاميذ عن عنوان كل صورة</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 </a:t>
            </a:r>
            <a:r>
              <a:rPr kumimoji="0" lang="ar-SA" b="1" i="0" u="none" strike="noStrike" kern="1200" cap="none" spc="0" normalizeH="0" baseline="0" noProof="0" dirty="0">
                <a:ln>
                  <a:noFill/>
                </a:ln>
                <a:solidFill>
                  <a:srgbClr val="757070"/>
                </a:solidFill>
                <a:effectLst/>
                <a:uLnTx/>
                <a:uFillTx/>
                <a:latin typeface="Calibri"/>
                <a:ea typeface="Calibri"/>
                <a:cs typeface="Calibri"/>
                <a:sym typeface="Calibri"/>
              </a:rPr>
              <a:t>يدونها الأستاذ على السبورة، ثم يطلب من التلاميذ تحديد الموضوع العام لكل بطاقة</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a:t>
            </a:r>
            <a:endParaRPr lang="fr-FR" altLang="fr-FR" dirty="0">
              <a:latin typeface="Arial" panose="020B0604020202020204" pitchFamily="34" charset="0"/>
            </a:endParaRPr>
          </a:p>
        </p:txBody>
      </p:sp>
      <p:pic>
        <p:nvPicPr>
          <p:cNvPr id="9" name="Google Shape;285;p7">
            <a:extLst>
              <a:ext uri="{FF2B5EF4-FFF2-40B4-BE49-F238E27FC236}">
                <a16:creationId xmlns:a16="http://schemas.microsoft.com/office/drawing/2014/main" id="{0A7E2625-EB8A-3B0A-42F0-8E94C08E3680}"/>
              </a:ext>
            </a:extLst>
          </p:cNvPr>
          <p:cNvPicPr preferRelativeResize="0"/>
          <p:nvPr/>
        </p:nvPicPr>
        <p:blipFill rotWithShape="1">
          <a:blip r:embed="rId6">
            <a:alphaModFix/>
          </a:blip>
          <a:srcRect/>
          <a:stretch/>
        </p:blipFill>
        <p:spPr>
          <a:xfrm>
            <a:off x="675853" y="26982"/>
            <a:ext cx="730250" cy="730250"/>
          </a:xfrm>
          <a:prstGeom prst="rect">
            <a:avLst/>
          </a:prstGeom>
          <a:noFill/>
          <a:ln>
            <a:noFill/>
          </a:ln>
        </p:spPr>
      </p:pic>
      <p:sp>
        <p:nvSpPr>
          <p:cNvPr id="10" name="Google Shape;283;p7">
            <a:extLst>
              <a:ext uri="{FF2B5EF4-FFF2-40B4-BE49-F238E27FC236}">
                <a16:creationId xmlns:a16="http://schemas.microsoft.com/office/drawing/2014/main" id="{FADDC748-187F-515C-F172-B5095F391C98}"/>
              </a:ext>
            </a:extLst>
          </p:cNvPr>
          <p:cNvSpPr txBox="1"/>
          <p:nvPr/>
        </p:nvSpPr>
        <p:spPr>
          <a:xfrm>
            <a:off x="764768" y="527158"/>
            <a:ext cx="10564776" cy="246221"/>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ينوه المدرس بعمل المتعلمين،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ويطلب منهم تحديد الموضوع العام لكل بطاقة. </a:t>
            </a:r>
            <a:endParaRPr sz="1600" i="1" dirty="0">
              <a:solidFill>
                <a:srgbClr val="AEABAB"/>
              </a:solidFill>
              <a:latin typeface="Calibri"/>
              <a:ea typeface="Calibri"/>
              <a:cs typeface="Calibri"/>
            </a:endParaRPr>
          </a:p>
        </p:txBody>
      </p:sp>
      <p:pic>
        <p:nvPicPr>
          <p:cNvPr id="25" name="Google Shape;277;p6" descr="Lever la main - Icônes mains et gestes gratuites">
            <a:extLst>
              <a:ext uri="{FF2B5EF4-FFF2-40B4-BE49-F238E27FC236}">
                <a16:creationId xmlns:a16="http://schemas.microsoft.com/office/drawing/2014/main" id="{CC958F92-EA5A-6F04-DCA4-53B27E43C15B}"/>
              </a:ext>
            </a:extLst>
          </p:cNvPr>
          <p:cNvPicPr preferRelativeResize="0"/>
          <p:nvPr/>
        </p:nvPicPr>
        <p:blipFill rotWithShape="1">
          <a:blip r:embed="rId7">
            <a:alphaModFix/>
          </a:blip>
          <a:srcRect/>
          <a:stretch/>
        </p:blipFill>
        <p:spPr>
          <a:xfrm>
            <a:off x="55560" y="-14533"/>
            <a:ext cx="735012" cy="733425"/>
          </a:xfrm>
          <a:prstGeom prst="rect">
            <a:avLst/>
          </a:prstGeom>
          <a:noFill/>
          <a:ln>
            <a:noFill/>
          </a:ln>
        </p:spPr>
      </p:pic>
    </p:spTree>
    <p:extLst>
      <p:ext uri="{BB962C8B-B14F-4D97-AF65-F5344CB8AC3E}">
        <p14:creationId xmlns:p14="http://schemas.microsoft.com/office/powerpoint/2010/main" val="981596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17B5E85F-DF6D-E900-5B84-09C70053EE90}"/>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703BFAA1-934E-83D9-2898-9620D9F031C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783D48D9-C5C5-5FC5-1FA6-5EE6D55E4525}"/>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8" name="Image 7" descr="Une image contenant Visage humain, texte, garçon, personne&#10;&#10;Le contenu généré par l’IA peut être incorrect.">
            <a:extLst>
              <a:ext uri="{FF2B5EF4-FFF2-40B4-BE49-F238E27FC236}">
                <a16:creationId xmlns:a16="http://schemas.microsoft.com/office/drawing/2014/main" id="{D3716E90-0067-52F4-3910-CA92E32E63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562" y="1264810"/>
            <a:ext cx="4430793" cy="4430793"/>
          </a:xfrm>
          <a:prstGeom prst="rect">
            <a:avLst/>
          </a:prstGeom>
        </p:spPr>
      </p:pic>
      <p:pic>
        <p:nvPicPr>
          <p:cNvPr id="11" name="Image 10">
            <a:extLst>
              <a:ext uri="{FF2B5EF4-FFF2-40B4-BE49-F238E27FC236}">
                <a16:creationId xmlns:a16="http://schemas.microsoft.com/office/drawing/2014/main" id="{32E51C56-1C79-60AD-CFEB-5756D18565A7}"/>
              </a:ext>
            </a:extLst>
          </p:cNvPr>
          <p:cNvPicPr>
            <a:picLocks noChangeAspect="1"/>
          </p:cNvPicPr>
          <p:nvPr/>
        </p:nvPicPr>
        <p:blipFill>
          <a:blip r:embed="rId4"/>
          <a:stretch>
            <a:fillRect/>
          </a:stretch>
        </p:blipFill>
        <p:spPr>
          <a:xfrm>
            <a:off x="706473" y="1482585"/>
            <a:ext cx="4430793" cy="4430793"/>
          </a:xfrm>
          <a:prstGeom prst="rect">
            <a:avLst/>
          </a:prstGeom>
        </p:spPr>
      </p:pic>
      <p:sp>
        <p:nvSpPr>
          <p:cNvPr id="7" name="ZoneTexte 6">
            <a:extLst>
              <a:ext uri="{FF2B5EF4-FFF2-40B4-BE49-F238E27FC236}">
                <a16:creationId xmlns:a16="http://schemas.microsoft.com/office/drawing/2014/main" id="{6C0A1ABF-754D-2B01-A819-F58B0E6F678C}"/>
              </a:ext>
            </a:extLst>
          </p:cNvPr>
          <p:cNvSpPr txBox="1"/>
          <p:nvPr/>
        </p:nvSpPr>
        <p:spPr>
          <a:xfrm>
            <a:off x="9942026" y="2862891"/>
            <a:ext cx="1801946" cy="461665"/>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400" b="1" dirty="0">
              <a:solidFill>
                <a:srgbClr val="002060"/>
              </a:solidFill>
              <a:sym typeface="Calibri"/>
            </a:endParaRPr>
          </a:p>
        </p:txBody>
      </p:sp>
      <p:sp>
        <p:nvSpPr>
          <p:cNvPr id="12" name="ZoneTexte 11">
            <a:extLst>
              <a:ext uri="{FF2B5EF4-FFF2-40B4-BE49-F238E27FC236}">
                <a16:creationId xmlns:a16="http://schemas.microsoft.com/office/drawing/2014/main" id="{43445A03-584C-5AA7-2ED9-D370C781FEA7}"/>
              </a:ext>
            </a:extLst>
          </p:cNvPr>
          <p:cNvSpPr txBox="1"/>
          <p:nvPr/>
        </p:nvSpPr>
        <p:spPr>
          <a:xfrm>
            <a:off x="9963964" y="2898159"/>
            <a:ext cx="1780008"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انتهاك الخصوصية</a:t>
            </a:r>
          </a:p>
        </p:txBody>
      </p:sp>
      <p:sp>
        <p:nvSpPr>
          <p:cNvPr id="13" name="ZoneTexte 12">
            <a:extLst>
              <a:ext uri="{FF2B5EF4-FFF2-40B4-BE49-F238E27FC236}">
                <a16:creationId xmlns:a16="http://schemas.microsoft.com/office/drawing/2014/main" id="{1B3294EE-1F9B-D7F0-2E1A-61ADCCDCD860}"/>
              </a:ext>
            </a:extLst>
          </p:cNvPr>
          <p:cNvSpPr txBox="1"/>
          <p:nvPr/>
        </p:nvSpPr>
        <p:spPr>
          <a:xfrm>
            <a:off x="9942026" y="5035085"/>
            <a:ext cx="1801946" cy="461665"/>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400" b="1" dirty="0">
              <a:solidFill>
                <a:srgbClr val="002060"/>
              </a:solidFill>
              <a:sym typeface="Calibri"/>
            </a:endParaRPr>
          </a:p>
        </p:txBody>
      </p:sp>
      <p:sp>
        <p:nvSpPr>
          <p:cNvPr id="14" name="ZoneTexte 13">
            <a:extLst>
              <a:ext uri="{FF2B5EF4-FFF2-40B4-BE49-F238E27FC236}">
                <a16:creationId xmlns:a16="http://schemas.microsoft.com/office/drawing/2014/main" id="{8637299C-F1BE-F7E9-4948-4D97BB0AA7FD}"/>
              </a:ext>
            </a:extLst>
          </p:cNvPr>
          <p:cNvSpPr txBox="1"/>
          <p:nvPr/>
        </p:nvSpPr>
        <p:spPr>
          <a:xfrm>
            <a:off x="8027327" y="5018460"/>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5" name="ZoneTexte 14">
            <a:extLst>
              <a:ext uri="{FF2B5EF4-FFF2-40B4-BE49-F238E27FC236}">
                <a16:creationId xmlns:a16="http://schemas.microsoft.com/office/drawing/2014/main" id="{9DF570AA-88FC-91CA-BAF2-37409B53859C}"/>
              </a:ext>
            </a:extLst>
          </p:cNvPr>
          <p:cNvSpPr txBox="1"/>
          <p:nvPr/>
        </p:nvSpPr>
        <p:spPr>
          <a:xfrm>
            <a:off x="7993656" y="3001974"/>
            <a:ext cx="1801946" cy="40011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000" b="1" dirty="0">
              <a:solidFill>
                <a:srgbClr val="002060"/>
              </a:solidFill>
              <a:sym typeface="Calibri"/>
            </a:endParaRPr>
          </a:p>
        </p:txBody>
      </p:sp>
      <p:sp>
        <p:nvSpPr>
          <p:cNvPr id="16" name="ZoneTexte 15">
            <a:extLst>
              <a:ext uri="{FF2B5EF4-FFF2-40B4-BE49-F238E27FC236}">
                <a16:creationId xmlns:a16="http://schemas.microsoft.com/office/drawing/2014/main" id="{67416FB8-ED40-34F5-0E06-536DDF524D35}"/>
              </a:ext>
            </a:extLst>
          </p:cNvPr>
          <p:cNvSpPr txBox="1"/>
          <p:nvPr/>
        </p:nvSpPr>
        <p:spPr>
          <a:xfrm>
            <a:off x="2990812" y="3056702"/>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7" name="ZoneTexte 16">
            <a:extLst>
              <a:ext uri="{FF2B5EF4-FFF2-40B4-BE49-F238E27FC236}">
                <a16:creationId xmlns:a16="http://schemas.microsoft.com/office/drawing/2014/main" id="{058DB835-2193-3611-7A95-F725BCBB2F15}"/>
              </a:ext>
            </a:extLst>
          </p:cNvPr>
          <p:cNvSpPr txBox="1"/>
          <p:nvPr/>
        </p:nvSpPr>
        <p:spPr>
          <a:xfrm>
            <a:off x="3226228" y="4892429"/>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8" name="ZoneTexte 17">
            <a:extLst>
              <a:ext uri="{FF2B5EF4-FFF2-40B4-BE49-F238E27FC236}">
                <a16:creationId xmlns:a16="http://schemas.microsoft.com/office/drawing/2014/main" id="{29324175-B77D-0B65-9F48-A6F1CC48E837}"/>
              </a:ext>
            </a:extLst>
          </p:cNvPr>
          <p:cNvSpPr txBox="1"/>
          <p:nvPr/>
        </p:nvSpPr>
        <p:spPr>
          <a:xfrm>
            <a:off x="936898" y="3081254"/>
            <a:ext cx="1801946"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19" name="ZoneTexte 18">
            <a:extLst>
              <a:ext uri="{FF2B5EF4-FFF2-40B4-BE49-F238E27FC236}">
                <a16:creationId xmlns:a16="http://schemas.microsoft.com/office/drawing/2014/main" id="{2307EB72-776E-9C04-E9C0-EE4AA79272A3}"/>
              </a:ext>
            </a:extLst>
          </p:cNvPr>
          <p:cNvSpPr txBox="1"/>
          <p:nvPr/>
        </p:nvSpPr>
        <p:spPr>
          <a:xfrm>
            <a:off x="893564" y="4872577"/>
            <a:ext cx="2075290"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0" name="ZoneTexte 19">
            <a:extLst>
              <a:ext uri="{FF2B5EF4-FFF2-40B4-BE49-F238E27FC236}">
                <a16:creationId xmlns:a16="http://schemas.microsoft.com/office/drawing/2014/main" id="{C2C17209-BDCC-00EA-0F6E-3A1F50ED4091}"/>
              </a:ext>
            </a:extLst>
          </p:cNvPr>
          <p:cNvSpPr txBox="1"/>
          <p:nvPr/>
        </p:nvSpPr>
        <p:spPr>
          <a:xfrm>
            <a:off x="1128470" y="979217"/>
            <a:ext cx="3277275"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1" name="ZoneTexte 20">
            <a:extLst>
              <a:ext uri="{FF2B5EF4-FFF2-40B4-BE49-F238E27FC236}">
                <a16:creationId xmlns:a16="http://schemas.microsoft.com/office/drawing/2014/main" id="{649EBC7D-A2EF-9A45-C175-22A07365E554}"/>
              </a:ext>
            </a:extLst>
          </p:cNvPr>
          <p:cNvSpPr txBox="1"/>
          <p:nvPr/>
        </p:nvSpPr>
        <p:spPr>
          <a:xfrm>
            <a:off x="8259836" y="979217"/>
            <a:ext cx="3277275" cy="523220"/>
          </a:xfrm>
          <a:prstGeom prst="rect">
            <a:avLst/>
          </a:prstGeom>
          <a:solidFill>
            <a:schemeClr val="bg1"/>
          </a:solidFill>
          <a:ln w="28575">
            <a:solidFill>
              <a:schemeClr val="accent5">
                <a:lumMod val="20000"/>
                <a:lumOff val="80000"/>
              </a:schemeClr>
            </a:solidFill>
          </a:ln>
        </p:spPr>
        <p:txBody>
          <a:bodyPr wrap="square">
            <a:spAutoFit/>
          </a:bodyPr>
          <a:lstStyle/>
          <a:p>
            <a:pPr lvl="0" algn="r" rtl="1">
              <a:defRPr/>
            </a:pPr>
            <a:endParaRPr lang="ar-SA" sz="2800" b="1" dirty="0">
              <a:solidFill>
                <a:srgbClr val="002060"/>
              </a:solidFill>
              <a:sym typeface="Calibri"/>
            </a:endParaRPr>
          </a:p>
        </p:txBody>
      </p:sp>
      <p:sp>
        <p:nvSpPr>
          <p:cNvPr id="22" name="ZoneTexte 21">
            <a:extLst>
              <a:ext uri="{FF2B5EF4-FFF2-40B4-BE49-F238E27FC236}">
                <a16:creationId xmlns:a16="http://schemas.microsoft.com/office/drawing/2014/main" id="{E30F9055-953B-6984-9F8F-83D883485C08}"/>
              </a:ext>
            </a:extLst>
          </p:cNvPr>
          <p:cNvSpPr txBox="1"/>
          <p:nvPr/>
        </p:nvSpPr>
        <p:spPr>
          <a:xfrm>
            <a:off x="8053160" y="2997909"/>
            <a:ext cx="1659317"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إدمان الإنترنيت</a:t>
            </a:r>
          </a:p>
        </p:txBody>
      </p:sp>
      <p:sp>
        <p:nvSpPr>
          <p:cNvPr id="23" name="ZoneTexte 22">
            <a:extLst>
              <a:ext uri="{FF2B5EF4-FFF2-40B4-BE49-F238E27FC236}">
                <a16:creationId xmlns:a16="http://schemas.microsoft.com/office/drawing/2014/main" id="{DCB31D4E-88A1-C05B-9059-C4D93E3F25F8}"/>
              </a:ext>
            </a:extLst>
          </p:cNvPr>
          <p:cNvSpPr txBox="1"/>
          <p:nvPr/>
        </p:nvSpPr>
        <p:spPr>
          <a:xfrm>
            <a:off x="9967404" y="5046003"/>
            <a:ext cx="1780008"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التنمر الإلكتروني</a:t>
            </a:r>
          </a:p>
        </p:txBody>
      </p:sp>
      <p:sp>
        <p:nvSpPr>
          <p:cNvPr id="24" name="ZoneTexte 23">
            <a:extLst>
              <a:ext uri="{FF2B5EF4-FFF2-40B4-BE49-F238E27FC236}">
                <a16:creationId xmlns:a16="http://schemas.microsoft.com/office/drawing/2014/main" id="{6C8FBCED-B926-9E2C-1395-F3A95EC1F715}"/>
              </a:ext>
            </a:extLst>
          </p:cNvPr>
          <p:cNvSpPr txBox="1"/>
          <p:nvPr/>
        </p:nvSpPr>
        <p:spPr>
          <a:xfrm>
            <a:off x="7993656" y="5065862"/>
            <a:ext cx="1801946" cy="400110"/>
          </a:xfrm>
          <a:prstGeom prst="rect">
            <a:avLst/>
          </a:prstGeom>
          <a:solidFill>
            <a:schemeClr val="accent5">
              <a:lumMod val="20000"/>
              <a:lumOff val="80000"/>
            </a:schemeClr>
          </a:solidFill>
        </p:spPr>
        <p:txBody>
          <a:bodyPr wrap="square">
            <a:spAutoFit/>
          </a:bodyPr>
          <a:lstStyle/>
          <a:p>
            <a:pPr lvl="0" algn="r" rtl="1">
              <a:defRPr/>
            </a:pPr>
            <a:r>
              <a:rPr lang="ar-SA" sz="2000" b="1" dirty="0">
                <a:solidFill>
                  <a:srgbClr val="002060"/>
                </a:solidFill>
                <a:sym typeface="Calibri"/>
              </a:rPr>
              <a:t>التأثيرات الصحية</a:t>
            </a:r>
          </a:p>
        </p:txBody>
      </p:sp>
      <p:sp>
        <p:nvSpPr>
          <p:cNvPr id="26" name="ZoneTexte 25">
            <a:extLst>
              <a:ext uri="{FF2B5EF4-FFF2-40B4-BE49-F238E27FC236}">
                <a16:creationId xmlns:a16="http://schemas.microsoft.com/office/drawing/2014/main" id="{82F19E7D-EBA0-7B70-5DED-6F0B356D9960}"/>
              </a:ext>
            </a:extLst>
          </p:cNvPr>
          <p:cNvSpPr txBox="1"/>
          <p:nvPr/>
        </p:nvSpPr>
        <p:spPr>
          <a:xfrm>
            <a:off x="3040688" y="3114294"/>
            <a:ext cx="1718820"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تطوير الأعمال</a:t>
            </a:r>
          </a:p>
        </p:txBody>
      </p:sp>
      <p:sp>
        <p:nvSpPr>
          <p:cNvPr id="27" name="ZoneTexte 26">
            <a:extLst>
              <a:ext uri="{FF2B5EF4-FFF2-40B4-BE49-F238E27FC236}">
                <a16:creationId xmlns:a16="http://schemas.microsoft.com/office/drawing/2014/main" id="{4A0C6259-12C6-D1B2-DF45-CEB2ACE22412}"/>
              </a:ext>
            </a:extLst>
          </p:cNvPr>
          <p:cNvSpPr txBox="1"/>
          <p:nvPr/>
        </p:nvSpPr>
        <p:spPr>
          <a:xfrm>
            <a:off x="3188562" y="4951993"/>
            <a:ext cx="1801946"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التعليم الالكتروني</a:t>
            </a:r>
          </a:p>
        </p:txBody>
      </p:sp>
      <p:sp>
        <p:nvSpPr>
          <p:cNvPr id="28" name="ZoneTexte 27">
            <a:extLst>
              <a:ext uri="{FF2B5EF4-FFF2-40B4-BE49-F238E27FC236}">
                <a16:creationId xmlns:a16="http://schemas.microsoft.com/office/drawing/2014/main" id="{86BBAC00-3921-8347-9F42-97F0869E3D7B}"/>
              </a:ext>
            </a:extLst>
          </p:cNvPr>
          <p:cNvSpPr txBox="1"/>
          <p:nvPr/>
        </p:nvSpPr>
        <p:spPr>
          <a:xfrm>
            <a:off x="932896" y="4930040"/>
            <a:ext cx="1971588"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الوصول للمعلومة</a:t>
            </a:r>
          </a:p>
        </p:txBody>
      </p:sp>
      <p:sp>
        <p:nvSpPr>
          <p:cNvPr id="29" name="ZoneTexte 28">
            <a:extLst>
              <a:ext uri="{FF2B5EF4-FFF2-40B4-BE49-F238E27FC236}">
                <a16:creationId xmlns:a16="http://schemas.microsoft.com/office/drawing/2014/main" id="{534B079C-9192-8116-9F87-56F5711C58FF}"/>
              </a:ext>
            </a:extLst>
          </p:cNvPr>
          <p:cNvSpPr txBox="1"/>
          <p:nvPr/>
        </p:nvSpPr>
        <p:spPr>
          <a:xfrm>
            <a:off x="893565" y="3145452"/>
            <a:ext cx="1845280" cy="400110"/>
          </a:xfrm>
          <a:prstGeom prst="rect">
            <a:avLst/>
          </a:prstGeom>
          <a:solidFill>
            <a:schemeClr val="accent5">
              <a:lumMod val="20000"/>
              <a:lumOff val="80000"/>
            </a:schemeClr>
          </a:solidFill>
        </p:spPr>
        <p:txBody>
          <a:bodyPr wrap="square">
            <a:spAutoFit/>
          </a:bodyPr>
          <a:lstStyle/>
          <a:p>
            <a:pPr lvl="0" algn="ctr" rtl="1">
              <a:defRPr/>
            </a:pPr>
            <a:r>
              <a:rPr lang="ar-SA" sz="2000" b="1" dirty="0">
                <a:solidFill>
                  <a:srgbClr val="002060"/>
                </a:solidFill>
                <a:sym typeface="Calibri"/>
              </a:rPr>
              <a:t>التواصل الاجتماعي</a:t>
            </a:r>
          </a:p>
        </p:txBody>
      </p:sp>
      <p:pic>
        <p:nvPicPr>
          <p:cNvPr id="5" name="Picture 2" descr="Image générée">
            <a:extLst>
              <a:ext uri="{FF2B5EF4-FFF2-40B4-BE49-F238E27FC236}">
                <a16:creationId xmlns:a16="http://schemas.microsoft.com/office/drawing/2014/main" id="{B66B2D1C-627F-674C-4B0E-46A2B206018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282;p7">
            <a:extLst>
              <a:ext uri="{FF2B5EF4-FFF2-40B4-BE49-F238E27FC236}">
                <a16:creationId xmlns:a16="http://schemas.microsoft.com/office/drawing/2014/main" id="{5471958C-B99E-962B-571D-92F85BB23783}"/>
              </a:ext>
            </a:extLst>
          </p:cNvPr>
          <p:cNvSpPr txBox="1"/>
          <p:nvPr/>
        </p:nvSpPr>
        <p:spPr>
          <a:xfrm>
            <a:off x="678748" y="128772"/>
            <a:ext cx="10818924" cy="380385"/>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b="1" dirty="0">
                <a:solidFill>
                  <a:srgbClr val="757070"/>
                </a:solidFill>
                <a:latin typeface="Calibri"/>
                <a:ea typeface="Calibri"/>
                <a:cs typeface="Calibri"/>
                <a:sym typeface="Calibri"/>
              </a:rPr>
              <a:t>بعد</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 سماع إجابات</a:t>
            </a:r>
            <a:r>
              <a:rPr kumimoji="0" lang="ar-SA" b="1" i="0" u="none" strike="noStrike" kern="1200" cap="none" spc="0" normalizeH="0" baseline="0" noProof="0" dirty="0">
                <a:ln>
                  <a:noFill/>
                </a:ln>
                <a:solidFill>
                  <a:srgbClr val="757070"/>
                </a:solidFill>
                <a:effectLst/>
                <a:uLnTx/>
                <a:uFillTx/>
                <a:latin typeface="Calibri"/>
                <a:ea typeface="Calibri"/>
                <a:cs typeface="Calibri"/>
                <a:sym typeface="Calibri"/>
              </a:rPr>
              <a:t> التلاميذ عن الموضوع العام لكل بطاقة، يدونها الأستاذ على السبورة</a:t>
            </a:r>
            <a:r>
              <a:rPr kumimoji="0" lang="ar-MA" b="1" i="0" u="none" strike="noStrike" kern="1200" cap="none" spc="0" normalizeH="0" baseline="0" noProof="0" dirty="0">
                <a:ln>
                  <a:noFill/>
                </a:ln>
                <a:solidFill>
                  <a:srgbClr val="757070"/>
                </a:solidFill>
                <a:effectLst/>
                <a:uLnTx/>
                <a:uFillTx/>
                <a:latin typeface="Calibri"/>
                <a:ea typeface="Calibri"/>
                <a:cs typeface="Calibri"/>
                <a:sym typeface="Calibri"/>
              </a:rPr>
              <a:t>:</a:t>
            </a:r>
            <a:endParaRPr lang="fr-FR" altLang="fr-FR" dirty="0">
              <a:latin typeface="Arial" panose="020B0604020202020204" pitchFamily="34" charset="0"/>
            </a:endParaRPr>
          </a:p>
        </p:txBody>
      </p:sp>
      <p:pic>
        <p:nvPicPr>
          <p:cNvPr id="9" name="Google Shape;285;p7">
            <a:extLst>
              <a:ext uri="{FF2B5EF4-FFF2-40B4-BE49-F238E27FC236}">
                <a16:creationId xmlns:a16="http://schemas.microsoft.com/office/drawing/2014/main" id="{B21A8C3E-BBC7-FFB1-1DA6-04EA6C0D6A0A}"/>
              </a:ext>
            </a:extLst>
          </p:cNvPr>
          <p:cNvPicPr preferRelativeResize="0"/>
          <p:nvPr/>
        </p:nvPicPr>
        <p:blipFill rotWithShape="1">
          <a:blip r:embed="rId6">
            <a:alphaModFix/>
          </a:blip>
          <a:srcRect/>
          <a:stretch/>
        </p:blipFill>
        <p:spPr>
          <a:xfrm>
            <a:off x="65265" y="44086"/>
            <a:ext cx="730250" cy="730250"/>
          </a:xfrm>
          <a:prstGeom prst="rect">
            <a:avLst/>
          </a:prstGeom>
          <a:noFill/>
          <a:ln>
            <a:noFill/>
          </a:ln>
        </p:spPr>
      </p:pic>
      <p:sp>
        <p:nvSpPr>
          <p:cNvPr id="10" name="Google Shape;283;p7">
            <a:extLst>
              <a:ext uri="{FF2B5EF4-FFF2-40B4-BE49-F238E27FC236}">
                <a16:creationId xmlns:a16="http://schemas.microsoft.com/office/drawing/2014/main" id="{43F6E61A-48F2-7D80-921E-DC50B6AF85A4}"/>
              </a:ext>
            </a:extLst>
          </p:cNvPr>
          <p:cNvSpPr txBox="1"/>
          <p:nvPr/>
        </p:nvSpPr>
        <p:spPr>
          <a:xfrm>
            <a:off x="764768" y="527158"/>
            <a:ext cx="10564776" cy="246221"/>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600" b="0" i="1" u="none" strike="noStrike" kern="1200" cap="none" spc="0" normalizeH="0" baseline="0" noProof="0" dirty="0">
                <a:ln>
                  <a:noFill/>
                </a:ln>
                <a:solidFill>
                  <a:srgbClr val="AEABAB"/>
                </a:solidFill>
                <a:effectLst/>
                <a:uLnTx/>
                <a:uFillTx/>
                <a:latin typeface="Calibri"/>
                <a:ea typeface="Calibri"/>
                <a:cs typeface="Calibri"/>
                <a:sym typeface="Calibri"/>
              </a:rPr>
              <a:t>ينوه المدرس بعمل المتعلمين، </a:t>
            </a:r>
            <a:r>
              <a:rPr kumimoji="0" lang="ar-SA" sz="1600" b="0" i="1" u="none" strike="noStrike" kern="1200" cap="none" spc="0" normalizeH="0" baseline="0" noProof="0" dirty="0">
                <a:ln>
                  <a:noFill/>
                </a:ln>
                <a:solidFill>
                  <a:srgbClr val="AEABAB"/>
                </a:solidFill>
                <a:effectLst/>
                <a:uLnTx/>
                <a:uFillTx/>
                <a:latin typeface="Calibri"/>
                <a:ea typeface="Calibri"/>
                <a:cs typeface="Calibri"/>
                <a:sym typeface="Calibri"/>
              </a:rPr>
              <a:t>ويعلق </a:t>
            </a:r>
            <a:r>
              <a:rPr lang="ar-SA" altLang="fr-FR" sz="1600" i="1" dirty="0">
                <a:solidFill>
                  <a:srgbClr val="AEABAB"/>
                </a:solidFill>
                <a:latin typeface="Calibri"/>
                <a:ea typeface="Calibri"/>
                <a:cs typeface="Calibri"/>
              </a:rPr>
              <a:t>قائلاً: "التكنولوجيا لها سلبيات وإيجابيات، فكيف تعقبون عن الرأي الذي يقول إن سلبيات التكنولوجيا أكبر من ايجابياتها..."</a:t>
            </a:r>
            <a:endParaRPr sz="1600" i="1" dirty="0">
              <a:solidFill>
                <a:srgbClr val="AEABAB"/>
              </a:solidFill>
              <a:latin typeface="Calibri"/>
              <a:ea typeface="Calibri"/>
              <a:cs typeface="Calibri"/>
            </a:endParaRPr>
          </a:p>
        </p:txBody>
      </p:sp>
    </p:spTree>
    <p:extLst>
      <p:ext uri="{BB962C8B-B14F-4D97-AF65-F5344CB8AC3E}">
        <p14:creationId xmlns:p14="http://schemas.microsoft.com/office/powerpoint/2010/main" val="17053892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FA302C09-145C-61E0-FA3A-FF5375C45E7D}"/>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256682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لدى عينة من التلاميذ.</a:t>
            </a:r>
            <a:endParaRPr lang="fr-FR" sz="1600" i="1" dirty="0">
              <a:solidFill>
                <a:srgbClr val="AFABAB"/>
              </a:solidFill>
              <a:latin typeface="Calibri" pitchFamily="34"/>
              <a:cs typeface="Calibri" pitchFamily="34"/>
            </a:endParaRPr>
          </a:p>
        </p:txBody>
      </p:sp>
      <p:pic>
        <p:nvPicPr>
          <p:cNvPr id="4" name="Image 3" descr="Une image contenant habits, personne, Visage humain, intérieur&#10;&#10;Le contenu généré par l’IA peut être incorrect.">
            <a:extLst>
              <a:ext uri="{FF2B5EF4-FFF2-40B4-BE49-F238E27FC236}">
                <a16:creationId xmlns:a16="http://schemas.microsoft.com/office/drawing/2014/main" id="{B79A3810-98C0-28AD-13FB-FB59272D1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1710" y="1489176"/>
            <a:ext cx="6758247" cy="4505498"/>
          </a:xfrm>
          <a:prstGeom prst="rect">
            <a:avLst/>
          </a:prstGeom>
        </p:spPr>
      </p:pic>
      <p:pic>
        <p:nvPicPr>
          <p:cNvPr id="2" name="Google Shape;1176;p113">
            <a:extLst>
              <a:ext uri="{FF2B5EF4-FFF2-40B4-BE49-F238E27FC236}">
                <a16:creationId xmlns:a16="http://schemas.microsoft.com/office/drawing/2014/main" id="{B3EA80B2-2722-2288-00AE-26C25FEB9081}"/>
              </a:ext>
            </a:extLst>
          </p:cNvPr>
          <p:cNvPicPr>
            <a:picLocks noChangeAspect="1"/>
          </p:cNvPicPr>
          <p:nvPr/>
        </p:nvPicPr>
        <p:blipFill>
          <a:blip r:embed="rId3">
            <a:alphaModFix/>
          </a:blip>
          <a:srcRect/>
          <a:stretch>
            <a:fillRect/>
          </a:stretch>
        </p:blipFill>
        <p:spPr>
          <a:xfrm>
            <a:off x="11221847" y="266646"/>
            <a:ext cx="586082" cy="586082"/>
          </a:xfrm>
          <a:prstGeom prst="rect">
            <a:avLst/>
          </a:prstGeom>
          <a:noFill/>
          <a:ln cap="flat">
            <a:noFill/>
          </a:ln>
        </p:spPr>
      </p:pic>
    </p:spTree>
    <p:extLst>
      <p:ext uri="{BB962C8B-B14F-4D97-AF65-F5344CB8AC3E}">
        <p14:creationId xmlns:p14="http://schemas.microsoft.com/office/powerpoint/2010/main" val="986438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sp>
        <p:nvSpPr>
          <p:cNvPr id="3" name="Google Shape;274;p6">
            <a:extLst>
              <a:ext uri="{FF2B5EF4-FFF2-40B4-BE49-F238E27FC236}">
                <a16:creationId xmlns:a16="http://schemas.microsoft.com/office/drawing/2014/main" id="{F3805660-D167-A157-95DF-9823538587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pic>
        <p:nvPicPr>
          <p:cNvPr id="2" name="Google Shape;1175;p113">
            <a:extLst>
              <a:ext uri="{FF2B5EF4-FFF2-40B4-BE49-F238E27FC236}">
                <a16:creationId xmlns:a16="http://schemas.microsoft.com/office/drawing/2014/main" id="{35D686F1-9630-4545-D876-9BF6FDDC5A7E}"/>
              </a:ext>
            </a:extLst>
          </p:cNvPr>
          <p:cNvPicPr>
            <a:picLocks noChangeAspect="1"/>
          </p:cNvPicPr>
          <p:nvPr/>
        </p:nvPicPr>
        <p:blipFill>
          <a:blip r:embed="rId3">
            <a:alphaModFix/>
          </a:blip>
          <a:srcRect/>
          <a:stretch>
            <a:fillRect/>
          </a:stretch>
        </p:blipFill>
        <p:spPr>
          <a:xfrm>
            <a:off x="6588658" y="2420992"/>
            <a:ext cx="2414798" cy="2414798"/>
          </a:xfrm>
          <a:prstGeom prst="rect">
            <a:avLst/>
          </a:prstGeom>
          <a:noFill/>
          <a:ln cap="flat">
            <a:noFill/>
          </a:ln>
        </p:spPr>
      </p:pic>
      <p:pic>
        <p:nvPicPr>
          <p:cNvPr id="4" name="Google Shape;1176;p113">
            <a:extLst>
              <a:ext uri="{FF2B5EF4-FFF2-40B4-BE49-F238E27FC236}">
                <a16:creationId xmlns:a16="http://schemas.microsoft.com/office/drawing/2014/main" id="{89D3B59C-695B-CFCE-1E04-B1BC02050719}"/>
              </a:ext>
            </a:extLst>
          </p:cNvPr>
          <p:cNvPicPr>
            <a:picLocks noChangeAspect="1"/>
          </p:cNvPicPr>
          <p:nvPr/>
        </p:nvPicPr>
        <p:blipFill>
          <a:blip r:embed="rId4">
            <a:alphaModFix/>
          </a:blip>
          <a:srcRect/>
          <a:stretch>
            <a:fillRect/>
          </a:stretch>
        </p:blipFill>
        <p:spPr>
          <a:xfrm>
            <a:off x="2731473" y="2540190"/>
            <a:ext cx="2295600" cy="2295600"/>
          </a:xfrm>
          <a:prstGeom prst="rect">
            <a:avLst/>
          </a:prstGeom>
          <a:noFill/>
          <a:ln cap="flat">
            <a:noFill/>
          </a:ln>
        </p:spPr>
      </p:pic>
    </p:spTree>
    <p:extLst>
      <p:ext uri="{BB962C8B-B14F-4D97-AF65-F5344CB8AC3E}">
        <p14:creationId xmlns:p14="http://schemas.microsoft.com/office/powerpoint/2010/main" val="1192448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2">
            <a:alphaModFix/>
          </a:blip>
          <a:srcRect/>
          <a:stretch>
            <a:fillRect/>
          </a:stretch>
        </p:blipFill>
        <p:spPr>
          <a:xfrm>
            <a:off x="11191413" y="183649"/>
            <a:ext cx="602723" cy="602723"/>
          </a:xfrm>
          <a:prstGeom prst="rect">
            <a:avLst/>
          </a:prstGeom>
          <a:noFill/>
          <a:ln cap="flat">
            <a:noFill/>
          </a:ln>
        </p:spPr>
      </p:pic>
      <p:sp>
        <p:nvSpPr>
          <p:cNvPr id="6" name="Google Shape;274;p6">
            <a:extLst>
              <a:ext uri="{FF2B5EF4-FFF2-40B4-BE49-F238E27FC236}">
                <a16:creationId xmlns:a16="http://schemas.microsoft.com/office/drawing/2014/main" id="{1D6D2D04-4761-43EF-CB74-00F783CA85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pic>
        <p:nvPicPr>
          <p:cNvPr id="4" name="Google Shape;1175;p113">
            <a:extLst>
              <a:ext uri="{FF2B5EF4-FFF2-40B4-BE49-F238E27FC236}">
                <a16:creationId xmlns:a16="http://schemas.microsoft.com/office/drawing/2014/main" id="{B07306E5-B2EB-6D02-55AC-9866252238AF}"/>
              </a:ext>
            </a:extLst>
          </p:cNvPr>
          <p:cNvPicPr>
            <a:picLocks noChangeAspect="1"/>
          </p:cNvPicPr>
          <p:nvPr/>
        </p:nvPicPr>
        <p:blipFill>
          <a:blip r:embed="rId3">
            <a:alphaModFix/>
          </a:blip>
          <a:srcRect/>
          <a:stretch>
            <a:fillRect/>
          </a:stretch>
        </p:blipFill>
        <p:spPr>
          <a:xfrm>
            <a:off x="10178564" y="3047276"/>
            <a:ext cx="636507" cy="636507"/>
          </a:xfrm>
          <a:prstGeom prst="rect">
            <a:avLst/>
          </a:prstGeom>
          <a:noFill/>
          <a:ln cap="flat">
            <a:noFill/>
          </a:ln>
        </p:spPr>
      </p:pic>
      <p:pic>
        <p:nvPicPr>
          <p:cNvPr id="5" name="Google Shape;1176;p113">
            <a:extLst>
              <a:ext uri="{FF2B5EF4-FFF2-40B4-BE49-F238E27FC236}">
                <a16:creationId xmlns:a16="http://schemas.microsoft.com/office/drawing/2014/main" id="{4A158D02-C4E8-ED60-BAB7-D36119EC4CEC}"/>
              </a:ext>
            </a:extLst>
          </p:cNvPr>
          <p:cNvPicPr>
            <a:picLocks noChangeAspect="1"/>
          </p:cNvPicPr>
          <p:nvPr/>
        </p:nvPicPr>
        <p:blipFill>
          <a:blip r:embed="rId4">
            <a:alphaModFix/>
          </a:blip>
          <a:srcRect/>
          <a:stretch>
            <a:fillRect/>
          </a:stretch>
        </p:blipFill>
        <p:spPr>
          <a:xfrm>
            <a:off x="10235329" y="4119961"/>
            <a:ext cx="605088" cy="605088"/>
          </a:xfrm>
          <a:prstGeom prst="rect">
            <a:avLst/>
          </a:prstGeom>
          <a:noFill/>
          <a:ln cap="flat">
            <a:noFill/>
          </a:ln>
        </p:spPr>
      </p:pic>
      <p:sp>
        <p:nvSpPr>
          <p:cNvPr id="7" name="Google Shape;5941;p5">
            <a:extLst>
              <a:ext uri="{FF2B5EF4-FFF2-40B4-BE49-F238E27FC236}">
                <a16:creationId xmlns:a16="http://schemas.microsoft.com/office/drawing/2014/main" id="{50C20DE9-DC83-6559-039E-B43EC60C13BF}"/>
              </a:ext>
            </a:extLst>
          </p:cNvPr>
          <p:cNvSpPr txBox="1"/>
          <p:nvPr/>
        </p:nvSpPr>
        <p:spPr>
          <a:xfrm>
            <a:off x="3502420" y="3191397"/>
            <a:ext cx="6504502"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a:t>
            </a:r>
            <a:r>
              <a:rPr lang="ar-MA" sz="2400" b="1" i="0" u="none" strike="noStrike" kern="1200" cap="none" spc="0" baseline="0" dirty="0">
                <a:solidFill>
                  <a:srgbClr val="FFC000"/>
                </a:solidFill>
                <a:uFillTx/>
                <a:latin typeface="Calibri"/>
                <a:cs typeface="Arial" pitchFamily="34"/>
              </a:rPr>
              <a:t>طرح أسئلتي</a:t>
            </a:r>
            <a:r>
              <a:rPr lang="fr-FR" sz="2400" b="1" i="0" u="none" strike="noStrike" kern="1200" cap="none" spc="0" baseline="0" dirty="0">
                <a:solidFill>
                  <a:srgbClr val="FFC000"/>
                </a:solidFill>
                <a:uFillTx/>
                <a:latin typeface="Calibri"/>
                <a:cs typeface="Arial" pitchFamily="34"/>
              </a:rPr>
              <a:t> </a:t>
            </a:r>
            <a:r>
              <a:rPr lang="ar-MA" sz="2400" b="1" i="0" u="none" strike="noStrike" kern="1200" cap="none" spc="0" baseline="0" dirty="0">
                <a:solidFill>
                  <a:srgbClr val="002060"/>
                </a:solidFill>
                <a:uFillTx/>
                <a:latin typeface="Calibri"/>
                <a:cs typeface="Arial" pitchFamily="34"/>
              </a:rPr>
              <a:t>كلما</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كان أمر ما غير واضح</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بالنسبة إلي</a:t>
            </a:r>
            <a:endParaRPr lang="fr-FR" sz="2400" b="1" i="0" u="none" strike="noStrike" kern="1200" cap="none" spc="0" baseline="0" dirty="0">
              <a:solidFill>
                <a:srgbClr val="002060"/>
              </a:solidFill>
              <a:uFillTx/>
              <a:latin typeface="Calibri"/>
            </a:endParaRPr>
          </a:p>
        </p:txBody>
      </p:sp>
      <p:sp>
        <p:nvSpPr>
          <p:cNvPr id="8" name="Google Shape;5942;p5">
            <a:extLst>
              <a:ext uri="{FF2B5EF4-FFF2-40B4-BE49-F238E27FC236}">
                <a16:creationId xmlns:a16="http://schemas.microsoft.com/office/drawing/2014/main" id="{50888F3F-60B8-8CFC-5BAF-221A4DE8BEA8}"/>
              </a:ext>
            </a:extLst>
          </p:cNvPr>
          <p:cNvSpPr txBox="1"/>
          <p:nvPr/>
        </p:nvSpPr>
        <p:spPr>
          <a:xfrm>
            <a:off x="1000586" y="4169654"/>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Tree>
    <p:extLst>
      <p:ext uri="{BB962C8B-B14F-4D97-AF65-F5344CB8AC3E}">
        <p14:creationId xmlns:p14="http://schemas.microsoft.com/office/powerpoint/2010/main" val="4189763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3" name="Oval 45">
            <a:extLst>
              <a:ext uri="{FF2B5EF4-FFF2-40B4-BE49-F238E27FC236}">
                <a16:creationId xmlns:a16="http://schemas.microsoft.com/office/drawing/2014/main" id="{190A854D-2D32-6965-66BB-F0244B4D068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نَصٍّ</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مَعَانِي النَّصِّ </a:t>
            </a:r>
            <a:r>
              <a:rPr lang="ar-MA" sz="3200" b="1" i="0" u="none" strike="noStrike" cap="none" dirty="0" err="1">
                <a:solidFill>
                  <a:srgbClr val="106585"/>
                </a:solidFill>
                <a:latin typeface="Simplified Arabic" panose="02020603050405020304" pitchFamily="18" charset="-78"/>
                <a:ea typeface="Calibri"/>
                <a:cs typeface="Simplified Arabic" panose="02020603050405020304" pitchFamily="18" charset="-78"/>
                <a:sym typeface="Calibri"/>
              </a:rPr>
              <a:t>ٱ</a:t>
            </a:r>
            <a:r>
              <a:rPr lang="ar-MA" sz="3200" b="1" i="0" u="none" strike="noStrike" cap="none" dirty="0" err="1">
                <a:solidFill>
                  <a:srgbClr val="106585"/>
                </a:solidFill>
                <a:latin typeface="Calibri"/>
                <a:ea typeface="Calibri"/>
                <a:cs typeface="Calibri"/>
                <a:sym typeface="Calibri"/>
              </a:rPr>
              <a:t>لمُبَاشِرَةِ</a:t>
            </a:r>
            <a:r>
              <a:rPr lang="ar-MA" sz="3200" b="1" i="0" u="none" strike="noStrike" cap="none" dirty="0">
                <a:solidFill>
                  <a:srgbClr val="106585"/>
                </a:solidFill>
                <a:latin typeface="Calibri"/>
                <a:ea typeface="Calibri"/>
                <a:cs typeface="Calibri"/>
                <a:sym typeface="Calibri"/>
              </a:rPr>
              <a:t> </a:t>
            </a:r>
            <a:r>
              <a:rPr lang="ar-SA" sz="3200" b="1" i="0" u="none" strike="noStrike" cap="none" dirty="0">
                <a:solidFill>
                  <a:srgbClr val="106585"/>
                </a:solidFill>
                <a:latin typeface="Calibri"/>
                <a:ea typeface="Calibri"/>
                <a:cs typeface="Calibri"/>
                <a:sym typeface="Calibri"/>
              </a:rPr>
              <a:t>والضِّمنية</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305214" y="524106"/>
            <a:ext cx="7873995" cy="33850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6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4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69281"/>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أعني رصيدي في الحجاج: التعقيب عن رأي</a:t>
            </a:r>
            <a:endParaRPr lang="fr-FR"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115689" y="351851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160C4739-D960-5E49-8612-B11572ACA623}"/>
              </a:ext>
            </a:extLst>
          </p:cNvPr>
          <p:cNvPicPr>
            <a:picLocks noChangeAspect="1"/>
          </p:cNvPicPr>
          <p:nvPr/>
        </p:nvPicPr>
        <p:blipFill>
          <a:blip r:embed="rId4"/>
          <a:stretch>
            <a:fillRect/>
          </a:stretch>
        </p:blipFill>
        <p:spPr>
          <a:xfrm>
            <a:off x="1482216" y="801286"/>
            <a:ext cx="4053258" cy="5797540"/>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240386" y="3694428"/>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4410750" y="3537165"/>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7F16C965-4B93-C149-AEAB-CC139A503B0A}"/>
              </a:ext>
            </a:extLst>
          </p:cNvPr>
          <p:cNvSpPr/>
          <p:nvPr/>
        </p:nvSpPr>
        <p:spPr>
          <a:xfrm>
            <a:off x="9548106" y="4146722"/>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835499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5" name="Rectangle 14">
            <a:extLst>
              <a:ext uri="{FF2B5EF4-FFF2-40B4-BE49-F238E27FC236}">
                <a16:creationId xmlns:a16="http://schemas.microsoft.com/office/drawing/2014/main" id="{50238A5E-4986-5903-2049-3D290F5EF6AC}"/>
              </a:ext>
            </a:extLst>
          </p:cNvPr>
          <p:cNvSpPr/>
          <p:nvPr/>
        </p:nvSpPr>
        <p:spPr>
          <a:xfrm>
            <a:off x="7538738" y="1291753"/>
            <a:ext cx="4500013"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271F5EEA-9F48-E358-5258-4C1FCB91832F}"/>
              </a:ext>
            </a:extLst>
          </p:cNvPr>
          <p:cNvSpPr/>
          <p:nvPr/>
        </p:nvSpPr>
        <p:spPr>
          <a:xfrm>
            <a:off x="7538738" y="3065168"/>
            <a:ext cx="4500014"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6"/>
            <a:ext cx="11017224" cy="470617"/>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800" b="1" dirty="0">
                <a:solidFill>
                  <a:prstClr val="white">
                    <a:lumMod val="50000"/>
                  </a:prstClr>
                </a:solidFill>
                <a:latin typeface="Calibri Light" panose="020F0302020204030204"/>
                <a:cs typeface="Times New Roman" panose="02020603050405020304" pitchFamily="18" charset="0"/>
              </a:rPr>
              <a:t>1- النمذجة: </a:t>
            </a:r>
            <a:r>
              <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p>
        </p:txBody>
      </p:sp>
      <p:sp>
        <p:nvSpPr>
          <p:cNvPr id="20" name="Rectangle 19">
            <a:extLst>
              <a:ext uri="{FF2B5EF4-FFF2-40B4-BE49-F238E27FC236}">
                <a16:creationId xmlns:a16="http://schemas.microsoft.com/office/drawing/2014/main" id="{78506E64-F764-D317-1097-98882DC45D49}"/>
              </a:ext>
            </a:extLst>
          </p:cNvPr>
          <p:cNvSpPr/>
          <p:nvPr/>
        </p:nvSpPr>
        <p:spPr>
          <a:xfrm>
            <a:off x="7538738" y="5204413"/>
            <a:ext cx="4500013" cy="101931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معبرة</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لنبر والتنغيم)</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0937883-90D6-70E1-AE63-533D0C583A64}"/>
              </a:ext>
            </a:extLst>
          </p:cNvPr>
          <p:cNvSpPr txBox="1"/>
          <p:nvPr/>
        </p:nvSpPr>
        <p:spPr>
          <a:xfrm>
            <a:off x="1265090" y="1089441"/>
            <a:ext cx="6134792" cy="1426031"/>
          </a:xfrm>
          <a:prstGeom prst="rect">
            <a:avLst/>
          </a:prstGeom>
          <a:noFill/>
          <a:ln>
            <a:solidFill>
              <a:srgbClr val="FF0000"/>
            </a:solidFill>
          </a:ln>
        </p:spPr>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نطق الحروف من مخارجها الصحيحة.</a:t>
            </a:r>
            <a:endParaRPr lang="fr-FR" sz="20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التمييز بين الحركات القصيرة والطويلة، الشدة والتنوين.</a:t>
            </a:r>
            <a:endParaRPr lang="fr-FR" sz="20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عدم تغيير، أو حذف، أو إضافة حروف، أو كلمات.</a:t>
            </a:r>
            <a:endParaRPr lang="fr-FR" sz="18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C165D66-8CB8-2EDB-E147-858044280DFD}"/>
              </a:ext>
            </a:extLst>
          </p:cNvPr>
          <p:cNvSpPr txBox="1"/>
          <p:nvPr/>
        </p:nvSpPr>
        <p:spPr>
          <a:xfrm>
            <a:off x="716791" y="2844427"/>
            <a:ext cx="6659569" cy="1498102"/>
          </a:xfrm>
          <a:prstGeom prst="rect">
            <a:avLst/>
          </a:prstGeom>
          <a:noFill/>
          <a:ln>
            <a:solidFill>
              <a:srgbClr val="FF0000"/>
            </a:solidFill>
          </a:ln>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المحافظة على تدفق القراءة دون تلعثم أو توقفات طويلة.</a:t>
            </a:r>
            <a:endParaRPr lang="fr-FR" sz="20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قراءة عدد مناسب من الحروف/الكلمات في الدقيقة بحسب المستوى/اللبنة.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الوقف والفصل.</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تجنب البطء المفرط أو التسرع المخل بالمعنى.</a:t>
            </a:r>
            <a:endParaRPr lang="fr-FR" sz="2000" dirty="0">
              <a:solidFill>
                <a:srgbClr val="002060"/>
              </a:solidFill>
            </a:endParaRPr>
          </a:p>
        </p:txBody>
      </p:sp>
      <p:sp>
        <p:nvSpPr>
          <p:cNvPr id="12" name="ZoneTexte 11">
            <a:extLst>
              <a:ext uri="{FF2B5EF4-FFF2-40B4-BE49-F238E27FC236}">
                <a16:creationId xmlns:a16="http://schemas.microsoft.com/office/drawing/2014/main" id="{219AB96F-3D58-0E72-A930-09D5A0054C27}"/>
              </a:ext>
            </a:extLst>
          </p:cNvPr>
          <p:cNvSpPr txBox="1"/>
          <p:nvPr/>
        </p:nvSpPr>
        <p:spPr>
          <a:xfrm>
            <a:off x="1320821" y="4739586"/>
            <a:ext cx="6134792" cy="1703287"/>
          </a:xfrm>
          <a:prstGeom prst="rect">
            <a:avLst/>
          </a:prstGeom>
          <a:noFill/>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إبراز الكلمات المفتاحية بالنبر المناسب.</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توظيف تنغيم ملائم للجمل (خبرية، استفهامية، تعجبية…).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تنويع النبرة لتفادي الرتابة.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 pos="457200" algn="l"/>
              </a:tabLst>
            </a:pPr>
            <a:r>
              <a:rPr lang="ar-SA" sz="2000" dirty="0">
                <a:solidFill>
                  <a:srgbClr val="002060"/>
                </a:solidFill>
              </a:rPr>
              <a:t>انسجام الصوت مع الجو العاطفي للمقروء.</a:t>
            </a:r>
            <a:endParaRPr lang="fr-FR" sz="2000" dirty="0">
              <a:solidFill>
                <a:srgbClr val="002060"/>
              </a:solidFill>
            </a:endParaRPr>
          </a:p>
        </p:txBody>
      </p:sp>
    </p:spTree>
    <p:extLst>
      <p:ext uri="{BB962C8B-B14F-4D97-AF65-F5344CB8AC3E}">
        <p14:creationId xmlns:p14="http://schemas.microsoft.com/office/powerpoint/2010/main" val="1972712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6"/>
            <a:ext cx="11017224" cy="470617"/>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800" b="1" dirty="0">
                <a:solidFill>
                  <a:prstClr val="white">
                    <a:lumMod val="50000"/>
                  </a:prstClr>
                </a:solidFill>
                <a:latin typeface="Calibri Light" panose="020F0302020204030204"/>
                <a:cs typeface="Times New Roman" panose="02020603050405020304" pitchFamily="18" charset="0"/>
              </a:rPr>
              <a:t>1- النمذجة: </a:t>
            </a:r>
            <a:r>
              <a:rPr kumimoji="0" lang="ar-S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يذكر</a:t>
            </a:r>
            <a:r>
              <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الأستاذ(ة) </a:t>
            </a:r>
            <a:r>
              <a:rPr kumimoji="0" lang="ar-S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ب</a:t>
            </a:r>
            <a:r>
              <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معايير القراءة بطلاقة</a:t>
            </a:r>
            <a:r>
              <a:rPr kumimoji="0" lang="ar-S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a:t>
            </a:r>
            <a:endParaRPr kumimoji="0" lang="ar-MA" sz="18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6804354" y="1899789"/>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335360" y="1356051"/>
            <a:ext cx="5957210" cy="1672253"/>
          </a:xfrm>
          <a:prstGeom prst="rect">
            <a:avLst/>
          </a:prstGeom>
          <a:noFill/>
          <a:ln>
            <a:solidFill>
              <a:srgbClr val="FF0000"/>
            </a:solidFill>
          </a:ln>
        </p:spPr>
        <p:txBody>
          <a:bodyPr wrap="square">
            <a:spAutoFit/>
          </a:bodyPr>
          <a:lstStyle/>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نطق الحروف من مخارجها الصحيحة.</a:t>
            </a:r>
            <a:endParaRPr lang="fr-FR" sz="2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التمييز بين الحركات القصيرة والطويلة، الشدة والتنوين.</a:t>
            </a:r>
            <a:endParaRPr lang="fr-FR" sz="2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عدم تغيير، أو حذف، أو إضافة حروف، أو كلمات.</a:t>
            </a:r>
            <a:endParaRPr lang="fr-FR" sz="20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2587554-47CB-BCAA-BC79-55F80ABDE3D3}"/>
              </a:ext>
            </a:extLst>
          </p:cNvPr>
          <p:cNvSpPr/>
          <p:nvPr/>
        </p:nvSpPr>
        <p:spPr>
          <a:xfrm>
            <a:off x="6454947" y="413356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D63CB6D8-11AA-5C4C-2EAD-031AFE60FDA7}"/>
              </a:ext>
            </a:extLst>
          </p:cNvPr>
          <p:cNvSpPr txBox="1"/>
          <p:nvPr/>
        </p:nvSpPr>
        <p:spPr>
          <a:xfrm>
            <a:off x="335360" y="3829697"/>
            <a:ext cx="5957210" cy="1827423"/>
          </a:xfrm>
          <a:prstGeom prst="rect">
            <a:avLst/>
          </a:prstGeom>
          <a:noFill/>
          <a:ln>
            <a:solidFill>
              <a:srgbClr val="FF0000"/>
            </a:solidFill>
          </a:ln>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المحافظة على تدفق القراءة دون تلعثم أو توقفات طويلة.</a:t>
            </a:r>
            <a:endParaRPr lang="fr-FR" sz="2000" b="1"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قراءة عدد مناسب من الحروف/الكلمات في الدقيقة بحسب المستوى/اللبنة.</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احترام علامات الوقف والفصل.</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تجنب البطء المفرط أو التسرع المخل بالمعنى.</a:t>
            </a:r>
            <a:endParaRPr lang="fr-FR" sz="2000" b="1" dirty="0">
              <a:solidFill>
                <a:srgbClr val="002060"/>
              </a:solidFill>
            </a:endParaRPr>
          </a:p>
        </p:txBody>
      </p:sp>
    </p:spTree>
    <p:extLst>
      <p:ext uri="{BB962C8B-B14F-4D97-AF65-F5344CB8AC3E}">
        <p14:creationId xmlns:p14="http://schemas.microsoft.com/office/powerpoint/2010/main" val="26358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2"/>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1- النمذجة: انتبهوا، سأقرأ العبارات بطلاقة، ثم ستتناوبون على قراءتها من بعدي مع احترام معايير الدقة والسرعة والاسترسال المذكورة.</a:t>
            </a:r>
          </a:p>
        </p:txBody>
      </p:sp>
      <p:sp>
        <p:nvSpPr>
          <p:cNvPr id="6" name="ZoneTexte 5">
            <a:extLst>
              <a:ext uri="{FF2B5EF4-FFF2-40B4-BE49-F238E27FC236}">
                <a16:creationId xmlns:a16="http://schemas.microsoft.com/office/drawing/2014/main" id="{01AD2146-63F1-9EAB-6D8C-0623487D86A9}"/>
              </a:ext>
            </a:extLst>
          </p:cNvPr>
          <p:cNvSpPr txBox="1"/>
          <p:nvPr/>
        </p:nvSpPr>
        <p:spPr>
          <a:xfrm>
            <a:off x="665019" y="495264"/>
            <a:ext cx="10512164" cy="338554"/>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ينطر النموذج المرفق</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C317B8E0-9C50-30B9-2D2A-43525E9C63C8}"/>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4" name="Google Shape;1334;p211">
            <a:extLst>
              <a:ext uri="{FF2B5EF4-FFF2-40B4-BE49-F238E27FC236}">
                <a16:creationId xmlns:a16="http://schemas.microsoft.com/office/drawing/2014/main" id="{F4B38DEA-7E13-6C35-AF38-0C771D7C60EA}"/>
              </a:ext>
            </a:extLst>
          </p:cNvPr>
          <p:cNvGraphicFramePr/>
          <p:nvPr>
            <p:extLst>
              <p:ext uri="{D42A27DB-BD31-4B8C-83A1-F6EECF244321}">
                <p14:modId xmlns:p14="http://schemas.microsoft.com/office/powerpoint/2010/main" val="891166781"/>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يَدَّعِي كَثيرٌ</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تُسْهِمُ في تحْسِين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12" name="Tableau 11">
            <a:extLst>
              <a:ext uri="{FF2B5EF4-FFF2-40B4-BE49-F238E27FC236}">
                <a16:creationId xmlns:a16="http://schemas.microsoft.com/office/drawing/2014/main" id="{560FE871-781E-DE93-E8DF-3B0E18A8A05F}"/>
              </a:ext>
            </a:extLst>
          </p:cNvPr>
          <p:cNvGraphicFramePr>
            <a:graphicFrameLocks noGrp="1"/>
          </p:cNvGraphicFramePr>
          <p:nvPr>
            <p:extLst>
              <p:ext uri="{D42A27DB-BD31-4B8C-83A1-F6EECF244321}">
                <p14:modId xmlns:p14="http://schemas.microsoft.com/office/powerpoint/2010/main" val="582990612"/>
              </p:ext>
            </p:extLst>
          </p:nvPr>
        </p:nvGraphicFramePr>
        <p:xfrm>
          <a:off x="665019" y="1080039"/>
          <a:ext cx="2961325" cy="1463060"/>
        </p:xfrm>
        <a:graphic>
          <a:graphicData uri="http://schemas.openxmlformats.org/drawingml/2006/table">
            <a:tbl>
              <a:tblPr>
                <a:noFill/>
              </a:tblPr>
              <a:tblGrid>
                <a:gridCol w="2961325">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التِّكْنُولُوجِيَا الحديثةُ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توفِّرُ التكنولوجيا</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15" name="Tableau 14">
            <a:extLst>
              <a:ext uri="{FF2B5EF4-FFF2-40B4-BE49-F238E27FC236}">
                <a16:creationId xmlns:a16="http://schemas.microsoft.com/office/drawing/2014/main" id="{EE4304DC-9E18-2A4B-3695-1E5A09730148}"/>
              </a:ext>
            </a:extLst>
          </p:cNvPr>
          <p:cNvGraphicFramePr>
            <a:graphicFrameLocks noGrp="1"/>
          </p:cNvGraphicFramePr>
          <p:nvPr>
            <p:extLst>
              <p:ext uri="{D42A27DB-BD31-4B8C-83A1-F6EECF244321}">
                <p14:modId xmlns:p14="http://schemas.microsoft.com/office/powerpoint/2010/main" val="1328504675"/>
              </p:ext>
            </p:extLst>
          </p:nvPr>
        </p:nvGraphicFramePr>
        <p:xfrm>
          <a:off x="8992891" y="3926205"/>
          <a:ext cx="2576369" cy="1463060"/>
        </p:xfrm>
        <a:graphic>
          <a:graphicData uri="http://schemas.openxmlformats.org/drawingml/2006/table">
            <a:tbl>
              <a:tblPr>
                <a:noFill/>
              </a:tblPr>
              <a:tblGrid>
                <a:gridCol w="2576369">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سَلْبِيَّاتٍ كَثِيرَةً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التعلمُُّ والِاسْتِيعَابُ</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16" name="Tableau 15">
            <a:extLst>
              <a:ext uri="{FF2B5EF4-FFF2-40B4-BE49-F238E27FC236}">
                <a16:creationId xmlns:a16="http://schemas.microsoft.com/office/drawing/2014/main" id="{78221B58-DB3F-405E-43E7-A5DC5EE203AF}"/>
              </a:ext>
            </a:extLst>
          </p:cNvPr>
          <p:cNvGraphicFramePr>
            <a:graphicFrameLocks noGrp="1"/>
          </p:cNvGraphicFramePr>
          <p:nvPr>
            <p:extLst>
              <p:ext uri="{D42A27DB-BD31-4B8C-83A1-F6EECF244321}">
                <p14:modId xmlns:p14="http://schemas.microsoft.com/office/powerpoint/2010/main" val="2987405306"/>
              </p:ext>
            </p:extLst>
          </p:nvPr>
        </p:nvGraphicFramePr>
        <p:xfrm>
          <a:off x="1309049" y="3926205"/>
          <a:ext cx="2528100" cy="1600220"/>
        </p:xfrm>
        <a:graphic>
          <a:graphicData uri="http://schemas.openxmlformats.org/drawingml/2006/table">
            <a:tbl>
              <a:tblPr>
                <a:noFill/>
              </a:tblPr>
              <a:tblGrid>
                <a:gridCol w="2528100">
                  <a:extLst>
                    <a:ext uri="{9D8B030D-6E8A-4147-A177-3AD203B41FA5}">
                      <a16:colId xmlns:a16="http://schemas.microsoft.com/office/drawing/2014/main" val="1150714360"/>
                    </a:ext>
                  </a:extLst>
                </a:gridCol>
              </a:tblGrid>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فَوَائِدٌُ عِدَّةٌ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94908091"/>
                  </a:ext>
                </a:extLst>
              </a:tr>
              <a:tr h="80011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بالسَّلْبِيَّاتِ الْمُحْتَمَلَةِ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17" name="Tableau 16">
            <a:extLst>
              <a:ext uri="{FF2B5EF4-FFF2-40B4-BE49-F238E27FC236}">
                <a16:creationId xmlns:a16="http://schemas.microsoft.com/office/drawing/2014/main" id="{DCDCB739-1E72-6E16-CDBF-8E2D764F6BA1}"/>
              </a:ext>
            </a:extLst>
          </p:cNvPr>
          <p:cNvGraphicFramePr>
            <a:graphicFrameLocks noGrp="1"/>
          </p:cNvGraphicFramePr>
          <p:nvPr>
            <p:extLst>
              <p:ext uri="{D42A27DB-BD31-4B8C-83A1-F6EECF244321}">
                <p14:modId xmlns:p14="http://schemas.microsoft.com/office/powerpoint/2010/main" val="3294398567"/>
              </p:ext>
            </p:extLst>
          </p:nvPr>
        </p:nvGraphicFramePr>
        <p:xfrm>
          <a:off x="4707941" y="2525878"/>
          <a:ext cx="2961325" cy="1463060"/>
        </p:xfrm>
        <a:graphic>
          <a:graphicData uri="http://schemas.openxmlformats.org/drawingml/2006/table">
            <a:tbl>
              <a:tblPr>
                <a:noFill/>
              </a:tblPr>
              <a:tblGrid>
                <a:gridCol w="2961325">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وسائلٌ تَعْلِيمِيَّةٌ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فِي الْفُصُولِ الدِّرَاسِيَّةِ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977573312"/>
                  </a:ext>
                </a:extLst>
              </a:tr>
            </a:tbl>
          </a:graphicData>
        </a:graphic>
      </p:graphicFrame>
    </p:spTree>
    <p:extLst>
      <p:ext uri="{BB962C8B-B14F-4D97-AF65-F5344CB8AC3E}">
        <p14:creationId xmlns:p14="http://schemas.microsoft.com/office/powerpoint/2010/main" val="2821693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8166"/>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800" b="1" dirty="0">
                <a:solidFill>
                  <a:prstClr val="white">
                    <a:lumMod val="50000"/>
                  </a:prstClr>
                </a:solidFill>
              </a:rPr>
              <a:t> في القراءة: أي السلامة من الأخطاء والسرعة والاسترسال</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84775"/>
          </a:xfrm>
          <a:prstGeom prst="rect">
            <a:avLst/>
          </a:prstGeom>
          <a:noFill/>
        </p:spPr>
        <p:txBody>
          <a:bodyPr wrap="square">
            <a:spAutoFit/>
          </a:bodyPr>
          <a:lstStyle/>
          <a:p>
            <a:pPr lvl="0" algn="r" rtl="1">
              <a:defRPr/>
            </a:pP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600" b="0" i="0" u="none" strike="noStrike" kern="1200" cap="none" spc="0" normalizeH="0" baseline="0" noProof="0" dirty="0">
                <a:ln>
                  <a:noFill/>
                </a:ln>
                <a:solidFill>
                  <a:prstClr val="white">
                    <a:lumMod val="65000"/>
                  </a:prstClr>
                </a:solidFill>
                <a:effectLst/>
                <a:uLnTx/>
                <a:uFillTx/>
                <a:ea typeface="+mn-ea"/>
                <a:cs typeface="+mn-cs"/>
              </a:rPr>
              <a:t>(</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600" i="1" dirty="0">
                <a:solidFill>
                  <a:prstClr val="white">
                    <a:lumMod val="65000"/>
                  </a:prstClr>
                </a:solidFill>
              </a:rPr>
              <a:t>على السلامة من الأخطاء. </a:t>
            </a:r>
            <a:r>
              <a:rPr kumimoji="0" lang="ar-S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6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6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0" name="Rectangle 9">
            <a:extLst>
              <a:ext uri="{FF2B5EF4-FFF2-40B4-BE49-F238E27FC236}">
                <a16:creationId xmlns:a16="http://schemas.microsoft.com/office/drawing/2014/main" id="{9A452412-E32D-7404-CA15-89B47A46B230}"/>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5" name="Google Shape;1334;p211">
            <a:extLst>
              <a:ext uri="{FF2B5EF4-FFF2-40B4-BE49-F238E27FC236}">
                <a16:creationId xmlns:a16="http://schemas.microsoft.com/office/drawing/2014/main" id="{390BE77C-DB15-CC45-0850-E15078011585}"/>
              </a:ext>
            </a:extLst>
          </p:cNvPr>
          <p:cNvGraphicFramePr/>
          <p:nvPr>
            <p:extLst>
              <p:ext uri="{D42A27DB-BD31-4B8C-83A1-F6EECF244321}">
                <p14:modId xmlns:p14="http://schemas.microsoft.com/office/powerpoint/2010/main" val="377262043"/>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يَدَّعِي كَثيرٌ</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تُسْهِمُ في تحْسِين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6" name="Tableau 5">
            <a:extLst>
              <a:ext uri="{FF2B5EF4-FFF2-40B4-BE49-F238E27FC236}">
                <a16:creationId xmlns:a16="http://schemas.microsoft.com/office/drawing/2014/main" id="{0AB6D269-EEEF-726B-8044-FB69F88ED4E7}"/>
              </a:ext>
            </a:extLst>
          </p:cNvPr>
          <p:cNvGraphicFramePr>
            <a:graphicFrameLocks noGrp="1"/>
          </p:cNvGraphicFramePr>
          <p:nvPr>
            <p:extLst>
              <p:ext uri="{D42A27DB-BD31-4B8C-83A1-F6EECF244321}">
                <p14:modId xmlns:p14="http://schemas.microsoft.com/office/powerpoint/2010/main" val="1843573193"/>
              </p:ext>
            </p:extLst>
          </p:nvPr>
        </p:nvGraphicFramePr>
        <p:xfrm>
          <a:off x="665019" y="1080039"/>
          <a:ext cx="2961325" cy="1463060"/>
        </p:xfrm>
        <a:graphic>
          <a:graphicData uri="http://schemas.openxmlformats.org/drawingml/2006/table">
            <a:tbl>
              <a:tblPr>
                <a:noFill/>
              </a:tblPr>
              <a:tblGrid>
                <a:gridCol w="2961325">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التِّكْنُولُوجِيَا الحديثةُ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توفِّرُ التكنولوجيا</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7" name="Tableau 6">
            <a:extLst>
              <a:ext uri="{FF2B5EF4-FFF2-40B4-BE49-F238E27FC236}">
                <a16:creationId xmlns:a16="http://schemas.microsoft.com/office/drawing/2014/main" id="{185237D2-72F3-14A3-A2C6-BE5F4C29AECA}"/>
              </a:ext>
            </a:extLst>
          </p:cNvPr>
          <p:cNvGraphicFramePr>
            <a:graphicFrameLocks noGrp="1"/>
          </p:cNvGraphicFramePr>
          <p:nvPr>
            <p:extLst>
              <p:ext uri="{D42A27DB-BD31-4B8C-83A1-F6EECF244321}">
                <p14:modId xmlns:p14="http://schemas.microsoft.com/office/powerpoint/2010/main" val="2756371494"/>
              </p:ext>
            </p:extLst>
          </p:nvPr>
        </p:nvGraphicFramePr>
        <p:xfrm>
          <a:off x="8992891" y="3926205"/>
          <a:ext cx="2576369" cy="1463060"/>
        </p:xfrm>
        <a:graphic>
          <a:graphicData uri="http://schemas.openxmlformats.org/drawingml/2006/table">
            <a:tbl>
              <a:tblPr>
                <a:noFill/>
              </a:tblPr>
              <a:tblGrid>
                <a:gridCol w="2576369">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سَلْبِيَّاتٍ كَثِيرَةً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التعلمُُّ والِاسْتِيعَابُ</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8" name="Tableau 7">
            <a:extLst>
              <a:ext uri="{FF2B5EF4-FFF2-40B4-BE49-F238E27FC236}">
                <a16:creationId xmlns:a16="http://schemas.microsoft.com/office/drawing/2014/main" id="{F360D9E7-D767-879E-30E1-EB6852D99650}"/>
              </a:ext>
            </a:extLst>
          </p:cNvPr>
          <p:cNvGraphicFramePr>
            <a:graphicFrameLocks noGrp="1"/>
          </p:cNvGraphicFramePr>
          <p:nvPr>
            <p:extLst>
              <p:ext uri="{D42A27DB-BD31-4B8C-83A1-F6EECF244321}">
                <p14:modId xmlns:p14="http://schemas.microsoft.com/office/powerpoint/2010/main" val="2329949208"/>
              </p:ext>
            </p:extLst>
          </p:nvPr>
        </p:nvGraphicFramePr>
        <p:xfrm>
          <a:off x="1309049" y="3926205"/>
          <a:ext cx="2528100" cy="1600220"/>
        </p:xfrm>
        <a:graphic>
          <a:graphicData uri="http://schemas.openxmlformats.org/drawingml/2006/table">
            <a:tbl>
              <a:tblPr>
                <a:noFill/>
              </a:tblPr>
              <a:tblGrid>
                <a:gridCol w="2528100">
                  <a:extLst>
                    <a:ext uri="{9D8B030D-6E8A-4147-A177-3AD203B41FA5}">
                      <a16:colId xmlns:a16="http://schemas.microsoft.com/office/drawing/2014/main" val="1150714360"/>
                    </a:ext>
                  </a:extLst>
                </a:gridCol>
              </a:tblGrid>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فَوَائِدٌُ عِدَّةٌ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2394908091"/>
                  </a:ext>
                </a:extLst>
              </a:tr>
              <a:tr h="80011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بالسَّلْبِيَّاتِ الْمُحْتَمَلَةِ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9" name="Tableau 8">
            <a:extLst>
              <a:ext uri="{FF2B5EF4-FFF2-40B4-BE49-F238E27FC236}">
                <a16:creationId xmlns:a16="http://schemas.microsoft.com/office/drawing/2014/main" id="{3F4E68A2-FDA9-5E51-5B8A-6ACDF7BF193F}"/>
              </a:ext>
            </a:extLst>
          </p:cNvPr>
          <p:cNvGraphicFramePr>
            <a:graphicFrameLocks noGrp="1"/>
          </p:cNvGraphicFramePr>
          <p:nvPr>
            <p:extLst>
              <p:ext uri="{D42A27DB-BD31-4B8C-83A1-F6EECF244321}">
                <p14:modId xmlns:p14="http://schemas.microsoft.com/office/powerpoint/2010/main" val="2407044218"/>
              </p:ext>
            </p:extLst>
          </p:nvPr>
        </p:nvGraphicFramePr>
        <p:xfrm>
          <a:off x="4707941" y="2525878"/>
          <a:ext cx="2961325" cy="1463060"/>
        </p:xfrm>
        <a:graphic>
          <a:graphicData uri="http://schemas.openxmlformats.org/drawingml/2006/table">
            <a:tbl>
              <a:tblPr>
                <a:noFill/>
              </a:tblPr>
              <a:tblGrid>
                <a:gridCol w="2961325">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وسائلٌ تَعْلِيمِيَّةٌ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فِي الْفُصُولِ الدِّرَاسِيَّةِ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5">
                        <a:lumMod val="20000"/>
                        <a:lumOff val="80000"/>
                      </a:schemeClr>
                    </a:solidFill>
                  </a:tcPr>
                </a:tc>
                <a:extLst>
                  <a:ext uri="{0D108BD9-81ED-4DB2-BD59-A6C34878D82A}">
                    <a16:rowId xmlns:a16="http://schemas.microsoft.com/office/drawing/2014/main" val="977573312"/>
                  </a:ext>
                </a:extLst>
              </a:tr>
            </a:tbl>
          </a:graphicData>
        </a:graphic>
      </p:graphicFrame>
    </p:spTree>
    <p:extLst>
      <p:ext uri="{BB962C8B-B14F-4D97-AF65-F5344CB8AC3E}">
        <p14:creationId xmlns:p14="http://schemas.microsoft.com/office/powerpoint/2010/main" val="3479433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A43E7E72-B304-9D56-1103-8A54E6D5C0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153248" y="6680"/>
            <a:ext cx="1101722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800" b="1" dirty="0">
                <a:solidFill>
                  <a:prstClr val="white">
                    <a:lumMod val="50000"/>
                  </a:prstClr>
                </a:solidFill>
              </a:rPr>
              <a:t>معايير الطلاقة في القراءة: أي السلامة من الأخطاء والسرعة والاسترسال</a:t>
            </a:r>
            <a:r>
              <a:rPr kumimoji="0" lang="ar-SA" sz="18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6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3">
            <a:alphaModFix/>
          </a:blip>
          <a:srcRect/>
          <a:stretch/>
        </p:blipFill>
        <p:spPr>
          <a:xfrm>
            <a:off x="116809" y="71470"/>
            <a:ext cx="702642" cy="702642"/>
          </a:xfrm>
          <a:prstGeom prst="rect">
            <a:avLst/>
          </a:prstGeom>
          <a:noFill/>
          <a:ln>
            <a:noFill/>
          </a:ln>
        </p:spPr>
      </p:pic>
      <p:sp>
        <p:nvSpPr>
          <p:cNvPr id="28" name="Rectangle 27">
            <a:extLst>
              <a:ext uri="{FF2B5EF4-FFF2-40B4-BE49-F238E27FC236}">
                <a16:creationId xmlns:a16="http://schemas.microsoft.com/office/drawing/2014/main" id="{EB979AE3-2B2D-1B4C-8DC4-DCA89C18065C}"/>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Rectangle 12">
            <a:extLst>
              <a:ext uri="{FF2B5EF4-FFF2-40B4-BE49-F238E27FC236}">
                <a16:creationId xmlns:a16="http://schemas.microsoft.com/office/drawing/2014/main" id="{D17CFA55-2E31-C99D-5027-D28EAD18E306}"/>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8" name="Google Shape;1334;p211">
            <a:extLst>
              <a:ext uri="{FF2B5EF4-FFF2-40B4-BE49-F238E27FC236}">
                <a16:creationId xmlns:a16="http://schemas.microsoft.com/office/drawing/2014/main" id="{DFBFBBE5-066C-A07C-63DD-5CED44A954A7}"/>
              </a:ext>
            </a:extLst>
          </p:cNvPr>
          <p:cNvGraphicFramePr/>
          <p:nvPr>
            <p:extLst>
              <p:ext uri="{D42A27DB-BD31-4B8C-83A1-F6EECF244321}">
                <p14:modId xmlns:p14="http://schemas.microsoft.com/office/powerpoint/2010/main" val="2864745805"/>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يَدَّعِي كَثيرٌ</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تُسْهِمُ في تحْسِين </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78970C65-EF53-EBFC-F562-5099DD6CDF27}"/>
              </a:ext>
            </a:extLst>
          </p:cNvPr>
          <p:cNvGraphicFramePr>
            <a:graphicFrameLocks noGrp="1"/>
          </p:cNvGraphicFramePr>
          <p:nvPr>
            <p:extLst>
              <p:ext uri="{D42A27DB-BD31-4B8C-83A1-F6EECF244321}">
                <p14:modId xmlns:p14="http://schemas.microsoft.com/office/powerpoint/2010/main" val="3573111705"/>
              </p:ext>
            </p:extLst>
          </p:nvPr>
        </p:nvGraphicFramePr>
        <p:xfrm>
          <a:off x="665019" y="1080039"/>
          <a:ext cx="2961325" cy="1463060"/>
        </p:xfrm>
        <a:graphic>
          <a:graphicData uri="http://schemas.openxmlformats.org/drawingml/2006/table">
            <a:tbl>
              <a:tblPr>
                <a:noFill/>
              </a:tblPr>
              <a:tblGrid>
                <a:gridCol w="2961325">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التِّكْنُولُوجِيَا الحديثةُ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توفِّرُ التكنولوجيا</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7063A01B-05E5-9CF6-E3BB-DA9BCAAE793C}"/>
              </a:ext>
            </a:extLst>
          </p:cNvPr>
          <p:cNvGraphicFramePr>
            <a:graphicFrameLocks noGrp="1"/>
          </p:cNvGraphicFramePr>
          <p:nvPr>
            <p:extLst>
              <p:ext uri="{D42A27DB-BD31-4B8C-83A1-F6EECF244321}">
                <p14:modId xmlns:p14="http://schemas.microsoft.com/office/powerpoint/2010/main" val="1377312846"/>
              </p:ext>
            </p:extLst>
          </p:nvPr>
        </p:nvGraphicFramePr>
        <p:xfrm>
          <a:off x="8992891" y="3926205"/>
          <a:ext cx="2576369" cy="1463060"/>
        </p:xfrm>
        <a:graphic>
          <a:graphicData uri="http://schemas.openxmlformats.org/drawingml/2006/table">
            <a:tbl>
              <a:tblPr>
                <a:noFill/>
              </a:tblPr>
              <a:tblGrid>
                <a:gridCol w="2576369">
                  <a:extLst>
                    <a:ext uri="{9D8B030D-6E8A-4147-A177-3AD203B41FA5}">
                      <a16:colId xmlns:a16="http://schemas.microsoft.com/office/drawing/2014/main" val="960518085"/>
                    </a:ext>
                  </a:extLst>
                </a:gridCol>
              </a:tblGrid>
              <a:tr h="257985">
                <a:tc>
                  <a:txBody>
                    <a:bodyPr/>
                    <a:lstStyle/>
                    <a:p>
                      <a:pPr marL="0" marR="0" lvl="0" indent="0" algn="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سَلْبِيَّاتٍ كَثِيرَةً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التعلمُُّ والِاسْتِيعَابُ</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9A2DC3C0-A289-F59F-22EC-320548F99284}"/>
              </a:ext>
            </a:extLst>
          </p:cNvPr>
          <p:cNvGraphicFramePr>
            <a:graphicFrameLocks noGrp="1"/>
          </p:cNvGraphicFramePr>
          <p:nvPr>
            <p:extLst>
              <p:ext uri="{D42A27DB-BD31-4B8C-83A1-F6EECF244321}">
                <p14:modId xmlns:p14="http://schemas.microsoft.com/office/powerpoint/2010/main" val="759203592"/>
              </p:ext>
            </p:extLst>
          </p:nvPr>
        </p:nvGraphicFramePr>
        <p:xfrm>
          <a:off x="1309049" y="3926205"/>
          <a:ext cx="2528100" cy="1600220"/>
        </p:xfrm>
        <a:graphic>
          <a:graphicData uri="http://schemas.openxmlformats.org/drawingml/2006/table">
            <a:tbl>
              <a:tblPr>
                <a:noFill/>
              </a:tblPr>
              <a:tblGrid>
                <a:gridCol w="2528100">
                  <a:extLst>
                    <a:ext uri="{9D8B030D-6E8A-4147-A177-3AD203B41FA5}">
                      <a16:colId xmlns:a16="http://schemas.microsoft.com/office/drawing/2014/main" val="1150714360"/>
                    </a:ext>
                  </a:extLst>
                </a:gridCol>
              </a:tblGrid>
              <a:tr h="80011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فَوَائِدٌُ عِدَّةٌ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2394908091"/>
                  </a:ext>
                </a:extLst>
              </a:tr>
              <a:tr h="80011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بالسَّلْبِيَّاتِ الْمُحْتَمَلَةِ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D8265B98-6C0B-99E7-08E4-E9BBD8756355}"/>
              </a:ext>
            </a:extLst>
          </p:cNvPr>
          <p:cNvGraphicFramePr>
            <a:graphicFrameLocks noGrp="1"/>
          </p:cNvGraphicFramePr>
          <p:nvPr>
            <p:extLst>
              <p:ext uri="{D42A27DB-BD31-4B8C-83A1-F6EECF244321}">
                <p14:modId xmlns:p14="http://schemas.microsoft.com/office/powerpoint/2010/main" val="508400388"/>
              </p:ext>
            </p:extLst>
          </p:nvPr>
        </p:nvGraphicFramePr>
        <p:xfrm>
          <a:off x="4707941" y="2525878"/>
          <a:ext cx="2961325" cy="1463060"/>
        </p:xfrm>
        <a:graphic>
          <a:graphicData uri="http://schemas.openxmlformats.org/drawingml/2006/table">
            <a:tbl>
              <a:tblPr>
                <a:noFill/>
              </a:tblPr>
              <a:tblGrid>
                <a:gridCol w="2961325">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وسائلٌ تَعْلِيمِيَّةٌ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chemeClr val="dk1"/>
                        </a:buClr>
                        <a:buSzPts val="2800"/>
                        <a:buFont typeface="Simplified Arabic"/>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فِي الْفُصُولِ الدِّرَاسِيَّةِ</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977573312"/>
                  </a:ext>
                </a:extLst>
              </a:tr>
            </a:tbl>
          </a:graphicData>
        </a:graphic>
      </p:graphicFrame>
      <p:sp>
        <p:nvSpPr>
          <p:cNvPr id="18" name="Rectangle 17">
            <a:extLst>
              <a:ext uri="{FF2B5EF4-FFF2-40B4-BE49-F238E27FC236}">
                <a16:creationId xmlns:a16="http://schemas.microsoft.com/office/drawing/2014/main" id="{8DCE9413-ADA6-746C-BD9A-7E631A08E611}"/>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2252423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err="1">
                <a:solidFill>
                  <a:srgbClr val="FFC000"/>
                </a:solidFill>
                <a:latin typeface="Simplified Arabic" panose="02020603050405020304" pitchFamily="18" charset="-78"/>
                <a:ea typeface="Calibri"/>
                <a:cs typeface="Simplified Arabic" panose="02020603050405020304" pitchFamily="18" charset="-78"/>
                <a:sym typeface="Calibri"/>
              </a:rPr>
              <a:t>ٱ</a:t>
            </a:r>
            <a:r>
              <a:rPr lang="ar-SA" sz="4800" b="1" kern="0" dirty="0" err="1">
                <a:solidFill>
                  <a:srgbClr val="FFC000"/>
                </a:solidFill>
                <a:latin typeface="Calibri"/>
                <a:ea typeface="Calibri"/>
                <a:cs typeface="Calibri"/>
                <a:sym typeface="Calibri"/>
              </a:rPr>
              <a:t>لنَّصَّ</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75F78439-595A-BF0E-C5BC-FC71F7A95870}"/>
              </a:ext>
            </a:extLst>
          </p:cNvPr>
          <p:cNvSpPr/>
          <p:nvPr/>
        </p:nvSpPr>
        <p:spPr>
          <a:xfrm>
            <a:off x="9548106" y="4146722"/>
            <a:ext cx="519608" cy="519608"/>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508421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0" y="1184829"/>
            <a:ext cx="12087025" cy="528247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000" b="1" dirty="0">
                <a:solidFill>
                  <a:srgbClr val="002060"/>
                </a:solidFill>
                <a:cs typeface="Mudir MT" pitchFamily="2" charset="-78"/>
                <a:sym typeface="Calibri"/>
              </a:rPr>
              <a:t>يَدَّعِي كَثِيرٌ مِنَ النَّاسِ أَنَّ لِاسْتِعْمَالِ التِّكْنُولُوجِيَا فِي التَّدْرِيسِ سَلْبِيَّاتٍ كَثِيرَةً، مِثْلَ تَشْتِيتِ الِانْتِبَاهِ، أَوْ قِلَّةِ التَّرْكِيزِ، أَوِ الِاعْتِمَادِ الزَّائِدِ عَلَى الأَجْهِزَةِ. غَيْرَ أَنِّي أَرَى أَنَّ لاِسْتِخْدَامِ التِّكْنُولُوجِيَا فِي التَّعْلِيمِ فَوَائِدَ عِدَّةً، لَا يُمْكِنُ إِنْكَارُهَا. فَهِيَ تُوَفِّرُ وَسَائِلَ تَعْلِيمِيَّةً مُبْتَكَرَةً وَمُتَنَوِّعَةً، تُسْهِمُ فِي تَحْسِينِ التَّعَلُّمِ، وَتَجْعَلُهُ أَكْثَرَ مُتْعَةً وَتَشْوِيقًا. </a:t>
            </a:r>
            <a:endParaRPr lang="ar-MA" sz="2000" b="1" dirty="0">
              <a:solidFill>
                <a:srgbClr val="002060"/>
              </a:solidFill>
              <a:cs typeface="Mudir MT" pitchFamily="2" charset="-78"/>
            </a:endParaRPr>
          </a:p>
          <a:p>
            <a:pPr lvl="0" algn="just" rtl="1">
              <a:lnSpc>
                <a:spcPct val="150000"/>
              </a:lnSpc>
            </a:pPr>
            <a:r>
              <a:rPr lang="ar-MA" sz="2000" b="1" dirty="0">
                <a:solidFill>
                  <a:srgbClr val="002060"/>
                </a:solidFill>
                <a:cs typeface="Mudir MT" pitchFamily="2" charset="-78"/>
                <a:sym typeface="Calibri"/>
              </a:rPr>
              <a:t>كَمَا تُوَفِّرُ التِّكْنُولُوجِيَا بِيئَةَ تَعَلُّمٍ تَفَاعُلِيَّةً، تُسَاعِدُ الْمُتَعَلِّمِينَ عَلَى التَّعَلُّمِ وَالِاسْتِيعَابِ، حِينَ يَسْتَخْدِمُ التَّلَامِيذُ التَّطْبِيقَاتِ التَّعْلِيمِيَّةَ وَأَلْعَابَ التَّعَلُّمِ، مِمَّا يُزِيدُ مِنْ مُشَارَكَتِهِمْ وَحَمَاسِهِمْ. أَضِفْ إِلَى ذَلِكَ أَنَّ التِّكْنُولُوجِيَا تُتِيحُ إِمْكَانِيَّةَ التَّعَلُّمِ الشَّخْصِيِّ، بِطَرِيقَةٍ تُنَاسِبُ احْتِيَاجَاتِهِمُ الْفَرْدِيَّةَ.</a:t>
            </a:r>
            <a:endParaRPr lang="ar-MA" sz="2000" b="1" dirty="0">
              <a:solidFill>
                <a:srgbClr val="002060"/>
              </a:solidFill>
              <a:cs typeface="Mudir MT" pitchFamily="2" charset="-78"/>
            </a:endParaRPr>
          </a:p>
          <a:p>
            <a:pPr lvl="0" algn="just" rtl="1">
              <a:lnSpc>
                <a:spcPct val="150000"/>
              </a:lnSpc>
            </a:pPr>
            <a:r>
              <a:rPr lang="ar-MA" sz="2000" b="1" dirty="0">
                <a:solidFill>
                  <a:srgbClr val="002060"/>
                </a:solidFill>
                <a:cs typeface="Mudir MT" pitchFamily="2" charset="-78"/>
                <a:sym typeface="Calibri"/>
              </a:rPr>
              <a:t>غَيْرَ أَنَّنَا مُلْزَمُونَ، فِي الْوَقْتِ ذَاتِهِ، بِالْوَعْيِ بِالسَّلْبِيَّاتِ الْمُحْتَمَلَةِ لِلتِّكْنُولُوجِيَا، وَالتَّفْكِيرِ فِي سُبُلِ التَّغَلُّبِ عَلَيْهَا، بِوَضْعِ قَوَاعِدَ لاِسْتِخْدَامِ التِّكْنُولُوجِيَا فِي الْفُصُولِ الدِّرَاسِيَّةِ، وَضَوَابِطَ تُوَجِّهُ التَّلَامِيذَ نَحْوَ اسْتِخْدَامِهَا الصَّحِيحِ وَالْمُثْمِرِ.</a:t>
            </a:r>
            <a:endParaRPr lang="ar-MA" sz="2000" b="1" dirty="0">
              <a:solidFill>
                <a:srgbClr val="002060"/>
              </a:solidFill>
              <a:cs typeface="Mudir MT" pitchFamily="2" charset="-78"/>
            </a:endParaRPr>
          </a:p>
          <a:p>
            <a:pPr lvl="0" algn="just" rtl="1">
              <a:lnSpc>
                <a:spcPct val="150000"/>
              </a:lnSpc>
            </a:pPr>
            <a:r>
              <a:rPr lang="ar-MA" sz="2000" b="1" dirty="0">
                <a:solidFill>
                  <a:srgbClr val="002060"/>
                </a:solidFill>
                <a:cs typeface="Mudir MT" pitchFamily="2" charset="-78"/>
                <a:sym typeface="Calibri"/>
              </a:rPr>
              <a:t>وَتَبَعًا لِمَا سَبَقَ، أَرَى أَنَّ التِّكْنُولُوجِيَا فِي التَّعْلِيمِ لَيْسَتْ هَدَفًا بِحَدِّ ذَاتِهَا، بَلْ وَسِيلةً لِتَحْسِينِ التَّعَلُّمِ، حِينَ تُسْتَخْدَمُ بِحِكْمَةٍ وَتَوْجِيهٍ، يُجْعِلَانِهَا فِي خِدْمَةِ التَّعْلِيمِ وَتَطْوِيرِهِ.</a:t>
            </a:r>
            <a:r>
              <a:rPr lang="ar-SA" sz="2000" b="1" dirty="0">
                <a:solidFill>
                  <a:prstClr val="black"/>
                </a:solidFill>
                <a:cs typeface="Mudir MT" pitchFamily="2" charset="-78"/>
              </a:rPr>
              <a:t>.</a:t>
            </a:r>
            <a:endParaRPr lang="fr-FR" sz="2000" b="1" dirty="0">
              <a:solidFill>
                <a:prstClr val="black"/>
              </a:solidFill>
              <a:cs typeface="Mudir MT" pitchFamily="2" charset="-78"/>
            </a:endParaRPr>
          </a:p>
        </p:txBody>
      </p:sp>
      <p:sp>
        <p:nvSpPr>
          <p:cNvPr id="23" name="ZoneTexte 22">
            <a:extLst>
              <a:ext uri="{FF2B5EF4-FFF2-40B4-BE49-F238E27FC236}">
                <a16:creationId xmlns:a16="http://schemas.microsoft.com/office/drawing/2014/main" id="{35E8326B-985B-98CB-4298-F754931B168B}"/>
              </a:ext>
            </a:extLst>
          </p:cNvPr>
          <p:cNvSpPr txBox="1"/>
          <p:nvPr/>
        </p:nvSpPr>
        <p:spPr>
          <a:xfrm>
            <a:off x="2377440" y="274320"/>
            <a:ext cx="5004262" cy="523220"/>
          </a:xfrm>
          <a:prstGeom prst="rect">
            <a:avLst/>
          </a:prstGeom>
          <a:noFill/>
        </p:spPr>
        <p:txBody>
          <a:bodyPr wrap="square">
            <a:spAutoFit/>
          </a:bodyPr>
          <a:lstStyle/>
          <a:p>
            <a:pPr algn="ctr" rtl="1"/>
            <a:r>
              <a:rPr lang="ar-SA" sz="2800" b="1" dirty="0">
                <a:solidFill>
                  <a:srgbClr val="002060"/>
                </a:solidFill>
                <a:cs typeface="Mudir MT" pitchFamily="2" charset="-78"/>
                <a:sym typeface="Calibri"/>
              </a:rPr>
              <a:t>اِ</a:t>
            </a:r>
            <a:r>
              <a:rPr lang="ar-MA" sz="2800" b="1" dirty="0" err="1">
                <a:solidFill>
                  <a:srgbClr val="002060"/>
                </a:solidFill>
                <a:cs typeface="Mudir MT" pitchFamily="2" charset="-78"/>
                <a:sym typeface="Calibri"/>
              </a:rPr>
              <a:t>سْتِعْمَال</a:t>
            </a:r>
            <a:r>
              <a:rPr lang="ar-SA" sz="2800" b="1" dirty="0">
                <a:solidFill>
                  <a:srgbClr val="002060"/>
                </a:solidFill>
                <a:cs typeface="Mudir MT" pitchFamily="2" charset="-78"/>
                <a:sym typeface="Calibri"/>
              </a:rPr>
              <a:t>ُ</a:t>
            </a:r>
            <a:r>
              <a:rPr lang="ar-MA" sz="2800" b="1" dirty="0">
                <a:solidFill>
                  <a:srgbClr val="002060"/>
                </a:solidFill>
                <a:cs typeface="Mudir MT" pitchFamily="2" charset="-78"/>
                <a:sym typeface="Calibri"/>
              </a:rPr>
              <a:t> التِّكْنُولُوجِيَا فِي التَّدْرِيسِ</a:t>
            </a:r>
            <a:endParaRPr lang="fr-FR" sz="2800" dirty="0"/>
          </a:p>
        </p:txBody>
      </p:sp>
    </p:spTree>
    <p:extLst>
      <p:ext uri="{BB962C8B-B14F-4D97-AF65-F5344CB8AC3E}">
        <p14:creationId xmlns:p14="http://schemas.microsoft.com/office/powerpoint/2010/main" val="2780855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55713" y="183300"/>
            <a:ext cx="10156375" cy="597710"/>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قراءة النص المثبت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وفق 1-</a:t>
            </a:r>
            <a:r>
              <a:rPr lang="ar-SA" sz="1600" b="1" dirty="0">
                <a:solidFill>
                  <a:prstClr val="white">
                    <a:lumMod val="50000"/>
                  </a:prstClr>
                </a:solidFill>
                <a:latin typeface="Calibri Light" panose="020F0302020204030204"/>
                <a:cs typeface="Times New Roman" panose="02020603050405020304" pitchFamily="18" charset="0"/>
              </a:rPr>
              <a:t> مؤشر السلامة من الأخطاء، 2- مؤشر الوقف وتدفق الكلام</a:t>
            </a:r>
            <a:r>
              <a:rPr lang="ar-SA" sz="1600" dirty="0">
                <a:solidFill>
                  <a:srgbClr val="002060"/>
                </a:solidFill>
              </a:rPr>
              <a:t>.</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a:t>
            </a:r>
            <a:r>
              <a:rPr lang="ar-MA" sz="1600" i="1" dirty="0">
                <a:solidFill>
                  <a:schemeClr val="bg1">
                    <a:lumMod val="50000"/>
                  </a:schemeClr>
                </a:solidFill>
                <a:sym typeface="Calibri"/>
              </a:rPr>
              <a:t>لكلمات المقروءة</a:t>
            </a:r>
            <a:r>
              <a:rPr lang="ar-SA" sz="1600" i="1" dirty="0">
                <a:solidFill>
                  <a:schemeClr val="bg1">
                    <a:lumMod val="50000"/>
                  </a:schemeClr>
                </a:solidFill>
                <a:sym typeface="Calibri"/>
              </a:rPr>
              <a:t> </a:t>
            </a:r>
            <a:r>
              <a:rPr lang="ar-MA" sz="1600" i="1" dirty="0">
                <a:solidFill>
                  <a:schemeClr val="bg1">
                    <a:lumMod val="50000"/>
                  </a:schemeClr>
                </a:solidFill>
                <a:latin typeface="Calibri"/>
                <a:ea typeface="Calibri"/>
                <a:cs typeface="Calibri"/>
                <a:sym typeface="Calibri"/>
              </a:rPr>
              <a:t>.</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7345115" y="1962392"/>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436888" y="106751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الفقرة قراءة اقتدائية، و</a:t>
            </a:r>
            <a:r>
              <a:rPr lang="ar-MA" sz="2000" i="1" dirty="0">
                <a:latin typeface="Calibri"/>
                <a:ea typeface="Calibri"/>
                <a:cs typeface="Calibri"/>
                <a:sym typeface="Calibri"/>
              </a:rPr>
              <a:t> 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0B07769D-CB27-F47C-787A-C874F328BE2B}"/>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8" name="Rectangle 7">
            <a:extLst>
              <a:ext uri="{FF2B5EF4-FFF2-40B4-BE49-F238E27FC236}">
                <a16:creationId xmlns:a16="http://schemas.microsoft.com/office/drawing/2014/main" id="{E37A1EDD-6B88-4C0A-5DAD-51D468C8C8AB}"/>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04487D26-BA1E-0683-4047-6772D3481FFF}"/>
              </a:ext>
            </a:extLst>
          </p:cNvPr>
          <p:cNvSpPr txBox="1"/>
          <p:nvPr/>
        </p:nvSpPr>
        <p:spPr>
          <a:xfrm>
            <a:off x="436888" y="2484564"/>
            <a:ext cx="5957210" cy="130292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855BFF5-84AD-2B7F-F668-0971F8E67BC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ZoneTexte 12">
            <a:extLst>
              <a:ext uri="{FF2B5EF4-FFF2-40B4-BE49-F238E27FC236}">
                <a16:creationId xmlns:a16="http://schemas.microsoft.com/office/drawing/2014/main" id="{99F48EF9-0F3A-166E-143F-3E692CCAEA2E}"/>
              </a:ext>
            </a:extLst>
          </p:cNvPr>
          <p:cNvSpPr txBox="1"/>
          <p:nvPr/>
        </p:nvSpPr>
        <p:spPr>
          <a:xfrm>
            <a:off x="379032" y="4999555"/>
            <a:ext cx="5957210" cy="123758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Tree>
    <p:extLst>
      <p:ext uri="{BB962C8B-B14F-4D97-AF65-F5344CB8AC3E}">
        <p14:creationId xmlns:p14="http://schemas.microsoft.com/office/powerpoint/2010/main" val="4775869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277A0310-54FC-433B-AE69-8538445D91A2}"/>
              </a:ext>
            </a:extLst>
          </p:cNvPr>
          <p:cNvSpPr txBox="1"/>
          <p:nvPr/>
        </p:nvSpPr>
        <p:spPr>
          <a:xfrm>
            <a:off x="1046165" y="179036"/>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i="1" dirty="0">
                <a:solidFill>
                  <a:schemeClr val="bg1">
                    <a:lumMod val="50000"/>
                  </a:schemeClr>
                </a:solidFill>
                <a:sym typeface="Calibri"/>
              </a:rPr>
              <a:t>يحرص </a:t>
            </a:r>
            <a:r>
              <a:rPr lang="ar-SA" sz="1600" i="1" dirty="0">
                <a:solidFill>
                  <a:schemeClr val="bg1">
                    <a:lumMod val="50000"/>
                  </a:schemeClr>
                </a:solidFill>
              </a:rPr>
              <a:t> </a:t>
            </a:r>
            <a:r>
              <a:rPr lang="ar-MA" sz="1600" i="1" dirty="0">
                <a:solidFill>
                  <a:schemeClr val="bg1">
                    <a:lumMod val="50000"/>
                  </a:schemeClr>
                </a:solidFill>
              </a:rPr>
              <a:t>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بعد قراءته للنص المثبت في الكراسة قراءة اقتدائية</a:t>
            </a:r>
            <a:r>
              <a:rPr lang="ar-MA" sz="1600" i="1" dirty="0">
                <a:solidFill>
                  <a:schemeClr val="bg1">
                    <a:lumMod val="50000"/>
                  </a:schemeClr>
                </a:solidFill>
                <a:sym typeface="Calibri"/>
              </a:rPr>
              <a:t> </a:t>
            </a:r>
            <a:r>
              <a:rPr lang="ar-SA" sz="1600" i="1" dirty="0">
                <a:solidFill>
                  <a:schemeClr val="bg1">
                    <a:lumMod val="50000"/>
                  </a:schemeClr>
                </a:solidFill>
                <a:sym typeface="Calibri"/>
              </a:rPr>
              <a:t>على تقديم </a:t>
            </a:r>
            <a:r>
              <a:rPr lang="ar-SA" sz="16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600" i="1" dirty="0">
                <a:solidFill>
                  <a:schemeClr val="bg1">
                    <a:lumMod val="50000"/>
                  </a:schemeClr>
                </a:solidFill>
                <a:sym typeface="Calibri"/>
              </a:rPr>
              <a:t>1-</a:t>
            </a:r>
            <a:r>
              <a:rPr lang="ar-SA" sz="1600" b="1" dirty="0">
                <a:solidFill>
                  <a:prstClr val="white">
                    <a:lumMod val="50000"/>
                  </a:prstClr>
                </a:solidFill>
                <a:latin typeface="Calibri Light" panose="020F0302020204030204"/>
                <a:cs typeface="Times New Roman" panose="02020603050405020304" pitchFamily="18" charset="0"/>
              </a:rPr>
              <a:t> مؤشر السلامة من الأخطاء، 2- مؤشر الوقف وتدفق الكلام</a:t>
            </a:r>
            <a:r>
              <a:rPr lang="ar-SA" sz="1600" dirty="0">
                <a:solidFill>
                  <a:srgbClr val="002060"/>
                </a:solidFill>
              </a:rPr>
              <a:t>.</a:t>
            </a:r>
            <a:r>
              <a:rPr lang="ar-SA" sz="1600" i="1" dirty="0">
                <a:solidFill>
                  <a:schemeClr val="bg1">
                    <a:lumMod val="50000"/>
                  </a:schemeClr>
                </a:solidFill>
                <a:sym typeface="Calibri"/>
              </a:rPr>
              <a:t> ويطلب من التلاميذ استعمال</a:t>
            </a:r>
            <a:r>
              <a:rPr lang="ar-MA" sz="1600" i="1" dirty="0">
                <a:solidFill>
                  <a:schemeClr val="bg1">
                    <a:lumMod val="50000"/>
                  </a:schemeClr>
                </a:solidFill>
                <a:sym typeface="Calibri"/>
              </a:rPr>
              <a:t> الإشارة بالأصبع</a:t>
            </a:r>
            <a:r>
              <a:rPr lang="ar-SA" sz="1600" i="1" dirty="0">
                <a:solidFill>
                  <a:schemeClr val="bg1">
                    <a:lumMod val="50000"/>
                  </a:schemeClr>
                </a:solidFill>
                <a:sym typeface="Calibri"/>
              </a:rPr>
              <a:t> في تتبع الفقرة</a:t>
            </a:r>
            <a:r>
              <a:rPr lang="ar-MA" sz="1600" i="1" dirty="0">
                <a:solidFill>
                  <a:schemeClr val="bg1">
                    <a:lumMod val="50000"/>
                  </a:schemeClr>
                </a:solidFill>
                <a:sym typeface="Calibri"/>
              </a:rPr>
              <a:t> المقروءة</a:t>
            </a:r>
            <a:r>
              <a:rPr lang="ar-SA" sz="1600" i="1" dirty="0">
                <a:solidFill>
                  <a:schemeClr val="bg1">
                    <a:lumMod val="50000"/>
                  </a:schemeClr>
                </a:solidFill>
                <a:sym typeface="Calibri"/>
              </a:rPr>
              <a:t> </a:t>
            </a:r>
            <a:endParaRPr sz="16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416272" y="1605484"/>
            <a:ext cx="1781972" cy="1398271"/>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الفقرة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للفقرة مركزا على أمثلة توضيحية لمؤشرات الدقة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9" name="ZoneTexte 8">
            <a:extLst>
              <a:ext uri="{FF2B5EF4-FFF2-40B4-BE49-F238E27FC236}">
                <a16:creationId xmlns:a16="http://schemas.microsoft.com/office/drawing/2014/main" id="{6429A131-B756-72F7-513D-FDA8A4443A65}"/>
              </a:ext>
            </a:extLst>
          </p:cNvPr>
          <p:cNvSpPr txBox="1"/>
          <p:nvPr/>
        </p:nvSpPr>
        <p:spPr>
          <a:xfrm>
            <a:off x="4305993" y="1360880"/>
            <a:ext cx="5935286" cy="5078313"/>
          </a:xfrm>
          <a:prstGeom prst="rect">
            <a:avLst/>
          </a:prstGeom>
          <a:noFill/>
          <a:ln>
            <a:solidFill>
              <a:srgbClr val="FFC000"/>
            </a:solidFill>
          </a:ln>
        </p:spPr>
        <p:txBody>
          <a:bodyPr wrap="square">
            <a:spAutoFit/>
          </a:bodyPr>
          <a:lstStyle/>
          <a:p>
            <a:pPr algn="r" rtl="1">
              <a:buNone/>
            </a:pPr>
            <a:r>
              <a:rPr lang="ar-SA" sz="2400" b="1" dirty="0">
                <a:solidFill>
                  <a:srgbClr val="C00000"/>
                </a:solidFill>
                <a:latin typeface="Simplified Arabic" panose="02020603050405020304" pitchFamily="18" charset="-78"/>
                <a:cs typeface="Simplified Arabic" panose="02020603050405020304" pitchFamily="18" charset="-78"/>
              </a:rPr>
              <a:t>أمثلة عن القراءة السليمة من الأخطاء</a:t>
            </a:r>
          </a:p>
          <a:p>
            <a:pPr marL="342900" indent="-342900" algn="r" rtl="1">
              <a:buFont typeface="Wingdings" panose="05000000000000000000" pitchFamily="2" charset="2"/>
              <a:buChar char="q"/>
            </a:pPr>
            <a:r>
              <a:rPr lang="ar-SA" sz="2000" b="1" dirty="0">
                <a:solidFill>
                  <a:srgbClr val="002060"/>
                </a:solidFill>
              </a:rPr>
              <a:t>الكلمة:</a:t>
            </a:r>
            <a:r>
              <a:rPr lang="ar-SA" sz="2000" dirty="0">
                <a:solidFill>
                  <a:srgbClr val="002060"/>
                </a:solidFill>
              </a:rPr>
              <a:t> </a:t>
            </a:r>
            <a:r>
              <a:rPr lang="ar-SA" sz="2000" i="1" dirty="0">
                <a:solidFill>
                  <a:srgbClr val="002060"/>
                </a:solidFill>
              </a:rPr>
              <a:t>التِّكْنُولُوجِيَا</a:t>
            </a:r>
            <a:br>
              <a:rPr lang="ar-SA" sz="2000" dirty="0">
                <a:solidFill>
                  <a:srgbClr val="002060"/>
                </a:solidFill>
              </a:rPr>
            </a:br>
            <a:r>
              <a:rPr lang="fr-FR" dirty="0">
                <a:solidFill>
                  <a:srgbClr val="002060"/>
                </a:solidFill>
              </a:rPr>
              <a:t>❌</a:t>
            </a:r>
            <a:r>
              <a:rPr lang="fr-FR" sz="2000" dirty="0">
                <a:solidFill>
                  <a:srgbClr val="002060"/>
                </a:solidFill>
              </a:rPr>
              <a:t> </a:t>
            </a:r>
            <a:r>
              <a:rPr lang="ar-SA" sz="2000" dirty="0">
                <a:solidFill>
                  <a:srgbClr val="002060"/>
                </a:solidFill>
              </a:rPr>
              <a:t>خطأ شائع: </a:t>
            </a:r>
            <a:r>
              <a:rPr lang="ar-SA" sz="2000" i="1" dirty="0">
                <a:solidFill>
                  <a:srgbClr val="002060"/>
                </a:solidFill>
              </a:rPr>
              <a:t>التَكْنُولُوجِيَا</a:t>
            </a:r>
            <a:r>
              <a:rPr lang="ar-SA" sz="2000" dirty="0">
                <a:solidFill>
                  <a:srgbClr val="002060"/>
                </a:solidFill>
              </a:rPr>
              <a:t> (فتح التاء بدل كسرها).</a:t>
            </a:r>
            <a:br>
              <a:rPr lang="ar-SA" sz="2000" dirty="0">
                <a:solidFill>
                  <a:srgbClr val="002060"/>
                </a:solidFill>
              </a:rPr>
            </a:br>
            <a:r>
              <a:rPr lang="fr-FR" sz="2000" dirty="0">
                <a:solidFill>
                  <a:srgbClr val="002060"/>
                </a:solidFill>
              </a:rPr>
              <a:t>✅ </a:t>
            </a:r>
            <a:r>
              <a:rPr lang="ar-SA" sz="2000" dirty="0">
                <a:solidFill>
                  <a:srgbClr val="002060"/>
                </a:solidFill>
              </a:rPr>
              <a:t>الصواب: </a:t>
            </a:r>
            <a:r>
              <a:rPr lang="ar-SA" sz="2000" i="1" dirty="0">
                <a:solidFill>
                  <a:srgbClr val="002060"/>
                </a:solidFill>
              </a:rPr>
              <a:t>التِّكْنُولُوجِيَا</a:t>
            </a:r>
            <a:r>
              <a:rPr lang="ar-SA" sz="2000" dirty="0">
                <a:solidFill>
                  <a:srgbClr val="002060"/>
                </a:solidFill>
              </a:rPr>
              <a:t> (بكسر التاء وتشديد الكاف).</a:t>
            </a:r>
          </a:p>
          <a:p>
            <a:pPr marL="342900" indent="-342900" algn="r" rtl="1">
              <a:buFont typeface="Wingdings" panose="05000000000000000000" pitchFamily="2" charset="2"/>
              <a:buChar char="q"/>
            </a:pPr>
            <a:r>
              <a:rPr lang="ar-SA" sz="2000" b="1" dirty="0">
                <a:solidFill>
                  <a:srgbClr val="002060"/>
                </a:solidFill>
              </a:rPr>
              <a:t>الجملة:</a:t>
            </a:r>
            <a:r>
              <a:rPr lang="ar-SA" sz="2000" dirty="0">
                <a:solidFill>
                  <a:srgbClr val="002060"/>
                </a:solidFill>
              </a:rPr>
              <a:t> </a:t>
            </a:r>
            <a:r>
              <a:rPr lang="ar-SA" sz="2000" i="1" dirty="0">
                <a:solidFill>
                  <a:srgbClr val="002060"/>
                </a:solidFill>
              </a:rPr>
              <a:t>مِثْلَ تَشْتِيتِ الِانْتِبَاهِ</a:t>
            </a:r>
            <a:br>
              <a:rPr lang="ar-SA" sz="2000" dirty="0">
                <a:solidFill>
                  <a:srgbClr val="002060"/>
                </a:solidFill>
              </a:rPr>
            </a:br>
            <a:r>
              <a:rPr lang="fr-FR" sz="2000" dirty="0">
                <a:solidFill>
                  <a:srgbClr val="002060"/>
                </a:solidFill>
              </a:rPr>
              <a:t>❌ </a:t>
            </a:r>
            <a:r>
              <a:rPr lang="ar-SA" sz="2000" dirty="0">
                <a:solidFill>
                  <a:srgbClr val="002060"/>
                </a:solidFill>
              </a:rPr>
              <a:t>خطأ: حذف همزة الوصل في </a:t>
            </a:r>
            <a:r>
              <a:rPr lang="ar-SA" sz="2000" i="1" dirty="0">
                <a:solidFill>
                  <a:srgbClr val="002060"/>
                </a:solidFill>
              </a:rPr>
              <a:t>الانتباه</a:t>
            </a:r>
            <a:r>
              <a:rPr lang="ar-SA" sz="2000" dirty="0">
                <a:solidFill>
                  <a:srgbClr val="002060"/>
                </a:solidFill>
              </a:rPr>
              <a:t> أو قراءتها همزة قطع.</a:t>
            </a:r>
            <a:br>
              <a:rPr lang="ar-SA" sz="2000" dirty="0">
                <a:solidFill>
                  <a:srgbClr val="002060"/>
                </a:solidFill>
              </a:rPr>
            </a:br>
            <a:r>
              <a:rPr lang="fr-FR" sz="2000" dirty="0">
                <a:solidFill>
                  <a:srgbClr val="002060"/>
                </a:solidFill>
              </a:rPr>
              <a:t>✅ </a:t>
            </a:r>
            <a:r>
              <a:rPr lang="ar-SA" sz="2000" dirty="0">
                <a:solidFill>
                  <a:srgbClr val="002060"/>
                </a:solidFill>
              </a:rPr>
              <a:t>الصواب: </a:t>
            </a:r>
            <a:r>
              <a:rPr lang="ar-SA" sz="2000" i="1" dirty="0">
                <a:solidFill>
                  <a:srgbClr val="002060"/>
                </a:solidFill>
              </a:rPr>
              <a:t>الِانْتِبَاهِ</a:t>
            </a:r>
            <a:r>
              <a:rPr lang="ar-SA" sz="2000" dirty="0">
                <a:solidFill>
                  <a:srgbClr val="002060"/>
                </a:solidFill>
              </a:rPr>
              <a:t> (بهمزة وصل لا تُنطق إلا في بداية الكلام).</a:t>
            </a:r>
          </a:p>
          <a:p>
            <a:pPr marL="342900" indent="-342900" algn="r" rtl="1">
              <a:buFont typeface="Wingdings" panose="05000000000000000000" pitchFamily="2" charset="2"/>
              <a:buChar char="q"/>
            </a:pPr>
            <a:r>
              <a:rPr lang="ar-SA" sz="2000" b="1" dirty="0">
                <a:solidFill>
                  <a:srgbClr val="002060"/>
                </a:solidFill>
              </a:rPr>
              <a:t>الجملة:</a:t>
            </a:r>
            <a:r>
              <a:rPr lang="ar-SA" sz="2000" dirty="0">
                <a:solidFill>
                  <a:srgbClr val="002060"/>
                </a:solidFill>
              </a:rPr>
              <a:t> </a:t>
            </a:r>
            <a:r>
              <a:rPr lang="ar-SA" sz="2000" i="1" dirty="0">
                <a:solidFill>
                  <a:srgbClr val="002060"/>
                </a:solidFill>
              </a:rPr>
              <a:t>لَا يُمْكِنُ إِنْكَارُهَا</a:t>
            </a:r>
            <a:br>
              <a:rPr lang="ar-SA" sz="2000" dirty="0">
                <a:solidFill>
                  <a:srgbClr val="002060"/>
                </a:solidFill>
              </a:rPr>
            </a:br>
            <a:r>
              <a:rPr lang="fr-FR" sz="2000" dirty="0">
                <a:solidFill>
                  <a:srgbClr val="002060"/>
                </a:solidFill>
              </a:rPr>
              <a:t>❌ </a:t>
            </a:r>
            <a:r>
              <a:rPr lang="ar-SA" sz="2000" dirty="0">
                <a:solidFill>
                  <a:srgbClr val="002060"/>
                </a:solidFill>
              </a:rPr>
              <a:t>خطأ: إسقاط همزة القطع في </a:t>
            </a:r>
            <a:r>
              <a:rPr lang="ar-SA" sz="2000" i="1" dirty="0">
                <a:solidFill>
                  <a:srgbClr val="002060"/>
                </a:solidFill>
              </a:rPr>
              <a:t>إنكارها</a:t>
            </a:r>
            <a:r>
              <a:rPr lang="ar-SA" sz="2000" dirty="0">
                <a:solidFill>
                  <a:srgbClr val="002060"/>
                </a:solidFill>
              </a:rPr>
              <a:t>.</a:t>
            </a:r>
            <a:br>
              <a:rPr lang="ar-SA" sz="2000" dirty="0">
                <a:solidFill>
                  <a:srgbClr val="002060"/>
                </a:solidFill>
              </a:rPr>
            </a:br>
            <a:r>
              <a:rPr lang="fr-FR" sz="2000" dirty="0">
                <a:solidFill>
                  <a:srgbClr val="002060"/>
                </a:solidFill>
              </a:rPr>
              <a:t>✅ </a:t>
            </a:r>
            <a:r>
              <a:rPr lang="ar-SA" sz="2000" dirty="0">
                <a:solidFill>
                  <a:srgbClr val="002060"/>
                </a:solidFill>
              </a:rPr>
              <a:t>الصواب: </a:t>
            </a:r>
            <a:r>
              <a:rPr lang="ar-SA" sz="2000" i="1" dirty="0">
                <a:solidFill>
                  <a:srgbClr val="002060"/>
                </a:solidFill>
              </a:rPr>
              <a:t>إِنْكَارُهَا</a:t>
            </a:r>
            <a:r>
              <a:rPr lang="ar-SA" sz="2000" dirty="0">
                <a:solidFill>
                  <a:srgbClr val="002060"/>
                </a:solidFill>
              </a:rPr>
              <a:t> (بكسر الهمزة).</a:t>
            </a:r>
          </a:p>
          <a:p>
            <a:pPr marL="342900" indent="-342900" algn="r" rtl="1">
              <a:buFont typeface="Wingdings" panose="05000000000000000000" pitchFamily="2" charset="2"/>
              <a:buChar char="q"/>
            </a:pPr>
            <a:r>
              <a:rPr lang="ar-SA" sz="2000" b="1" dirty="0">
                <a:solidFill>
                  <a:srgbClr val="002060"/>
                </a:solidFill>
              </a:rPr>
              <a:t>الجملة:</a:t>
            </a:r>
            <a:r>
              <a:rPr lang="ar-SA" sz="2000" dirty="0">
                <a:solidFill>
                  <a:srgbClr val="002060"/>
                </a:solidFill>
              </a:rPr>
              <a:t> </a:t>
            </a:r>
            <a:r>
              <a:rPr lang="ar-SA" sz="2000" i="1" dirty="0">
                <a:solidFill>
                  <a:srgbClr val="002060"/>
                </a:solidFill>
              </a:rPr>
              <a:t>وَتَجْعَلُهُ أَكْثَرَ مُتْعَةً وَتَشْوِيقًا</a:t>
            </a:r>
            <a:br>
              <a:rPr lang="ar-SA" sz="2000" dirty="0">
                <a:solidFill>
                  <a:srgbClr val="002060"/>
                </a:solidFill>
              </a:rPr>
            </a:br>
            <a:r>
              <a:rPr lang="fr-FR" sz="2000" dirty="0">
                <a:solidFill>
                  <a:srgbClr val="002060"/>
                </a:solidFill>
              </a:rPr>
              <a:t>❌ </a:t>
            </a:r>
            <a:r>
              <a:rPr lang="ar-SA" sz="2000" dirty="0">
                <a:solidFill>
                  <a:srgbClr val="002060"/>
                </a:solidFill>
              </a:rPr>
              <a:t>خطأ: قراءة </a:t>
            </a:r>
            <a:r>
              <a:rPr lang="ar-SA" sz="2000" i="1" dirty="0">
                <a:solidFill>
                  <a:srgbClr val="002060"/>
                </a:solidFill>
              </a:rPr>
              <a:t>أكتر</a:t>
            </a:r>
            <a:r>
              <a:rPr lang="ar-SA" sz="2000" dirty="0">
                <a:solidFill>
                  <a:srgbClr val="002060"/>
                </a:solidFill>
              </a:rPr>
              <a:t> بدل </a:t>
            </a:r>
            <a:r>
              <a:rPr lang="ar-SA" sz="2000" i="1" dirty="0">
                <a:solidFill>
                  <a:srgbClr val="002060"/>
                </a:solidFill>
              </a:rPr>
              <a:t>أكثر</a:t>
            </a:r>
            <a:r>
              <a:rPr lang="ar-SA" sz="2000" dirty="0">
                <a:solidFill>
                  <a:srgbClr val="002060"/>
                </a:solidFill>
              </a:rPr>
              <a:t>.</a:t>
            </a:r>
            <a:br>
              <a:rPr lang="ar-SA" sz="2000" dirty="0">
                <a:solidFill>
                  <a:srgbClr val="002060"/>
                </a:solidFill>
              </a:rPr>
            </a:br>
            <a:r>
              <a:rPr lang="fr-FR" sz="2000" dirty="0">
                <a:solidFill>
                  <a:srgbClr val="002060"/>
                </a:solidFill>
              </a:rPr>
              <a:t>✅ </a:t>
            </a:r>
            <a:r>
              <a:rPr lang="ar-SA" sz="2000" dirty="0">
                <a:solidFill>
                  <a:srgbClr val="002060"/>
                </a:solidFill>
              </a:rPr>
              <a:t>الصواب: </a:t>
            </a:r>
            <a:r>
              <a:rPr lang="ar-SA" sz="2000" i="1" dirty="0">
                <a:solidFill>
                  <a:srgbClr val="002060"/>
                </a:solidFill>
              </a:rPr>
              <a:t>أَكْثَرَ</a:t>
            </a:r>
            <a:r>
              <a:rPr lang="ar-SA" sz="2000" dirty="0">
                <a:solidFill>
                  <a:srgbClr val="002060"/>
                </a:solidFill>
              </a:rPr>
              <a:t> (بالثاء المثلثة).</a:t>
            </a:r>
          </a:p>
          <a:p>
            <a:pPr marL="342900" indent="-342900" algn="r" rtl="1">
              <a:buFont typeface="Wingdings" panose="05000000000000000000" pitchFamily="2" charset="2"/>
              <a:buChar char="q"/>
            </a:pPr>
            <a:r>
              <a:rPr lang="ar-SA" sz="2000" b="1" dirty="0">
                <a:solidFill>
                  <a:srgbClr val="002060"/>
                </a:solidFill>
              </a:rPr>
              <a:t>الجملة:</a:t>
            </a:r>
            <a:r>
              <a:rPr lang="ar-SA" sz="2000" dirty="0">
                <a:solidFill>
                  <a:srgbClr val="002060"/>
                </a:solidFill>
              </a:rPr>
              <a:t> </a:t>
            </a:r>
            <a:r>
              <a:rPr lang="ar-SA" sz="2000" i="1" dirty="0">
                <a:solidFill>
                  <a:srgbClr val="002060"/>
                </a:solidFill>
              </a:rPr>
              <a:t>إِمْكَانِيَّةَ التَّعَلُّمِ الشَّخْصِيِّ</a:t>
            </a:r>
            <a:br>
              <a:rPr lang="ar-SA" sz="2000" dirty="0">
                <a:solidFill>
                  <a:srgbClr val="002060"/>
                </a:solidFill>
              </a:rPr>
            </a:br>
            <a:r>
              <a:rPr lang="fr-FR" sz="2000" dirty="0">
                <a:solidFill>
                  <a:srgbClr val="002060"/>
                </a:solidFill>
              </a:rPr>
              <a:t>❌ </a:t>
            </a:r>
            <a:r>
              <a:rPr lang="ar-SA" sz="2000" dirty="0">
                <a:solidFill>
                  <a:srgbClr val="002060"/>
                </a:solidFill>
              </a:rPr>
              <a:t>خطأ: إسقاط الشدة في </a:t>
            </a:r>
            <a:r>
              <a:rPr lang="ar-SA" sz="2000" i="1" dirty="0">
                <a:solidFill>
                  <a:srgbClr val="002060"/>
                </a:solidFill>
              </a:rPr>
              <a:t>الشخصي</a:t>
            </a:r>
            <a:r>
              <a:rPr lang="ar-SA" sz="2000" dirty="0">
                <a:solidFill>
                  <a:srgbClr val="002060"/>
                </a:solidFill>
              </a:rPr>
              <a:t>.</a:t>
            </a:r>
            <a:br>
              <a:rPr lang="ar-SA" sz="2000" dirty="0">
                <a:solidFill>
                  <a:srgbClr val="002060"/>
                </a:solidFill>
              </a:rPr>
            </a:br>
            <a:r>
              <a:rPr lang="fr-FR" sz="2000" dirty="0">
                <a:solidFill>
                  <a:srgbClr val="002060"/>
                </a:solidFill>
              </a:rPr>
              <a:t>✅ </a:t>
            </a:r>
            <a:r>
              <a:rPr lang="ar-SA" sz="2000" dirty="0">
                <a:solidFill>
                  <a:srgbClr val="002060"/>
                </a:solidFill>
              </a:rPr>
              <a:t>الصواب: </a:t>
            </a:r>
            <a:r>
              <a:rPr lang="ar-SA" sz="2000" i="1" dirty="0">
                <a:solidFill>
                  <a:srgbClr val="002060"/>
                </a:solidFill>
              </a:rPr>
              <a:t>الشَّخْصِيِّ</a:t>
            </a:r>
            <a:r>
              <a:rPr lang="ar-SA" sz="2000" dirty="0">
                <a:solidFill>
                  <a:srgbClr val="002060"/>
                </a:solidFill>
              </a:rPr>
              <a:t> (بشدة على الشين والصاد مكسورة).</a:t>
            </a:r>
          </a:p>
        </p:txBody>
      </p:sp>
      <p:sp>
        <p:nvSpPr>
          <p:cNvPr id="10" name="ZoneTexte 9">
            <a:extLst>
              <a:ext uri="{FF2B5EF4-FFF2-40B4-BE49-F238E27FC236}">
                <a16:creationId xmlns:a16="http://schemas.microsoft.com/office/drawing/2014/main" id="{FC83A8F6-7A76-FF34-6506-466303A6C9BA}"/>
              </a:ext>
            </a:extLst>
          </p:cNvPr>
          <p:cNvSpPr txBox="1"/>
          <p:nvPr/>
        </p:nvSpPr>
        <p:spPr>
          <a:xfrm>
            <a:off x="211197" y="1605484"/>
            <a:ext cx="3919803" cy="3847207"/>
          </a:xfrm>
          <a:prstGeom prst="rect">
            <a:avLst/>
          </a:prstGeom>
          <a:noFill/>
          <a:ln>
            <a:solidFill>
              <a:srgbClr val="FFC000"/>
            </a:solidFill>
          </a:ln>
        </p:spPr>
        <p:txBody>
          <a:bodyPr wrap="square">
            <a:spAutoFit/>
          </a:bodyPr>
          <a:lstStyle/>
          <a:p>
            <a:pPr algn="r" rtl="1">
              <a:buNone/>
            </a:pPr>
            <a:r>
              <a:rPr lang="ar-SA" sz="2400" b="1" dirty="0">
                <a:solidFill>
                  <a:srgbClr val="C00000"/>
                </a:solidFill>
                <a:latin typeface="Simplified Arabic" panose="02020603050405020304" pitchFamily="18" charset="-78"/>
                <a:cs typeface="Simplified Arabic" panose="02020603050405020304" pitchFamily="18" charset="-78"/>
              </a:rPr>
              <a:t>مقطع نموذجي للوقف السليم</a:t>
            </a:r>
          </a:p>
          <a:p>
            <a:pPr algn="r" rtl="1">
              <a:buNone/>
            </a:pPr>
            <a:r>
              <a:rPr lang="ar-SA" sz="2000" dirty="0">
                <a:solidFill>
                  <a:srgbClr val="002060"/>
                </a:solidFill>
              </a:rPr>
              <a:t>لنأخذ الجملة الأولى من </a:t>
            </a:r>
            <a:r>
              <a:rPr lang="ar-SA" sz="2000" b="1" dirty="0">
                <a:solidFill>
                  <a:srgbClr val="002060"/>
                </a:solidFill>
              </a:rPr>
              <a:t>النص:</a:t>
            </a:r>
            <a:br>
              <a:rPr lang="ar-SA" sz="2000" dirty="0">
                <a:solidFill>
                  <a:srgbClr val="002060"/>
                </a:solidFill>
              </a:rPr>
            </a:br>
            <a:r>
              <a:rPr lang="ar-SA" sz="2000" i="1" dirty="0">
                <a:solidFill>
                  <a:srgbClr val="002060"/>
                </a:solidFill>
              </a:rPr>
              <a:t>يَدَّعِي كَثِيرٌ مِنَ النَّاسِ أَنَّ لِاسْتِعْمَالِ التِّكْنُولُوجِيَا فِي التَّدْرِيسِ سَلْبِيَّاتٍ كَثِيرَةً، مِثْلَ تَشْتِيتِ الِانْتِبَاهِ، أَوْ قِلَّةِ التَّرْكِيزِ، أَوِ الِاعْتِمَادِ الزَّائِدِ عَلَى الأَجْهِزَةِ.</a:t>
            </a:r>
            <a:endParaRPr lang="ar-SA" sz="2000" dirty="0">
              <a:solidFill>
                <a:srgbClr val="002060"/>
              </a:solidFill>
            </a:endParaRPr>
          </a:p>
          <a:p>
            <a:pPr algn="r" rtl="1">
              <a:buFont typeface="Arial" panose="020B0604020202020204" pitchFamily="34" charset="0"/>
              <a:buChar char="•"/>
            </a:pPr>
            <a:r>
              <a:rPr lang="ar-SA" sz="2000" b="1" dirty="0">
                <a:solidFill>
                  <a:srgbClr val="002060"/>
                </a:solidFill>
              </a:rPr>
              <a:t>التنفيذ القرائي السليم:</a:t>
            </a:r>
            <a:br>
              <a:rPr lang="ar-SA" sz="2000" dirty="0">
                <a:solidFill>
                  <a:srgbClr val="002060"/>
                </a:solidFill>
              </a:rPr>
            </a:br>
            <a:r>
              <a:rPr lang="fr-FR" sz="2000" dirty="0">
                <a:solidFill>
                  <a:srgbClr val="002060"/>
                </a:solidFill>
              </a:rPr>
              <a:t>🔸 </a:t>
            </a:r>
            <a:r>
              <a:rPr lang="ar-SA" sz="2000" dirty="0">
                <a:solidFill>
                  <a:srgbClr val="002060"/>
                </a:solidFill>
              </a:rPr>
              <a:t>قراءة واضحة بمدّ طبيعي في </a:t>
            </a:r>
            <a:r>
              <a:rPr lang="ar-SA" sz="2000" i="1" dirty="0">
                <a:solidFill>
                  <a:srgbClr val="C00000"/>
                </a:solidFill>
              </a:rPr>
              <a:t>التِّكْنُولُوجِيَا</a:t>
            </a:r>
            <a:r>
              <a:rPr lang="ar-SA" sz="2000" dirty="0">
                <a:solidFill>
                  <a:srgbClr val="002060"/>
                </a:solidFill>
              </a:rPr>
              <a:t>.</a:t>
            </a:r>
            <a:br>
              <a:rPr lang="ar-SA" sz="2000" dirty="0">
                <a:solidFill>
                  <a:srgbClr val="002060"/>
                </a:solidFill>
              </a:rPr>
            </a:br>
            <a:r>
              <a:rPr lang="fr-FR" sz="2000" dirty="0">
                <a:solidFill>
                  <a:srgbClr val="002060"/>
                </a:solidFill>
              </a:rPr>
              <a:t>🔸 </a:t>
            </a:r>
            <a:r>
              <a:rPr lang="ar-SA" sz="2000" dirty="0">
                <a:solidFill>
                  <a:srgbClr val="002060"/>
                </a:solidFill>
              </a:rPr>
              <a:t>وقفة قصيرة عند كل فاصلة: </a:t>
            </a:r>
            <a:r>
              <a:rPr lang="ar-SA" sz="2000" i="1" dirty="0">
                <a:solidFill>
                  <a:srgbClr val="C00000"/>
                </a:solidFill>
              </a:rPr>
              <a:t>سَلْبِيَّاتٍ</a:t>
            </a:r>
            <a:r>
              <a:rPr lang="ar-SA" sz="2000" i="1" dirty="0">
                <a:solidFill>
                  <a:srgbClr val="002060"/>
                </a:solidFill>
              </a:rPr>
              <a:t> </a:t>
            </a:r>
            <a:r>
              <a:rPr lang="ar-SA" sz="2000" i="1" dirty="0">
                <a:solidFill>
                  <a:srgbClr val="C00000"/>
                </a:solidFill>
              </a:rPr>
              <a:t>كَثِيرَةً، مِثْلَ تَشْتِيتِ الِانْتِبَاهِ، أَوْ قِلَّةِ التَّرْكِيزِ،</a:t>
            </a:r>
            <a:br>
              <a:rPr lang="ar-SA" sz="2000" dirty="0">
                <a:solidFill>
                  <a:srgbClr val="C00000"/>
                </a:solidFill>
              </a:rPr>
            </a:br>
            <a:r>
              <a:rPr lang="fr-FR" sz="2000" dirty="0">
                <a:solidFill>
                  <a:srgbClr val="002060"/>
                </a:solidFill>
              </a:rPr>
              <a:t>🔸 </a:t>
            </a:r>
            <a:r>
              <a:rPr lang="ar-SA" sz="2000" dirty="0">
                <a:solidFill>
                  <a:srgbClr val="002060"/>
                </a:solidFill>
              </a:rPr>
              <a:t>الوقوف بالنقطة مع نزول في طبقة الصوت: </a:t>
            </a:r>
            <a:r>
              <a:rPr lang="ar-SA" sz="2000" i="1" dirty="0">
                <a:solidFill>
                  <a:srgbClr val="C00000"/>
                </a:solidFill>
              </a:rPr>
              <a:t>أَوِ الِاعْتِمَادِ الزَّائِدِ عَلَى الأَجْهِزَةِ.</a:t>
            </a:r>
            <a:endParaRPr lang="ar-SA" sz="2000" dirty="0">
              <a:solidFill>
                <a:srgbClr val="C00000"/>
              </a:solidFill>
            </a:endParaRPr>
          </a:p>
        </p:txBody>
      </p:sp>
    </p:spTree>
    <p:extLst>
      <p:ext uri="{BB962C8B-B14F-4D97-AF65-F5344CB8AC3E}">
        <p14:creationId xmlns:p14="http://schemas.microsoft.com/office/powerpoint/2010/main" val="2508151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031067" y="183379"/>
            <a:ext cx="10122943" cy="54625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600" b="0" i="1" u="none" strike="noStrike" cap="none" dirty="0">
                <a:solidFill>
                  <a:schemeClr val="bg1">
                    <a:lumMod val="50000"/>
                  </a:schemeClr>
                </a:solidFill>
                <a:latin typeface="Calibri"/>
                <a:ea typeface="Calibri"/>
                <a:cs typeface="Calibri"/>
                <a:sym typeface="Calibri"/>
              </a:rPr>
              <a:t> يدعو </a:t>
            </a:r>
            <a:r>
              <a:rPr lang="ar-MA" sz="1600" i="1" dirty="0">
                <a:solidFill>
                  <a:schemeClr val="bg1">
                    <a:lumMod val="50000"/>
                  </a:schemeClr>
                </a:solidFill>
                <a:latin typeface="Calibri"/>
                <a:ea typeface="Calibri"/>
                <a:cs typeface="Calibri"/>
              </a:rPr>
              <a:t>الأستاذ</a:t>
            </a:r>
            <a:r>
              <a:rPr lang="fr-FR" sz="1600" i="1" dirty="0">
                <a:solidFill>
                  <a:schemeClr val="bg1">
                    <a:lumMod val="50000"/>
                  </a:schemeClr>
                </a:solidFill>
                <a:latin typeface="Calibri"/>
                <a:ea typeface="Calibri"/>
                <a:cs typeface="Calibri"/>
              </a:rPr>
              <a:t>)</a:t>
            </a:r>
            <a:r>
              <a:rPr lang="ar-SA" sz="1600" i="1" dirty="0">
                <a:solidFill>
                  <a:schemeClr val="bg1">
                    <a:lumMod val="50000"/>
                  </a:schemeClr>
                </a:solidFill>
                <a:latin typeface="Calibri"/>
                <a:ea typeface="Calibri"/>
                <a:cs typeface="Calibri"/>
              </a:rPr>
              <a:t>ة</a:t>
            </a:r>
            <a:r>
              <a:rPr lang="fr-FR" sz="1600" i="1" dirty="0">
                <a:solidFill>
                  <a:schemeClr val="bg1">
                    <a:lumMod val="50000"/>
                  </a:schemeClr>
                </a:solidFill>
                <a:latin typeface="Calibri"/>
                <a:ea typeface="Calibri"/>
                <a:cs typeface="Calibri"/>
              </a:rPr>
              <a:t>(</a:t>
            </a:r>
            <a:r>
              <a:rPr lang="ar-MA" sz="1600" i="1" dirty="0">
                <a:solidFill>
                  <a:schemeClr val="bg1">
                    <a:lumMod val="50000"/>
                  </a:schemeClr>
                </a:solidFill>
                <a:latin typeface="Calibri"/>
                <a:ea typeface="Calibri"/>
                <a:cs typeface="Calibri"/>
                <a:sym typeface="Calibri"/>
              </a:rPr>
              <a:t> </a:t>
            </a:r>
            <a:r>
              <a:rPr lang="ar-SA" sz="1600" i="1" dirty="0">
                <a:solidFill>
                  <a:schemeClr val="bg1">
                    <a:lumMod val="50000"/>
                  </a:schemeClr>
                </a:solidFill>
                <a:latin typeface="Calibri"/>
                <a:ea typeface="Calibri"/>
                <a:cs typeface="Calibri"/>
              </a:rPr>
              <a:t>التلاميذ</a:t>
            </a:r>
            <a:r>
              <a:rPr lang="ar-MA" sz="1600" i="1" dirty="0">
                <a:solidFill>
                  <a:schemeClr val="bg1">
                    <a:lumMod val="50000"/>
                  </a:schemeClr>
                </a:solidFill>
                <a:latin typeface="Calibri"/>
                <a:ea typeface="Calibri"/>
                <a:cs typeface="Calibri"/>
                <a:sym typeface="Calibri"/>
              </a:rPr>
              <a:t> إلى قراءة </a:t>
            </a:r>
            <a:r>
              <a:rPr lang="ar-SA" sz="1600" i="1" dirty="0">
                <a:solidFill>
                  <a:schemeClr val="bg1">
                    <a:lumMod val="50000"/>
                  </a:schemeClr>
                </a:solidFill>
                <a:latin typeface="Calibri"/>
                <a:ea typeface="Calibri"/>
                <a:cs typeface="Calibri"/>
                <a:sym typeface="Calibri"/>
              </a:rPr>
              <a:t>النص</a:t>
            </a:r>
            <a:r>
              <a:rPr lang="ar-MA" sz="1600" i="1" dirty="0">
                <a:solidFill>
                  <a:schemeClr val="bg1">
                    <a:lumMod val="50000"/>
                  </a:schemeClr>
                </a:solidFill>
                <a:latin typeface="Calibri"/>
                <a:ea typeface="Calibri"/>
                <a:cs typeface="Calibri"/>
                <a:sym typeface="Calibri"/>
              </a:rPr>
              <a:t>  في كراساتهم </a:t>
            </a:r>
            <a:r>
              <a:rPr lang="ar-MA" sz="16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600" b="0" i="1" u="none" strike="noStrike" cap="none" dirty="0">
                <a:solidFill>
                  <a:schemeClr val="bg1">
                    <a:lumMod val="50000"/>
                  </a:schemeClr>
                </a:solidFill>
                <a:latin typeface="Calibri"/>
                <a:ea typeface="Calibri"/>
                <a:cs typeface="Calibri"/>
                <a:sym typeface="Calibri"/>
              </a:rPr>
              <a:t>، </a:t>
            </a:r>
            <a:r>
              <a:rPr lang="ar-MA" sz="16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6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600" i="1" dirty="0">
                <a:solidFill>
                  <a:prstClr val="white">
                    <a:lumMod val="65000"/>
                  </a:prstClr>
                </a:solidFill>
              </a:rPr>
              <a:t> </a:t>
            </a:r>
            <a:endParaRPr sz="16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7717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1036746" y="103879"/>
            <a:ext cx="10095380" cy="54224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rPr>
              <a:t>يطلب</a:t>
            </a:r>
            <a:r>
              <a:rPr lang="ar-MA" sz="1600" i="1" dirty="0">
                <a:solidFill>
                  <a:schemeClr val="bg1">
                    <a:lumMod val="50000"/>
                  </a:schemeClr>
                </a:solidFill>
              </a:rPr>
              <a:t> 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MA" sz="1600" i="1" dirty="0">
                <a:solidFill>
                  <a:schemeClr val="bg1">
                    <a:lumMod val="50000"/>
                  </a:schemeClr>
                </a:solidFill>
              </a:rPr>
              <a:t> </a:t>
            </a:r>
            <a:r>
              <a:rPr lang="ar-SA" sz="1600" i="1" dirty="0">
                <a:solidFill>
                  <a:schemeClr val="bg1">
                    <a:lumMod val="50000"/>
                  </a:schemeClr>
                </a:solidFill>
              </a:rPr>
              <a:t>من بعض التلاميذ المرور إلى السبورة وقراءة مقاطع من النص بطلاقة، ويحرص على التصحيح الفوري لقراءة كل تلميذ بإشراك زملائه، ويطلب منهم إبداء رأيهم، ويختم بتقديم </a:t>
            </a:r>
            <a:r>
              <a:rPr lang="ar-MA" sz="1600" i="1" dirty="0">
                <a:solidFill>
                  <a:schemeClr val="bg1">
                    <a:lumMod val="50000"/>
                  </a:schemeClr>
                </a:solidFill>
              </a:rPr>
              <a:t>تغذية راجعة.</a:t>
            </a:r>
            <a:r>
              <a:rPr lang="ar-SA" sz="1600" i="1" dirty="0">
                <a:solidFill>
                  <a:prstClr val="white">
                    <a:lumMod val="65000"/>
                  </a:prstClr>
                </a:solidFill>
              </a:rPr>
              <a:t> وفق: </a:t>
            </a:r>
            <a:r>
              <a:rPr lang="ar-SA" sz="1600" i="1" dirty="0">
                <a:solidFill>
                  <a:schemeClr val="bg1">
                    <a:lumMod val="50000"/>
                  </a:schemeClr>
                </a:solidFill>
                <a:sym typeface="Calibri"/>
              </a:rPr>
              <a:t>1-</a:t>
            </a:r>
            <a:r>
              <a:rPr lang="ar-SA" sz="1600" b="1" dirty="0">
                <a:solidFill>
                  <a:prstClr val="white">
                    <a:lumMod val="50000"/>
                  </a:prstClr>
                </a:solidFill>
                <a:latin typeface="Calibri Light" panose="020F0302020204030204"/>
                <a:cs typeface="Times New Roman" panose="02020603050405020304" pitchFamily="18" charset="0"/>
              </a:rPr>
              <a:t> مؤشر السلامة من الأخطاء، 2- مؤشر الوقف وتدفق الكلام</a:t>
            </a:r>
            <a:endParaRPr lang="fr-FR" sz="16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4871258" y="1810792"/>
            <a:ext cx="4311079" cy="3476103"/>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7415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0787683"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rgbClr val="AEABAB"/>
                </a:solidFill>
                <a:ea typeface="Calibri"/>
                <a:cs typeface="Calibri"/>
                <a:sym typeface="Calibri"/>
              </a:rPr>
              <a:t> </a:t>
            </a:r>
            <a:r>
              <a:rPr lang="ar-SA" sz="1600" i="1" dirty="0">
                <a:solidFill>
                  <a:schemeClr val="bg1">
                    <a:lumMod val="65000"/>
                  </a:schemeClr>
                </a:solidFill>
              </a:rPr>
              <a:t>يتناوب التلاميذ على قراءة مقاطع النص المتتابعة بطلاقة دون تدخل فوري من </a:t>
            </a:r>
            <a:r>
              <a:rPr lang="ar-MA" sz="1600" i="1" dirty="0">
                <a:solidFill>
                  <a:schemeClr val="bg1">
                    <a:lumMod val="65000"/>
                  </a:schemeClr>
                </a:solidFill>
              </a:rPr>
              <a:t>الأستاذ</a:t>
            </a:r>
            <a:r>
              <a:rPr lang="fr-FR" sz="1600" i="1" dirty="0">
                <a:solidFill>
                  <a:schemeClr val="bg1">
                    <a:lumMod val="65000"/>
                  </a:schemeClr>
                </a:solidFill>
              </a:rPr>
              <a:t>)</a:t>
            </a:r>
            <a:r>
              <a:rPr lang="ar-SA" sz="1600" i="1" dirty="0">
                <a:solidFill>
                  <a:schemeClr val="bg1">
                    <a:lumMod val="65000"/>
                  </a:schemeClr>
                </a:solidFill>
              </a:rPr>
              <a:t>ة</a:t>
            </a:r>
            <a:r>
              <a:rPr lang="fr-FR" sz="1600" i="1" dirty="0">
                <a:solidFill>
                  <a:schemeClr val="bg1">
                    <a:lumMod val="65000"/>
                  </a:schemeClr>
                </a:solidFill>
              </a:rPr>
              <a:t>(</a:t>
            </a:r>
            <a:r>
              <a:rPr lang="ar-SA" sz="1600" i="1" dirty="0">
                <a:solidFill>
                  <a:schemeClr val="bg1">
                    <a:lumMod val="65000"/>
                  </a:schemeClr>
                </a:solidFill>
              </a:rPr>
              <a:t>، ثم يقدم </a:t>
            </a:r>
            <a:r>
              <a:rPr lang="ar-MA" sz="1600" i="1" dirty="0">
                <a:solidFill>
                  <a:schemeClr val="bg1">
                    <a:lumMod val="65000"/>
                  </a:schemeClr>
                </a:solidFill>
              </a:rPr>
              <a:t>الأستاذ</a:t>
            </a:r>
            <a:r>
              <a:rPr lang="fr-FR" sz="1600" i="1" dirty="0">
                <a:solidFill>
                  <a:schemeClr val="bg1">
                    <a:lumMod val="65000"/>
                  </a:schemeClr>
                </a:solidFill>
              </a:rPr>
              <a:t>)</a:t>
            </a:r>
            <a:r>
              <a:rPr lang="ar-SA" sz="1600" i="1" dirty="0">
                <a:solidFill>
                  <a:schemeClr val="bg1">
                    <a:lumMod val="65000"/>
                  </a:schemeClr>
                </a:solidFill>
              </a:rPr>
              <a:t>ة</a:t>
            </a:r>
            <a:r>
              <a:rPr lang="fr-FR" sz="1600" i="1" dirty="0">
                <a:solidFill>
                  <a:schemeClr val="bg1">
                    <a:lumMod val="65000"/>
                  </a:schemeClr>
                </a:solidFill>
              </a:rPr>
              <a:t>(</a:t>
            </a:r>
            <a:r>
              <a:rPr lang="ar-SA" sz="1600" i="1" dirty="0">
                <a:solidFill>
                  <a:schemeClr val="bg1">
                    <a:lumMod val="65000"/>
                  </a:schemeClr>
                </a:solidFill>
              </a:rPr>
              <a:t> </a:t>
            </a:r>
            <a:r>
              <a:rPr lang="ar-MA" sz="1600" i="1" dirty="0">
                <a:solidFill>
                  <a:schemeClr val="bg1">
                    <a:lumMod val="65000"/>
                  </a:schemeClr>
                </a:solidFill>
              </a:rPr>
              <a:t>تغذية راجعة</a:t>
            </a:r>
            <a:r>
              <a:rPr lang="ar-SA" sz="1600" i="1" dirty="0">
                <a:solidFill>
                  <a:schemeClr val="bg1">
                    <a:lumMod val="65000"/>
                  </a:schemeClr>
                </a:solidFill>
              </a:rPr>
              <a:t> بعد انتهاء كل تلميذ من قراءة المقطع المطلوب، بناء على </a:t>
            </a:r>
            <a:r>
              <a:rPr lang="ar-MA" sz="1600" i="1" dirty="0">
                <a:solidFill>
                  <a:schemeClr val="bg1">
                    <a:lumMod val="65000"/>
                  </a:schemeClr>
                </a:solidFill>
                <a:sym typeface="Calibri"/>
              </a:rPr>
              <a:t>معايير القراءة: </a:t>
            </a:r>
            <a:r>
              <a:rPr lang="ar-SA" sz="1600" i="1" dirty="0">
                <a:solidFill>
                  <a:schemeClr val="bg1">
                    <a:lumMod val="50000"/>
                  </a:schemeClr>
                </a:solidFill>
                <a:sym typeface="Calibri"/>
              </a:rPr>
              <a:t>1-</a:t>
            </a:r>
            <a:r>
              <a:rPr lang="ar-SA" sz="1600" b="1" dirty="0">
                <a:solidFill>
                  <a:prstClr val="white">
                    <a:lumMod val="50000"/>
                  </a:prstClr>
                </a:solidFill>
                <a:latin typeface="Calibri Light" panose="020F0302020204030204"/>
                <a:cs typeface="Times New Roman" panose="02020603050405020304" pitchFamily="18" charset="0"/>
              </a:rPr>
              <a:t> مؤشر السلامة من الأخطاء، 2- مؤشر الوقف وتدفق الكلام</a:t>
            </a:r>
            <a:endParaRPr lang="fr-FR" sz="16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6852430" y="1477932"/>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1F45E75C-2F91-65D1-F689-072A6945680F}"/>
              </a:ext>
            </a:extLst>
          </p:cNvPr>
          <p:cNvSpPr txBox="1"/>
          <p:nvPr/>
        </p:nvSpPr>
        <p:spPr>
          <a:xfrm>
            <a:off x="1837113" y="5007727"/>
            <a:ext cx="6134792" cy="1477328"/>
          </a:xfrm>
          <a:prstGeom prst="rect">
            <a:avLst/>
          </a:prstGeom>
          <a:noFill/>
        </p:spPr>
        <p:txBody>
          <a:bodyPr wrap="square">
            <a:spAutoFit/>
          </a:bodyPr>
          <a:lstStyle/>
          <a:p>
            <a:pPr algn="r" rtl="1">
              <a:buNone/>
            </a:pPr>
            <a:r>
              <a:rPr lang="ar-SA" b="1" dirty="0">
                <a:solidFill>
                  <a:srgbClr val="002060"/>
                </a:solidFill>
              </a:rPr>
              <a:t>تغذية راجعة للقرّاء:</a:t>
            </a:r>
          </a:p>
          <a:p>
            <a:pPr marL="285750" indent="-285750" algn="r" rtl="1">
              <a:buFont typeface="Arial" panose="020B0604020202020204" pitchFamily="34" charset="0"/>
              <a:buChar char="•"/>
            </a:pPr>
            <a:r>
              <a:rPr lang="ar-SA" dirty="0">
                <a:solidFill>
                  <a:srgbClr val="002060"/>
                </a:solidFill>
              </a:rPr>
              <a:t>قسم النص إلى وحدات معنوية صغيرة.</a:t>
            </a:r>
          </a:p>
          <a:p>
            <a:pPr marL="285750" indent="-285750" algn="r" rtl="1">
              <a:buFont typeface="Arial" panose="020B0604020202020204" pitchFamily="34" charset="0"/>
              <a:buChar char="•"/>
            </a:pPr>
            <a:r>
              <a:rPr lang="ar-SA" dirty="0">
                <a:solidFill>
                  <a:srgbClr val="002060"/>
                </a:solidFill>
              </a:rPr>
              <a:t>احترم علامات الترقيم: (،) = وقفة قصيرة، (.) = وقفة أطول.</a:t>
            </a:r>
          </a:p>
          <a:p>
            <a:pPr marL="285750" indent="-285750" algn="r" rtl="1">
              <a:buFont typeface="Arial" panose="020B0604020202020204" pitchFamily="34" charset="0"/>
              <a:buChar char="•"/>
            </a:pPr>
            <a:r>
              <a:rPr lang="ar-SA" dirty="0">
                <a:solidFill>
                  <a:srgbClr val="002060"/>
                </a:solidFill>
              </a:rPr>
              <a:t>راقب نبرة الصوت لإبراز التوتر أو التفسير.</a:t>
            </a:r>
          </a:p>
          <a:p>
            <a:pPr marL="285750" indent="-285750" algn="r" rtl="1">
              <a:buFont typeface="Arial" panose="020B0604020202020204" pitchFamily="34" charset="0"/>
              <a:buChar char="•"/>
            </a:pPr>
            <a:r>
              <a:rPr lang="ar-SA" dirty="0">
                <a:solidFill>
                  <a:srgbClr val="002060"/>
                </a:solidFill>
              </a:rPr>
              <a:t>اجعل الهدف إيصال </a:t>
            </a:r>
            <a:r>
              <a:rPr lang="ar-SA" b="1" dirty="0">
                <a:solidFill>
                  <a:srgbClr val="002060"/>
                </a:solidFill>
              </a:rPr>
              <a:t>المعنى</a:t>
            </a:r>
            <a:r>
              <a:rPr lang="ar-SA" dirty="0">
                <a:solidFill>
                  <a:srgbClr val="002060"/>
                </a:solidFill>
              </a:rPr>
              <a:t>، لا فقط </a:t>
            </a:r>
            <a:r>
              <a:rPr lang="ar-SA" b="1" dirty="0">
                <a:solidFill>
                  <a:srgbClr val="002060"/>
                </a:solidFill>
              </a:rPr>
              <a:t>قراءة الحروف</a:t>
            </a:r>
            <a:r>
              <a:rPr lang="ar-SA" dirty="0">
                <a:solidFill>
                  <a:srgbClr val="002060"/>
                </a:solidFill>
              </a:rPr>
              <a:t>.</a:t>
            </a:r>
          </a:p>
        </p:txBody>
      </p:sp>
    </p:spTree>
    <p:extLst>
      <p:ext uri="{BB962C8B-B14F-4D97-AF65-F5344CB8AC3E}">
        <p14:creationId xmlns:p14="http://schemas.microsoft.com/office/powerpoint/2010/main" val="878717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765613" y="338777"/>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يختار الأستاذ عينة من</a:t>
            </a:r>
            <a:r>
              <a:rPr lang="ar-SA" sz="16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6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6" name="Rectangle 5">
            <a:extLst>
              <a:ext uri="{FF2B5EF4-FFF2-40B4-BE49-F238E27FC236}">
                <a16:creationId xmlns:a16="http://schemas.microsoft.com/office/drawing/2014/main" id="{2F341AF4-4E73-674B-87A2-C524971FC460}"/>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1761941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765613" y="536741"/>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أداءهم القرائي ذاتيا بوضع دائرة أمام الرمز الموافق لإنجازه القرائي في الجهة الخاصة بذلك على الكراسة.  </a:t>
            </a:r>
            <a:endParaRPr lang="fr-FR" sz="16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827743" y="979569"/>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sp>
        <p:nvSpPr>
          <p:cNvPr id="2" name="Google Shape;1367;p31">
            <a:extLst>
              <a:ext uri="{FF2B5EF4-FFF2-40B4-BE49-F238E27FC236}">
                <a16:creationId xmlns:a16="http://schemas.microsoft.com/office/drawing/2014/main" id="{878B8134-4478-748C-A34A-1F4D75022947}"/>
              </a:ext>
            </a:extLst>
          </p:cNvPr>
          <p:cNvSpPr txBox="1">
            <a:spLocks/>
          </p:cNvSpPr>
          <p:nvPr/>
        </p:nvSpPr>
        <p:spPr>
          <a:xfrm>
            <a:off x="335360" y="6754"/>
            <a:ext cx="11129828" cy="470617"/>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800" b="1">
                <a:solidFill>
                  <a:schemeClr val="bg1">
                    <a:lumMod val="50000"/>
                  </a:schemeClr>
                </a:solidFill>
              </a:rPr>
              <a:t>5- التقويم الذاتي: أقوم أدائي القرائي ذاتيا.</a:t>
            </a:r>
            <a:endParaRPr lang="ar-SA" sz="1800" b="1" dirty="0">
              <a:solidFill>
                <a:schemeClr val="bg1">
                  <a:lumMod val="50000"/>
                </a:schemeClr>
              </a:solidFill>
            </a:endParaRPr>
          </a:p>
        </p:txBody>
      </p:sp>
      <p:sp>
        <p:nvSpPr>
          <p:cNvPr id="28" name="Ellipse 27">
            <a:extLst>
              <a:ext uri="{FF2B5EF4-FFF2-40B4-BE49-F238E27FC236}">
                <a16:creationId xmlns:a16="http://schemas.microsoft.com/office/drawing/2014/main" id="{29525965-DEEE-C288-A8F2-925B8D89D666}"/>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Ellipse 28">
            <a:extLst>
              <a:ext uri="{FF2B5EF4-FFF2-40B4-BE49-F238E27FC236}">
                <a16:creationId xmlns:a16="http://schemas.microsoft.com/office/drawing/2014/main" id="{0094C23F-0490-8896-8171-C339B013D95B}"/>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 coins arrondis 29">
            <a:extLst>
              <a:ext uri="{FF2B5EF4-FFF2-40B4-BE49-F238E27FC236}">
                <a16:creationId xmlns:a16="http://schemas.microsoft.com/office/drawing/2014/main" id="{2DC1FF42-EA1D-1AC4-F1CE-9282A7572BCC}"/>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 coins arrondis 30">
            <a:extLst>
              <a:ext uri="{FF2B5EF4-FFF2-40B4-BE49-F238E27FC236}">
                <a16:creationId xmlns:a16="http://schemas.microsoft.com/office/drawing/2014/main" id="{3E5CBAEA-B71A-AE2C-98D8-68062409897E}"/>
              </a:ext>
            </a:extLst>
          </p:cNvPr>
          <p:cNvSpPr/>
          <p:nvPr/>
        </p:nvSpPr>
        <p:spPr>
          <a:xfrm>
            <a:off x="2793077" y="3844316"/>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4" name="Rectangle : coins arrondis 1343">
            <a:extLst>
              <a:ext uri="{FF2B5EF4-FFF2-40B4-BE49-F238E27FC236}">
                <a16:creationId xmlns:a16="http://schemas.microsoft.com/office/drawing/2014/main" id="{DA09876D-E322-A035-0A5C-E0D14C34CEF2}"/>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5" name="Ellipse 1344">
            <a:extLst>
              <a:ext uri="{FF2B5EF4-FFF2-40B4-BE49-F238E27FC236}">
                <a16:creationId xmlns:a16="http://schemas.microsoft.com/office/drawing/2014/main" id="{851038E5-F0E4-578C-E833-08C38A8F3330}"/>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6" name="Ellipse 1345">
            <a:extLst>
              <a:ext uri="{FF2B5EF4-FFF2-40B4-BE49-F238E27FC236}">
                <a16:creationId xmlns:a16="http://schemas.microsoft.com/office/drawing/2014/main" id="{FE4C4949-A629-59DC-E82F-AB9D5024A07E}"/>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7" name="Ellipse 1346">
            <a:extLst>
              <a:ext uri="{FF2B5EF4-FFF2-40B4-BE49-F238E27FC236}">
                <a16:creationId xmlns:a16="http://schemas.microsoft.com/office/drawing/2014/main" id="{C4B210BE-973F-D297-68B1-524D6DB237FE}"/>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48" name="Image 1347" descr="Une image contenant émoticône, Dessin d’enfant, dessin humoristique, smiley&#10;&#10;Le contenu généré par l’IA peut être incorrect.">
            <a:extLst>
              <a:ext uri="{FF2B5EF4-FFF2-40B4-BE49-F238E27FC236}">
                <a16:creationId xmlns:a16="http://schemas.microsoft.com/office/drawing/2014/main" id="{EC75AE47-0675-AA99-28AE-8B3127E2B1C1}"/>
              </a:ext>
            </a:extLst>
          </p:cNvPr>
          <p:cNvPicPr>
            <a:picLocks noChangeAspect="1"/>
          </p:cNvPicPr>
          <p:nvPr/>
        </p:nvPicPr>
        <p:blipFill>
          <a:blip r:embed="rId4">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1349" name="Image 1348" descr="Une image contenant émoticône, Dessin d’enfant, dessin humoristique, smiley&#10;&#10;Le contenu généré par l’IA peut être incorrect.">
            <a:extLst>
              <a:ext uri="{FF2B5EF4-FFF2-40B4-BE49-F238E27FC236}">
                <a16:creationId xmlns:a16="http://schemas.microsoft.com/office/drawing/2014/main" id="{E5D35901-A247-396C-1D96-0653706CC54C}"/>
              </a:ext>
            </a:extLst>
          </p:cNvPr>
          <p:cNvPicPr>
            <a:picLocks noChangeAspect="1"/>
          </p:cNvPicPr>
          <p:nvPr/>
        </p:nvPicPr>
        <p:blipFill>
          <a:blip r:embed="rId4">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1350" name="Image 1349" descr="Une image contenant émoticône, Dessin d’enfant, dessin humoristique, smiley&#10;&#10;Le contenu généré par l’IA peut être incorrect.">
            <a:extLst>
              <a:ext uri="{FF2B5EF4-FFF2-40B4-BE49-F238E27FC236}">
                <a16:creationId xmlns:a16="http://schemas.microsoft.com/office/drawing/2014/main" id="{0DFF3A90-6345-F07C-79CD-54F813B5C13B}"/>
              </a:ext>
            </a:extLst>
          </p:cNvPr>
          <p:cNvPicPr>
            <a:picLocks noChangeAspect="1"/>
          </p:cNvPicPr>
          <p:nvPr/>
        </p:nvPicPr>
        <p:blipFill>
          <a:blip r:embed="rId4">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1351" name="Rectangle 1350">
            <a:extLst>
              <a:ext uri="{FF2B5EF4-FFF2-40B4-BE49-F238E27FC236}">
                <a16:creationId xmlns:a16="http://schemas.microsoft.com/office/drawing/2014/main" id="{D3E07029-C9B1-DC72-3D12-F30A54B5B17C}"/>
              </a:ext>
            </a:extLst>
          </p:cNvPr>
          <p:cNvSpPr/>
          <p:nvPr/>
        </p:nvSpPr>
        <p:spPr>
          <a:xfrm>
            <a:off x="3064794" y="1987878"/>
            <a:ext cx="5350557"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فِقْرَةٍ بِطَلَاقَةٍ </a:t>
            </a:r>
            <a:r>
              <a:rPr lang="ar-SA" sz="2400" b="1" dirty="0">
                <a:solidFill>
                  <a:srgbClr val="C00000"/>
                </a:solidFill>
              </a:rPr>
              <a:t>وَدُونَ </a:t>
            </a:r>
            <a:r>
              <a:rPr lang="ar-SA" sz="2400" b="1" dirty="0" err="1">
                <a:solidFill>
                  <a:srgbClr val="C00000"/>
                </a:solidFill>
              </a:rPr>
              <a:t>خَطَإٍ</a:t>
            </a:r>
            <a:r>
              <a:rPr lang="ar-SA" sz="2400" b="1" dirty="0">
                <a:solidFill>
                  <a:srgbClr val="C00000"/>
                </a:solidFill>
              </a:rPr>
              <a:t> </a:t>
            </a:r>
          </a:p>
          <a:p>
            <a:pPr algn="ctr" rtl="1">
              <a:lnSpc>
                <a:spcPct val="150000"/>
              </a:lnSpc>
            </a:pPr>
            <a:r>
              <a:rPr lang="ar-SA" sz="2400" b="1" dirty="0">
                <a:solidFill>
                  <a:schemeClr val="accent3">
                    <a:lumMod val="50000"/>
                  </a:schemeClr>
                </a:solidFill>
              </a:rPr>
              <a:t>أَوْ أَخْطَائِي وَصَحَّحْتُ أَخْطَائِي بِمُفْرَدِي.</a:t>
            </a:r>
          </a:p>
        </p:txBody>
      </p:sp>
      <p:sp>
        <p:nvSpPr>
          <p:cNvPr id="1352" name="Rectangle 1351">
            <a:extLst>
              <a:ext uri="{FF2B5EF4-FFF2-40B4-BE49-F238E27FC236}">
                <a16:creationId xmlns:a16="http://schemas.microsoft.com/office/drawing/2014/main" id="{6FC465C9-B7DC-2014-168F-CB71F6E732EE}"/>
              </a:ext>
            </a:extLst>
          </p:cNvPr>
          <p:cNvSpPr/>
          <p:nvPr/>
        </p:nvSpPr>
        <p:spPr>
          <a:xfrm>
            <a:off x="3064794" y="391669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مَا بَيْنَ </a:t>
            </a:r>
            <a:r>
              <a:rPr lang="ar-SA" sz="2400" b="1" dirty="0">
                <a:solidFill>
                  <a:srgbClr val="C00000"/>
                </a:solidFill>
              </a:rPr>
              <a:t>[1 - 5] أَخْطَاءٍ</a:t>
            </a:r>
            <a:r>
              <a:rPr lang="ar-SA" sz="2400" b="1" dirty="0">
                <a:solidFill>
                  <a:srgbClr val="002060"/>
                </a:solidFill>
              </a:rPr>
              <a:t>،</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1353" name="Rectangle 1352">
            <a:extLst>
              <a:ext uri="{FF2B5EF4-FFF2-40B4-BE49-F238E27FC236}">
                <a16:creationId xmlns:a16="http://schemas.microsoft.com/office/drawing/2014/main" id="{C96D512D-5565-AA79-4E3A-0DF562AF31D8}"/>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أَكْثَرَ </a:t>
            </a:r>
            <a:r>
              <a:rPr lang="ar-SA" sz="2400" b="1" dirty="0">
                <a:solidFill>
                  <a:srgbClr val="C00000"/>
                </a:solidFill>
              </a:rPr>
              <a:t>مِنْ [5] أَخْطَاءٍ</a:t>
            </a:r>
            <a:r>
              <a:rPr lang="ar-SA" sz="2400" b="1" dirty="0">
                <a:solidFill>
                  <a:srgbClr val="002060"/>
                </a:solidFill>
              </a:rPr>
              <a:t>،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4005788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84940" y="1357670"/>
            <a:ext cx="6694017" cy="4555450"/>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054138" y="2008346"/>
            <a:ext cx="5802283" cy="2635209"/>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000" b="1" kern="0" dirty="0">
                <a:solidFill>
                  <a:srgbClr val="FFC000"/>
                </a:solidFill>
                <a:latin typeface="Calibri"/>
                <a:ea typeface="Calibri"/>
                <a:cs typeface="Calibri"/>
                <a:sym typeface="Calibri"/>
              </a:rPr>
              <a:t>أُغْنِي رَصِيدِي فِي التعبير عن رأي</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
        <p:nvSpPr>
          <p:cNvPr id="2" name="Oval 45">
            <a:extLst>
              <a:ext uri="{FF2B5EF4-FFF2-40B4-BE49-F238E27FC236}">
                <a16:creationId xmlns:a16="http://schemas.microsoft.com/office/drawing/2014/main" id="{B9C8BC85-A5CD-49BA-C664-A34FD38FFD28}"/>
              </a:ext>
            </a:extLst>
          </p:cNvPr>
          <p:cNvSpPr/>
          <p:nvPr/>
        </p:nvSpPr>
        <p:spPr>
          <a:xfrm>
            <a:off x="9548106" y="414672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4547636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4"/>
            <a:ext cx="11017224" cy="470617"/>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8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رصيدنا في الحجاج والتعقيب عن رأي.</a:t>
            </a: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376928"/>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90000"/>
              </a:lnSpc>
              <a:spcBef>
                <a:spcPts val="0"/>
              </a:spcBef>
              <a:spcAft>
                <a:spcPts val="0"/>
              </a:spcAft>
              <a:buClr>
                <a:srgbClr val="AEABAB"/>
              </a:buClr>
              <a:buSzPts val="1400"/>
              <a:buFontTx/>
              <a:buNone/>
              <a:tabLst/>
              <a:defRPr/>
            </a:pP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الوصفية المثبتة في الكراسة</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النص</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المقروء، </a:t>
            </a:r>
            <a:r>
              <a:rPr kumimoji="0" lang="ar-M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6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نص حجاجي في التعقيب عن رأي</a:t>
            </a:r>
            <a:endParaRPr kumimoji="0" lang="fr-FR" sz="16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au 4">
            <a:extLst>
              <a:ext uri="{FF2B5EF4-FFF2-40B4-BE49-F238E27FC236}">
                <a16:creationId xmlns:a16="http://schemas.microsoft.com/office/drawing/2014/main" id="{91D15E69-D2E7-C600-B827-D3E6D0957B96}"/>
              </a:ext>
            </a:extLst>
          </p:cNvPr>
          <p:cNvGraphicFramePr>
            <a:graphicFrameLocks noGrp="1"/>
          </p:cNvGraphicFramePr>
          <p:nvPr>
            <p:extLst>
              <p:ext uri="{D42A27DB-BD31-4B8C-83A1-F6EECF244321}">
                <p14:modId xmlns:p14="http://schemas.microsoft.com/office/powerpoint/2010/main" val="4195339352"/>
              </p:ext>
            </p:extLst>
          </p:nvPr>
        </p:nvGraphicFramePr>
        <p:xfrm>
          <a:off x="1047404" y="1951690"/>
          <a:ext cx="10381804" cy="1788260"/>
        </p:xfrm>
        <a:graphic>
          <a:graphicData uri="http://schemas.openxmlformats.org/drawingml/2006/table">
            <a:tbl>
              <a:tblPr firstRow="1" bandRow="1">
                <a:tableStyleId>{5940675A-B579-460E-94D1-54222C63F5DA}</a:tableStyleId>
              </a:tblPr>
              <a:tblGrid>
                <a:gridCol w="3107606">
                  <a:extLst>
                    <a:ext uri="{9D8B030D-6E8A-4147-A177-3AD203B41FA5}">
                      <a16:colId xmlns:a16="http://schemas.microsoft.com/office/drawing/2014/main" val="3287334723"/>
                    </a:ext>
                  </a:extLst>
                </a:gridCol>
                <a:gridCol w="2297767">
                  <a:extLst>
                    <a:ext uri="{9D8B030D-6E8A-4147-A177-3AD203B41FA5}">
                      <a16:colId xmlns:a16="http://schemas.microsoft.com/office/drawing/2014/main" val="1026459573"/>
                    </a:ext>
                  </a:extLst>
                </a:gridCol>
                <a:gridCol w="2498877">
                  <a:extLst>
                    <a:ext uri="{9D8B030D-6E8A-4147-A177-3AD203B41FA5}">
                      <a16:colId xmlns:a16="http://schemas.microsoft.com/office/drawing/2014/main" val="4162110035"/>
                    </a:ext>
                  </a:extLst>
                </a:gridCol>
                <a:gridCol w="2477554">
                  <a:extLst>
                    <a:ext uri="{9D8B030D-6E8A-4147-A177-3AD203B41FA5}">
                      <a16:colId xmlns:a16="http://schemas.microsoft.com/office/drawing/2014/main" val="1357324230"/>
                    </a:ext>
                  </a:extLst>
                </a:gridCol>
              </a:tblGrid>
              <a:tr h="391486">
                <a:tc>
                  <a:txBody>
                    <a:bodyPr/>
                    <a:lstStyle/>
                    <a:p>
                      <a:pPr marL="0" marR="0" lvl="0" indent="0" algn="just"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التركيب والاستنتاج</a:t>
                      </a:r>
                      <a:endParaRPr kumimoji="0" sz="2400" b="1" i="0" u="none" strike="noStrike" kern="1200" cap="none" spc="0" normalizeH="0" baseline="0" dirty="0">
                        <a:ln>
                          <a:noFill/>
                        </a:ln>
                        <a:solidFill>
                          <a:srgbClr val="C00000"/>
                        </a:solidFill>
                        <a:effectLst/>
                        <a:uLnTx/>
                        <a:uFillTx/>
                        <a:latin typeface="+mn-lt"/>
                        <a:ea typeface="+mn-ea"/>
                        <a:cs typeface="Mudir MT" pitchFamily="2" charset="-78"/>
                        <a:sym typeface="Calibri"/>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a:txBody>
                    <a:bodyPr/>
                    <a:lstStyle/>
                    <a:p>
                      <a:pPr marL="0" marR="0" lvl="0" indent="0" algn="just" rtl="1">
                        <a:spcBef>
                          <a:spcPts val="0"/>
                        </a:spcBef>
                        <a:spcAft>
                          <a:spcPts val="0"/>
                        </a:spcAft>
                        <a:buNone/>
                      </a:pPr>
                      <a:r>
                        <a:rPr kumimoji="0" lang="ar-MA" sz="2400" b="1" i="0" u="none" strike="noStrike" kern="1200" cap="none" spc="0" normalizeH="0" baseline="0">
                          <a:ln>
                            <a:noFill/>
                          </a:ln>
                          <a:solidFill>
                            <a:srgbClr val="C00000"/>
                          </a:solidFill>
                          <a:effectLst/>
                          <a:uLnTx/>
                          <a:uFillTx/>
                          <a:latin typeface="+mn-lt"/>
                          <a:ea typeface="+mn-ea"/>
                          <a:cs typeface="Mudir MT" pitchFamily="2" charset="-78"/>
                          <a:sym typeface="Calibri"/>
                        </a:rPr>
                        <a:t>الحجج الداعمة</a:t>
                      </a:r>
                      <a:endParaRPr kumimoji="0" sz="2400" b="1" i="0" u="none" strike="noStrike" kern="1200" cap="none" spc="0" normalizeH="0" baseline="0">
                        <a:ln>
                          <a:noFill/>
                        </a:ln>
                        <a:solidFill>
                          <a:srgbClr val="C00000"/>
                        </a:solidFill>
                        <a:effectLst/>
                        <a:uLnTx/>
                        <a:uFillTx/>
                        <a:latin typeface="+mn-lt"/>
                        <a:ea typeface="+mn-ea"/>
                        <a:cs typeface="Mudir MT" pitchFamily="2" charset="-78"/>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a:txBody>
                    <a:bodyPr/>
                    <a:lstStyle/>
                    <a:p>
                      <a:pPr marL="0" marR="0" lvl="0" indent="0" algn="just" rtl="1">
                        <a:lnSpc>
                          <a:spcPct val="100000"/>
                        </a:lnSpc>
                        <a:spcBef>
                          <a:spcPts val="0"/>
                        </a:spcBef>
                        <a:spcAft>
                          <a:spcPts val="0"/>
                        </a:spcAft>
                        <a:buClr>
                          <a:srgbClr val="002060"/>
                        </a:buClr>
                        <a:buSzPts val="1200"/>
                        <a:buFont typeface="Calibri"/>
                        <a:buNone/>
                      </a:pPr>
                      <a:r>
                        <a:rPr kumimoji="0" lang="ar-MA" sz="2400" b="1" i="0" u="none" strike="noStrike" kern="1200" cap="none" spc="0" normalizeH="0" baseline="0">
                          <a:ln>
                            <a:noFill/>
                          </a:ln>
                          <a:solidFill>
                            <a:srgbClr val="C00000"/>
                          </a:solidFill>
                          <a:effectLst/>
                          <a:uLnTx/>
                          <a:uFillTx/>
                          <a:latin typeface="+mn-lt"/>
                          <a:ea typeface="+mn-ea"/>
                          <a:cs typeface="Mudir MT" pitchFamily="2" charset="-78"/>
                          <a:sym typeface="Calibri"/>
                        </a:rPr>
                        <a:t>الرأي الشخصي</a:t>
                      </a:r>
                      <a:endParaRPr kumimoji="0" sz="2400" b="1" i="0" u="none" strike="noStrike" kern="1200" cap="none" spc="0" normalizeH="0" baseline="0">
                        <a:ln>
                          <a:noFill/>
                        </a:ln>
                        <a:solidFill>
                          <a:srgbClr val="C00000"/>
                        </a:solidFill>
                        <a:effectLst/>
                        <a:uLnTx/>
                        <a:uFillTx/>
                        <a:latin typeface="+mn-lt"/>
                        <a:ea typeface="+mn-ea"/>
                        <a:cs typeface="Mudir MT" pitchFamily="2" charset="-78"/>
                        <a:sym typeface="Calibri"/>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tc>
                  <a:txBody>
                    <a:bodyPr/>
                    <a:lstStyle/>
                    <a:p>
                      <a:pPr marL="0" marR="0" lvl="0" indent="0" algn="ctr" rtl="1">
                        <a:spcBef>
                          <a:spcPts val="0"/>
                        </a:spcBef>
                        <a:spcAft>
                          <a:spcPts val="0"/>
                        </a:spcAft>
                        <a:buNone/>
                      </a:pP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الرأي المعترض عليه</a:t>
                      </a:r>
                      <a:endParaRPr kumimoji="0" sz="2400" b="1" i="0" u="none" strike="noStrike" kern="1200" cap="none" spc="0" normalizeH="0" baseline="0" dirty="0">
                        <a:ln>
                          <a:noFill/>
                        </a:ln>
                        <a:solidFill>
                          <a:srgbClr val="C00000"/>
                        </a:solidFill>
                        <a:effectLst/>
                        <a:uLnTx/>
                        <a:uFillTx/>
                        <a:latin typeface="+mn-lt"/>
                        <a:ea typeface="+mn-ea"/>
                        <a:cs typeface="Mudir MT" pitchFamily="2" charset="-78"/>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4"/>
                    </a:solidFill>
                  </a:tcPr>
                </a:tc>
                <a:extLst>
                  <a:ext uri="{0D108BD9-81ED-4DB2-BD59-A6C34878D82A}">
                    <a16:rowId xmlns:a16="http://schemas.microsoft.com/office/drawing/2014/main" val="2112811465"/>
                  </a:ext>
                </a:extLst>
              </a:tr>
              <a:tr h="1331050">
                <a:tc>
                  <a:txBody>
                    <a:bodyPr/>
                    <a:lstStyle/>
                    <a:p>
                      <a:pPr marL="0" marR="0" lvl="0" indent="0" algn="just" rtl="1">
                        <a:lnSpc>
                          <a:spcPct val="100000"/>
                        </a:lnSpc>
                        <a:spcBef>
                          <a:spcPts val="0"/>
                        </a:spcBef>
                        <a:spcAft>
                          <a:spcPts val="0"/>
                        </a:spcAft>
                        <a:buClr>
                          <a:srgbClr val="000000"/>
                        </a:buClr>
                        <a:buSzPts val="1200"/>
                        <a:buFont typeface="Calibri"/>
                        <a:buNone/>
                      </a:pP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غَيْرَ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أَنَّنَا مُلْزَمُونَ..-</a:t>
                      </a: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وعليه</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فإن- </a:t>
                      </a: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وَتَبَعًا</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لِمَا سَبَقَ...</a:t>
                      </a:r>
                      <a:endParaRPr kumimoji="0" sz="2400" b="1" i="0" u="none" strike="noStrike" kern="1200" cap="none" spc="0" normalizeH="0" baseline="0" dirty="0">
                        <a:ln>
                          <a:noFill/>
                        </a:ln>
                        <a:solidFill>
                          <a:srgbClr val="002060"/>
                        </a:solidFill>
                        <a:effectLst/>
                        <a:uLnTx/>
                        <a:uFillTx/>
                        <a:latin typeface="+mn-lt"/>
                        <a:ea typeface="+mn-ea"/>
                        <a:cs typeface="Mudir MT" pitchFamily="2" charset="-78"/>
                        <a:sym typeface="Calibri"/>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rtl="1">
                        <a:spcBef>
                          <a:spcPts val="0"/>
                        </a:spcBef>
                        <a:spcAft>
                          <a:spcPts val="0"/>
                        </a:spcAft>
                        <a:buNone/>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كَمَا تُوَفِّرُ ...- </a:t>
                      </a: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لَيْسَتْ</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هَدَفًا، </a:t>
                      </a: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بَلْ</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وَسِيلَة..-أَضِفْ إِلَى ذَلِكَ ...</a:t>
                      </a:r>
                      <a:endParaRPr kumimoji="0"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rtl="1">
                        <a:lnSpc>
                          <a:spcPct val="100000"/>
                        </a:lnSpc>
                        <a:spcBef>
                          <a:spcPts val="0"/>
                        </a:spcBef>
                        <a:spcAft>
                          <a:spcPts val="0"/>
                        </a:spcAft>
                        <a:buClr>
                          <a:srgbClr val="000000"/>
                        </a:buClr>
                        <a:buSzPts val="1200"/>
                        <a:buFont typeface="Calibri"/>
                        <a:buNone/>
                      </a:pP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غَيْرَ</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أَنِّي </a:t>
                      </a: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أَرَى</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أَنَّ...-أَضِفْ إِلَى ذَلِكَ أَنَّ...-</a:t>
                      </a:r>
                      <a:endParaRPr kumimoji="0"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rtl="1">
                        <a:spcBef>
                          <a:spcPts val="0"/>
                        </a:spcBef>
                        <a:spcAft>
                          <a:spcPts val="0"/>
                        </a:spcAft>
                        <a:buNone/>
                      </a:pP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يَدَّعِي</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 كَثِيرٌ مِنَ النَّاسِ </a:t>
                      </a:r>
                      <a:r>
                        <a:rPr kumimoji="0" lang="ar-MA" sz="2400" b="1" i="0" u="none" strike="noStrike" kern="1200" cap="none" spc="0" normalizeH="0" baseline="0" dirty="0">
                          <a:ln>
                            <a:noFill/>
                          </a:ln>
                          <a:solidFill>
                            <a:srgbClr val="C00000"/>
                          </a:solidFill>
                          <a:effectLst/>
                          <a:uLnTx/>
                          <a:uFillTx/>
                          <a:latin typeface="+mn-lt"/>
                          <a:ea typeface="+mn-ea"/>
                          <a:cs typeface="Mudir MT" pitchFamily="2" charset="-78"/>
                          <a:sym typeface="Calibri"/>
                        </a:rPr>
                        <a:t>أَنَّ</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Calibri"/>
                        </a:rPr>
                        <a:t>...</a:t>
                      </a:r>
                      <a:endParaRPr kumimoji="0"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90520472"/>
                  </a:ext>
                </a:extLst>
              </a:tr>
            </a:tbl>
          </a:graphicData>
        </a:graphic>
      </p:graphicFrame>
    </p:spTree>
    <p:extLst>
      <p:ext uri="{BB962C8B-B14F-4D97-AF65-F5344CB8AC3E}">
        <p14:creationId xmlns:p14="http://schemas.microsoft.com/office/powerpoint/2010/main" val="2822985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44546A"/>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6E6EE1FE-1F8A-C59C-F0D7-433E9D4FC9A1}"/>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97105B6B-85F5-73DE-0068-A8A07786A16F}"/>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3" name="Rectangle 2">
            <a:extLst>
              <a:ext uri="{FF2B5EF4-FFF2-40B4-BE49-F238E27FC236}">
                <a16:creationId xmlns:a16="http://schemas.microsoft.com/office/drawing/2014/main" id="{F285E050-3415-D977-1E96-3B38CE12B4C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Rectangle : coins arrondis 5">
            <a:extLst>
              <a:ext uri="{FF2B5EF4-FFF2-40B4-BE49-F238E27FC236}">
                <a16:creationId xmlns:a16="http://schemas.microsoft.com/office/drawing/2014/main" id="{C944040D-D802-64E7-803F-F49D6DC1143D}"/>
              </a:ext>
            </a:extLst>
          </p:cNvPr>
          <p:cNvSpPr/>
          <p:nvPr/>
        </p:nvSpPr>
        <p:spPr>
          <a:xfrm>
            <a:off x="0" y="1184829"/>
            <a:ext cx="12087025" cy="5282474"/>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just" rtl="1">
              <a:lnSpc>
                <a:spcPct val="150000"/>
              </a:lnSpc>
            </a:pPr>
            <a:r>
              <a:rPr lang="ar-MA" sz="2000" b="1" dirty="0">
                <a:solidFill>
                  <a:srgbClr val="002060"/>
                </a:solidFill>
                <a:cs typeface="Mudir MT" pitchFamily="2" charset="-78"/>
                <a:sym typeface="Calibri"/>
              </a:rPr>
              <a:t>يَدَّعِي كَثِيرٌ مِنَ النَّاسِ أَنَّ لِاسْتِعْمَالِ التِّكْنُولُوجِيَا فِي التَّدْرِيسِ سَلْبِيَّاتٍ كَثِيرَةً، مِثْلَ تَشْتِيتِ الِانْتِبَاهِ، أَوْ قِلَّةِ التَّرْكِيزِ، أَوِ الِاعْتِمَادِ الزَّائِدِ عَلَى الأَجْهِزَةِ. غَيْرَ أَنِّي أَرَى أَنَّ لاِسْتِخْدَامِ التِّكْنُولُوجِيَا فِي التَّعْلِيمِ فَوَائِدَ عِدَّةً، لَا يُمْكِنُ إِنْكَارُهَا. فَهِيَ تُوَفِّرُ وَسَائِلَ تَعْلِيمِيَّةً مُبْتَكَرَةً وَمُتَنَوِّعَةً، تُسْهِمُ فِي تَحْسِينِ التَّعَلُّمِ، وَتَجْعَلُهُ أَكْثَرَ مُتْعَةً وَتَشْوِيقًا. </a:t>
            </a:r>
            <a:endParaRPr lang="ar-MA" sz="2000" b="1" dirty="0">
              <a:solidFill>
                <a:srgbClr val="002060"/>
              </a:solidFill>
              <a:cs typeface="Mudir MT" pitchFamily="2" charset="-78"/>
            </a:endParaRPr>
          </a:p>
          <a:p>
            <a:pPr lvl="0" algn="just" rtl="1">
              <a:lnSpc>
                <a:spcPct val="150000"/>
              </a:lnSpc>
            </a:pPr>
            <a:r>
              <a:rPr lang="ar-MA" sz="2000" b="1" dirty="0">
                <a:solidFill>
                  <a:srgbClr val="002060"/>
                </a:solidFill>
                <a:cs typeface="Mudir MT" pitchFamily="2" charset="-78"/>
                <a:sym typeface="Calibri"/>
              </a:rPr>
              <a:t>كَمَا تُوَفِّرُ التِّكْنُولُوجِيَا بِيئَةَ تَعَلُّمٍ تَفَاعُلِيَّةً، تُسَاعِدُ الْمُتَعَلِّمِينَ عَلَى التَّعَلُّمِ وَالِاسْتِيعَابِ، حِينَ يَسْتَخْدِمُ التَّلَامِيذُ التَّطْبِيقَاتِ التَّعْلِيمِيَّةَ وَأَلْعَابَ التَّعَلُّمِ، مِمَّا يُزِيدُ مِنْ مُشَارَكَتِهِمْ وَحَمَاسِهِمْ. أَضِفْ إِلَى ذَلِكَ أَنَّ التِّكْنُولُوجِيَا تُتِيحُ إِمْكَانِيَّةَ التَّعَلُّمِ الشَّخْصِيِّ، بِطَرِيقَةٍ تُنَاسِبُ احْتِيَاجَاتِهِمُ الْفَرْدِيَّةَ.</a:t>
            </a:r>
            <a:endParaRPr lang="ar-MA" sz="2000" b="1" dirty="0">
              <a:solidFill>
                <a:srgbClr val="002060"/>
              </a:solidFill>
              <a:cs typeface="Mudir MT" pitchFamily="2" charset="-78"/>
            </a:endParaRPr>
          </a:p>
          <a:p>
            <a:pPr lvl="0" algn="just" rtl="1">
              <a:lnSpc>
                <a:spcPct val="150000"/>
              </a:lnSpc>
            </a:pPr>
            <a:r>
              <a:rPr lang="ar-MA" sz="2000" b="1" dirty="0">
                <a:solidFill>
                  <a:srgbClr val="002060"/>
                </a:solidFill>
                <a:cs typeface="Mudir MT" pitchFamily="2" charset="-78"/>
                <a:sym typeface="Calibri"/>
              </a:rPr>
              <a:t>غَيْرَ أَنَّنَا مُلْزَمُونَ، فِي الْوَقْتِ ذَاتِهِ، بِالْوَعْيِ بِالسَّلْبِيَّاتِ الْمُحْتَمَلَةِ لِلتِّكْنُولُوجِيَا، وَالتَّفْكِيرِ فِي سُبُلِ التَّغَلُّبِ عَلَيْهَا، بِوَضْعِ قَوَاعِدَ لاِسْتِخْدَامِ التِّكْنُولُوجِيَا فِي الْفُصُولِ الدِّرَاسِيَّةِ، وَضَوَابِطَ تُوَجِّهُ التَّلَامِيذَ نَحْوَ اسْتِخْدَامِهَا الصَّحِيحِ وَالْمُثْمِرِ.</a:t>
            </a:r>
            <a:endParaRPr lang="ar-MA" sz="2000" b="1" dirty="0">
              <a:solidFill>
                <a:srgbClr val="002060"/>
              </a:solidFill>
              <a:cs typeface="Mudir MT" pitchFamily="2" charset="-78"/>
            </a:endParaRPr>
          </a:p>
          <a:p>
            <a:pPr lvl="0" algn="just" rtl="1">
              <a:lnSpc>
                <a:spcPct val="150000"/>
              </a:lnSpc>
            </a:pPr>
            <a:r>
              <a:rPr lang="ar-MA" sz="2000" b="1" dirty="0">
                <a:solidFill>
                  <a:srgbClr val="002060"/>
                </a:solidFill>
                <a:cs typeface="Mudir MT" pitchFamily="2" charset="-78"/>
                <a:sym typeface="Calibri"/>
              </a:rPr>
              <a:t>وَتَبَعًا لِمَا سَبَقَ، أَرَى أَنَّ التِّكْنُولُوجِيَا فِي التَّعْلِيمِ لَيْسَتْ هَدَفًا بِحَدِّ ذَاتِهَا، بَلْ وَسِيلةً لِتَحْسِينِ التَّعَلُّمِ، حِينَ تُسْتَخْدَمُ بِحِكْمَةٍ وَتَوْجِيهٍ، يُجْعِلَانِهَا فِي خِدْمَةِ التَّعْلِيمِ وَتَطْوِيرِهِ.</a:t>
            </a:r>
            <a:r>
              <a:rPr lang="ar-SA" sz="2000" b="1" dirty="0">
                <a:solidFill>
                  <a:prstClr val="black"/>
                </a:solidFill>
                <a:cs typeface="Mudir MT" pitchFamily="2" charset="-78"/>
              </a:rPr>
              <a:t>.</a:t>
            </a:r>
            <a:endParaRPr lang="fr-FR" sz="2000" b="1" dirty="0">
              <a:solidFill>
                <a:prstClr val="black"/>
              </a:solidFill>
              <a:cs typeface="Mudir MT" pitchFamily="2" charset="-78"/>
            </a:endParaRPr>
          </a:p>
        </p:txBody>
      </p:sp>
      <p:sp>
        <p:nvSpPr>
          <p:cNvPr id="7" name="ZoneTexte 6">
            <a:extLst>
              <a:ext uri="{FF2B5EF4-FFF2-40B4-BE49-F238E27FC236}">
                <a16:creationId xmlns:a16="http://schemas.microsoft.com/office/drawing/2014/main" id="{857B1537-84EB-B2A6-169E-EC5D41FDFCDC}"/>
              </a:ext>
            </a:extLst>
          </p:cNvPr>
          <p:cNvSpPr txBox="1"/>
          <p:nvPr/>
        </p:nvSpPr>
        <p:spPr>
          <a:xfrm>
            <a:off x="2377440" y="274320"/>
            <a:ext cx="5004262" cy="523220"/>
          </a:xfrm>
          <a:prstGeom prst="rect">
            <a:avLst/>
          </a:prstGeom>
          <a:noFill/>
        </p:spPr>
        <p:txBody>
          <a:bodyPr wrap="square">
            <a:spAutoFit/>
          </a:bodyPr>
          <a:lstStyle/>
          <a:p>
            <a:pPr algn="ctr" rtl="1"/>
            <a:r>
              <a:rPr lang="ar-SA" sz="2800" b="1" dirty="0">
                <a:solidFill>
                  <a:srgbClr val="002060"/>
                </a:solidFill>
                <a:cs typeface="Mudir MT" pitchFamily="2" charset="-78"/>
                <a:sym typeface="Calibri"/>
              </a:rPr>
              <a:t>اِ</a:t>
            </a:r>
            <a:r>
              <a:rPr lang="ar-MA" sz="2800" b="1" dirty="0" err="1">
                <a:solidFill>
                  <a:srgbClr val="002060"/>
                </a:solidFill>
                <a:cs typeface="Mudir MT" pitchFamily="2" charset="-78"/>
                <a:sym typeface="Calibri"/>
              </a:rPr>
              <a:t>سْتِعْمَال</a:t>
            </a:r>
            <a:r>
              <a:rPr lang="ar-SA" sz="2800" b="1" dirty="0">
                <a:solidFill>
                  <a:srgbClr val="002060"/>
                </a:solidFill>
                <a:cs typeface="Mudir MT" pitchFamily="2" charset="-78"/>
                <a:sym typeface="Calibri"/>
              </a:rPr>
              <a:t>ُ</a:t>
            </a:r>
            <a:r>
              <a:rPr lang="ar-MA" sz="2800" b="1" dirty="0">
                <a:solidFill>
                  <a:srgbClr val="002060"/>
                </a:solidFill>
                <a:cs typeface="Mudir MT" pitchFamily="2" charset="-78"/>
                <a:sym typeface="Calibri"/>
              </a:rPr>
              <a:t> التِّكْنُولُوجِيَا فِي التَّدْرِيسِ</a:t>
            </a:r>
            <a:endParaRPr lang="fr-FR" sz="2800" dirty="0"/>
          </a:p>
        </p:txBody>
      </p:sp>
    </p:spTree>
    <p:extLst>
      <p:ext uri="{BB962C8B-B14F-4D97-AF65-F5344CB8AC3E}">
        <p14:creationId xmlns:p14="http://schemas.microsoft.com/office/powerpoint/2010/main" val="1031167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1500;p44">
            <a:extLst>
              <a:ext uri="{FF2B5EF4-FFF2-40B4-BE49-F238E27FC236}">
                <a16:creationId xmlns:a16="http://schemas.microsoft.com/office/drawing/2014/main" id="{88F4BB5F-961C-DC20-EDE7-D32EC8C3DF4E}"/>
              </a:ext>
            </a:extLst>
          </p:cNvPr>
          <p:cNvSpPr txBox="1">
            <a:spLocks/>
          </p:cNvSpPr>
          <p:nvPr/>
        </p:nvSpPr>
        <p:spPr>
          <a:xfrm>
            <a:off x="1060418" y="135986"/>
            <a:ext cx="10161104" cy="370111"/>
          </a:xfrm>
          <a:prstGeom prst="rect">
            <a:avLst/>
          </a:prstGeom>
          <a:noFill/>
          <a:ln>
            <a:noFill/>
          </a:ln>
        </p:spPr>
        <p:txBody>
          <a:bodyPr spcFirstLastPara="1" vert="horz" wrap="square" lIns="91425" tIns="45700" rIns="91425" bIns="4570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SA" sz="1800" b="1" dirty="0">
                <a:solidFill>
                  <a:schemeClr val="bg1">
                    <a:lumMod val="50000"/>
                  </a:schemeClr>
                </a:solidFill>
                <a:latin typeface="+mn-lt"/>
              </a:rPr>
              <a:t>الآن، سننتقل إلى فهم المعاني المباشرة للنص المقروء، من خلال الأسئلة المثبتة في الكراسة.</a:t>
            </a:r>
          </a:p>
        </p:txBody>
      </p:sp>
      <p:sp>
        <p:nvSpPr>
          <p:cNvPr id="13" name="Google Shape;1503;p44">
            <a:extLst>
              <a:ext uri="{FF2B5EF4-FFF2-40B4-BE49-F238E27FC236}">
                <a16:creationId xmlns:a16="http://schemas.microsoft.com/office/drawing/2014/main" id="{105AF248-92FE-706E-E9D9-2BAB11FBEBCD}"/>
              </a:ext>
            </a:extLst>
          </p:cNvPr>
          <p:cNvSpPr txBox="1"/>
          <p:nvPr/>
        </p:nvSpPr>
        <p:spPr>
          <a:xfrm>
            <a:off x="348649" y="996342"/>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srgbClr val="002060"/>
                </a:solidFill>
                <a:ea typeface="Calibri"/>
                <a:cs typeface="Calibri"/>
              </a:rPr>
              <a:t>1- </a:t>
            </a:r>
            <a:r>
              <a:rPr lang="ar-MA" sz="2400" b="1" dirty="0">
                <a:solidFill>
                  <a:srgbClr val="002060"/>
                </a:solidFill>
                <a:ea typeface="Calibri"/>
                <a:cs typeface="Calibri"/>
                <a:sym typeface="Calibri"/>
              </a:rPr>
              <a:t>ما هيَ فَوائِدُ اسْتِعْمالِ التِّكْنولوجْيا في التَّدْريسِ</a:t>
            </a:r>
            <a:r>
              <a:rPr lang="ar-SA" sz="2400" b="1" dirty="0">
                <a:solidFill>
                  <a:srgbClr val="002060"/>
                </a:solidFill>
                <a:ea typeface="Calibri"/>
                <a:cs typeface="Calibri"/>
              </a:rPr>
              <a:t>؟</a:t>
            </a:r>
            <a:endParaRPr lang="fr-FR" sz="2400" b="1" dirty="0">
              <a:solidFill>
                <a:srgbClr val="002060"/>
              </a:solidFill>
              <a:ea typeface="Calibri"/>
              <a:cs typeface="Calibri"/>
            </a:endParaRPr>
          </a:p>
        </p:txBody>
      </p:sp>
      <p:sp>
        <p:nvSpPr>
          <p:cNvPr id="17" name="Google Shape;1369;p31">
            <a:extLst>
              <a:ext uri="{FF2B5EF4-FFF2-40B4-BE49-F238E27FC236}">
                <a16:creationId xmlns:a16="http://schemas.microsoft.com/office/drawing/2014/main" id="{4143F2D9-0170-DFCE-0A96-C79E35A814D9}"/>
              </a:ext>
            </a:extLst>
          </p:cNvPr>
          <p:cNvSpPr txBox="1"/>
          <p:nvPr/>
        </p:nvSpPr>
        <p:spPr>
          <a:xfrm>
            <a:off x="153248" y="500484"/>
            <a:ext cx="10787683" cy="285435"/>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i="1" dirty="0">
                <a:solidFill>
                  <a:schemeClr val="bg1">
                    <a:lumMod val="50000"/>
                  </a:schemeClr>
                </a:solidFill>
              </a:rPr>
              <a:t>يدعو الأستاذ</a:t>
            </a:r>
            <a:r>
              <a:rPr lang="fr-FR" sz="1600" i="1" dirty="0">
                <a:solidFill>
                  <a:schemeClr val="bg1">
                    <a:lumMod val="50000"/>
                  </a:schemeClr>
                </a:solidFill>
              </a:rPr>
              <a:t>)</a:t>
            </a:r>
            <a:r>
              <a:rPr lang="ar-SA" sz="1600" i="1" dirty="0">
                <a:solidFill>
                  <a:schemeClr val="bg1">
                    <a:lumMod val="50000"/>
                  </a:schemeClr>
                </a:solidFill>
              </a:rPr>
              <a:t>ة</a:t>
            </a:r>
            <a:r>
              <a:rPr lang="fr-FR" sz="1600" i="1" dirty="0">
                <a:solidFill>
                  <a:schemeClr val="bg1">
                    <a:lumMod val="50000"/>
                  </a:schemeClr>
                </a:solidFill>
              </a:rPr>
              <a:t>(</a:t>
            </a:r>
            <a:r>
              <a:rPr lang="ar-SA" sz="1600" i="1" dirty="0">
                <a:solidFill>
                  <a:schemeClr val="bg1">
                    <a:lumMod val="50000"/>
                  </a:schemeClr>
                </a:solidFill>
              </a:rPr>
              <a:t> التلاميذ</a:t>
            </a:r>
            <a:r>
              <a:rPr lang="ar-MA" sz="1600" i="1" dirty="0">
                <a:solidFill>
                  <a:schemeClr val="bg1">
                    <a:lumMod val="50000"/>
                  </a:schemeClr>
                </a:solidFill>
              </a:rPr>
              <a:t> إلى قراءة </a:t>
            </a:r>
            <a:r>
              <a:rPr lang="ar-SA" sz="1600" i="1" dirty="0">
                <a:solidFill>
                  <a:schemeClr val="bg1">
                    <a:lumMod val="50000"/>
                  </a:schemeClr>
                </a:solidFill>
              </a:rPr>
              <a:t>الأسئلة المثبتة في الكراسة والاستعداد للإجابة عنها. </a:t>
            </a:r>
            <a:endParaRPr lang="fr-FR" sz="1600" i="1" dirty="0">
              <a:solidFill>
                <a:schemeClr val="bg1">
                  <a:lumMod val="50000"/>
                </a:schemeClr>
              </a:solidFill>
            </a:endParaRPr>
          </a:p>
        </p:txBody>
      </p:sp>
      <p:sp>
        <p:nvSpPr>
          <p:cNvPr id="18" name="Google Shape;1558;p216">
            <a:extLst>
              <a:ext uri="{FF2B5EF4-FFF2-40B4-BE49-F238E27FC236}">
                <a16:creationId xmlns:a16="http://schemas.microsoft.com/office/drawing/2014/main" id="{6C1E1EDC-3BA1-6571-61F0-F1974BB2BEBA}"/>
              </a:ext>
            </a:extLst>
          </p:cNvPr>
          <p:cNvSpPr txBox="1"/>
          <p:nvPr/>
        </p:nvSpPr>
        <p:spPr>
          <a:xfrm>
            <a:off x="380665" y="399973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كَيْفَ يُمْكِنُ تَجَاوُزُ سَلْبِيَّاتِ التِّكْنولوجْيا في التَّعْلِيمِ؟</a:t>
            </a: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80665" y="322761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كيفَ ت</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س</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ه</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مُ التِّكْنولوجْيا في مُراعاةِ الفُرُوقِ الفَرْدِيَّةِ؟</a:t>
            </a:r>
            <a:endParaRPr sz="2400" b="1" dirty="0">
              <a:solidFill>
                <a:srgbClr val="002060"/>
              </a:solidFill>
              <a:ea typeface="Calibri"/>
              <a:cs typeface="Calibri"/>
              <a:sym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ما هوَ اِدِّعاءُ بَعضِ النّاسِ حَولَ اسْتِعْمالِ التِّكْنولوجْيا في التَّدْريسِ؟</a:t>
            </a: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48649" y="2455500"/>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MA" sz="2400" b="1" dirty="0">
                <a:solidFill>
                  <a:srgbClr val="002060"/>
                </a:solidFill>
                <a:ea typeface="Calibri"/>
                <a:cs typeface="Calibri"/>
                <a:sym typeface="Calibri"/>
              </a:rPr>
              <a:t>ما العَلاقةُ بَيْنَ الألعابِ التَّعليميةِ وَرَفْعِ حَماسِ التَّلاميذِ؟</a:t>
            </a:r>
          </a:p>
        </p:txBody>
      </p:sp>
      <p:sp>
        <p:nvSpPr>
          <p:cNvPr id="6" name="Google Shape;1574;p218">
            <a:extLst>
              <a:ext uri="{FF2B5EF4-FFF2-40B4-BE49-F238E27FC236}">
                <a16:creationId xmlns:a16="http://schemas.microsoft.com/office/drawing/2014/main" id="{8AE400EC-3497-7C55-52B1-A384FB3A7EDD}"/>
              </a:ext>
            </a:extLst>
          </p:cNvPr>
          <p:cNvSpPr txBox="1"/>
          <p:nvPr/>
        </p:nvSpPr>
        <p:spPr>
          <a:xfrm>
            <a:off x="349266" y="4722903"/>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MA" sz="2400" b="1" dirty="0">
                <a:solidFill>
                  <a:srgbClr val="002060"/>
                </a:solidFill>
                <a:ea typeface="Calibri"/>
                <a:cs typeface="Calibri"/>
                <a:sym typeface="Calibri"/>
              </a:rPr>
              <a:t>لماذا وَصَفَ الكاتِبُ التِّكْنولوجْيا بِأنَّها وَسِيلَةٌ وَليْسَتْ هَدَفًا؟</a:t>
            </a:r>
            <a:endParaRPr sz="2400" b="1" dirty="0">
              <a:solidFill>
                <a:srgbClr val="002060"/>
              </a:solidFill>
              <a:ea typeface="Calibri"/>
              <a:cs typeface="Calibri"/>
              <a:sym typeface="Calibri"/>
            </a:endParaRPr>
          </a:p>
        </p:txBody>
      </p:sp>
      <p:sp>
        <p:nvSpPr>
          <p:cNvPr id="2" name="Google Shape;1558;p216">
            <a:extLst>
              <a:ext uri="{FF2B5EF4-FFF2-40B4-BE49-F238E27FC236}">
                <a16:creationId xmlns:a16="http://schemas.microsoft.com/office/drawing/2014/main" id="{189E3962-D814-5E7E-EC92-F04BBB86B2C3}"/>
              </a:ext>
            </a:extLst>
          </p:cNvPr>
          <p:cNvSpPr txBox="1"/>
          <p:nvPr/>
        </p:nvSpPr>
        <p:spPr>
          <a:xfrm>
            <a:off x="380665" y="5495020"/>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7</a:t>
            </a:r>
            <a:r>
              <a:rPr lang="ar-MA" sz="2400" b="1" dirty="0">
                <a:solidFill>
                  <a:srgbClr val="002060"/>
                </a:solidFill>
                <a:ea typeface="Calibri"/>
                <a:cs typeface="Calibri"/>
                <a:sym typeface="Calibri"/>
              </a:rPr>
              <a:t>- ما مَوْقِفُكَ مِن استِخْدامِ التِّكْنولوجْيا دُونَ رَقابَةٍ أَوْ تَوْجِيهٍ؟</a:t>
            </a:r>
          </a:p>
        </p:txBody>
      </p:sp>
    </p:spTree>
    <p:extLst>
      <p:ext uri="{BB962C8B-B14F-4D97-AF65-F5344CB8AC3E}">
        <p14:creationId xmlns:p14="http://schemas.microsoft.com/office/powerpoint/2010/main" val="1915360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9" name="Google Shape;160;p18">
            <a:extLst>
              <a:ext uri="{FF2B5EF4-FFF2-40B4-BE49-F238E27FC236}">
                <a16:creationId xmlns:a16="http://schemas.microsoft.com/office/drawing/2014/main" id="{3C6D3DCC-6F80-53AD-F25D-C3515B24D73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5AAA4279-3D32-FBE8-3394-AF58318CB1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p:cNvSpPr txBox="1">
            <a:spLocks noGrp="1"/>
          </p:cNvSpPr>
          <p:nvPr>
            <p:ph type="body" idx="4294967295"/>
          </p:nvPr>
        </p:nvSpPr>
        <p:spPr>
          <a:xfrm>
            <a:off x="953450" y="461749"/>
            <a:ext cx="10468339" cy="40102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ملاحظة السؤال الأول، وتأمل أداة الاستفهام الواردة فيه، وربطها القائم بالفعل انطلاقا من نشاط أغني رصيدي وانطلاقا من النص؟ ويوضح سيرورة التوصل إلى الجواب</a:t>
            </a:r>
            <a:endParaRPr sz="1600" i="1" dirty="0">
              <a:solidFill>
                <a:schemeClr val="bg1">
                  <a:lumMod val="50000"/>
                </a:schemeClr>
              </a:solidFill>
            </a:endParaRPr>
          </a:p>
        </p:txBody>
      </p:sp>
      <p:graphicFrame>
        <p:nvGraphicFramePr>
          <p:cNvPr id="1512" name="Google Shape;1512;p45"/>
          <p:cNvGraphicFramePr/>
          <p:nvPr>
            <p:extLst>
              <p:ext uri="{D42A27DB-BD31-4B8C-83A1-F6EECF244321}">
                <p14:modId xmlns:p14="http://schemas.microsoft.com/office/powerpoint/2010/main" val="3505772147"/>
              </p:ext>
            </p:extLst>
          </p:nvPr>
        </p:nvGraphicFramePr>
        <p:xfrm>
          <a:off x="9164890" y="1857332"/>
          <a:ext cx="2539430" cy="3659501"/>
        </p:xfrm>
        <a:graphic>
          <a:graphicData uri="http://schemas.openxmlformats.org/drawingml/2006/table">
            <a:tbl>
              <a:tblPr firstRow="1" bandRow="1">
                <a:noFill/>
              </a:tblPr>
              <a:tblGrid>
                <a:gridCol w="2539430">
                  <a:extLst>
                    <a:ext uri="{9D8B030D-6E8A-4147-A177-3AD203B41FA5}">
                      <a16:colId xmlns:a16="http://schemas.microsoft.com/office/drawing/2014/main" val="20001"/>
                    </a:ext>
                  </a:extLst>
                </a:gridCol>
              </a:tblGrid>
              <a:tr h="68398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5237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kern="1200" cap="none" dirty="0">
                          <a:solidFill>
                            <a:schemeClr val="dk1"/>
                          </a:solidFill>
                          <a:latin typeface="Calibri"/>
                          <a:ea typeface="Calibri"/>
                          <a:cs typeface="Calibri"/>
                        </a:rPr>
                        <a:t>ما المقصود بـ...؟ </a:t>
                      </a:r>
                      <a:endParaRPr lang="ar-MA" sz="2400" b="1" i="0" u="none" strike="noStrike" kern="1200"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3704306484"/>
                  </a:ext>
                </a:extLst>
              </a:tr>
              <a:tr h="2123146">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MA" sz="2400" b="1" dirty="0">
                          <a:solidFill>
                            <a:srgbClr val="C00000"/>
                          </a:solidFill>
                          <a:ea typeface="Calibri"/>
                          <a:cs typeface="Calibri"/>
                          <a:sym typeface="Calibri"/>
                        </a:rPr>
                        <a:t>ما هيَ فَوائِدُ</a:t>
                      </a:r>
                      <a:r>
                        <a:rPr lang="ar-SA" sz="2400" b="1" dirty="0">
                          <a:solidFill>
                            <a:srgbClr val="C00000"/>
                          </a:solidFill>
                          <a:ea typeface="Calibri"/>
                          <a:cs typeface="Calibri"/>
                          <a:sym typeface="Calibri"/>
                        </a:rPr>
                        <a:t>....</a:t>
                      </a:r>
                      <a:r>
                        <a:rPr lang="ar-SA" sz="2400" b="1" dirty="0">
                          <a:solidFill>
                            <a:srgbClr val="C00000"/>
                          </a:solidFill>
                          <a:ea typeface="Calibri"/>
                          <a:cs typeface="Calibri"/>
                        </a:rPr>
                        <a:t>؟</a:t>
                      </a:r>
                      <a:endParaRPr sz="2400" b="1" i="0" u="none" strike="noStrike"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514" name="Google Shape;1514;p45"/>
          <p:cNvSpPr/>
          <p:nvPr/>
        </p:nvSpPr>
        <p:spPr>
          <a:xfrm>
            <a:off x="10272246" y="3444766"/>
            <a:ext cx="504056" cy="1152128"/>
          </a:xfrm>
          <a:prstGeom prst="upDownArrow">
            <a:avLst>
              <a:gd name="adj1" fmla="val 50000"/>
              <a:gd name="adj2" fmla="val 50000"/>
            </a:avLst>
          </a:prstGeom>
          <a:solidFill>
            <a:schemeClr val="accent1"/>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8" name="Google Shape;1548;p49"/>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800" b="1" dirty="0">
                <a:solidFill>
                  <a:schemeClr val="bg1">
                    <a:lumMod val="50000"/>
                  </a:schemeClr>
                </a:solidFill>
              </a:rPr>
              <a:t>1- النمذجة:  لاحظوا معي السؤال الأول: </a:t>
            </a:r>
            <a:r>
              <a:rPr lang="ar-MA" sz="1800" b="1" dirty="0">
                <a:solidFill>
                  <a:srgbClr val="002060"/>
                </a:solidFill>
                <a:ea typeface="Calibri"/>
                <a:cs typeface="Calibri"/>
                <a:sym typeface="Calibri"/>
              </a:rPr>
              <a:t>ما هيَ فَوائِدُ اسْتِعْمالِ التِّكْنولوجْيا في التَّدْريسِ</a:t>
            </a:r>
            <a:r>
              <a:rPr lang="ar-SA" sz="1800" b="1" dirty="0">
                <a:solidFill>
                  <a:srgbClr val="002060"/>
                </a:solidFill>
                <a:ea typeface="Calibri"/>
                <a:cs typeface="Calibri"/>
              </a:rPr>
              <a:t>؟</a:t>
            </a:r>
            <a:endParaRPr sz="1800" b="1" dirty="0">
              <a:solidFill>
                <a:schemeClr val="bg1">
                  <a:lumMod val="50000"/>
                </a:schemeClr>
              </a:solidFill>
            </a:endParaRPr>
          </a:p>
        </p:txBody>
      </p:sp>
      <p:graphicFrame>
        <p:nvGraphicFramePr>
          <p:cNvPr id="2" name="Google Shape;1512;p45">
            <a:extLst>
              <a:ext uri="{FF2B5EF4-FFF2-40B4-BE49-F238E27FC236}">
                <a16:creationId xmlns:a16="http://schemas.microsoft.com/office/drawing/2014/main" id="{36889E23-4976-C910-6E01-00F578BFFFF9}"/>
              </a:ext>
            </a:extLst>
          </p:cNvPr>
          <p:cNvGraphicFramePr/>
          <p:nvPr>
            <p:extLst>
              <p:ext uri="{D42A27DB-BD31-4B8C-83A1-F6EECF244321}">
                <p14:modId xmlns:p14="http://schemas.microsoft.com/office/powerpoint/2010/main" val="2122134872"/>
              </p:ext>
            </p:extLst>
          </p:nvPr>
        </p:nvGraphicFramePr>
        <p:xfrm>
          <a:off x="6417424" y="1877609"/>
          <a:ext cx="2539431" cy="3659503"/>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568085">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2400" b="1" i="0" u="none" strike="noStrike" kern="1200" cap="none" dirty="0">
                          <a:solidFill>
                            <a:schemeClr val="dk1"/>
                          </a:solidFill>
                          <a:latin typeface="Calibri"/>
                          <a:ea typeface="Calibri"/>
                          <a:cs typeface="Calibri"/>
                          <a:sym typeface="Calibri"/>
                        </a:rPr>
                        <a:t>❷</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42626">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cap="none" dirty="0">
                          <a:solidFill>
                            <a:schemeClr val="dk1"/>
                          </a:solidFill>
                          <a:latin typeface="Calibri"/>
                          <a:ea typeface="Calibri"/>
                          <a:cs typeface="Calibri"/>
                          <a:sym typeface="Calibri"/>
                        </a:rPr>
                        <a:t>أداة الاستفهام: </a:t>
                      </a:r>
                      <a:r>
                        <a:rPr lang="ar-SA" sz="2400" b="1" dirty="0">
                          <a:solidFill>
                            <a:srgbClr val="C00000"/>
                          </a:solidFill>
                          <a:ea typeface="Calibri"/>
                          <a:cs typeface="Calibri"/>
                        </a:rPr>
                        <a:t>ما هي </a:t>
                      </a:r>
                      <a:r>
                        <a:rPr lang="ar-SA" sz="2400" b="1" dirty="0">
                          <a:solidFill>
                            <a:srgbClr val="C00000"/>
                          </a:solidFill>
                          <a:ea typeface="Calibri"/>
                          <a:cs typeface="Calibri"/>
                          <a:sym typeface="Calibri"/>
                        </a:rPr>
                        <a:t>؟</a:t>
                      </a:r>
                      <a:endParaRPr lang="ar-SA" sz="2400" b="1" i="0" u="none" strike="noStrike" cap="none" dirty="0">
                        <a:solidFill>
                          <a:srgbClr val="C00000"/>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23127045"/>
                  </a:ext>
                </a:extLst>
              </a:tr>
              <a:tr h="2248792">
                <a:tc>
                  <a:txBody>
                    <a:bodyPr/>
                    <a:lstStyle/>
                    <a:p>
                      <a:pPr marL="0" marR="0" lvl="0" indent="0" algn="ctr" rtl="1">
                        <a:lnSpc>
                          <a:spcPct val="100000"/>
                        </a:lnSpc>
                        <a:spcBef>
                          <a:spcPts val="0"/>
                        </a:spcBef>
                        <a:spcAft>
                          <a:spcPts val="0"/>
                        </a:spcAft>
                        <a:buClr>
                          <a:srgbClr val="000000"/>
                        </a:buClr>
                        <a:buSzPts val="2000"/>
                        <a:buFont typeface="Arial"/>
                        <a:buNone/>
                      </a:pPr>
                      <a:r>
                        <a:rPr lang="ar-SA" sz="2800" b="1" u="none" strike="noStrike" cap="none" dirty="0"/>
                        <a:t>دالة على ؟</a:t>
                      </a:r>
                      <a:endParaRPr sz="28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342900" marR="0" lvl="0" indent="-342900" algn="r" rtl="1">
                        <a:lnSpc>
                          <a:spcPct val="100000"/>
                        </a:lnSpc>
                        <a:spcBef>
                          <a:spcPts val="0"/>
                        </a:spcBef>
                        <a:spcAft>
                          <a:spcPts val="0"/>
                        </a:spcAft>
                        <a:buClr>
                          <a:srgbClr val="000000"/>
                        </a:buClr>
                        <a:buSzPts val="2400"/>
                        <a:buFont typeface="Wingdings" panose="05000000000000000000" pitchFamily="2" charset="2"/>
                        <a:buChar char="§"/>
                      </a:pPr>
                      <a:r>
                        <a:rPr lang="ar-SA" sz="2400" b="1" kern="1200" dirty="0">
                          <a:solidFill>
                            <a:srgbClr val="C00000"/>
                          </a:solidFill>
                          <a:latin typeface="+mn-lt"/>
                          <a:ea typeface="+mn-ea"/>
                          <a:cs typeface="+mn-cs"/>
                        </a:rPr>
                        <a:t>صيغة استفهام طلبي مباشر</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 name="Tableau 2">
            <a:extLst>
              <a:ext uri="{FF2B5EF4-FFF2-40B4-BE49-F238E27FC236}">
                <a16:creationId xmlns:a16="http://schemas.microsoft.com/office/drawing/2014/main" id="{E91FB627-3560-15B5-285A-B6A1B2CAB0CE}"/>
              </a:ext>
            </a:extLst>
          </p:cNvPr>
          <p:cNvGraphicFramePr>
            <a:graphicFrameLocks noGrp="1"/>
          </p:cNvGraphicFramePr>
          <p:nvPr>
            <p:extLst>
              <p:ext uri="{D42A27DB-BD31-4B8C-83A1-F6EECF244321}">
                <p14:modId xmlns:p14="http://schemas.microsoft.com/office/powerpoint/2010/main" val="1415404453"/>
              </p:ext>
            </p:extLst>
          </p:nvPr>
        </p:nvGraphicFramePr>
        <p:xfrm>
          <a:off x="3490845" y="1895253"/>
          <a:ext cx="2771187" cy="3641860"/>
        </p:xfrm>
        <a:graphic>
          <a:graphicData uri="http://schemas.openxmlformats.org/drawingml/2006/table">
            <a:tbl>
              <a:tblPr>
                <a:noFill/>
              </a:tblPr>
              <a:tblGrid>
                <a:gridCol w="2771187">
                  <a:extLst>
                    <a:ext uri="{9D8B030D-6E8A-4147-A177-3AD203B41FA5}">
                      <a16:colId xmlns:a16="http://schemas.microsoft.com/office/drawing/2014/main" val="3019035222"/>
                    </a:ext>
                  </a:extLst>
                </a:gridCol>
              </a:tblGrid>
              <a:tr h="548689">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84137">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000" b="1" i="0" u="none" strike="noStrike" kern="1200" cap="none" dirty="0">
                          <a:solidFill>
                            <a:srgbClr val="C00000"/>
                          </a:solidFill>
                          <a:latin typeface="Calibri"/>
                          <a:ea typeface="Calibri"/>
                          <a:cs typeface="Calibri"/>
                          <a:sym typeface="Simplified Arabic"/>
                        </a:rPr>
                        <a:t>عبارات دالة على </a:t>
                      </a:r>
                      <a:r>
                        <a:rPr lang="ar-SA" sz="2000" b="1" i="0" u="none" strike="noStrike" kern="1200" cap="none" dirty="0">
                          <a:solidFill>
                            <a:srgbClr val="C00000"/>
                          </a:solidFill>
                          <a:latin typeface="Calibri"/>
                          <a:ea typeface="Calibri"/>
                          <a:cs typeface="Calibri"/>
                        </a:rPr>
                        <a:t>القائم بالفعل</a:t>
                      </a:r>
                      <a:endParaRPr lang="ar-SA" sz="2000" b="1" i="0" u="none" strike="noStrike" kern="1200" cap="none" dirty="0">
                        <a:solidFill>
                          <a:srgbClr val="C0000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4118981953"/>
                  </a:ext>
                </a:extLst>
              </a:tr>
              <a:tr h="2378593">
                <a:tc>
                  <a:txBody>
                    <a:bodyPr/>
                    <a:lstStyle/>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000" b="1" i="0" u="none" strike="noStrike" kern="1200" cap="none" dirty="0">
                          <a:solidFill>
                            <a:srgbClr val="C00000"/>
                          </a:solidFill>
                          <a:latin typeface="Calibri"/>
                          <a:ea typeface="Calibri"/>
                          <a:cs typeface="Calibri"/>
                        </a:rPr>
                        <a:t>ما هي </a:t>
                      </a:r>
                      <a:r>
                        <a:rPr lang="ar-SA" sz="2000" b="1" i="0" u="none" strike="noStrike" kern="1200" cap="none" dirty="0">
                          <a:solidFill>
                            <a:srgbClr val="002060"/>
                          </a:solidFill>
                          <a:latin typeface="Calibri"/>
                          <a:ea typeface="Calibri"/>
                          <a:cs typeface="Calibri"/>
                        </a:rPr>
                        <a:t>منافعُ التِّكْنُولُوجِيَا في التَّعْلِيمِ؟</a:t>
                      </a:r>
                    </a:p>
                    <a:p>
                      <a:pPr marL="457200" marR="0" lvl="0" indent="-457200" algn="r" rtl="1">
                        <a:lnSpc>
                          <a:spcPct val="100000"/>
                        </a:lnSpc>
                        <a:spcBef>
                          <a:spcPts val="0"/>
                        </a:spcBef>
                        <a:spcAft>
                          <a:spcPts val="0"/>
                        </a:spcAft>
                        <a:buClr>
                          <a:srgbClr val="000000"/>
                        </a:buClr>
                        <a:buSzPts val="2800"/>
                        <a:buFont typeface="Arial" panose="020B0604020202020204" pitchFamily="34" charset="0"/>
                        <a:buChar char="•"/>
                      </a:pPr>
                      <a:r>
                        <a:rPr lang="ar-SA" sz="2000" b="1" i="0" u="none" strike="noStrike" kern="1200" cap="none" dirty="0">
                          <a:solidFill>
                            <a:srgbClr val="C00000"/>
                          </a:solidFill>
                          <a:latin typeface="Calibri"/>
                          <a:ea typeface="Calibri"/>
                          <a:cs typeface="Calibri"/>
                        </a:rPr>
                        <a:t>ما هي </a:t>
                      </a:r>
                      <a:r>
                        <a:rPr lang="ar-SA" sz="2000" b="1" i="0" u="none" strike="noStrike" kern="1200" cap="none" dirty="0">
                          <a:solidFill>
                            <a:srgbClr val="002060"/>
                          </a:solidFill>
                          <a:latin typeface="Calibri"/>
                          <a:ea typeface="Calibri"/>
                          <a:cs typeface="Calibri"/>
                        </a:rPr>
                        <a:t>حقوقُ الطِّفلِ التي يَنبَغي حِمايتُها؟</a:t>
                      </a:r>
                    </a:p>
                    <a:p>
                      <a:pPr marL="342900" marR="0" lvl="0" indent="-342900" algn="ctr" rtl="1">
                        <a:lnSpc>
                          <a:spcPct val="100000"/>
                        </a:lnSpc>
                        <a:spcBef>
                          <a:spcPts val="0"/>
                        </a:spcBef>
                        <a:spcAft>
                          <a:spcPts val="0"/>
                        </a:spcAft>
                        <a:buClr>
                          <a:srgbClr val="000000"/>
                        </a:buClr>
                        <a:buSzPts val="2400"/>
                        <a:buFont typeface="Wingdings" panose="05000000000000000000" pitchFamily="2" charset="2"/>
                        <a:buChar char="§"/>
                      </a:pPr>
                      <a:r>
                        <a:rPr lang="ar-SA" sz="2400" b="1" dirty="0">
                          <a:solidFill>
                            <a:srgbClr val="C00000"/>
                          </a:solidFill>
                        </a:rPr>
                        <a:t>طلب معرفة </a:t>
                      </a:r>
                      <a:r>
                        <a:rPr lang="ar-SA" sz="2400" b="1" kern="1200" dirty="0">
                          <a:solidFill>
                            <a:srgbClr val="C00000"/>
                          </a:solidFill>
                          <a:latin typeface="+mn-lt"/>
                          <a:ea typeface="+mn-ea"/>
                          <a:cs typeface="+mn-cs"/>
                        </a:rPr>
                        <a:t>مضمون أو تعداده.</a:t>
                      </a:r>
                      <a:endParaRPr lang="ar-SA" sz="2400" b="1" kern="1200" dirty="0">
                        <a:solidFill>
                          <a:srgbClr val="C00000"/>
                        </a:solidFill>
                        <a:latin typeface="+mn-lt"/>
                        <a:ea typeface="+mn-ea"/>
                        <a:cs typeface="+mn-cs"/>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4" name="Tableau 3">
            <a:extLst>
              <a:ext uri="{FF2B5EF4-FFF2-40B4-BE49-F238E27FC236}">
                <a16:creationId xmlns:a16="http://schemas.microsoft.com/office/drawing/2014/main" id="{611CDA53-DA61-529C-41BE-8BFB5D526508}"/>
              </a:ext>
            </a:extLst>
          </p:cNvPr>
          <p:cNvGraphicFramePr>
            <a:graphicFrameLocks noGrp="1"/>
          </p:cNvGraphicFramePr>
          <p:nvPr>
            <p:extLst>
              <p:ext uri="{D42A27DB-BD31-4B8C-83A1-F6EECF244321}">
                <p14:modId xmlns:p14="http://schemas.microsoft.com/office/powerpoint/2010/main" val="1306851515"/>
              </p:ext>
            </p:extLst>
          </p:nvPr>
        </p:nvGraphicFramePr>
        <p:xfrm>
          <a:off x="730297" y="1895255"/>
          <a:ext cx="2605155" cy="3621578"/>
        </p:xfrm>
        <a:graphic>
          <a:graphicData uri="http://schemas.openxmlformats.org/drawingml/2006/table">
            <a:tbl>
              <a:tblPr>
                <a:noFill/>
              </a:tblPr>
              <a:tblGrid>
                <a:gridCol w="2605155">
                  <a:extLst>
                    <a:ext uri="{9D8B030D-6E8A-4147-A177-3AD203B41FA5}">
                      <a16:colId xmlns:a16="http://schemas.microsoft.com/office/drawing/2014/main" val="3019035222"/>
                    </a:ext>
                  </a:extLst>
                </a:gridCol>
              </a:tblGrid>
              <a:tr h="59704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kern="1200" cap="none" dirty="0">
                          <a:solidFill>
                            <a:schemeClr val="dk1"/>
                          </a:solidFill>
                          <a:latin typeface="Calibri"/>
                          <a:ea typeface="Calibri"/>
                          <a:cs typeface="Calibri"/>
                          <a:sym typeface="Wingdings 2" panose="05020102010507070707" pitchFamily="18" charset="2"/>
                        </a:rPr>
                        <a:t></a:t>
                      </a:r>
                      <a:endParaRPr sz="3200" b="1" i="0" u="none" strike="noStrike" kern="1200" cap="none" dirty="0">
                        <a:solidFill>
                          <a:schemeClr val="dk1"/>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01428">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cap="none" dirty="0">
                          <a:solidFill>
                            <a:schemeClr val="dk1"/>
                          </a:solidFill>
                          <a:latin typeface="Calibri"/>
                          <a:ea typeface="Calibri"/>
                          <a:cs typeface="Calibri"/>
                          <a:sym typeface="Simplified Arabic"/>
                        </a:rPr>
                        <a:t>الجملة المقروءة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375309788"/>
                  </a:ext>
                </a:extLst>
              </a:tr>
              <a:tr h="2423109">
                <a:tc>
                  <a:txBody>
                    <a:bodyPr/>
                    <a:lstStyle/>
                    <a:p>
                      <a:pPr algn="just" rtl="1">
                        <a:lnSpc>
                          <a:spcPct val="150000"/>
                        </a:lnSpc>
                      </a:pPr>
                      <a:r>
                        <a:rPr lang="ar-MA" sz="2400" b="1" dirty="0">
                          <a:solidFill>
                            <a:srgbClr val="002060"/>
                          </a:solidFill>
                          <a:cs typeface="Mudir MT" pitchFamily="2" charset="-78"/>
                          <a:sym typeface="Calibri"/>
                        </a:rPr>
                        <a:t>أَرَى أَنَّ لاِسْتِخْدَامِ التِّكْنُولُوجِيَا فِي التَّعْلِيمِ </a:t>
                      </a:r>
                      <a:r>
                        <a:rPr lang="ar-MA" sz="2400" b="1" dirty="0">
                          <a:solidFill>
                            <a:srgbClr val="C00000"/>
                          </a:solidFill>
                          <a:cs typeface="Mudir MT" pitchFamily="2" charset="-78"/>
                          <a:sym typeface="Calibri"/>
                        </a:rPr>
                        <a:t>فَوَائِدَ عِدَّةً</a:t>
                      </a:r>
                      <a:endParaRPr lang="ar-SA" sz="2400" b="1" i="0" u="none" strike="noStrike" kern="1200" cap="none" dirty="0">
                        <a:solidFill>
                          <a:srgbClr val="C00000"/>
                        </a:solidFill>
                        <a:latin typeface="+mn-lt"/>
                        <a:ea typeface="Calibri"/>
                        <a:cs typeface="Calibri"/>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5" name="Tableau 4">
            <a:extLst>
              <a:ext uri="{FF2B5EF4-FFF2-40B4-BE49-F238E27FC236}">
                <a16:creationId xmlns:a16="http://schemas.microsoft.com/office/drawing/2014/main" id="{D5E52CB9-C25A-1AA8-79E0-EFC012B11858}"/>
              </a:ext>
            </a:extLst>
          </p:cNvPr>
          <p:cNvGraphicFramePr>
            <a:graphicFrameLocks noGrp="1"/>
          </p:cNvGraphicFramePr>
          <p:nvPr>
            <p:extLst>
              <p:ext uri="{D42A27DB-BD31-4B8C-83A1-F6EECF244321}">
                <p14:modId xmlns:p14="http://schemas.microsoft.com/office/powerpoint/2010/main" val="445289139"/>
              </p:ext>
            </p:extLst>
          </p:nvPr>
        </p:nvGraphicFramePr>
        <p:xfrm>
          <a:off x="9508535" y="5704580"/>
          <a:ext cx="2195786" cy="579130"/>
        </p:xfrm>
        <a:graphic>
          <a:graphicData uri="http://schemas.openxmlformats.org/drawingml/2006/table">
            <a:tbl>
              <a:tblPr firstRow="1" bandRow="1">
                <a:noFill/>
              </a:tblPr>
              <a:tblGrid>
                <a:gridCol w="2195786">
                  <a:extLst>
                    <a:ext uri="{9D8B030D-6E8A-4147-A177-3AD203B41FA5}">
                      <a16:colId xmlns:a16="http://schemas.microsoft.com/office/drawing/2014/main" val="236478964"/>
                    </a:ext>
                  </a:extLst>
                </a:gridCol>
              </a:tblGrid>
              <a:tr h="381732">
                <a:tc>
                  <a:txBody>
                    <a:bodyPr/>
                    <a:lstStyle/>
                    <a:p>
                      <a:pPr marL="0" marR="0" lvl="0" indent="0" algn="ctr" rtl="1">
                        <a:lnSpc>
                          <a:spcPct val="100000"/>
                        </a:lnSpc>
                        <a:spcBef>
                          <a:spcPts val="0"/>
                        </a:spcBef>
                        <a:spcAft>
                          <a:spcPts val="0"/>
                        </a:spcAft>
                        <a:buClr>
                          <a:srgbClr val="000000"/>
                        </a:buClr>
                        <a:buSzPts val="2400"/>
                        <a:buFont typeface="Arial"/>
                        <a:buNone/>
                      </a:pPr>
                      <a:r>
                        <a:rPr lang="ar-SA" sz="3200" b="1" i="0" u="none" strike="noStrike" cap="none" dirty="0">
                          <a:solidFill>
                            <a:schemeClr val="tx1"/>
                          </a:solidFill>
                          <a:latin typeface="Calibri"/>
                          <a:ea typeface="Calibri"/>
                          <a:cs typeface="Calibri"/>
                          <a:sym typeface="Wingdings 2" panose="05020102010507070707" pitchFamily="18" charset="2"/>
                        </a:rPr>
                        <a:t></a:t>
                      </a:r>
                      <a:r>
                        <a:rPr lang="ar-SA" sz="2400" b="1" i="0" u="none" strike="noStrike" cap="none" dirty="0">
                          <a:solidFill>
                            <a:srgbClr val="C00000"/>
                          </a:solidFill>
                          <a:latin typeface="Calibri"/>
                          <a:ea typeface="Calibri"/>
                          <a:cs typeface="Calibri"/>
                          <a:sym typeface="Calibri"/>
                        </a:rPr>
                        <a:t>الجواب:</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6" name="Tableau 5">
            <a:extLst>
              <a:ext uri="{FF2B5EF4-FFF2-40B4-BE49-F238E27FC236}">
                <a16:creationId xmlns:a16="http://schemas.microsoft.com/office/drawing/2014/main" id="{FC3CF477-FEA8-2C30-1EA4-BEE8A69C0720}"/>
              </a:ext>
            </a:extLst>
          </p:cNvPr>
          <p:cNvGraphicFramePr>
            <a:graphicFrameLocks noGrp="1"/>
          </p:cNvGraphicFramePr>
          <p:nvPr>
            <p:extLst>
              <p:ext uri="{D42A27DB-BD31-4B8C-83A1-F6EECF244321}">
                <p14:modId xmlns:p14="http://schemas.microsoft.com/office/powerpoint/2010/main" val="1088198918"/>
              </p:ext>
            </p:extLst>
          </p:nvPr>
        </p:nvGraphicFramePr>
        <p:xfrm>
          <a:off x="4555374" y="5703560"/>
          <a:ext cx="4771505" cy="822970"/>
        </p:xfrm>
        <a:graphic>
          <a:graphicData uri="http://schemas.openxmlformats.org/drawingml/2006/table">
            <a:tbl>
              <a:tblPr firstRow="1" bandRow="1">
                <a:noFill/>
              </a:tblPr>
              <a:tblGrid>
                <a:gridCol w="4771505">
                  <a:extLst>
                    <a:ext uri="{9D8B030D-6E8A-4147-A177-3AD203B41FA5}">
                      <a16:colId xmlns:a16="http://schemas.microsoft.com/office/drawing/2014/main" val="236478964"/>
                    </a:ext>
                  </a:extLst>
                </a:gridCol>
              </a:tblGrid>
              <a:tr h="581170">
                <a:tc>
                  <a:txBody>
                    <a:bodyPr/>
                    <a:lstStyle/>
                    <a:p>
                      <a:pPr marL="0" marR="0" lvl="0" indent="0" algn="ctr" rtl="1">
                        <a:lnSpc>
                          <a:spcPct val="100000"/>
                        </a:lnSpc>
                        <a:spcBef>
                          <a:spcPts val="0"/>
                        </a:spcBef>
                        <a:spcAft>
                          <a:spcPts val="0"/>
                        </a:spcAft>
                        <a:buClr>
                          <a:srgbClr val="000000"/>
                        </a:buClr>
                        <a:buSzPts val="2400"/>
                        <a:buFont typeface="Arial"/>
                        <a:buNone/>
                      </a:pPr>
                      <a:r>
                        <a:rPr lang="ar-SA" sz="2400" b="1" kern="1200" dirty="0">
                          <a:solidFill>
                            <a:srgbClr val="C00000"/>
                          </a:solidFill>
                          <a:latin typeface="+mn-lt"/>
                          <a:ea typeface="+mn-ea"/>
                          <a:cs typeface="+mn-cs"/>
                        </a:rPr>
                        <a:t>طلب معرفة مضمون أو تعداده</a:t>
                      </a:r>
                      <a:r>
                        <a:rPr lang="ar-SA" sz="2400" b="1" i="0" u="none" strike="noStrike" cap="none" dirty="0">
                          <a:solidFill>
                            <a:srgbClr val="C00000"/>
                          </a:solidFill>
                          <a:latin typeface="Calibri"/>
                          <a:ea typeface="Calibri"/>
                          <a:cs typeface="Calibri"/>
                          <a:sym typeface="Calibri"/>
                        </a:rPr>
                        <a:t>: </a:t>
                      </a:r>
                      <a:r>
                        <a:rPr lang="ar-MA" sz="2400" b="1" dirty="0">
                          <a:solidFill>
                            <a:srgbClr val="002060"/>
                          </a:solidFill>
                          <a:ea typeface="Calibri"/>
                          <a:cs typeface="Calibri"/>
                          <a:sym typeface="Calibri"/>
                        </a:rPr>
                        <a:t>ما هيَ فَوائِدُ اسْتِعْمالِ التِّكْنولوجْيا في التَّدْريسِ</a:t>
                      </a:r>
                      <a:r>
                        <a:rPr lang="ar-SA" sz="2400" b="1" dirty="0">
                          <a:solidFill>
                            <a:srgbClr val="002060"/>
                          </a:solidFill>
                          <a:ea typeface="Calibri"/>
                          <a:cs typeface="Calibri"/>
                        </a:rPr>
                        <a:t>َ؟</a:t>
                      </a:r>
                      <a:endParaRPr sz="2400" b="1" i="0" u="none" strike="noStrike" kern="1200" cap="none" dirty="0">
                        <a:solidFill>
                          <a:srgbClr val="00206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7" name="Tableau 6">
            <a:extLst>
              <a:ext uri="{FF2B5EF4-FFF2-40B4-BE49-F238E27FC236}">
                <a16:creationId xmlns:a16="http://schemas.microsoft.com/office/drawing/2014/main" id="{C2BEDD38-FA49-34BC-8ECB-ADE977006A22}"/>
              </a:ext>
            </a:extLst>
          </p:cNvPr>
          <p:cNvGraphicFramePr>
            <a:graphicFrameLocks noGrp="1"/>
          </p:cNvGraphicFramePr>
          <p:nvPr>
            <p:extLst>
              <p:ext uri="{D42A27DB-BD31-4B8C-83A1-F6EECF244321}">
                <p14:modId xmlns:p14="http://schemas.microsoft.com/office/powerpoint/2010/main" val="1681776968"/>
              </p:ext>
            </p:extLst>
          </p:nvPr>
        </p:nvGraphicFramePr>
        <p:xfrm>
          <a:off x="740658" y="5640614"/>
          <a:ext cx="3681713" cy="1188730"/>
        </p:xfrm>
        <a:graphic>
          <a:graphicData uri="http://schemas.openxmlformats.org/drawingml/2006/table">
            <a:tbl>
              <a:tblPr firstRow="1" bandRow="1">
                <a:noFill/>
              </a:tblPr>
              <a:tblGrid>
                <a:gridCol w="3681713">
                  <a:extLst>
                    <a:ext uri="{9D8B030D-6E8A-4147-A177-3AD203B41FA5}">
                      <a16:colId xmlns:a16="http://schemas.microsoft.com/office/drawing/2014/main" val="236478964"/>
                    </a:ext>
                  </a:extLst>
                </a:gridCol>
              </a:tblGrid>
              <a:tr h="822970">
                <a:tc>
                  <a:txBody>
                    <a:bodyPr/>
                    <a:lstStyle/>
                    <a:p>
                      <a:pPr marL="0" marR="0" lvl="0" indent="0" algn="ctr" rtl="1">
                        <a:lnSpc>
                          <a:spcPct val="100000"/>
                        </a:lnSpc>
                        <a:spcBef>
                          <a:spcPts val="0"/>
                        </a:spcBef>
                        <a:spcAft>
                          <a:spcPts val="0"/>
                        </a:spcAft>
                        <a:buClr>
                          <a:srgbClr val="000000"/>
                        </a:buClr>
                        <a:buSzPts val="2800"/>
                        <a:buFont typeface="Arial" panose="020B0604020202020204" pitchFamily="34" charset="0"/>
                        <a:buNone/>
                      </a:pPr>
                      <a:r>
                        <a:rPr lang="ar-MA" sz="2400" b="1" i="0" u="none" strike="noStrike" cap="none" dirty="0">
                          <a:solidFill>
                            <a:srgbClr val="C00000"/>
                          </a:solidFill>
                          <a:latin typeface="+mn-lt"/>
                          <a:ea typeface="Calibri"/>
                          <a:cs typeface="Calibri"/>
                          <a:sym typeface="Calibri"/>
                        </a:rPr>
                        <a:t>فَهِيَ</a:t>
                      </a:r>
                      <a:r>
                        <a:rPr lang="ar-MA" sz="2400" b="1" i="0" u="none" strike="noStrike" cap="none" dirty="0">
                          <a:solidFill>
                            <a:srgbClr val="000000"/>
                          </a:solidFill>
                          <a:latin typeface="+mn-lt"/>
                          <a:ea typeface="Calibri"/>
                          <a:cs typeface="Calibri"/>
                          <a:sym typeface="Calibri"/>
                        </a:rPr>
                        <a:t> تُوَفِّرُ وَسَائِلَ </a:t>
                      </a:r>
                      <a:r>
                        <a:rPr lang="ar-MA" sz="2400" b="1" i="0" u="none" strike="noStrike" cap="none" dirty="0">
                          <a:solidFill>
                            <a:srgbClr val="C00000"/>
                          </a:solidFill>
                          <a:latin typeface="+mn-lt"/>
                          <a:ea typeface="Calibri"/>
                          <a:cs typeface="Calibri"/>
                          <a:sym typeface="Calibri"/>
                        </a:rPr>
                        <a:t>تَعْلِيمِيَّةً مُبْتَكَرَةً </a:t>
                      </a:r>
                      <a:r>
                        <a:rPr lang="ar-MA" sz="2400" b="1" i="0" u="none" strike="noStrike" cap="none" dirty="0">
                          <a:solidFill>
                            <a:srgbClr val="000000"/>
                          </a:solidFill>
                          <a:latin typeface="+mn-lt"/>
                          <a:ea typeface="Calibri"/>
                          <a:cs typeface="Calibri"/>
                          <a:sym typeface="Calibri"/>
                        </a:rPr>
                        <a:t>وَمُتَنَوِّعَةً، تُسْهِمُ فِي </a:t>
                      </a:r>
                      <a:r>
                        <a:rPr lang="ar-MA" sz="2400" b="1" i="0" u="none" strike="noStrike" cap="none" dirty="0">
                          <a:solidFill>
                            <a:srgbClr val="C00000"/>
                          </a:solidFill>
                          <a:latin typeface="+mn-lt"/>
                          <a:ea typeface="Calibri"/>
                          <a:cs typeface="Calibri"/>
                          <a:sym typeface="Calibri"/>
                        </a:rPr>
                        <a:t>تَحْسِينِ التَّعَلُّمِ</a:t>
                      </a:r>
                      <a:r>
                        <a:rPr lang="ar-MA" sz="2400" b="1" i="0" u="none" strike="noStrike" cap="none" dirty="0">
                          <a:solidFill>
                            <a:srgbClr val="000000"/>
                          </a:solidFill>
                          <a:latin typeface="+mn-lt"/>
                          <a:ea typeface="Calibri"/>
                          <a:cs typeface="Calibri"/>
                          <a:sym typeface="Calibri"/>
                        </a:rPr>
                        <a:t>، وَتَجْعَلُهُ </a:t>
                      </a:r>
                      <a:r>
                        <a:rPr lang="ar-MA" sz="2400" b="1" i="0" u="none" strike="noStrike" cap="none" dirty="0">
                          <a:solidFill>
                            <a:srgbClr val="C00000"/>
                          </a:solidFill>
                          <a:latin typeface="+mn-lt"/>
                          <a:ea typeface="Calibri"/>
                          <a:cs typeface="Calibri"/>
                          <a:sym typeface="Calibri"/>
                        </a:rPr>
                        <a:t>أَكْثَرَ مُتْعَةً وَتَشْوِيقًا</a:t>
                      </a:r>
                      <a:endParaRPr lang="ar-MA" sz="2400" b="1" kern="1200" dirty="0">
                        <a:solidFill>
                          <a:srgbClr val="C00000"/>
                        </a:solidFill>
                        <a:latin typeface="+mn-lt"/>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971669602"/>
                  </a:ext>
                </a:extLst>
              </a:tr>
            </a:tbl>
          </a:graphicData>
        </a:graphic>
      </p:graphicFrame>
      <p:pic>
        <p:nvPicPr>
          <p:cNvPr id="8" name="Google Shape;1368;p31">
            <a:extLst>
              <a:ext uri="{FF2B5EF4-FFF2-40B4-BE49-F238E27FC236}">
                <a16:creationId xmlns:a16="http://schemas.microsoft.com/office/drawing/2014/main" id="{7FB51EE5-440C-DE1D-446A-2DFFBA968772}"/>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C9F35D99-A92D-0320-D893-F36EB92B42D7}"/>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2" name="Google Shape;1503;p44">
            <a:extLst>
              <a:ext uri="{FF2B5EF4-FFF2-40B4-BE49-F238E27FC236}">
                <a16:creationId xmlns:a16="http://schemas.microsoft.com/office/drawing/2014/main" id="{2DE56695-2EEA-AEB2-42F7-87E34720B574}"/>
              </a:ext>
            </a:extLst>
          </p:cNvPr>
          <p:cNvSpPr txBox="1"/>
          <p:nvPr/>
        </p:nvSpPr>
        <p:spPr>
          <a:xfrm>
            <a:off x="730297" y="996342"/>
            <a:ext cx="10827017"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MA" sz="2400" b="1" dirty="0">
                <a:solidFill>
                  <a:srgbClr val="002060"/>
                </a:solidFill>
                <a:ea typeface="Calibri"/>
                <a:cs typeface="Calibri"/>
                <a:sym typeface="Calibri"/>
              </a:rPr>
              <a:t>ما هيَ فَوائِدُ اسْتِعْمالِ التِّكْنولوجْيا في التَّدْريسِ</a:t>
            </a:r>
            <a:r>
              <a:rPr lang="ar-SA" sz="2400" b="1" dirty="0">
                <a:solidFill>
                  <a:srgbClr val="002060"/>
                </a:solidFill>
                <a:ea typeface="Calibri"/>
                <a:cs typeface="Calibri"/>
              </a:rPr>
              <a:t>؟</a:t>
            </a:r>
            <a:endParaRPr lang="fr-FR" sz="2400" b="1" dirty="0">
              <a:latin typeface="Calibri"/>
              <a:ea typeface="Calibri"/>
              <a:cs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20585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34820" y="417604"/>
            <a:ext cx="10468339" cy="78825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600" i="1" dirty="0">
                <a:solidFill>
                  <a:schemeClr val="bg1">
                    <a:lumMod val="50000"/>
                  </a:schemeClr>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6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6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2- الممارسة الموجهة:  ننتقل الآن، إلى الجواب عن السؤالين 2 و3 بشكل ثنائي؟</a:t>
            </a:r>
            <a:endParaRPr sz="1800" b="1" dirty="0">
              <a:solidFill>
                <a:schemeClr val="bg1">
                  <a:lumMod val="50000"/>
                </a:schemeClr>
              </a:solidFill>
            </a:endParaRPr>
          </a:p>
        </p:txBody>
      </p:sp>
      <p:pic>
        <p:nvPicPr>
          <p:cNvPr id="6" name="Picture 4" descr="Image générée">
            <a:extLst>
              <a:ext uri="{FF2B5EF4-FFF2-40B4-BE49-F238E27FC236}">
                <a16:creationId xmlns:a16="http://schemas.microsoft.com/office/drawing/2014/main" id="{C229D1A6-AEE1-515E-E198-49E079D26EA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125161"/>
            <a:ext cx="761996" cy="72500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402800" y="2761982"/>
            <a:ext cx="11208666" cy="667018"/>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endParaRPr sz="2400" b="1" dirty="0">
              <a:solidFill>
                <a:srgbClr val="002060"/>
              </a:solidFill>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48031" y="4809991"/>
            <a:ext cx="11208666" cy="667018"/>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endParaRPr lang="ar-MA" sz="2400" b="1" dirty="0">
              <a:solidFill>
                <a:srgbClr val="002060"/>
              </a:solidFill>
              <a:ea typeface="Calibri"/>
              <a:cs typeface="Calibri"/>
              <a:sym typeface="Calibri"/>
            </a:endParaRPr>
          </a:p>
        </p:txBody>
      </p:sp>
      <p:sp>
        <p:nvSpPr>
          <p:cNvPr id="2" name="Google Shape;1503;p44">
            <a:extLst>
              <a:ext uri="{FF2B5EF4-FFF2-40B4-BE49-F238E27FC236}">
                <a16:creationId xmlns:a16="http://schemas.microsoft.com/office/drawing/2014/main" id="{47B0A7ED-766D-D3DD-993F-BC1690990686}"/>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ما هوَ اِدِّعاءُ بَعضِ النّاسِ حَولَ اسْتِعْمالِ التِّكْنولوجْيا في التَّدْريسِ؟</a:t>
            </a:r>
          </a:p>
        </p:txBody>
      </p:sp>
      <p:sp>
        <p:nvSpPr>
          <p:cNvPr id="3" name="Google Shape;1503;p44">
            <a:extLst>
              <a:ext uri="{FF2B5EF4-FFF2-40B4-BE49-F238E27FC236}">
                <a16:creationId xmlns:a16="http://schemas.microsoft.com/office/drawing/2014/main" id="{2E20E2D7-1530-FFC7-A9D2-B18408BC6339}"/>
              </a:ext>
            </a:extLst>
          </p:cNvPr>
          <p:cNvSpPr txBox="1"/>
          <p:nvPr/>
        </p:nvSpPr>
        <p:spPr>
          <a:xfrm>
            <a:off x="348649" y="3809140"/>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MA" sz="2400" b="1" dirty="0">
                <a:solidFill>
                  <a:srgbClr val="002060"/>
                </a:solidFill>
                <a:ea typeface="Calibri"/>
                <a:cs typeface="Calibri"/>
                <a:sym typeface="Calibri"/>
              </a:rPr>
              <a:t>ما العَلاقةُ بَيْنَ الألعابِ التَّعليميةِ وَرَفْعِ حَماسِ التَّلاميذِ؟</a:t>
            </a:r>
          </a:p>
        </p:txBody>
      </p:sp>
    </p:spTree>
    <p:extLst>
      <p:ext uri="{BB962C8B-B14F-4D97-AF65-F5344CB8AC3E}">
        <p14:creationId xmlns:p14="http://schemas.microsoft.com/office/powerpoint/2010/main" val="2071669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999225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6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6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latin typeface="+mn-lt"/>
              </a:rPr>
              <a:t>2- الممارسة الموجهة:  الجواب عن السؤالين 2 و3 بشكل ثنائي؟</a:t>
            </a:r>
            <a:endParaRPr sz="18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4">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Google Shape;1503;p44">
            <a:extLst>
              <a:ext uri="{FF2B5EF4-FFF2-40B4-BE49-F238E27FC236}">
                <a16:creationId xmlns:a16="http://schemas.microsoft.com/office/drawing/2014/main" id="{7001DA83-B22D-F561-3832-AA5083FF0B39}"/>
              </a:ext>
            </a:extLst>
          </p:cNvPr>
          <p:cNvSpPr txBox="1"/>
          <p:nvPr/>
        </p:nvSpPr>
        <p:spPr>
          <a:xfrm>
            <a:off x="402800" y="2761982"/>
            <a:ext cx="11208666" cy="77616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2060"/>
                </a:solidFill>
                <a:ea typeface="Calibri"/>
                <a:cs typeface="Calibri"/>
              </a:rPr>
              <a:t> يَدَّعِي بَعضُ من الناس أنَّ لاستعمال التكنولوجيا في التدريس </a:t>
            </a:r>
            <a:r>
              <a:rPr lang="ar-SA" sz="2400" b="1" dirty="0">
                <a:solidFill>
                  <a:srgbClr val="C00000"/>
                </a:solidFill>
                <a:ea typeface="Calibri"/>
                <a:cs typeface="Calibri"/>
              </a:rPr>
              <a:t>سلبياتٍ كثيرةً</a:t>
            </a:r>
            <a:r>
              <a:rPr lang="ar-SA" sz="2400" b="1" dirty="0">
                <a:solidFill>
                  <a:srgbClr val="002060"/>
                </a:solidFill>
                <a:ea typeface="Calibri"/>
                <a:cs typeface="Calibri"/>
              </a:rPr>
              <a:t>، مثلَ </a:t>
            </a:r>
            <a:r>
              <a:rPr lang="ar-SA" sz="2400" b="1" dirty="0">
                <a:solidFill>
                  <a:srgbClr val="C00000"/>
                </a:solidFill>
                <a:ea typeface="Calibri"/>
                <a:cs typeface="Calibri"/>
              </a:rPr>
              <a:t>تَشْتِيتِ الانتباه</a:t>
            </a:r>
            <a:r>
              <a:rPr lang="ar-SA" sz="2400" b="1" dirty="0">
                <a:solidFill>
                  <a:srgbClr val="002060"/>
                </a:solidFill>
                <a:ea typeface="Calibri"/>
                <a:cs typeface="Calibri"/>
              </a:rPr>
              <a:t>، أو </a:t>
            </a:r>
            <a:r>
              <a:rPr lang="ar-SA" sz="2400" b="1" dirty="0">
                <a:solidFill>
                  <a:srgbClr val="C00000"/>
                </a:solidFill>
                <a:ea typeface="Calibri"/>
                <a:cs typeface="Calibri"/>
              </a:rPr>
              <a:t>قِلَّةِ التركيز</a:t>
            </a:r>
            <a:r>
              <a:rPr lang="ar-SA" sz="2400" b="1" dirty="0">
                <a:solidFill>
                  <a:srgbClr val="002060"/>
                </a:solidFill>
                <a:ea typeface="Calibri"/>
                <a:cs typeface="Calibri"/>
              </a:rPr>
              <a:t>، أو الاعتمادِ الزائدِ على الأجهزة.</a:t>
            </a:r>
            <a:endParaRPr sz="2400" b="1" dirty="0">
              <a:solidFill>
                <a:srgbClr val="002060"/>
              </a:solidFill>
              <a:ea typeface="Calibri"/>
              <a:cs typeface="Calibri"/>
              <a:sym typeface="Calibri"/>
            </a:endParaRPr>
          </a:p>
        </p:txBody>
      </p:sp>
      <p:sp>
        <p:nvSpPr>
          <p:cNvPr id="3" name="Google Shape;1503;p44">
            <a:extLst>
              <a:ext uri="{FF2B5EF4-FFF2-40B4-BE49-F238E27FC236}">
                <a16:creationId xmlns:a16="http://schemas.microsoft.com/office/drawing/2014/main" id="{4981F9B5-12E4-AE3E-2BB0-18DC4905CD6F}"/>
              </a:ext>
            </a:extLst>
          </p:cNvPr>
          <p:cNvSpPr txBox="1"/>
          <p:nvPr/>
        </p:nvSpPr>
        <p:spPr>
          <a:xfrm>
            <a:off x="364656" y="4809991"/>
            <a:ext cx="11208666" cy="77616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MA" sz="2400" b="1" dirty="0">
                <a:solidFill>
                  <a:srgbClr val="002060"/>
                </a:solidFill>
                <a:ea typeface="Calibri"/>
                <a:cs typeface="Calibri"/>
                <a:sym typeface="Calibri"/>
              </a:rPr>
              <a:t> العَلاقةُ بَيْنَ الألعابِ التَّعليميةِ </a:t>
            </a:r>
            <a:r>
              <a:rPr lang="ar-SA" sz="2400" b="1" dirty="0">
                <a:solidFill>
                  <a:srgbClr val="002060"/>
                </a:solidFill>
                <a:ea typeface="Calibri"/>
                <a:cs typeface="Calibri"/>
                <a:sym typeface="Calibri"/>
              </a:rPr>
              <a:t>و</a:t>
            </a:r>
            <a:r>
              <a:rPr lang="ar-MA" sz="2400" b="1" dirty="0">
                <a:solidFill>
                  <a:srgbClr val="002060"/>
                </a:solidFill>
                <a:ea typeface="Calibri"/>
                <a:cs typeface="Calibri"/>
                <a:sym typeface="Calibri"/>
              </a:rPr>
              <a:t>حَماسِ التَّلاميذِ</a:t>
            </a:r>
            <a:r>
              <a:rPr lang="ar-SA" sz="2400" b="1" dirty="0">
                <a:solidFill>
                  <a:srgbClr val="002060"/>
                </a:solidFill>
                <a:ea typeface="Calibri"/>
                <a:cs typeface="Calibri"/>
                <a:sym typeface="Calibri"/>
              </a:rPr>
              <a:t>، يكمن في </a:t>
            </a:r>
            <a:r>
              <a:rPr lang="ar-SA" sz="2400" b="1" dirty="0">
                <a:solidFill>
                  <a:srgbClr val="C00000"/>
                </a:solidFill>
                <a:ea typeface="Calibri"/>
                <a:cs typeface="Calibri"/>
                <a:sym typeface="Calibri"/>
              </a:rPr>
              <a:t>أن </a:t>
            </a:r>
            <a:r>
              <a:rPr lang="ar-SA" sz="2400" b="1" dirty="0">
                <a:solidFill>
                  <a:srgbClr val="C00000"/>
                </a:solidFill>
                <a:ea typeface="Calibri"/>
                <a:cs typeface="Calibri"/>
              </a:rPr>
              <a:t>الألعابَ التعليميةَ تُوَفِّرُ بِيئَةَ تَعَلُّمٍ تَفَاعُلِيَّةً</a:t>
            </a:r>
            <a:r>
              <a:rPr lang="ar-SA" sz="2400" b="1" dirty="0">
                <a:solidFill>
                  <a:srgbClr val="002060"/>
                </a:solidFill>
                <a:ea typeface="Calibri"/>
                <a:cs typeface="Calibri"/>
              </a:rPr>
              <a:t>، تُسَاعِدُ التَّلاميذَ على </a:t>
            </a:r>
            <a:r>
              <a:rPr lang="ar-SA" sz="2400" b="1" dirty="0">
                <a:solidFill>
                  <a:srgbClr val="C00000"/>
                </a:solidFill>
                <a:ea typeface="Calibri"/>
                <a:cs typeface="Calibri"/>
              </a:rPr>
              <a:t>الِاسْتِيعابِ</a:t>
            </a:r>
            <a:r>
              <a:rPr lang="ar-SA" sz="2400" b="1" dirty="0">
                <a:solidFill>
                  <a:srgbClr val="002060"/>
                </a:solidFill>
                <a:ea typeface="Calibri"/>
                <a:cs typeface="Calibri"/>
              </a:rPr>
              <a:t>، وَتَزِيدُ مِنْ </a:t>
            </a:r>
            <a:r>
              <a:rPr lang="ar-SA" sz="2400" b="1" dirty="0">
                <a:solidFill>
                  <a:srgbClr val="C00000"/>
                </a:solidFill>
                <a:ea typeface="Calibri"/>
                <a:cs typeface="Calibri"/>
              </a:rPr>
              <a:t>مُشَارَكَتِهِمْ وَحَمَاسِهِمْ</a:t>
            </a:r>
            <a:r>
              <a:rPr lang="ar-SA" sz="2400" b="1" dirty="0">
                <a:solidFill>
                  <a:srgbClr val="002060"/>
                </a:solidFill>
                <a:ea typeface="Calibri"/>
                <a:cs typeface="Calibri"/>
              </a:rPr>
              <a:t>.</a:t>
            </a:r>
            <a:endParaRPr lang="ar-MA" sz="2400" b="1" dirty="0">
              <a:solidFill>
                <a:srgbClr val="002060"/>
              </a:solidFill>
              <a:ea typeface="Calibri"/>
              <a:cs typeface="Calibri"/>
              <a:sym typeface="Calibri"/>
            </a:endParaRPr>
          </a:p>
        </p:txBody>
      </p:sp>
      <p:sp>
        <p:nvSpPr>
          <p:cNvPr id="12" name="Google Shape;1503;p44">
            <a:extLst>
              <a:ext uri="{FF2B5EF4-FFF2-40B4-BE49-F238E27FC236}">
                <a16:creationId xmlns:a16="http://schemas.microsoft.com/office/drawing/2014/main" id="{1A896068-D2A1-7DD5-1812-1817A47F2DC3}"/>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ما هوَ اِدِّعاءُ بَعضِ النّاسِ حَولَ اسْتِعْمالِ التِّكْنولوجْيا في التَّدْريسِ؟</a:t>
            </a:r>
          </a:p>
        </p:txBody>
      </p:sp>
      <p:sp>
        <p:nvSpPr>
          <p:cNvPr id="13" name="Google Shape;1503;p44">
            <a:extLst>
              <a:ext uri="{FF2B5EF4-FFF2-40B4-BE49-F238E27FC236}">
                <a16:creationId xmlns:a16="http://schemas.microsoft.com/office/drawing/2014/main" id="{C9FF1F48-FAA9-C1F8-D137-B5920B18AFC5}"/>
              </a:ext>
            </a:extLst>
          </p:cNvPr>
          <p:cNvSpPr txBox="1"/>
          <p:nvPr/>
        </p:nvSpPr>
        <p:spPr>
          <a:xfrm>
            <a:off x="348649" y="3809140"/>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a:t>
            </a:r>
            <a:r>
              <a:rPr lang="ar-MA" sz="2400" b="1" dirty="0">
                <a:solidFill>
                  <a:srgbClr val="002060"/>
                </a:solidFill>
                <a:ea typeface="Calibri"/>
                <a:cs typeface="Calibri"/>
                <a:sym typeface="Calibri"/>
              </a:rPr>
              <a:t>ما العَلاقةُ بَيْنَ الألعابِ التَّعليميةِ وَرَفْعِ حَماسِ التَّلاميذِ؟</a:t>
            </a:r>
          </a:p>
        </p:txBody>
      </p:sp>
    </p:spTree>
    <p:extLst>
      <p:ext uri="{BB962C8B-B14F-4D97-AF65-F5344CB8AC3E}">
        <p14:creationId xmlns:p14="http://schemas.microsoft.com/office/powerpoint/2010/main" val="39964291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6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7" name="Google Shape;1368;p31">
            <a:extLst>
              <a:ext uri="{FF2B5EF4-FFF2-40B4-BE49-F238E27FC236}">
                <a16:creationId xmlns:a16="http://schemas.microsoft.com/office/drawing/2014/main" id="{BC975035-C4CC-9951-E9DA-A3D3A0B08816}"/>
              </a:ext>
            </a:extLst>
          </p:cNvPr>
          <p:cNvPicPr preferRelativeResize="0"/>
          <p:nvPr/>
        </p:nvPicPr>
        <p:blipFill rotWithShape="1">
          <a:blip r:embed="rId4">
            <a:alphaModFix/>
          </a:blip>
          <a:srcRect/>
          <a:stretch/>
        </p:blipFill>
        <p:spPr>
          <a:xfrm>
            <a:off x="754661" y="53036"/>
            <a:ext cx="730250" cy="730250"/>
          </a:xfrm>
          <a:prstGeom prst="rect">
            <a:avLst/>
          </a:prstGeom>
          <a:noFill/>
          <a:ln>
            <a:noFill/>
          </a:ln>
        </p:spPr>
      </p:pic>
      <p:pic>
        <p:nvPicPr>
          <p:cNvPr id="8" name="Picture 4" descr="Image générée">
            <a:extLst>
              <a:ext uri="{FF2B5EF4-FFF2-40B4-BE49-F238E27FC236}">
                <a16:creationId xmlns:a16="http://schemas.microsoft.com/office/drawing/2014/main" id="{1A87F969-8074-C965-94E3-8FD7ECE76E0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06686" y="156443"/>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574;p218">
            <a:extLst>
              <a:ext uri="{FF2B5EF4-FFF2-40B4-BE49-F238E27FC236}">
                <a16:creationId xmlns:a16="http://schemas.microsoft.com/office/drawing/2014/main" id="{837D273B-3917-5105-CB1A-1AABEB4A2FA8}"/>
              </a:ext>
            </a:extLst>
          </p:cNvPr>
          <p:cNvSpPr txBox="1"/>
          <p:nvPr/>
        </p:nvSpPr>
        <p:spPr>
          <a:xfrm>
            <a:off x="332021" y="160915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0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endParaRPr sz="2400" b="1" dirty="0">
              <a:solidFill>
                <a:srgbClr val="002060"/>
              </a:solidFill>
              <a:ea typeface="Calibri"/>
              <a:cs typeface="Calibri"/>
              <a:sym typeface="Calibri"/>
            </a:endParaRPr>
          </a:p>
        </p:txBody>
      </p:sp>
      <p:sp>
        <p:nvSpPr>
          <p:cNvPr id="14" name="Google Shape;1558;p216">
            <a:extLst>
              <a:ext uri="{FF2B5EF4-FFF2-40B4-BE49-F238E27FC236}">
                <a16:creationId xmlns:a16="http://schemas.microsoft.com/office/drawing/2014/main" id="{FBB25603-0163-8382-3868-4E3ECB47E496}"/>
              </a:ext>
            </a:extLst>
          </p:cNvPr>
          <p:cNvSpPr txBox="1"/>
          <p:nvPr/>
        </p:nvSpPr>
        <p:spPr>
          <a:xfrm>
            <a:off x="332022" y="3037649"/>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600" b="1" dirty="0">
                <a:solidFill>
                  <a:srgbClr val="C00000"/>
                </a:solidFill>
                <a:latin typeface="Calibri"/>
                <a:ea typeface="Calibri"/>
                <a:cs typeface="Calibri"/>
                <a:sym typeface="Calibri"/>
              </a:rPr>
              <a:t>:</a:t>
            </a:r>
            <a:endParaRPr sz="3100" b="1" dirty="0">
              <a:solidFill>
                <a:srgbClr val="002060"/>
              </a:solidFill>
              <a:ea typeface="Calibri"/>
              <a:cs typeface="Calibri"/>
              <a:sym typeface="Calibri"/>
            </a:endParaRPr>
          </a:p>
        </p:txBody>
      </p:sp>
      <p:sp>
        <p:nvSpPr>
          <p:cNvPr id="15" name="Google Shape;1574;p218">
            <a:extLst>
              <a:ext uri="{FF2B5EF4-FFF2-40B4-BE49-F238E27FC236}">
                <a16:creationId xmlns:a16="http://schemas.microsoft.com/office/drawing/2014/main" id="{A7BE8727-01FE-5424-B85F-369143E617C5}"/>
              </a:ext>
            </a:extLst>
          </p:cNvPr>
          <p:cNvSpPr txBox="1"/>
          <p:nvPr/>
        </p:nvSpPr>
        <p:spPr>
          <a:xfrm>
            <a:off x="309852" y="4525123"/>
            <a:ext cx="11176651" cy="589576"/>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endParaRPr sz="2400" b="1" dirty="0">
              <a:solidFill>
                <a:srgbClr val="C00000"/>
              </a:solidFill>
              <a:ea typeface="Calibri"/>
              <a:cs typeface="Calibri"/>
              <a:sym typeface="Calibri"/>
            </a:endParaRPr>
          </a:p>
        </p:txBody>
      </p:sp>
      <p:sp>
        <p:nvSpPr>
          <p:cNvPr id="4" name="Google Shape;1558;p216">
            <a:extLst>
              <a:ext uri="{FF2B5EF4-FFF2-40B4-BE49-F238E27FC236}">
                <a16:creationId xmlns:a16="http://schemas.microsoft.com/office/drawing/2014/main" id="{706C2422-EBF8-8370-4B69-02E37B9EF77F}"/>
              </a:ext>
            </a:extLst>
          </p:cNvPr>
          <p:cNvSpPr txBox="1"/>
          <p:nvPr/>
        </p:nvSpPr>
        <p:spPr>
          <a:xfrm>
            <a:off x="349266" y="231964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كَيْفَ يُمْكِنُ تَجَاوُزُ سَلْبِيَّاتِ التِّكْنولوجْيا في التَّعْلِيمِ؟</a:t>
            </a:r>
            <a:endParaRPr sz="2400" b="1" dirty="0">
              <a:solidFill>
                <a:srgbClr val="002060"/>
              </a:solidFill>
              <a:ea typeface="Calibri"/>
              <a:cs typeface="Calibri"/>
              <a:sym typeface="Calibri"/>
            </a:endParaRPr>
          </a:p>
        </p:txBody>
      </p:sp>
      <p:sp>
        <p:nvSpPr>
          <p:cNvPr id="5" name="Google Shape;1574;p218">
            <a:extLst>
              <a:ext uri="{FF2B5EF4-FFF2-40B4-BE49-F238E27FC236}">
                <a16:creationId xmlns:a16="http://schemas.microsoft.com/office/drawing/2014/main" id="{87B83373-3F32-7E4B-E12E-5B4F404D72AA}"/>
              </a:ext>
            </a:extLst>
          </p:cNvPr>
          <p:cNvSpPr txBox="1"/>
          <p:nvPr/>
        </p:nvSpPr>
        <p:spPr>
          <a:xfrm>
            <a:off x="309852" y="90126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كيفَ ت</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س</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ه</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م</a:t>
            </a:r>
            <a:r>
              <a:rPr lang="ar-SA" sz="2400" b="1" dirty="0">
                <a:solidFill>
                  <a:srgbClr val="002060"/>
                </a:solidFill>
                <a:ea typeface="Calibri"/>
                <a:cs typeface="Calibri"/>
                <a:sym typeface="Calibri"/>
              </a:rPr>
              <a:t>ُ </a:t>
            </a:r>
            <a:r>
              <a:rPr lang="ar-MA" sz="2400" b="1" dirty="0">
                <a:solidFill>
                  <a:srgbClr val="002060"/>
                </a:solidFill>
                <a:ea typeface="Calibri"/>
                <a:cs typeface="Calibri"/>
                <a:sym typeface="Calibri"/>
              </a:rPr>
              <a:t>التِّكْنولوجْيا في مُراعاةِ الفُرُوقِ الفَرْدِيَّةِ؟</a:t>
            </a:r>
            <a:endParaRPr sz="2400" b="1" dirty="0">
              <a:solidFill>
                <a:srgbClr val="002060"/>
              </a:solidFill>
              <a:ea typeface="Calibri"/>
              <a:cs typeface="Calibri"/>
              <a:sym typeface="Calibri"/>
            </a:endParaRPr>
          </a:p>
        </p:txBody>
      </p:sp>
      <p:sp>
        <p:nvSpPr>
          <p:cNvPr id="6" name="Google Shape;1574;p218">
            <a:extLst>
              <a:ext uri="{FF2B5EF4-FFF2-40B4-BE49-F238E27FC236}">
                <a16:creationId xmlns:a16="http://schemas.microsoft.com/office/drawing/2014/main" id="{5C7A3871-CC25-E21B-188C-91F271B8F55E}"/>
              </a:ext>
            </a:extLst>
          </p:cNvPr>
          <p:cNvSpPr txBox="1"/>
          <p:nvPr/>
        </p:nvSpPr>
        <p:spPr>
          <a:xfrm>
            <a:off x="332019" y="3781386"/>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MA" sz="2400" b="1" dirty="0">
                <a:solidFill>
                  <a:srgbClr val="002060"/>
                </a:solidFill>
                <a:ea typeface="Calibri"/>
                <a:cs typeface="Calibri"/>
                <a:sym typeface="Calibri"/>
              </a:rPr>
              <a:t>لماذا وَصَفَ الكاتِبُ التِّكْنولوجْيا بِأنَّها وَسِيلَةٌ وَليْسَتْ هَدَفًا؟</a:t>
            </a:r>
            <a:endParaRPr sz="2400" b="1" dirty="0">
              <a:solidFill>
                <a:srgbClr val="002060"/>
              </a:solidFill>
              <a:ea typeface="Calibri"/>
              <a:cs typeface="Calibri"/>
              <a:sym typeface="Calibri"/>
            </a:endParaRPr>
          </a:p>
        </p:txBody>
      </p:sp>
      <p:sp>
        <p:nvSpPr>
          <p:cNvPr id="10" name="Google Shape;1558;p216">
            <a:extLst>
              <a:ext uri="{FF2B5EF4-FFF2-40B4-BE49-F238E27FC236}">
                <a16:creationId xmlns:a16="http://schemas.microsoft.com/office/drawing/2014/main" id="{908E073B-338C-1F09-A433-C376343165DD}"/>
              </a:ext>
            </a:extLst>
          </p:cNvPr>
          <p:cNvSpPr txBox="1"/>
          <p:nvPr/>
        </p:nvSpPr>
        <p:spPr>
          <a:xfrm>
            <a:off x="349266" y="6014075"/>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600" b="1" dirty="0">
                <a:solidFill>
                  <a:srgbClr val="C00000"/>
                </a:solidFill>
                <a:latin typeface="Calibri"/>
                <a:ea typeface="Calibri"/>
                <a:cs typeface="Calibri"/>
                <a:sym typeface="Calibri"/>
              </a:rPr>
              <a:t>:</a:t>
            </a:r>
            <a:endParaRPr sz="3100" b="1" dirty="0">
              <a:solidFill>
                <a:srgbClr val="002060"/>
              </a:solidFill>
              <a:ea typeface="Calibri"/>
              <a:cs typeface="Calibri"/>
              <a:sym typeface="Calibri"/>
            </a:endParaRPr>
          </a:p>
        </p:txBody>
      </p:sp>
      <p:sp>
        <p:nvSpPr>
          <p:cNvPr id="11" name="Google Shape;1558;p216">
            <a:extLst>
              <a:ext uri="{FF2B5EF4-FFF2-40B4-BE49-F238E27FC236}">
                <a16:creationId xmlns:a16="http://schemas.microsoft.com/office/drawing/2014/main" id="{797C81FB-E0D5-9D9D-282A-18EBC0C05AD7}"/>
              </a:ext>
            </a:extLst>
          </p:cNvPr>
          <p:cNvSpPr txBox="1"/>
          <p:nvPr/>
        </p:nvSpPr>
        <p:spPr>
          <a:xfrm>
            <a:off x="366510" y="5296070"/>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7</a:t>
            </a:r>
            <a:r>
              <a:rPr lang="ar-MA" sz="2400" b="1" dirty="0">
                <a:solidFill>
                  <a:srgbClr val="002060"/>
                </a:solidFill>
                <a:ea typeface="Calibri"/>
                <a:cs typeface="Calibri"/>
                <a:sym typeface="Calibri"/>
              </a:rPr>
              <a:t>- ما مَوْقِفُكَ مِن استِخْدامِ التِّكْنولوجْيا دُونَ رَقابَةٍ أَوْ تَوْجِيهٍ؟</a:t>
            </a:r>
            <a:endParaRPr sz="2400" b="1" dirty="0">
              <a:solidFill>
                <a:srgbClr val="002060"/>
              </a:solidFill>
              <a:ea typeface="Calibri"/>
              <a:cs typeface="Calibri"/>
              <a:sym typeface="Calibri"/>
            </a:endParaRPr>
          </a:p>
        </p:txBody>
      </p:sp>
    </p:spTree>
    <p:extLst>
      <p:ext uri="{BB962C8B-B14F-4D97-AF65-F5344CB8AC3E}">
        <p14:creationId xmlns:p14="http://schemas.microsoft.com/office/powerpoint/2010/main" val="5743636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C31E37-9A15-3693-4CFA-504AB2192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95769A-1015-B488-0E07-8936643D1A7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F682CEAF-3179-6BC9-DF33-71B3C7CA22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E9630AC-E2F1-052D-7E0C-ECFB1F1C6AF0}"/>
              </a:ext>
            </a:extLst>
          </p:cNvPr>
          <p:cNvSpPr txBox="1">
            <a:spLocks noGrp="1"/>
          </p:cNvSpPr>
          <p:nvPr>
            <p:ph type="body" idx="4294967295"/>
          </p:nvPr>
        </p:nvSpPr>
        <p:spPr>
          <a:xfrm>
            <a:off x="812658" y="43786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600" i="1" dirty="0">
                <a:solidFill>
                  <a:schemeClr val="bg1">
                    <a:lumMod val="50000"/>
                  </a:schemeClr>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600" i="1" dirty="0">
              <a:solidFill>
                <a:schemeClr val="bg1">
                  <a:lumMod val="50000"/>
                </a:schemeClr>
              </a:solidFill>
            </a:endParaRPr>
          </a:p>
        </p:txBody>
      </p:sp>
      <p:sp>
        <p:nvSpPr>
          <p:cNvPr id="1548" name="Google Shape;1548;p49">
            <a:extLst>
              <a:ext uri="{FF2B5EF4-FFF2-40B4-BE49-F238E27FC236}">
                <a16:creationId xmlns:a16="http://schemas.microsoft.com/office/drawing/2014/main" id="{126A8AA0-9AFE-E52F-FC70-8F6D875E3B4D}"/>
              </a:ext>
            </a:extLst>
          </p:cNvPr>
          <p:cNvSpPr txBox="1">
            <a:spLocks noGrp="1"/>
          </p:cNvSpPr>
          <p:nvPr>
            <p:ph type="title" idx="4294967295"/>
          </p:nvPr>
        </p:nvSpPr>
        <p:spPr>
          <a:xfrm>
            <a:off x="983431" y="121369"/>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9" name="Google Shape;1504;p44" descr="Lever la main - Icônes mains et gestes gratuites">
            <a:extLst>
              <a:ext uri="{FF2B5EF4-FFF2-40B4-BE49-F238E27FC236}">
                <a16:creationId xmlns:a16="http://schemas.microsoft.com/office/drawing/2014/main" id="{C1B7F5D4-A98D-E3D2-FA75-48A94DA2D3FC}"/>
              </a:ext>
            </a:extLst>
          </p:cNvPr>
          <p:cNvPicPr preferRelativeResize="0"/>
          <p:nvPr/>
        </p:nvPicPr>
        <p:blipFill rotWithShape="1">
          <a:blip r:embed="rId4">
            <a:alphaModFix/>
          </a:blip>
          <a:srcRect/>
          <a:stretch/>
        </p:blipFill>
        <p:spPr>
          <a:xfrm>
            <a:off x="151589" y="82640"/>
            <a:ext cx="702642" cy="702642"/>
          </a:xfrm>
          <a:prstGeom prst="rect">
            <a:avLst/>
          </a:prstGeom>
          <a:noFill/>
          <a:ln>
            <a:noFill/>
          </a:ln>
        </p:spPr>
      </p:pic>
      <p:sp>
        <p:nvSpPr>
          <p:cNvPr id="12" name="Rectangle 11">
            <a:extLst>
              <a:ext uri="{FF2B5EF4-FFF2-40B4-BE49-F238E27FC236}">
                <a16:creationId xmlns:a16="http://schemas.microsoft.com/office/drawing/2014/main" id="{7D827A1B-E417-1D15-196F-7D5755B8360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4" name="Google Shape;1574;p218">
            <a:extLst>
              <a:ext uri="{FF2B5EF4-FFF2-40B4-BE49-F238E27FC236}">
                <a16:creationId xmlns:a16="http://schemas.microsoft.com/office/drawing/2014/main" id="{B60A4FD7-C708-4C2C-D495-7FC538753D18}"/>
              </a:ext>
            </a:extLst>
          </p:cNvPr>
          <p:cNvSpPr txBox="1"/>
          <p:nvPr/>
        </p:nvSpPr>
        <p:spPr>
          <a:xfrm>
            <a:off x="332021" y="160915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92500" lnSpcReduction="20000"/>
          </a:bodyPr>
          <a:lstStyle/>
          <a:p>
            <a:pPr lvl="0" algn="r" rtl="1">
              <a:lnSpc>
                <a:spcPct val="90000"/>
              </a:lnSpc>
              <a:buClr>
                <a:srgbClr val="000000"/>
              </a:buClr>
              <a:buSzPts val="2000"/>
            </a:pPr>
            <a:r>
              <a:rPr lang="ar-SA" sz="20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r>
              <a:rPr lang="ar-SA" sz="2400" dirty="0"/>
              <a:t> </a:t>
            </a:r>
            <a:r>
              <a:rPr lang="ar-SA" sz="2400" b="1" dirty="0">
                <a:solidFill>
                  <a:srgbClr val="002060"/>
                </a:solidFill>
                <a:ea typeface="Calibri"/>
                <a:cs typeface="Calibri"/>
                <a:sym typeface="Calibri"/>
              </a:rPr>
              <a:t>تُ</a:t>
            </a:r>
            <a:r>
              <a:rPr lang="ar-MA" sz="2400" b="1" dirty="0">
                <a:solidFill>
                  <a:srgbClr val="002060"/>
                </a:solidFill>
                <a:ea typeface="Calibri"/>
                <a:cs typeface="Calibri"/>
                <a:sym typeface="Calibri"/>
              </a:rPr>
              <a:t>س</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ه</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م</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 التِّكْنولوجْيا في مُراعاةِ الفُرُوقِ الفَرْدِيَّةِ</a:t>
            </a:r>
            <a:r>
              <a:rPr lang="ar-SA" sz="2400" b="1" dirty="0">
                <a:solidFill>
                  <a:srgbClr val="002060"/>
                </a:solidFill>
                <a:ea typeface="Calibri"/>
                <a:cs typeface="Calibri"/>
                <a:sym typeface="Calibri"/>
              </a:rPr>
              <a:t>، حين </a:t>
            </a:r>
            <a:r>
              <a:rPr lang="ar-SA" sz="2400" b="1" dirty="0">
                <a:solidFill>
                  <a:srgbClr val="C00000"/>
                </a:solidFill>
                <a:ea typeface="Calibri"/>
                <a:cs typeface="Calibri"/>
              </a:rPr>
              <a:t>تُتِيحُ إِمْكَانِيَّةَ التَّعَلُّمِ الشَّخْصِيِّ</a:t>
            </a:r>
            <a:r>
              <a:rPr lang="ar-SA" sz="2400" b="1" dirty="0">
                <a:solidFill>
                  <a:srgbClr val="002060"/>
                </a:solidFill>
                <a:ea typeface="Calibri"/>
                <a:cs typeface="Calibri"/>
              </a:rPr>
              <a:t>، بِطَرِيقَةٍ </a:t>
            </a:r>
            <a:r>
              <a:rPr lang="ar-SA" sz="2400" b="1" dirty="0">
                <a:solidFill>
                  <a:srgbClr val="C00000"/>
                </a:solidFill>
                <a:ea typeface="Calibri"/>
                <a:cs typeface="Calibri"/>
              </a:rPr>
              <a:t>تُنَاسِبُ احْتِيَاجَاتِ </a:t>
            </a:r>
            <a:r>
              <a:rPr lang="ar-SA" sz="2400" b="1" dirty="0">
                <a:solidFill>
                  <a:srgbClr val="002060"/>
                </a:solidFill>
                <a:ea typeface="Calibri"/>
                <a:cs typeface="Calibri"/>
              </a:rPr>
              <a:t>التَّلَامِيذِ الْفَرْدِيَّةَ.</a:t>
            </a:r>
            <a:endParaRPr sz="2400" b="1" dirty="0">
              <a:solidFill>
                <a:srgbClr val="002060"/>
              </a:solidFill>
              <a:ea typeface="Calibri"/>
              <a:cs typeface="Calibri"/>
              <a:sym typeface="Calibri"/>
            </a:endParaRPr>
          </a:p>
        </p:txBody>
      </p:sp>
      <p:sp>
        <p:nvSpPr>
          <p:cNvPr id="5" name="Google Shape;1558;p216">
            <a:extLst>
              <a:ext uri="{FF2B5EF4-FFF2-40B4-BE49-F238E27FC236}">
                <a16:creationId xmlns:a16="http://schemas.microsoft.com/office/drawing/2014/main" id="{EAE73345-0946-1011-97F6-AA9656852138}"/>
              </a:ext>
            </a:extLst>
          </p:cNvPr>
          <p:cNvSpPr txBox="1"/>
          <p:nvPr/>
        </p:nvSpPr>
        <p:spPr>
          <a:xfrm>
            <a:off x="332022" y="3004398"/>
            <a:ext cx="11176650" cy="868329"/>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55000" lnSpcReduction="20000"/>
          </a:bodyPr>
          <a:lstStyle/>
          <a:p>
            <a:pPr lvl="0" algn="just" rtl="1">
              <a:lnSpc>
                <a:spcPct val="120000"/>
              </a:lnSpc>
              <a:buClr>
                <a:srgbClr val="000000"/>
              </a:buClr>
              <a:buSzPts val="2000"/>
            </a:pPr>
            <a:r>
              <a:rPr lang="ar-SA" sz="3300" b="1" dirty="0">
                <a:solidFill>
                  <a:srgbClr val="C00000"/>
                </a:solidFill>
                <a:latin typeface="Calibri"/>
                <a:ea typeface="Calibri"/>
                <a:cs typeface="Calibri"/>
                <a:sym typeface="Calibri"/>
              </a:rPr>
              <a:t>الجواب</a:t>
            </a:r>
            <a:r>
              <a:rPr lang="ar-SA" sz="2600" b="1" dirty="0">
                <a:solidFill>
                  <a:srgbClr val="C00000"/>
                </a:solidFill>
                <a:latin typeface="Calibri"/>
                <a:ea typeface="Calibri"/>
                <a:cs typeface="Calibri"/>
                <a:sym typeface="Calibri"/>
              </a:rPr>
              <a:t>: </a:t>
            </a:r>
            <a:r>
              <a:rPr lang="ar-SA" sz="3800" b="1" dirty="0">
                <a:solidFill>
                  <a:srgbClr val="002060"/>
                </a:solidFill>
                <a:ea typeface="Calibri"/>
                <a:cs typeface="Calibri"/>
              </a:rPr>
              <a:t>يُمْكِنُ تَجَاوُزُ سَلْبِيَّاتِ التِّكْنُولُوجِيَا فِي التَّعْلِيمِ </a:t>
            </a:r>
            <a:r>
              <a:rPr lang="ar-SA" sz="3800" b="1" dirty="0">
                <a:solidFill>
                  <a:srgbClr val="C00000"/>
                </a:solidFill>
                <a:ea typeface="Calibri"/>
                <a:cs typeface="Calibri"/>
              </a:rPr>
              <a:t>بِالْوَعْيِ بِالْآثَارِ السَّلْبِيَّةِ</a:t>
            </a:r>
            <a:r>
              <a:rPr lang="ar-SA" sz="3800" b="1" dirty="0">
                <a:solidFill>
                  <a:srgbClr val="002060"/>
                </a:solidFill>
                <a:ea typeface="Calibri"/>
                <a:cs typeface="Calibri"/>
              </a:rPr>
              <a:t> الْمُحْتَمَلَةِ، </a:t>
            </a:r>
            <a:r>
              <a:rPr lang="ar-SA" sz="3800" b="1" dirty="0">
                <a:solidFill>
                  <a:srgbClr val="C00000"/>
                </a:solidFill>
                <a:ea typeface="Calibri"/>
                <a:cs typeface="Calibri"/>
              </a:rPr>
              <a:t>وَالتَّفْكِيرِ فِي سُبُلِ التَّغَلُّبِ </a:t>
            </a:r>
            <a:r>
              <a:rPr lang="ar-SA" sz="3800" b="1" dirty="0">
                <a:solidFill>
                  <a:srgbClr val="002060"/>
                </a:solidFill>
                <a:ea typeface="Calibri"/>
                <a:cs typeface="Calibri"/>
              </a:rPr>
              <a:t>عَلَيْهَا، مِثْلَ </a:t>
            </a:r>
            <a:r>
              <a:rPr lang="ar-SA" sz="3800" b="1" dirty="0">
                <a:solidFill>
                  <a:srgbClr val="C00000"/>
                </a:solidFill>
                <a:ea typeface="Calibri"/>
                <a:cs typeface="Calibri"/>
              </a:rPr>
              <a:t>وَضْعِ قَوَاعِدَ لِاسْتِخْدَامِ </a:t>
            </a:r>
            <a:r>
              <a:rPr lang="ar-SA" sz="3800" b="1" dirty="0">
                <a:solidFill>
                  <a:srgbClr val="002060"/>
                </a:solidFill>
                <a:ea typeface="Calibri"/>
                <a:cs typeface="Calibri"/>
              </a:rPr>
              <a:t>التِّكْنُولُوجِيَا فِي الْفُصُولِ الدِّرَاسِيَّةِ، </a:t>
            </a:r>
            <a:r>
              <a:rPr lang="ar-SA" sz="3800" b="1" dirty="0">
                <a:solidFill>
                  <a:srgbClr val="C00000"/>
                </a:solidFill>
                <a:ea typeface="Calibri"/>
                <a:cs typeface="Calibri"/>
              </a:rPr>
              <a:t>وَضَوَابِطَ تُوَجِّهُ التَّلَامِيذَ </a:t>
            </a:r>
            <a:r>
              <a:rPr lang="ar-SA" sz="3800" b="1" dirty="0">
                <a:solidFill>
                  <a:srgbClr val="002060"/>
                </a:solidFill>
                <a:ea typeface="Calibri"/>
                <a:cs typeface="Calibri"/>
              </a:rPr>
              <a:t>نَحْوَ الاسْتِعْمَالِ الصَّحِيحِ وَالْمُثْمِرِ.</a:t>
            </a:r>
            <a:endParaRPr sz="3800" b="1" dirty="0">
              <a:solidFill>
                <a:srgbClr val="002060"/>
              </a:solidFill>
              <a:ea typeface="Calibri"/>
              <a:cs typeface="Calibri"/>
              <a:sym typeface="Calibri"/>
            </a:endParaRPr>
          </a:p>
        </p:txBody>
      </p:sp>
      <p:sp>
        <p:nvSpPr>
          <p:cNvPr id="6" name="Google Shape;1574;p218">
            <a:extLst>
              <a:ext uri="{FF2B5EF4-FFF2-40B4-BE49-F238E27FC236}">
                <a16:creationId xmlns:a16="http://schemas.microsoft.com/office/drawing/2014/main" id="{F4A611A1-E01B-1BA9-8C1C-BC6AD9430BCF}"/>
              </a:ext>
            </a:extLst>
          </p:cNvPr>
          <p:cNvSpPr txBox="1"/>
          <p:nvPr/>
        </p:nvSpPr>
        <p:spPr>
          <a:xfrm>
            <a:off x="366510" y="4738416"/>
            <a:ext cx="11176651" cy="589576"/>
          </a:xfrm>
          <a:prstGeom prst="rect">
            <a:avLst/>
          </a:prstGeom>
          <a:solidFill>
            <a:schemeClr val="accent4">
              <a:lumMod val="20000"/>
              <a:lumOff val="80000"/>
            </a:schemeClr>
          </a:solidFill>
          <a:ln>
            <a:noFill/>
          </a:ln>
        </p:spPr>
        <p:txBody>
          <a:bodyPr spcFirstLastPara="1" wrap="square" lIns="91425" tIns="45700" rIns="91425" bIns="45700" anchor="ctr" anchorCtr="0">
            <a:normAutofit fontScale="85000" lnSpcReduction="20000"/>
          </a:bodyPr>
          <a:lstStyle/>
          <a:p>
            <a:pPr lvl="0" algn="just" rtl="1">
              <a:lnSpc>
                <a:spcPct val="90000"/>
              </a:lnSpc>
              <a:buClr>
                <a:srgbClr val="000000"/>
              </a:buClr>
              <a:buSzPts val="2000"/>
            </a:pPr>
            <a:r>
              <a:rPr lang="ar-SA" sz="20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r>
              <a:rPr lang="ar-SA" sz="2400" dirty="0"/>
              <a:t> </a:t>
            </a:r>
            <a:r>
              <a:rPr lang="ar-SA" sz="2600" b="1" dirty="0">
                <a:solidFill>
                  <a:srgbClr val="002060"/>
                </a:solidFill>
                <a:ea typeface="Calibri"/>
                <a:cs typeface="Calibri"/>
              </a:rPr>
              <a:t>وَصَفَ الكاتِبُ التِّكْنُولوجْيا بِأَنَّها وَسِيلَةٌ وَلَيْسَتْ هَدَفًا، لِأَنَّ </a:t>
            </a:r>
            <a:r>
              <a:rPr lang="ar-SA" sz="2600" b="1" dirty="0">
                <a:solidFill>
                  <a:srgbClr val="C00000"/>
                </a:solidFill>
                <a:ea typeface="Calibri"/>
                <a:cs typeface="Calibri"/>
              </a:rPr>
              <a:t>الغايَةَ الحَقِيقِيَّةَ هِيَ تَحْسِينُ التَّعَلُّمِ وَتَطْوِيرُهُ</a:t>
            </a:r>
            <a:r>
              <a:rPr lang="ar-SA" sz="2600" b="1" dirty="0">
                <a:solidFill>
                  <a:srgbClr val="002060"/>
                </a:solidFill>
                <a:ea typeface="Calibri"/>
                <a:cs typeface="Calibri"/>
              </a:rPr>
              <a:t>، حِينَ تُسْتَخْدَمُ بِحِكْمَةٍ وَتَوْجِيهٍ.</a:t>
            </a:r>
            <a:endParaRPr sz="2600" b="1" dirty="0">
              <a:solidFill>
                <a:srgbClr val="002060"/>
              </a:solidFill>
              <a:ea typeface="Calibri"/>
              <a:cs typeface="Calibri"/>
              <a:sym typeface="Calibri"/>
            </a:endParaRPr>
          </a:p>
        </p:txBody>
      </p:sp>
      <p:sp>
        <p:nvSpPr>
          <p:cNvPr id="13" name="Google Shape;1558;p216">
            <a:extLst>
              <a:ext uri="{FF2B5EF4-FFF2-40B4-BE49-F238E27FC236}">
                <a16:creationId xmlns:a16="http://schemas.microsoft.com/office/drawing/2014/main" id="{0B56B9FD-9206-5B79-3D41-61DF50BCE000}"/>
              </a:ext>
            </a:extLst>
          </p:cNvPr>
          <p:cNvSpPr txBox="1"/>
          <p:nvPr/>
        </p:nvSpPr>
        <p:spPr>
          <a:xfrm>
            <a:off x="349266" y="231964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كَيْفَ يُمْكِنُ تَجَاوُزُ سَلْبِيَّاتِ التِّكْنولوجْيا في التَّعْلِيمِ؟</a:t>
            </a:r>
            <a:endParaRPr sz="2400" b="1" dirty="0">
              <a:solidFill>
                <a:srgbClr val="002060"/>
              </a:solidFill>
              <a:ea typeface="Calibri"/>
              <a:cs typeface="Calibri"/>
              <a:sym typeface="Calibri"/>
            </a:endParaRPr>
          </a:p>
        </p:txBody>
      </p:sp>
      <p:sp>
        <p:nvSpPr>
          <p:cNvPr id="14" name="Google Shape;1574;p218">
            <a:extLst>
              <a:ext uri="{FF2B5EF4-FFF2-40B4-BE49-F238E27FC236}">
                <a16:creationId xmlns:a16="http://schemas.microsoft.com/office/drawing/2014/main" id="{4F708F03-A3C9-1D6F-C1F9-6F15C98FDD8D}"/>
              </a:ext>
            </a:extLst>
          </p:cNvPr>
          <p:cNvSpPr txBox="1"/>
          <p:nvPr/>
        </p:nvSpPr>
        <p:spPr>
          <a:xfrm>
            <a:off x="309852" y="90126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latin typeface="Calibri"/>
                <a:ea typeface="Calibri"/>
                <a:cs typeface="Calibri"/>
                <a:sym typeface="Calibri"/>
              </a:rPr>
              <a:t>4-</a:t>
            </a:r>
            <a:r>
              <a:rPr lang="ar-SA" sz="2400" b="1" dirty="0">
                <a:solidFill>
                  <a:srgbClr val="002060"/>
                </a:solidFill>
                <a:latin typeface="Calibri"/>
                <a:ea typeface="Calibri"/>
                <a:cs typeface="Calibri"/>
              </a:rPr>
              <a:t> </a:t>
            </a:r>
            <a:r>
              <a:rPr lang="ar-MA" sz="2400" b="1" dirty="0">
                <a:solidFill>
                  <a:srgbClr val="002060"/>
                </a:solidFill>
                <a:ea typeface="Calibri"/>
                <a:cs typeface="Calibri"/>
                <a:sym typeface="Calibri"/>
              </a:rPr>
              <a:t>كيفَ ت</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س</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ه</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م</a:t>
            </a:r>
            <a:r>
              <a:rPr lang="ar-SA" sz="2400" b="1" dirty="0">
                <a:solidFill>
                  <a:srgbClr val="002060"/>
                </a:solidFill>
                <a:ea typeface="Calibri"/>
                <a:cs typeface="Calibri"/>
                <a:sym typeface="Calibri"/>
              </a:rPr>
              <a:t>ُ</a:t>
            </a:r>
            <a:r>
              <a:rPr lang="ar-MA" sz="2400" b="1" dirty="0">
                <a:solidFill>
                  <a:srgbClr val="002060"/>
                </a:solidFill>
                <a:ea typeface="Calibri"/>
                <a:cs typeface="Calibri"/>
                <a:sym typeface="Calibri"/>
              </a:rPr>
              <a:t> التِّكْنولوجْيا في مُراعاةِ الفُرُوقِ الفَرْدِيَّةِ؟</a:t>
            </a:r>
            <a:endParaRPr sz="2400" b="1" dirty="0">
              <a:solidFill>
                <a:srgbClr val="002060"/>
              </a:solidFill>
              <a:ea typeface="Calibri"/>
              <a:cs typeface="Calibri"/>
              <a:sym typeface="Calibri"/>
            </a:endParaRPr>
          </a:p>
        </p:txBody>
      </p:sp>
      <p:sp>
        <p:nvSpPr>
          <p:cNvPr id="15" name="Google Shape;1574;p218">
            <a:extLst>
              <a:ext uri="{FF2B5EF4-FFF2-40B4-BE49-F238E27FC236}">
                <a16:creationId xmlns:a16="http://schemas.microsoft.com/office/drawing/2014/main" id="{9F7C55F0-C47A-C38C-C177-D7E323C07363}"/>
              </a:ext>
            </a:extLst>
          </p:cNvPr>
          <p:cNvSpPr txBox="1"/>
          <p:nvPr/>
        </p:nvSpPr>
        <p:spPr>
          <a:xfrm>
            <a:off x="332019" y="3980886"/>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a:t>
            </a:r>
            <a:r>
              <a:rPr lang="ar-MA" sz="2400" b="1" dirty="0">
                <a:solidFill>
                  <a:srgbClr val="002060"/>
                </a:solidFill>
                <a:ea typeface="Calibri"/>
                <a:cs typeface="Calibri"/>
                <a:sym typeface="Calibri"/>
              </a:rPr>
              <a:t>لماذا وَصَفَ الكاتِبُ التِّكْنولوجْيا بِأنَّها وَسِيلَةٌ وَليْسَتْ هَدَفًا؟</a:t>
            </a:r>
            <a:endParaRPr sz="2400" b="1" dirty="0">
              <a:solidFill>
                <a:srgbClr val="002060"/>
              </a:solidFill>
              <a:ea typeface="Calibri"/>
              <a:cs typeface="Calibri"/>
              <a:sym typeface="Calibri"/>
            </a:endParaRPr>
          </a:p>
        </p:txBody>
      </p:sp>
      <p:sp>
        <p:nvSpPr>
          <p:cNvPr id="17" name="Google Shape;1558;p216">
            <a:extLst>
              <a:ext uri="{FF2B5EF4-FFF2-40B4-BE49-F238E27FC236}">
                <a16:creationId xmlns:a16="http://schemas.microsoft.com/office/drawing/2014/main" id="{86649943-5EF7-5D45-A5CC-461BB909B842}"/>
              </a:ext>
            </a:extLst>
          </p:cNvPr>
          <p:cNvSpPr txBox="1"/>
          <p:nvPr/>
        </p:nvSpPr>
        <p:spPr>
          <a:xfrm>
            <a:off x="349266" y="6130450"/>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62500" lnSpcReduction="20000"/>
          </a:bodyPr>
          <a:lstStyle/>
          <a:p>
            <a:pPr lvl="0" algn="r" rtl="1">
              <a:lnSpc>
                <a:spcPct val="90000"/>
              </a:lnSpc>
              <a:buClr>
                <a:srgbClr val="000000"/>
              </a:buClr>
              <a:buSzPts val="2000"/>
            </a:pPr>
            <a:r>
              <a:rPr lang="ar-SA" sz="2000" b="1" dirty="0">
                <a:solidFill>
                  <a:srgbClr val="C00000"/>
                </a:solidFill>
                <a:latin typeface="Calibri"/>
                <a:ea typeface="Calibri"/>
                <a:cs typeface="Calibri"/>
                <a:sym typeface="Calibri"/>
              </a:rPr>
              <a:t>الجواب</a:t>
            </a:r>
            <a:r>
              <a:rPr lang="ar-SA" sz="2600" b="1" dirty="0">
                <a:solidFill>
                  <a:srgbClr val="C00000"/>
                </a:solidFill>
                <a:latin typeface="Calibri"/>
                <a:ea typeface="Calibri"/>
                <a:cs typeface="Calibri"/>
                <a:sym typeface="Calibri"/>
              </a:rPr>
              <a:t>:</a:t>
            </a:r>
            <a:r>
              <a:rPr lang="ar-SA" sz="3200" dirty="0"/>
              <a:t> </a:t>
            </a:r>
            <a:r>
              <a:rPr lang="ar-SA" sz="3400" b="1" dirty="0">
                <a:solidFill>
                  <a:srgbClr val="002060"/>
                </a:solidFill>
                <a:ea typeface="Calibri"/>
                <a:cs typeface="Calibri"/>
              </a:rPr>
              <a:t>موقفي هو أنَّ </a:t>
            </a:r>
            <a:r>
              <a:rPr lang="ar-SA" sz="3400" b="1" dirty="0">
                <a:solidFill>
                  <a:srgbClr val="C00000"/>
                </a:solidFill>
                <a:ea typeface="Calibri"/>
                <a:cs typeface="Calibri"/>
              </a:rPr>
              <a:t>استخدامَ التكنولوجيا دونَ رقابةٍ </a:t>
            </a:r>
            <a:r>
              <a:rPr lang="ar-SA" sz="3400" b="1" dirty="0">
                <a:solidFill>
                  <a:srgbClr val="002060"/>
                </a:solidFill>
                <a:ea typeface="Calibri"/>
                <a:cs typeface="Calibri"/>
              </a:rPr>
              <a:t>أو توجيهٍ قد </a:t>
            </a:r>
            <a:r>
              <a:rPr lang="ar-SA" sz="3400" b="1" dirty="0">
                <a:solidFill>
                  <a:srgbClr val="C00000"/>
                </a:solidFill>
                <a:ea typeface="Calibri"/>
                <a:cs typeface="Calibri"/>
              </a:rPr>
              <a:t>يُؤدِّي إلى سلبياتٍ كثيرةٍ</a:t>
            </a:r>
            <a:r>
              <a:rPr lang="ar-SA" sz="3400" b="1" dirty="0">
                <a:solidFill>
                  <a:srgbClr val="002060"/>
                </a:solidFill>
                <a:ea typeface="Calibri"/>
                <a:cs typeface="Calibri"/>
              </a:rPr>
              <a:t>، مثل تضييع الوقت أو الاعتماد الزائد عليها</a:t>
            </a:r>
            <a:endParaRPr sz="3400" b="1" dirty="0">
              <a:solidFill>
                <a:srgbClr val="002060"/>
              </a:solidFill>
              <a:ea typeface="Calibri"/>
              <a:cs typeface="Calibri"/>
              <a:sym typeface="Calibri"/>
            </a:endParaRPr>
          </a:p>
        </p:txBody>
      </p:sp>
      <p:sp>
        <p:nvSpPr>
          <p:cNvPr id="20" name="Google Shape;1558;p216">
            <a:extLst>
              <a:ext uri="{FF2B5EF4-FFF2-40B4-BE49-F238E27FC236}">
                <a16:creationId xmlns:a16="http://schemas.microsoft.com/office/drawing/2014/main" id="{C818F7E4-B40D-12EE-4F8B-C04B11D5FC71}"/>
              </a:ext>
            </a:extLst>
          </p:cNvPr>
          <p:cNvSpPr txBox="1"/>
          <p:nvPr/>
        </p:nvSpPr>
        <p:spPr>
          <a:xfrm>
            <a:off x="366510" y="5462320"/>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002060"/>
                </a:solidFill>
                <a:ea typeface="Calibri"/>
                <a:cs typeface="Calibri"/>
                <a:sym typeface="Calibri"/>
              </a:rPr>
              <a:t>7</a:t>
            </a:r>
            <a:r>
              <a:rPr lang="ar-MA" sz="2400" b="1" dirty="0">
                <a:solidFill>
                  <a:srgbClr val="002060"/>
                </a:solidFill>
                <a:ea typeface="Calibri"/>
                <a:cs typeface="Calibri"/>
                <a:sym typeface="Calibri"/>
              </a:rPr>
              <a:t>- ما مَوْقِفُكَ مِن استِخْدامِ التِّكْنولوجْيا دُونَ رَقابَةٍ أَوْ تَوْجِيهٍ؟</a:t>
            </a:r>
            <a:endParaRPr sz="2400" b="1" dirty="0">
              <a:solidFill>
                <a:srgbClr val="002060"/>
              </a:solidFill>
              <a:ea typeface="Calibri"/>
              <a:cs typeface="Calibri"/>
              <a:sym typeface="Calibri"/>
            </a:endParaRPr>
          </a:p>
        </p:txBody>
      </p:sp>
    </p:spTree>
    <p:extLst>
      <p:ext uri="{BB962C8B-B14F-4D97-AF65-F5344CB8AC3E}">
        <p14:creationId xmlns:p14="http://schemas.microsoft.com/office/powerpoint/2010/main" val="19942378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509018" y="740128"/>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338777"/>
            <a:ext cx="10373965" cy="2033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600" b="0" i="1" u="none" strike="noStrike" cap="none" dirty="0">
                <a:solidFill>
                  <a:schemeClr val="bg1">
                    <a:lumMod val="50000"/>
                  </a:schemeClr>
                </a:solidFill>
                <a:ea typeface="Calibri"/>
                <a:cs typeface="Calibri"/>
                <a:sym typeface="Calibri"/>
              </a:rPr>
              <a:t> </a:t>
            </a:r>
            <a:r>
              <a:rPr lang="ar-SA" sz="1600" i="1" dirty="0">
                <a:solidFill>
                  <a:schemeClr val="bg1">
                    <a:lumMod val="50000"/>
                  </a:schemeClr>
                </a:solidFill>
                <a:sym typeface="Calibri"/>
              </a:rPr>
              <a:t>يطلب الأستاذ من</a:t>
            </a:r>
            <a:r>
              <a:rPr lang="ar-SA" sz="1600" i="1" dirty="0">
                <a:solidFill>
                  <a:schemeClr val="bg1">
                    <a:lumMod val="50000"/>
                  </a:schemeClr>
                </a:solidFill>
              </a:rPr>
              <a:t> التلاميذ أن يقوموا فهمهم  القرائي ذاتيا بوضع دائرة أمام الرمز الموافق لإنجازه القرائي في الجهة الخاصة بذلك على الكراسة.  </a:t>
            </a:r>
            <a:endParaRPr lang="fr-FR" sz="1600" i="1" dirty="0">
              <a:solidFill>
                <a:schemeClr val="bg1">
                  <a:lumMod val="50000"/>
                </a:schemeClr>
              </a:solidFill>
            </a:endParaRPr>
          </a:p>
        </p:txBody>
      </p:sp>
      <p:pic>
        <p:nvPicPr>
          <p:cNvPr id="6" name="Image 5">
            <a:extLst>
              <a:ext uri="{FF2B5EF4-FFF2-40B4-BE49-F238E27FC236}">
                <a16:creationId xmlns:a16="http://schemas.microsoft.com/office/drawing/2014/main" id="{35500244-2227-C6CD-C236-415420DB2F8F}"/>
              </a:ext>
            </a:extLst>
          </p:cNvPr>
          <p:cNvPicPr>
            <a:picLocks noChangeAspect="1"/>
          </p:cNvPicPr>
          <p:nvPr/>
        </p:nvPicPr>
        <p:blipFill>
          <a:blip r:embed="rId4"/>
          <a:stretch>
            <a:fillRect/>
          </a:stretch>
        </p:blipFill>
        <p:spPr>
          <a:xfrm>
            <a:off x="2997051" y="1355270"/>
            <a:ext cx="7654493" cy="5122620"/>
          </a:xfrm>
          <a:prstGeom prst="rect">
            <a:avLst/>
          </a:prstGeom>
        </p:spPr>
      </p:pic>
    </p:spTree>
    <p:extLst>
      <p:ext uri="{BB962C8B-B14F-4D97-AF65-F5344CB8AC3E}">
        <p14:creationId xmlns:p14="http://schemas.microsoft.com/office/powerpoint/2010/main" val="8144013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44546A"/>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4987636" y="5819349"/>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
        <p:nvSpPr>
          <p:cNvPr id="4" name="Oval 45">
            <a:extLst>
              <a:ext uri="{FF2B5EF4-FFF2-40B4-BE49-F238E27FC236}">
                <a16:creationId xmlns:a16="http://schemas.microsoft.com/office/drawing/2014/main" id="{C8A98491-A3C4-13E7-D26D-E3033849CB70}"/>
              </a:ext>
            </a:extLst>
          </p:cNvPr>
          <p:cNvSpPr/>
          <p:nvPr/>
        </p:nvSpPr>
        <p:spPr>
          <a:xfrm>
            <a:off x="9548106" y="414672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6083432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190345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600" i="1" dirty="0">
                <a:solidFill>
                  <a:srgbClr val="AEABAB"/>
                </a:solidFill>
              </a:rPr>
              <a:t>يوجه الأستاذ التلاميذ توظيف تعلماتهم السابقة لإنتاج جمل سرديو بتوظيف تعابير مناسب، ثم تحديد القيم المعبر عنها في النص. </a:t>
            </a:r>
            <a:endParaRPr lang="ar-SA" sz="16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chemeClr val="bg1">
                    <a:lumMod val="50000"/>
                  </a:schemeClr>
                </a:solidFill>
              </a:rPr>
              <a:t>الآن، سنوظف </a:t>
            </a:r>
            <a:r>
              <a:rPr lang="ar-SA" sz="1800" b="1" dirty="0" err="1">
                <a:solidFill>
                  <a:schemeClr val="bg1">
                    <a:lumMod val="50000"/>
                  </a:schemeClr>
                </a:solidFill>
              </a:rPr>
              <a:t>تعلماتنا</a:t>
            </a:r>
            <a:r>
              <a:rPr lang="ar-SA" sz="1800" b="1" dirty="0">
                <a:solidFill>
                  <a:schemeClr val="bg1">
                    <a:lumMod val="50000"/>
                  </a:schemeClr>
                </a:solidFill>
              </a:rPr>
              <a:t> في إنتاج جمل سردية بتوظيف تعابير مناسبة، ثم تحديد القيم المعبر عنها في النص</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613B1984-79F5-2DD1-90C4-83DE0CAB4716}"/>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511;p45">
            <a:extLst>
              <a:ext uri="{FF2B5EF4-FFF2-40B4-BE49-F238E27FC236}">
                <a16:creationId xmlns:a16="http://schemas.microsoft.com/office/drawing/2014/main" id="{16A6D350-FF01-A348-F93E-35B8929E001C}"/>
              </a:ext>
            </a:extLst>
          </p:cNvPr>
          <p:cNvSpPr txBox="1">
            <a:spLocks/>
          </p:cNvSpPr>
          <p:nvPr/>
        </p:nvSpPr>
        <p:spPr>
          <a:xfrm>
            <a:off x="2813832" y="6451926"/>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600" i="1" dirty="0">
                <a:solidFill>
                  <a:srgbClr val="002060"/>
                </a:solidFill>
              </a:rPr>
              <a:t>ينجز من قبل التلاميذ الذين استكملوا أنشطة أوظف وأستثمر</a:t>
            </a:r>
          </a:p>
        </p:txBody>
      </p:sp>
      <p:sp>
        <p:nvSpPr>
          <p:cNvPr id="7" name="ZoneTexte 6">
            <a:extLst>
              <a:ext uri="{FF2B5EF4-FFF2-40B4-BE49-F238E27FC236}">
                <a16:creationId xmlns:a16="http://schemas.microsoft.com/office/drawing/2014/main" id="{C6A39D43-7014-DF91-D8DC-68F8ECCE417A}"/>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أَتِمَّ الفِقْرَةَ بِعِبَارَاتٍ جَمَاعِيَّةٍ مُنَاسِبَةٍ: </a:t>
            </a:r>
            <a:r>
              <a:rPr lang="ar-SA" sz="2400" b="1" dirty="0">
                <a:solidFill>
                  <a:srgbClr val="C00000"/>
                </a:solidFill>
                <a:cs typeface="Mudir MT" pitchFamily="2" charset="-78"/>
              </a:rPr>
              <a:t>إِذْ – لَعَلَّ – مِمَّا يَتَحَكَّمُ – وَفَضْلًا عَنْ ذَلِكَ</a:t>
            </a:r>
            <a:endParaRPr lang="ar-MA" sz="2400" b="1" dirty="0">
              <a:solidFill>
                <a:srgbClr val="C00000"/>
              </a:solidFill>
              <a:cs typeface="Mudir MT" pitchFamily="2" charset="-78"/>
              <a:sym typeface="Calibri"/>
            </a:endParaRPr>
          </a:p>
        </p:txBody>
      </p:sp>
      <p:sp>
        <p:nvSpPr>
          <p:cNvPr id="14" name="ZoneTexte 13">
            <a:extLst>
              <a:ext uri="{FF2B5EF4-FFF2-40B4-BE49-F238E27FC236}">
                <a16:creationId xmlns:a16="http://schemas.microsoft.com/office/drawing/2014/main" id="{27A420F0-2999-9478-8AC2-E603B2570C0A}"/>
              </a:ext>
            </a:extLst>
          </p:cNvPr>
          <p:cNvSpPr txBox="1"/>
          <p:nvPr/>
        </p:nvSpPr>
        <p:spPr>
          <a:xfrm>
            <a:off x="953451" y="2128433"/>
            <a:ext cx="10052600" cy="1708160"/>
          </a:xfrm>
          <a:prstGeom prst="rect">
            <a:avLst/>
          </a:prstGeom>
          <a:solidFill>
            <a:schemeClr val="accent5">
              <a:lumMod val="20000"/>
              <a:lumOff val="80000"/>
            </a:schemeClr>
          </a:solidFill>
        </p:spPr>
        <p:txBody>
          <a:bodyPr wrap="square">
            <a:spAutoFit/>
          </a:bodyPr>
          <a:lstStyle/>
          <a:p>
            <a:pPr algn="r" rtl="1">
              <a:lnSpc>
                <a:spcPct val="150000"/>
              </a:lnSpc>
            </a:pPr>
            <a:r>
              <a:rPr lang="ar-SA" sz="2400" b="1" dirty="0">
                <a:solidFill>
                  <a:srgbClr val="002060"/>
                </a:solidFill>
                <a:cs typeface="Mudir MT" pitchFamily="2" charset="-78"/>
              </a:rPr>
              <a:t>الْقِرَاءَةُ وَسِيلَةٌ لِلْمُتْعَةِ وَلِلإِحْسَاسِ بِمَيْلٍ أَدَبِيٍّ نَقِيٍّ، </a:t>
            </a:r>
            <a:r>
              <a:rPr lang="ar-SA" sz="2400" b="1" dirty="0">
                <a:solidFill>
                  <a:srgbClr val="C00000"/>
                </a:solidFill>
                <a:cs typeface="Mudir MT" pitchFamily="2" charset="-78"/>
              </a:rPr>
              <a:t>...........</a:t>
            </a:r>
            <a:r>
              <a:rPr lang="ar-SA" sz="2400" b="1" dirty="0">
                <a:solidFill>
                  <a:srgbClr val="002060"/>
                </a:solidFill>
                <a:cs typeface="Mudir MT" pitchFamily="2" charset="-78"/>
              </a:rPr>
              <a:t>تَنُمِّي مَجَالَ التَّفَكُّرِ وَتُوَسِّعُ مَدَارِكَ الْمُتَعَلِّمِ، </a:t>
            </a:r>
            <a:r>
              <a:rPr lang="ar-SA" sz="2400" b="1" dirty="0">
                <a:solidFill>
                  <a:srgbClr val="C00000"/>
                </a:solidFill>
                <a:cs typeface="Mudir MT" pitchFamily="2" charset="-78"/>
              </a:rPr>
              <a:t>................. </a:t>
            </a:r>
            <a:r>
              <a:rPr lang="ar-SA" sz="2400" b="1" dirty="0">
                <a:solidFill>
                  <a:srgbClr val="002060"/>
                </a:solidFill>
                <a:cs typeface="Mudir MT" pitchFamily="2" charset="-78"/>
              </a:rPr>
              <a:t>تُمَكِّنُهُ مِنَ التَّعْبِيرِ بِدِقَّةٍ وَوُضُوحٍ فِي مُخْتَلَفِ الْوَضْعِيَّاتِ، </a:t>
            </a:r>
            <a:r>
              <a:rPr lang="ar-SA" sz="2400" b="1" dirty="0">
                <a:solidFill>
                  <a:srgbClr val="C00000"/>
                </a:solidFill>
                <a:cs typeface="Mudir MT" pitchFamily="2" charset="-78"/>
              </a:rPr>
              <a:t>........... </a:t>
            </a:r>
            <a:r>
              <a:rPr lang="ar-SA" sz="2400" b="1" dirty="0">
                <a:solidFill>
                  <a:srgbClr val="002060"/>
                </a:solidFill>
                <a:cs typeface="Mudir MT" pitchFamily="2" charset="-78"/>
              </a:rPr>
              <a:t>الْقِرَاءَةَ تُسَاهِمُ فِي تَغْذِيَةِ الْعَقْلِ بِالْفِكْرِ، وَتُرَبِّي حُسْنَ التَّأَمُّلِ وَالنَّقْدِ لَدَى الْقَارِئِ.</a:t>
            </a:r>
            <a:endParaRPr lang="fr-FR" sz="2400" b="1" dirty="0">
              <a:solidFill>
                <a:srgbClr val="002060"/>
              </a:solidFill>
              <a:cs typeface="Mudir MT" pitchFamily="2" charset="-78"/>
            </a:endParaRPr>
          </a:p>
        </p:txBody>
      </p:sp>
    </p:spTree>
    <p:extLst>
      <p:ext uri="{BB962C8B-B14F-4D97-AF65-F5344CB8AC3E}">
        <p14:creationId xmlns:p14="http://schemas.microsoft.com/office/powerpoint/2010/main" val="12283068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8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4060880" y="38415"/>
            <a:ext cx="7344465" cy="494771"/>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chemeClr val="bg1">
                    <a:lumMod val="50000"/>
                  </a:schemeClr>
                </a:solidFill>
              </a:rPr>
              <a:t>هيا لنراجع معا الأجوبة المقترحة من قبلكم. </a:t>
            </a:r>
          </a:p>
        </p:txBody>
      </p:sp>
      <p:sp>
        <p:nvSpPr>
          <p:cNvPr id="6" name="Rectangle 5">
            <a:extLst>
              <a:ext uri="{FF2B5EF4-FFF2-40B4-BE49-F238E27FC236}">
                <a16:creationId xmlns:a16="http://schemas.microsoft.com/office/drawing/2014/main" id="{50DADE57-1690-A483-8268-E2164F234420}"/>
              </a:ext>
            </a:extLst>
          </p:cNvPr>
          <p:cNvSpPr/>
          <p:nvPr/>
        </p:nvSpPr>
        <p:spPr>
          <a:xfrm>
            <a:off x="0" y="0"/>
            <a:ext cx="12192000" cy="6848122"/>
          </a:xfrm>
          <a:prstGeom prst="rect">
            <a:avLst/>
          </a:prstGeom>
          <a:noFill/>
          <a:ln w="76200" cap="flat" cmpd="sng" algn="ctr">
            <a:solidFill>
              <a:srgbClr val="8BC14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ZoneTexte 4">
            <a:extLst>
              <a:ext uri="{FF2B5EF4-FFF2-40B4-BE49-F238E27FC236}">
                <a16:creationId xmlns:a16="http://schemas.microsoft.com/office/drawing/2014/main" id="{9B3D49F5-0371-27E2-E055-41C846039C04}"/>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أَتِمَّ الفِقْرَةَ بِعِبَارَاتٍ جَمَاعِيَّةٍ مُنَاسِبَةٍ: </a:t>
            </a:r>
            <a:r>
              <a:rPr lang="ar-SA" sz="2400" b="1" dirty="0">
                <a:solidFill>
                  <a:srgbClr val="C00000"/>
                </a:solidFill>
                <a:cs typeface="Mudir MT" pitchFamily="2" charset="-78"/>
              </a:rPr>
              <a:t>إِذْ – لَعَلَّ – مِمَّا يَتَحَكَّمُ – وَفَضْلًا عَنْ ذَلِكَ</a:t>
            </a:r>
            <a:endParaRPr lang="ar-MA" sz="2400" b="1" dirty="0">
              <a:solidFill>
                <a:srgbClr val="C00000"/>
              </a:solidFill>
              <a:cs typeface="Mudir MT" pitchFamily="2" charset="-78"/>
              <a:sym typeface="Calibri"/>
            </a:endParaRPr>
          </a:p>
        </p:txBody>
      </p:sp>
      <p:sp>
        <p:nvSpPr>
          <p:cNvPr id="13" name="ZoneTexte 12">
            <a:extLst>
              <a:ext uri="{FF2B5EF4-FFF2-40B4-BE49-F238E27FC236}">
                <a16:creationId xmlns:a16="http://schemas.microsoft.com/office/drawing/2014/main" id="{870A143E-3BB5-1353-2B87-8987A10D3056}"/>
              </a:ext>
            </a:extLst>
          </p:cNvPr>
          <p:cNvSpPr txBox="1"/>
          <p:nvPr/>
        </p:nvSpPr>
        <p:spPr>
          <a:xfrm>
            <a:off x="953451" y="2128433"/>
            <a:ext cx="10052600" cy="1708160"/>
          </a:xfrm>
          <a:prstGeom prst="rect">
            <a:avLst/>
          </a:prstGeom>
          <a:solidFill>
            <a:schemeClr val="accent5">
              <a:lumMod val="20000"/>
              <a:lumOff val="80000"/>
            </a:schemeClr>
          </a:solidFill>
        </p:spPr>
        <p:txBody>
          <a:bodyPr wrap="square">
            <a:spAutoFit/>
          </a:bodyPr>
          <a:lstStyle/>
          <a:p>
            <a:pPr algn="r" rtl="1">
              <a:lnSpc>
                <a:spcPct val="150000"/>
              </a:lnSpc>
            </a:pPr>
            <a:r>
              <a:rPr lang="ar-SA" sz="2400" b="1" dirty="0">
                <a:solidFill>
                  <a:srgbClr val="002060"/>
                </a:solidFill>
                <a:cs typeface="Mudir MT" pitchFamily="2" charset="-78"/>
              </a:rPr>
              <a:t>الْقِرَاءَةُ وَسِيلَةٌ لِلْمُتْعَةِ وَلِلإِحْسَاسِ بِمَيْلٍ أَدَبِيٍّ نَقِيٍّ، </a:t>
            </a:r>
            <a:r>
              <a:rPr lang="ar-SA" sz="2400" b="1" dirty="0">
                <a:solidFill>
                  <a:srgbClr val="C00000"/>
                </a:solidFill>
                <a:cs typeface="Mudir MT" pitchFamily="2" charset="-78"/>
              </a:rPr>
              <a:t>إِذْ</a:t>
            </a:r>
            <a:r>
              <a:rPr lang="ar-SA" sz="2400" b="1" dirty="0">
                <a:solidFill>
                  <a:srgbClr val="002060"/>
                </a:solidFill>
                <a:cs typeface="Mudir MT" pitchFamily="2" charset="-78"/>
              </a:rPr>
              <a:t> تَنُمِّي مَجَالَ التَّفَكُّرِ وَتُوَسِّعُ مَدَارِكَ الْمُتَعَلِّمِ، </a:t>
            </a:r>
            <a:r>
              <a:rPr lang="ar-SA" sz="2400" b="1" dirty="0">
                <a:solidFill>
                  <a:srgbClr val="C00000"/>
                </a:solidFill>
                <a:cs typeface="Mudir MT" pitchFamily="2" charset="-78"/>
              </a:rPr>
              <a:t>وَفَضْلًا عَنْ ذَلِكَ </a:t>
            </a:r>
            <a:r>
              <a:rPr lang="ar-SA" sz="2400" b="1" dirty="0">
                <a:solidFill>
                  <a:srgbClr val="002060"/>
                </a:solidFill>
                <a:cs typeface="Mudir MT" pitchFamily="2" charset="-78"/>
              </a:rPr>
              <a:t>تُمَكِّنُهُ مِنَ التَّعْبِيرِ بِدِقَّةٍ وَوُضُوحٍ فِي مُخْتَلَفِ الْوَضْعِيَّاتِ، </a:t>
            </a:r>
            <a:r>
              <a:rPr lang="ar-SA" sz="2400" b="1" dirty="0">
                <a:solidFill>
                  <a:srgbClr val="C00000"/>
                </a:solidFill>
                <a:cs typeface="Mudir MT" pitchFamily="2" charset="-78"/>
              </a:rPr>
              <a:t>وَلَعَلَّ</a:t>
            </a:r>
            <a:r>
              <a:rPr lang="ar-SA" sz="2400" b="1" dirty="0">
                <a:solidFill>
                  <a:srgbClr val="002060"/>
                </a:solidFill>
                <a:cs typeface="Mudir MT" pitchFamily="2" charset="-78"/>
              </a:rPr>
              <a:t> الْقِرَاءَةَ تُسَاهِمُ فِي تَغْذِيَةِ الْعَقْلِ بِالْفِكْرِ، وَتُرَبِّي حُسْنَ التَّأَمُّلِ وَالنَّقْدِ لَدَى الْقَارِئِ.</a:t>
            </a:r>
            <a:endParaRPr lang="fr-FR" sz="2400" b="1" dirty="0">
              <a:solidFill>
                <a:srgbClr val="002060"/>
              </a:solidFill>
              <a:cs typeface="Mudir MT" pitchFamily="2" charset="-78"/>
            </a:endParaRPr>
          </a:p>
        </p:txBody>
      </p:sp>
    </p:spTree>
    <p:extLst>
      <p:ext uri="{BB962C8B-B14F-4D97-AF65-F5344CB8AC3E}">
        <p14:creationId xmlns:p14="http://schemas.microsoft.com/office/powerpoint/2010/main" val="41087488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1945420"/>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
        <p:nvSpPr>
          <p:cNvPr id="2" name="Oval 45">
            <a:extLst>
              <a:ext uri="{FF2B5EF4-FFF2-40B4-BE49-F238E27FC236}">
                <a16:creationId xmlns:a16="http://schemas.microsoft.com/office/drawing/2014/main" id="{079E0BFF-3378-053E-AEA7-3100FC2BA88C}"/>
              </a:ext>
            </a:extLst>
          </p:cNvPr>
          <p:cNvSpPr/>
          <p:nvPr/>
        </p:nvSpPr>
        <p:spPr>
          <a:xfrm>
            <a:off x="9548106" y="4146722"/>
            <a:ext cx="519608" cy="5196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0581680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MA" sz="1800" b="1" dirty="0">
                <a:solidFill>
                  <a:schemeClr val="bg1">
                    <a:lumMod val="50000"/>
                  </a:schemeClr>
                </a:solidFill>
              </a:rPr>
              <a:t>اليوم أغنينا رصيدنا بعبارات وأساليب  جديدة تتعلق </a:t>
            </a:r>
            <a:r>
              <a:rPr lang="ar-SA" sz="1800" b="1" dirty="0">
                <a:solidFill>
                  <a:schemeClr val="bg1">
                    <a:lumMod val="50000"/>
                  </a:schemeClr>
                </a:solidFill>
              </a:rPr>
              <a:t>بالحجاج والتعقيب عن رأي</a:t>
            </a:r>
            <a:r>
              <a:rPr lang="ar-MA" sz="1800" b="1" dirty="0">
                <a:solidFill>
                  <a:schemeClr val="bg1">
                    <a:lumMod val="50000"/>
                  </a:schemeClr>
                </a:solidFill>
              </a:rPr>
              <a:t>. فمن يذكرنا ببعض منها:</a:t>
            </a: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عبارات وأساليب سردية مما تم تعلمه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146154" y="89328"/>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800" b="1" dirty="0">
                <a:solidFill>
                  <a:schemeClr val="bg1">
                    <a:lumMod val="50000"/>
                  </a:schemeClr>
                </a:solidFill>
              </a:rPr>
              <a:t>اليوم أغنينا رصيدنا بعبارات وأساليب  جديدة تتعلق </a:t>
            </a:r>
            <a:r>
              <a:rPr lang="ar-SA" sz="1800" b="1" dirty="0">
                <a:solidFill>
                  <a:schemeClr val="bg1">
                    <a:lumMod val="50000"/>
                  </a:schemeClr>
                </a:solidFill>
              </a:rPr>
              <a:t>بالحجاج والتعقيب عن رأي</a:t>
            </a:r>
            <a:r>
              <a:rPr lang="ar-MA" sz="1800" b="1" dirty="0">
                <a:solidFill>
                  <a:schemeClr val="bg1">
                    <a:lumMod val="50000"/>
                  </a:schemeClr>
                </a:solidFill>
              </a:rPr>
              <a:t>. فمن يذكرنا ببعض منها:</a:t>
            </a: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371282" y="49141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1">
              <a:spcBef>
                <a:spcPts val="0"/>
              </a:spcBef>
            </a:pPr>
            <a:r>
              <a:rPr lang="ar-MA" sz="1600" dirty="0">
                <a:solidFill>
                  <a:schemeClr val="bg1">
                    <a:lumMod val="50000"/>
                  </a:schemeClr>
                </a:solidFill>
              </a:rPr>
              <a:t>بَعْدَ تَقْدِيمِ المُتَعَلِّمِينَ لِأَجْوِبَتِهِمْ يَخْتَارُ الأُسْتَاذُ الأجوبة الجيدة.</a:t>
            </a: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1079652" y="1291788"/>
            <a:ext cx="8784720"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يَدَّعِي كَثِيرٌ مِنَ </a:t>
            </a:r>
            <a:r>
              <a:rPr lang="ar-MA" sz="2400" b="1" dirty="0">
                <a:solidFill>
                  <a:srgbClr val="002060"/>
                </a:solidFill>
                <a:cs typeface="Mudir MT" pitchFamily="2" charset="-78"/>
                <a:sym typeface="Calibri"/>
              </a:rPr>
              <a:t>النَّاسِ أَنَّ لِاسْتِعْمَالِ التِّكْنُولُوجِيَا فِي التَّدْرِيسِ سَلْبِيَّاتٍ كَثِيرَةً</a:t>
            </a:r>
            <a:endParaRPr sz="2400" b="1" i="0" u="none" strike="noStrike" cap="none" dirty="0">
              <a:solidFill>
                <a:schemeClr val="dk1"/>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1838400" y="2185767"/>
            <a:ext cx="6922396"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MA" sz="2400" b="1" dirty="0">
                <a:solidFill>
                  <a:srgbClr val="C00000"/>
                </a:solidFill>
                <a:cs typeface="Mudir MT" pitchFamily="2" charset="-78"/>
                <a:sym typeface="Calibri"/>
              </a:rPr>
              <a:t>غَيْرَ أَنِّي أَرَى </a:t>
            </a:r>
            <a:r>
              <a:rPr lang="ar-MA" sz="2400" b="1" dirty="0">
                <a:solidFill>
                  <a:srgbClr val="002060"/>
                </a:solidFill>
                <a:cs typeface="Mudir MT" pitchFamily="2" charset="-78"/>
                <a:sym typeface="Calibri"/>
              </a:rPr>
              <a:t>أَنَّ لاِسْتِخْدَامِ التِّكْنُولُوجِيَا فِي التَّعْلِيمِ فَوَائِدَ عِدَّةً</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1961804" y="3064151"/>
            <a:ext cx="6675589"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أَضِفْ إِلَى ذَلِكَ </a:t>
            </a:r>
            <a:r>
              <a:rPr lang="ar-MA" sz="2400" b="1" dirty="0">
                <a:solidFill>
                  <a:srgbClr val="002060"/>
                </a:solidFill>
                <a:cs typeface="Mudir MT" pitchFamily="2" charset="-78"/>
                <a:sym typeface="Calibri"/>
              </a:rPr>
              <a:t>أَنَّ التِّكْنُولُوجِيَا تُتِيحُ إِمْكَانِيَّةَ التَّعَلُّمِ الشَّخْصِيِّ</a:t>
            </a:r>
            <a:endParaRPr sz="2400" b="1" i="0" u="none" strike="noStrike" cap="none" dirty="0">
              <a:solidFill>
                <a:srgbClr val="C00000"/>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786290" y="3790894"/>
            <a:ext cx="8437887"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غَيْرَ أَنَّنَا مُلْزَمُونَ</a:t>
            </a:r>
            <a:r>
              <a:rPr lang="ar-MA" sz="2400" b="1" dirty="0">
                <a:solidFill>
                  <a:srgbClr val="002060"/>
                </a:solidFill>
                <a:cs typeface="Mudir MT" pitchFamily="2" charset="-78"/>
                <a:sym typeface="Calibri"/>
              </a:rPr>
              <a:t>، فِي الْوَقْتِ ذَاتِهِ، بِالْوَعْيِ بِالسَّلْبِيَّاتِ الْمُحْتَمَلَةِ لِلتِّكْنُولُوجِيَا</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706;p225">
            <a:extLst>
              <a:ext uri="{FF2B5EF4-FFF2-40B4-BE49-F238E27FC236}">
                <a16:creationId xmlns:a16="http://schemas.microsoft.com/office/drawing/2014/main" id="{D3B88166-CEAC-CEC4-7727-2954402455CC}"/>
              </a:ext>
            </a:extLst>
          </p:cNvPr>
          <p:cNvSpPr txBox="1"/>
          <p:nvPr/>
        </p:nvSpPr>
        <p:spPr>
          <a:xfrm>
            <a:off x="154618" y="4655604"/>
            <a:ext cx="10824662"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MA" sz="2400" b="1" dirty="0">
                <a:solidFill>
                  <a:srgbClr val="C00000"/>
                </a:solidFill>
                <a:cs typeface="Mudir MT" pitchFamily="2" charset="-78"/>
                <a:sym typeface="Calibri"/>
              </a:rPr>
              <a:t>وَتَبَعًا لِمَا سَبَقَ</a:t>
            </a:r>
            <a:r>
              <a:rPr lang="ar-MA" sz="2400" b="1" dirty="0">
                <a:solidFill>
                  <a:srgbClr val="002060"/>
                </a:solidFill>
                <a:cs typeface="Mudir MT" pitchFamily="2" charset="-78"/>
                <a:sym typeface="Calibri"/>
              </a:rPr>
              <a:t>، </a:t>
            </a:r>
            <a:r>
              <a:rPr lang="ar-MA" sz="2400" b="1" dirty="0">
                <a:solidFill>
                  <a:srgbClr val="C00000"/>
                </a:solidFill>
                <a:cs typeface="Mudir MT" pitchFamily="2" charset="-78"/>
                <a:sym typeface="Calibri"/>
              </a:rPr>
              <a:t>أَرَى</a:t>
            </a:r>
            <a:r>
              <a:rPr lang="ar-MA" sz="2400" b="1" dirty="0">
                <a:solidFill>
                  <a:srgbClr val="002060"/>
                </a:solidFill>
                <a:cs typeface="Mudir MT" pitchFamily="2" charset="-78"/>
                <a:sym typeface="Calibri"/>
              </a:rPr>
              <a:t> أَنَّ التِّكْنُولُوجِيَا فِي التَّعْلِيمِ لَيْسَتْ هَدَفًا بِحَدِّ ذَاتِهَا، </a:t>
            </a:r>
            <a:r>
              <a:rPr lang="ar-MA" sz="2400" b="1" dirty="0">
                <a:solidFill>
                  <a:srgbClr val="C00000"/>
                </a:solidFill>
                <a:cs typeface="Mudir MT" pitchFamily="2" charset="-78"/>
                <a:sym typeface="Calibri"/>
              </a:rPr>
              <a:t>بَلْ وَسِيلةً </a:t>
            </a:r>
            <a:r>
              <a:rPr lang="ar-MA" sz="2400" b="1" dirty="0">
                <a:solidFill>
                  <a:srgbClr val="002060"/>
                </a:solidFill>
                <a:cs typeface="Mudir MT" pitchFamily="2" charset="-78"/>
                <a:sym typeface="Calibri"/>
              </a:rPr>
              <a:t>لِتَحْسِينِ التَّعَلُّمِ</a:t>
            </a:r>
            <a:endParaRPr sz="2400" b="1" i="0" u="none" strike="noStrike" cap="none" dirty="0">
              <a:solidFill>
                <a:srgbClr val="C00000"/>
              </a:solidFill>
              <a:latin typeface="Calibri"/>
              <a:ea typeface="Calibri"/>
              <a:cs typeface="Calibri"/>
              <a:sym typeface="Calibri"/>
            </a:endParaRPr>
          </a:p>
        </p:txBody>
      </p:sp>
    </p:spTree>
    <p:extLst>
      <p:ext uri="{BB962C8B-B14F-4D97-AF65-F5344CB8AC3E}">
        <p14:creationId xmlns:p14="http://schemas.microsoft.com/office/powerpoint/2010/main" val="1566386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MA" sz="1800" b="1" dirty="0">
                <a:solidFill>
                  <a:schemeClr val="bg1">
                    <a:lumMod val="50000"/>
                  </a:schemeClr>
                </a:solidFill>
                <a:latin typeface="+mn-lt"/>
                <a:ea typeface="Calibri"/>
                <a:cs typeface="Calibri"/>
                <a:sym typeface="Calibri"/>
              </a:rPr>
              <a:t>فِي </a:t>
            </a:r>
            <a:r>
              <a:rPr lang="ar-MA" sz="1800" b="1" dirty="0" err="1">
                <a:solidFill>
                  <a:schemeClr val="bg1">
                    <a:lumMod val="50000"/>
                  </a:schemeClr>
                </a:solidFill>
                <a:latin typeface="+mn-lt"/>
                <a:ea typeface="Calibri"/>
                <a:cs typeface="Calibri"/>
                <a:sym typeface="Calibri"/>
              </a:rPr>
              <a:t>ٱلْمَنزِلِ</a:t>
            </a:r>
            <a:r>
              <a:rPr lang="ar-MA" sz="1800" b="1" dirty="0">
                <a:solidFill>
                  <a:schemeClr val="bg1">
                    <a:lumMod val="50000"/>
                  </a:schemeClr>
                </a:solidFill>
                <a:latin typeface="+mn-lt"/>
                <a:ea typeface="Calibri"/>
                <a:cs typeface="Calibri"/>
                <a:sym typeface="Calibri"/>
              </a:rPr>
              <a:t>، </a:t>
            </a:r>
            <a:r>
              <a:rPr lang="ar-SA" sz="1800" b="1" dirty="0">
                <a:solidFill>
                  <a:schemeClr val="bg1">
                    <a:lumMod val="50000"/>
                  </a:schemeClr>
                </a:solidFill>
                <a:latin typeface="+mn-lt"/>
                <a:ea typeface="Calibri"/>
                <a:cs typeface="Calibri"/>
              </a:rPr>
              <a:t>اِسْتَخْرِجْ مِنَ النَّصِّ الْمَهاراتِ النَّفْسِيَّةَ وَالاجْتِماعِيَّةَ التي تسهم التكنولوجيا في إنمائها لدى التلاميذ، وَفْقَ الْجَدْوَلِ</a:t>
            </a:r>
            <a:r>
              <a:rPr lang="ar-SA" sz="1800" b="1" dirty="0">
                <a:solidFill>
                  <a:schemeClr val="bg1">
                    <a:lumMod val="50000"/>
                  </a:schemeClr>
                </a:solidFill>
                <a:latin typeface="+mn-lt"/>
                <a:ea typeface="Calibri"/>
                <a:cs typeface="Calibri"/>
                <a:sym typeface="Calibri"/>
              </a:rPr>
              <a:t>: </a:t>
            </a:r>
            <a:r>
              <a:rPr lang="ar-MA" sz="18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Google Shape;1368;p31">
            <a:extLst>
              <a:ext uri="{FF2B5EF4-FFF2-40B4-BE49-F238E27FC236}">
                <a16:creationId xmlns:a16="http://schemas.microsoft.com/office/drawing/2014/main" id="{C06573CC-9E1E-302C-5167-96538B31FBC5}"/>
              </a:ext>
            </a:extLst>
          </p:cNvPr>
          <p:cNvPicPr preferRelativeResize="0"/>
          <p:nvPr/>
        </p:nvPicPr>
        <p:blipFill rotWithShape="1">
          <a:blip r:embed="rId2">
            <a:alphaModFix/>
          </a:blip>
          <a:srcRect/>
          <a:stretch/>
        </p:blipFill>
        <p:spPr>
          <a:xfrm>
            <a:off x="46437" y="109804"/>
            <a:ext cx="730250" cy="730250"/>
          </a:xfrm>
          <a:prstGeom prst="rect">
            <a:avLst/>
          </a:prstGeom>
          <a:noFill/>
          <a:ln>
            <a:noFill/>
          </a:ln>
        </p:spPr>
      </p:pic>
      <p:graphicFrame>
        <p:nvGraphicFramePr>
          <p:cNvPr id="50" name="Tableau 49">
            <a:extLst>
              <a:ext uri="{FF2B5EF4-FFF2-40B4-BE49-F238E27FC236}">
                <a16:creationId xmlns:a16="http://schemas.microsoft.com/office/drawing/2014/main" id="{5B32157D-4E03-3FD9-DA40-B5E040FA15D0}"/>
              </a:ext>
            </a:extLst>
          </p:cNvPr>
          <p:cNvGraphicFramePr>
            <a:graphicFrameLocks noGrp="1"/>
          </p:cNvGraphicFramePr>
          <p:nvPr>
            <p:extLst>
              <p:ext uri="{D42A27DB-BD31-4B8C-83A1-F6EECF244321}">
                <p14:modId xmlns:p14="http://schemas.microsoft.com/office/powerpoint/2010/main" val="4118014394"/>
              </p:ext>
            </p:extLst>
          </p:nvPr>
        </p:nvGraphicFramePr>
        <p:xfrm>
          <a:off x="1143259" y="2132207"/>
          <a:ext cx="10341033" cy="3047975"/>
        </p:xfrm>
        <a:graphic>
          <a:graphicData uri="http://schemas.openxmlformats.org/drawingml/2006/table">
            <a:tbl>
              <a:tblPr rtl="1" firstRow="1" firstCol="1" bandRow="1">
                <a:tableStyleId>{5C22544A-7EE6-4342-B048-85BDC9FD1C3A}</a:tableStyleId>
              </a:tblPr>
              <a:tblGrid>
                <a:gridCol w="1789519">
                  <a:extLst>
                    <a:ext uri="{9D8B030D-6E8A-4147-A177-3AD203B41FA5}">
                      <a16:colId xmlns:a16="http://schemas.microsoft.com/office/drawing/2014/main" val="260832965"/>
                    </a:ext>
                  </a:extLst>
                </a:gridCol>
                <a:gridCol w="4046016">
                  <a:extLst>
                    <a:ext uri="{9D8B030D-6E8A-4147-A177-3AD203B41FA5}">
                      <a16:colId xmlns:a16="http://schemas.microsoft.com/office/drawing/2014/main" val="3487718296"/>
                    </a:ext>
                  </a:extLst>
                </a:gridCol>
                <a:gridCol w="4505498">
                  <a:extLst>
                    <a:ext uri="{9D8B030D-6E8A-4147-A177-3AD203B41FA5}">
                      <a16:colId xmlns:a16="http://schemas.microsoft.com/office/drawing/2014/main" val="3468867987"/>
                    </a:ext>
                  </a:extLst>
                </a:gridCol>
              </a:tblGrid>
              <a:tr h="570417">
                <a:tc>
                  <a:txBody>
                    <a:bodyPr/>
                    <a:lstStyle/>
                    <a:p>
                      <a:pPr algn="ctr" rtl="1">
                        <a:lnSpc>
                          <a:spcPct val="115000"/>
                        </a:lnSpc>
                        <a:spcAft>
                          <a:spcPts val="1000"/>
                        </a:spcAft>
                        <a:buNone/>
                      </a:pPr>
                      <a:r>
                        <a:rPr lang="ar-SA" sz="2000" b="1" kern="1200" dirty="0">
                          <a:solidFill>
                            <a:srgbClr val="002060"/>
                          </a:solidFill>
                          <a:latin typeface="+mn-lt"/>
                          <a:ea typeface="+mn-ea"/>
                          <a:cs typeface="Mudir MT" pitchFamily="2" charset="-78"/>
                        </a:rPr>
                        <a:t>الْمَهاراتِ</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00000"/>
                        </a:lnSpc>
                        <a:spcAft>
                          <a:spcPts val="1000"/>
                        </a:spcAft>
                        <a:buNone/>
                      </a:pPr>
                      <a:r>
                        <a:rPr lang="fr-FR" sz="2000" b="1" kern="1200" dirty="0">
                          <a:solidFill>
                            <a:srgbClr val="002060"/>
                          </a:solidFill>
                          <a:latin typeface="+mn-lt"/>
                          <a:ea typeface="+mn-ea"/>
                          <a:cs typeface="Mudir MT" pitchFamily="2" charset="-78"/>
                        </a:rPr>
                        <a:t>✨ </a:t>
                      </a:r>
                      <a:r>
                        <a:rPr lang="ar-SA" sz="2000" b="1" kern="1200" dirty="0">
                          <a:solidFill>
                            <a:srgbClr val="002060"/>
                          </a:solidFill>
                          <a:latin typeface="+mn-lt"/>
                          <a:ea typeface="+mn-ea"/>
                          <a:cs typeface="Mudir MT" pitchFamily="2" charset="-78"/>
                        </a:rPr>
                        <a:t>مدلولُ </a:t>
                      </a:r>
                      <a:r>
                        <a:rPr lang="ar-SA" sz="2000" b="1" dirty="0">
                          <a:solidFill>
                            <a:srgbClr val="002060"/>
                          </a:solidFill>
                          <a:cs typeface="Mudir MT" pitchFamily="2" charset="-78"/>
                        </a:rPr>
                        <a:t>الْمَهارةِ النَّفْسِيَّةِ وَالاجْتِماعِيَّةِ</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00000"/>
                        </a:lnSpc>
                        <a:spcAft>
                          <a:spcPts val="1000"/>
                        </a:spcAft>
                        <a:buNone/>
                      </a:pPr>
                      <a:r>
                        <a:rPr lang="fr-FR" sz="2000" b="1" kern="1200" dirty="0">
                          <a:solidFill>
                            <a:srgbClr val="002060"/>
                          </a:solidFill>
                          <a:latin typeface="+mn-lt"/>
                          <a:ea typeface="+mn-ea"/>
                          <a:cs typeface="Mudir MT" pitchFamily="2" charset="-78"/>
                        </a:rPr>
                        <a:t>📖 </a:t>
                      </a:r>
                      <a:r>
                        <a:rPr lang="ar-SA" sz="2000" b="1" kern="1200" dirty="0">
                          <a:solidFill>
                            <a:srgbClr val="002060"/>
                          </a:solidFill>
                          <a:latin typeface="+mn-lt"/>
                          <a:ea typeface="+mn-ea"/>
                          <a:cs typeface="Mudir MT" pitchFamily="2" charset="-78"/>
                        </a:rPr>
                        <a:t>الدليل من النص</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32876854"/>
                  </a:ext>
                </a:extLst>
              </a:tr>
              <a:tr h="570417">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التعاون</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SA" sz="2000" b="1" i="0" u="none" strike="noStrike" kern="1200" cap="none" spc="0" normalizeH="0" baseline="0" noProof="0">
                          <a:ln>
                            <a:noFill/>
                          </a:ln>
                          <a:solidFill>
                            <a:srgbClr val="002060"/>
                          </a:solidFill>
                          <a:effectLst/>
                          <a:uLnTx/>
                          <a:uFillTx/>
                          <a:latin typeface="Calibri"/>
                          <a:ea typeface="+mn-ea"/>
                          <a:cs typeface="Mudir MT" pitchFamily="2" charset="-78"/>
                        </a:rPr>
                        <a:t>......................................................</a:t>
                      </a:r>
                      <a:endParaRPr kumimoji="0" lang="fr-FR" sz="2000" b="1" i="0" u="none" strike="noStrike" kern="1200" cap="none" spc="0" normalizeH="0" baseline="0" noProof="0" dirty="0">
                        <a:ln>
                          <a:noFill/>
                        </a:ln>
                        <a:solidFill>
                          <a:srgbClr val="002060"/>
                        </a:solidFill>
                        <a:effectLst/>
                        <a:uLnTx/>
                        <a:uFillTx/>
                        <a:latin typeface="Calibri"/>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992432"/>
                  </a:ext>
                </a:extLst>
              </a:tr>
              <a:tr h="617309">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التفكير النقدي</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SA" sz="2000" b="1" i="0" u="none" strike="noStrike" kern="1200" cap="none" spc="0" normalizeH="0" baseline="0" noProof="0" dirty="0">
                          <a:ln>
                            <a:noFill/>
                          </a:ln>
                          <a:solidFill>
                            <a:srgbClr val="002060"/>
                          </a:solidFill>
                          <a:effectLst/>
                          <a:uLnTx/>
                          <a:uFillTx/>
                          <a:latin typeface="Calibri"/>
                          <a:ea typeface="+mn-ea"/>
                          <a:cs typeface="Mudir MT" pitchFamily="2" charset="-78"/>
                        </a:rPr>
                        <a:t>......................................................</a:t>
                      </a:r>
                      <a:endParaRPr kumimoji="0" lang="fr-FR" sz="2000" b="1" i="0" u="none" strike="noStrike" kern="1200" cap="none" spc="0" normalizeH="0" baseline="0" noProof="0" dirty="0">
                        <a:ln>
                          <a:noFill/>
                        </a:ln>
                        <a:solidFill>
                          <a:srgbClr val="002060"/>
                        </a:solidFill>
                        <a:effectLst/>
                        <a:uLnTx/>
                        <a:uFillTx/>
                        <a:latin typeface="Calibri"/>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SA" sz="2000" b="1" i="0" u="none" strike="noStrike" kern="1200" cap="none" spc="0" normalizeH="0" baseline="0" noProof="0">
                          <a:ln>
                            <a:noFill/>
                          </a:ln>
                          <a:solidFill>
                            <a:srgbClr val="002060"/>
                          </a:solidFill>
                          <a:effectLst/>
                          <a:uLnTx/>
                          <a:uFillTx/>
                          <a:latin typeface="Calibri"/>
                          <a:ea typeface="+mn-ea"/>
                          <a:cs typeface="Mudir MT" pitchFamily="2" charset="-78"/>
                        </a:rPr>
                        <a:t>......................................................</a:t>
                      </a:r>
                      <a:endParaRPr kumimoji="0" lang="fr-FR" sz="2000" b="1" i="0" u="none" strike="noStrike" kern="1200" cap="none" spc="0" normalizeH="0" baseline="0" noProof="0" dirty="0">
                        <a:ln>
                          <a:noFill/>
                        </a:ln>
                        <a:solidFill>
                          <a:srgbClr val="002060"/>
                        </a:solidFill>
                        <a:effectLst/>
                        <a:uLnTx/>
                        <a:uFillTx/>
                        <a:latin typeface="Calibri"/>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8076823"/>
                  </a:ext>
                </a:extLst>
              </a:tr>
              <a:tr h="644916">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المسؤولية</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SA" sz="2000" b="1" i="0" u="none" strike="noStrike" kern="1200" cap="none" spc="0" normalizeH="0" baseline="0" noProof="0">
                          <a:ln>
                            <a:noFill/>
                          </a:ln>
                          <a:solidFill>
                            <a:srgbClr val="002060"/>
                          </a:solidFill>
                          <a:effectLst/>
                          <a:uLnTx/>
                          <a:uFillTx/>
                          <a:latin typeface="Calibri"/>
                          <a:ea typeface="+mn-ea"/>
                          <a:cs typeface="Mudir MT" pitchFamily="2" charset="-78"/>
                        </a:rPr>
                        <a:t>......................................................</a:t>
                      </a:r>
                      <a:endParaRPr kumimoji="0" lang="fr-FR" sz="2000" b="1" i="0" u="none" strike="noStrike" kern="1200" cap="none" spc="0" normalizeH="0" baseline="0" noProof="0" dirty="0">
                        <a:ln>
                          <a:noFill/>
                        </a:ln>
                        <a:solidFill>
                          <a:srgbClr val="002060"/>
                        </a:solidFill>
                        <a:effectLst/>
                        <a:uLnTx/>
                        <a:uFillTx/>
                        <a:latin typeface="Calibri"/>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SA" sz="2000" b="1" i="0" u="none" strike="noStrike" kern="1200" cap="none" spc="0" normalizeH="0" baseline="0" noProof="0">
                          <a:ln>
                            <a:noFill/>
                          </a:ln>
                          <a:solidFill>
                            <a:srgbClr val="002060"/>
                          </a:solidFill>
                          <a:effectLst/>
                          <a:uLnTx/>
                          <a:uFillTx/>
                          <a:latin typeface="Calibri"/>
                          <a:ea typeface="+mn-ea"/>
                          <a:cs typeface="Mudir MT" pitchFamily="2" charset="-78"/>
                        </a:rPr>
                        <a:t>......................................................</a:t>
                      </a:r>
                      <a:endParaRPr kumimoji="0" lang="fr-FR" sz="2000" b="1" i="0" u="none" strike="noStrike" kern="1200" cap="none" spc="0" normalizeH="0" baseline="0" noProof="0" dirty="0">
                        <a:ln>
                          <a:noFill/>
                        </a:ln>
                        <a:solidFill>
                          <a:srgbClr val="002060"/>
                        </a:solidFill>
                        <a:effectLst/>
                        <a:uLnTx/>
                        <a:uFillTx/>
                        <a:latin typeface="Calibri"/>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3291839"/>
                  </a:ext>
                </a:extLst>
              </a:tr>
              <a:tr h="644916">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إدارة الذات</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SA" sz="2000" b="1" i="0" u="none" strike="noStrike" kern="1200" cap="none" spc="0" normalizeH="0" baseline="0" noProof="0" dirty="0">
                          <a:ln>
                            <a:noFill/>
                          </a:ln>
                          <a:solidFill>
                            <a:srgbClr val="002060"/>
                          </a:solidFill>
                          <a:effectLst/>
                          <a:uLnTx/>
                          <a:uFillTx/>
                          <a:latin typeface="Calibri"/>
                          <a:ea typeface="+mn-ea"/>
                          <a:cs typeface="Mudir MT" pitchFamily="2" charset="-78"/>
                        </a:rPr>
                        <a:t>......................................................</a:t>
                      </a:r>
                      <a:endParaRPr kumimoji="0" lang="fr-FR" sz="2000" b="1" i="0" u="none" strike="noStrike" kern="1200" cap="none" spc="0" normalizeH="0" baseline="0" noProof="0" dirty="0">
                        <a:ln>
                          <a:noFill/>
                        </a:ln>
                        <a:solidFill>
                          <a:srgbClr val="002060"/>
                        </a:solidFill>
                        <a:effectLst/>
                        <a:uLnTx/>
                        <a:uFillTx/>
                        <a:latin typeface="Calibri"/>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r" defTabSz="914400" rtl="1" eaLnBrk="1" fontAlgn="auto" latinLnBrk="0" hangingPunct="1">
                        <a:lnSpc>
                          <a:spcPct val="115000"/>
                        </a:lnSpc>
                        <a:spcBef>
                          <a:spcPts val="0"/>
                        </a:spcBef>
                        <a:spcAft>
                          <a:spcPts val="1000"/>
                        </a:spcAft>
                        <a:buClrTx/>
                        <a:buSzTx/>
                        <a:buFontTx/>
                        <a:buNone/>
                        <a:tabLst/>
                        <a:defRPr/>
                      </a:pPr>
                      <a:r>
                        <a:rPr kumimoji="0" lang="ar-SA" sz="2000" b="1" i="0" u="none" strike="noStrike" kern="1200" cap="none" spc="0" normalizeH="0" baseline="0" noProof="0" dirty="0">
                          <a:ln>
                            <a:noFill/>
                          </a:ln>
                          <a:solidFill>
                            <a:srgbClr val="002060"/>
                          </a:solidFill>
                          <a:effectLst/>
                          <a:uLnTx/>
                          <a:uFillTx/>
                          <a:latin typeface="Calibri"/>
                          <a:ea typeface="+mn-ea"/>
                          <a:cs typeface="Mudir MT" pitchFamily="2" charset="-78"/>
                        </a:rPr>
                        <a:t>......................................................</a:t>
                      </a:r>
                      <a:endParaRPr kumimoji="0" lang="fr-FR" sz="2000" b="1" i="0" u="none" strike="noStrike" kern="1200" cap="none" spc="0" normalizeH="0" baseline="0" noProof="0" dirty="0">
                        <a:ln>
                          <a:noFill/>
                        </a:ln>
                        <a:solidFill>
                          <a:srgbClr val="002060"/>
                        </a:solidFill>
                        <a:effectLst/>
                        <a:uLnTx/>
                        <a:uFillTx/>
                        <a:latin typeface="Calibri"/>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2507421"/>
                  </a:ext>
                </a:extLst>
              </a:tr>
            </a:tbl>
          </a:graphicData>
        </a:graphic>
      </p:graphicFrame>
      <p:sp>
        <p:nvSpPr>
          <p:cNvPr id="51" name="ZoneTexte 50">
            <a:extLst>
              <a:ext uri="{FF2B5EF4-FFF2-40B4-BE49-F238E27FC236}">
                <a16:creationId xmlns:a16="http://schemas.microsoft.com/office/drawing/2014/main" id="{34FEE45C-EEF5-7E79-3B5A-0D734134ED68}"/>
              </a:ext>
            </a:extLst>
          </p:cNvPr>
          <p:cNvSpPr txBox="1"/>
          <p:nvPr/>
        </p:nvSpPr>
        <p:spPr>
          <a:xfrm>
            <a:off x="965400" y="1129825"/>
            <a:ext cx="10707605" cy="400110"/>
          </a:xfrm>
          <a:prstGeom prst="rect">
            <a:avLst/>
          </a:prstGeom>
          <a:solidFill>
            <a:schemeClr val="accent6">
              <a:lumMod val="20000"/>
              <a:lumOff val="80000"/>
            </a:schemeClr>
          </a:solidFill>
        </p:spPr>
        <p:txBody>
          <a:bodyPr wrap="square">
            <a:spAutoFit/>
          </a:bodyPr>
          <a:lstStyle/>
          <a:p>
            <a:pPr marL="342900" indent="-342900" algn="r" defTabSz="685800" rtl="1">
              <a:buFont typeface="Wingdings" panose="05000000000000000000" pitchFamily="2" charset="2"/>
              <a:buChar char="q"/>
              <a:defRPr/>
            </a:pPr>
            <a:r>
              <a:rPr lang="ar-SA" sz="2000" b="1" dirty="0">
                <a:solidFill>
                  <a:srgbClr val="002060"/>
                </a:solidFill>
                <a:cs typeface="Mudir MT" pitchFamily="2" charset="-78"/>
              </a:rPr>
              <a:t>اِسْتَخْرِجْ مِنَ النَّصِّ الْمَهاراتِ النَّفْسِيَّةَ وَالاجْتِماعِيَّةَ التي تُسْهِمُ التكنولوجيا في إنمائها لدى وَفْقَ الْجَدْوَلِ الآتِي:</a:t>
            </a:r>
            <a:endParaRPr lang="ar-MA" sz="2000" b="1" dirty="0">
              <a:solidFill>
                <a:srgbClr val="002060"/>
              </a:solidFill>
              <a:cs typeface="Mudir MT" pitchFamily="2" charset="-78"/>
              <a:sym typeface="Calibri"/>
            </a:endParaRPr>
          </a:p>
        </p:txBody>
      </p:sp>
      <p:pic>
        <p:nvPicPr>
          <p:cNvPr id="4" name="Google Shape;1176;p113">
            <a:extLst>
              <a:ext uri="{FF2B5EF4-FFF2-40B4-BE49-F238E27FC236}">
                <a16:creationId xmlns:a16="http://schemas.microsoft.com/office/drawing/2014/main" id="{709C7994-FE19-64B7-5F38-A6040B1684EE}"/>
              </a:ext>
            </a:extLst>
          </p:cNvPr>
          <p:cNvPicPr>
            <a:picLocks noChangeAspect="1"/>
          </p:cNvPicPr>
          <p:nvPr/>
        </p:nvPicPr>
        <p:blipFill>
          <a:blip r:embed="rId3">
            <a:alphaModFix/>
          </a:blip>
          <a:srcRect/>
          <a:stretch>
            <a:fillRect/>
          </a:stretch>
        </p:blipFill>
        <p:spPr>
          <a:xfrm>
            <a:off x="11363937" y="117203"/>
            <a:ext cx="613995" cy="613995"/>
          </a:xfrm>
          <a:prstGeom prst="rect">
            <a:avLst/>
          </a:prstGeom>
          <a:noFill/>
          <a:ln cap="flat">
            <a:noFill/>
          </a:ln>
        </p:spPr>
      </p:pic>
    </p:spTree>
    <p:extLst>
      <p:ext uri="{BB962C8B-B14F-4D97-AF65-F5344CB8AC3E}">
        <p14:creationId xmlns:p14="http://schemas.microsoft.com/office/powerpoint/2010/main" val="23236665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5214-015D-2C25-A541-655A2F044F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BFF1AF-7A6C-7062-3F87-F9ECC4C7868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C79723-F2A6-77D4-F954-5B7801C05A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169B18B-CB69-7CAE-22DD-5E8BCB891D66}"/>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Google Shape;1698;p59">
            <a:extLst>
              <a:ext uri="{FF2B5EF4-FFF2-40B4-BE49-F238E27FC236}">
                <a16:creationId xmlns:a16="http://schemas.microsoft.com/office/drawing/2014/main" id="{032F3C9A-F9FC-C873-FD74-C0E4083E71F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7" name="Google Shape;1693;p59">
            <a:extLst>
              <a:ext uri="{FF2B5EF4-FFF2-40B4-BE49-F238E27FC236}">
                <a16:creationId xmlns:a16="http://schemas.microsoft.com/office/drawing/2014/main" id="{A272B37E-93FF-89DD-558C-3D56CA318778}"/>
              </a:ext>
            </a:extLst>
          </p:cNvPr>
          <p:cNvSpPr txBox="1">
            <a:spLocks/>
          </p:cNvSpPr>
          <p:nvPr/>
        </p:nvSpPr>
        <p:spPr>
          <a:xfrm>
            <a:off x="965199" y="530810"/>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ما تم التوصل إليه، قبل أن يتقاسم معهم عناصر الإجابة.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9" name="Google Shape;1713;p61">
            <a:extLst>
              <a:ext uri="{FF2B5EF4-FFF2-40B4-BE49-F238E27FC236}">
                <a16:creationId xmlns:a16="http://schemas.microsoft.com/office/drawing/2014/main" id="{A7C06036-3FB0-6558-7DB8-5EB1E29A7839}"/>
              </a:ext>
            </a:extLst>
          </p:cNvPr>
          <p:cNvSpPr txBox="1">
            <a:spLocks/>
          </p:cNvSpPr>
          <p:nvPr/>
        </p:nvSpPr>
        <p:spPr>
          <a:xfrm>
            <a:off x="1143259" y="90777"/>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SA" sz="1800" b="1" dirty="0">
                <a:solidFill>
                  <a:schemeClr val="bg1">
                    <a:lumMod val="50000"/>
                  </a:schemeClr>
                </a:solidFill>
                <a:latin typeface="+mn-lt"/>
                <a:ea typeface="Calibri"/>
                <a:cs typeface="Calibri"/>
                <a:sym typeface="Calibri"/>
              </a:rPr>
              <a:t>في الحصة الموالية: مراقبة </a:t>
            </a:r>
            <a:r>
              <a:rPr lang="ar-SA" sz="1800" b="1" dirty="0">
                <a:solidFill>
                  <a:schemeClr val="bg1">
                    <a:lumMod val="50000"/>
                  </a:schemeClr>
                </a:solidFill>
                <a:ea typeface="Calibri"/>
                <a:cs typeface="Calibri"/>
              </a:rPr>
              <a:t>الْمَهاراتِ النَّفْسِيَّةَ وَالاجْتِماعِيَّةَ التي تسهم التكنولوجيا في إنمائها لدى التلاميذ، وَفْقَ الْجَدْوَلِ </a:t>
            </a:r>
            <a:r>
              <a:rPr lang="ar-SA" sz="1800" b="1" dirty="0">
                <a:solidFill>
                  <a:schemeClr val="bg1">
                    <a:lumMod val="50000"/>
                  </a:schemeClr>
                </a:solidFill>
                <a:latin typeface="+mn-lt"/>
                <a:ea typeface="Calibri"/>
                <a:cs typeface="Calibri"/>
                <a:sym typeface="Calibri"/>
              </a:rPr>
              <a:t>: </a:t>
            </a:r>
            <a:r>
              <a:rPr lang="ar-MA" sz="1800" b="1" dirty="0">
                <a:solidFill>
                  <a:schemeClr val="bg1">
                    <a:lumMod val="50000"/>
                  </a:schemeClr>
                </a:solidFill>
                <a:latin typeface="+mn-lt"/>
                <a:ea typeface="Calibri"/>
                <a:cs typeface="Calibri"/>
                <a:sym typeface="Calibri"/>
              </a:rPr>
              <a:t> </a:t>
            </a:r>
          </a:p>
        </p:txBody>
      </p:sp>
      <p:graphicFrame>
        <p:nvGraphicFramePr>
          <p:cNvPr id="5" name="Tableau 4">
            <a:extLst>
              <a:ext uri="{FF2B5EF4-FFF2-40B4-BE49-F238E27FC236}">
                <a16:creationId xmlns:a16="http://schemas.microsoft.com/office/drawing/2014/main" id="{5423D04B-EDCF-146C-21FA-B7FF06110AEA}"/>
              </a:ext>
            </a:extLst>
          </p:cNvPr>
          <p:cNvGraphicFramePr>
            <a:graphicFrameLocks noGrp="1"/>
          </p:cNvGraphicFramePr>
          <p:nvPr>
            <p:extLst>
              <p:ext uri="{D42A27DB-BD31-4B8C-83A1-F6EECF244321}">
                <p14:modId xmlns:p14="http://schemas.microsoft.com/office/powerpoint/2010/main" val="1357682830"/>
              </p:ext>
            </p:extLst>
          </p:nvPr>
        </p:nvGraphicFramePr>
        <p:xfrm>
          <a:off x="776688" y="2132207"/>
          <a:ext cx="10707604" cy="3450777"/>
        </p:xfrm>
        <a:graphic>
          <a:graphicData uri="http://schemas.openxmlformats.org/drawingml/2006/table">
            <a:tbl>
              <a:tblPr rtl="1" firstRow="1" firstCol="1" bandRow="1">
                <a:tableStyleId>{5C22544A-7EE6-4342-B048-85BDC9FD1C3A}</a:tableStyleId>
              </a:tblPr>
              <a:tblGrid>
                <a:gridCol w="1852954">
                  <a:extLst>
                    <a:ext uri="{9D8B030D-6E8A-4147-A177-3AD203B41FA5}">
                      <a16:colId xmlns:a16="http://schemas.microsoft.com/office/drawing/2014/main" val="260832965"/>
                    </a:ext>
                  </a:extLst>
                </a:gridCol>
                <a:gridCol w="4189440">
                  <a:extLst>
                    <a:ext uri="{9D8B030D-6E8A-4147-A177-3AD203B41FA5}">
                      <a16:colId xmlns:a16="http://schemas.microsoft.com/office/drawing/2014/main" val="3487718296"/>
                    </a:ext>
                  </a:extLst>
                </a:gridCol>
                <a:gridCol w="4665210">
                  <a:extLst>
                    <a:ext uri="{9D8B030D-6E8A-4147-A177-3AD203B41FA5}">
                      <a16:colId xmlns:a16="http://schemas.microsoft.com/office/drawing/2014/main" val="3468867987"/>
                    </a:ext>
                  </a:extLst>
                </a:gridCol>
              </a:tblGrid>
              <a:tr h="570417">
                <a:tc>
                  <a:txBody>
                    <a:bodyPr/>
                    <a:lstStyle/>
                    <a:p>
                      <a:pPr algn="ctr" rtl="1">
                        <a:lnSpc>
                          <a:spcPct val="115000"/>
                        </a:lnSpc>
                        <a:spcAft>
                          <a:spcPts val="1000"/>
                        </a:spcAft>
                        <a:buNone/>
                      </a:pPr>
                      <a:r>
                        <a:rPr lang="ar-SA" sz="2000" b="1" kern="1200" dirty="0">
                          <a:solidFill>
                            <a:srgbClr val="002060"/>
                          </a:solidFill>
                          <a:latin typeface="+mn-lt"/>
                          <a:ea typeface="+mn-ea"/>
                          <a:cs typeface="Mudir MT" pitchFamily="2" charset="-78"/>
                        </a:rPr>
                        <a:t>الْمَهاراتِ</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00000"/>
                        </a:lnSpc>
                        <a:spcAft>
                          <a:spcPts val="1000"/>
                        </a:spcAft>
                        <a:buNone/>
                      </a:pPr>
                      <a:r>
                        <a:rPr lang="fr-FR" sz="2000" b="1" kern="1200" dirty="0">
                          <a:solidFill>
                            <a:srgbClr val="002060"/>
                          </a:solidFill>
                          <a:latin typeface="+mn-lt"/>
                          <a:ea typeface="+mn-ea"/>
                          <a:cs typeface="Mudir MT" pitchFamily="2" charset="-78"/>
                        </a:rPr>
                        <a:t>✨ </a:t>
                      </a:r>
                      <a:r>
                        <a:rPr lang="ar-SA" sz="2000" b="1" kern="1200" dirty="0">
                          <a:solidFill>
                            <a:srgbClr val="002060"/>
                          </a:solidFill>
                          <a:latin typeface="+mn-lt"/>
                          <a:ea typeface="+mn-ea"/>
                          <a:cs typeface="Mudir MT" pitchFamily="2" charset="-78"/>
                        </a:rPr>
                        <a:t>مدلولُ </a:t>
                      </a:r>
                      <a:r>
                        <a:rPr lang="ar-SA" sz="2000" b="1" dirty="0">
                          <a:solidFill>
                            <a:srgbClr val="002060"/>
                          </a:solidFill>
                          <a:cs typeface="Mudir MT" pitchFamily="2" charset="-78"/>
                        </a:rPr>
                        <a:t>الْمَهارةِ النَّفْسِيَّةِ وَالاجْتِماعِيَّةِ</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00000"/>
                        </a:lnSpc>
                        <a:spcAft>
                          <a:spcPts val="1000"/>
                        </a:spcAft>
                        <a:buNone/>
                      </a:pPr>
                      <a:r>
                        <a:rPr lang="fr-FR" sz="2000" b="1" kern="1200" dirty="0">
                          <a:solidFill>
                            <a:srgbClr val="002060"/>
                          </a:solidFill>
                          <a:latin typeface="+mn-lt"/>
                          <a:ea typeface="+mn-ea"/>
                          <a:cs typeface="Mudir MT" pitchFamily="2" charset="-78"/>
                        </a:rPr>
                        <a:t>📖 </a:t>
                      </a:r>
                      <a:r>
                        <a:rPr lang="ar-SA" sz="2000" b="1" kern="1200" dirty="0">
                          <a:solidFill>
                            <a:srgbClr val="002060"/>
                          </a:solidFill>
                          <a:latin typeface="+mn-lt"/>
                          <a:ea typeface="+mn-ea"/>
                          <a:cs typeface="Mudir MT" pitchFamily="2" charset="-78"/>
                        </a:rPr>
                        <a:t>الدليل من النص</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32876854"/>
                  </a:ext>
                </a:extLst>
              </a:tr>
              <a:tr h="570417">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التعاون</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تنمية روح المشاركة والعمل الجماعي، وزيادة الحماس عبر التعلم التفاعلي</a:t>
                      </a:r>
                      <a:r>
                        <a:rPr lang="fr-FR" sz="2000" b="1" kern="1200" dirty="0">
                          <a:solidFill>
                            <a:srgbClr val="002060"/>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15000"/>
                        </a:lnSpc>
                        <a:spcAft>
                          <a:spcPts val="1000"/>
                        </a:spcAft>
                        <a:buNone/>
                      </a:pPr>
                      <a:r>
                        <a:rPr lang="ar-SA" sz="2000" b="1" kern="1200" dirty="0">
                          <a:solidFill>
                            <a:schemeClr val="accent2">
                              <a:lumMod val="50000"/>
                            </a:schemeClr>
                          </a:solidFill>
                          <a:latin typeface="+mn-lt"/>
                          <a:ea typeface="+mn-ea"/>
                          <a:cs typeface="Mudir MT" pitchFamily="2" charset="-78"/>
                        </a:rPr>
                        <a:t>تُوَفِّرُ التِّكْنُولُوجِيَا بِيئَةَ تَعَلُّمٍ تَفَاعُلِيَّةً،... مِمَّا يُزِيدُ مِنْ مُشَارَكَتِهِمْ وَحَمَاسِهِمْ</a:t>
                      </a:r>
                      <a:r>
                        <a:rPr lang="fr-FR" sz="2000" b="1" kern="1200" dirty="0">
                          <a:solidFill>
                            <a:schemeClr val="accent2">
                              <a:lumMod val="50000"/>
                            </a:schemeClr>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992432"/>
                  </a:ext>
                </a:extLst>
              </a:tr>
              <a:tr h="617309">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التفكير النقدي</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تدريب التلميذ على موازنة الآراء بين السلبيات والإيجابيات، وعدم قبولها دون تمحيص</a:t>
                      </a:r>
                      <a:r>
                        <a:rPr lang="fr-FR" sz="2000" b="1" kern="1200" dirty="0">
                          <a:solidFill>
                            <a:srgbClr val="002060"/>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15000"/>
                        </a:lnSpc>
                        <a:spcAft>
                          <a:spcPts val="1000"/>
                        </a:spcAft>
                        <a:buNone/>
                      </a:pPr>
                      <a:r>
                        <a:rPr lang="ar-SA" sz="2000" b="1" kern="1200" dirty="0">
                          <a:solidFill>
                            <a:schemeClr val="accent2">
                              <a:lumMod val="50000"/>
                            </a:schemeClr>
                          </a:solidFill>
                          <a:latin typeface="+mn-lt"/>
                          <a:ea typeface="+mn-ea"/>
                          <a:cs typeface="Mudir MT" pitchFamily="2" charset="-78"/>
                        </a:rPr>
                        <a:t>يَدَّعِي كَثِيرٌ مِنَ النَّاسِ... غَيْرَ أَنِّي أَرَى أَنَّ لاِسْتِعْمَالِ التِّكْنُولُوجِيَا... فَوَائِدَ عِدَّةً</a:t>
                      </a:r>
                      <a:r>
                        <a:rPr lang="fr-FR" sz="2000" b="1" kern="1200" dirty="0">
                          <a:solidFill>
                            <a:schemeClr val="accent2">
                              <a:lumMod val="50000"/>
                            </a:schemeClr>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38076823"/>
                  </a:ext>
                </a:extLst>
              </a:tr>
              <a:tr h="644916">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المسؤولية</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الوعي بضرورة وضع قواعد وضوابط للاستخدام السليم للتكنولوجيا</a:t>
                      </a:r>
                      <a:r>
                        <a:rPr lang="fr-FR" sz="2000" b="1" kern="1200" dirty="0">
                          <a:solidFill>
                            <a:srgbClr val="002060"/>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15000"/>
                        </a:lnSpc>
                        <a:spcAft>
                          <a:spcPts val="1000"/>
                        </a:spcAft>
                        <a:buNone/>
                      </a:pPr>
                      <a:r>
                        <a:rPr lang="ar-SA" sz="2000" b="1" kern="1200" dirty="0">
                          <a:solidFill>
                            <a:schemeClr val="accent2">
                              <a:lumMod val="50000"/>
                            </a:schemeClr>
                          </a:solidFill>
                          <a:latin typeface="+mn-lt"/>
                          <a:ea typeface="+mn-ea"/>
                          <a:cs typeface="Mudir MT" pitchFamily="2" charset="-78"/>
                        </a:rPr>
                        <a:t>بِوَضْعِ قَوَاعِدَ لاِسْتِخْدَامِ التِّكْنُولُوجِيَا فِي الْفُصُولِ الدِّرَاسِيَّةِ، وَضَوَابِطَ تُوَجِّهُ التَّلَامِيذَ</a:t>
                      </a:r>
                      <a:r>
                        <a:rPr lang="fr-FR" sz="2000" b="1" kern="1200" dirty="0">
                          <a:solidFill>
                            <a:schemeClr val="accent2">
                              <a:lumMod val="50000"/>
                            </a:schemeClr>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3291839"/>
                  </a:ext>
                </a:extLst>
              </a:tr>
              <a:tr h="644916">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إدارة الذات</a:t>
                      </a:r>
                      <a:endParaRPr lang="fr-FR" sz="2000" b="1" kern="1200" dirty="0">
                        <a:solidFill>
                          <a:srgbClr val="002060"/>
                        </a:solidFill>
                        <a:latin typeface="+mn-lt"/>
                        <a:ea typeface="+mn-ea"/>
                        <a:cs typeface="Mudir MT" pitchFamily="2" charset="-78"/>
                      </a:endParaRP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r" rtl="1">
                        <a:lnSpc>
                          <a:spcPct val="115000"/>
                        </a:lnSpc>
                        <a:spcAft>
                          <a:spcPts val="1000"/>
                        </a:spcAft>
                        <a:buNone/>
                      </a:pPr>
                      <a:r>
                        <a:rPr lang="ar-SA" sz="2000" b="1" kern="1200" dirty="0">
                          <a:solidFill>
                            <a:srgbClr val="002060"/>
                          </a:solidFill>
                          <a:latin typeface="+mn-lt"/>
                          <a:ea typeface="+mn-ea"/>
                          <a:cs typeface="Mudir MT" pitchFamily="2" charset="-78"/>
                        </a:rPr>
                        <a:t>التحكم في الانتباه، تجنب التشتيت، وتنظيم استعمال الأجهزة بشكل رشيد</a:t>
                      </a:r>
                      <a:r>
                        <a:rPr lang="fr-FR" sz="2000" b="1" kern="1200" dirty="0">
                          <a:solidFill>
                            <a:srgbClr val="002060"/>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1">
                        <a:lnSpc>
                          <a:spcPct val="115000"/>
                        </a:lnSpc>
                        <a:spcAft>
                          <a:spcPts val="1000"/>
                        </a:spcAft>
                        <a:buNone/>
                      </a:pPr>
                      <a:r>
                        <a:rPr lang="ar-SA" sz="2000" b="1" kern="1200" dirty="0">
                          <a:solidFill>
                            <a:schemeClr val="accent2">
                              <a:lumMod val="50000"/>
                            </a:schemeClr>
                          </a:solidFill>
                          <a:latin typeface="+mn-lt"/>
                          <a:ea typeface="+mn-ea"/>
                          <a:cs typeface="Mudir MT" pitchFamily="2" charset="-78"/>
                        </a:rPr>
                        <a:t>مِثْلَ تَشْتِيتِ الِانْتِبَاهِ، أَوْ قِلَّةِ التَّرْكِيزِ، أَوِ الِاعْتِمَادِ الزَّائِدِ عَلَى الأَجْهِزَةِ</a:t>
                      </a:r>
                      <a:r>
                        <a:rPr lang="fr-FR" sz="2000" b="1" kern="1200" dirty="0">
                          <a:solidFill>
                            <a:schemeClr val="accent2">
                              <a:lumMod val="50000"/>
                            </a:schemeClr>
                          </a:solidFill>
                          <a:latin typeface="+mn-lt"/>
                          <a:ea typeface="+mn-ea"/>
                          <a:cs typeface="Mudir MT" pitchFamily="2" charset="-78"/>
                        </a:rPr>
                        <a:t>.</a:t>
                      </a:r>
                    </a:p>
                  </a:txBody>
                  <a:tcPr marL="9525" marR="9525" marT="9525" marB="95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2507421"/>
                  </a:ext>
                </a:extLst>
              </a:tr>
            </a:tbl>
          </a:graphicData>
        </a:graphic>
      </p:graphicFrame>
      <p:sp>
        <p:nvSpPr>
          <p:cNvPr id="8" name="ZoneTexte 7">
            <a:extLst>
              <a:ext uri="{FF2B5EF4-FFF2-40B4-BE49-F238E27FC236}">
                <a16:creationId xmlns:a16="http://schemas.microsoft.com/office/drawing/2014/main" id="{1D214235-3B55-0E7D-E408-799C5DEE4F61}"/>
              </a:ext>
            </a:extLst>
          </p:cNvPr>
          <p:cNvSpPr txBox="1"/>
          <p:nvPr/>
        </p:nvSpPr>
        <p:spPr>
          <a:xfrm>
            <a:off x="965400" y="1129825"/>
            <a:ext cx="10707605" cy="400110"/>
          </a:xfrm>
          <a:prstGeom prst="rect">
            <a:avLst/>
          </a:prstGeom>
          <a:solidFill>
            <a:schemeClr val="accent6">
              <a:lumMod val="20000"/>
              <a:lumOff val="80000"/>
            </a:schemeClr>
          </a:solidFill>
        </p:spPr>
        <p:txBody>
          <a:bodyPr wrap="square">
            <a:spAutoFit/>
          </a:bodyPr>
          <a:lstStyle/>
          <a:p>
            <a:pPr marL="342900" indent="-342900" algn="r" defTabSz="685800" rtl="1">
              <a:buFont typeface="Wingdings" panose="05000000000000000000" pitchFamily="2" charset="2"/>
              <a:buChar char="q"/>
              <a:defRPr/>
            </a:pPr>
            <a:r>
              <a:rPr lang="ar-SA" sz="2000" b="1" dirty="0">
                <a:solidFill>
                  <a:srgbClr val="002060"/>
                </a:solidFill>
                <a:cs typeface="Mudir MT" pitchFamily="2" charset="-78"/>
              </a:rPr>
              <a:t>اِسْتَخْرِجْ مِنَ النَّصِّ الْمَهاراتِ النَّفْسِيَّةَ وَالاجْتِماعِيَّةَ التي تُسْهِمُ التكنولوجيا في إنمائها لدى وَفْقَ الْجَدْوَلِ الآتِي:</a:t>
            </a:r>
            <a:endParaRPr lang="ar-MA" sz="2000" b="1" dirty="0">
              <a:solidFill>
                <a:srgbClr val="002060"/>
              </a:solidFill>
              <a:cs typeface="Mudir MT" pitchFamily="2" charset="-78"/>
              <a:sym typeface="Calibri"/>
            </a:endParaRPr>
          </a:p>
        </p:txBody>
      </p:sp>
    </p:spTree>
    <p:extLst>
      <p:ext uri="{BB962C8B-B14F-4D97-AF65-F5344CB8AC3E}">
        <p14:creationId xmlns:p14="http://schemas.microsoft.com/office/powerpoint/2010/main" val="21391933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11222</TotalTime>
  <Words>3968</Words>
  <Application>Microsoft Office PowerPoint</Application>
  <PresentationFormat>Grand écran</PresentationFormat>
  <Paragraphs>445</Paragraphs>
  <Slides>56</Slides>
  <Notes>25</Notes>
  <HiddenSlides>10</HiddenSlides>
  <MMClips>0</MMClips>
  <ScaleCrop>false</ScaleCrop>
  <HeadingPairs>
    <vt:vector size="6" baseType="variant">
      <vt:variant>
        <vt:lpstr>Polices utilisées</vt:lpstr>
      </vt:variant>
      <vt:variant>
        <vt:i4>12</vt:i4>
      </vt:variant>
      <vt:variant>
        <vt:lpstr>Thème</vt:lpstr>
      </vt:variant>
      <vt:variant>
        <vt:i4>5</vt:i4>
      </vt:variant>
      <vt:variant>
        <vt:lpstr>Titres des diapositives</vt:lpstr>
      </vt:variant>
      <vt:variant>
        <vt:i4>56</vt:i4>
      </vt:variant>
    </vt:vector>
  </HeadingPairs>
  <TitlesOfParts>
    <vt:vector size="73" baseType="lpstr">
      <vt:lpstr>Aptos</vt:lpstr>
      <vt:lpstr>Arial</vt:lpstr>
      <vt:lpstr>Calibri</vt:lpstr>
      <vt:lpstr>Calibri (En-têtes)</vt:lpstr>
      <vt:lpstr>Calibri Light</vt:lpstr>
      <vt:lpstr>Dosis</vt:lpstr>
      <vt:lpstr>Mudir MT</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ما هيَ فَوائِدُ اسْتِعْمالِ التِّكْنولوجْيا في التَّدْريسِ؟</vt:lpstr>
      <vt:lpstr>2- الممارسة الموجهة:  ننتقل الآن، إلى الجواب عن السؤالين 2 و3 بشكل ثنائي؟</vt:lpstr>
      <vt:lpstr>2- الممارسة الموجهة:  الجواب عن السؤالين 2 و3 بشكل ثنائي؟</vt:lpstr>
      <vt:lpstr>3- الممارسة المستقلة:  ننتقل الآن، إلى الجواب عن بقية الأسئلة بشكل فردي؟</vt:lpstr>
      <vt:lpstr>3- الممارسة المستقلة:  ننتقل الآن، إلى الجواب عن بقية الأسئلة بشكل فردي؟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144</cp:revision>
  <dcterms:created xsi:type="dcterms:W3CDTF">2025-08-08T14:19:48Z</dcterms:created>
  <dcterms:modified xsi:type="dcterms:W3CDTF">2025-09-20T17:27:33Z</dcterms:modified>
</cp:coreProperties>
</file>