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731" r:id="rId3"/>
    <p:sldMasterId id="2147483759" r:id="rId4"/>
    <p:sldMasterId id="2147483778" r:id="rId5"/>
  </p:sldMasterIdLst>
  <p:notesMasterIdLst>
    <p:notesMasterId r:id="rId61"/>
  </p:notesMasterIdLst>
  <p:sldIdLst>
    <p:sldId id="2147483578" r:id="rId6"/>
    <p:sldId id="2147483485" r:id="rId7"/>
    <p:sldId id="2134807732" r:id="rId8"/>
    <p:sldId id="2147483579" r:id="rId9"/>
    <p:sldId id="955" r:id="rId10"/>
    <p:sldId id="2147483594" r:id="rId11"/>
    <p:sldId id="2147483486" r:id="rId12"/>
    <p:sldId id="2147483398" r:id="rId13"/>
    <p:sldId id="2147483399" r:id="rId14"/>
    <p:sldId id="2134806337" r:id="rId15"/>
    <p:sldId id="2147483535" r:id="rId16"/>
    <p:sldId id="261" r:id="rId17"/>
    <p:sldId id="266" r:id="rId18"/>
    <p:sldId id="2147483597" r:id="rId19"/>
    <p:sldId id="2147483413" r:id="rId20"/>
    <p:sldId id="2147483596" r:id="rId21"/>
    <p:sldId id="2147483536" r:id="rId22"/>
    <p:sldId id="2147483585" r:id="rId23"/>
    <p:sldId id="2147483436" r:id="rId24"/>
    <p:sldId id="2147483437" r:id="rId25"/>
    <p:sldId id="2147483586" r:id="rId26"/>
    <p:sldId id="2147483604" r:id="rId27"/>
    <p:sldId id="2147483592" r:id="rId28"/>
    <p:sldId id="2147483561" r:id="rId29"/>
    <p:sldId id="2147483563" r:id="rId30"/>
    <p:sldId id="2147483564" r:id="rId31"/>
    <p:sldId id="2147483587" r:id="rId32"/>
    <p:sldId id="2147483598" r:id="rId33"/>
    <p:sldId id="2147483600" r:id="rId34"/>
    <p:sldId id="2147483599" r:id="rId35"/>
    <p:sldId id="319" r:id="rId36"/>
    <p:sldId id="353" r:id="rId37"/>
    <p:sldId id="352" r:id="rId38"/>
    <p:sldId id="356" r:id="rId39"/>
    <p:sldId id="2147483608" r:id="rId40"/>
    <p:sldId id="2147483591" r:id="rId41"/>
    <p:sldId id="2147483570" r:id="rId42"/>
    <p:sldId id="2147483588" r:id="rId43"/>
    <p:sldId id="2147483605" r:id="rId44"/>
    <p:sldId id="2147483577" r:id="rId45"/>
    <p:sldId id="295" r:id="rId46"/>
    <p:sldId id="358" r:id="rId47"/>
    <p:sldId id="360" r:id="rId48"/>
    <p:sldId id="359" r:id="rId49"/>
    <p:sldId id="364" r:id="rId50"/>
    <p:sldId id="2147483609" r:id="rId51"/>
    <p:sldId id="2147483589" r:id="rId52"/>
    <p:sldId id="2147483572" r:id="rId53"/>
    <p:sldId id="2147483573" r:id="rId54"/>
    <p:sldId id="2147483590" r:id="rId55"/>
    <p:sldId id="2147483574" r:id="rId56"/>
    <p:sldId id="2147483575" r:id="rId57"/>
    <p:sldId id="2147483576" r:id="rId58"/>
    <p:sldId id="2147483607" r:id="rId59"/>
    <p:sldId id="2147483560" r:id="rId6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31" autoAdjust="0"/>
    <p:restoredTop sz="94660"/>
  </p:normalViewPr>
  <p:slideViewPr>
    <p:cSldViewPr snapToGrid="0" showGuides="1">
      <p:cViewPr varScale="1">
        <p:scale>
          <a:sx n="58" d="100"/>
          <a:sy n="58" d="100"/>
        </p:scale>
        <p:origin x="1116" y="66"/>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27/09/2025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76;g370ab27719c_0_589:notes">
            <a:extLst>
              <a:ext uri="{FF2B5EF4-FFF2-40B4-BE49-F238E27FC236}">
                <a16:creationId xmlns:a16="http://schemas.microsoft.com/office/drawing/2014/main" id="{808EA1FC-CA09-0FA7-9BFC-2DA09E4204E0}"/>
              </a:ext>
            </a:extLst>
          </p:cNvPr>
          <p:cNvSpPr txBox="1">
            <a:spLocks noGrp="1"/>
          </p:cNvSpPr>
          <p:nvPr>
            <p:ph type="body" sz="quarter" idx="1"/>
          </p:nvPr>
        </p:nvSpPr>
        <p:spPr>
          <a:xfrm>
            <a:off x="685800" y="4400549"/>
            <a:ext cx="5486400" cy="3600596"/>
          </a:xfrm>
        </p:spPr>
        <p:txBody>
          <a:bodyPr lIns="91421" tIns="91421" rIns="91421" bIns="91421"/>
          <a:lstStyle/>
          <a:p>
            <a:endParaRPr lang="fr-FR"/>
          </a:p>
        </p:txBody>
      </p:sp>
      <p:sp>
        <p:nvSpPr>
          <p:cNvPr id="3" name="Google Shape;1077;g370ab27719c_0_589:notes">
            <a:extLst>
              <a:ext uri="{FF2B5EF4-FFF2-40B4-BE49-F238E27FC236}">
                <a16:creationId xmlns:a16="http://schemas.microsoft.com/office/drawing/2014/main" id="{6EDCBD9C-6CAC-EBB1-7496-F79C9F189758}"/>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33E3C808-C8B5-FB39-C553-CC22EC6078B9}"/>
            </a:ext>
          </a:extLst>
        </p:cNvPr>
        <p:cNvGrpSpPr/>
        <p:nvPr/>
      </p:nvGrpSpPr>
      <p:grpSpPr>
        <a:xfrm>
          <a:off x="0" y="0"/>
          <a:ext cx="0" cy="0"/>
          <a:chOff x="0" y="0"/>
          <a:chExt cx="0" cy="0"/>
        </a:xfrm>
      </p:grpSpPr>
      <p:sp>
        <p:nvSpPr>
          <p:cNvPr id="279" name="Google Shape;279;p7:notes">
            <a:extLst>
              <a:ext uri="{FF2B5EF4-FFF2-40B4-BE49-F238E27FC236}">
                <a16:creationId xmlns:a16="http://schemas.microsoft.com/office/drawing/2014/main" id="{5D2C00BD-1749-7F0E-899B-6BA4D4E1B2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a:extLst>
              <a:ext uri="{FF2B5EF4-FFF2-40B4-BE49-F238E27FC236}">
                <a16:creationId xmlns:a16="http://schemas.microsoft.com/office/drawing/2014/main" id="{A3A77B0D-F54E-3ED4-D79C-3BF6771C03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8009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10</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94789958-BE2C-60A3-6064-85436B9DF434}"/>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4CE15D58-5928-F20F-AF88-383F0BBB7DE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004309FC-4902-BD8F-F69F-86B436355FE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93290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E3C00CE3-E0A0-551C-3EC5-12096EC8E83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D8EE13A4-D6BA-CA8D-885A-1A0FA098914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D7409A94-8E3C-35A6-B790-15D8D49FD7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1862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C6BA25E-695B-1D00-5457-D68CEE089062}"/>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1544F92-5E86-DDD0-7372-A259EB5A22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36018C8B-C638-E444-4A92-B77B3B02DE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8660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2DB407D6-6631-9AFF-95CA-5FAEFC7C0D7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5A0EC174-A1B7-D902-7B4D-226ECBE14F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ECF989-0BFB-BB7B-3D19-9D95E4BD7F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563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1804261A-1844-D0BA-CBFA-4B3BC099287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8761D05-34C2-0B60-42A2-7F704AD74D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B2B0657F-D9A2-D42E-59FD-C11071D2AC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09698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3BC94BF8-FFBF-D3C1-A761-CF2D5970F2B7}"/>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0F181244-22DA-8B81-F42C-C48E94E2951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50163067-7FDD-6351-B9AA-5ECF307DE4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2048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44FF9EB-D68A-F019-BB0E-3A91E1558CA6}"/>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49AD77D-F4EF-0675-9123-B484F52ABA0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EF89407D-B894-2556-F5A2-AA69C1AA26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959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AC6A5CBB-8281-B2A4-DD81-824700A8E3D1}"/>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88C5E7F4-DE2A-64B9-2DF7-04558F0E5FA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DD53A2B-6B19-7602-544E-36BE26D6EA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03868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C168F95C-9D4F-E72E-A984-10943D11CBAF}"/>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2306CD7D-DAB6-82CF-60C2-15682330904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96629844-8E0C-31DD-C8DD-044EE0F1603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40076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5CE60656-15BE-1BF6-467B-21465596DD30}"/>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A902BAE3-EDB6-91A2-8CCA-9885D9040B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8CB414E-0718-83C7-962B-2E07955F82A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1B59C630-13BB-7EE5-C2F7-60DBC60F412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40</a:t>
            </a:fld>
            <a:endParaRPr>
              <a:solidFill>
                <a:srgbClr val="000000"/>
              </a:solidFill>
            </a:endParaRPr>
          </a:p>
        </p:txBody>
      </p:sp>
    </p:spTree>
    <p:extLst>
      <p:ext uri="{BB962C8B-B14F-4D97-AF65-F5344CB8AC3E}">
        <p14:creationId xmlns:p14="http://schemas.microsoft.com/office/powerpoint/2010/main" val="2804037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41</a:t>
            </a:fld>
            <a:endParaRPr>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42</a:t>
            </a:fld>
            <a:endParaRPr>
              <a:solidFill>
                <a:srgbClr val="000000"/>
              </a:solidFill>
            </a:endParaRPr>
          </a:p>
        </p:txBody>
      </p:sp>
    </p:spTree>
    <p:extLst>
      <p:ext uri="{BB962C8B-B14F-4D97-AF65-F5344CB8AC3E}">
        <p14:creationId xmlns:p14="http://schemas.microsoft.com/office/powerpoint/2010/main" val="3995994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43</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E2D98F3-4F01-9B30-C19B-C59B18ED0267}"/>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C43EC65-A147-8364-1F5D-628FE3C963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F50015B-0705-EE10-7CB5-924FE69606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B8C7AB3-A55E-1023-0F44-BA0863DB49F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44</a:t>
            </a:fld>
            <a:endParaRPr>
              <a:solidFill>
                <a:srgbClr val="000000"/>
              </a:solidFill>
            </a:endParaRPr>
          </a:p>
        </p:txBody>
      </p:sp>
    </p:spTree>
    <p:extLst>
      <p:ext uri="{BB962C8B-B14F-4D97-AF65-F5344CB8AC3E}">
        <p14:creationId xmlns:p14="http://schemas.microsoft.com/office/powerpoint/2010/main" val="4117456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568AD09-04C2-0A33-817C-FD2E15689F8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F39207D-E60A-8515-9316-C24FAF82984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C094A09-43E2-D591-D088-16C8A58D7D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08" name="Google Shape;1508;p45:notes">
            <a:extLst>
              <a:ext uri="{FF2B5EF4-FFF2-40B4-BE49-F238E27FC236}">
                <a16:creationId xmlns:a16="http://schemas.microsoft.com/office/drawing/2014/main" id="{9A1EB964-1EC0-B1D1-FE75-76316DF96AB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45</a:t>
            </a:fld>
            <a:endParaRPr>
              <a:solidFill>
                <a:srgbClr val="000000"/>
              </a:solidFill>
            </a:endParaRPr>
          </a:p>
        </p:txBody>
      </p:sp>
    </p:spTree>
    <p:extLst>
      <p:ext uri="{BB962C8B-B14F-4D97-AF65-F5344CB8AC3E}">
        <p14:creationId xmlns:p14="http://schemas.microsoft.com/office/powerpoint/2010/main" val="999624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16EE8C6-77B8-E6E2-957E-7A2E67CDAF7E}"/>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91799D3-3724-08A6-6515-B37BDA2270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FA9921F-7453-EDF1-E733-B7070F26A1F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ED6871-8B34-06A0-59F4-A9594403605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46</a:t>
            </a:fld>
            <a:endParaRPr>
              <a:solidFill>
                <a:srgbClr val="000000"/>
              </a:solidFill>
            </a:endParaRPr>
          </a:p>
        </p:txBody>
      </p:sp>
    </p:spTree>
    <p:extLst>
      <p:ext uri="{BB962C8B-B14F-4D97-AF65-F5344CB8AC3E}">
        <p14:creationId xmlns:p14="http://schemas.microsoft.com/office/powerpoint/2010/main" val="2286807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5699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632C9BFC-183A-5DBA-B544-9EB769425F1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3562D90-208B-B700-DA4F-FD996A70E3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3D162C2-BD6F-E026-F766-2FB99B120B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0177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41238169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1"/>
            <a:ext cx="12039799" cy="856831"/>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76095"/>
            <a:ext cx="838193" cy="83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10900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493;p66">
            <a:extLst>
              <a:ext uri="{FF2B5EF4-FFF2-40B4-BE49-F238E27FC236}">
                <a16:creationId xmlns:a16="http://schemas.microsoft.com/office/drawing/2014/main" id="{4DA05920-DA05-97C0-5204-8E369B08A918}"/>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494;p66">
            <a:extLst>
              <a:ext uri="{FF2B5EF4-FFF2-40B4-BE49-F238E27FC236}">
                <a16:creationId xmlns:a16="http://schemas.microsoft.com/office/drawing/2014/main" id="{B7662C5C-BEE2-9D3A-3BCF-DAC2133B2FC2}"/>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495;p66">
            <a:extLst>
              <a:ext uri="{FF2B5EF4-FFF2-40B4-BE49-F238E27FC236}">
                <a16:creationId xmlns:a16="http://schemas.microsoft.com/office/drawing/2014/main" id="{2F69D0FD-1052-A1D5-EAC3-CCA1C10E4349}"/>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B6157E9-D3C2-408A-8624-22B2CE8B1F99}" type="slidenum">
              <a:t>‹N°›</a:t>
            </a:fld>
            <a:endParaRPr lang="fr-FR"/>
          </a:p>
        </p:txBody>
      </p:sp>
    </p:spTree>
    <p:extLst>
      <p:ext uri="{BB962C8B-B14F-4D97-AF65-F5344CB8AC3E}">
        <p14:creationId xmlns:p14="http://schemas.microsoft.com/office/powerpoint/2010/main" val="355831306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8F03CC-BE3A-A23A-4149-4C1FCBB37A68}"/>
              </a:ext>
            </a:extLst>
          </p:cNvPr>
          <p:cNvSpPr txBox="1">
            <a:spLocks noGrp="1"/>
          </p:cNvSpPr>
          <p:nvPr>
            <p:ph type="ctrTitle"/>
          </p:nvPr>
        </p:nvSpPr>
        <p:spPr>
          <a:xfrm>
            <a:off x="1524000" y="1122359"/>
            <a:ext cx="9144000" cy="2387595"/>
          </a:xfrm>
          <a:prstGeom prst="rect">
            <a:avLst/>
          </a:prstGeo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id="{53401E7B-9CC0-5018-CDC0-DCDF7991DB4C}"/>
              </a:ext>
            </a:extLst>
          </p:cNvPr>
          <p:cNvSpPr txBox="1">
            <a:spLocks noGrp="1"/>
          </p:cNvSpPr>
          <p:nvPr>
            <p:ph type="subTitle" idx="1"/>
          </p:nvPr>
        </p:nvSpPr>
        <p:spPr>
          <a:xfrm>
            <a:off x="1524000" y="3602041"/>
            <a:ext cx="9144000" cy="1655759"/>
          </a:xfrm>
          <a:prstGeom prst="rect">
            <a:avLst/>
          </a:prstGeo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CEE9EC70-A0D8-3F9B-DA8B-D83F7D9F158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8FA9865-4FAE-4140-90AC-D386D6FC41BA}" type="datetime1">
              <a:rPr lang="fr-FR"/>
              <a:pPr lvl="0"/>
              <a:t>27/09/2025</a:t>
            </a:fld>
            <a:endParaRPr lang="fr-FR"/>
          </a:p>
        </p:txBody>
      </p:sp>
      <p:sp>
        <p:nvSpPr>
          <p:cNvPr id="5" name="Espace réservé du pied de page 4">
            <a:extLst>
              <a:ext uri="{FF2B5EF4-FFF2-40B4-BE49-F238E27FC236}">
                <a16:creationId xmlns:a16="http://schemas.microsoft.com/office/drawing/2014/main" id="{D9BCF521-CBE6-7D93-8E66-FF0B9CA59E76}"/>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644064D-11B5-0959-0E40-8E5AA279D7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03377B7-3CAF-4A67-911C-D4B2E0FBA256}" type="slidenum">
              <a:t>‹N°›</a:t>
            </a:fld>
            <a:endParaRPr lang="fr-FR"/>
          </a:p>
        </p:txBody>
      </p:sp>
    </p:spTree>
    <p:extLst>
      <p:ext uri="{BB962C8B-B14F-4D97-AF65-F5344CB8AC3E}">
        <p14:creationId xmlns:p14="http://schemas.microsoft.com/office/powerpoint/2010/main" val="2069763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8B5D43-BA5C-898F-BBAB-56DD1E45637C}"/>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5DF425C5-3A47-A6FB-FEB7-1F1214958DC3}"/>
              </a:ext>
            </a:extLst>
          </p:cNvPr>
          <p:cNvSpPr txBox="1">
            <a:spLocks noGrp="1"/>
          </p:cNvSpPr>
          <p:nvPr>
            <p:ph idx="1"/>
          </p:nvPr>
        </p:nvSpPr>
        <p:spPr>
          <a:xfrm>
            <a:off x="838200" y="1825629"/>
            <a:ext cx="10515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1C8FB1-59B6-8917-C2E9-01D00A186FA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02ABDDBA-8375-4493-853A-C01FB35A2F46}" type="datetime1">
              <a:rPr lang="fr-FR"/>
              <a:pPr lvl="0"/>
              <a:t>27/09/2025</a:t>
            </a:fld>
            <a:endParaRPr lang="fr-FR"/>
          </a:p>
        </p:txBody>
      </p:sp>
      <p:sp>
        <p:nvSpPr>
          <p:cNvPr id="5" name="Espace réservé du pied de page 4">
            <a:extLst>
              <a:ext uri="{FF2B5EF4-FFF2-40B4-BE49-F238E27FC236}">
                <a16:creationId xmlns:a16="http://schemas.microsoft.com/office/drawing/2014/main" id="{94D426A0-BF39-0B3E-4E5A-B27F37CF747A}"/>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B36D1069-880A-CC55-F2C5-12F6990278FF}"/>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CD731844-473A-4C86-8314-198431F5C6DA}" type="slidenum">
              <a:t>‹N°›</a:t>
            </a:fld>
            <a:endParaRPr lang="fr-FR"/>
          </a:p>
        </p:txBody>
      </p:sp>
    </p:spTree>
    <p:extLst>
      <p:ext uri="{BB962C8B-B14F-4D97-AF65-F5344CB8AC3E}">
        <p14:creationId xmlns:p14="http://schemas.microsoft.com/office/powerpoint/2010/main" val="916176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634C8A-A1ED-38C2-A740-8920CA1BF100}"/>
              </a:ext>
            </a:extLst>
          </p:cNvPr>
          <p:cNvSpPr txBox="1">
            <a:spLocks noGrp="1"/>
          </p:cNvSpPr>
          <p:nvPr>
            <p:ph type="title"/>
          </p:nvPr>
        </p:nvSpPr>
        <p:spPr>
          <a:xfrm>
            <a:off x="831847" y="1709733"/>
            <a:ext cx="10515600" cy="2852732"/>
          </a:xfrm>
          <a:prstGeom prst="rect">
            <a:avLst/>
          </a:prstGeo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id="{3EDAE1F2-C491-FB41-F3A0-731241B0EE70}"/>
              </a:ext>
            </a:extLst>
          </p:cNvPr>
          <p:cNvSpPr txBox="1">
            <a:spLocks noGrp="1"/>
          </p:cNvSpPr>
          <p:nvPr>
            <p:ph type="body" idx="1"/>
          </p:nvPr>
        </p:nvSpPr>
        <p:spPr>
          <a:xfrm>
            <a:off x="831847" y="4589459"/>
            <a:ext cx="10515600" cy="1500188"/>
          </a:xfrm>
          <a:prstGeom prst="rect">
            <a:avLst/>
          </a:prstGeo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07C12CB-08FE-F3C2-D518-C77FED214D4E}"/>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015A79E-26D0-40DE-9631-3AFBD54ADF9B}" type="datetime1">
              <a:rPr lang="fr-FR"/>
              <a:pPr lvl="0"/>
              <a:t>27/09/2025</a:t>
            </a:fld>
            <a:endParaRPr lang="fr-FR"/>
          </a:p>
        </p:txBody>
      </p:sp>
      <p:sp>
        <p:nvSpPr>
          <p:cNvPr id="5" name="Espace réservé du pied de page 4">
            <a:extLst>
              <a:ext uri="{FF2B5EF4-FFF2-40B4-BE49-F238E27FC236}">
                <a16:creationId xmlns:a16="http://schemas.microsoft.com/office/drawing/2014/main" id="{C736A8E7-1053-E785-C1F4-889B0967F0B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8D280820-5FB9-895F-2FF2-D3A2133DFE5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D948F3B7-A9A2-42B0-95B6-9ACC30609773}" type="slidenum">
              <a:t>‹N°›</a:t>
            </a:fld>
            <a:endParaRPr lang="fr-FR"/>
          </a:p>
        </p:txBody>
      </p:sp>
    </p:spTree>
    <p:extLst>
      <p:ext uri="{BB962C8B-B14F-4D97-AF65-F5344CB8AC3E}">
        <p14:creationId xmlns:p14="http://schemas.microsoft.com/office/powerpoint/2010/main" val="595277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3F56D4-C390-6CB6-860D-A2D23454D18B}"/>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ABB8FC78-9E9A-2810-9029-F64DDF26DD25}"/>
              </a:ext>
            </a:extLst>
          </p:cNvPr>
          <p:cNvSpPr txBox="1">
            <a:spLocks noGrp="1"/>
          </p:cNvSpPr>
          <p:nvPr>
            <p:ph idx="1"/>
          </p:nvPr>
        </p:nvSpPr>
        <p:spPr>
          <a:xfrm>
            <a:off x="838200"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3603502-9A30-4E5F-9309-78EF62F36A87}"/>
              </a:ext>
            </a:extLst>
          </p:cNvPr>
          <p:cNvSpPr txBox="1">
            <a:spLocks noGrp="1"/>
          </p:cNvSpPr>
          <p:nvPr>
            <p:ph idx="2"/>
          </p:nvPr>
        </p:nvSpPr>
        <p:spPr>
          <a:xfrm>
            <a:off x="6172199"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63BB7BA-5645-2C56-F1A8-3FAAE4448BC1}"/>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0022089-A5D7-4EF6-B709-E23F02F99E33}" type="datetime1">
              <a:rPr lang="fr-FR"/>
              <a:pPr lvl="0"/>
              <a:t>27/09/2025</a:t>
            </a:fld>
            <a:endParaRPr lang="fr-FR"/>
          </a:p>
        </p:txBody>
      </p:sp>
      <p:sp>
        <p:nvSpPr>
          <p:cNvPr id="6" name="Espace réservé du pied de page 5">
            <a:extLst>
              <a:ext uri="{FF2B5EF4-FFF2-40B4-BE49-F238E27FC236}">
                <a16:creationId xmlns:a16="http://schemas.microsoft.com/office/drawing/2014/main" id="{063D669F-90CE-62A8-D56C-6A45E2A25AA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FEB402BF-B0A2-417A-543B-DCF7F5148AA7}"/>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439C9F48-11D4-4921-8BD7-2A616E495D9D}" type="slidenum">
              <a:t>‹N°›</a:t>
            </a:fld>
            <a:endParaRPr lang="fr-FR"/>
          </a:p>
        </p:txBody>
      </p:sp>
    </p:spTree>
    <p:extLst>
      <p:ext uri="{BB962C8B-B14F-4D97-AF65-F5344CB8AC3E}">
        <p14:creationId xmlns:p14="http://schemas.microsoft.com/office/powerpoint/2010/main" val="57455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861A3-7257-3FFF-C891-4650B6F485EB}"/>
              </a:ext>
            </a:extLst>
          </p:cNvPr>
          <p:cNvSpPr txBox="1">
            <a:spLocks noGrp="1"/>
          </p:cNvSpPr>
          <p:nvPr>
            <p:ph type="title"/>
          </p:nvPr>
        </p:nvSpPr>
        <p:spPr>
          <a:xfrm>
            <a:off x="839784" y="365125"/>
            <a:ext cx="10515600" cy="1325563"/>
          </a:xfrm>
          <a:prstGeom prst="rect">
            <a:avLst/>
          </a:prstGeo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1201EC79-B0FA-E7AB-CB38-5EAE87840AEF}"/>
              </a:ext>
            </a:extLst>
          </p:cNvPr>
          <p:cNvSpPr txBox="1">
            <a:spLocks noGrp="1"/>
          </p:cNvSpPr>
          <p:nvPr>
            <p:ph type="body" idx="1"/>
          </p:nvPr>
        </p:nvSpPr>
        <p:spPr>
          <a:xfrm>
            <a:off x="839785" y="1681167"/>
            <a:ext cx="5157788"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1A2FA59-16DE-D95A-A143-34FA408214E0}"/>
              </a:ext>
            </a:extLst>
          </p:cNvPr>
          <p:cNvSpPr txBox="1">
            <a:spLocks noGrp="1"/>
          </p:cNvSpPr>
          <p:nvPr>
            <p:ph idx="2"/>
          </p:nvPr>
        </p:nvSpPr>
        <p:spPr>
          <a:xfrm>
            <a:off x="839785" y="2505077"/>
            <a:ext cx="5157788"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445CB9-81A6-B8FF-6877-A855C692534C}"/>
              </a:ext>
            </a:extLst>
          </p:cNvPr>
          <p:cNvSpPr txBox="1">
            <a:spLocks noGrp="1"/>
          </p:cNvSpPr>
          <p:nvPr>
            <p:ph type="body" idx="3"/>
          </p:nvPr>
        </p:nvSpPr>
        <p:spPr>
          <a:xfrm>
            <a:off x="6172199" y="1681167"/>
            <a:ext cx="5183184"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65F5C5E-CE78-E84F-B7CF-E6176F62652F}"/>
              </a:ext>
            </a:extLst>
          </p:cNvPr>
          <p:cNvSpPr txBox="1">
            <a:spLocks noGrp="1"/>
          </p:cNvSpPr>
          <p:nvPr>
            <p:ph idx="4"/>
          </p:nvPr>
        </p:nvSpPr>
        <p:spPr>
          <a:xfrm>
            <a:off x="6172199" y="2505077"/>
            <a:ext cx="5183184"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65D0E5-2B05-2F3C-BDC2-E9B7783B0CBB}"/>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D7A5BC3-5753-4B61-943C-1ED6A0A093D1}" type="datetime1">
              <a:rPr lang="fr-FR"/>
              <a:pPr lvl="0"/>
              <a:t>27/09/2025</a:t>
            </a:fld>
            <a:endParaRPr lang="fr-FR"/>
          </a:p>
        </p:txBody>
      </p:sp>
      <p:sp>
        <p:nvSpPr>
          <p:cNvPr id="8" name="Espace réservé du pied de page 7">
            <a:extLst>
              <a:ext uri="{FF2B5EF4-FFF2-40B4-BE49-F238E27FC236}">
                <a16:creationId xmlns:a16="http://schemas.microsoft.com/office/drawing/2014/main" id="{0F9DD5E7-93D3-EFEE-295B-FE58033BB590}"/>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id="{811A4997-08A9-DECF-1904-BCE014C6CAFA}"/>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EB2BBBD4-193B-42A1-A6DE-43C107483E0B}" type="slidenum">
              <a:t>‹N°›</a:t>
            </a:fld>
            <a:endParaRPr lang="fr-FR"/>
          </a:p>
        </p:txBody>
      </p:sp>
    </p:spTree>
    <p:extLst>
      <p:ext uri="{BB962C8B-B14F-4D97-AF65-F5344CB8AC3E}">
        <p14:creationId xmlns:p14="http://schemas.microsoft.com/office/powerpoint/2010/main" val="260700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B4A63-F6A4-324A-3119-29767294AE91}"/>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80F86BA8-13B2-70C9-E6D1-01F5210B8AE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DCEF032-47C8-43A4-BB2B-CF252202F2C0}" type="datetime1">
              <a:rPr lang="fr-FR"/>
              <a:pPr lvl="0"/>
              <a:t>27/09/2025</a:t>
            </a:fld>
            <a:endParaRPr lang="fr-FR"/>
          </a:p>
        </p:txBody>
      </p:sp>
      <p:sp>
        <p:nvSpPr>
          <p:cNvPr id="4" name="Espace réservé du pied de page 3">
            <a:extLst>
              <a:ext uri="{FF2B5EF4-FFF2-40B4-BE49-F238E27FC236}">
                <a16:creationId xmlns:a16="http://schemas.microsoft.com/office/drawing/2014/main" id="{4659D9A4-A511-4ED5-C2F4-CAFB55A75BDC}"/>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id="{38242524-682C-5AA3-EAE2-30D0935571D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A0D16A6-909F-438F-82DE-9C6754152741}" type="slidenum">
              <a:t>‹N°›</a:t>
            </a:fld>
            <a:endParaRPr lang="fr-FR"/>
          </a:p>
        </p:txBody>
      </p:sp>
    </p:spTree>
    <p:extLst>
      <p:ext uri="{BB962C8B-B14F-4D97-AF65-F5344CB8AC3E}">
        <p14:creationId xmlns:p14="http://schemas.microsoft.com/office/powerpoint/2010/main" val="2271837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755582-D47E-68CE-5081-465A0B1E1D05}"/>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7B1C7C0B-62D7-4401-80B9-CE6945F5B4AB}" type="datetime1">
              <a:rPr lang="fr-FR"/>
              <a:pPr lvl="0"/>
              <a:t>27/09/2025</a:t>
            </a:fld>
            <a:endParaRPr lang="fr-FR"/>
          </a:p>
        </p:txBody>
      </p:sp>
      <p:sp>
        <p:nvSpPr>
          <p:cNvPr id="3" name="Espace réservé du pied de page 2">
            <a:extLst>
              <a:ext uri="{FF2B5EF4-FFF2-40B4-BE49-F238E27FC236}">
                <a16:creationId xmlns:a16="http://schemas.microsoft.com/office/drawing/2014/main" id="{DF920608-270D-8028-D89E-C419F010FFA7}"/>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id="{8D95BEB0-A0CA-87BB-BD94-01BB6F61365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BABAE430-7260-4094-B089-F06E6B7B5A52}" type="slidenum">
              <a:t>‹N°›</a:t>
            </a:fld>
            <a:endParaRPr lang="fr-FR"/>
          </a:p>
        </p:txBody>
      </p:sp>
    </p:spTree>
    <p:extLst>
      <p:ext uri="{BB962C8B-B14F-4D97-AF65-F5344CB8AC3E}">
        <p14:creationId xmlns:p14="http://schemas.microsoft.com/office/powerpoint/2010/main" val="3812246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8C9FF8-FBED-3209-8E29-22CDA499DC93}"/>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id="{8DE6BD8D-C5B3-5CE7-3C01-6C89B172345D}"/>
              </a:ext>
            </a:extLst>
          </p:cNvPr>
          <p:cNvSpPr txBox="1">
            <a:spLocks noGrp="1"/>
          </p:cNvSpPr>
          <p:nvPr>
            <p:ph idx="1"/>
          </p:nvPr>
        </p:nvSpPr>
        <p:spPr>
          <a:xfrm>
            <a:off x="5183185" y="987430"/>
            <a:ext cx="6172199" cy="4873629"/>
          </a:xfrm>
          <a:prstGeom prst="rect">
            <a:avLst/>
          </a:prstGeo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9F1979-6FAC-5CB2-0DCB-B3F1D987AA6D}"/>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3D80433-8FF5-9D7C-BCC7-E90031C82C0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C7A46FA-C00D-499A-9F3C-5031298100A3}" type="datetime1">
              <a:rPr lang="fr-FR"/>
              <a:pPr lvl="0"/>
              <a:t>27/09/2025</a:t>
            </a:fld>
            <a:endParaRPr lang="fr-FR"/>
          </a:p>
        </p:txBody>
      </p:sp>
      <p:sp>
        <p:nvSpPr>
          <p:cNvPr id="6" name="Espace réservé du pied de page 5">
            <a:extLst>
              <a:ext uri="{FF2B5EF4-FFF2-40B4-BE49-F238E27FC236}">
                <a16:creationId xmlns:a16="http://schemas.microsoft.com/office/drawing/2014/main" id="{62B4B6C8-035E-7EA4-3D77-9B8F6138C2C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3B7D4C27-8EDC-4840-DE38-FD292EF12E4C}"/>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9F8E816-F8CA-414A-9DF9-48887FAFE377}" type="slidenum">
              <a:t>‹N°›</a:t>
            </a:fld>
            <a:endParaRPr lang="fr-FR"/>
          </a:p>
        </p:txBody>
      </p:sp>
    </p:spTree>
    <p:extLst>
      <p:ext uri="{BB962C8B-B14F-4D97-AF65-F5344CB8AC3E}">
        <p14:creationId xmlns:p14="http://schemas.microsoft.com/office/powerpoint/2010/main" val="2635114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85B342-C1DC-471C-E88E-E04EC2794D3E}"/>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id="{1CCB19D9-71BD-4D2E-93A2-CD2EA8E73079}"/>
              </a:ext>
            </a:extLst>
          </p:cNvPr>
          <p:cNvSpPr txBox="1">
            <a:spLocks noGrp="1"/>
          </p:cNvSpPr>
          <p:nvPr>
            <p:ph type="pic" idx="1"/>
          </p:nvPr>
        </p:nvSpPr>
        <p:spPr>
          <a:xfrm>
            <a:off x="5183185" y="987430"/>
            <a:ext cx="6172199" cy="4873629"/>
          </a:xfrm>
          <a:prstGeom prst="rect">
            <a:avLst/>
          </a:prstGeo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id="{E8DCB4CB-0A77-93DF-29D2-0F7198F23AC7}"/>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1733742-FE5B-280B-7826-D4D7D1896C1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4546EF5-36E1-4FC0-9B6C-CE745D939A2E}" type="datetime1">
              <a:rPr lang="fr-FR"/>
              <a:pPr lvl="0"/>
              <a:t>27/09/2025</a:t>
            </a:fld>
            <a:endParaRPr lang="fr-FR"/>
          </a:p>
        </p:txBody>
      </p:sp>
      <p:sp>
        <p:nvSpPr>
          <p:cNvPr id="6" name="Espace réservé du pied de page 5">
            <a:extLst>
              <a:ext uri="{FF2B5EF4-FFF2-40B4-BE49-F238E27FC236}">
                <a16:creationId xmlns:a16="http://schemas.microsoft.com/office/drawing/2014/main" id="{44A6D4B7-0FE1-0096-592B-BFD5DA8D7ED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6740D0BE-188F-5CB9-F9EB-180B98DC5AFB}"/>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0ECF4397-6344-48E4-BD3C-CC9ADFFCA9BE}" type="slidenum">
              <a:t>‹N°›</a:t>
            </a:fld>
            <a:endParaRPr lang="fr-FR"/>
          </a:p>
        </p:txBody>
      </p:sp>
    </p:spTree>
    <p:extLst>
      <p:ext uri="{BB962C8B-B14F-4D97-AF65-F5344CB8AC3E}">
        <p14:creationId xmlns:p14="http://schemas.microsoft.com/office/powerpoint/2010/main" val="3113204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654958-3209-AE7C-BB3B-078CF67C5534}"/>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BC378066-F081-9593-7E3F-F66D288CE40B}"/>
              </a:ext>
            </a:extLst>
          </p:cNvPr>
          <p:cNvSpPr txBox="1">
            <a:spLocks noGrp="1"/>
          </p:cNvSpPr>
          <p:nvPr>
            <p:ph type="body" orient="vert" idx="1"/>
          </p:nvPr>
        </p:nvSpPr>
        <p:spPr>
          <a:xfrm>
            <a:off x="838200" y="1825629"/>
            <a:ext cx="10515600" cy="4351336"/>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C8696B9-4347-2A19-9CC9-34270676560A}"/>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008C36E-DEE8-4925-8903-E0D3352E3C5C}" type="datetime1">
              <a:rPr lang="fr-FR"/>
              <a:pPr lvl="0"/>
              <a:t>27/09/2025</a:t>
            </a:fld>
            <a:endParaRPr lang="fr-FR"/>
          </a:p>
        </p:txBody>
      </p:sp>
      <p:sp>
        <p:nvSpPr>
          <p:cNvPr id="5" name="Espace réservé du pied de page 4">
            <a:extLst>
              <a:ext uri="{FF2B5EF4-FFF2-40B4-BE49-F238E27FC236}">
                <a16:creationId xmlns:a16="http://schemas.microsoft.com/office/drawing/2014/main" id="{E83E7B45-707E-5A21-BAB7-DFA8019E695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CB170EE3-964B-20C4-BF4F-D1CA9D9FE5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7D9E9DCD-5922-45E1-8FF1-273D4ACF9B4B}" type="slidenum">
              <a:t>‹N°›</a:t>
            </a:fld>
            <a:endParaRPr lang="fr-FR"/>
          </a:p>
        </p:txBody>
      </p:sp>
    </p:spTree>
    <p:extLst>
      <p:ext uri="{BB962C8B-B14F-4D97-AF65-F5344CB8AC3E}">
        <p14:creationId xmlns:p14="http://schemas.microsoft.com/office/powerpoint/2010/main" val="2131159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C70E6A-32D0-804B-E902-F248C47B9308}"/>
              </a:ext>
            </a:extLst>
          </p:cNvPr>
          <p:cNvSpPr txBox="1">
            <a:spLocks noGrp="1"/>
          </p:cNvSpPr>
          <p:nvPr>
            <p:ph type="title" orient="vert"/>
          </p:nvPr>
        </p:nvSpPr>
        <p:spPr>
          <a:xfrm>
            <a:off x="8724900" y="365125"/>
            <a:ext cx="2628899" cy="5811840"/>
          </a:xfrm>
          <a:prstGeom prst="rect">
            <a:avLst/>
          </a:prstGeo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9556C7FA-ADD5-0F4E-CCA9-DEF001AFA9C7}"/>
              </a:ext>
            </a:extLst>
          </p:cNvPr>
          <p:cNvSpPr txBox="1">
            <a:spLocks noGrp="1"/>
          </p:cNvSpPr>
          <p:nvPr>
            <p:ph type="body" orient="vert" idx="1"/>
          </p:nvPr>
        </p:nvSpPr>
        <p:spPr>
          <a:xfrm>
            <a:off x="838201" y="365125"/>
            <a:ext cx="7734300" cy="5811840"/>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D903D1-46F5-4FBE-0685-6685524A2CC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59B690EA-43CC-4D64-832D-87C89E722281}" type="datetime1">
              <a:rPr lang="fr-FR"/>
              <a:pPr lvl="0"/>
              <a:t>27/09/2025</a:t>
            </a:fld>
            <a:endParaRPr lang="fr-FR"/>
          </a:p>
        </p:txBody>
      </p:sp>
      <p:sp>
        <p:nvSpPr>
          <p:cNvPr id="5" name="Espace réservé du pied de page 4">
            <a:extLst>
              <a:ext uri="{FF2B5EF4-FFF2-40B4-BE49-F238E27FC236}">
                <a16:creationId xmlns:a16="http://schemas.microsoft.com/office/drawing/2014/main" id="{9F2B0519-6879-085E-E603-07D8D070DC3E}"/>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EB1E32DB-F487-7649-4382-E2EA0C2414A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3514F1B-96EF-4601-8348-C6047C08BFF5}" type="slidenum">
              <a:t>‹N°›</a:t>
            </a:fld>
            <a:endParaRPr lang="fr-FR"/>
          </a:p>
        </p:txBody>
      </p:sp>
    </p:spTree>
    <p:extLst>
      <p:ext uri="{BB962C8B-B14F-4D97-AF65-F5344CB8AC3E}">
        <p14:creationId xmlns:p14="http://schemas.microsoft.com/office/powerpoint/2010/main" val="444449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Google Shape;105;p16">
            <a:extLst>
              <a:ext uri="{FF2B5EF4-FFF2-40B4-BE49-F238E27FC236}">
                <a16:creationId xmlns:a16="http://schemas.microsoft.com/office/drawing/2014/main" id="{44468C3F-5542-9E8F-EC61-F1A67848BE09}"/>
              </a:ext>
            </a:extLst>
          </p:cNvPr>
          <p:cNvSpPr/>
          <p:nvPr userDrawn="1"/>
        </p:nvSpPr>
        <p:spPr>
          <a:xfrm>
            <a:off x="61795" y="57572"/>
            <a:ext cx="12108816" cy="901080"/>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1" name="Rectangle 10">
            <a:extLst>
              <a:ext uri="{FF2B5EF4-FFF2-40B4-BE49-F238E27FC236}">
                <a16:creationId xmlns:a16="http://schemas.microsoft.com/office/drawing/2014/main" id="{7412CA2E-B457-01FE-C276-59C1DFEE27A3}"/>
              </a:ext>
            </a:extLst>
          </p:cNvPr>
          <p:cNvSpPr/>
          <p:nvPr userDrawn="1"/>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Image générée">
            <a:extLst>
              <a:ext uri="{FF2B5EF4-FFF2-40B4-BE49-F238E27FC236}">
                <a16:creationId xmlns:a16="http://schemas.microsoft.com/office/drawing/2014/main" id="{0D969D0E-61D8-BD1E-DD41-4BB1194A1B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64202"/>
            <a:ext cx="814283" cy="80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9281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085C4DBA-4569-AC43-D429-33DA51606C81}"/>
              </a:ext>
            </a:extLst>
          </p:cNvPr>
          <p:cNvGrpSpPr/>
          <p:nvPr/>
        </p:nvGrpSpPr>
        <p:grpSpPr>
          <a:xfrm>
            <a:off x="0" y="1"/>
            <a:ext cx="12192000" cy="6857999"/>
            <a:chOff x="0" y="0"/>
            <a:chExt cx="9144000" cy="5143499"/>
          </a:xfrm>
        </p:grpSpPr>
        <p:sp>
          <p:nvSpPr>
            <p:cNvPr id="3" name="Rectangle 7">
              <a:extLst>
                <a:ext uri="{FF2B5EF4-FFF2-40B4-BE49-F238E27FC236}">
                  <a16:creationId xmlns:a16="http://schemas.microsoft.com/office/drawing/2014/main" id="{CD84C02F-398B-8D7E-5F2D-22C11896BF77}"/>
                </a:ext>
              </a:extLst>
            </p:cNvPr>
            <p:cNvSpPr/>
            <p:nvPr/>
          </p:nvSpPr>
          <p:spPr>
            <a:xfrm>
              <a:off x="0" y="0"/>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A41F6D8F-7EC8-64DB-4276-45C783E245EA}"/>
                </a:ext>
              </a:extLst>
            </p:cNvPr>
            <p:cNvSpPr/>
            <p:nvPr/>
          </p:nvSpPr>
          <p:spPr>
            <a:xfrm>
              <a:off x="203197" y="391975"/>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E4A4F86B-5D3F-3F62-0D1B-BCA92126E9E0}"/>
                </a:ext>
              </a:extLst>
            </p:cNvPr>
            <p:cNvSpPr/>
            <p:nvPr/>
          </p:nvSpPr>
          <p:spPr>
            <a:xfrm>
              <a:off x="203197" y="155118"/>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07ABB235-8A44-BBB0-3520-B76CAD24E6E7}"/>
              </a:ext>
            </a:extLst>
          </p:cNvPr>
          <p:cNvSpPr/>
          <p:nvPr/>
        </p:nvSpPr>
        <p:spPr>
          <a:xfrm rot="10800009" flipH="1">
            <a:off x="495300" y="297925"/>
            <a:ext cx="457200" cy="318929"/>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Tree>
    <p:extLst>
      <p:ext uri="{BB962C8B-B14F-4D97-AF65-F5344CB8AC3E}">
        <p14:creationId xmlns:p14="http://schemas.microsoft.com/office/powerpoint/2010/main" val="231318527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8F87D6F5-CE57-8D51-0600-DA07065A3583}"/>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D8183CC8-72DB-E498-D17D-09533558086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51CAC1DF-7251-73FE-92D0-28EDAB3FE8C2}"/>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F4C2EC6D-B32C-9DFD-4CBC-C0DB46EBC9B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EFB79256-9A33-8A21-1896-6F7EEA6D4579}"/>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52F870C8-0803-9A41-8273-F3168667A278}"/>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E450CA4C-5FF6-5C97-8DD7-03B57D115D5D}"/>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325393315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CCC46D4F-727A-750D-4B33-56A532D21FD5}"/>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F1A76693-2062-8935-6CC8-1A44F7D58B1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2BA7CAAE-D8D2-0F68-430D-37BAD0D2CA60}"/>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7449C942-846B-5C35-155F-236E026823FC}"/>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61327B88-35D1-0E06-07C7-97D2CFED3411}"/>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2486A4F8-0FE2-A244-2109-189AEFF055A0}"/>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97BCF218-F84A-D18C-99A8-27DC0A6C7305}"/>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427076932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grpSp>
        <p:nvGrpSpPr>
          <p:cNvPr id="2" name="Google Shape;44;p62">
            <a:extLst>
              <a:ext uri="{FF2B5EF4-FFF2-40B4-BE49-F238E27FC236}">
                <a16:creationId xmlns:a16="http://schemas.microsoft.com/office/drawing/2014/main" id="{BD712924-EDCF-CA49-27F5-8DC83EAC1E98}"/>
              </a:ext>
            </a:extLst>
          </p:cNvPr>
          <p:cNvGrpSpPr/>
          <p:nvPr/>
        </p:nvGrpSpPr>
        <p:grpSpPr>
          <a:xfrm>
            <a:off x="0" y="-38038"/>
            <a:ext cx="12192000" cy="6857999"/>
            <a:chOff x="0" y="-28529"/>
            <a:chExt cx="9144000" cy="5143499"/>
          </a:xfrm>
        </p:grpSpPr>
        <p:sp>
          <p:nvSpPr>
            <p:cNvPr id="3" name="Google Shape;45;p62">
              <a:extLst>
                <a:ext uri="{FF2B5EF4-FFF2-40B4-BE49-F238E27FC236}">
                  <a16:creationId xmlns:a16="http://schemas.microsoft.com/office/drawing/2014/main" id="{22429514-140A-14F2-FDE3-1AB4073ACF3E}"/>
                </a:ext>
              </a:extLst>
            </p:cNvPr>
            <p:cNvSpPr/>
            <p:nvPr/>
          </p:nvSpPr>
          <p:spPr>
            <a:xfrm>
              <a:off x="0" y="-2852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4" name="Google Shape;46;p62">
              <a:extLst>
                <a:ext uri="{FF2B5EF4-FFF2-40B4-BE49-F238E27FC236}">
                  <a16:creationId xmlns:a16="http://schemas.microsoft.com/office/drawing/2014/main" id="{AFD857E5-15B2-7DC7-6C12-2D9E216D24D9}"/>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5" name="Google Shape;47;p62">
              <a:extLst>
                <a:ext uri="{FF2B5EF4-FFF2-40B4-BE49-F238E27FC236}">
                  <a16:creationId xmlns:a16="http://schemas.microsoft.com/office/drawing/2014/main" id="{FA3EA33A-E7A0-2E28-8B27-92160CD8D58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6" name="Google Shape;48;p62">
            <a:extLst>
              <a:ext uri="{FF2B5EF4-FFF2-40B4-BE49-F238E27FC236}">
                <a16:creationId xmlns:a16="http://schemas.microsoft.com/office/drawing/2014/main" id="{317A13B7-C035-1C17-D03E-0A288AEDA7E4}"/>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7" name="Google Shape;49;p62">
            <a:extLst>
              <a:ext uri="{FF2B5EF4-FFF2-40B4-BE49-F238E27FC236}">
                <a16:creationId xmlns:a16="http://schemas.microsoft.com/office/drawing/2014/main" id="{2B3A19E9-7A83-66DD-EBF0-15E1ACAE8C51}"/>
              </a:ext>
            </a:extLst>
          </p:cNvPr>
          <p:cNvSpPr txBox="1">
            <a:spLocks noGrp="1"/>
          </p:cNvSpPr>
          <p:nvPr>
            <p:ph type="title"/>
          </p:nvPr>
        </p:nvSpPr>
        <p:spPr>
          <a:xfrm>
            <a:off x="1015448" y="195950"/>
            <a:ext cx="10161105" cy="470623"/>
          </a:xfrm>
          <a:prstGeom prst="rect">
            <a:avLst/>
          </a:prstGeom>
        </p:spPr>
        <p:txBody>
          <a:bodyPr lIns="91421" tIns="45701" rIns="91421" bIns="45701"/>
          <a:lstStyle>
            <a:lvl1pPr>
              <a:defRPr sz="2000" b="1">
                <a:solidFill>
                  <a:srgbClr val="757070"/>
                </a:solidFill>
                <a:latin typeface="Calibri"/>
                <a:ea typeface="Calibri"/>
                <a:cs typeface="Calibri"/>
              </a:defRPr>
            </a:lvl1pPr>
          </a:lstStyle>
          <a:p>
            <a:pPr lvl="0"/>
            <a:endParaRPr lang="fr-FR"/>
          </a:p>
        </p:txBody>
      </p:sp>
      <p:sp>
        <p:nvSpPr>
          <p:cNvPr id="8" name="Google Shape;50;p62">
            <a:extLst>
              <a:ext uri="{FF2B5EF4-FFF2-40B4-BE49-F238E27FC236}">
                <a16:creationId xmlns:a16="http://schemas.microsoft.com/office/drawing/2014/main" id="{26EAC432-9C41-ED3E-4A83-45E2BBDFA7AC}"/>
              </a:ext>
            </a:extLst>
          </p:cNvPr>
          <p:cNvSpPr txBox="1">
            <a:spLocks noGrp="1"/>
          </p:cNvSpPr>
          <p:nvPr>
            <p:ph type="body" idx="4294967295"/>
          </p:nvPr>
        </p:nvSpPr>
        <p:spPr>
          <a:xfrm>
            <a:off x="996952" y="685690"/>
            <a:ext cx="10179600" cy="292436"/>
          </a:xfrm>
          <a:prstGeom prst="rect">
            <a:avLst/>
          </a:prstGeom>
        </p:spPr>
        <p:txBody>
          <a:bodyPr lIns="91421" tIns="45701" rIns="91421" bIns="45701">
            <a:noAutofit/>
          </a:bodyPr>
          <a:lstStyle>
            <a:lvl1pPr marL="457189" indent="-228594">
              <a:spcBef>
                <a:spcPts val="1000"/>
              </a:spcBef>
              <a:buNone/>
              <a:defRPr sz="1400" i="1">
                <a:solidFill>
                  <a:srgbClr val="AEABAB"/>
                </a:solidFill>
              </a:defRPr>
            </a:lvl1pPr>
          </a:lstStyle>
          <a:p>
            <a:pPr lvl="0"/>
            <a:endParaRPr lang="fr-FR"/>
          </a:p>
        </p:txBody>
      </p:sp>
    </p:spTree>
    <p:extLst>
      <p:ext uri="{BB962C8B-B14F-4D97-AF65-F5344CB8AC3E}">
        <p14:creationId xmlns:p14="http://schemas.microsoft.com/office/powerpoint/2010/main" val="1755725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2" name="Google Shape;48;p79">
            <a:extLst>
              <a:ext uri="{FF2B5EF4-FFF2-40B4-BE49-F238E27FC236}">
                <a16:creationId xmlns:a16="http://schemas.microsoft.com/office/drawing/2014/main" id="{575412F3-D3A0-AE57-0813-F102899FB756}"/>
              </a:ext>
            </a:extLst>
          </p:cNvPr>
          <p:cNvSpPr txBox="1">
            <a:spLocks noGrp="1"/>
          </p:cNvSpPr>
          <p:nvPr>
            <p:ph type="subTitle" idx="4294967295"/>
          </p:nvPr>
        </p:nvSpPr>
        <p:spPr>
          <a:xfrm>
            <a:off x="1524000" y="3602041"/>
            <a:ext cx="9144000" cy="1655759"/>
          </a:xfrm>
          <a:prstGeom prst="rect">
            <a:avLst/>
          </a:prstGeom>
        </p:spPr>
        <p:txBody>
          <a:bodyPr lIns="91421" tIns="45701" rIns="91421" bIns="45701" anchorCtr="1"/>
          <a:lstStyle>
            <a:lvl1pPr algn="ctr">
              <a:spcBef>
                <a:spcPts val="1000"/>
              </a:spcBef>
              <a:buNone/>
              <a:defRPr sz="2400"/>
            </a:lvl1pPr>
          </a:lstStyle>
          <a:p>
            <a:pPr lvl="0"/>
            <a:endParaRPr lang="fr-FR"/>
          </a:p>
        </p:txBody>
      </p:sp>
      <p:sp>
        <p:nvSpPr>
          <p:cNvPr id="3" name="Google Shape;49;p79">
            <a:extLst>
              <a:ext uri="{FF2B5EF4-FFF2-40B4-BE49-F238E27FC236}">
                <a16:creationId xmlns:a16="http://schemas.microsoft.com/office/drawing/2014/main" id="{97901B13-C46E-85BA-225E-67014654B7DF}"/>
              </a:ext>
            </a:extLst>
          </p:cNvPr>
          <p:cNvSpPr txBox="1">
            <a:spLocks noGrp="1"/>
          </p:cNvSpPr>
          <p:nvPr>
            <p:ph type="dt" sz="half" idx="7"/>
          </p:nvPr>
        </p:nvSpPr>
        <p:spPr>
          <a:xfrm>
            <a:off x="838200" y="6356347"/>
            <a:ext cx="2743200" cy="365125"/>
          </a:xfrm>
          <a:prstGeom prst="rect">
            <a:avLst/>
          </a:prstGeom>
        </p:spPr>
        <p:txBody>
          <a:bodyPr lIns="91421" tIns="45701" rIns="91421" bIns="45701"/>
          <a:lstStyle>
            <a:lvl1pPr>
              <a:defRPr/>
            </a:lvl1pPr>
          </a:lstStyle>
          <a:p>
            <a:pPr lvl="0"/>
            <a:endParaRPr lang="fr-FR"/>
          </a:p>
        </p:txBody>
      </p:sp>
      <p:sp>
        <p:nvSpPr>
          <p:cNvPr id="4" name="Google Shape;50;p79">
            <a:extLst>
              <a:ext uri="{FF2B5EF4-FFF2-40B4-BE49-F238E27FC236}">
                <a16:creationId xmlns:a16="http://schemas.microsoft.com/office/drawing/2014/main" id="{A59023D1-5FD1-C856-E0FA-61966CDFF2E5}"/>
              </a:ext>
            </a:extLst>
          </p:cNvPr>
          <p:cNvSpPr txBox="1">
            <a:spLocks noGrp="1"/>
          </p:cNvSpPr>
          <p:nvPr>
            <p:ph type="ftr" sz="quarter" idx="9"/>
          </p:nvPr>
        </p:nvSpPr>
        <p:spPr>
          <a:xfrm>
            <a:off x="4038599" y="6356347"/>
            <a:ext cx="4114799" cy="365125"/>
          </a:xfrm>
          <a:prstGeom prst="rect">
            <a:avLst/>
          </a:prstGeom>
        </p:spPr>
        <p:txBody>
          <a:bodyPr lIns="91421" tIns="45701" rIns="91421" bIns="45701"/>
          <a:lstStyle>
            <a:lvl1pPr>
              <a:defRPr/>
            </a:lvl1pPr>
          </a:lstStyle>
          <a:p>
            <a:pPr lvl="0"/>
            <a:endParaRPr lang="fr-FR"/>
          </a:p>
        </p:txBody>
      </p:sp>
      <p:sp>
        <p:nvSpPr>
          <p:cNvPr id="5" name="Google Shape;51;p79">
            <a:extLst>
              <a:ext uri="{FF2B5EF4-FFF2-40B4-BE49-F238E27FC236}">
                <a16:creationId xmlns:a16="http://schemas.microsoft.com/office/drawing/2014/main" id="{DA9D258F-B1B6-378D-9A35-B05AF48C98E4}"/>
              </a:ext>
            </a:extLst>
          </p:cNvPr>
          <p:cNvSpPr txBox="1">
            <a:spLocks noGrp="1"/>
          </p:cNvSpPr>
          <p:nvPr>
            <p:ph type="sldNum" sz="quarter" idx="8"/>
          </p:nvPr>
        </p:nvSpPr>
        <p:spPr>
          <a:xfrm>
            <a:off x="8610599" y="6356347"/>
            <a:ext cx="2743200" cy="365125"/>
          </a:xfrm>
          <a:prstGeom prst="rect">
            <a:avLst/>
          </a:prstGeom>
        </p:spPr>
        <p:txBody>
          <a:bodyPr lIns="91421" tIns="45701" rIns="91421" bIns="45701"/>
          <a:lstStyle>
            <a:lvl1pPr>
              <a:defRPr/>
            </a:lvl1pPr>
          </a:lstStyle>
          <a:p>
            <a:pPr lvl="0"/>
            <a:fld id="{BBE84098-2294-4EF7-98CF-E51B5DE54DE1}" type="slidenum">
              <a:t>‹N°›</a:t>
            </a:fld>
            <a:endParaRPr lang="fr-FR"/>
          </a:p>
        </p:txBody>
      </p:sp>
      <p:grpSp>
        <p:nvGrpSpPr>
          <p:cNvPr id="6" name="Google Shape;52;p79">
            <a:extLst>
              <a:ext uri="{FF2B5EF4-FFF2-40B4-BE49-F238E27FC236}">
                <a16:creationId xmlns:a16="http://schemas.microsoft.com/office/drawing/2014/main" id="{7A8F863C-2A74-ABE1-2206-DDF95A963332}"/>
              </a:ext>
            </a:extLst>
          </p:cNvPr>
          <p:cNvGrpSpPr/>
          <p:nvPr/>
        </p:nvGrpSpPr>
        <p:grpSpPr>
          <a:xfrm>
            <a:off x="0" y="-26505"/>
            <a:ext cx="12192000" cy="6857999"/>
            <a:chOff x="0" y="-19879"/>
            <a:chExt cx="9144000" cy="5143499"/>
          </a:xfrm>
        </p:grpSpPr>
        <p:sp>
          <p:nvSpPr>
            <p:cNvPr id="7" name="Google Shape;53;p79">
              <a:extLst>
                <a:ext uri="{FF2B5EF4-FFF2-40B4-BE49-F238E27FC236}">
                  <a16:creationId xmlns:a16="http://schemas.microsoft.com/office/drawing/2014/main" id="{DE9A71E9-24B0-CD58-1238-30F60FAA82E4}"/>
                </a:ext>
              </a:extLst>
            </p:cNvPr>
            <p:cNvSpPr/>
            <p:nvPr/>
          </p:nvSpPr>
          <p:spPr>
            <a:xfrm>
              <a:off x="0" y="-1987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8" name="Google Shape;54;p79">
              <a:extLst>
                <a:ext uri="{FF2B5EF4-FFF2-40B4-BE49-F238E27FC236}">
                  <a16:creationId xmlns:a16="http://schemas.microsoft.com/office/drawing/2014/main" id="{582E233C-9A8E-EAEF-E20C-69B120F4AA77}"/>
                </a:ext>
              </a:extLst>
            </p:cNvPr>
            <p:cNvSpPr/>
            <p:nvPr/>
          </p:nvSpPr>
          <p:spPr>
            <a:xfrm>
              <a:off x="203197" y="440173"/>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9" name="Google Shape;55;p79">
              <a:extLst>
                <a:ext uri="{FF2B5EF4-FFF2-40B4-BE49-F238E27FC236}">
                  <a16:creationId xmlns:a16="http://schemas.microsoft.com/office/drawing/2014/main" id="{D4D55FB1-9E0D-E58E-7C5D-93DCF651E6D2}"/>
                </a:ext>
              </a:extLst>
            </p:cNvPr>
            <p:cNvSpPr/>
            <p:nvPr/>
          </p:nvSpPr>
          <p:spPr>
            <a:xfrm>
              <a:off x="203197" y="135239"/>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10" name="Google Shape;56;p79">
            <a:extLst>
              <a:ext uri="{FF2B5EF4-FFF2-40B4-BE49-F238E27FC236}">
                <a16:creationId xmlns:a16="http://schemas.microsoft.com/office/drawing/2014/main" id="{D87173D8-889B-C425-0D29-B999C7F59C3C}"/>
              </a:ext>
            </a:extLst>
          </p:cNvPr>
          <p:cNvSpPr/>
          <p:nvPr/>
        </p:nvSpPr>
        <p:spPr>
          <a:xfrm flipH="1">
            <a:off x="11353800" y="363225"/>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11" name="Google Shape;57;p79">
            <a:extLst>
              <a:ext uri="{FF2B5EF4-FFF2-40B4-BE49-F238E27FC236}">
                <a16:creationId xmlns:a16="http://schemas.microsoft.com/office/drawing/2014/main" id="{7D9CFAC8-B793-96C3-F8D1-A7D89D10DFAC}"/>
              </a:ext>
            </a:extLst>
          </p:cNvPr>
          <p:cNvSpPr txBox="1">
            <a:spLocks noGrp="1"/>
          </p:cNvSpPr>
          <p:nvPr>
            <p:ph type="title"/>
          </p:nvPr>
        </p:nvSpPr>
        <p:spPr>
          <a:xfrm>
            <a:off x="1192694" y="523890"/>
            <a:ext cx="10161105" cy="470623"/>
          </a:xfrm>
          <a:prstGeom prst="rect">
            <a:avLst/>
          </a:prstGeom>
        </p:spPr>
        <p:txBody>
          <a:bodyPr lIns="91421" tIns="45701" rIns="91421" bIns="45701"/>
          <a:lstStyle>
            <a:lvl1pPr algn="r">
              <a:defRPr sz="1800" i="1">
                <a:solidFill>
                  <a:srgbClr val="757070"/>
                </a:solidFill>
                <a:latin typeface="Calibri"/>
                <a:ea typeface="Calibri"/>
                <a:cs typeface="Calibri"/>
              </a:defRPr>
            </a:lvl1pPr>
          </a:lstStyle>
          <a:p>
            <a:pPr lvl="0"/>
            <a:endParaRPr lang="fr-FR"/>
          </a:p>
        </p:txBody>
      </p:sp>
    </p:spTree>
    <p:extLst>
      <p:ext uri="{BB962C8B-B14F-4D97-AF65-F5344CB8AC3E}">
        <p14:creationId xmlns:p14="http://schemas.microsoft.com/office/powerpoint/2010/main" val="3091544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userDrawn="1">
  <p:cSld name="6_Title Slide">
    <p:spTree>
      <p:nvGrpSpPr>
        <p:cNvPr id="1" name="Shape 85"/>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id="{9F0F27D2-E3BB-E638-8657-579AE4CD7660}"/>
              </a:ext>
            </a:extLst>
          </p:cNvPr>
          <p:cNvSpPr/>
          <p:nvPr userDrawn="1"/>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07FD4220-F79D-CE47-D46E-24FBA9C47892}"/>
              </a:ext>
            </a:extLst>
          </p:cNvPr>
          <p:cNvSpPr/>
          <p:nvPr userDrawn="1"/>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id="{93602516-E5E7-C548-5BDD-2D3BABF02CE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54427" y="55062"/>
            <a:ext cx="767119" cy="76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206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460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27/09/2025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27/09/2025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4_Title Slide">
  <p:cSld name="17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74357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838533175"/>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5632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49581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4207598641"/>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930092301"/>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77192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601263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7492016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9758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006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1335477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5954369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8363789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65210513"/>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27/09/2025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2072401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8119887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4647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2681299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2661326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7511469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27/09/2025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532815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34396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849649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5405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3904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165324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61071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845435"/>
      </p:ext>
    </p:extLst>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303308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theme" Target="../theme/theme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theme" Target="../theme/theme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29" Type="http://schemas.openxmlformats.org/officeDocument/2006/relationships/theme" Target="../theme/theme5.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80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941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marL="0" marR="0" lvl="0" indent="0" algn="l" defTabSz="1219170" rtl="0" fontAlgn="auto" hangingPunct="1">
        <a:lnSpc>
          <a:spcPct val="90000"/>
        </a:lnSpc>
        <a:spcBef>
          <a:spcPts val="0"/>
        </a:spcBef>
        <a:spcAft>
          <a:spcPts val="0"/>
        </a:spcAft>
        <a:buNone/>
        <a:tabLst/>
        <a:defRPr lang="fr-FR" sz="5867" b="0" i="0" u="none" strike="noStrike" kern="1200" cap="none" spc="0" baseline="0">
          <a:solidFill>
            <a:srgbClr val="000000"/>
          </a:solidFill>
          <a:uFillTx/>
          <a:latin typeface="Calibri Light"/>
        </a:defRPr>
      </a:lvl1pPr>
    </p:titleStyle>
    <p:bodyStyle>
      <a:lvl1pPr marL="304792" marR="0" lvl="0" indent="-304792" algn="l" defTabSz="1219170" rtl="0" fontAlgn="auto" hangingPunct="1">
        <a:lnSpc>
          <a:spcPct val="90000"/>
        </a:lnSpc>
        <a:spcBef>
          <a:spcPts val="1333"/>
        </a:spcBef>
        <a:spcAft>
          <a:spcPts val="0"/>
        </a:spcAft>
        <a:buSzPct val="100000"/>
        <a:buFont typeface="Arial" pitchFamily="34"/>
        <a:buChar char="•"/>
        <a:tabLst/>
        <a:defRPr lang="fr-FR" sz="3733" b="0" i="0" u="none" strike="noStrike" kern="1200" cap="none" spc="0" baseline="0">
          <a:solidFill>
            <a:srgbClr val="000000"/>
          </a:solidFill>
          <a:uFillTx/>
          <a:latin typeface="Calibri"/>
        </a:defRPr>
      </a:lvl1pPr>
      <a:lvl2pPr marL="914377" marR="0" lvl="1" indent="-304792" algn="l" defTabSz="1219170" rtl="0" fontAlgn="auto" hangingPunct="1">
        <a:lnSpc>
          <a:spcPct val="90000"/>
        </a:lnSpc>
        <a:spcBef>
          <a:spcPts val="667"/>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2pPr>
      <a:lvl3pPr marL="1523962" marR="0" lvl="2" indent="-304792" algn="l" defTabSz="1219170" rtl="0" fontAlgn="auto" hangingPunct="1">
        <a:lnSpc>
          <a:spcPct val="90000"/>
        </a:lnSpc>
        <a:spcBef>
          <a:spcPts val="667"/>
        </a:spcBef>
        <a:spcAft>
          <a:spcPts val="0"/>
        </a:spcAft>
        <a:buSzPct val="100000"/>
        <a:buFont typeface="Arial" pitchFamily="34"/>
        <a:buChar char="•"/>
        <a:tabLst/>
        <a:defRPr lang="fr-FR" sz="2667" b="0" i="0" u="none" strike="noStrike" kern="1200" cap="none" spc="0" baseline="0">
          <a:solidFill>
            <a:srgbClr val="000000"/>
          </a:solidFill>
          <a:uFillTx/>
          <a:latin typeface="Calibri"/>
        </a:defRPr>
      </a:lvl3pPr>
      <a:lvl4pPr marL="2133547" marR="0" lvl="3"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4pPr>
      <a:lvl5pPr marL="2743131" marR="0" lvl="4"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811"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88595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 id="2147483806"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hyperlink" Target="https://drive.google.com/drive/folders/1OFG-nWUaK8DQR0QW3I_oDD_CG7DzTBUZ?usp=drive_link" TargetMode="External"/><Relationship Id="rId2" Type="http://schemas.openxmlformats.org/officeDocument/2006/relationships/hyperlink" Target="https://drive.google.com/drive/folders/1LVMLazqavrVc3RVzeVN8mafgRNxbfOyb?usp=drive_link" TargetMode="External"/><Relationship Id="rId1" Type="http://schemas.openxmlformats.org/officeDocument/2006/relationships/slideLayout" Target="../slideLayouts/slideLayout36.xml"/><Relationship Id="rId5" Type="http://schemas.openxmlformats.org/officeDocument/2006/relationships/image" Target="../media/image19.png"/><Relationship Id="rId4" Type="http://schemas.openxmlformats.org/officeDocument/2006/relationships/hyperlink" Target="https://drive.google.com/drive/folders/1OFG-nWUaK8DQR0QW3I_oDD_CG7DzTBUZ"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07.xml"/><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6.xml"/><Relationship Id="rId5" Type="http://schemas.openxmlformats.org/officeDocument/2006/relationships/image" Target="../media/image33.gif"/><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74.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74.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8.xml"/><Relationship Id="rId5" Type="http://schemas.openxmlformats.org/officeDocument/2006/relationships/image" Target="../media/image33.gif"/><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9.xml"/><Relationship Id="rId6" Type="http://schemas.openxmlformats.org/officeDocument/2006/relationships/image" Target="../media/image25.png"/><Relationship Id="rId5" Type="http://schemas.openxmlformats.org/officeDocument/2006/relationships/image" Target="../media/image38.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9.xml"/><Relationship Id="rId6" Type="http://schemas.openxmlformats.org/officeDocument/2006/relationships/image" Target="../media/image25.png"/><Relationship Id="rId5" Type="http://schemas.openxmlformats.org/officeDocument/2006/relationships/image" Target="../media/image38.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2.png"/><Relationship Id="rId1" Type="http://schemas.openxmlformats.org/officeDocument/2006/relationships/slideLayout" Target="../slideLayouts/slideLayout36.xml"/><Relationship Id="rId5" Type="http://schemas.openxmlformats.org/officeDocument/2006/relationships/image" Target="../media/image33.gif"/><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0.png"/><Relationship Id="rId1" Type="http://schemas.openxmlformats.org/officeDocument/2006/relationships/slideLayout" Target="../slideLayouts/slideLayout34.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34.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45.jpe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2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45.jpe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37.png"/><Relationship Id="rId5" Type="http://schemas.microsoft.com/office/2007/relationships/hdphoto" Target="../media/hdphoto3.wdp"/><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image" Target="../media/image37.png"/><Relationship Id="rId5" Type="http://schemas.microsoft.com/office/2007/relationships/hdphoto" Target="../media/hdphoto3.wdp"/><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35.xml"/><Relationship Id="rId5" Type="http://schemas.openxmlformats.org/officeDocument/2006/relationships/image" Target="../media/image48.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48.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35.xml"/><Relationship Id="rId5" Type="http://schemas.openxmlformats.org/officeDocument/2006/relationships/image" Target="../media/image4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35.xml"/><Relationship Id="rId5" Type="http://schemas.openxmlformats.org/officeDocument/2006/relationships/image" Target="../media/image39.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0.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png"/><Relationship Id="rId1" Type="http://schemas.openxmlformats.org/officeDocument/2006/relationships/slideLayout" Target="../slideLayouts/slideLayout74.xml"/></Relationships>
</file>

<file path=ppt/slides/_rels/slide3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1.png"/><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1.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78.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78.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78.xm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8.xml"/><Relationship Id="rId5" Type="http://schemas.openxmlformats.org/officeDocument/2006/relationships/image" Target="../media/image52.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78.xml"/><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78.xml"/><Relationship Id="rId5" Type="http://schemas.openxmlformats.org/officeDocument/2006/relationships/image" Target="../media/image52.png"/><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78.xml"/><Relationship Id="rId6" Type="http://schemas.openxmlformats.org/officeDocument/2006/relationships/image" Target="../media/image49.png"/><Relationship Id="rId5" Type="http://schemas.openxmlformats.org/officeDocument/2006/relationships/image" Target="../media/image52.png"/><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3.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8.xml"/><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78.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2.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6.png"/><Relationship Id="rId1" Type="http://schemas.openxmlformats.org/officeDocument/2006/relationships/slideLayout" Target="../slideLayouts/slideLayout74.xml"/><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6.png"/><Relationship Id="rId1" Type="http://schemas.openxmlformats.org/officeDocument/2006/relationships/slideLayout" Target="../slideLayouts/slideLayout74.xml"/><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اللبنة</a:t>
            </a:r>
            <a:r>
              <a:rPr lang="ar-SA" sz="2400" b="1" i="0" u="none" strike="noStrike" kern="1200" cap="none" spc="0" baseline="0" dirty="0">
                <a:solidFill>
                  <a:srgbClr val="FFFFFF"/>
                </a:solidFill>
                <a:uFillTx/>
                <a:latin typeface="Calibri"/>
                <a:ea typeface="Calibri"/>
                <a:cs typeface="Calibri"/>
              </a:rPr>
              <a:t> </a:t>
            </a:r>
            <a:r>
              <a:rPr lang="fr-FR" sz="2400" b="1" i="0" u="none" strike="noStrike" kern="1200" cap="none" spc="0" baseline="0" dirty="0">
                <a:solidFill>
                  <a:srgbClr val="FFFFFF"/>
                </a:solidFill>
                <a:uFillTx/>
                <a:latin typeface="Calibri"/>
                <a:ea typeface="Calibri"/>
                <a:cs typeface="Calibri"/>
              </a:rPr>
              <a:t>3</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17856" y="1426367"/>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dirty="0">
                  <a:solidFill>
                    <a:srgbClr val="FFFFFF"/>
                  </a:solidFill>
                  <a:latin typeface="Arial" pitchFamily="34"/>
                  <a:cs typeface="Arial" pitchFamily="34"/>
                </a:rPr>
                <a:t>الأولى</a:t>
              </a:r>
              <a:endParaRPr lang="ar-MA" sz="2400" b="1" dirty="0">
                <a:solidFill>
                  <a:srgbClr val="FFFFFF"/>
                </a:solidFill>
                <a:latin typeface="Arial" pitchFamily="34"/>
                <a:cs typeface="Arial" pitchFamily="34"/>
              </a:endParaRP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Arial" pitchFamily="34"/>
                  <a:cs typeface="Arial" pitchFamily="34"/>
                </a:rPr>
                <a:t>إعدادي</a:t>
              </a:r>
            </a:p>
          </p:txBody>
        </p:sp>
      </p:grpSp>
      <p:pic>
        <p:nvPicPr>
          <p:cNvPr id="15" name="Image 14">
            <a:extLst>
              <a:ext uri="{FF2B5EF4-FFF2-40B4-BE49-F238E27FC236}">
                <a16:creationId xmlns:a16="http://schemas.microsoft.com/office/drawing/2014/main" id="{2FFAC6F2-015B-798F-1504-B7EEF9742644}"/>
              </a:ext>
            </a:extLst>
          </p:cNvPr>
          <p:cNvPicPr>
            <a:picLocks noChangeAspect="1"/>
          </p:cNvPicPr>
          <p:nvPr/>
        </p:nvPicPr>
        <p:blipFill>
          <a:blip r:embed="rId5"/>
          <a:stretch>
            <a:fillRect/>
          </a:stretch>
        </p:blipFill>
        <p:spPr>
          <a:xfrm>
            <a:off x="88900" y="3163116"/>
            <a:ext cx="4292600" cy="2234158"/>
          </a:xfrm>
          <a:prstGeom prst="rect">
            <a:avLst/>
          </a:prstGeom>
        </p:spPr>
      </p:pic>
      <p:sp>
        <p:nvSpPr>
          <p:cNvPr id="13" name="Google Shape;777;p100">
            <a:extLst>
              <a:ext uri="{FF2B5EF4-FFF2-40B4-BE49-F238E27FC236}">
                <a16:creationId xmlns:a16="http://schemas.microsoft.com/office/drawing/2014/main"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4895237" y="3497267"/>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أقرأُ بطلاقةٍ وأفهمُ نصًّا قصيرًا</a:t>
            </a:r>
            <a:endParaRPr lang="fr-FR" sz="2800" b="1" dirty="0">
              <a:solidFill>
                <a:schemeClr val="bg1"/>
              </a:solidFill>
              <a:cs typeface="Times New Roman" panose="02020603050405020304" pitchFamily="18" charset="0"/>
            </a:endParaRPr>
          </a:p>
        </p:txBody>
      </p:sp>
      <p:sp>
        <p:nvSpPr>
          <p:cNvPr id="14" name="Google Shape;779;p100">
            <a:extLst>
              <a:ext uri="{FF2B5EF4-FFF2-40B4-BE49-F238E27FC236}">
                <a16:creationId xmlns:a16="http://schemas.microsoft.com/office/drawing/2014/main" id="{52EE8FC3-D9E9-4A3B-E9EE-74F94AD2C5A3}"/>
              </a:ext>
            </a:extLst>
          </p:cNvPr>
          <p:cNvSpPr txBox="1"/>
          <p:nvPr/>
        </p:nvSpPr>
        <p:spPr>
          <a:xfrm>
            <a:off x="4947433" y="5317429"/>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الأولى</a:t>
            </a:r>
            <a:endParaRPr lang="fr-FR" sz="2400" b="1" dirty="0">
              <a:solidFill>
                <a:schemeClr val="bg1"/>
              </a:solidFill>
            </a:endParaRPr>
          </a:p>
        </p:txBody>
      </p:sp>
      <p:sp>
        <p:nvSpPr>
          <p:cNvPr id="18" name="Google Shape;779;p100">
            <a:extLst>
              <a:ext uri="{FF2B5EF4-FFF2-40B4-BE49-F238E27FC236}">
                <a16:creationId xmlns:a16="http://schemas.microsoft.com/office/drawing/2014/main" id="{5BF1DDA0-D69B-886B-23AB-CCE05E82716E}"/>
              </a:ext>
            </a:extLst>
          </p:cNvPr>
          <p:cNvSpPr txBox="1"/>
          <p:nvPr/>
        </p:nvSpPr>
        <p:spPr>
          <a:xfrm>
            <a:off x="4980233" y="4402053"/>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a:solidFill>
                  <a:schemeClr val="bg1"/>
                </a:solidFill>
                <a:cs typeface="Times New Roman" panose="02020603050405020304" pitchFamily="18" charset="0"/>
              </a:rPr>
              <a:t>الخامس</a:t>
            </a:r>
            <a:endParaRPr lang="fr-FR" sz="2800" b="1" dirty="0">
              <a:solidFill>
                <a:schemeClr val="bg1"/>
              </a:solidFill>
            </a:endParaRPr>
          </a:p>
        </p:txBody>
      </p:sp>
      <p:sp>
        <p:nvSpPr>
          <p:cNvPr id="19" name="Google Shape;779;p100">
            <a:extLst>
              <a:ext uri="{FF2B5EF4-FFF2-40B4-BE49-F238E27FC236}">
                <a16:creationId xmlns:a16="http://schemas.microsoft.com/office/drawing/2014/main" id="{32621D15-C74B-5153-CA1C-CD24231E9AA1}"/>
              </a:ext>
            </a:extLst>
          </p:cNvPr>
          <p:cNvSpPr txBox="1"/>
          <p:nvPr/>
        </p:nvSpPr>
        <p:spPr>
          <a:xfrm>
            <a:off x="4675441" y="6131235"/>
            <a:ext cx="5167481" cy="371064"/>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b="1" dirty="0">
                <a:solidFill>
                  <a:schemeClr val="bg1"/>
                </a:solidFill>
                <a:cs typeface="Times New Roman" panose="02020603050405020304" pitchFamily="18" charset="0"/>
              </a:rPr>
              <a:t>أقرأُ بطلاقةٍ وأفهمُ نصًّا تفسيريًا حولَ ظاهرةٍ اجتماعيّةٍ، ص.58</a:t>
            </a:r>
            <a:endParaRPr lang="fr-FR"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377529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بالأستاذ(ة)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015612"/>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الأستاذ التلاميذ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بالأستاذ(ة)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pic>
        <p:nvPicPr>
          <p:cNvPr id="2" name="Picture 2" descr="Image générée">
            <a:extLst>
              <a:ext uri="{FF2B5EF4-FFF2-40B4-BE49-F238E27FC236}">
                <a16:creationId xmlns:a16="http://schemas.microsoft.com/office/drawing/2014/main" id="{56A02E90-9C18-F1D5-D9FE-F53E8C7FFBA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315386" y="160833"/>
            <a:ext cx="765800" cy="898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Google Shape;1079;p111">
            <a:extLst>
              <a:ext uri="{FF2B5EF4-FFF2-40B4-BE49-F238E27FC236}">
                <a16:creationId xmlns:a16="http://schemas.microsoft.com/office/drawing/2014/main" id="{186C4AD9-E957-5C52-09E9-70086A5F5FCB}"/>
              </a:ext>
            </a:extLst>
          </p:cNvPr>
          <p:cNvSpPr/>
          <p:nvPr/>
        </p:nvSpPr>
        <p:spPr>
          <a:xfrm>
            <a:off x="7398006" y="363027"/>
            <a:ext cx="3702103" cy="484156"/>
          </a:xfrm>
          <a:prstGeom prst="rect">
            <a:avLst/>
          </a:prstGeom>
          <a:noFill/>
          <a:ln cap="flat">
            <a:noFill/>
            <a:prstDash val="solid"/>
          </a:ln>
        </p:spPr>
        <p:txBody>
          <a:bodyPr vert="horz" wrap="square" lIns="91430" tIns="45701" rIns="91430" bIns="45701"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3200" b="1" i="0" u="none" strike="noStrike" kern="0" cap="none" spc="0" baseline="0" dirty="0">
                <a:solidFill>
                  <a:srgbClr val="44546A"/>
                </a:solidFill>
                <a:uFillTx/>
                <a:latin typeface="Calibri"/>
                <a:cs typeface="Arial"/>
              </a:rPr>
              <a:t>هيكلة اللبنات </a:t>
            </a:r>
            <a:r>
              <a:rPr lang="fr-FR" sz="3200" b="1" i="0" u="none" strike="noStrike" kern="0" cap="none" spc="0" baseline="0" dirty="0">
                <a:solidFill>
                  <a:srgbClr val="44546A"/>
                </a:solidFill>
                <a:uFillTx/>
                <a:latin typeface="Calibri"/>
                <a:cs typeface="Arial"/>
              </a:rPr>
              <a:t>:</a:t>
            </a:r>
            <a:r>
              <a:rPr lang="ar-MA" sz="3200" b="1" i="0" u="none" strike="noStrike" kern="0" cap="none" spc="0" baseline="0" dirty="0">
                <a:solidFill>
                  <a:srgbClr val="44546A"/>
                </a:solidFill>
                <a:uFillTx/>
                <a:latin typeface="Calibri"/>
                <a:cs typeface="Arial"/>
              </a:rPr>
              <a:t> </a:t>
            </a:r>
            <a:endParaRPr lang="fr-FR" sz="3200" b="1" i="0" u="none" strike="noStrike" kern="0" cap="none" spc="0" baseline="0" dirty="0">
              <a:solidFill>
                <a:srgbClr val="44546A"/>
              </a:solidFill>
              <a:uFillTx/>
              <a:latin typeface="Calibri"/>
              <a:cs typeface="Arial"/>
            </a:endParaRPr>
          </a:p>
        </p:txBody>
      </p:sp>
      <p:grpSp>
        <p:nvGrpSpPr>
          <p:cNvPr id="5" name="Groupe 84">
            <a:extLst>
              <a:ext uri="{FF2B5EF4-FFF2-40B4-BE49-F238E27FC236}">
                <a16:creationId xmlns:a16="http://schemas.microsoft.com/office/drawing/2014/main" id="{91EE2FEC-C762-9341-C10D-F9E1EF5BE5BD}"/>
              </a:ext>
            </a:extLst>
          </p:cNvPr>
          <p:cNvGrpSpPr/>
          <p:nvPr/>
        </p:nvGrpSpPr>
        <p:grpSpPr>
          <a:xfrm>
            <a:off x="281589" y="1191271"/>
            <a:ext cx="11655482" cy="5204133"/>
            <a:chOff x="281589" y="1191271"/>
            <a:chExt cx="11655482" cy="5204133"/>
          </a:xfrm>
        </p:grpSpPr>
        <p:sp>
          <p:nvSpPr>
            <p:cNvPr id="6" name="Rectangle 85">
              <a:extLst>
                <a:ext uri="{FF2B5EF4-FFF2-40B4-BE49-F238E27FC236}">
                  <a16:creationId xmlns:a16="http://schemas.microsoft.com/office/drawing/2014/main" id="{2EC222AA-216E-5E2B-1DC1-2A48EBAAD77C}"/>
                </a:ext>
              </a:extLst>
            </p:cNvPr>
            <p:cNvSpPr/>
            <p:nvPr/>
          </p:nvSpPr>
          <p:spPr>
            <a:xfrm>
              <a:off x="8554340" y="1947781"/>
              <a:ext cx="1486777"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cxnSp>
          <p:nvCxnSpPr>
            <p:cNvPr id="7" name="Connecteur droit 86">
              <a:extLst>
                <a:ext uri="{FF2B5EF4-FFF2-40B4-BE49-F238E27FC236}">
                  <a16:creationId xmlns:a16="http://schemas.microsoft.com/office/drawing/2014/main" id="{EA891065-B903-F6BD-9346-53BDA91CDB63}"/>
                </a:ext>
              </a:extLst>
            </p:cNvPr>
            <p:cNvCxnSpPr/>
            <p:nvPr/>
          </p:nvCxnSpPr>
          <p:spPr>
            <a:xfrm>
              <a:off x="2555382" y="1191271"/>
              <a:ext cx="0" cy="4876797"/>
            </a:xfrm>
            <a:prstGeom prst="straightConnector1">
              <a:avLst/>
            </a:prstGeom>
            <a:noFill/>
            <a:ln w="28575" cap="flat">
              <a:solidFill>
                <a:srgbClr val="9F5900"/>
              </a:solidFill>
              <a:custDash>
                <a:ds d="300000" sp="300000"/>
              </a:custDash>
              <a:miter/>
            </a:ln>
          </p:spPr>
        </p:cxnSp>
        <p:sp>
          <p:nvSpPr>
            <p:cNvPr id="8" name="Flèche droite 13">
              <a:extLst>
                <a:ext uri="{FF2B5EF4-FFF2-40B4-BE49-F238E27FC236}">
                  <a16:creationId xmlns:a16="http://schemas.microsoft.com/office/drawing/2014/main" id="{E2BD383B-CD81-0EF6-3E05-022009AF6BB0}"/>
                </a:ext>
              </a:extLst>
            </p:cNvPr>
            <p:cNvSpPr/>
            <p:nvPr/>
          </p:nvSpPr>
          <p:spPr>
            <a:xfrm rot="10799991">
              <a:off x="462000" y="1561118"/>
              <a:ext cx="8928951" cy="276788"/>
            </a:xfrm>
            <a:custGeom>
              <a:avLst>
                <a:gd name="f0" fmla="val 2126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7F6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88">
              <a:extLst>
                <a:ext uri="{FF2B5EF4-FFF2-40B4-BE49-F238E27FC236}">
                  <a16:creationId xmlns:a16="http://schemas.microsoft.com/office/drawing/2014/main" id="{E227A9A1-591D-9C6A-2CFB-36D025745B7A}"/>
                </a:ext>
              </a:extLst>
            </p:cNvPr>
            <p:cNvSpPr/>
            <p:nvPr/>
          </p:nvSpPr>
          <p:spPr>
            <a:xfrm>
              <a:off x="10077913" y="2305760"/>
              <a:ext cx="1859158" cy="933254"/>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الطلاقة </a:t>
              </a:r>
              <a:endParaRPr lang="fr-FR" sz="2400" b="1" i="0" u="none" strike="noStrike" kern="1200" cap="none" spc="0" baseline="0">
                <a:solidFill>
                  <a:srgbClr val="FFFFFF"/>
                </a:solidFill>
                <a:uFillTx/>
                <a:latin typeface="Arial"/>
              </a:endParaRPr>
            </a:p>
          </p:txBody>
        </p:sp>
        <p:sp>
          <p:nvSpPr>
            <p:cNvPr id="10" name="Rectangle 89">
              <a:extLst>
                <a:ext uri="{FF2B5EF4-FFF2-40B4-BE49-F238E27FC236}">
                  <a16:creationId xmlns:a16="http://schemas.microsoft.com/office/drawing/2014/main" id="{2ECA4470-1C77-5465-1E7F-9C081B9DAEA5}"/>
                </a:ext>
              </a:extLst>
            </p:cNvPr>
            <p:cNvSpPr/>
            <p:nvPr/>
          </p:nvSpPr>
          <p:spPr>
            <a:xfrm>
              <a:off x="10077913" y="4026094"/>
              <a:ext cx="1859158" cy="945992"/>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الفهم </a:t>
              </a:r>
              <a:endParaRPr lang="fr-FR" sz="2400" b="1" i="0" u="none" strike="noStrike" kern="1200" cap="none" spc="0" baseline="0">
                <a:solidFill>
                  <a:srgbClr val="FFFFFF"/>
                </a:solidFill>
                <a:uFillTx/>
                <a:latin typeface="Arial"/>
              </a:endParaRPr>
            </a:p>
          </p:txBody>
        </p:sp>
        <p:sp>
          <p:nvSpPr>
            <p:cNvPr id="11" name="Rectangle 90">
              <a:extLst>
                <a:ext uri="{FF2B5EF4-FFF2-40B4-BE49-F238E27FC236}">
                  <a16:creationId xmlns:a16="http://schemas.microsoft.com/office/drawing/2014/main" id="{32101E4B-7926-1519-625E-190CED244086}"/>
                </a:ext>
              </a:extLst>
            </p:cNvPr>
            <p:cNvSpPr/>
            <p:nvPr/>
          </p:nvSpPr>
          <p:spPr>
            <a:xfrm>
              <a:off x="942554"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النص الطويل</a:t>
              </a:r>
              <a:endParaRPr lang="fr-FR" sz="2000" b="1" i="0" u="none" strike="noStrike" kern="1200" cap="none" spc="0" baseline="0">
                <a:solidFill>
                  <a:srgbClr val="FFFFFF"/>
                </a:solidFill>
                <a:uFillTx/>
                <a:latin typeface="Arial"/>
              </a:endParaRPr>
            </a:p>
          </p:txBody>
        </p:sp>
        <p:sp>
          <p:nvSpPr>
            <p:cNvPr id="12" name="Rectangle 91">
              <a:extLst>
                <a:ext uri="{FF2B5EF4-FFF2-40B4-BE49-F238E27FC236}">
                  <a16:creationId xmlns:a16="http://schemas.microsoft.com/office/drawing/2014/main" id="{851CE07F-F8E7-74A8-691E-9818447B6F15}"/>
                </a:ext>
              </a:extLst>
            </p:cNvPr>
            <p:cNvSpPr/>
            <p:nvPr/>
          </p:nvSpPr>
          <p:spPr>
            <a:xfrm>
              <a:off x="2845503"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متوسط الطول</a:t>
              </a:r>
              <a:endParaRPr lang="fr-FR" sz="2000" b="0" i="0" u="none" strike="noStrike" kern="1200" cap="none" spc="0" baseline="0">
                <a:solidFill>
                  <a:srgbClr val="FFFFFF"/>
                </a:solidFill>
                <a:uFillTx/>
                <a:latin typeface="Arial"/>
              </a:endParaRPr>
            </a:p>
          </p:txBody>
        </p:sp>
        <p:sp>
          <p:nvSpPr>
            <p:cNvPr id="13" name="Rectangle 92">
              <a:extLst>
                <a:ext uri="{FF2B5EF4-FFF2-40B4-BE49-F238E27FC236}">
                  <a16:creationId xmlns:a16="http://schemas.microsoft.com/office/drawing/2014/main" id="{B11C7EAC-A822-92E1-F8B7-7C733469533C}"/>
                </a:ext>
              </a:extLst>
            </p:cNvPr>
            <p:cNvSpPr/>
            <p:nvPr/>
          </p:nvSpPr>
          <p:spPr>
            <a:xfrm>
              <a:off x="474845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القصير</a:t>
              </a:r>
              <a:endParaRPr lang="fr-FR" sz="2000" b="1" i="0" u="none" strike="noStrike" kern="1200" cap="none" spc="0" baseline="0">
                <a:solidFill>
                  <a:srgbClr val="FFFFFF"/>
                </a:solidFill>
                <a:uFillTx/>
                <a:latin typeface="Arial"/>
              </a:endParaRPr>
            </a:p>
          </p:txBody>
        </p:sp>
        <p:sp>
          <p:nvSpPr>
            <p:cNvPr id="14" name="Rectangle 93">
              <a:extLst>
                <a:ext uri="{FF2B5EF4-FFF2-40B4-BE49-F238E27FC236}">
                  <a16:creationId xmlns:a16="http://schemas.microsoft.com/office/drawing/2014/main" id="{BB2EDEC1-8EEC-23A0-21BB-4145B880C2AD}"/>
                </a:ext>
              </a:extLst>
            </p:cNvPr>
            <p:cNvSpPr/>
            <p:nvPr/>
          </p:nvSpPr>
          <p:spPr>
            <a:xfrm>
              <a:off x="665139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الفقرة </a:t>
              </a:r>
              <a:r>
                <a:rPr lang="ar-MA" sz="2000" b="1" i="0" u="none" strike="noStrike" kern="1200" cap="none" spc="0" baseline="0">
                  <a:solidFill>
                    <a:srgbClr val="FFFFFF"/>
                  </a:solidFill>
                  <a:uFillTx/>
                  <a:latin typeface="Arial"/>
                  <a:cs typeface="Arial" pitchFamily="34"/>
                </a:rPr>
                <a:t>ال</a:t>
              </a:r>
              <a:r>
                <a:rPr lang="ar-SA" sz="2000" b="1" i="0" u="none" strike="noStrike" kern="1200" cap="none" spc="0" baseline="0">
                  <a:solidFill>
                    <a:srgbClr val="FFFFFF"/>
                  </a:solidFill>
                  <a:uFillTx/>
                  <a:latin typeface="Arial"/>
                  <a:cs typeface="Arial" pitchFamily="34"/>
                </a:rPr>
                <a:t>قصيرة </a:t>
              </a:r>
              <a:endParaRPr lang="fr-FR" sz="2000" b="1" i="0" u="none" strike="noStrike" kern="1200" cap="none" spc="0" baseline="0">
                <a:solidFill>
                  <a:srgbClr val="FFFFFF"/>
                </a:solidFill>
                <a:uFillTx/>
                <a:latin typeface="Arial"/>
              </a:endParaRPr>
            </a:p>
          </p:txBody>
        </p:sp>
        <p:sp>
          <p:nvSpPr>
            <p:cNvPr id="15" name="Rectangle 94">
              <a:extLst>
                <a:ext uri="{FF2B5EF4-FFF2-40B4-BE49-F238E27FC236}">
                  <a16:creationId xmlns:a16="http://schemas.microsoft.com/office/drawing/2014/main" id="{B39CB541-FA1D-C79C-9B25-CFCFB4A1ABEB}"/>
                </a:ext>
              </a:extLst>
            </p:cNvPr>
            <p:cNvSpPr/>
            <p:nvPr/>
          </p:nvSpPr>
          <p:spPr>
            <a:xfrm>
              <a:off x="8554340" y="1345804"/>
              <a:ext cx="1486777"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الجملة</a:t>
              </a:r>
              <a:endParaRPr lang="fr-FR" sz="2000" b="1" i="0" u="none" strike="noStrike" kern="1200" cap="none" spc="0" baseline="0">
                <a:solidFill>
                  <a:srgbClr val="FFFFFF"/>
                </a:solidFill>
                <a:uFillTx/>
                <a:latin typeface="Arial"/>
              </a:endParaRPr>
            </a:p>
          </p:txBody>
        </p:sp>
        <p:sp>
          <p:nvSpPr>
            <p:cNvPr id="16" name="Rectangle 95">
              <a:extLst>
                <a:ext uri="{FF2B5EF4-FFF2-40B4-BE49-F238E27FC236}">
                  <a16:creationId xmlns:a16="http://schemas.microsoft.com/office/drawing/2014/main" id="{A8CA3DAA-7FF6-5033-54D8-BE5C89E3F416}"/>
                </a:ext>
              </a:extLst>
            </p:cNvPr>
            <p:cNvSpPr/>
            <p:nvPr/>
          </p:nvSpPr>
          <p:spPr>
            <a:xfrm>
              <a:off x="942554"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7" name="Rectangle 96">
              <a:extLst>
                <a:ext uri="{FF2B5EF4-FFF2-40B4-BE49-F238E27FC236}">
                  <a16:creationId xmlns:a16="http://schemas.microsoft.com/office/drawing/2014/main" id="{825A2787-E23F-6045-BB0A-1D14E39DB474}"/>
                </a:ext>
              </a:extLst>
            </p:cNvPr>
            <p:cNvSpPr/>
            <p:nvPr/>
          </p:nvSpPr>
          <p:spPr>
            <a:xfrm>
              <a:off x="2845503"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8" name="Rectangle 97">
              <a:extLst>
                <a:ext uri="{FF2B5EF4-FFF2-40B4-BE49-F238E27FC236}">
                  <a16:creationId xmlns:a16="http://schemas.microsoft.com/office/drawing/2014/main" id="{626BEC3D-1AD4-FBAF-B262-F2A600A817A4}"/>
                </a:ext>
              </a:extLst>
            </p:cNvPr>
            <p:cNvSpPr/>
            <p:nvPr/>
          </p:nvSpPr>
          <p:spPr>
            <a:xfrm>
              <a:off x="4777465"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9" name="Rectangle 98">
              <a:extLst>
                <a:ext uri="{FF2B5EF4-FFF2-40B4-BE49-F238E27FC236}">
                  <a16:creationId xmlns:a16="http://schemas.microsoft.com/office/drawing/2014/main" id="{36CF351B-8F07-05EA-873D-4E16C436D081}"/>
                </a:ext>
              </a:extLst>
            </p:cNvPr>
            <p:cNvSpPr/>
            <p:nvPr/>
          </p:nvSpPr>
          <p:spPr>
            <a:xfrm>
              <a:off x="6651391"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0" name="Rectangle 99">
              <a:extLst>
                <a:ext uri="{FF2B5EF4-FFF2-40B4-BE49-F238E27FC236}">
                  <a16:creationId xmlns:a16="http://schemas.microsoft.com/office/drawing/2014/main" id="{1D2001CD-9A79-AE92-2CDD-3C48C318C912}"/>
                </a:ext>
              </a:extLst>
            </p:cNvPr>
            <p:cNvSpPr/>
            <p:nvPr/>
          </p:nvSpPr>
          <p:spPr>
            <a:xfrm>
              <a:off x="340961" y="3942060"/>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1" name="Rectangle 100">
              <a:extLst>
                <a:ext uri="{FF2B5EF4-FFF2-40B4-BE49-F238E27FC236}">
                  <a16:creationId xmlns:a16="http://schemas.microsoft.com/office/drawing/2014/main" id="{F5EC5B9D-1907-9B74-B78B-54D459A2876B}"/>
                </a:ext>
              </a:extLst>
            </p:cNvPr>
            <p:cNvSpPr/>
            <p:nvPr/>
          </p:nvSpPr>
          <p:spPr>
            <a:xfrm>
              <a:off x="340961" y="2317848"/>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2" name="Losange 101">
              <a:extLst>
                <a:ext uri="{FF2B5EF4-FFF2-40B4-BE49-F238E27FC236}">
                  <a16:creationId xmlns:a16="http://schemas.microsoft.com/office/drawing/2014/main" id="{4D24E61B-1940-4992-9382-19087818C3DB}"/>
                </a:ext>
              </a:extLst>
            </p:cNvPr>
            <p:cNvSpPr/>
            <p:nvPr/>
          </p:nvSpPr>
          <p:spPr>
            <a:xfrm>
              <a:off x="2390543"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3" name="Connecteur droit 102">
              <a:extLst>
                <a:ext uri="{FF2B5EF4-FFF2-40B4-BE49-F238E27FC236}">
                  <a16:creationId xmlns:a16="http://schemas.microsoft.com/office/drawing/2014/main" id="{B16BABE2-4787-9387-6CD2-81BF279F3015}"/>
                </a:ext>
              </a:extLst>
            </p:cNvPr>
            <p:cNvCxnSpPr/>
            <p:nvPr/>
          </p:nvCxnSpPr>
          <p:spPr>
            <a:xfrm>
              <a:off x="4483769" y="1191271"/>
              <a:ext cx="0" cy="4876797"/>
            </a:xfrm>
            <a:prstGeom prst="straightConnector1">
              <a:avLst/>
            </a:prstGeom>
            <a:noFill/>
            <a:ln w="28575" cap="flat">
              <a:solidFill>
                <a:srgbClr val="9F5900"/>
              </a:solidFill>
              <a:custDash>
                <a:ds d="300000" sp="300000"/>
              </a:custDash>
              <a:miter/>
            </a:ln>
          </p:spPr>
        </p:cxnSp>
        <p:sp>
          <p:nvSpPr>
            <p:cNvPr id="24" name="Losange 103">
              <a:extLst>
                <a:ext uri="{FF2B5EF4-FFF2-40B4-BE49-F238E27FC236}">
                  <a16:creationId xmlns:a16="http://schemas.microsoft.com/office/drawing/2014/main" id="{525B9FF4-08BD-D189-4052-60A4480D1E35}"/>
                </a:ext>
              </a:extLst>
            </p:cNvPr>
            <p:cNvSpPr/>
            <p:nvPr/>
          </p:nvSpPr>
          <p:spPr>
            <a:xfrm>
              <a:off x="4318921"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5" name="Connecteur droit 104">
              <a:extLst>
                <a:ext uri="{FF2B5EF4-FFF2-40B4-BE49-F238E27FC236}">
                  <a16:creationId xmlns:a16="http://schemas.microsoft.com/office/drawing/2014/main" id="{05ECF73A-5B75-9DC1-4A71-199E84C94E75}"/>
                </a:ext>
              </a:extLst>
            </p:cNvPr>
            <p:cNvCxnSpPr/>
            <p:nvPr/>
          </p:nvCxnSpPr>
          <p:spPr>
            <a:xfrm>
              <a:off x="6412156" y="1191271"/>
              <a:ext cx="0" cy="4876797"/>
            </a:xfrm>
            <a:prstGeom prst="straightConnector1">
              <a:avLst/>
            </a:prstGeom>
            <a:noFill/>
            <a:ln w="28575" cap="flat">
              <a:solidFill>
                <a:srgbClr val="9F5900"/>
              </a:solidFill>
              <a:custDash>
                <a:ds d="300000" sp="300000"/>
              </a:custDash>
              <a:miter/>
            </a:ln>
          </p:spPr>
        </p:cxnSp>
        <p:sp>
          <p:nvSpPr>
            <p:cNvPr id="26" name="Losange 105">
              <a:extLst>
                <a:ext uri="{FF2B5EF4-FFF2-40B4-BE49-F238E27FC236}">
                  <a16:creationId xmlns:a16="http://schemas.microsoft.com/office/drawing/2014/main" id="{63CE5F64-E46F-1F6C-B11A-F6F1DD767D5A}"/>
                </a:ext>
              </a:extLst>
            </p:cNvPr>
            <p:cNvSpPr/>
            <p:nvPr/>
          </p:nvSpPr>
          <p:spPr>
            <a:xfrm>
              <a:off x="624730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7" name="Connecteur droit 106">
              <a:extLst>
                <a:ext uri="{FF2B5EF4-FFF2-40B4-BE49-F238E27FC236}">
                  <a16:creationId xmlns:a16="http://schemas.microsoft.com/office/drawing/2014/main" id="{70236601-D15E-BCCD-866C-B28DA5270B36}"/>
                </a:ext>
              </a:extLst>
            </p:cNvPr>
            <p:cNvCxnSpPr/>
            <p:nvPr/>
          </p:nvCxnSpPr>
          <p:spPr>
            <a:xfrm>
              <a:off x="8290846" y="1191271"/>
              <a:ext cx="0" cy="4876797"/>
            </a:xfrm>
            <a:prstGeom prst="straightConnector1">
              <a:avLst/>
            </a:prstGeom>
            <a:noFill/>
            <a:ln w="28575" cap="flat">
              <a:solidFill>
                <a:srgbClr val="9F5900"/>
              </a:solidFill>
              <a:custDash>
                <a:ds d="300000" sp="300000"/>
              </a:custDash>
              <a:miter/>
            </a:ln>
          </p:spPr>
        </p:cxnSp>
        <p:sp>
          <p:nvSpPr>
            <p:cNvPr id="28" name="Losange 107">
              <a:extLst>
                <a:ext uri="{FF2B5EF4-FFF2-40B4-BE49-F238E27FC236}">
                  <a16:creationId xmlns:a16="http://schemas.microsoft.com/office/drawing/2014/main" id="{1E272950-BACE-D155-FE96-77FD3B0A634E}"/>
                </a:ext>
              </a:extLst>
            </p:cNvPr>
            <p:cNvSpPr/>
            <p:nvPr/>
          </p:nvSpPr>
          <p:spPr>
            <a:xfrm>
              <a:off x="812599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9" name="ZoneTexte 108">
              <a:extLst>
                <a:ext uri="{FF2B5EF4-FFF2-40B4-BE49-F238E27FC236}">
                  <a16:creationId xmlns:a16="http://schemas.microsoft.com/office/drawing/2014/main" id="{C7448C3F-E34C-C4D4-CBD3-FEE0AE9FDAD9}"/>
                </a:ext>
              </a:extLst>
            </p:cNvPr>
            <p:cNvSpPr txBox="1"/>
            <p:nvPr/>
          </p:nvSpPr>
          <p:spPr>
            <a:xfrm>
              <a:off x="1990027"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اللبنة4</a:t>
              </a:r>
              <a:endParaRPr lang="fr-FR" sz="1800" b="1" i="0" u="none" strike="noStrike" kern="1200" cap="none" spc="0" baseline="0">
                <a:solidFill>
                  <a:srgbClr val="C00000"/>
                </a:solidFill>
                <a:uFillTx/>
                <a:latin typeface="Arial"/>
              </a:endParaRPr>
            </a:p>
          </p:txBody>
        </p:sp>
        <p:sp>
          <p:nvSpPr>
            <p:cNvPr id="30" name="ZoneTexte 109">
              <a:extLst>
                <a:ext uri="{FF2B5EF4-FFF2-40B4-BE49-F238E27FC236}">
                  <a16:creationId xmlns:a16="http://schemas.microsoft.com/office/drawing/2014/main" id="{DD8911C9-0E6F-D6D5-73A4-91E1E76CC9F6}"/>
                </a:ext>
              </a:extLst>
            </p:cNvPr>
            <p:cNvSpPr txBox="1"/>
            <p:nvPr/>
          </p:nvSpPr>
          <p:spPr>
            <a:xfrm>
              <a:off x="3918414"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3</a:t>
              </a:r>
              <a:endParaRPr lang="fr-FR" sz="1800" b="1" i="0" u="none" strike="noStrike" kern="1200" cap="none" spc="0" baseline="0">
                <a:solidFill>
                  <a:srgbClr val="C00000"/>
                </a:solidFill>
                <a:uFillTx/>
                <a:latin typeface="Arial"/>
              </a:endParaRPr>
            </a:p>
          </p:txBody>
        </p:sp>
        <p:sp>
          <p:nvSpPr>
            <p:cNvPr id="31" name="ZoneTexte 110">
              <a:extLst>
                <a:ext uri="{FF2B5EF4-FFF2-40B4-BE49-F238E27FC236}">
                  <a16:creationId xmlns:a16="http://schemas.microsoft.com/office/drawing/2014/main" id="{78D28334-2492-136F-4965-70EF7CBF9AE7}"/>
                </a:ext>
              </a:extLst>
            </p:cNvPr>
            <p:cNvSpPr txBox="1"/>
            <p:nvPr/>
          </p:nvSpPr>
          <p:spPr>
            <a:xfrm>
              <a:off x="7725491"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1</a:t>
              </a:r>
              <a:endParaRPr lang="fr-FR" sz="1800" b="1" i="0" u="none" strike="noStrike" kern="1200" cap="none" spc="0" baseline="0">
                <a:solidFill>
                  <a:srgbClr val="C00000"/>
                </a:solidFill>
                <a:uFillTx/>
                <a:latin typeface="Arial"/>
              </a:endParaRPr>
            </a:p>
          </p:txBody>
        </p:sp>
        <p:pic>
          <p:nvPicPr>
            <p:cNvPr id="32" name="Picture 4" descr="Téléchargez gratuitement des icônes sur Test aux formats PNG et SVG">
              <a:extLst>
                <a:ext uri="{FF2B5EF4-FFF2-40B4-BE49-F238E27FC236}">
                  <a16:creationId xmlns:a16="http://schemas.microsoft.com/office/drawing/2014/main" id="{D5089E87-E99E-4EEC-60CE-90665039C57B}"/>
                </a:ext>
              </a:extLst>
            </p:cNvPr>
            <p:cNvPicPr>
              <a:picLocks noChangeAspect="1"/>
            </p:cNvPicPr>
            <p:nvPr/>
          </p:nvPicPr>
          <p:blipFill>
            <a:blip r:embed="rId3"/>
            <a:srcRect/>
            <a:stretch>
              <a:fillRect/>
            </a:stretch>
          </p:blipFill>
          <p:spPr>
            <a:xfrm>
              <a:off x="2753368" y="5596850"/>
              <a:ext cx="258537" cy="268047"/>
            </a:xfrm>
            <a:prstGeom prst="rect">
              <a:avLst/>
            </a:prstGeom>
            <a:noFill/>
            <a:ln cap="flat">
              <a:noFill/>
            </a:ln>
          </p:spPr>
        </p:pic>
        <p:pic>
          <p:nvPicPr>
            <p:cNvPr id="33" name="Picture 4" descr="Téléchargez gratuitement des icônes sur Test aux formats PNG et SVG">
              <a:extLst>
                <a:ext uri="{FF2B5EF4-FFF2-40B4-BE49-F238E27FC236}">
                  <a16:creationId xmlns:a16="http://schemas.microsoft.com/office/drawing/2014/main" id="{64327189-CB57-527C-4D9F-044C2A07B353}"/>
                </a:ext>
              </a:extLst>
            </p:cNvPr>
            <p:cNvPicPr>
              <a:picLocks noChangeAspect="1"/>
            </p:cNvPicPr>
            <p:nvPr/>
          </p:nvPicPr>
          <p:blipFill>
            <a:blip r:embed="rId3"/>
            <a:srcRect/>
            <a:stretch>
              <a:fillRect/>
            </a:stretch>
          </p:blipFill>
          <p:spPr>
            <a:xfrm>
              <a:off x="4678655" y="5596850"/>
              <a:ext cx="258537" cy="268047"/>
            </a:xfrm>
            <a:prstGeom prst="rect">
              <a:avLst/>
            </a:prstGeom>
            <a:noFill/>
            <a:ln cap="flat">
              <a:noFill/>
            </a:ln>
          </p:spPr>
        </p:pic>
        <p:pic>
          <p:nvPicPr>
            <p:cNvPr id="34" name="Picture 4" descr="Téléchargez gratuitement des icônes sur Test aux formats PNG et SVG">
              <a:extLst>
                <a:ext uri="{FF2B5EF4-FFF2-40B4-BE49-F238E27FC236}">
                  <a16:creationId xmlns:a16="http://schemas.microsoft.com/office/drawing/2014/main" id="{C4D815A3-566B-568E-FB57-1A56E65E100D}"/>
                </a:ext>
              </a:extLst>
            </p:cNvPr>
            <p:cNvPicPr>
              <a:picLocks noChangeAspect="1"/>
            </p:cNvPicPr>
            <p:nvPr/>
          </p:nvPicPr>
          <p:blipFill>
            <a:blip r:embed="rId3"/>
            <a:srcRect/>
            <a:stretch>
              <a:fillRect/>
            </a:stretch>
          </p:blipFill>
          <p:spPr>
            <a:xfrm>
              <a:off x="6602388" y="5596850"/>
              <a:ext cx="258537" cy="268047"/>
            </a:xfrm>
            <a:prstGeom prst="rect">
              <a:avLst/>
            </a:prstGeom>
            <a:noFill/>
            <a:ln cap="flat">
              <a:noFill/>
            </a:ln>
          </p:spPr>
        </p:pic>
        <p:pic>
          <p:nvPicPr>
            <p:cNvPr id="35" name="Picture 4" descr="Téléchargez gratuitement des icônes sur Test aux formats PNG et SVG">
              <a:extLst>
                <a:ext uri="{FF2B5EF4-FFF2-40B4-BE49-F238E27FC236}">
                  <a16:creationId xmlns:a16="http://schemas.microsoft.com/office/drawing/2014/main" id="{F41851DB-1723-8246-834F-687ABA9BABF9}"/>
                </a:ext>
              </a:extLst>
            </p:cNvPr>
            <p:cNvPicPr>
              <a:picLocks noChangeAspect="1"/>
            </p:cNvPicPr>
            <p:nvPr/>
          </p:nvPicPr>
          <p:blipFill>
            <a:blip r:embed="rId3"/>
            <a:srcRect/>
            <a:stretch>
              <a:fillRect/>
            </a:stretch>
          </p:blipFill>
          <p:spPr>
            <a:xfrm>
              <a:off x="8503462" y="5596850"/>
              <a:ext cx="258537" cy="268047"/>
            </a:xfrm>
            <a:prstGeom prst="rect">
              <a:avLst/>
            </a:prstGeom>
            <a:noFill/>
            <a:ln cap="flat">
              <a:noFill/>
            </a:ln>
          </p:spPr>
        </p:pic>
        <p:cxnSp>
          <p:nvCxnSpPr>
            <p:cNvPr id="36" name="Connecteur droit 115">
              <a:extLst>
                <a:ext uri="{FF2B5EF4-FFF2-40B4-BE49-F238E27FC236}">
                  <a16:creationId xmlns:a16="http://schemas.microsoft.com/office/drawing/2014/main" id="{DDDE1D66-9FCA-CB68-54A5-D5E9061DB4F1}"/>
                </a:ext>
              </a:extLst>
            </p:cNvPr>
            <p:cNvCxnSpPr/>
            <p:nvPr/>
          </p:nvCxnSpPr>
          <p:spPr>
            <a:xfrm>
              <a:off x="846953" y="1191271"/>
              <a:ext cx="0" cy="4876797"/>
            </a:xfrm>
            <a:prstGeom prst="straightConnector1">
              <a:avLst/>
            </a:prstGeom>
            <a:noFill/>
            <a:ln w="28575" cap="flat">
              <a:solidFill>
                <a:srgbClr val="9F5900"/>
              </a:solidFill>
              <a:custDash>
                <a:ds d="300000" sp="300000"/>
              </a:custDash>
              <a:miter/>
            </a:ln>
          </p:spPr>
        </p:cxnSp>
        <p:sp>
          <p:nvSpPr>
            <p:cNvPr id="37" name="Losange 116">
              <a:extLst>
                <a:ext uri="{FF2B5EF4-FFF2-40B4-BE49-F238E27FC236}">
                  <a16:creationId xmlns:a16="http://schemas.microsoft.com/office/drawing/2014/main" id="{EE0FB308-0994-25A0-98A1-0126F619725B}"/>
                </a:ext>
              </a:extLst>
            </p:cNvPr>
            <p:cNvSpPr/>
            <p:nvPr/>
          </p:nvSpPr>
          <p:spPr>
            <a:xfrm>
              <a:off x="682105"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8" name="ZoneTexte 117">
              <a:extLst>
                <a:ext uri="{FF2B5EF4-FFF2-40B4-BE49-F238E27FC236}">
                  <a16:creationId xmlns:a16="http://schemas.microsoft.com/office/drawing/2014/main" id="{A75E5866-B5C1-A834-C10E-8A3B59CEEFB8}"/>
                </a:ext>
              </a:extLst>
            </p:cNvPr>
            <p:cNvSpPr txBox="1"/>
            <p:nvPr/>
          </p:nvSpPr>
          <p:spPr>
            <a:xfrm>
              <a:off x="281589"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5</a:t>
              </a:r>
              <a:endParaRPr lang="fr-FR" sz="1800" b="1" i="0" u="none" strike="noStrike" kern="1200" cap="none" spc="0" baseline="0">
                <a:solidFill>
                  <a:srgbClr val="C00000"/>
                </a:solidFill>
                <a:uFillTx/>
                <a:latin typeface="Arial"/>
              </a:endParaRPr>
            </a:p>
          </p:txBody>
        </p:sp>
      </p:grpSp>
      <p:sp>
        <p:nvSpPr>
          <p:cNvPr id="39" name="ZoneTexte 118">
            <a:extLst>
              <a:ext uri="{FF2B5EF4-FFF2-40B4-BE49-F238E27FC236}">
                <a16:creationId xmlns:a16="http://schemas.microsoft.com/office/drawing/2014/main" id="{9B7AA568-B891-D1D6-8907-AC7EEC345817}"/>
              </a:ext>
            </a:extLst>
          </p:cNvPr>
          <p:cNvSpPr txBox="1"/>
          <p:nvPr/>
        </p:nvSpPr>
        <p:spPr>
          <a:xfrm>
            <a:off x="5643649" y="6048801"/>
            <a:ext cx="1172306"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2</a:t>
            </a:r>
            <a:endParaRPr lang="fr-FR" sz="1800" b="1" i="0" u="none" strike="noStrike" kern="1200" cap="none" spc="0" baseline="0">
              <a:solidFill>
                <a:srgbClr val="C00000"/>
              </a:solidFill>
              <a:uFillTx/>
              <a:latin typeface="Arial"/>
            </a:endParaRPr>
          </a:p>
        </p:txBody>
      </p:sp>
      <p:sp>
        <p:nvSpPr>
          <p:cNvPr id="4" name="ZoneTexte 57">
            <a:extLst>
              <a:ext uri="{FF2B5EF4-FFF2-40B4-BE49-F238E27FC236}">
                <a16:creationId xmlns:a16="http://schemas.microsoft.com/office/drawing/2014/main" id="{A15C9E74-958E-FB1C-79EF-5F9BFF3A6693}"/>
              </a:ext>
            </a:extLst>
          </p:cNvPr>
          <p:cNvSpPr txBox="1"/>
          <p:nvPr/>
        </p:nvSpPr>
        <p:spPr>
          <a:xfrm>
            <a:off x="4962799" y="2679328"/>
            <a:ext cx="915436" cy="369332"/>
          </a:xfrm>
          <a:prstGeom prst="rect">
            <a:avLst/>
          </a:prstGeom>
          <a:solidFill>
            <a:schemeClr val="bg1"/>
          </a:solidFill>
        </p:spPr>
        <p:txBody>
          <a:bodyPr wrap="square" rtlCol="0">
            <a:spAutoFit/>
          </a:bodyPr>
          <a:lstStyle/>
          <a:p>
            <a:pPr algn="ctr" defTabSz="685800">
              <a:defRPr/>
            </a:pPr>
            <a:r>
              <a:rPr lang="ar-MA" b="1" i="1" dirty="0">
                <a:solidFill>
                  <a:srgbClr val="C00000"/>
                </a:solidFill>
                <a:latin typeface="Arial"/>
              </a:rPr>
              <a:t>أنتم هنا</a:t>
            </a:r>
            <a:endParaRPr lang="fr-FR" b="1" i="1" dirty="0">
              <a:solidFill>
                <a:srgbClr val="C00000"/>
              </a:solidFill>
              <a:latin typeface="Arial"/>
            </a:endParaRPr>
          </a:p>
        </p:txBody>
      </p:sp>
      <p:pic>
        <p:nvPicPr>
          <p:cNvPr id="40" name="Picture 4" descr="Pin ">
            <a:extLst>
              <a:ext uri="{FF2B5EF4-FFF2-40B4-BE49-F238E27FC236}">
                <a16:creationId xmlns:a16="http://schemas.microsoft.com/office/drawing/2014/main" id="{244B5582-D1DA-71AB-FD3D-7A95BFEB2A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8491" y="2263745"/>
            <a:ext cx="374245" cy="3742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 générée">
            <a:extLst>
              <a:ext uri="{FF2B5EF4-FFF2-40B4-BE49-F238E27FC236}">
                <a16:creationId xmlns:a16="http://schemas.microsoft.com/office/drawing/2014/main" id="{DA400742-C0A5-C10A-C648-01801187D5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BA6D7155-A765-E151-D15F-8818D830E4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DC51E7-AA48-EBA3-4C6F-BAF95F0AAF70}"/>
              </a:ext>
            </a:extLst>
          </p:cNvPr>
          <p:cNvSpPr txBox="1"/>
          <p:nvPr/>
        </p:nvSpPr>
        <p:spPr>
          <a:xfrm>
            <a:off x="9639610" y="2159081"/>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أقرأ بطلاقة 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844A9BC0-7CDA-8EA7-4D5F-5CEDB89F2D4A}"/>
              </a:ext>
            </a:extLst>
          </p:cNvPr>
          <p:cNvSpPr txBox="1"/>
          <p:nvPr/>
        </p:nvSpPr>
        <p:spPr>
          <a:xfrm>
            <a:off x="1655882" y="5659270"/>
            <a:ext cx="2056688" cy="400110"/>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id="{E73D664B-03D3-444E-9EAF-B07780924F21}"/>
              </a:ext>
            </a:extLst>
          </p:cNvPr>
          <p:cNvSpPr/>
          <p:nvPr/>
        </p:nvSpPr>
        <p:spPr>
          <a:xfrm rot="10800000">
            <a:off x="1655882" y="5402819"/>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17" name="Straight Connector 16">
            <a:extLst>
              <a:ext uri="{FF2B5EF4-FFF2-40B4-BE49-F238E27FC236}">
                <a16:creationId xmlns:a16="http://schemas.microsoft.com/office/drawing/2014/main" id="{2E92C096-81CD-FB6D-6DF1-02F428EADF8E}"/>
              </a:ext>
            </a:extLst>
          </p:cNvPr>
          <p:cNvCxnSpPr>
            <a:cxnSpLocks/>
          </p:cNvCxnSpPr>
          <p:nvPr/>
        </p:nvCxnSpPr>
        <p:spPr>
          <a:xfrm flipV="1">
            <a:off x="11842375" y="3720389"/>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653BAB-71E3-D7C4-6E7A-A7CBA696CEBB}"/>
              </a:ext>
            </a:extLst>
          </p:cNvPr>
          <p:cNvCxnSpPr>
            <a:cxnSpLocks/>
          </p:cNvCxnSpPr>
          <p:nvPr/>
        </p:nvCxnSpPr>
        <p:spPr>
          <a:xfrm flipV="1">
            <a:off x="16944199" y="3749165"/>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909090C4-3F4D-7825-CDD6-BE9AB574BF24}"/>
              </a:ext>
            </a:extLst>
          </p:cNvPr>
          <p:cNvSpPr/>
          <p:nvPr/>
        </p:nvSpPr>
        <p:spPr>
          <a:xfrm rot="10800000">
            <a:off x="9773768" y="1556361"/>
            <a:ext cx="2863133" cy="1312967"/>
          </a:xfrm>
          <a:prstGeom prst="ellipse">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rtl="1"/>
            <a:endParaRPr lang="fr-FR" dirty="0">
              <a:solidFill>
                <a:prstClr val="white"/>
              </a:solidFill>
              <a:latin typeface="Aptos" panose="02110004020202020204"/>
            </a:endParaRPr>
          </a:p>
        </p:txBody>
      </p:sp>
      <p:cxnSp>
        <p:nvCxnSpPr>
          <p:cNvPr id="51" name="Straight Connector 50">
            <a:extLst>
              <a:ext uri="{FF2B5EF4-FFF2-40B4-BE49-F238E27FC236}">
                <a16:creationId xmlns:a16="http://schemas.microsoft.com/office/drawing/2014/main" id="{E5C9B2ED-2D80-DF6A-172A-769338BC6DDA}"/>
              </a:ext>
            </a:extLst>
          </p:cNvPr>
          <p:cNvCxnSpPr>
            <a:cxnSpLocks/>
          </p:cNvCxnSpPr>
          <p:nvPr/>
        </p:nvCxnSpPr>
        <p:spPr>
          <a:xfrm flipV="1">
            <a:off x="11198350" y="2879332"/>
            <a:ext cx="2" cy="497765"/>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14BFC67-B50B-DB3D-1760-C43110CEA4C0}"/>
              </a:ext>
            </a:extLst>
          </p:cNvPr>
          <p:cNvSpPr txBox="1"/>
          <p:nvPr/>
        </p:nvSpPr>
        <p:spPr>
          <a:xfrm>
            <a:off x="6751642" y="5578997"/>
            <a:ext cx="2056688" cy="687432"/>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a:p>
            <a:pPr algn="ctr" defTabSz="1219170"/>
            <a:endParaRPr lang="fr-FR" sz="1867"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val 31">
            <a:extLst>
              <a:ext uri="{FF2B5EF4-FFF2-40B4-BE49-F238E27FC236}">
                <a16:creationId xmlns:a16="http://schemas.microsoft.com/office/drawing/2014/main" id="{8CDF6613-A5B7-D657-6170-6FA80FF3EED6}"/>
              </a:ext>
            </a:extLst>
          </p:cNvPr>
          <p:cNvSpPr/>
          <p:nvPr/>
        </p:nvSpPr>
        <p:spPr>
          <a:xfrm rot="10800000">
            <a:off x="6695268" y="5337093"/>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srgbClr val="C00000"/>
              </a:solidFill>
              <a:latin typeface="Aptos" panose="02110004020202020204"/>
            </a:endParaRPr>
          </a:p>
        </p:txBody>
      </p:sp>
      <p:sp>
        <p:nvSpPr>
          <p:cNvPr id="33" name="TextBox 32">
            <a:extLst>
              <a:ext uri="{FF2B5EF4-FFF2-40B4-BE49-F238E27FC236}">
                <a16:creationId xmlns:a16="http://schemas.microsoft.com/office/drawing/2014/main" id="{9DC63924-DDF6-56C4-DB3A-890AED172AA3}"/>
              </a:ext>
            </a:extLst>
          </p:cNvPr>
          <p:cNvSpPr txBox="1"/>
          <p:nvPr/>
        </p:nvSpPr>
        <p:spPr>
          <a:xfrm>
            <a:off x="882208" y="2165636"/>
            <a:ext cx="835486" cy="523220"/>
          </a:xfrm>
          <a:prstGeom prst="rect">
            <a:avLst/>
          </a:prstGeom>
          <a:noFill/>
        </p:spPr>
        <p:txBody>
          <a:bodyPr wrap="none" rtlCol="0">
            <a:spAutoFit/>
          </a:bodyPr>
          <a:lstStyle/>
          <a:p>
            <a:pPr algn="ctr" defTabSz="1219170"/>
            <a:r>
              <a:rPr lang="ar-MA" sz="2800" b="1" dirty="0">
                <a:solidFill>
                  <a:schemeClr val="tx2">
                    <a:lumMod val="25000"/>
                    <a:lumOff val="75000"/>
                  </a:schemeClr>
                </a:solidFill>
                <a:latin typeface="Aptos" panose="02110004020202020204"/>
              </a:rPr>
              <a:t>الرائز</a:t>
            </a:r>
            <a:endParaRPr lang="fr-FR" sz="2800" b="1" dirty="0">
              <a:solidFill>
                <a:schemeClr val="tx2">
                  <a:lumMod val="25000"/>
                  <a:lumOff val="75000"/>
                </a:schemeClr>
              </a:solidFill>
              <a:latin typeface="Aptos" panose="02110004020202020204"/>
            </a:endParaRPr>
          </a:p>
        </p:txBody>
      </p:sp>
      <p:sp>
        <p:nvSpPr>
          <p:cNvPr id="35" name="Oval 34">
            <a:extLst>
              <a:ext uri="{FF2B5EF4-FFF2-40B4-BE49-F238E27FC236}">
                <a16:creationId xmlns:a16="http://schemas.microsoft.com/office/drawing/2014/main" id="{F4E0C8DA-BB20-7C2E-A9CB-3C9077ECA744}"/>
              </a:ext>
            </a:extLst>
          </p:cNvPr>
          <p:cNvSpPr/>
          <p:nvPr/>
        </p:nvSpPr>
        <p:spPr>
          <a:xfrm>
            <a:off x="319857" y="1955885"/>
            <a:ext cx="1915525"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6" name="Straight Connector 35">
            <a:extLst>
              <a:ext uri="{FF2B5EF4-FFF2-40B4-BE49-F238E27FC236}">
                <a16:creationId xmlns:a16="http://schemas.microsoft.com/office/drawing/2014/main" id="{989AE765-1B7C-E226-377D-2D7CF240F725}"/>
              </a:ext>
            </a:extLst>
          </p:cNvPr>
          <p:cNvCxnSpPr>
            <a:cxnSpLocks/>
          </p:cNvCxnSpPr>
          <p:nvPr/>
        </p:nvCxnSpPr>
        <p:spPr>
          <a:xfrm>
            <a:off x="1277619" y="2878617"/>
            <a:ext cx="0" cy="49848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7" name="Google Shape;1079;p111">
            <a:extLst>
              <a:ext uri="{FF2B5EF4-FFF2-40B4-BE49-F238E27FC236}">
                <a16:creationId xmlns:a16="http://schemas.microsoft.com/office/drawing/2014/main" id="{EFD3BBFB-7FB4-CDAC-BFA0-AE14654E626E}"/>
              </a:ext>
            </a:extLst>
          </p:cNvPr>
          <p:cNvSpPr/>
          <p:nvPr/>
        </p:nvSpPr>
        <p:spPr>
          <a:xfrm>
            <a:off x="3380391" y="370956"/>
            <a:ext cx="7722180" cy="58480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3200" b="1" kern="0" dirty="0">
                <a:solidFill>
                  <a:srgbClr val="44546A"/>
                </a:solidFill>
                <a:latin typeface="Calibri"/>
                <a:cs typeface="Arial"/>
              </a:rPr>
              <a:t>مسار حصص المعالجة المكثفة</a:t>
            </a:r>
            <a:endParaRPr lang="fr-FR" sz="3200" b="1" kern="0" dirty="0">
              <a:solidFill>
                <a:srgbClr val="44546A"/>
              </a:solidFill>
              <a:latin typeface="Calibri"/>
              <a:cs typeface="Arial"/>
            </a:endParaRPr>
          </a:p>
        </p:txBody>
      </p:sp>
      <p:sp>
        <p:nvSpPr>
          <p:cNvPr id="3" name="Pentagon 3">
            <a:extLst>
              <a:ext uri="{FF2B5EF4-FFF2-40B4-BE49-F238E27FC236}">
                <a16:creationId xmlns:a16="http://schemas.microsoft.com/office/drawing/2014/main" id="{57DA0EB5-5D87-413B-3347-D9FD00B0D4F4}"/>
              </a:ext>
            </a:extLst>
          </p:cNvPr>
          <p:cNvSpPr/>
          <p:nvPr/>
        </p:nvSpPr>
        <p:spPr>
          <a:xfrm rot="10800000">
            <a:off x="10615213" y="3414547"/>
            <a:ext cx="1576787" cy="1566077"/>
          </a:xfrm>
          <a:prstGeom prst="homePlate">
            <a:avLst>
              <a:gd name="adj" fmla="val 20000"/>
            </a:avLst>
          </a:prstGeom>
          <a:solidFill>
            <a:schemeClr val="accent1">
              <a:lumMod val="60000"/>
              <a:lumOff val="40000"/>
            </a:schemeClr>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hevron 5">
            <a:extLst>
              <a:ext uri="{FF2B5EF4-FFF2-40B4-BE49-F238E27FC236}">
                <a16:creationId xmlns:a16="http://schemas.microsoft.com/office/drawing/2014/main" id="{3EA06B1B-0C19-F757-318B-34C52282DE72}"/>
              </a:ext>
            </a:extLst>
          </p:cNvPr>
          <p:cNvSpPr/>
          <p:nvPr/>
        </p:nvSpPr>
        <p:spPr>
          <a:xfrm rot="10800000">
            <a:off x="933759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hevron 7">
            <a:extLst>
              <a:ext uri="{FF2B5EF4-FFF2-40B4-BE49-F238E27FC236}">
                <a16:creationId xmlns:a16="http://schemas.microsoft.com/office/drawing/2014/main" id="{F93E06B1-235E-DA56-E640-0233CC72958C}"/>
              </a:ext>
            </a:extLst>
          </p:cNvPr>
          <p:cNvSpPr/>
          <p:nvPr/>
        </p:nvSpPr>
        <p:spPr>
          <a:xfrm rot="10800000">
            <a:off x="805997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hevron 9">
            <a:extLst>
              <a:ext uri="{FF2B5EF4-FFF2-40B4-BE49-F238E27FC236}">
                <a16:creationId xmlns:a16="http://schemas.microsoft.com/office/drawing/2014/main" id="{4542C7CC-9153-0DE1-73FE-F0356FE5790D}"/>
              </a:ext>
            </a:extLst>
          </p:cNvPr>
          <p:cNvSpPr/>
          <p:nvPr/>
        </p:nvSpPr>
        <p:spPr>
          <a:xfrm rot="10800000">
            <a:off x="6782353" y="3414547"/>
            <a:ext cx="1576787" cy="1566077"/>
          </a:xfrm>
          <a:prstGeom prst="chevron">
            <a:avLst>
              <a:gd name="adj" fmla="val 20000"/>
            </a:avLst>
          </a:prstGeom>
          <a:solidFill>
            <a:schemeClr val="accent4">
              <a:lumMod val="50000"/>
            </a:schemeClr>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hevron 11">
            <a:extLst>
              <a:ext uri="{FF2B5EF4-FFF2-40B4-BE49-F238E27FC236}">
                <a16:creationId xmlns:a16="http://schemas.microsoft.com/office/drawing/2014/main" id="{33103257-0E50-2897-6C4A-D8688F70848F}"/>
              </a:ext>
            </a:extLst>
          </p:cNvPr>
          <p:cNvSpPr/>
          <p:nvPr/>
        </p:nvSpPr>
        <p:spPr>
          <a:xfrm rot="10800000">
            <a:off x="4227116"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Chevron 13">
            <a:extLst>
              <a:ext uri="{FF2B5EF4-FFF2-40B4-BE49-F238E27FC236}">
                <a16:creationId xmlns:a16="http://schemas.microsoft.com/office/drawing/2014/main" id="{143159A1-056A-B8AA-4827-D5C81D9BDCF7}"/>
              </a:ext>
            </a:extLst>
          </p:cNvPr>
          <p:cNvSpPr/>
          <p:nvPr/>
        </p:nvSpPr>
        <p:spPr>
          <a:xfrm rot="10800000">
            <a:off x="394258" y="3414547"/>
            <a:ext cx="1576787" cy="1566077"/>
          </a:xfrm>
          <a:prstGeom prst="chevron">
            <a:avLst>
              <a:gd name="adj" fmla="val 20000"/>
            </a:avLst>
          </a:prstGeom>
          <a:solidFill>
            <a:schemeClr val="accent6"/>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467"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9" name="Chevron 9">
            <a:extLst>
              <a:ext uri="{FF2B5EF4-FFF2-40B4-BE49-F238E27FC236}">
                <a16:creationId xmlns:a16="http://schemas.microsoft.com/office/drawing/2014/main" id="{668B47D4-B14A-FC64-78D4-7A3D85285695}"/>
              </a:ext>
            </a:extLst>
          </p:cNvPr>
          <p:cNvSpPr/>
          <p:nvPr/>
        </p:nvSpPr>
        <p:spPr>
          <a:xfrm rot="10800000">
            <a:off x="5504734"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hevron 11">
            <a:extLst>
              <a:ext uri="{FF2B5EF4-FFF2-40B4-BE49-F238E27FC236}">
                <a16:creationId xmlns:a16="http://schemas.microsoft.com/office/drawing/2014/main" id="{4892B18E-61E5-A113-5C65-74422926CFD9}"/>
              </a:ext>
            </a:extLst>
          </p:cNvPr>
          <p:cNvSpPr/>
          <p:nvPr/>
        </p:nvSpPr>
        <p:spPr>
          <a:xfrm rot="10800000">
            <a:off x="2949497"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Chevron 11">
            <a:extLst>
              <a:ext uri="{FF2B5EF4-FFF2-40B4-BE49-F238E27FC236}">
                <a16:creationId xmlns:a16="http://schemas.microsoft.com/office/drawing/2014/main" id="{5E86CA5D-46DD-88C5-CA43-33E24F468758}"/>
              </a:ext>
            </a:extLst>
          </p:cNvPr>
          <p:cNvSpPr/>
          <p:nvPr/>
        </p:nvSpPr>
        <p:spPr>
          <a:xfrm rot="10800000">
            <a:off x="1671878" y="3414547"/>
            <a:ext cx="1576787" cy="1566077"/>
          </a:xfrm>
          <a:prstGeom prst="chevron">
            <a:avLst>
              <a:gd name="adj" fmla="val 20000"/>
            </a:avLst>
          </a:prstGeom>
          <a:solidFill>
            <a:srgbClr val="0F9ED5"/>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50">
            <a:extLst>
              <a:ext uri="{FF2B5EF4-FFF2-40B4-BE49-F238E27FC236}">
                <a16:creationId xmlns:a16="http://schemas.microsoft.com/office/drawing/2014/main" id="{2802F12E-FE2D-1A8C-7C85-16089D86E725}"/>
              </a:ext>
            </a:extLst>
          </p:cNvPr>
          <p:cNvCxnSpPr>
            <a:cxnSpLocks/>
            <a:endCxn id="11" idx="0"/>
          </p:cNvCxnSpPr>
          <p:nvPr/>
        </p:nvCxnSpPr>
        <p:spPr>
          <a:xfrm flipV="1">
            <a:off x="2609854" y="4980624"/>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a16="http://schemas.microsoft.com/office/drawing/2014/main" id="{57E41609-26AE-541D-C296-C2537E54618D}"/>
              </a:ext>
            </a:extLst>
          </p:cNvPr>
          <p:cNvSpPr txBox="1"/>
          <p:nvPr/>
        </p:nvSpPr>
        <p:spPr>
          <a:xfrm>
            <a:off x="1106235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1</a:t>
            </a:r>
            <a:endParaRPr lang="fr-FR" sz="1600" b="1" dirty="0">
              <a:solidFill>
                <a:schemeClr val="bg1"/>
              </a:solidFill>
              <a:latin typeface="Aptos" panose="02110004020202020204"/>
            </a:endParaRPr>
          </a:p>
        </p:txBody>
      </p:sp>
      <p:sp>
        <p:nvSpPr>
          <p:cNvPr id="20" name="TextBox 32">
            <a:extLst>
              <a:ext uri="{FF2B5EF4-FFF2-40B4-BE49-F238E27FC236}">
                <a16:creationId xmlns:a16="http://schemas.microsoft.com/office/drawing/2014/main" id="{D6577EC6-0F01-3A0D-81EF-862945F9548F}"/>
              </a:ext>
            </a:extLst>
          </p:cNvPr>
          <p:cNvSpPr txBox="1"/>
          <p:nvPr/>
        </p:nvSpPr>
        <p:spPr>
          <a:xfrm>
            <a:off x="9715075" y="3998047"/>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2</a:t>
            </a:r>
            <a:endParaRPr lang="fr-FR" sz="1600" b="1" dirty="0">
              <a:solidFill>
                <a:schemeClr val="bg1"/>
              </a:solidFill>
              <a:latin typeface="Aptos" panose="02110004020202020204"/>
            </a:endParaRPr>
          </a:p>
        </p:txBody>
      </p:sp>
      <p:sp>
        <p:nvSpPr>
          <p:cNvPr id="21" name="TextBox 32">
            <a:extLst>
              <a:ext uri="{FF2B5EF4-FFF2-40B4-BE49-F238E27FC236}">
                <a16:creationId xmlns:a16="http://schemas.microsoft.com/office/drawing/2014/main" id="{09A4BE94-7DC4-FE93-74F0-67B93DC25A88}"/>
              </a:ext>
            </a:extLst>
          </p:cNvPr>
          <p:cNvSpPr txBox="1"/>
          <p:nvPr/>
        </p:nvSpPr>
        <p:spPr>
          <a:xfrm>
            <a:off x="836779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2" name="TextBox 32">
            <a:extLst>
              <a:ext uri="{FF2B5EF4-FFF2-40B4-BE49-F238E27FC236}">
                <a16:creationId xmlns:a16="http://schemas.microsoft.com/office/drawing/2014/main" id="{4C59B5BE-80AC-E69A-6BBB-D6E99F9464C4}"/>
              </a:ext>
            </a:extLst>
          </p:cNvPr>
          <p:cNvSpPr txBox="1"/>
          <p:nvPr/>
        </p:nvSpPr>
        <p:spPr>
          <a:xfrm>
            <a:off x="7090175" y="403348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3" name="TextBox 32">
            <a:extLst>
              <a:ext uri="{FF2B5EF4-FFF2-40B4-BE49-F238E27FC236}">
                <a16:creationId xmlns:a16="http://schemas.microsoft.com/office/drawing/2014/main" id="{A529B87B-A240-2B65-4A46-F61E75BC1216}"/>
              </a:ext>
            </a:extLst>
          </p:cNvPr>
          <p:cNvSpPr txBox="1"/>
          <p:nvPr/>
        </p:nvSpPr>
        <p:spPr>
          <a:xfrm>
            <a:off x="5801173"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4</a:t>
            </a:r>
            <a:endParaRPr lang="fr-FR" sz="1600" b="1" dirty="0">
              <a:solidFill>
                <a:schemeClr val="bg1"/>
              </a:solidFill>
              <a:latin typeface="Aptos" panose="02110004020202020204"/>
            </a:endParaRPr>
          </a:p>
        </p:txBody>
      </p:sp>
      <p:sp>
        <p:nvSpPr>
          <p:cNvPr id="24" name="TextBox 32">
            <a:extLst>
              <a:ext uri="{FF2B5EF4-FFF2-40B4-BE49-F238E27FC236}">
                <a16:creationId xmlns:a16="http://schemas.microsoft.com/office/drawing/2014/main" id="{18A8F612-0F78-E073-BD24-1018FF906E08}"/>
              </a:ext>
            </a:extLst>
          </p:cNvPr>
          <p:cNvSpPr txBox="1"/>
          <p:nvPr/>
        </p:nvSpPr>
        <p:spPr>
          <a:xfrm>
            <a:off x="4565810" y="3988524"/>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5</a:t>
            </a:r>
            <a:endParaRPr lang="fr-FR" sz="1600" b="1" dirty="0">
              <a:solidFill>
                <a:schemeClr val="bg1"/>
              </a:solidFill>
              <a:latin typeface="Aptos" panose="02110004020202020204"/>
            </a:endParaRPr>
          </a:p>
        </p:txBody>
      </p:sp>
      <p:sp>
        <p:nvSpPr>
          <p:cNvPr id="25" name="TextBox 32">
            <a:extLst>
              <a:ext uri="{FF2B5EF4-FFF2-40B4-BE49-F238E27FC236}">
                <a16:creationId xmlns:a16="http://schemas.microsoft.com/office/drawing/2014/main" id="{8D461894-EE5D-6E36-B2E0-052B9CF49141}"/>
              </a:ext>
            </a:extLst>
          </p:cNvPr>
          <p:cNvSpPr txBox="1"/>
          <p:nvPr/>
        </p:nvSpPr>
        <p:spPr>
          <a:xfrm>
            <a:off x="3334775" y="396820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6</a:t>
            </a:r>
            <a:endParaRPr lang="fr-FR" sz="1600" b="1" dirty="0">
              <a:solidFill>
                <a:schemeClr val="bg1"/>
              </a:solidFill>
              <a:latin typeface="Aptos" panose="02110004020202020204"/>
            </a:endParaRPr>
          </a:p>
        </p:txBody>
      </p:sp>
      <p:sp>
        <p:nvSpPr>
          <p:cNvPr id="26" name="TextBox 32">
            <a:extLst>
              <a:ext uri="{FF2B5EF4-FFF2-40B4-BE49-F238E27FC236}">
                <a16:creationId xmlns:a16="http://schemas.microsoft.com/office/drawing/2014/main" id="{103C0EFD-A027-0EBF-6DCA-DDAD982C37BE}"/>
              </a:ext>
            </a:extLst>
          </p:cNvPr>
          <p:cNvSpPr txBox="1"/>
          <p:nvPr/>
        </p:nvSpPr>
        <p:spPr>
          <a:xfrm>
            <a:off x="2010573" y="3996626"/>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7</a:t>
            </a:r>
            <a:endParaRPr lang="fr-FR" sz="1600" b="1" dirty="0">
              <a:solidFill>
                <a:schemeClr val="bg1"/>
              </a:solidFill>
              <a:latin typeface="Aptos" panose="02110004020202020204"/>
            </a:endParaRPr>
          </a:p>
        </p:txBody>
      </p:sp>
      <p:sp>
        <p:nvSpPr>
          <p:cNvPr id="27" name="TextBox 32">
            <a:extLst>
              <a:ext uri="{FF2B5EF4-FFF2-40B4-BE49-F238E27FC236}">
                <a16:creationId xmlns:a16="http://schemas.microsoft.com/office/drawing/2014/main" id="{B7AF7B29-445B-60DD-6B69-50F7E9666626}"/>
              </a:ext>
            </a:extLst>
          </p:cNvPr>
          <p:cNvSpPr txBox="1"/>
          <p:nvPr/>
        </p:nvSpPr>
        <p:spPr>
          <a:xfrm>
            <a:off x="599171" y="3962487"/>
            <a:ext cx="89960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35</a:t>
            </a:r>
            <a:endParaRPr lang="fr-FR" sz="1600" b="1" dirty="0">
              <a:solidFill>
                <a:schemeClr val="bg1"/>
              </a:solidFill>
              <a:latin typeface="Aptos" panose="02110004020202020204"/>
            </a:endParaRPr>
          </a:p>
        </p:txBody>
      </p:sp>
      <p:cxnSp>
        <p:nvCxnSpPr>
          <p:cNvPr id="30" name="Straight Connector 50">
            <a:extLst>
              <a:ext uri="{FF2B5EF4-FFF2-40B4-BE49-F238E27FC236}">
                <a16:creationId xmlns:a16="http://schemas.microsoft.com/office/drawing/2014/main" id="{10A3DA78-330B-741A-C575-4C770F6FED63}"/>
              </a:ext>
            </a:extLst>
          </p:cNvPr>
          <p:cNvCxnSpPr>
            <a:cxnSpLocks/>
          </p:cNvCxnSpPr>
          <p:nvPr/>
        </p:nvCxnSpPr>
        <p:spPr>
          <a:xfrm flipV="1">
            <a:off x="7639374" y="4894908"/>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pic>
        <p:nvPicPr>
          <p:cNvPr id="12" name="Picture 2" descr="Image générée">
            <a:extLst>
              <a:ext uri="{FF2B5EF4-FFF2-40B4-BE49-F238E27FC236}">
                <a16:creationId xmlns:a16="http://schemas.microsoft.com/office/drawing/2014/main" id="{3B17C510-7942-057C-763A-5FA25772F1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1">
            <a:extLst>
              <a:ext uri="{FF2B5EF4-FFF2-40B4-BE49-F238E27FC236}">
                <a16:creationId xmlns:a16="http://schemas.microsoft.com/office/drawing/2014/main" id="{A8AABC60-3334-2C12-3E9E-BCAA60AF38BC}"/>
              </a:ext>
            </a:extLst>
          </p:cNvPr>
          <p:cNvSpPr txBox="1"/>
          <p:nvPr/>
        </p:nvSpPr>
        <p:spPr>
          <a:xfrm>
            <a:off x="4911973" y="2150911"/>
            <a:ext cx="3148000" cy="400110"/>
          </a:xfrm>
          <a:prstGeom prst="rect">
            <a:avLst/>
          </a:prstGeom>
          <a:noFill/>
        </p:spPr>
        <p:txBody>
          <a:bodyPr wrap="square" rtlCol="0">
            <a:spAutoFit/>
          </a:bodyPr>
          <a:lstStyle/>
          <a:p>
            <a:pPr algn="ctr" defTabSz="1219170"/>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a:t>
            </a:r>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ستمع </a:t>
            </a:r>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و أفهم</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Oval 49">
            <a:extLst>
              <a:ext uri="{FF2B5EF4-FFF2-40B4-BE49-F238E27FC236}">
                <a16:creationId xmlns:a16="http://schemas.microsoft.com/office/drawing/2014/main" id="{6C7634C1-B562-D436-5B8C-E856587DDB09}"/>
              </a:ext>
            </a:extLst>
          </p:cNvPr>
          <p:cNvSpPr/>
          <p:nvPr/>
        </p:nvSpPr>
        <p:spPr>
          <a:xfrm rot="10800000">
            <a:off x="5119211" y="1641460"/>
            <a:ext cx="2863133" cy="1312966"/>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9" name="Straight Connector 50">
            <a:extLst>
              <a:ext uri="{FF2B5EF4-FFF2-40B4-BE49-F238E27FC236}">
                <a16:creationId xmlns:a16="http://schemas.microsoft.com/office/drawing/2014/main" id="{1A94972B-D4A1-EED8-FC6C-4C1075EDB2DE}"/>
              </a:ext>
            </a:extLst>
          </p:cNvPr>
          <p:cNvCxnSpPr>
            <a:cxnSpLocks/>
          </p:cNvCxnSpPr>
          <p:nvPr/>
        </p:nvCxnSpPr>
        <p:spPr>
          <a:xfrm flipV="1">
            <a:off x="6543792" y="2948664"/>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784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a16="http://schemas.microsoft.com/office/drawing/2014/main" id="{E7125ABE-93C9-34A7-EC4C-E28F434EFB62}"/>
              </a:ext>
            </a:extLst>
          </p:cNvPr>
          <p:cNvSpPr/>
          <p:nvPr/>
        </p:nvSpPr>
        <p:spPr>
          <a:xfrm>
            <a:off x="2808599" y="882078"/>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44546A"/>
            </a:solidFill>
            <a:prstDash val="solid"/>
            <a:miter/>
          </a:ln>
        </p:spPr>
        <p:txBody>
          <a:bodyPr vert="horz" wrap="square" lIns="91427" tIns="45695" rIns="91427" bIns="45695" anchor="ctr" anchorCtr="0" compatLnSpc="1">
            <a:noAutofit/>
          </a:bodyPr>
          <a:lstStyle/>
          <a:p>
            <a:pPr lvl="0" algn="ctr" defTabSz="457200" rtl="1">
              <a:lnSpc>
                <a:spcPct val="150000"/>
              </a:lnSpc>
              <a:defRPr/>
            </a:pPr>
            <a:r>
              <a:rPr lang="ar-SA" sz="2400" b="1" dirty="0">
                <a:solidFill>
                  <a:srgbClr val="002060"/>
                </a:solidFill>
                <a:cs typeface="Times New Roman" panose="02020603050405020304" pitchFamily="18" charset="0"/>
              </a:rPr>
              <a:t>أقرأُ بطلاقةٍ وأفهمُ نصًّا تفسيريًا حولَ ظاهرةٍ اجتماعيّةٍ</a:t>
            </a:r>
            <a:endParaRPr lang="fr-FR" sz="2400" b="1" dirty="0">
              <a:solidFill>
                <a:srgbClr val="002060"/>
              </a:solidFill>
              <a:cs typeface="Times New Roman" panose="02020603050405020304" pitchFamily="18"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30712" y="84379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a:t>
            </a:r>
            <a:r>
              <a:rPr lang="ar-SA" sz="1867" b="1" kern="0" dirty="0">
                <a:solidFill>
                  <a:srgbClr val="000000"/>
                </a:solidFill>
                <a:latin typeface="Calibri"/>
                <a:ea typeface="Calibri"/>
                <a:cs typeface="Calibri"/>
              </a:rPr>
              <a:t>1</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2819873" y="2750096"/>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indent="-285750" algn="r" defTabSz="342909" rtl="1">
              <a:buSzPct val="100000"/>
              <a:buFont typeface="Arial" pitchFamily="34"/>
              <a:buChar char="•"/>
              <a:defRPr sz="1800" b="0" i="0" u="none" strike="noStrike" kern="0" cap="none" spc="0" baseline="0">
                <a:solidFill>
                  <a:srgbClr val="000000"/>
                </a:solidFill>
                <a:uFillTx/>
              </a:defRPr>
            </a:pPr>
            <a:r>
              <a:rPr lang="ar-MA" sz="2400" b="1" dirty="0">
                <a:solidFill>
                  <a:schemeClr val="accent5">
                    <a:lumMod val="60000"/>
                    <a:lumOff val="40000"/>
                  </a:schemeClr>
                </a:solidFill>
                <a:cs typeface="Times New Roman" panose="02020603050405020304" pitchFamily="18" charset="0"/>
              </a:rPr>
              <a:t>أقرأ بطلاقة وأفهم نصا تفسيريا</a:t>
            </a:r>
            <a:endParaRPr lang="fr-FR" sz="2400" b="1" dirty="0">
              <a:solidFill>
                <a:schemeClr val="accent5">
                  <a:lumMod val="60000"/>
                  <a:lumOff val="40000"/>
                </a:schemeClr>
              </a:solidFill>
              <a:cs typeface="Times New Roman" panose="02020603050405020304" pitchFamily="18"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270022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3</a:t>
            </a:r>
            <a:endParaRPr lang="fr-FR" sz="1867" b="1" kern="0">
              <a:solidFill>
                <a:prstClr val="white"/>
              </a:solidFill>
              <a:latin typeface="Calibri"/>
              <a:ea typeface="Calibri"/>
              <a:cs typeface="Calibri"/>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69597" y="184490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SA" sz="1867" b="1" kern="0" dirty="0">
                <a:solidFill>
                  <a:prstClr val="white"/>
                </a:solidFill>
                <a:latin typeface="Calibri"/>
                <a:ea typeface="Calibri"/>
                <a:cs typeface="Calibri"/>
              </a:rPr>
              <a:t>2</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69597" y="352782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2798824" y="1883697"/>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marL="285750" lvl="0" indent="-285750" algn="r" defTabSz="457200" rtl="1">
              <a:lnSpc>
                <a:spcPct val="150000"/>
              </a:lnSpc>
              <a:buFont typeface="Arial" panose="020B0604020202020204" pitchFamily="34" charset="0"/>
              <a:buChar char="•"/>
              <a:defRPr/>
            </a:pPr>
            <a:r>
              <a:rPr lang="ar-MA" b="1" dirty="0">
                <a:solidFill>
                  <a:schemeClr val="accent5">
                    <a:lumMod val="60000"/>
                    <a:lumOff val="40000"/>
                  </a:schemeClr>
                </a:solidFill>
              </a:rPr>
              <a:t>أقرأ </a:t>
            </a:r>
            <a:r>
              <a:rPr lang="ar-MA" sz="2400" b="1" dirty="0">
                <a:solidFill>
                  <a:schemeClr val="accent5">
                    <a:lumMod val="60000"/>
                    <a:lumOff val="40000"/>
                  </a:schemeClr>
                </a:solidFill>
                <a:cs typeface="Times New Roman" panose="02020603050405020304" pitchFamily="18" charset="0"/>
              </a:rPr>
              <a:t>بطلاقة وأفهم نصا حجاجيا</a:t>
            </a:r>
            <a:endParaRPr lang="fr-FR" sz="2400" b="1" dirty="0">
              <a:solidFill>
                <a:schemeClr val="accent5">
                  <a:lumMod val="60000"/>
                  <a:lumOff val="40000"/>
                </a:schemeClr>
              </a:solidFill>
              <a:cs typeface="Times New Roman" panose="02020603050405020304" pitchFamily="18"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2819873" y="3538108"/>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indent="-285750" algn="r" defTabSz="342909" rtl="1">
              <a:spcBef>
                <a:spcPts val="600"/>
              </a:spcBef>
              <a:spcAft>
                <a:spcPts val="600"/>
              </a:spcAft>
              <a:buSzPct val="100000"/>
              <a:buFont typeface="Arial" pitchFamily="34"/>
              <a:buChar char="•"/>
              <a:defRPr sz="1800" b="0" i="0" u="none" strike="noStrike" kern="0" cap="none" spc="0" baseline="0">
                <a:solidFill>
                  <a:srgbClr val="000000"/>
                </a:solidFill>
                <a:uFillTx/>
              </a:defRPr>
            </a:pPr>
            <a:r>
              <a:rPr lang="ar-MA" sz="2400" b="1" kern="0" dirty="0">
                <a:solidFill>
                  <a:schemeClr val="accent5">
                    <a:lumMod val="60000"/>
                    <a:lumOff val="40000"/>
                  </a:schemeClr>
                </a:solidFill>
                <a:cs typeface="Times New Roman" panose="02020603050405020304" pitchFamily="18" charset="0"/>
              </a:rPr>
              <a:t>أنجز نشاطا توليفيا</a:t>
            </a:r>
            <a:endParaRPr lang="fr-FR" sz="2400" b="1" kern="0" dirty="0">
              <a:solidFill>
                <a:schemeClr val="accent5">
                  <a:lumMod val="60000"/>
                  <a:lumOff val="40000"/>
                </a:schemeClr>
              </a:solidFill>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C1E9421C-6910-4B1F-1E08-7A5C9BF502C8}"/>
              </a:ext>
            </a:extLst>
          </p:cNvPr>
          <p:cNvSpPr/>
          <p:nvPr/>
        </p:nvSpPr>
        <p:spPr>
          <a:xfrm>
            <a:off x="2124173" y="767142"/>
            <a:ext cx="8794800" cy="976025"/>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15" name="Picture 2" descr="Image générée">
            <a:extLst>
              <a:ext uri="{FF2B5EF4-FFF2-40B4-BE49-F238E27FC236}">
                <a16:creationId xmlns:a16="http://schemas.microsoft.com/office/drawing/2014/main"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4142147D-75FC-6FFC-D003-AD9049C16241}"/>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F598FD0-1B17-E1E7-B134-75E20494B0C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4" name="Rectangle 3">
            <a:extLst>
              <a:ext uri="{FF2B5EF4-FFF2-40B4-BE49-F238E27FC236}">
                <a16:creationId xmlns:a16="http://schemas.microsoft.com/office/drawing/2014/main" id="{9C2A6FE8-207B-D27D-74B1-43B3274D4FE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995;p109">
            <a:extLst>
              <a:ext uri="{FF2B5EF4-FFF2-40B4-BE49-F238E27FC236}">
                <a16:creationId xmlns:a16="http://schemas.microsoft.com/office/drawing/2014/main" id="{7DDE3D86-78A0-0229-97B1-74B263F49E73}"/>
              </a:ext>
            </a:extLst>
          </p:cNvPr>
          <p:cNvSpPr txBox="1"/>
          <p:nvPr/>
        </p:nvSpPr>
        <p:spPr>
          <a:xfrm>
            <a:off x="6373801" y="1645993"/>
            <a:ext cx="3566004"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1850" b="1" i="0" u="none" strike="noStrike" kern="0" cap="none" spc="0" normalizeH="0" baseline="0">
                <a:ln>
                  <a:noFill/>
                </a:ln>
                <a:solidFill>
                  <a:srgbClr val="FFFFFF"/>
                </a:solidFill>
                <a:effectLst/>
                <a:uLnTx/>
                <a:uFillTx/>
                <a:latin typeface="Arial" pitchFamily="34"/>
                <a:ea typeface="Dosis"/>
                <a:cs typeface="Arial" pitchFamily="34"/>
              </a:defRPr>
            </a:lvl1pPr>
          </a:lstStyle>
          <a:p>
            <a:r>
              <a:rPr lang="fr-FR" dirty="0" err="1"/>
              <a:t>كراسة</a:t>
            </a:r>
            <a:r>
              <a:rPr lang="fr-FR" dirty="0"/>
              <a:t> </a:t>
            </a:r>
            <a:r>
              <a:rPr lang="fr-FR" dirty="0" err="1"/>
              <a:t>التلميذ</a:t>
            </a:r>
            <a:endParaRPr lang="fr-FR" dirty="0"/>
          </a:p>
        </p:txBody>
      </p:sp>
      <p:sp>
        <p:nvSpPr>
          <p:cNvPr id="6" name="Google Shape;996;p109">
            <a:extLst>
              <a:ext uri="{FF2B5EF4-FFF2-40B4-BE49-F238E27FC236}">
                <a16:creationId xmlns:a16="http://schemas.microsoft.com/office/drawing/2014/main" id="{29F91078-42E1-E5EE-7B56-7030C43EE358}"/>
              </a:ext>
            </a:extLst>
          </p:cNvPr>
          <p:cNvSpPr txBox="1"/>
          <p:nvPr/>
        </p:nvSpPr>
        <p:spPr>
          <a:xfrm>
            <a:off x="1361709" y="1645993"/>
            <a:ext cx="4770397"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1850" b="1" i="0" u="none" strike="noStrike" kern="0" cap="none" spc="0" normalizeH="0" baseline="0" noProof="0">
                <a:ln>
                  <a:noFill/>
                </a:ln>
                <a:solidFill>
                  <a:srgbClr val="FFFFFF"/>
                </a:solidFill>
                <a:effectLst/>
                <a:uLnTx/>
                <a:uFillTx/>
                <a:latin typeface="Arial" pitchFamily="34"/>
                <a:ea typeface="Dosis"/>
                <a:cs typeface="Arial" pitchFamily="34"/>
              </a:rPr>
              <a:t>أخرى</a:t>
            </a:r>
            <a:endParaRPr kumimoji="0" lang="ar-MA" sz="1867" b="1" i="0" u="none" strike="noStrike" kern="1200" cap="none" spc="0" normalizeH="0" baseline="0" noProof="0">
              <a:ln>
                <a:noFill/>
              </a:ln>
              <a:solidFill>
                <a:srgbClr val="FFFFFF"/>
              </a:solidFill>
              <a:effectLst/>
              <a:uLnTx/>
              <a:uFillTx/>
              <a:latin typeface="Arial" pitchFamily="34"/>
              <a:ea typeface="Dosis"/>
              <a:cs typeface="Arial" pitchFamily="34"/>
            </a:endParaRPr>
          </a:p>
        </p:txBody>
      </p:sp>
      <p:sp>
        <p:nvSpPr>
          <p:cNvPr id="7" name="Google Shape;997;p109">
            <a:extLst>
              <a:ext uri="{FF2B5EF4-FFF2-40B4-BE49-F238E27FC236}">
                <a16:creationId xmlns:a16="http://schemas.microsoft.com/office/drawing/2014/main" id="{D974EADD-4DF0-CD0D-47BE-5A6EBCD6DDC0}"/>
              </a:ext>
            </a:extLst>
          </p:cNvPr>
          <p:cNvSpPr/>
          <p:nvPr/>
        </p:nvSpPr>
        <p:spPr>
          <a:xfrm>
            <a:off x="1312911" y="2401561"/>
            <a:ext cx="4770397" cy="3161792"/>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8" name="Google Shape;998;p109">
            <a:extLst>
              <a:ext uri="{FF2B5EF4-FFF2-40B4-BE49-F238E27FC236}">
                <a16:creationId xmlns:a16="http://schemas.microsoft.com/office/drawing/2014/main" id="{B6D225D9-2332-A7A2-B85E-4A804A466A55}"/>
              </a:ext>
            </a:extLst>
          </p:cNvPr>
          <p:cNvSpPr/>
          <p:nvPr/>
        </p:nvSpPr>
        <p:spPr>
          <a:xfrm>
            <a:off x="6371820" y="2448953"/>
            <a:ext cx="3566004" cy="3114400"/>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999;p109">
            <a:extLst>
              <a:ext uri="{FF2B5EF4-FFF2-40B4-BE49-F238E27FC236}">
                <a16:creationId xmlns:a16="http://schemas.microsoft.com/office/drawing/2014/main" id="{9878B196-E3FB-CCA3-F13F-3CB283F570E4}"/>
              </a:ext>
            </a:extLst>
          </p:cNvPr>
          <p:cNvSpPr txBox="1">
            <a:spLocks/>
          </p:cNvSpPr>
          <p:nvPr/>
        </p:nvSpPr>
        <p:spPr>
          <a:xfrm>
            <a:off x="7109916" y="146933"/>
            <a:ext cx="4116213" cy="687115"/>
          </a:xfrm>
          <a:prstGeom prst="rect">
            <a:avLst/>
          </a:prstGeom>
        </p:spPr>
        <p:txBody>
          <a:bodyPr lIns="91430" tIns="45701" rIns="91430" bIns="45701"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00000"/>
              </a:lnSpc>
            </a:pPr>
            <a:r>
              <a:rPr lang="fr-FR" sz="3200" b="1" dirty="0" err="1">
                <a:solidFill>
                  <a:schemeClr val="tx2"/>
                </a:solidFill>
                <a:ea typeface="+mn-ea"/>
                <a:cs typeface="+mn-cs"/>
              </a:rPr>
              <a:t>المستلزمات</a:t>
            </a:r>
            <a:r>
              <a:rPr lang="fr-FR" sz="3200" b="1" dirty="0">
                <a:solidFill>
                  <a:schemeClr val="tx2"/>
                </a:solidFill>
                <a:ea typeface="+mn-ea"/>
                <a:cs typeface="+mn-cs"/>
              </a:rPr>
              <a:t> </a:t>
            </a:r>
            <a:r>
              <a:rPr lang="fr-FR" sz="3200" b="1" dirty="0" err="1">
                <a:solidFill>
                  <a:schemeClr val="tx2"/>
                </a:solidFill>
                <a:ea typeface="+mn-ea"/>
                <a:cs typeface="+mn-cs"/>
              </a:rPr>
              <a:t>الدراسية</a:t>
            </a:r>
            <a:endParaRPr lang="fr-FR" sz="3200" b="1" dirty="0">
              <a:solidFill>
                <a:schemeClr val="tx2"/>
              </a:solidFill>
              <a:ea typeface="+mn-ea"/>
              <a:cs typeface="+mn-cs"/>
            </a:endParaRPr>
          </a:p>
        </p:txBody>
      </p:sp>
      <p:pic>
        <p:nvPicPr>
          <p:cNvPr id="10" name="Google Shape;1001;p109">
            <a:extLst>
              <a:ext uri="{FF2B5EF4-FFF2-40B4-BE49-F238E27FC236}">
                <a16:creationId xmlns:a16="http://schemas.microsoft.com/office/drawing/2014/main" id="{BF312A59-B5F9-2BA9-331A-DA1E64A53C16}"/>
              </a:ext>
            </a:extLst>
          </p:cNvPr>
          <p:cNvPicPr>
            <a:picLocks noChangeAspect="1"/>
          </p:cNvPicPr>
          <p:nvPr/>
        </p:nvPicPr>
        <p:blipFill>
          <a:blip r:embed="rId3">
            <a:alphaModFix/>
          </a:blip>
          <a:srcRect/>
          <a:stretch>
            <a:fillRect/>
          </a:stretch>
        </p:blipFill>
        <p:spPr>
          <a:xfrm>
            <a:off x="1717600" y="2922013"/>
            <a:ext cx="883669" cy="901265"/>
          </a:xfrm>
          <a:prstGeom prst="rect">
            <a:avLst/>
          </a:prstGeom>
          <a:noFill/>
          <a:ln cap="flat">
            <a:noFill/>
          </a:ln>
        </p:spPr>
      </p:pic>
      <p:grpSp>
        <p:nvGrpSpPr>
          <p:cNvPr id="11" name="Google Shape;1002;p109">
            <a:extLst>
              <a:ext uri="{FF2B5EF4-FFF2-40B4-BE49-F238E27FC236}">
                <a16:creationId xmlns:a16="http://schemas.microsoft.com/office/drawing/2014/main" id="{80564936-B286-6925-07D2-94E6353380D8}"/>
              </a:ext>
            </a:extLst>
          </p:cNvPr>
          <p:cNvGrpSpPr/>
          <p:nvPr/>
        </p:nvGrpSpPr>
        <p:grpSpPr>
          <a:xfrm>
            <a:off x="4512956" y="2966355"/>
            <a:ext cx="1156758" cy="812580"/>
            <a:chOff x="3412147" y="3579446"/>
            <a:chExt cx="849431" cy="398513"/>
          </a:xfrm>
        </p:grpSpPr>
        <p:sp>
          <p:nvSpPr>
            <p:cNvPr id="12" name="Google Shape;1003;p109">
              <a:extLst>
                <a:ext uri="{FF2B5EF4-FFF2-40B4-BE49-F238E27FC236}">
                  <a16:creationId xmlns:a16="http://schemas.microsoft.com/office/drawing/2014/main" id="{EAF53A74-1748-0437-F01C-91754F610C54}"/>
                </a:ext>
              </a:extLst>
            </p:cNvPr>
            <p:cNvSpPr/>
            <p:nvPr/>
          </p:nvSpPr>
          <p:spPr>
            <a:xfrm>
              <a:off x="3412147" y="3579446"/>
              <a:ext cx="849431" cy="398513"/>
            </a:xfrm>
            <a:custGeom>
              <a:avLst/>
              <a:gdLst>
                <a:gd name="f0" fmla="val 10800000"/>
                <a:gd name="f1" fmla="val 5400000"/>
                <a:gd name="f2" fmla="val 16200000"/>
                <a:gd name="f3" fmla="val w"/>
                <a:gd name="f4" fmla="val h"/>
                <a:gd name="f5" fmla="val ss"/>
                <a:gd name="f6" fmla="val 0"/>
                <a:gd name="f7" fmla="*/ 5419351 1 1725033"/>
                <a:gd name="f8" fmla="val 45"/>
                <a:gd name="f9" fmla="val 163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09554" cap="flat">
              <a:solidFill>
                <a:srgbClr val="2E6574"/>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1200" cap="none" spc="0" normalizeH="0" baseline="0" noProof="0">
                <a:ln>
                  <a:noFill/>
                </a:ln>
                <a:solidFill>
                  <a:srgbClr val="FFFFFF"/>
                </a:solidFill>
                <a:effectLst/>
                <a:uLnTx/>
                <a:uFillTx/>
                <a:latin typeface="Calibri"/>
                <a:ea typeface="Calibri"/>
                <a:cs typeface="Calibri"/>
              </a:endParaRPr>
            </a:p>
          </p:txBody>
        </p:sp>
        <p:grpSp>
          <p:nvGrpSpPr>
            <p:cNvPr id="13" name="Google Shape;1004;p109">
              <a:extLst>
                <a:ext uri="{FF2B5EF4-FFF2-40B4-BE49-F238E27FC236}">
                  <a16:creationId xmlns:a16="http://schemas.microsoft.com/office/drawing/2014/main" id="{4672F8AE-B4AA-C9C7-DFBD-F60DA13D4484}"/>
                </a:ext>
              </a:extLst>
            </p:cNvPr>
            <p:cNvGrpSpPr/>
            <p:nvPr/>
          </p:nvGrpSpPr>
          <p:grpSpPr>
            <a:xfrm>
              <a:off x="3631923" y="3592046"/>
              <a:ext cx="542979" cy="324876"/>
              <a:chOff x="3631923" y="3592046"/>
              <a:chExt cx="542979" cy="324876"/>
            </a:xfrm>
          </p:grpSpPr>
          <p:pic>
            <p:nvPicPr>
              <p:cNvPr id="14" name="Google Shape;1005;p109">
                <a:extLst>
                  <a:ext uri="{FF2B5EF4-FFF2-40B4-BE49-F238E27FC236}">
                    <a16:creationId xmlns:a16="http://schemas.microsoft.com/office/drawing/2014/main" id="{11A2BFD4-1BDF-3663-226D-5D35BA41ADFA}"/>
                  </a:ext>
                </a:extLst>
              </p:cNvPr>
              <p:cNvPicPr>
                <a:picLocks noChangeAspect="1"/>
              </p:cNvPicPr>
              <p:nvPr/>
            </p:nvPicPr>
            <p:blipFill>
              <a:blip r:embed="rId4">
                <a:alphaModFix/>
              </a:blip>
              <a:srcRect l="71346" t="7392" r="15566" b="76219"/>
              <a:stretch>
                <a:fillRect/>
              </a:stretch>
            </p:blipFill>
            <p:spPr>
              <a:xfrm>
                <a:off x="4063145" y="3592046"/>
                <a:ext cx="111757" cy="86666"/>
              </a:xfrm>
              <a:prstGeom prst="rect">
                <a:avLst/>
              </a:prstGeom>
              <a:noFill/>
              <a:ln cap="flat">
                <a:noFill/>
              </a:ln>
            </p:spPr>
          </p:pic>
          <p:pic>
            <p:nvPicPr>
              <p:cNvPr id="15" name="Google Shape;1006;p109">
                <a:extLst>
                  <a:ext uri="{FF2B5EF4-FFF2-40B4-BE49-F238E27FC236}">
                    <a16:creationId xmlns:a16="http://schemas.microsoft.com/office/drawing/2014/main" id="{9BA88CEC-FD3F-784A-BCBB-15584DF26057}"/>
                  </a:ext>
                </a:extLst>
              </p:cNvPr>
              <p:cNvPicPr>
                <a:picLocks noChangeAspect="1"/>
              </p:cNvPicPr>
              <p:nvPr/>
            </p:nvPicPr>
            <p:blipFill>
              <a:blip r:embed="rId5">
                <a:alphaModFix/>
              </a:blip>
              <a:srcRect/>
              <a:stretch>
                <a:fillRect/>
              </a:stretch>
            </p:blipFill>
            <p:spPr>
              <a:xfrm rot="20646970">
                <a:off x="3631923" y="3665042"/>
                <a:ext cx="406002" cy="251880"/>
              </a:xfrm>
              <a:prstGeom prst="rect">
                <a:avLst/>
              </a:prstGeom>
              <a:noFill/>
              <a:ln cap="flat">
                <a:noFill/>
              </a:ln>
            </p:spPr>
          </p:pic>
        </p:grpSp>
      </p:grpSp>
      <p:pic>
        <p:nvPicPr>
          <p:cNvPr id="16" name="Image 15">
            <a:extLst>
              <a:ext uri="{FF2B5EF4-FFF2-40B4-BE49-F238E27FC236}">
                <a16:creationId xmlns:a16="http://schemas.microsoft.com/office/drawing/2014/main" id="{AF4BF51D-BB12-13DB-FFA8-BE212F6E9288}"/>
              </a:ext>
            </a:extLst>
          </p:cNvPr>
          <p:cNvPicPr>
            <a:picLocks noChangeAspect="1"/>
          </p:cNvPicPr>
          <p:nvPr/>
        </p:nvPicPr>
        <p:blipFill>
          <a:blip r:embed="rId6"/>
          <a:stretch>
            <a:fillRect/>
          </a:stretch>
        </p:blipFill>
        <p:spPr>
          <a:xfrm>
            <a:off x="7109916" y="2574935"/>
            <a:ext cx="2089811" cy="2862436"/>
          </a:xfrm>
          <a:prstGeom prst="rect">
            <a:avLst/>
          </a:prstGeom>
          <a:ln>
            <a:solidFill>
              <a:srgbClr val="156082"/>
            </a:solidFill>
          </a:ln>
        </p:spPr>
      </p:pic>
      <p:pic>
        <p:nvPicPr>
          <p:cNvPr id="18" name="Picture 2" descr="Blackboard ">
            <a:extLst>
              <a:ext uri="{FF2B5EF4-FFF2-40B4-BE49-F238E27FC236}">
                <a16:creationId xmlns:a16="http://schemas.microsoft.com/office/drawing/2014/main" id="{47DFF527-1725-35E9-9C5C-CBD7AF989A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6951" y="3724514"/>
            <a:ext cx="1487493" cy="1487493"/>
          </a:xfrm>
          <a:prstGeom prst="rect">
            <a:avLst/>
          </a:prstGeom>
          <a:solidFill>
            <a:schemeClr val="bg1"/>
          </a:solidFill>
        </p:spPr>
      </p:pic>
      <p:pic>
        <p:nvPicPr>
          <p:cNvPr id="19" name="Picture 3" descr="Image générée">
            <a:extLst>
              <a:ext uri="{FF2B5EF4-FFF2-40B4-BE49-F238E27FC236}">
                <a16:creationId xmlns:a16="http://schemas.microsoft.com/office/drawing/2014/main" id="{BE233033-54B4-AF37-5FDE-D40D06011D8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3546" r="71115" b="60700"/>
          <a:stretch>
            <a:fillRect/>
          </a:stretch>
        </p:blipFill>
        <p:spPr bwMode="auto">
          <a:xfrm>
            <a:off x="10979739" y="-107861"/>
            <a:ext cx="1264016" cy="1034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83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pic>
        <p:nvPicPr>
          <p:cNvPr id="11" name="Picture 2" descr="Image générée">
            <a:extLst>
              <a:ext uri="{FF2B5EF4-FFF2-40B4-BE49-F238E27FC236}">
                <a16:creationId xmlns:a16="http://schemas.microsoft.com/office/drawing/2014/main" id="{FB46BCB3-A5A5-E406-0D90-532A2B5AC38E}"/>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11483702" y="160834"/>
            <a:ext cx="597484" cy="701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99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A4953F4D-5EB1-7918-78B1-FAF7528ED0E4}"/>
            </a:ext>
          </a:extLst>
        </p:cNvPr>
        <p:cNvGrpSpPr/>
        <p:nvPr/>
      </p:nvGrpSpPr>
      <p:grpSpPr>
        <a:xfrm>
          <a:off x="0" y="0"/>
          <a:ext cx="0" cy="0"/>
          <a:chOff x="0" y="0"/>
          <a:chExt cx="0" cy="0"/>
        </a:xfrm>
      </p:grpSpPr>
      <p:sp>
        <p:nvSpPr>
          <p:cNvPr id="3" name="Google Shape;255;p28">
            <a:extLst>
              <a:ext uri="{FF2B5EF4-FFF2-40B4-BE49-F238E27FC236}">
                <a16:creationId xmlns:a16="http://schemas.microsoft.com/office/drawing/2014/main" id="{ADC741BD-C35B-6711-0D9F-DEB7BD7BE5C2}"/>
              </a:ext>
            </a:extLst>
          </p:cNvPr>
          <p:cNvSpPr/>
          <p:nvPr/>
        </p:nvSpPr>
        <p:spPr>
          <a:xfrm>
            <a:off x="-595085" y="319589"/>
            <a:ext cx="11800115" cy="602723"/>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sz="3200" b="1" dirty="0">
                <a:solidFill>
                  <a:srgbClr val="44546A"/>
                </a:solidFill>
                <a:latin typeface="Arial"/>
                <a:ea typeface="Arial"/>
                <a:cs typeface="Arial"/>
              </a:rPr>
              <a:t>توظيف</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الموارد</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التعليمية</a:t>
            </a:r>
            <a:r>
              <a:rPr lang="ar-MA" sz="3200" b="1" dirty="0">
                <a:solidFill>
                  <a:srgbClr val="44546A"/>
                </a:solidFill>
                <a:latin typeface="Arial"/>
                <a:ea typeface="Arial"/>
                <a:cs typeface="Arial"/>
              </a:rPr>
              <a:t> لدى للأستاذ</a:t>
            </a:r>
            <a:endParaRPr lang="fr-MA" sz="3200" b="1" kern="0" dirty="0">
              <a:solidFill>
                <a:srgbClr val="FF0000"/>
              </a:solidFill>
              <a:latin typeface="Calibri"/>
              <a:ea typeface="Calibri"/>
              <a:cs typeface="Calibri"/>
            </a:endParaRPr>
          </a:p>
        </p:txBody>
      </p:sp>
      <p:sp>
        <p:nvSpPr>
          <p:cNvPr id="14" name="Google Shape;276;p28">
            <a:extLst>
              <a:ext uri="{FF2B5EF4-FFF2-40B4-BE49-F238E27FC236}">
                <a16:creationId xmlns:a16="http://schemas.microsoft.com/office/drawing/2014/main" id="{4645C4CF-711F-44CD-9DF4-AE3E1D124680}"/>
              </a:ext>
            </a:extLst>
          </p:cNvPr>
          <p:cNvSpPr/>
          <p:nvPr/>
        </p:nvSpPr>
        <p:spPr>
          <a:xfrm>
            <a:off x="2854159" y="1725050"/>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تقديم الحصة</a:t>
            </a:r>
            <a:endParaRPr lang="fr-FR" sz="1867" b="1" kern="0" dirty="0">
              <a:solidFill>
                <a:srgbClr val="44546A"/>
              </a:solidFill>
              <a:latin typeface="Calibri"/>
              <a:ea typeface="Calibri"/>
              <a:cs typeface="Calibri"/>
            </a:endParaRPr>
          </a:p>
        </p:txBody>
      </p:sp>
      <p:sp>
        <p:nvSpPr>
          <p:cNvPr id="15" name="Google Shape;276;p28">
            <a:extLst>
              <a:ext uri="{FF2B5EF4-FFF2-40B4-BE49-F238E27FC236}">
                <a16:creationId xmlns:a16="http://schemas.microsoft.com/office/drawing/2014/main" id="{86B28656-BD55-DF81-DAA0-81607787D386}"/>
              </a:ext>
            </a:extLst>
          </p:cNvPr>
          <p:cNvSpPr/>
          <p:nvPr/>
        </p:nvSpPr>
        <p:spPr>
          <a:xfrm>
            <a:off x="2854159" y="2351322"/>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مسار</a:t>
            </a:r>
            <a:endParaRPr lang="fr-FR" sz="1867" b="1" kern="0" dirty="0">
              <a:solidFill>
                <a:srgbClr val="44546A"/>
              </a:solidFill>
              <a:latin typeface="Calibri"/>
              <a:ea typeface="Calibri"/>
              <a:cs typeface="Calibri"/>
            </a:endParaRPr>
          </a:p>
        </p:txBody>
      </p:sp>
      <p:sp>
        <p:nvSpPr>
          <p:cNvPr id="16" name="Google Shape;276;p28">
            <a:extLst>
              <a:ext uri="{FF2B5EF4-FFF2-40B4-BE49-F238E27FC236}">
                <a16:creationId xmlns:a16="http://schemas.microsoft.com/office/drawing/2014/main" id="{D2D0A648-9BB6-5C5C-442C-42431FCB3517}"/>
              </a:ext>
            </a:extLst>
          </p:cNvPr>
          <p:cNvSpPr/>
          <p:nvPr/>
        </p:nvSpPr>
        <p:spPr>
          <a:xfrm>
            <a:off x="2854160" y="4015705"/>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2"/>
              </a:rPr>
              <a:t>تقنيات التنشيط</a:t>
            </a:r>
            <a:endParaRPr lang="fr-FR" sz="1867" b="1" kern="0" dirty="0">
              <a:solidFill>
                <a:srgbClr val="44546A"/>
              </a:solidFill>
              <a:latin typeface="Calibri"/>
              <a:ea typeface="Calibri"/>
              <a:cs typeface="Calibri"/>
            </a:endParaRPr>
          </a:p>
        </p:txBody>
      </p:sp>
      <p:sp>
        <p:nvSpPr>
          <p:cNvPr id="17" name="Google Shape;276;p28">
            <a:extLst>
              <a:ext uri="{FF2B5EF4-FFF2-40B4-BE49-F238E27FC236}">
                <a16:creationId xmlns:a16="http://schemas.microsoft.com/office/drawing/2014/main" id="{704FFF7E-5C22-56E6-8231-FDD1DC8B9C6C}"/>
              </a:ext>
            </a:extLst>
          </p:cNvPr>
          <p:cNvSpPr/>
          <p:nvPr/>
        </p:nvSpPr>
        <p:spPr>
          <a:xfrm>
            <a:off x="2854159" y="4557531"/>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a:r>
              <a:rPr lang="ar-MA" b="1" dirty="0">
                <a:hlinkClick r:id="rId3"/>
              </a:rPr>
              <a:t>مقاطع عامة – التصرفات السليمة</a:t>
            </a:r>
            <a:endParaRPr lang="ar-MA" dirty="0"/>
          </a:p>
        </p:txBody>
      </p:sp>
      <p:sp>
        <p:nvSpPr>
          <p:cNvPr id="18" name="Google Shape;276;p28">
            <a:extLst>
              <a:ext uri="{FF2B5EF4-FFF2-40B4-BE49-F238E27FC236}">
                <a16:creationId xmlns:a16="http://schemas.microsoft.com/office/drawing/2014/main" id="{F05AB95B-4124-4DE4-EBBE-9E5BC8AC30B8}"/>
              </a:ext>
            </a:extLst>
          </p:cNvPr>
          <p:cNvSpPr/>
          <p:nvPr/>
        </p:nvSpPr>
        <p:spPr>
          <a:xfrm>
            <a:off x="2854159" y="5093383"/>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4"/>
              </a:rPr>
              <a:t>مقاطع فيديو-العربية</a:t>
            </a:r>
            <a:endParaRPr lang="fr-FR" sz="1867" b="1" kern="0" dirty="0">
              <a:solidFill>
                <a:srgbClr val="44546A"/>
              </a:solidFill>
              <a:latin typeface="Calibri"/>
              <a:ea typeface="Calibri"/>
              <a:cs typeface="Calibri"/>
            </a:endParaRPr>
          </a:p>
        </p:txBody>
      </p:sp>
      <p:sp>
        <p:nvSpPr>
          <p:cNvPr id="20" name="Google Shape;276;p28">
            <a:extLst>
              <a:ext uri="{FF2B5EF4-FFF2-40B4-BE49-F238E27FC236}">
                <a16:creationId xmlns:a16="http://schemas.microsoft.com/office/drawing/2014/main" id="{23BF0DF5-069E-3E17-F24E-1FB27CEFC73A}"/>
              </a:ext>
            </a:extLst>
          </p:cNvPr>
          <p:cNvSpPr/>
          <p:nvPr/>
        </p:nvSpPr>
        <p:spPr>
          <a:xfrm>
            <a:off x="2854159" y="3013749"/>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fr-FR" sz="1867" b="1" kern="0" dirty="0">
                <a:solidFill>
                  <a:srgbClr val="44546A"/>
                </a:solidFill>
                <a:latin typeface="Calibri"/>
                <a:ea typeface="Calibri"/>
                <a:cs typeface="Calibri"/>
              </a:rPr>
              <a:t>….</a:t>
            </a:r>
          </a:p>
        </p:txBody>
      </p:sp>
      <p:pic>
        <p:nvPicPr>
          <p:cNvPr id="5" name="Picture 2" descr="Image générée">
            <a:extLst>
              <a:ext uri="{FF2B5EF4-FFF2-40B4-BE49-F238E27FC236}">
                <a16:creationId xmlns:a16="http://schemas.microsoft.com/office/drawing/2014/main" id="{30C96641-5264-6E13-6948-37BF3649EBC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322962" y="6795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76;p28">
            <a:extLst>
              <a:ext uri="{FF2B5EF4-FFF2-40B4-BE49-F238E27FC236}">
                <a16:creationId xmlns:a16="http://schemas.microsoft.com/office/drawing/2014/main" id="{F03EC7A7-6EE7-976A-AA0C-A906A34AD33F}"/>
              </a:ext>
            </a:extLst>
          </p:cNvPr>
          <p:cNvSpPr/>
          <p:nvPr/>
        </p:nvSpPr>
        <p:spPr>
          <a:xfrm>
            <a:off x="8748241" y="1696275"/>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200" b="1" dirty="0" err="1">
                <a:solidFill>
                  <a:schemeClr val="bg1"/>
                </a:solidFill>
                <a:latin typeface="Arial"/>
                <a:ea typeface="Calibri"/>
                <a:cs typeface="Arial"/>
              </a:rPr>
              <a:t>الدلائل</a:t>
            </a:r>
            <a:r>
              <a:rPr lang="fr-FR" sz="2200" b="1" dirty="0">
                <a:solidFill>
                  <a:schemeClr val="bg1"/>
                </a:solidFill>
                <a:latin typeface="Arial"/>
                <a:ea typeface="Calibri"/>
                <a:cs typeface="Arial"/>
              </a:rPr>
              <a:t> </a:t>
            </a:r>
            <a:r>
              <a:rPr lang="fr-FR" sz="2200" b="1" kern="0" dirty="0" err="1">
                <a:solidFill>
                  <a:schemeClr val="bg1"/>
                </a:solidFill>
                <a:latin typeface="Calibri"/>
                <a:ea typeface="Calibri"/>
                <a:cs typeface="Calibri"/>
              </a:rPr>
              <a:t>والمراجع</a:t>
            </a:r>
            <a:endParaRPr lang="fr-FR" sz="2200" b="1" kern="0" dirty="0">
              <a:solidFill>
                <a:schemeClr val="bg1"/>
              </a:solidFill>
              <a:latin typeface="Calibri"/>
              <a:ea typeface="Calibri"/>
              <a:cs typeface="Calibri"/>
            </a:endParaRPr>
          </a:p>
        </p:txBody>
      </p:sp>
      <p:sp>
        <p:nvSpPr>
          <p:cNvPr id="4" name="Google Shape;276;p28">
            <a:extLst>
              <a:ext uri="{FF2B5EF4-FFF2-40B4-BE49-F238E27FC236}">
                <a16:creationId xmlns:a16="http://schemas.microsoft.com/office/drawing/2014/main" id="{3F6E3402-0203-63B2-670C-5F71E41599B7}"/>
              </a:ext>
            </a:extLst>
          </p:cNvPr>
          <p:cNvSpPr/>
          <p:nvPr/>
        </p:nvSpPr>
        <p:spPr>
          <a:xfrm>
            <a:off x="8748241" y="3884304"/>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algn="ctr" defTabSz="1219170">
              <a:defRPr sz="1800" b="0" i="0" u="none" strike="noStrike" kern="0" cap="none" spc="0" baseline="0">
                <a:solidFill>
                  <a:srgbClr val="000000"/>
                </a:solidFill>
                <a:uFillTx/>
              </a:defRPr>
            </a:pPr>
            <a:r>
              <a:rPr lang="ar-MA" sz="2200" dirty="0">
                <a:solidFill>
                  <a:schemeClr val="bg1"/>
                </a:solidFill>
              </a:rPr>
              <a:t>مقاطع فيديو</a:t>
            </a:r>
            <a:endParaRPr lang="fr-FR" sz="2200" b="1" kern="0" dirty="0">
              <a:solidFill>
                <a:schemeClr val="bg1"/>
              </a:solidFill>
              <a:latin typeface="Calibri"/>
              <a:ea typeface="Calibri"/>
              <a:cs typeface="Calibri"/>
            </a:endParaRPr>
          </a:p>
        </p:txBody>
      </p:sp>
    </p:spTree>
    <p:extLst>
      <p:ext uri="{BB962C8B-B14F-4D97-AF65-F5344CB8AC3E}">
        <p14:creationId xmlns:p14="http://schemas.microsoft.com/office/powerpoint/2010/main" val="308348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D223B19E-8B8D-1324-67BF-587110784755}"/>
            </a:ext>
          </a:extLst>
        </p:cNvPr>
        <p:cNvGrpSpPr/>
        <p:nvPr/>
      </p:nvGrpSpPr>
      <p:grpSpPr>
        <a:xfrm>
          <a:off x="0" y="0"/>
          <a:ext cx="0" cy="0"/>
          <a:chOff x="0" y="0"/>
          <a:chExt cx="0" cy="0"/>
        </a:xfrm>
      </p:grpSpPr>
      <p:sp>
        <p:nvSpPr>
          <p:cNvPr id="13" name="Google Shape;1140;p112">
            <a:extLst>
              <a:ext uri="{FF2B5EF4-FFF2-40B4-BE49-F238E27FC236}">
                <a16:creationId xmlns:a16="http://schemas.microsoft.com/office/drawing/2014/main" id="{AD33CE28-6430-3190-0BC5-C86759D5CB5B}"/>
              </a:ext>
            </a:extLst>
          </p:cNvPr>
          <p:cNvSpPr txBox="1"/>
          <p:nvPr/>
        </p:nvSpPr>
        <p:spPr>
          <a:xfrm>
            <a:off x="1399309" y="343893"/>
            <a:ext cx="9957210" cy="592213"/>
          </a:xfrm>
          <a:prstGeom prst="rect">
            <a:avLst/>
          </a:prstGeom>
          <a:noFill/>
          <a:ln cap="flat">
            <a:noFill/>
          </a:ln>
        </p:spPr>
        <p:txBody>
          <a:bodyPr vert="horz" wrap="square" lIns="0" tIns="0" rIns="0" bIns="0" anchor="t" anchorCtr="0" compatLnSpc="1">
            <a:spAutoFit/>
          </a:bodyPr>
          <a:lstStyle/>
          <a:p>
            <a:pPr algn="r" defTabSz="1219170" rtl="1">
              <a:lnSpc>
                <a:spcPct val="131218"/>
              </a:lnSpc>
              <a:defRPr sz="1800" b="0" i="0" u="none" strike="noStrike" kern="0" cap="none" spc="0" baseline="0">
                <a:solidFill>
                  <a:srgbClr val="000000"/>
                </a:solidFill>
                <a:uFillTx/>
              </a:defRPr>
            </a:pP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توجيهات </a:t>
            </a:r>
            <a:r>
              <a:rPr lang="ar-MA" sz="3200" b="1" dirty="0" err="1">
                <a:solidFill>
                  <a:srgbClr val="156082"/>
                </a:solidFill>
                <a:latin typeface="Calibri" panose="020F0502020204030204" pitchFamily="34" charset="0"/>
                <a:ea typeface="Calibri" panose="020F0502020204030204" pitchFamily="34" charset="0"/>
                <a:cs typeface="Calibri" panose="020F0502020204030204" pitchFamily="34" charset="0"/>
              </a:rPr>
              <a:t>ديداكتيكية</a:t>
            </a: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 </a:t>
            </a:r>
            <a:r>
              <a:rPr lang="ar-MA" sz="3200" b="1">
                <a:solidFill>
                  <a:srgbClr val="156082"/>
                </a:solidFill>
                <a:latin typeface="Calibri" panose="020F0502020204030204" pitchFamily="34" charset="0"/>
                <a:ea typeface="Calibri" panose="020F0502020204030204" pitchFamily="34" charset="0"/>
                <a:cs typeface="Calibri" panose="020F0502020204030204" pitchFamily="34" charset="0"/>
              </a:rPr>
              <a:t>لهذه الحصة</a:t>
            </a:r>
            <a:endParaRPr lang="en-US" sz="3200" b="1" kern="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288;p29">
            <a:extLst>
              <a:ext uri="{FF2B5EF4-FFF2-40B4-BE49-F238E27FC236}">
                <a16:creationId xmlns:a16="http://schemas.microsoft.com/office/drawing/2014/main" id="{8CCFADBE-426F-1BD1-0052-CF95DF424457}"/>
              </a:ext>
            </a:extLst>
          </p:cNvPr>
          <p:cNvSpPr/>
          <p:nvPr/>
        </p:nvSpPr>
        <p:spPr>
          <a:xfrm>
            <a:off x="1150262" y="1478295"/>
            <a:ext cx="8113245"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dirty="0"/>
              <a:t>في نهاية هذه الحصة، يجب أن يكون التلاميذ قادرين على:</a:t>
            </a:r>
            <a:endParaRPr lang="fr-FR" b="1"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sym typeface="Calibri"/>
              </a:rPr>
              <a:t>قِرَاءَة</a:t>
            </a:r>
            <a:r>
              <a:rPr lang="ar-SA" sz="2000" kern="0" dirty="0">
                <a:solidFill>
                  <a:srgbClr val="0070C0"/>
                </a:solidFill>
                <a:latin typeface="Calibri"/>
                <a:ea typeface="Calibri"/>
                <a:cs typeface="Calibri"/>
                <a:sym typeface="Calibri"/>
              </a:rPr>
              <a:t>ُ</a:t>
            </a:r>
            <a:r>
              <a:rPr lang="ar-MA" sz="2000" kern="0" dirty="0">
                <a:solidFill>
                  <a:srgbClr val="0070C0"/>
                </a:solidFill>
                <a:latin typeface="Calibri"/>
                <a:ea typeface="Calibri"/>
                <a:cs typeface="Calibri"/>
                <a:sym typeface="Calibri"/>
              </a:rPr>
              <a:t> </a:t>
            </a:r>
            <a:r>
              <a:rPr lang="ar-SA" sz="2000" kern="0" dirty="0">
                <a:solidFill>
                  <a:srgbClr val="0070C0"/>
                </a:solidFill>
                <a:latin typeface="Calibri"/>
                <a:ea typeface="Calibri"/>
                <a:cs typeface="Calibri"/>
              </a:rPr>
              <a:t>نصٍّ قصيرٍ </a:t>
            </a:r>
            <a:r>
              <a:rPr lang="ar-MA" sz="2000" kern="0" dirty="0">
                <a:solidFill>
                  <a:srgbClr val="0070C0"/>
                </a:solidFill>
                <a:latin typeface="Calibri"/>
                <a:ea typeface="Calibri"/>
                <a:cs typeface="Calibri"/>
                <a:sym typeface="Calibri"/>
              </a:rPr>
              <a:t>بِطَلَاقَةٍ</a:t>
            </a:r>
            <a:r>
              <a:rPr lang="ar-SA" sz="2000" kern="0" dirty="0">
                <a:solidFill>
                  <a:srgbClr val="0070C0"/>
                </a:solidFill>
                <a:latin typeface="Calibri"/>
                <a:ea typeface="Calibri"/>
                <a:cs typeface="Calibri"/>
                <a:sym typeface="Calibri"/>
              </a:rPr>
              <a:t>؛</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dirty="0">
                <a:solidFill>
                  <a:srgbClr val="0070C0"/>
                </a:solidFill>
                <a:latin typeface="Calibri"/>
                <a:ea typeface="Calibri"/>
                <a:cs typeface="Calibri"/>
                <a:sym typeface="Calibri"/>
              </a:rPr>
              <a:t>فَهْمُ مَعَانِي النَّصِّ المُبَاشِرَةِ</a:t>
            </a:r>
            <a:r>
              <a:rPr lang="ar-SA" sz="2000" dirty="0">
                <a:solidFill>
                  <a:srgbClr val="0070C0"/>
                </a:solidFill>
                <a:latin typeface="Calibri"/>
                <a:ea typeface="Calibri"/>
                <a:cs typeface="Calibri"/>
                <a:sym typeface="Calibri"/>
              </a:rPr>
              <a:t> والضِّمْنيةِ</a:t>
            </a:r>
            <a:r>
              <a:rPr lang="ar-MA" sz="2000" dirty="0">
                <a:solidFill>
                  <a:srgbClr val="0070C0"/>
                </a:solidFill>
                <a:latin typeface="Calibri"/>
                <a:ea typeface="Calibri"/>
                <a:cs typeface="Calibri"/>
                <a:sym typeface="Calibri"/>
              </a:rPr>
              <a:t> .</a:t>
            </a:r>
          </a:p>
        </p:txBody>
      </p:sp>
      <p:pic>
        <p:nvPicPr>
          <p:cNvPr id="3" name="Picture 2" descr="Image générée">
            <a:extLst>
              <a:ext uri="{FF2B5EF4-FFF2-40B4-BE49-F238E27FC236}">
                <a16:creationId xmlns:a16="http://schemas.microsoft.com/office/drawing/2014/main" id="{9FC3AB9C-5C89-984C-153A-E1CA24B593C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464185" y="19399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89;p29">
            <a:extLst>
              <a:ext uri="{FF2B5EF4-FFF2-40B4-BE49-F238E27FC236}">
                <a16:creationId xmlns:a16="http://schemas.microsoft.com/office/drawing/2014/main" id="{D271B5C4-A2EC-E69B-E250-E474D690AAE2}"/>
              </a:ext>
            </a:extLst>
          </p:cNvPr>
          <p:cNvSpPr/>
          <p:nvPr/>
        </p:nvSpPr>
        <p:spPr>
          <a:xfrm>
            <a:off x="9333600" y="1450415"/>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مهمة يجب أن ينجزها التلاميذ بنجاح</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293;p29">
            <a:extLst>
              <a:ext uri="{FF2B5EF4-FFF2-40B4-BE49-F238E27FC236}">
                <a16:creationId xmlns:a16="http://schemas.microsoft.com/office/drawing/2014/main" id="{336EEC8F-5783-3949-F32D-0F27BD9E7916}"/>
              </a:ext>
            </a:extLst>
          </p:cNvPr>
          <p:cNvSpPr/>
          <p:nvPr/>
        </p:nvSpPr>
        <p:spPr>
          <a:xfrm>
            <a:off x="9333600" y="3117208"/>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وسائل ديداكتيكية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Google Shape;289;p29">
            <a:extLst>
              <a:ext uri="{FF2B5EF4-FFF2-40B4-BE49-F238E27FC236}">
                <a16:creationId xmlns:a16="http://schemas.microsoft.com/office/drawing/2014/main" id="{88CF0BA5-A657-4B36-F74B-1C1F2B3FBE18}"/>
              </a:ext>
            </a:extLst>
          </p:cNvPr>
          <p:cNvSpPr/>
          <p:nvPr/>
        </p:nvSpPr>
        <p:spPr>
          <a:xfrm>
            <a:off x="9333600" y="4773797"/>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عناصر التغذية الراجعة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Google Shape;292;p29">
            <a:extLst>
              <a:ext uri="{FF2B5EF4-FFF2-40B4-BE49-F238E27FC236}">
                <a16:creationId xmlns:a16="http://schemas.microsoft.com/office/drawing/2014/main" id="{F03BA84A-1DAD-CFEE-B9B8-17AD502FE063}"/>
              </a:ext>
            </a:extLst>
          </p:cNvPr>
          <p:cNvSpPr/>
          <p:nvPr/>
        </p:nvSpPr>
        <p:spPr>
          <a:xfrm>
            <a:off x="1186249" y="2674213"/>
            <a:ext cx="8077259" cy="183188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kern="0" dirty="0">
                <a:solidFill>
                  <a:srgbClr val="000000"/>
                </a:solidFill>
              </a:rPr>
              <a:t>الاستراتيجية التي يتم تدريسها أثناء النمذجة وتمارس خلال بقية الحصة هي</a:t>
            </a:r>
            <a:r>
              <a:rPr lang="ar-MA" dirty="0"/>
              <a:t>:</a:t>
            </a:r>
            <a:endParaRPr lang="fr-FR"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معايير الدقة في القراءة بطلاقة: أي السلامة من الأخطاء؛</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أجيب عن أسئلة الفهم المباشر: ما؟ لماذا؟ كيف؟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اعتماد استراتيجيات </a:t>
            </a:r>
            <a:r>
              <a:rPr lang="ar-MA" sz="2000" kern="0" dirty="0" err="1">
                <a:solidFill>
                  <a:srgbClr val="0070C0"/>
                </a:solidFill>
                <a:latin typeface="Calibri"/>
                <a:ea typeface="Calibri"/>
                <a:cs typeface="Calibri"/>
              </a:rPr>
              <a:t>الميتامعرفية</a:t>
            </a:r>
            <a:r>
              <a:rPr lang="ar-MA" sz="2000" kern="0" dirty="0">
                <a:solidFill>
                  <a:srgbClr val="0070C0"/>
                </a:solidFill>
                <a:latin typeface="Calibri"/>
                <a:ea typeface="Calibri"/>
                <a:cs typeface="Calibri"/>
              </a:rPr>
              <a:t>، </a:t>
            </a:r>
            <a:r>
              <a:rPr lang="ar-SA" sz="2000" kern="0" dirty="0">
                <a:solidFill>
                  <a:srgbClr val="0070C0"/>
                </a:solidFill>
                <a:latin typeface="Calibri"/>
                <a:ea typeface="Calibri"/>
                <a:cs typeface="Calibri"/>
              </a:rPr>
              <a:t>و</a:t>
            </a:r>
            <a:r>
              <a:rPr lang="ar-MA" sz="2000" kern="0" dirty="0" err="1">
                <a:solidFill>
                  <a:srgbClr val="0070C0"/>
                </a:solidFill>
                <a:latin typeface="Calibri"/>
                <a:ea typeface="Calibri"/>
                <a:cs typeface="Calibri"/>
              </a:rPr>
              <a:t>الفارقية</a:t>
            </a:r>
            <a:r>
              <a:rPr lang="ar-MA" sz="2000" kern="0" dirty="0">
                <a:solidFill>
                  <a:srgbClr val="0070C0"/>
                </a:solidFill>
                <a:latin typeface="Calibri"/>
                <a:ea typeface="Calibri"/>
                <a:cs typeface="Calibri"/>
              </a:rPr>
              <a:t>، ا</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لتعلم التعاوني،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العمل الثنائي،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التحديات، </a:t>
            </a:r>
            <a:r>
              <a:rPr lang="ar-SA" sz="2000" kern="0" dirty="0">
                <a:solidFill>
                  <a:srgbClr val="0070C0"/>
                </a:solidFill>
                <a:latin typeface="Calibri"/>
                <a:ea typeface="Calibri"/>
                <a:cs typeface="Calibri"/>
              </a:rPr>
              <a:t>ثم </a:t>
            </a:r>
            <a:r>
              <a:rPr lang="ar-MA" sz="2000" kern="0" dirty="0">
                <a:solidFill>
                  <a:srgbClr val="0070C0"/>
                </a:solidFill>
                <a:latin typeface="Calibri"/>
                <a:ea typeface="Calibri"/>
                <a:cs typeface="Calibri"/>
              </a:rPr>
              <a:t>التقويم الذاتي، </a:t>
            </a:r>
            <a:r>
              <a:rPr lang="ar-SA" sz="2000" kern="0" dirty="0">
                <a:solidFill>
                  <a:srgbClr val="0070C0"/>
                </a:solidFill>
                <a:latin typeface="Calibri"/>
                <a:ea typeface="Calibri"/>
                <a:cs typeface="Calibri"/>
              </a:rPr>
              <a:t>ة</a:t>
            </a:r>
            <a:r>
              <a:rPr lang="ar-MA" sz="2000" kern="0" dirty="0">
                <a:solidFill>
                  <a:srgbClr val="0070C0"/>
                </a:solidFill>
                <a:latin typeface="Calibri"/>
                <a:ea typeface="Calibri"/>
                <a:cs typeface="Calibri"/>
              </a:rPr>
              <a:t>التحقق الدائم من الفهم</a:t>
            </a:r>
            <a:r>
              <a:rPr lang="ar-SA" sz="2000" kern="0" dirty="0">
                <a:solidFill>
                  <a:srgbClr val="0070C0"/>
                </a:solidFill>
                <a:latin typeface="Calibri"/>
                <a:ea typeface="Calibri"/>
                <a:cs typeface="Calibri"/>
              </a:rPr>
              <a:t>.</a:t>
            </a:r>
            <a:endParaRPr lang="ar-MA" sz="2000" kern="0" dirty="0">
              <a:solidFill>
                <a:srgbClr val="0070C0"/>
              </a:solidFill>
              <a:latin typeface="Calibri"/>
              <a:ea typeface="Calibri"/>
              <a:cs typeface="Calibri"/>
            </a:endParaRPr>
          </a:p>
        </p:txBody>
      </p:sp>
      <p:sp>
        <p:nvSpPr>
          <p:cNvPr id="7" name="Google Shape;288;p29">
            <a:extLst>
              <a:ext uri="{FF2B5EF4-FFF2-40B4-BE49-F238E27FC236}">
                <a16:creationId xmlns:a16="http://schemas.microsoft.com/office/drawing/2014/main" id="{2B642C53-399F-1D18-BE3A-2A977601A872}"/>
              </a:ext>
            </a:extLst>
          </p:cNvPr>
          <p:cNvSpPr/>
          <p:nvPr/>
        </p:nvSpPr>
        <p:spPr>
          <a:xfrm>
            <a:off x="1150262" y="4625479"/>
            <a:ext cx="8113245" cy="150845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rtl="1">
              <a:buClr>
                <a:srgbClr val="000000"/>
              </a:buClr>
              <a:buSzPts val="1200"/>
              <a:defRPr sz="1800" b="0" i="0" u="none" strike="noStrike" kern="0" cap="none" spc="0" baseline="0">
                <a:solidFill>
                  <a:srgbClr val="000000"/>
                </a:solidFill>
                <a:uFillTx/>
              </a:defRPr>
            </a:pPr>
            <a:r>
              <a:rPr lang="ar-MA" b="1" dirty="0"/>
              <a:t>خلال التغذية الراجعة، أوجّه انتباه التلاميذ إلى الأخطاء الشائعة </a:t>
            </a:r>
            <a:r>
              <a:rPr lang="ar-SA" b="1" dirty="0"/>
              <a:t>في القراءة بدقة الآتية</a:t>
            </a:r>
            <a:r>
              <a:rPr lang="fr-FR" b="1" dirty="0"/>
              <a:t> :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نطق الحروف من مخارجها الصحيحة/ التمييز بين الحركات القصيرة والطويلة/ الشدة والتنوين.</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rPr>
              <a:t>تمارين تطبيقية فورية وخارج القسم ( واجبات منزلية)، استخراج القيم السلوكات الايجابية’ تدبير السلوك)</a:t>
            </a:r>
            <a:endParaRPr lang="fr-FR" sz="2000" kern="0" dirty="0">
              <a:solidFill>
                <a:srgbClr val="0070C0"/>
              </a:solidFill>
              <a:latin typeface="Calibri"/>
              <a:ea typeface="Calibri"/>
              <a:cs typeface="Calibri"/>
            </a:endParaRPr>
          </a:p>
        </p:txBody>
      </p:sp>
    </p:spTree>
    <p:extLst>
      <p:ext uri="{BB962C8B-B14F-4D97-AF65-F5344CB8AC3E}">
        <p14:creationId xmlns:p14="http://schemas.microsoft.com/office/powerpoint/2010/main" val="328627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grpSp>
        <p:nvGrpSpPr>
          <p:cNvPr id="364" name="Google Shape;364;p11">
            <a:extLst>
              <a:ext uri="{FF2B5EF4-FFF2-40B4-BE49-F238E27FC236}">
                <a16:creationId xmlns:a16="http://schemas.microsoft.com/office/drawing/2014/main" id="{52AB67E6-D525-0315-A349-C054D6D3E3CC}"/>
              </a:ext>
            </a:extLst>
          </p:cNvPr>
          <p:cNvGrpSpPr/>
          <p:nvPr/>
        </p:nvGrpSpPr>
        <p:grpSpPr>
          <a:xfrm>
            <a:off x="835255" y="904692"/>
            <a:ext cx="9864245" cy="5485899"/>
            <a:chOff x="2159302" y="1382561"/>
            <a:chExt cx="8127697" cy="5072667"/>
          </a:xfrm>
        </p:grpSpPr>
        <p:sp>
          <p:nvSpPr>
            <p:cNvPr id="365" name="Google Shape;365;p11">
              <a:extLst>
                <a:ext uri="{FF2B5EF4-FFF2-40B4-BE49-F238E27FC236}">
                  <a16:creationId xmlns:a16="http://schemas.microsoft.com/office/drawing/2014/main" id="{088D7E1F-712B-573D-5221-99A907992393}"/>
                </a:ext>
              </a:extLst>
            </p:cNvPr>
            <p:cNvSpPr/>
            <p:nvPr/>
          </p:nvSpPr>
          <p:spPr>
            <a:xfrm>
              <a:off x="2159302" y="1382561"/>
              <a:ext cx="8127697" cy="5072667"/>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366" name="Google Shape;366;p11">
              <a:extLst>
                <a:ext uri="{FF2B5EF4-FFF2-40B4-BE49-F238E27FC236}">
                  <a16:creationId xmlns:a16="http://schemas.microsoft.com/office/drawing/2014/main" id="{2FF7B050-7AAB-5120-9E2E-06A9DD4EBD18}"/>
                </a:ext>
              </a:extLst>
            </p:cNvPr>
            <p:cNvSpPr/>
            <p:nvPr/>
          </p:nvSpPr>
          <p:spPr>
            <a:xfrm>
              <a:off x="2257274" y="1455217"/>
              <a:ext cx="7899097" cy="4912926"/>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sp>
        <p:nvSpPr>
          <p:cNvPr id="377" name="Google Shape;377;p11">
            <a:extLst>
              <a:ext uri="{FF2B5EF4-FFF2-40B4-BE49-F238E27FC236}">
                <a16:creationId xmlns:a16="http://schemas.microsoft.com/office/drawing/2014/main" id="{42AE0523-DC50-577D-5DAA-074BBA8B5B05}"/>
              </a:ext>
            </a:extLst>
          </p:cNvPr>
          <p:cNvSpPr/>
          <p:nvPr/>
        </p:nvSpPr>
        <p:spPr>
          <a:xfrm>
            <a:off x="9561957" y="160834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8" name="Google Shape;378;p11">
            <a:extLst>
              <a:ext uri="{FF2B5EF4-FFF2-40B4-BE49-F238E27FC236}">
                <a16:creationId xmlns:a16="http://schemas.microsoft.com/office/drawing/2014/main" id="{E74577C6-757B-1496-456B-F240039DF494}"/>
              </a:ext>
            </a:extLst>
          </p:cNvPr>
          <p:cNvSpPr/>
          <p:nvPr/>
        </p:nvSpPr>
        <p:spPr>
          <a:xfrm>
            <a:off x="9561956" y="223777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9" name="Google Shape;379;p11">
            <a:extLst>
              <a:ext uri="{FF2B5EF4-FFF2-40B4-BE49-F238E27FC236}">
                <a16:creationId xmlns:a16="http://schemas.microsoft.com/office/drawing/2014/main" id="{7D730FBE-1D43-AD8B-ED3D-49EB8E1339DA}"/>
              </a:ext>
            </a:extLst>
          </p:cNvPr>
          <p:cNvSpPr/>
          <p:nvPr/>
        </p:nvSpPr>
        <p:spPr>
          <a:xfrm>
            <a:off x="9578437" y="290674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0" name="Google Shape;380;p11">
            <a:extLst>
              <a:ext uri="{FF2B5EF4-FFF2-40B4-BE49-F238E27FC236}">
                <a16:creationId xmlns:a16="http://schemas.microsoft.com/office/drawing/2014/main" id="{58D843F1-2329-1E78-0BBB-0F11F9B3BDC8}"/>
              </a:ext>
            </a:extLst>
          </p:cNvPr>
          <p:cNvSpPr/>
          <p:nvPr/>
        </p:nvSpPr>
        <p:spPr>
          <a:xfrm>
            <a:off x="9595208" y="351815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4</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1" name="Google Shape;381;p11">
            <a:extLst>
              <a:ext uri="{FF2B5EF4-FFF2-40B4-BE49-F238E27FC236}">
                <a16:creationId xmlns:a16="http://schemas.microsoft.com/office/drawing/2014/main" id="{6394811E-A5EA-0FBB-EB0C-6EE935178A64}"/>
              </a:ext>
            </a:extLst>
          </p:cNvPr>
          <p:cNvSpPr/>
          <p:nvPr/>
        </p:nvSpPr>
        <p:spPr>
          <a:xfrm>
            <a:off x="9553358" y="416125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4" name="Google Shape;384;p11">
            <a:extLst>
              <a:ext uri="{FF2B5EF4-FFF2-40B4-BE49-F238E27FC236}">
                <a16:creationId xmlns:a16="http://schemas.microsoft.com/office/drawing/2014/main" id="{16871F99-CA06-4540-1E62-82B2F9A32AA7}"/>
              </a:ext>
            </a:extLst>
          </p:cNvPr>
          <p:cNvSpPr/>
          <p:nvPr/>
        </p:nvSpPr>
        <p:spPr>
          <a:xfrm>
            <a:off x="5334862" y="312272"/>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 أقرأ بطلاقة وأفهم</a:t>
            </a:r>
            <a:endParaRPr kumimoji="0" sz="3200" b="1" i="0" u="none" strike="noStrike" kern="1200" cap="none" spc="0" normalizeH="0" baseline="0" noProof="0" dirty="0">
              <a:ln>
                <a:noFill/>
              </a:ln>
              <a:solidFill>
                <a:srgbClr val="0E2841"/>
              </a:solidFill>
              <a:effectLst/>
              <a:uLnTx/>
              <a:uFillTx/>
              <a:latin typeface="Calibri"/>
              <a:ea typeface="+mn-ea"/>
              <a:cs typeface="+mn-cs"/>
              <a:sym typeface="Calibri"/>
            </a:endParaRPr>
          </a:p>
        </p:txBody>
      </p:sp>
      <p:pic>
        <p:nvPicPr>
          <p:cNvPr id="385" name="Google Shape;385;p11">
            <a:extLst>
              <a:ext uri="{FF2B5EF4-FFF2-40B4-BE49-F238E27FC236}">
                <a16:creationId xmlns:a16="http://schemas.microsoft.com/office/drawing/2014/main" id="{B2DE4F48-3EA0-F416-B924-FCDBFA312A0B}"/>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sp>
        <p:nvSpPr>
          <p:cNvPr id="386" name="Google Shape;386;p11">
            <a:extLst>
              <a:ext uri="{FF2B5EF4-FFF2-40B4-BE49-F238E27FC236}">
                <a16:creationId xmlns:a16="http://schemas.microsoft.com/office/drawing/2014/main" id="{34F31B66-ABE5-A5E7-339A-39848C700C78}"/>
              </a:ext>
            </a:extLst>
          </p:cNvPr>
          <p:cNvSpPr txBox="1"/>
          <p:nvPr/>
        </p:nvSpPr>
        <p:spPr>
          <a:xfrm>
            <a:off x="1667662" y="1604571"/>
            <a:ext cx="7885696"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kumimoji="0" lang="ar-MA" altLang="fr-FR" b="1" i="0" u="none" strike="noStrike" kern="1200" cap="none" spc="0" normalizeH="0" baseline="0" noProof="0" dirty="0">
                <a:ln>
                  <a:noFill/>
                </a:ln>
                <a:solidFill>
                  <a:srgbClr val="0E2841"/>
                </a:solidFill>
                <a:effectLst/>
                <a:uLnTx/>
                <a:uFillTx/>
                <a:latin typeface="Aptos"/>
                <a:ea typeface="Arial Unicode MS" pitchFamily="34" charset="-128"/>
                <a:cs typeface="Arial" panose="020B0604020202020204" pitchFamily="34" charset="0"/>
              </a:rPr>
              <a:t>(</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النشاط الاعتيادي-</a:t>
            </a:r>
            <a:r>
              <a:rPr kumimoji="0" lang="ar-S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مراقبة الواجب المنزلي-</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 التصريح بالأهداف</a:t>
            </a:r>
            <a:r>
              <a:rPr kumimoji="0" lang="fr-FR"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endParaRPr kumimoji="0"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endParaRPr>
          </a:p>
        </p:txBody>
      </p:sp>
      <p:sp>
        <p:nvSpPr>
          <p:cNvPr id="391" name="Google Shape;391;p11">
            <a:extLst>
              <a:ext uri="{FF2B5EF4-FFF2-40B4-BE49-F238E27FC236}">
                <a16:creationId xmlns:a16="http://schemas.microsoft.com/office/drawing/2014/main" id="{F5E92BA9-2335-A33E-5EC3-B347D0B4234F}"/>
              </a:ext>
            </a:extLst>
          </p:cNvPr>
          <p:cNvSpPr/>
          <p:nvPr/>
        </p:nvSpPr>
        <p:spPr>
          <a:xfrm>
            <a:off x="1894216" y="164153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3" name="Google Shape;373;p11">
            <a:extLst>
              <a:ext uri="{FF2B5EF4-FFF2-40B4-BE49-F238E27FC236}">
                <a16:creationId xmlns:a16="http://schemas.microsoft.com/office/drawing/2014/main" id="{115781B9-3102-DBAE-DECC-14F6B6C98F61}"/>
              </a:ext>
            </a:extLst>
          </p:cNvPr>
          <p:cNvSpPr/>
          <p:nvPr/>
        </p:nvSpPr>
        <p:spPr>
          <a:xfrm>
            <a:off x="1634412" y="152198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5" name="Google Shape;386;p11">
            <a:extLst>
              <a:ext uri="{FF2B5EF4-FFF2-40B4-BE49-F238E27FC236}">
                <a16:creationId xmlns:a16="http://schemas.microsoft.com/office/drawing/2014/main" id="{D15EC988-D09E-382F-F0C1-480B7F0B6749}"/>
              </a:ext>
            </a:extLst>
          </p:cNvPr>
          <p:cNvSpPr txBox="1"/>
          <p:nvPr/>
        </p:nvSpPr>
        <p:spPr>
          <a:xfrm>
            <a:off x="1736937" y="222247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أقرأ بطلاقة (أ- أقرأ العبارات بطلاقة/ ب- أقرأ النص بطلاقة)</a:t>
            </a:r>
          </a:p>
        </p:txBody>
      </p:sp>
      <p:sp>
        <p:nvSpPr>
          <p:cNvPr id="6" name="Google Shape;391;p11">
            <a:extLst>
              <a:ext uri="{FF2B5EF4-FFF2-40B4-BE49-F238E27FC236}">
                <a16:creationId xmlns:a16="http://schemas.microsoft.com/office/drawing/2014/main" id="{C7EFD74C-DE08-C618-A64C-56FF375036C1}"/>
              </a:ext>
            </a:extLst>
          </p:cNvPr>
          <p:cNvSpPr/>
          <p:nvPr/>
        </p:nvSpPr>
        <p:spPr>
          <a:xfrm>
            <a:off x="1996741" y="2259444"/>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7" name="Google Shape;373;p11">
            <a:extLst>
              <a:ext uri="{FF2B5EF4-FFF2-40B4-BE49-F238E27FC236}">
                <a16:creationId xmlns:a16="http://schemas.microsoft.com/office/drawing/2014/main" id="{C2E74810-7391-B718-A69D-792FAA71E63D}"/>
              </a:ext>
            </a:extLst>
          </p:cNvPr>
          <p:cNvSpPr/>
          <p:nvPr/>
        </p:nvSpPr>
        <p:spPr>
          <a:xfrm>
            <a:off x="1736937" y="2139891"/>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8" name="Google Shape;386;p11">
            <a:extLst>
              <a:ext uri="{FF2B5EF4-FFF2-40B4-BE49-F238E27FC236}">
                <a16:creationId xmlns:a16="http://schemas.microsoft.com/office/drawing/2014/main" id="{34D52DFE-C64F-31EB-D486-B118B5FDD029}"/>
              </a:ext>
            </a:extLst>
          </p:cNvPr>
          <p:cNvSpPr txBox="1"/>
          <p:nvPr/>
        </p:nvSpPr>
        <p:spPr>
          <a:xfrm>
            <a:off x="1756337" y="2840385"/>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أغني رصيدي</a:t>
            </a:r>
            <a:endParaRPr kumimoji="0" lang="ar-SA" sz="2000" b="1" i="0" u="none" strike="noStrike" kern="1200" cap="none" spc="0" normalizeH="0" baseline="0" noProof="0" dirty="0">
              <a:ln>
                <a:noFill/>
              </a:ln>
              <a:solidFill>
                <a:srgbClr val="2F5496"/>
              </a:solidFill>
              <a:effectLst/>
              <a:uLnTx/>
              <a:uFillTx/>
              <a:latin typeface="Calibri"/>
              <a:ea typeface="Calibri"/>
              <a:cs typeface="Calibri"/>
              <a:sym typeface="Calibri"/>
            </a:endParaRPr>
          </a:p>
        </p:txBody>
      </p:sp>
      <p:sp>
        <p:nvSpPr>
          <p:cNvPr id="9" name="Google Shape;391;p11">
            <a:extLst>
              <a:ext uri="{FF2B5EF4-FFF2-40B4-BE49-F238E27FC236}">
                <a16:creationId xmlns:a16="http://schemas.microsoft.com/office/drawing/2014/main" id="{22570A76-0DE3-BDC6-39A4-1F16B4D164FF}"/>
              </a:ext>
            </a:extLst>
          </p:cNvPr>
          <p:cNvSpPr/>
          <p:nvPr/>
        </p:nvSpPr>
        <p:spPr>
          <a:xfrm>
            <a:off x="2016141" y="2877352"/>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0" name="Google Shape;373;p11">
            <a:extLst>
              <a:ext uri="{FF2B5EF4-FFF2-40B4-BE49-F238E27FC236}">
                <a16:creationId xmlns:a16="http://schemas.microsoft.com/office/drawing/2014/main" id="{C32223ED-C144-FED4-0C5E-6336335D6F5B}"/>
              </a:ext>
            </a:extLst>
          </p:cNvPr>
          <p:cNvSpPr/>
          <p:nvPr/>
        </p:nvSpPr>
        <p:spPr>
          <a:xfrm>
            <a:off x="1772962" y="2824299"/>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12" name="Google Shape;386;p11">
            <a:extLst>
              <a:ext uri="{FF2B5EF4-FFF2-40B4-BE49-F238E27FC236}">
                <a16:creationId xmlns:a16="http://schemas.microsoft.com/office/drawing/2014/main" id="{35C9797B-0D49-F071-76F7-543479752F37}"/>
              </a:ext>
            </a:extLst>
          </p:cNvPr>
          <p:cNvSpPr txBox="1"/>
          <p:nvPr/>
        </p:nvSpPr>
        <p:spPr>
          <a:xfrm>
            <a:off x="1739712" y="3540843"/>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أجيب عن أسئلة الفهم</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 name="Google Shape;394;p11">
            <a:extLst>
              <a:ext uri="{FF2B5EF4-FFF2-40B4-BE49-F238E27FC236}">
                <a16:creationId xmlns:a16="http://schemas.microsoft.com/office/drawing/2014/main" id="{D42B0536-28B8-D3DA-4D4E-7F08E7B76FE6}"/>
              </a:ext>
            </a:extLst>
          </p:cNvPr>
          <p:cNvSpPr txBox="1"/>
          <p:nvPr/>
        </p:nvSpPr>
        <p:spPr>
          <a:xfrm>
            <a:off x="2175031" y="3611441"/>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5" name="Google Shape;375;p11">
            <a:extLst>
              <a:ext uri="{FF2B5EF4-FFF2-40B4-BE49-F238E27FC236}">
                <a16:creationId xmlns:a16="http://schemas.microsoft.com/office/drawing/2014/main" id="{A8D40963-F10C-088F-D2F0-3C2B8E25DF18}"/>
              </a:ext>
            </a:extLst>
          </p:cNvPr>
          <p:cNvSpPr/>
          <p:nvPr/>
        </p:nvSpPr>
        <p:spPr>
          <a:xfrm>
            <a:off x="1755752" y="351019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3" name="Google Shape;386;p11">
            <a:extLst>
              <a:ext uri="{FF2B5EF4-FFF2-40B4-BE49-F238E27FC236}">
                <a16:creationId xmlns:a16="http://schemas.microsoft.com/office/drawing/2014/main" id="{0881C49E-5FA5-8563-2682-DF46D3DD72E3}"/>
              </a:ext>
            </a:extLst>
          </p:cNvPr>
          <p:cNvSpPr txBox="1"/>
          <p:nvPr/>
        </p:nvSpPr>
        <p:spPr>
          <a:xfrm>
            <a:off x="1727538" y="4178896"/>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أوظف وأستثمر </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4" name="Google Shape;394;p11">
            <a:extLst>
              <a:ext uri="{FF2B5EF4-FFF2-40B4-BE49-F238E27FC236}">
                <a16:creationId xmlns:a16="http://schemas.microsoft.com/office/drawing/2014/main" id="{AA6914DC-BF0F-111D-9944-79F7D4C23024}"/>
              </a:ext>
            </a:extLst>
          </p:cNvPr>
          <p:cNvSpPr txBox="1"/>
          <p:nvPr/>
        </p:nvSpPr>
        <p:spPr>
          <a:xfrm>
            <a:off x="2181996" y="4284042"/>
            <a:ext cx="1329922" cy="331507"/>
          </a:xfrm>
          <a:prstGeom prst="rect">
            <a:avLst/>
          </a:prstGeom>
          <a:noFill/>
          <a:ln>
            <a:noFill/>
          </a:ln>
        </p:spPr>
        <p:txBody>
          <a:bodyPr spcFirstLastPara="1" wrap="square" lIns="91425" tIns="45700" rIns="91425" bIns="45700" anchor="ctr" anchorCtr="0">
            <a:noAutofit/>
          </a:bodyPr>
          <a:lstStyle/>
          <a:p>
            <a:pPr lvl="0" algn="ctr" rtl="1">
              <a:buClr>
                <a:srgbClr val="156082"/>
              </a:buClr>
              <a:buSzPts val="1867"/>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05 </a:t>
            </a:r>
            <a:r>
              <a:rPr lang="ar-MA" sz="1867" b="1" dirty="0">
                <a:solidFill>
                  <a:srgbClr val="156082"/>
                </a:solidFill>
                <a:latin typeface="Poppins ExtraBold"/>
                <a:ea typeface="Poppins ExtraBold"/>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6" name="Google Shape;376;p11">
            <a:extLst>
              <a:ext uri="{FF2B5EF4-FFF2-40B4-BE49-F238E27FC236}">
                <a16:creationId xmlns:a16="http://schemas.microsoft.com/office/drawing/2014/main" id="{E5E75CC7-B685-B249-8038-492A1FC8ED2B}"/>
              </a:ext>
            </a:extLst>
          </p:cNvPr>
          <p:cNvSpPr/>
          <p:nvPr/>
        </p:nvSpPr>
        <p:spPr>
          <a:xfrm>
            <a:off x="1778702" y="4167552"/>
            <a:ext cx="519608" cy="465747"/>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5" name="Google Shape;386;p11">
            <a:extLst>
              <a:ext uri="{FF2B5EF4-FFF2-40B4-BE49-F238E27FC236}">
                <a16:creationId xmlns:a16="http://schemas.microsoft.com/office/drawing/2014/main" id="{AD283E46-B5D6-0008-030D-2D0EF73791D7}"/>
              </a:ext>
            </a:extLst>
          </p:cNvPr>
          <p:cNvSpPr txBox="1"/>
          <p:nvPr/>
        </p:nvSpPr>
        <p:spPr>
          <a:xfrm>
            <a:off x="1731230" y="481631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اختتام الحصة</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6" name="Google Shape;381;p11">
            <a:extLst>
              <a:ext uri="{FF2B5EF4-FFF2-40B4-BE49-F238E27FC236}">
                <a16:creationId xmlns:a16="http://schemas.microsoft.com/office/drawing/2014/main" id="{0F704D81-8500-91C7-FC6B-217CC987B608}"/>
              </a:ext>
            </a:extLst>
          </p:cNvPr>
          <p:cNvSpPr/>
          <p:nvPr/>
        </p:nvSpPr>
        <p:spPr>
          <a:xfrm>
            <a:off x="9556133" y="482903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SA" sz="2133" b="1" i="0" u="none" strike="noStrike" kern="1200" cap="none" spc="0" normalizeH="0" baseline="0" noProof="0" dirty="0">
                <a:ln>
                  <a:noFill/>
                </a:ln>
                <a:solidFill>
                  <a:srgbClr val="FFFFFF"/>
                </a:solidFill>
                <a:effectLst/>
                <a:uLnTx/>
                <a:uFillTx/>
                <a:latin typeface="Calibri"/>
                <a:ea typeface="Calibri"/>
                <a:cs typeface="Calibri"/>
                <a:sym typeface="Calibri"/>
              </a:rPr>
              <a:t>6</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2" name="Google Shape;382;p11">
            <a:extLst>
              <a:ext uri="{FF2B5EF4-FFF2-40B4-BE49-F238E27FC236}">
                <a16:creationId xmlns:a16="http://schemas.microsoft.com/office/drawing/2014/main" id="{A33F11AA-FA1D-DA2F-7390-8303361E3633}"/>
              </a:ext>
            </a:extLst>
          </p:cNvPr>
          <p:cNvSpPr/>
          <p:nvPr/>
        </p:nvSpPr>
        <p:spPr>
          <a:xfrm>
            <a:off x="1774649" y="473844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393" name="Google Shape;393;p11">
            <a:extLst>
              <a:ext uri="{FF2B5EF4-FFF2-40B4-BE49-F238E27FC236}">
                <a16:creationId xmlns:a16="http://schemas.microsoft.com/office/drawing/2014/main" id="{46584DB7-DBE7-7F75-77EA-586F82E31C7B}"/>
              </a:ext>
            </a:extLst>
          </p:cNvPr>
          <p:cNvSpPr/>
          <p:nvPr/>
        </p:nvSpPr>
        <p:spPr>
          <a:xfrm>
            <a:off x="2194689" y="4897746"/>
            <a:ext cx="1188309" cy="244767"/>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Tree>
    <p:extLst>
      <p:ext uri="{BB962C8B-B14F-4D97-AF65-F5344CB8AC3E}">
        <p14:creationId xmlns:p14="http://schemas.microsoft.com/office/powerpoint/2010/main" val="2112550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أ- نشاط اعتيادي</a:t>
            </a:r>
            <a:endParaRPr lang="ar-MA" sz="4800" b="1" kern="0" dirty="0">
              <a:solidFill>
                <a:srgbClr val="FFC000"/>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05 </a:t>
            </a:r>
            <a:r>
              <a:rPr lang="ar-SA" sz="4000" b="1" kern="0" dirty="0">
                <a:solidFill>
                  <a:srgbClr val="44546A"/>
                </a:solidFill>
                <a:latin typeface="Calibri"/>
                <a:ea typeface="Calibri"/>
                <a:cs typeface="Calibri"/>
              </a:rPr>
              <a:t>دقائق</a:t>
            </a:r>
            <a:r>
              <a:rPr lang="ar-SA" sz="4000" b="1" kern="0" dirty="0">
                <a:solidFill>
                  <a:srgbClr val="44546A"/>
                </a:solidFill>
                <a:latin typeface="Arial"/>
                <a:ea typeface="Calibri"/>
                <a:cs typeface="Arial"/>
              </a:rPr>
              <a:t> </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D56DD50-132E-0E00-E306-AAC21A10CA4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73DA6732-3993-354E-9C67-C9285587179A}"/>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350141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273" name="Google Shape;273;p6"/>
          <p:cNvSpPr txBox="1"/>
          <p:nvPr/>
        </p:nvSpPr>
        <p:spPr>
          <a:xfrm>
            <a:off x="1231968" y="117748"/>
            <a:ext cx="10053651" cy="348388"/>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57070"/>
              </a:buClr>
              <a:buSzPts val="2000"/>
              <a:defRPr/>
            </a:pPr>
            <a:r>
              <a:rPr kumimoji="0" lang="ar-MA" sz="1600" b="1" i="0" u="none" strike="noStrike" kern="1200" cap="none" spc="0" normalizeH="0" baseline="0" noProof="0" dirty="0">
                <a:ln>
                  <a:noFill/>
                </a:ln>
                <a:solidFill>
                  <a:srgbClr val="757070"/>
                </a:solidFill>
                <a:effectLst/>
                <a:uLnTx/>
                <a:uFillTx/>
                <a:ea typeface="Calibri"/>
                <a:cs typeface="Calibri"/>
                <a:sym typeface="Calibri"/>
              </a:rPr>
              <a:t>النشاط الاعتيادي : سنبدأ حصتنا </a:t>
            </a:r>
            <a:r>
              <a:rPr kumimoji="0" lang="ar-SA" sz="1600" b="1" i="0" u="none" strike="noStrike" kern="1200" cap="none" spc="0" normalizeH="0" baseline="0" noProof="0" dirty="0">
                <a:ln>
                  <a:noFill/>
                </a:ln>
                <a:solidFill>
                  <a:srgbClr val="757070"/>
                </a:solidFill>
                <a:effectLst/>
                <a:uLnTx/>
                <a:uFillTx/>
                <a:ea typeface="Calibri"/>
                <a:cs typeface="Calibri"/>
                <a:sym typeface="Calibri"/>
              </a:rPr>
              <a:t>بحديث غير رسمي، انطلاقا من جلالة كلمة </a:t>
            </a:r>
            <a:r>
              <a:rPr kumimoji="0" lang="ar-SA" sz="1600" b="1" i="0" u="none" strike="noStrike" kern="1200" cap="none" spc="0" normalizeH="0" baseline="0" noProof="0" dirty="0">
                <a:ln>
                  <a:noFill/>
                </a:ln>
                <a:solidFill>
                  <a:srgbClr val="757070"/>
                </a:solidFill>
                <a:effectLst/>
                <a:uLnTx/>
                <a:uFillTx/>
                <a:ea typeface="Calibri"/>
                <a:cs typeface="Simplified Arabic" panose="02020603050405020304" pitchFamily="18" charset="-78"/>
                <a:sym typeface="Calibri"/>
              </a:rPr>
              <a:t>"</a:t>
            </a:r>
            <a:r>
              <a:rPr kumimoji="0" lang="ar-SA" sz="1600" b="1" i="0" u="none" strike="noStrike" kern="1200" cap="none" spc="0" normalizeH="0" baseline="0" noProof="0" dirty="0">
                <a:ln>
                  <a:noFill/>
                </a:ln>
                <a:solidFill>
                  <a:srgbClr val="757070"/>
                </a:solidFill>
                <a:effectLst/>
                <a:uLnTx/>
                <a:uFillTx/>
                <a:ea typeface="Calibri"/>
                <a:cs typeface="Calibri"/>
                <a:sym typeface="Calibri"/>
              </a:rPr>
              <a:t>تنمر</a:t>
            </a:r>
            <a:r>
              <a:rPr lang="ar-SA" sz="1600" b="1" dirty="0">
                <a:solidFill>
                  <a:srgbClr val="757070"/>
                </a:solidFill>
                <a:ea typeface="Calibri"/>
                <a:cs typeface="Simplified Arabic" panose="02020603050405020304" pitchFamily="18" charset="-78"/>
                <a:sym typeface="Calibri"/>
              </a:rPr>
              <a:t>"</a:t>
            </a:r>
            <a:r>
              <a:rPr kumimoji="0" lang="ar-SA" sz="1600" b="1" i="0" u="none" strike="noStrike" kern="1200" cap="none" spc="0" normalizeH="0" baseline="0" noProof="0" dirty="0">
                <a:ln>
                  <a:noFill/>
                </a:ln>
                <a:solidFill>
                  <a:srgbClr val="757070"/>
                </a:solidFill>
                <a:effectLst/>
                <a:uLnTx/>
                <a:uFillTx/>
                <a:ea typeface="Calibri"/>
                <a:cs typeface="Calibri"/>
                <a:sym typeface="Calibri"/>
              </a:rPr>
              <a:t>: فماذا تعني لكم كلمة تنمر؟</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a:t>
            </a:r>
            <a:endParaRPr kumimoji="0" sz="1600" b="0" i="0" u="none" strike="noStrike" kern="1200" cap="none" spc="0" normalizeH="0" baseline="0" noProof="0" dirty="0">
              <a:ln>
                <a:noFill/>
              </a:ln>
              <a:solidFill>
                <a:srgbClr val="FF0000"/>
              </a:solidFill>
              <a:effectLst/>
              <a:uLnTx/>
              <a:uFillTx/>
            </a:endParaRPr>
          </a:p>
        </p:txBody>
      </p:sp>
      <p:sp>
        <p:nvSpPr>
          <p:cNvPr id="274" name="Google Shape;274;p6"/>
          <p:cNvSpPr txBox="1"/>
          <p:nvPr/>
        </p:nvSpPr>
        <p:spPr>
          <a:xfrm>
            <a:off x="1649668" y="522570"/>
            <a:ext cx="9601200" cy="193899"/>
          </a:xfrm>
          <a:prstGeom prst="rect">
            <a:avLst/>
          </a:prstGeom>
          <a:noFill/>
          <a:ln>
            <a:noFill/>
          </a:ln>
        </p:spPr>
        <p:txBody>
          <a:bodyPr spcFirstLastPara="1" wrap="square" lIns="0" tIns="0" rIns="0" bIns="0" anchor="t" anchorCtr="0">
            <a:sp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يطلب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 المدرس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من التلاميذ</a:t>
            </a:r>
            <a:r>
              <a:rPr kumimoji="0" lang="fr-FR" sz="1400" b="0" i="1" u="none" strike="noStrike" kern="1200" cap="none" spc="0" normalizeH="0" baseline="0" noProof="0" dirty="0">
                <a:ln>
                  <a:noFill/>
                </a:ln>
                <a:solidFill>
                  <a:srgbClr val="AEABAB"/>
                </a:solidFill>
                <a:effectLst/>
                <a:uLnTx/>
                <a:uFillTx/>
                <a:latin typeface="Calibri"/>
                <a:ea typeface="Calibri"/>
                <a:cs typeface="Calibri"/>
                <a:sym typeface="Calibri"/>
              </a:rPr>
              <a:t>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إن سبق لهم سماع كلمة تنمر. وماذا تعني بالنسبة إليهم في كلمة واحدة.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وبعدها يستمع إلى إجابات 4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تلاميذ ويوثقها على السبورة</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a:t>
            </a:r>
            <a:endParaRPr kumimoji="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7" name="Google Shape;277;p6" descr="Lever la main - Icônes mains et gestes gratuites"/>
          <p:cNvPicPr preferRelativeResize="0"/>
          <p:nvPr/>
        </p:nvPicPr>
        <p:blipFill rotWithShape="1">
          <a:blip r:embed="rId3">
            <a:alphaModFix/>
          </a:blip>
          <a:srcRect/>
          <a:stretch/>
        </p:blipFill>
        <p:spPr>
          <a:xfrm>
            <a:off x="248478" y="64923"/>
            <a:ext cx="735012" cy="733425"/>
          </a:xfrm>
          <a:prstGeom prst="rect">
            <a:avLst/>
          </a:prstGeom>
          <a:noFill/>
          <a:ln>
            <a:noFill/>
          </a:ln>
        </p:spPr>
      </p:pic>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ZoneTexte 6">
            <a:extLst>
              <a:ext uri="{FF2B5EF4-FFF2-40B4-BE49-F238E27FC236}">
                <a16:creationId xmlns:a16="http://schemas.microsoft.com/office/drawing/2014/main" id="{FD9EEA59-1352-E728-B186-2EE0FBFD1434}"/>
              </a:ext>
            </a:extLst>
          </p:cNvPr>
          <p:cNvSpPr txBox="1"/>
          <p:nvPr/>
        </p:nvSpPr>
        <p:spPr>
          <a:xfrm>
            <a:off x="52770" y="2519355"/>
            <a:ext cx="5163341" cy="523220"/>
          </a:xfrm>
          <a:prstGeom prst="rect">
            <a:avLst/>
          </a:prstGeom>
          <a:solidFill>
            <a:schemeClr val="accent6">
              <a:lumMod val="20000"/>
              <a:lumOff val="80000"/>
            </a:schemeClr>
          </a:solidFill>
        </p:spPr>
        <p:txBody>
          <a:bodyPr wrap="square">
            <a:spAutoFit/>
          </a:bodyPr>
          <a:lstStyle/>
          <a:p>
            <a:pPr marL="457200" lvl="0" indent="-457200" algn="r" rtl="1">
              <a:buFont typeface="Wingdings" panose="05000000000000000000" pitchFamily="2" charset="2"/>
              <a:buChar char="§"/>
              <a:defRPr/>
            </a:pPr>
            <a:r>
              <a:rPr lang="ar-SA" sz="2800" b="1" dirty="0">
                <a:solidFill>
                  <a:srgbClr val="002060"/>
                </a:solidFill>
              </a:rPr>
              <a:t>هَلْ سَبَقَ لَكَ أَنْ سَمِعْتَ بِكَلِمَةِ "تَنَمُّرٌ"؟ </a:t>
            </a:r>
            <a:endParaRPr lang="ar-SA" sz="2800" b="1" dirty="0">
              <a:solidFill>
                <a:srgbClr val="002060"/>
              </a:solidFill>
              <a:sym typeface="Calibri"/>
            </a:endParaRPr>
          </a:p>
        </p:txBody>
      </p:sp>
      <p:sp>
        <p:nvSpPr>
          <p:cNvPr id="9" name="ZoneTexte 8">
            <a:extLst>
              <a:ext uri="{FF2B5EF4-FFF2-40B4-BE49-F238E27FC236}">
                <a16:creationId xmlns:a16="http://schemas.microsoft.com/office/drawing/2014/main" id="{999CC035-6D01-DD89-5929-BC50C8A96821}"/>
              </a:ext>
            </a:extLst>
          </p:cNvPr>
          <p:cNvSpPr txBox="1"/>
          <p:nvPr/>
        </p:nvSpPr>
        <p:spPr>
          <a:xfrm>
            <a:off x="36145" y="4213646"/>
            <a:ext cx="5163341" cy="523220"/>
          </a:xfrm>
          <a:prstGeom prst="rect">
            <a:avLst/>
          </a:prstGeom>
          <a:solidFill>
            <a:schemeClr val="accent6">
              <a:lumMod val="20000"/>
              <a:lumOff val="80000"/>
            </a:schemeClr>
          </a:solidFill>
        </p:spPr>
        <p:txBody>
          <a:bodyPr wrap="square">
            <a:spAutoFit/>
          </a:bodyPr>
          <a:lstStyle/>
          <a:p>
            <a:pPr marL="457200" lvl="0" indent="-457200" algn="r" rtl="1">
              <a:buFont typeface="Wingdings" panose="05000000000000000000" pitchFamily="2" charset="2"/>
              <a:buChar char="§"/>
              <a:defRPr/>
            </a:pPr>
            <a:r>
              <a:rPr lang="ar-SA" sz="2800" b="1" dirty="0">
                <a:solidFill>
                  <a:srgbClr val="002060"/>
                </a:solidFill>
              </a:rPr>
              <a:t>ماذا تَعْني لَكَ في كَلِمَةٍ؟</a:t>
            </a:r>
            <a:endParaRPr lang="ar-SA" sz="2800" b="1" dirty="0">
              <a:solidFill>
                <a:srgbClr val="002060"/>
              </a:solidFill>
              <a:sym typeface="Calibri"/>
            </a:endParaRPr>
          </a:p>
        </p:txBody>
      </p:sp>
      <p:sp>
        <p:nvSpPr>
          <p:cNvPr id="5" name="Ellipse 4">
            <a:extLst>
              <a:ext uri="{FF2B5EF4-FFF2-40B4-BE49-F238E27FC236}">
                <a16:creationId xmlns:a16="http://schemas.microsoft.com/office/drawing/2014/main" id="{7C2D44D8-769D-D5EB-B1AB-952EACB7AFF5}"/>
              </a:ext>
            </a:extLst>
          </p:cNvPr>
          <p:cNvSpPr/>
          <p:nvPr/>
        </p:nvSpPr>
        <p:spPr>
          <a:xfrm>
            <a:off x="5169606" y="2336854"/>
            <a:ext cx="2643447" cy="2492131"/>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4400" dirty="0">
                <a:solidFill>
                  <a:srgbClr val="002060"/>
                </a:solidFill>
                <a:cs typeface="Mudir MT" pitchFamily="2" charset="-78"/>
              </a:rPr>
              <a:t>تَنَمُّرٌ</a:t>
            </a:r>
            <a:endParaRPr lang="fr-FR" dirty="0">
              <a:solidFill>
                <a:srgbClr val="002060"/>
              </a:solidFill>
              <a:cs typeface="Mudir MT" pitchFamily="2" charset="-78"/>
            </a:endParaRPr>
          </a:p>
        </p:txBody>
      </p:sp>
      <p:sp>
        <p:nvSpPr>
          <p:cNvPr id="6" name="Ellipse 5">
            <a:extLst>
              <a:ext uri="{FF2B5EF4-FFF2-40B4-BE49-F238E27FC236}">
                <a16:creationId xmlns:a16="http://schemas.microsoft.com/office/drawing/2014/main" id="{0A2736FD-8684-FADA-B810-861B3733F578}"/>
              </a:ext>
            </a:extLst>
          </p:cNvPr>
          <p:cNvSpPr/>
          <p:nvPr/>
        </p:nvSpPr>
        <p:spPr>
          <a:xfrm>
            <a:off x="8247990" y="1105265"/>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a:t>
            </a:r>
            <a:endParaRPr lang="fr-FR" sz="2400" b="1" dirty="0">
              <a:solidFill>
                <a:srgbClr val="002060"/>
              </a:solidFill>
            </a:endParaRPr>
          </a:p>
        </p:txBody>
      </p:sp>
      <p:sp>
        <p:nvSpPr>
          <p:cNvPr id="8" name="Ellipse 7">
            <a:extLst>
              <a:ext uri="{FF2B5EF4-FFF2-40B4-BE49-F238E27FC236}">
                <a16:creationId xmlns:a16="http://schemas.microsoft.com/office/drawing/2014/main" id="{378C57D4-09EE-7313-A596-8A266263CE9F}"/>
              </a:ext>
            </a:extLst>
          </p:cNvPr>
          <p:cNvSpPr/>
          <p:nvPr/>
        </p:nvSpPr>
        <p:spPr>
          <a:xfrm>
            <a:off x="9026604" y="3367949"/>
            <a:ext cx="1397556"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a:t>
            </a:r>
            <a:endParaRPr lang="fr-FR" sz="2400" b="1" dirty="0">
              <a:solidFill>
                <a:srgbClr val="002060"/>
              </a:solidFill>
            </a:endParaRPr>
          </a:p>
        </p:txBody>
      </p:sp>
      <p:sp>
        <p:nvSpPr>
          <p:cNvPr id="10" name="Ellipse 9">
            <a:extLst>
              <a:ext uri="{FF2B5EF4-FFF2-40B4-BE49-F238E27FC236}">
                <a16:creationId xmlns:a16="http://schemas.microsoft.com/office/drawing/2014/main" id="{AF8FBAF8-213D-14D7-3370-0D52B5609385}"/>
              </a:ext>
            </a:extLst>
          </p:cNvPr>
          <p:cNvSpPr/>
          <p:nvPr/>
        </p:nvSpPr>
        <p:spPr>
          <a:xfrm>
            <a:off x="7813053" y="5468114"/>
            <a:ext cx="1522165"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a:t>
            </a:r>
            <a:endParaRPr lang="fr-FR" sz="2400" b="1" dirty="0">
              <a:solidFill>
                <a:srgbClr val="002060"/>
              </a:solidFill>
            </a:endParaRPr>
          </a:p>
        </p:txBody>
      </p:sp>
      <p:sp>
        <p:nvSpPr>
          <p:cNvPr id="11" name="Ellipse 10">
            <a:extLst>
              <a:ext uri="{FF2B5EF4-FFF2-40B4-BE49-F238E27FC236}">
                <a16:creationId xmlns:a16="http://schemas.microsoft.com/office/drawing/2014/main" id="{557BB22D-150B-43D7-FA4B-9F27928ACB6A}"/>
              </a:ext>
            </a:extLst>
          </p:cNvPr>
          <p:cNvSpPr/>
          <p:nvPr/>
        </p:nvSpPr>
        <p:spPr>
          <a:xfrm>
            <a:off x="3472885" y="1144138"/>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a:t>
            </a:r>
            <a:endParaRPr lang="fr-FR" sz="2400" b="1" dirty="0">
              <a:solidFill>
                <a:srgbClr val="002060"/>
              </a:solidFill>
            </a:endParaRPr>
          </a:p>
        </p:txBody>
      </p:sp>
      <p:sp>
        <p:nvSpPr>
          <p:cNvPr id="12" name="Ellipse 11">
            <a:extLst>
              <a:ext uri="{FF2B5EF4-FFF2-40B4-BE49-F238E27FC236}">
                <a16:creationId xmlns:a16="http://schemas.microsoft.com/office/drawing/2014/main" id="{2A10C9C9-799E-0F03-3101-98F048C05F5D}"/>
              </a:ext>
            </a:extLst>
          </p:cNvPr>
          <p:cNvSpPr/>
          <p:nvPr/>
        </p:nvSpPr>
        <p:spPr>
          <a:xfrm>
            <a:off x="2556039" y="3039371"/>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a:t>
            </a:r>
            <a:endParaRPr lang="fr-FR" sz="2400" b="1" dirty="0">
              <a:solidFill>
                <a:srgbClr val="002060"/>
              </a:solidFill>
            </a:endParaRPr>
          </a:p>
        </p:txBody>
      </p:sp>
      <p:sp>
        <p:nvSpPr>
          <p:cNvPr id="13" name="Ellipse 12">
            <a:extLst>
              <a:ext uri="{FF2B5EF4-FFF2-40B4-BE49-F238E27FC236}">
                <a16:creationId xmlns:a16="http://schemas.microsoft.com/office/drawing/2014/main" id="{796B244D-1F2E-B276-A2DF-B7BA9700FBCA}"/>
              </a:ext>
            </a:extLst>
          </p:cNvPr>
          <p:cNvSpPr/>
          <p:nvPr/>
        </p:nvSpPr>
        <p:spPr>
          <a:xfrm>
            <a:off x="3718103" y="5468114"/>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a:t>
            </a:r>
            <a:endParaRPr lang="fr-FR" sz="2400" b="1" dirty="0">
              <a:solidFill>
                <a:srgbClr val="00206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 name="Google Shape;160;p18">
            <a:extLst>
              <a:ext uri="{FF2B5EF4-FFF2-40B4-BE49-F238E27FC236}">
                <a16:creationId xmlns:a16="http://schemas.microsoft.com/office/drawing/2014/main" id="{10D3CB42-B265-3F33-D184-047505C746D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906094B-13B5-8090-E922-6B9292CE33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72992" y="9878"/>
            <a:ext cx="765760" cy="764458"/>
          </a:xfrm>
          <a:prstGeom prst="rect">
            <a:avLst/>
          </a:prstGeom>
          <a:noFill/>
          <a:extLst>
            <a:ext uri="{909E8E84-426E-40DD-AFC4-6F175D3DCCD1}">
              <a14:hiddenFill xmlns:a14="http://schemas.microsoft.com/office/drawing/2010/main">
                <a:solidFill>
                  <a:srgbClr val="FFFFFF"/>
                </a:solidFill>
              </a14:hiddenFill>
            </a:ext>
          </a:extLst>
        </p:spPr>
      </p:pic>
      <p:sp>
        <p:nvSpPr>
          <p:cNvPr id="282" name="Google Shape;282;p7"/>
          <p:cNvSpPr txBox="1"/>
          <p:nvPr/>
        </p:nvSpPr>
        <p:spPr>
          <a:xfrm>
            <a:off x="1414023" y="78463"/>
            <a:ext cx="9815770" cy="348388"/>
          </a:xfrm>
          <a:prstGeom prst="rect">
            <a:avLst/>
          </a:prstGeom>
          <a:noFill/>
          <a:ln>
            <a:noFill/>
          </a:ln>
        </p:spPr>
        <p:txBody>
          <a:bodyPr spcFirstLastPara="1" wrap="square" lIns="91425" tIns="45700" rIns="91425" bIns="45700" anchor="t" anchorCtr="0">
            <a:spAutoFit/>
          </a:bodyPr>
          <a:lstStyle/>
          <a:p>
            <a:pPr algn="r" rtl="1">
              <a:lnSpc>
                <a:spcPct val="103750"/>
              </a:lnSpc>
              <a:buClr>
                <a:srgbClr val="757070"/>
              </a:buClr>
              <a:buSzPts val="2000"/>
              <a:defRPr/>
            </a:pPr>
            <a:r>
              <a:rPr lang="ar-SA" sz="1600" b="1" dirty="0">
                <a:solidFill>
                  <a:srgbClr val="757070"/>
                </a:solidFill>
                <a:ea typeface="Calibri"/>
                <a:cs typeface="Calibri"/>
                <a:sym typeface="Calibri"/>
              </a:rPr>
              <a:t>بعد</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سماع إجابات</a:t>
            </a:r>
            <a:r>
              <a:rPr kumimoji="0" lang="ar-SA" sz="1600" b="1" i="0" u="none" strike="noStrike" kern="1200" cap="none" spc="0" normalizeH="0" baseline="0" noProof="0" dirty="0">
                <a:ln>
                  <a:noFill/>
                </a:ln>
                <a:solidFill>
                  <a:srgbClr val="757070"/>
                </a:solidFill>
                <a:effectLst/>
                <a:uLnTx/>
                <a:uFillTx/>
                <a:ea typeface="Calibri"/>
                <a:cs typeface="Calibri"/>
                <a:sym typeface="Calibri"/>
              </a:rPr>
              <a:t> التلاميذ</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a:t>
            </a:r>
            <a:r>
              <a:rPr kumimoji="0" lang="ar-SA" sz="1600" b="1" i="0" u="none" strike="noStrike" kern="1200" cap="none" spc="0" normalizeH="0" baseline="0" noProof="0" dirty="0">
                <a:ln>
                  <a:noFill/>
                </a:ln>
                <a:solidFill>
                  <a:srgbClr val="757070"/>
                </a:solidFill>
                <a:effectLst/>
                <a:uLnTx/>
                <a:uFillTx/>
                <a:ea typeface="Calibri"/>
                <a:cs typeface="Calibri"/>
                <a:sym typeface="Calibri"/>
              </a:rPr>
              <a:t>يدون منها الأستاذ بعض العبارات على السبورة</a:t>
            </a:r>
            <a:r>
              <a:rPr kumimoji="0" lang="ar-MA" sz="1600" b="1" i="0" u="none" strike="noStrike" kern="1200" cap="none" spc="0" normalizeH="0" baseline="0" noProof="0" dirty="0">
                <a:ln>
                  <a:noFill/>
                </a:ln>
                <a:solidFill>
                  <a:srgbClr val="757070"/>
                </a:solidFill>
                <a:effectLst/>
                <a:uLnTx/>
                <a:uFillTx/>
                <a:ea typeface="Calibri"/>
                <a:cs typeface="Calibri"/>
                <a:sym typeface="Calibri"/>
              </a:rPr>
              <a:t>:</a:t>
            </a:r>
            <a:r>
              <a:rPr lang="fr-FR" altLang="fr-FR" sz="1600" dirty="0">
                <a:cs typeface="Arial" panose="020B0604020202020204" pitchFamily="34" charset="0"/>
              </a:rPr>
              <a:t>.</a:t>
            </a:r>
            <a:endParaRPr lang="fr-FR" altLang="fr-FR" sz="1600" dirty="0"/>
          </a:p>
        </p:txBody>
      </p:sp>
      <p:sp>
        <p:nvSpPr>
          <p:cNvPr id="283" name="Google Shape;283;p7"/>
          <p:cNvSpPr txBox="1"/>
          <p:nvPr/>
        </p:nvSpPr>
        <p:spPr>
          <a:xfrm>
            <a:off x="706769" y="449530"/>
            <a:ext cx="10564776" cy="215444"/>
          </a:xfrm>
          <a:prstGeom prst="rect">
            <a:avLst/>
          </a:prstGeom>
          <a:noFill/>
          <a:ln>
            <a:noFill/>
          </a:ln>
        </p:spPr>
        <p:txBody>
          <a:bodyPr spcFirstLastPara="1" wrap="square" lIns="0" tIns="0" rIns="0" bIns="0" anchor="t" anchorCtr="0">
            <a:spAutoFit/>
          </a:bodyPr>
          <a:lstStyle/>
          <a:p>
            <a:pPr lvl="0" algn="r" rtl="1">
              <a:buClr>
                <a:srgbClr val="AEABAB"/>
              </a:buClr>
              <a:buSzPts val="1400"/>
              <a:defRPr/>
            </a:pP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ينوه المدرس بعمل المتعلمين،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ويعلق </a:t>
            </a:r>
            <a:r>
              <a:rPr lang="ar-SA" altLang="fr-FR" sz="1400" i="1" dirty="0">
                <a:solidFill>
                  <a:srgbClr val="AEABAB"/>
                </a:solidFill>
                <a:latin typeface="Calibri"/>
                <a:ea typeface="Calibri"/>
                <a:cs typeface="Calibri"/>
              </a:rPr>
              <a:t>قائلاً: "</a:t>
            </a:r>
            <a:r>
              <a:rPr lang="ar-SA" sz="1400" dirty="0"/>
              <a:t>اعتداء متكرر يهدف إلى الإهانة أو الإقصاء أو التخويف</a:t>
            </a:r>
            <a:r>
              <a:rPr lang="ar-SA" sz="1400" dirty="0">
                <a:latin typeface="Simplified Arabic" panose="02020603050405020304" pitchFamily="18" charset="-78"/>
                <a:cs typeface="Simplified Arabic" panose="02020603050405020304" pitchFamily="18" charset="-78"/>
              </a:rPr>
              <a:t>". </a:t>
            </a:r>
            <a:r>
              <a:rPr lang="ar-SA" altLang="fr-FR" sz="1400" i="1" dirty="0">
                <a:solidFill>
                  <a:srgbClr val="AEABAB"/>
                </a:solidFill>
                <a:latin typeface="Calibri"/>
                <a:ea typeface="Calibri"/>
                <a:cs typeface="Calibri"/>
              </a:rPr>
              <a:t>سنتعلم كيف نعبر عنها بالكلمة وبالقراءة..."</a:t>
            </a:r>
            <a:endParaRPr sz="1400" i="1" dirty="0">
              <a:solidFill>
                <a:srgbClr val="AEABAB"/>
              </a:solidFill>
              <a:latin typeface="Calibri"/>
              <a:ea typeface="Calibri"/>
              <a:cs typeface="Calibri"/>
            </a:endParaRPr>
          </a:p>
        </p:txBody>
      </p:sp>
      <p:pic>
        <p:nvPicPr>
          <p:cNvPr id="285" name="Google Shape;285;p7"/>
          <p:cNvPicPr preferRelativeResize="0"/>
          <p:nvPr/>
        </p:nvPicPr>
        <p:blipFill rotWithShape="1">
          <a:blip r:embed="rId4">
            <a:alphaModFix/>
          </a:blip>
          <a:srcRect/>
          <a:stretch/>
        </p:blipFill>
        <p:spPr>
          <a:xfrm>
            <a:off x="316949" y="44086"/>
            <a:ext cx="730250" cy="730250"/>
          </a:xfrm>
          <a:prstGeom prst="rect">
            <a:avLst/>
          </a:prstGeom>
          <a:noFill/>
          <a:ln>
            <a:noFill/>
          </a:ln>
        </p:spPr>
      </p:pic>
      <p:sp>
        <p:nvSpPr>
          <p:cNvPr id="4" name="Rectangle 3">
            <a:extLst>
              <a:ext uri="{FF2B5EF4-FFF2-40B4-BE49-F238E27FC236}">
                <a16:creationId xmlns:a16="http://schemas.microsoft.com/office/drawing/2014/main" id="{44233406-40F4-8900-79F2-5F948CF9BDD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1" name="Ellipse 10">
            <a:extLst>
              <a:ext uri="{FF2B5EF4-FFF2-40B4-BE49-F238E27FC236}">
                <a16:creationId xmlns:a16="http://schemas.microsoft.com/office/drawing/2014/main" id="{4768BB4E-9764-0E54-2635-B22C0F5D1B31}"/>
              </a:ext>
            </a:extLst>
          </p:cNvPr>
          <p:cNvSpPr/>
          <p:nvPr/>
        </p:nvSpPr>
        <p:spPr>
          <a:xfrm>
            <a:off x="8247990" y="1105265"/>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سُخْريةٌ</a:t>
            </a:r>
            <a:endParaRPr lang="fr-FR" sz="2400" b="1" dirty="0">
              <a:solidFill>
                <a:srgbClr val="002060"/>
              </a:solidFill>
            </a:endParaRPr>
          </a:p>
        </p:txBody>
      </p:sp>
      <p:sp>
        <p:nvSpPr>
          <p:cNvPr id="12" name="Ellipse 11">
            <a:extLst>
              <a:ext uri="{FF2B5EF4-FFF2-40B4-BE49-F238E27FC236}">
                <a16:creationId xmlns:a16="http://schemas.microsoft.com/office/drawing/2014/main" id="{5AB84A82-0AAA-F5EC-7D5C-E08802B9E6E7}"/>
              </a:ext>
            </a:extLst>
          </p:cNvPr>
          <p:cNvSpPr/>
          <p:nvPr/>
        </p:nvSpPr>
        <p:spPr>
          <a:xfrm>
            <a:off x="9026604" y="3367949"/>
            <a:ext cx="1397556"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إِشاعَاتٌ</a:t>
            </a:r>
            <a:endParaRPr lang="fr-FR" sz="2400" b="1" dirty="0">
              <a:solidFill>
                <a:srgbClr val="002060"/>
              </a:solidFill>
            </a:endParaRPr>
          </a:p>
        </p:txBody>
      </p:sp>
      <p:sp>
        <p:nvSpPr>
          <p:cNvPr id="13" name="Ellipse 12">
            <a:extLst>
              <a:ext uri="{FF2B5EF4-FFF2-40B4-BE49-F238E27FC236}">
                <a16:creationId xmlns:a16="http://schemas.microsoft.com/office/drawing/2014/main" id="{41A03189-F3C8-D6E5-2B66-23D1D1C3D730}"/>
              </a:ext>
            </a:extLst>
          </p:cNvPr>
          <p:cNvSpPr/>
          <p:nvPr/>
        </p:nvSpPr>
        <p:spPr>
          <a:xfrm>
            <a:off x="7813053" y="5468114"/>
            <a:ext cx="1522165"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عُنْفٌ</a:t>
            </a:r>
            <a:endParaRPr lang="fr-FR" sz="2400" b="1" dirty="0">
              <a:solidFill>
                <a:srgbClr val="002060"/>
              </a:solidFill>
            </a:endParaRPr>
          </a:p>
        </p:txBody>
      </p:sp>
      <p:sp>
        <p:nvSpPr>
          <p:cNvPr id="14" name="Ellipse 13">
            <a:extLst>
              <a:ext uri="{FF2B5EF4-FFF2-40B4-BE49-F238E27FC236}">
                <a16:creationId xmlns:a16="http://schemas.microsoft.com/office/drawing/2014/main" id="{55410A1F-0DF0-2208-18CB-67F9CC5CD282}"/>
              </a:ext>
            </a:extLst>
          </p:cNvPr>
          <p:cNvSpPr/>
          <p:nvPr/>
        </p:nvSpPr>
        <p:spPr>
          <a:xfrm>
            <a:off x="3472885" y="1144138"/>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تَجاهُلٌ</a:t>
            </a:r>
            <a:endParaRPr lang="fr-FR" sz="2400" b="1" dirty="0">
              <a:solidFill>
                <a:srgbClr val="002060"/>
              </a:solidFill>
            </a:endParaRPr>
          </a:p>
        </p:txBody>
      </p:sp>
      <p:sp>
        <p:nvSpPr>
          <p:cNvPr id="15" name="Ellipse 14">
            <a:extLst>
              <a:ext uri="{FF2B5EF4-FFF2-40B4-BE49-F238E27FC236}">
                <a16:creationId xmlns:a16="http://schemas.microsoft.com/office/drawing/2014/main" id="{261F815C-CE7E-97D8-9822-AA1F6DC71D14}"/>
              </a:ext>
            </a:extLst>
          </p:cNvPr>
          <p:cNvSpPr/>
          <p:nvPr/>
        </p:nvSpPr>
        <p:spPr>
          <a:xfrm>
            <a:off x="2049559" y="3359403"/>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مَنْعٌ</a:t>
            </a:r>
            <a:endParaRPr lang="fr-FR" sz="2400" b="1" dirty="0">
              <a:solidFill>
                <a:srgbClr val="002060"/>
              </a:solidFill>
            </a:endParaRPr>
          </a:p>
        </p:txBody>
      </p:sp>
      <p:sp>
        <p:nvSpPr>
          <p:cNvPr id="16" name="Ellipse 15">
            <a:extLst>
              <a:ext uri="{FF2B5EF4-FFF2-40B4-BE49-F238E27FC236}">
                <a16:creationId xmlns:a16="http://schemas.microsoft.com/office/drawing/2014/main" id="{41133F9F-C3F3-223D-B99F-7B894150B9C4}"/>
              </a:ext>
            </a:extLst>
          </p:cNvPr>
          <p:cNvSpPr/>
          <p:nvPr/>
        </p:nvSpPr>
        <p:spPr>
          <a:xfrm>
            <a:off x="3718103" y="5468114"/>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إهانَةٌ</a:t>
            </a:r>
            <a:endParaRPr lang="fr-FR" sz="2400" b="1" dirty="0">
              <a:solidFill>
                <a:srgbClr val="002060"/>
              </a:solidFill>
            </a:endParaRPr>
          </a:p>
        </p:txBody>
      </p:sp>
      <p:sp>
        <p:nvSpPr>
          <p:cNvPr id="5" name="Ellipse 4">
            <a:extLst>
              <a:ext uri="{FF2B5EF4-FFF2-40B4-BE49-F238E27FC236}">
                <a16:creationId xmlns:a16="http://schemas.microsoft.com/office/drawing/2014/main" id="{1660B7AF-3176-91D7-4521-C2D211FC963D}"/>
              </a:ext>
            </a:extLst>
          </p:cNvPr>
          <p:cNvSpPr/>
          <p:nvPr/>
        </p:nvSpPr>
        <p:spPr>
          <a:xfrm>
            <a:off x="5154817" y="2282744"/>
            <a:ext cx="2643447" cy="2492131"/>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4400" dirty="0">
                <a:solidFill>
                  <a:srgbClr val="002060"/>
                </a:solidFill>
                <a:cs typeface="Mudir MT" pitchFamily="2" charset="-78"/>
              </a:rPr>
              <a:t>تَنَمُّرٌ</a:t>
            </a:r>
            <a:endParaRPr lang="fr-FR" dirty="0">
              <a:solidFill>
                <a:srgbClr val="002060"/>
              </a:solidFill>
              <a:cs typeface="Mudir MT"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12E86-8262-CCCD-E6D7-D6A87D10536C}"/>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FB2BE32C-A40C-39D8-68B6-9AFBAC36F66E}"/>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C0191A03-1A98-1B87-FC08-1AA838EE9CF8}"/>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43A7EA35-3E04-7597-AAB4-26005E00329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1F61EF72-3B0A-15A4-624F-C3CDFF723BEE}"/>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E1461A43-98BA-ED39-C542-2B92BC957A01}"/>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ب- واجبات منزلية</a:t>
            </a:r>
            <a:endParaRPr lang="ar-MA" sz="4800" b="1" kern="0" dirty="0">
              <a:solidFill>
                <a:srgbClr val="FFC000"/>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02 </a:t>
            </a:r>
            <a:r>
              <a:rPr lang="ar-SA" sz="4000" b="1" kern="0" dirty="0">
                <a:solidFill>
                  <a:srgbClr val="44546A"/>
                </a:solidFill>
                <a:ea typeface="Calibri"/>
                <a:cs typeface="Calibri"/>
              </a:rPr>
              <a:t>دقيقتان</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E2FB404F-8937-6582-92BF-80AD2447EE65}"/>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81712DA-4D2F-2A9F-BA8A-AA792671833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145972C2-4FDF-1E52-34C8-ED0C8010AEDA}"/>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256682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id="{9E2175D2-986C-1BFD-098C-82CF13394720}"/>
              </a:ext>
            </a:extLst>
          </p:cNvPr>
          <p:cNvSpPr/>
          <p:nvPr/>
        </p:nvSpPr>
        <p:spPr>
          <a:xfrm>
            <a:off x="4683940" y="216280"/>
            <a:ext cx="622423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2800" b="1" kern="0" dirty="0">
                <a:solidFill>
                  <a:srgbClr val="44546A"/>
                </a:solidFill>
                <a:latin typeface="Calibri"/>
                <a:ea typeface="Calibri"/>
                <a:cs typeface="Calibri"/>
              </a:rPr>
              <a:t>مراقبة إنجاز الواجبات المنزلية</a:t>
            </a:r>
            <a:endParaRPr lang="en-US" sz="2800" kern="0" dirty="0">
              <a:solidFill>
                <a:srgbClr val="000000"/>
              </a:solidFill>
              <a:latin typeface="Arial"/>
              <a:ea typeface="Arial"/>
              <a:cs typeface="Arial"/>
            </a:endParaRPr>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416402" y="706528"/>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المدرس </a:t>
            </a:r>
            <a:r>
              <a:rPr lang="ar-SA" sz="1600" i="1" dirty="0">
                <a:solidFill>
                  <a:srgbClr val="AFABAB"/>
                </a:solidFill>
                <a:latin typeface="Calibri" pitchFamily="34"/>
                <a:cs typeface="Calibri" pitchFamily="34"/>
              </a:rPr>
              <a:t>إنجاز الواجبات المنزلية لدى عينة من التلاميذ.</a:t>
            </a:r>
            <a:endParaRPr lang="fr-FR" sz="1600" i="1" dirty="0">
              <a:solidFill>
                <a:srgbClr val="AFABAB"/>
              </a:solidFill>
              <a:latin typeface="Calibri" pitchFamily="34"/>
              <a:cs typeface="Calibri" pitchFamily="34"/>
            </a:endParaRPr>
          </a:p>
        </p:txBody>
      </p:sp>
      <p:pic>
        <p:nvPicPr>
          <p:cNvPr id="2" name="Google Shape;1176;p113">
            <a:extLst>
              <a:ext uri="{FF2B5EF4-FFF2-40B4-BE49-F238E27FC236}">
                <a16:creationId xmlns:a16="http://schemas.microsoft.com/office/drawing/2014/main" id="{F4F7CA1B-62BE-71E0-C752-21F323039C76}"/>
              </a:ext>
            </a:extLst>
          </p:cNvPr>
          <p:cNvPicPr>
            <a:picLocks noChangeAspect="1"/>
          </p:cNvPicPr>
          <p:nvPr/>
        </p:nvPicPr>
        <p:blipFill>
          <a:blip r:embed="rId2">
            <a:alphaModFix/>
          </a:blip>
          <a:srcRect/>
          <a:stretch>
            <a:fillRect/>
          </a:stretch>
        </p:blipFill>
        <p:spPr>
          <a:xfrm>
            <a:off x="11045558" y="132173"/>
            <a:ext cx="605088" cy="605088"/>
          </a:xfrm>
          <a:prstGeom prst="rect">
            <a:avLst/>
          </a:prstGeom>
          <a:noFill/>
          <a:ln cap="flat">
            <a:noFill/>
          </a:ln>
        </p:spPr>
      </p:pic>
    </p:spTree>
    <p:extLst>
      <p:ext uri="{BB962C8B-B14F-4D97-AF65-F5344CB8AC3E}">
        <p14:creationId xmlns:p14="http://schemas.microsoft.com/office/powerpoint/2010/main" val="986438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A2CB1-C34D-13FD-3020-01062469B35E}"/>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6DD32732-3EA9-83CA-11B8-D85033F8AE6C}"/>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BA8BC694-80FB-37CA-D4F5-4B1AD2C4A1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E22F0480-D95A-3DB3-F4D4-E0C4075F02E6}"/>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D1EBDC02-47D0-5216-06AC-6F442F0A84A5}"/>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id="{FC3D6AD0-0195-1392-97A5-34A2BE8C070C}"/>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1" name="Google Shape;1174;p113">
            <a:extLst>
              <a:ext uri="{FF2B5EF4-FFF2-40B4-BE49-F238E27FC236}">
                <a16:creationId xmlns:a16="http://schemas.microsoft.com/office/drawing/2014/main" id="{DF82B832-DB16-8F9B-7BCA-AB9661DD6E17}"/>
              </a:ext>
            </a:extLst>
          </p:cNvPr>
          <p:cNvPicPr>
            <a:picLocks noChangeAspect="1"/>
          </p:cNvPicPr>
          <p:nvPr/>
        </p:nvPicPr>
        <p:blipFill>
          <a:blip r:embed="rId3">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a16="http://schemas.microsoft.com/office/drawing/2014/main" id="{A2614C8F-CCC8-9A39-7E32-733905B49FD9}"/>
              </a:ext>
            </a:extLst>
          </p:cNvPr>
          <p:cNvPicPr>
            <a:picLocks noChangeAspect="1"/>
          </p:cNvPicPr>
          <p:nvPr/>
        </p:nvPicPr>
        <p:blipFill>
          <a:blip r:embed="rId4">
            <a:alphaModFix/>
          </a:blip>
          <a:srcRect/>
          <a:stretch>
            <a:fillRect/>
          </a:stretch>
        </p:blipFill>
        <p:spPr>
          <a:xfrm>
            <a:off x="10091018" y="4157075"/>
            <a:ext cx="636507" cy="636507"/>
          </a:xfrm>
          <a:prstGeom prst="rect">
            <a:avLst/>
          </a:prstGeom>
          <a:noFill/>
          <a:ln cap="flat">
            <a:noFill/>
          </a:ln>
        </p:spPr>
      </p:pic>
      <p:pic>
        <p:nvPicPr>
          <p:cNvPr id="23" name="Google Shape;1176;p113">
            <a:extLst>
              <a:ext uri="{FF2B5EF4-FFF2-40B4-BE49-F238E27FC236}">
                <a16:creationId xmlns:a16="http://schemas.microsoft.com/office/drawing/2014/main" id="{7A0810D0-E0AD-0942-C8C0-0CBC89502C82}"/>
              </a:ext>
            </a:extLst>
          </p:cNvPr>
          <p:cNvPicPr>
            <a:picLocks noChangeAspect="1"/>
          </p:cNvPicPr>
          <p:nvPr/>
        </p:nvPicPr>
        <p:blipFill>
          <a:blip r:embed="rId5">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a16="http://schemas.microsoft.com/office/drawing/2014/main" id="{57D66363-DD29-C80D-8A0F-DA77D417718E}"/>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81AA2504-8B21-9DD8-444B-5C7A6328FC5B}"/>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E856AD56-6C44-459D-961E-D84F463ED8DA}"/>
              </a:ext>
            </a:extLst>
          </p:cNvPr>
          <p:cNvPicPr>
            <a:picLocks noChangeAspect="1"/>
          </p:cNvPicPr>
          <p:nvPr/>
        </p:nvPicPr>
        <p:blipFill>
          <a:blip r:embed="rId6">
            <a:alphaModFix/>
          </a:blip>
          <a:srcRect/>
          <a:stretch>
            <a:fillRect/>
          </a:stretch>
        </p:blipFill>
        <p:spPr>
          <a:xfrm>
            <a:off x="11191413" y="183649"/>
            <a:ext cx="602723" cy="602723"/>
          </a:xfrm>
          <a:prstGeom prst="rect">
            <a:avLst/>
          </a:prstGeom>
          <a:noFill/>
          <a:ln cap="flat">
            <a:noFill/>
          </a:ln>
        </p:spPr>
      </p:pic>
      <p:sp>
        <p:nvSpPr>
          <p:cNvPr id="3" name="Google Shape;274;p6">
            <a:extLst>
              <a:ext uri="{FF2B5EF4-FFF2-40B4-BE49-F238E27FC236}">
                <a16:creationId xmlns:a16="http://schemas.microsoft.com/office/drawing/2014/main" id="{F3805660-D167-A157-95DF-9823538587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spTree>
    <p:extLst>
      <p:ext uri="{BB962C8B-B14F-4D97-AF65-F5344CB8AC3E}">
        <p14:creationId xmlns:p14="http://schemas.microsoft.com/office/powerpoint/2010/main" val="1192448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1F267F23-D26C-31E1-A452-6F3EE9221B67}"/>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AB985E3-D36F-8039-48C9-F1600104E598}"/>
              </a:ext>
            </a:extLst>
          </p:cNvPr>
          <p:cNvSpPr/>
          <p:nvPr/>
        </p:nvSpPr>
        <p:spPr>
          <a:xfrm>
            <a:off x="4731236" y="21900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id="{16E76DE3-CCA7-5C71-C648-D3AAB116C079}"/>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1" name="Google Shape;1174;p113">
            <a:extLst>
              <a:ext uri="{FF2B5EF4-FFF2-40B4-BE49-F238E27FC236}">
                <a16:creationId xmlns:a16="http://schemas.microsoft.com/office/drawing/2014/main" id="{48F1B6BE-347D-3A35-7970-D7D85F9309B3}"/>
              </a:ext>
            </a:extLst>
          </p:cNvPr>
          <p:cNvPicPr>
            <a:picLocks noChangeAspect="1"/>
          </p:cNvPicPr>
          <p:nvPr/>
        </p:nvPicPr>
        <p:blipFill>
          <a:blip r:embed="rId3">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a16="http://schemas.microsoft.com/office/drawing/2014/main" id="{05F0BB1C-13AE-8204-7A68-15FDE67B9645}"/>
              </a:ext>
            </a:extLst>
          </p:cNvPr>
          <p:cNvPicPr>
            <a:picLocks noChangeAspect="1"/>
          </p:cNvPicPr>
          <p:nvPr/>
        </p:nvPicPr>
        <p:blipFill>
          <a:blip r:embed="rId4">
            <a:alphaModFix/>
          </a:blip>
          <a:srcRect/>
          <a:stretch>
            <a:fillRect/>
          </a:stretch>
        </p:blipFill>
        <p:spPr>
          <a:xfrm>
            <a:off x="10091018" y="4157075"/>
            <a:ext cx="636507" cy="636507"/>
          </a:xfrm>
          <a:prstGeom prst="rect">
            <a:avLst/>
          </a:prstGeom>
          <a:noFill/>
          <a:ln cap="flat">
            <a:noFill/>
          </a:ln>
        </p:spPr>
      </p:pic>
      <p:pic>
        <p:nvPicPr>
          <p:cNvPr id="23" name="Google Shape;1176;p113">
            <a:extLst>
              <a:ext uri="{FF2B5EF4-FFF2-40B4-BE49-F238E27FC236}">
                <a16:creationId xmlns:a16="http://schemas.microsoft.com/office/drawing/2014/main" id="{2BE8617B-728C-F485-15FE-744B16AA77B4}"/>
              </a:ext>
            </a:extLst>
          </p:cNvPr>
          <p:cNvPicPr>
            <a:picLocks noChangeAspect="1"/>
          </p:cNvPicPr>
          <p:nvPr/>
        </p:nvPicPr>
        <p:blipFill>
          <a:blip r:embed="rId5">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43A8E15F-8D8F-1B99-8622-6D8725DDCDFD}"/>
              </a:ext>
            </a:extLst>
          </p:cNvPr>
          <p:cNvPicPr>
            <a:picLocks noChangeAspect="1"/>
          </p:cNvPicPr>
          <p:nvPr/>
        </p:nvPicPr>
        <p:blipFill>
          <a:blip r:embed="rId6">
            <a:alphaModFix/>
          </a:blip>
          <a:srcRect/>
          <a:stretch>
            <a:fillRect/>
          </a:stretch>
        </p:blipFill>
        <p:spPr>
          <a:xfrm>
            <a:off x="11191413" y="183649"/>
            <a:ext cx="602723" cy="602723"/>
          </a:xfrm>
          <a:prstGeom prst="rect">
            <a:avLst/>
          </a:prstGeom>
          <a:noFill/>
          <a:ln cap="flat">
            <a:noFill/>
          </a:ln>
        </p:spPr>
      </p:pic>
      <p:sp>
        <p:nvSpPr>
          <p:cNvPr id="2" name="Google Shape;5938;p5">
            <a:extLst>
              <a:ext uri="{FF2B5EF4-FFF2-40B4-BE49-F238E27FC236}">
                <a16:creationId xmlns:a16="http://schemas.microsoft.com/office/drawing/2014/main" id="{1B6672DE-2183-EDF7-8DD6-798B402E1CAD}"/>
              </a:ext>
            </a:extLst>
          </p:cNvPr>
          <p:cNvSpPr txBox="1"/>
          <p:nvPr/>
        </p:nvSpPr>
        <p:spPr>
          <a:xfrm>
            <a:off x="903374" y="2407898"/>
            <a:ext cx="8950266"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أشارك بفعالية</a:t>
            </a:r>
            <a:r>
              <a:rPr lang="ar-SA" sz="2400" b="1" i="0" u="none" strike="noStrike" kern="1200" cap="none" spc="0" baseline="0" dirty="0">
                <a:solidFill>
                  <a:srgbClr val="002060"/>
                </a:solidFill>
                <a:uFillTx/>
                <a:latin typeface="Calibri"/>
                <a:cs typeface="Arial" pitchFamily="34"/>
              </a:rPr>
              <a:t>، </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وأطلب الإذن عند المشاركة</a:t>
            </a:r>
            <a:endParaRPr lang="fr-FR" sz="2400" b="1" i="0" u="none" strike="noStrike" kern="1200" cap="none" spc="0" baseline="0" dirty="0">
              <a:solidFill>
                <a:srgbClr val="002060"/>
              </a:solidFill>
              <a:uFillTx/>
              <a:latin typeface="Calibri"/>
            </a:endParaRPr>
          </a:p>
        </p:txBody>
      </p:sp>
      <p:sp>
        <p:nvSpPr>
          <p:cNvPr id="3" name="Google Shape;5939;p5">
            <a:extLst>
              <a:ext uri="{FF2B5EF4-FFF2-40B4-BE49-F238E27FC236}">
                <a16:creationId xmlns:a16="http://schemas.microsoft.com/office/drawing/2014/main" id="{F39D521B-B016-666D-46A9-C9868E4C3241}"/>
              </a:ext>
            </a:extLst>
          </p:cNvPr>
          <p:cNvSpPr txBox="1"/>
          <p:nvPr/>
        </p:nvSpPr>
        <p:spPr>
          <a:xfrm>
            <a:off x="2094591" y="3243125"/>
            <a:ext cx="7824785"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أنتبه عندما يتحدث</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أستاذي، وأصغي</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بعناية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لحديث</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زم</a:t>
            </a:r>
            <a:r>
              <a:rPr lang="ar-SA" sz="2400" b="1" i="0" u="none" strike="noStrike" kern="1200" cap="none" spc="0" baseline="0" dirty="0" err="1">
                <a:solidFill>
                  <a:srgbClr val="002060"/>
                </a:solidFill>
                <a:uFillTx/>
                <a:latin typeface="Calibri"/>
                <a:cs typeface="Arial" pitchFamily="34"/>
              </a:rPr>
              <a:t>لائي</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a:t>
            </a:r>
            <a:r>
              <a:rPr lang="ar-MA" sz="2400" b="1" i="0" u="none" strike="noStrike" kern="1200" cap="none" spc="0" baseline="0" dirty="0">
                <a:solidFill>
                  <a:srgbClr val="002060"/>
                </a:solidFill>
                <a:uFillTx/>
                <a:latin typeface="Calibri"/>
                <a:cs typeface="Arial" pitchFamily="34"/>
              </a:rPr>
              <a:t>زميل</a:t>
            </a:r>
            <a:r>
              <a:rPr lang="ar-SA" sz="2400" b="1" i="0" u="none" strike="noStrike" kern="1200" cap="none" spc="0" baseline="0" dirty="0">
                <a:solidFill>
                  <a:srgbClr val="002060"/>
                </a:solidFill>
                <a:uFillTx/>
                <a:latin typeface="Calibri"/>
                <a:cs typeface="Arial" pitchFamily="34"/>
              </a:rPr>
              <a:t>اتي</a:t>
            </a:r>
            <a:endParaRPr lang="fr-FR" sz="2400" b="1" i="0" u="none" strike="noStrike" kern="1200" cap="none" spc="0" baseline="0" dirty="0">
              <a:solidFill>
                <a:srgbClr val="002060"/>
              </a:solidFill>
              <a:uFillTx/>
              <a:latin typeface="Calibri"/>
            </a:endParaRPr>
          </a:p>
        </p:txBody>
      </p:sp>
      <p:sp>
        <p:nvSpPr>
          <p:cNvPr id="4" name="Google Shape;5941;p5">
            <a:extLst>
              <a:ext uri="{FF2B5EF4-FFF2-40B4-BE49-F238E27FC236}">
                <a16:creationId xmlns:a16="http://schemas.microsoft.com/office/drawing/2014/main" id="{4066CC66-F37F-7217-B6B6-7C5EF2388229}"/>
              </a:ext>
            </a:extLst>
          </p:cNvPr>
          <p:cNvSpPr txBox="1"/>
          <p:nvPr/>
        </p:nvSpPr>
        <p:spPr>
          <a:xfrm>
            <a:off x="3414874" y="4301196"/>
            <a:ext cx="6504502"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a:t>
            </a:r>
            <a:r>
              <a:rPr lang="ar-MA" sz="2400" b="1" i="0" u="none" strike="noStrike" kern="1200" cap="none" spc="0" baseline="0" dirty="0">
                <a:solidFill>
                  <a:srgbClr val="FFC000"/>
                </a:solidFill>
                <a:uFillTx/>
                <a:latin typeface="Calibri"/>
                <a:cs typeface="Arial" pitchFamily="34"/>
              </a:rPr>
              <a:t>طرح أسئلتي</a:t>
            </a:r>
            <a:r>
              <a:rPr lang="fr-FR" sz="2400" b="1" i="0" u="none" strike="noStrike" kern="1200" cap="none" spc="0" baseline="0" dirty="0">
                <a:solidFill>
                  <a:srgbClr val="FFC00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كلما</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كان أمر ما غير واضح</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بالنسبة إلي</a:t>
            </a:r>
            <a:endParaRPr lang="fr-FR" sz="2400" b="1" i="0" u="none" strike="noStrike" kern="1200" cap="none" spc="0" baseline="0" dirty="0">
              <a:solidFill>
                <a:srgbClr val="002060"/>
              </a:solidFill>
              <a:uFillTx/>
              <a:latin typeface="Calibri"/>
            </a:endParaRPr>
          </a:p>
        </p:txBody>
      </p:sp>
      <p:sp>
        <p:nvSpPr>
          <p:cNvPr id="5" name="Google Shape;5942;p5">
            <a:extLst>
              <a:ext uri="{FF2B5EF4-FFF2-40B4-BE49-F238E27FC236}">
                <a16:creationId xmlns:a16="http://schemas.microsoft.com/office/drawing/2014/main" id="{6B7A72A7-5A5F-1A76-200E-01F7AB59E648}"/>
              </a:ext>
            </a:extLst>
          </p:cNvPr>
          <p:cNvSpPr txBox="1"/>
          <p:nvPr/>
        </p:nvSpPr>
        <p:spPr>
          <a:xfrm>
            <a:off x="913040" y="5279453"/>
            <a:ext cx="9111849"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C000"/>
                </a:solidFill>
                <a:uFillTx/>
                <a:latin typeface="Calibri"/>
                <a:cs typeface="Arial" pitchFamily="34"/>
              </a:rPr>
              <a:t>أنجز واجباتي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FFC000"/>
                </a:solidFill>
                <a:uFillTx/>
                <a:latin typeface="Calibri"/>
                <a:cs typeface="Arial" pitchFamily="34"/>
              </a:rPr>
              <a:t>وأنشطتي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الصفية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والمنزلية بجدية</a:t>
            </a:r>
            <a:endParaRPr lang="fr-FR" sz="2400" b="1" i="0" u="none" strike="noStrike" kern="1200" cap="none" spc="0" baseline="0" dirty="0">
              <a:solidFill>
                <a:srgbClr val="002060"/>
              </a:solidFill>
              <a:uFillTx/>
              <a:latin typeface="Calibri"/>
            </a:endParaRPr>
          </a:p>
        </p:txBody>
      </p:sp>
      <p:sp>
        <p:nvSpPr>
          <p:cNvPr id="6" name="Google Shape;274;p6">
            <a:extLst>
              <a:ext uri="{FF2B5EF4-FFF2-40B4-BE49-F238E27FC236}">
                <a16:creationId xmlns:a16="http://schemas.microsoft.com/office/drawing/2014/main" id="{1D6D2D04-4761-43EF-CB74-00F783CA85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spTree>
    <p:extLst>
      <p:ext uri="{BB962C8B-B14F-4D97-AF65-F5344CB8AC3E}">
        <p14:creationId xmlns:p14="http://schemas.microsoft.com/office/powerpoint/2010/main" val="4189763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id="{447D94BB-F4C9-038C-FD8A-BEF11876804B}"/>
              </a:ext>
            </a:extLst>
          </p:cNvPr>
          <p:cNvPicPr preferRelativeResize="0"/>
          <p:nvPr/>
        </p:nvPicPr>
        <p:blipFill rotWithShape="1">
          <a:blip r:embed="rId2">
            <a:alphaModFix/>
          </a:blip>
          <a:srcRect/>
          <a:stretch/>
        </p:blipFill>
        <p:spPr>
          <a:xfrm>
            <a:off x="1807581" y="2255309"/>
            <a:ext cx="1173691" cy="1173691"/>
          </a:xfrm>
          <a:prstGeom prst="rect">
            <a:avLst/>
          </a:prstGeom>
          <a:noFill/>
          <a:ln>
            <a:noFill/>
          </a:ln>
        </p:spPr>
      </p:pic>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lvl="0"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ج- </a:t>
            </a:r>
            <a:r>
              <a:rPr lang="ar-SA" sz="4800" b="1" kern="0" dirty="0">
                <a:solidFill>
                  <a:srgbClr val="FFC000"/>
                </a:solidFill>
                <a:latin typeface="Calibri"/>
                <a:ea typeface="Calibri"/>
                <a:cs typeface="Calibri"/>
              </a:rPr>
              <a:t>التصريح بالأهداف </a:t>
            </a:r>
            <a:r>
              <a:rPr lang="ar-SA" sz="4000" b="1" kern="0" dirty="0">
                <a:solidFill>
                  <a:srgbClr val="44546A"/>
                </a:solidFill>
                <a:latin typeface="Arial"/>
                <a:ea typeface="Calibri"/>
                <a:cs typeface="Arial"/>
              </a:rPr>
              <a:t>05 </a:t>
            </a:r>
            <a:r>
              <a:rPr kumimoji="0" lang="ar-SA" sz="4000" b="1" i="0" u="none" strike="noStrike" kern="0" cap="none" spc="0" normalizeH="0" baseline="0" noProof="0" dirty="0">
                <a:ln>
                  <a:noFill/>
                </a:ln>
                <a:solidFill>
                  <a:srgbClr val="44546A"/>
                </a:solidFill>
                <a:effectLst/>
                <a:uLnTx/>
                <a:uFillTx/>
                <a:latin typeface="Calibri"/>
                <a:ea typeface="Calibri"/>
                <a:cs typeface="Calibri"/>
              </a:rPr>
              <a:t>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3" name="Picture 1">
            <a:extLst>
              <a:ext uri="{FF2B5EF4-FFF2-40B4-BE49-F238E27FC236}">
                <a16:creationId xmlns:a16="http://schemas.microsoft.com/office/drawing/2014/main" id="{1F9C021E-375B-53B7-4762-8E92153E8F8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3" name="Oval 45">
            <a:extLst>
              <a:ext uri="{FF2B5EF4-FFF2-40B4-BE49-F238E27FC236}">
                <a16:creationId xmlns:a16="http://schemas.microsoft.com/office/drawing/2014/main" id="{073050EF-3568-B468-80A2-2DA9A5274C45}"/>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43743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44713" y="-166900"/>
            <a:ext cx="9643604" cy="851283"/>
          </a:xfrm>
          <a:prstGeom prst="rect">
            <a:avLst/>
          </a:prstGeom>
          <a:noFill/>
          <a:ln>
            <a:noFill/>
          </a:ln>
        </p:spPr>
        <p:txBody>
          <a:bodyPr spcFirstLastPara="1" wrap="square" lIns="91425" tIns="45700" rIns="91425" bIns="45700" anchor="t" anchorCtr="0">
            <a:spAutoFit/>
          </a:bodyPr>
          <a:lstStyle/>
          <a:p>
            <a:pPr marL="0" marR="0" lvl="0" indent="0" algn="r" rtl="0">
              <a:lnSpc>
                <a:spcPct val="274400"/>
              </a:lnSpc>
              <a:spcBef>
                <a:spcPts val="0"/>
              </a:spcBef>
              <a:spcAft>
                <a:spcPts val="0"/>
              </a:spcAft>
              <a:buClr>
                <a:srgbClr val="000000"/>
              </a:buClr>
              <a:buSzPts val="2000"/>
              <a:buFont typeface="Arial"/>
              <a:buNone/>
            </a:pPr>
            <a:r>
              <a:rPr lang="ar-MA" b="1" i="0" u="none" strike="noStrike" cap="none" dirty="0">
                <a:solidFill>
                  <a:srgbClr val="757070"/>
                </a:solidFill>
                <a:latin typeface="Calibri"/>
                <a:ea typeface="Calibri"/>
                <a:cs typeface="Calibri"/>
                <a:sym typeface="Calibri"/>
              </a:rPr>
              <a:t>عِندَ نِهَايَةِ هذِهِ الحِصَّةِ، سَتَكُونُونَ قَادِرِينَ عَلَى:</a:t>
            </a:r>
            <a:endParaRPr sz="1600" b="1" i="0" u="none" strike="noStrike" cap="none" dirty="0">
              <a:solidFill>
                <a:srgbClr val="002060"/>
              </a:solidFill>
              <a:latin typeface="Calibri"/>
              <a:ea typeface="Calibri"/>
              <a:cs typeface="Calibri"/>
              <a:sym typeface="Calibri"/>
            </a:endParaRPr>
          </a:p>
        </p:txBody>
      </p:sp>
      <p:sp>
        <p:nvSpPr>
          <p:cNvPr id="10" name="Google Shape;1207;p11">
            <a:extLst>
              <a:ext uri="{FF2B5EF4-FFF2-40B4-BE49-F238E27FC236}">
                <a16:creationId xmlns:a16="http://schemas.microsoft.com/office/drawing/2014/main" id="{F49888E4-3AF3-06AE-0064-B083CB05209D}"/>
              </a:ext>
            </a:extLst>
          </p:cNvPr>
          <p:cNvSpPr/>
          <p:nvPr/>
        </p:nvSpPr>
        <p:spPr>
          <a:xfrm>
            <a:off x="2522669" y="2378781"/>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قِرَاءَة</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a:t>
            </a:r>
            <a:r>
              <a:rPr lang="ar-SA" sz="3200" b="1" dirty="0">
                <a:solidFill>
                  <a:srgbClr val="106585"/>
                </a:solidFill>
                <a:latin typeface="Calibri"/>
                <a:ea typeface="Calibri"/>
                <a:cs typeface="Calibri"/>
                <a:sym typeface="Calibri"/>
              </a:rPr>
              <a:t>نَصٍّ</a:t>
            </a:r>
            <a:r>
              <a:rPr lang="ar-MA" sz="3200" b="1" i="0" u="none" strike="noStrike" cap="none" dirty="0">
                <a:solidFill>
                  <a:srgbClr val="106585"/>
                </a:solidFill>
                <a:latin typeface="Calibri"/>
                <a:ea typeface="Calibri"/>
                <a:cs typeface="Calibri"/>
                <a:sym typeface="Calibri"/>
              </a:rPr>
              <a:t> بِطَلَاقَةٍ.</a:t>
            </a:r>
            <a:endParaRPr sz="3200" b="1" i="0" u="none" strike="noStrike" cap="none" dirty="0">
              <a:solidFill>
                <a:srgbClr val="106585"/>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16" name="Google Shape;1209;p11">
            <a:extLst>
              <a:ext uri="{FF2B5EF4-FFF2-40B4-BE49-F238E27FC236}">
                <a16:creationId xmlns:a16="http://schemas.microsoft.com/office/drawing/2014/main" id="{9F78E784-166D-F3A8-D564-7E7A9F25BF90}"/>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فَهْم</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مَعَانِي النَّصِّ </a:t>
            </a:r>
            <a:r>
              <a:rPr lang="ar-MA" sz="3200" b="1" i="0" u="none" strike="noStrike" cap="none" dirty="0" err="1">
                <a:solidFill>
                  <a:srgbClr val="106585"/>
                </a:solidFill>
                <a:latin typeface="Simplified Arabic" panose="02020603050405020304" pitchFamily="18" charset="-78"/>
                <a:ea typeface="Calibri"/>
                <a:cs typeface="Simplified Arabic" panose="02020603050405020304" pitchFamily="18" charset="-78"/>
                <a:sym typeface="Calibri"/>
              </a:rPr>
              <a:t>ٱ</a:t>
            </a:r>
            <a:r>
              <a:rPr lang="ar-MA" sz="3200" b="1" i="0" u="none" strike="noStrike" cap="none" dirty="0" err="1">
                <a:solidFill>
                  <a:srgbClr val="106585"/>
                </a:solidFill>
                <a:latin typeface="Calibri"/>
                <a:ea typeface="Calibri"/>
                <a:cs typeface="Calibri"/>
                <a:sym typeface="Calibri"/>
              </a:rPr>
              <a:t>لمُبَاشِرَةِ</a:t>
            </a:r>
            <a:r>
              <a:rPr lang="ar-MA" sz="3200" b="1" i="0" u="none" strike="noStrike" cap="none" dirty="0">
                <a:solidFill>
                  <a:srgbClr val="106585"/>
                </a:solidFill>
                <a:latin typeface="Calibri"/>
                <a:ea typeface="Calibri"/>
                <a:cs typeface="Calibri"/>
                <a:sym typeface="Calibri"/>
              </a:rPr>
              <a:t> </a:t>
            </a:r>
            <a:r>
              <a:rPr lang="ar-SA" sz="3200" b="1" i="0" u="none" strike="noStrike" cap="none" dirty="0">
                <a:solidFill>
                  <a:srgbClr val="106585"/>
                </a:solidFill>
                <a:latin typeface="Calibri"/>
                <a:ea typeface="Calibri"/>
                <a:cs typeface="Calibri"/>
                <a:sym typeface="Calibri"/>
              </a:rPr>
              <a:t>والضِّمنية</a:t>
            </a:r>
            <a:r>
              <a:rPr lang="ar-MA" sz="3200" b="1" i="0" u="none" strike="noStrike" cap="none" dirty="0">
                <a:solidFill>
                  <a:srgbClr val="106585"/>
                </a:solidFill>
                <a:latin typeface="Calibri"/>
                <a:ea typeface="Calibri"/>
                <a:cs typeface="Calibri"/>
                <a:sym typeface="Calibri"/>
              </a:rPr>
              <a:t>.</a:t>
            </a:r>
            <a:endParaRPr sz="32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0916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72EB0-3C6A-5929-8B0E-248C307C19C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E983287-1CB8-D556-0EAB-DB4CF196488B}"/>
              </a:ext>
            </a:extLst>
          </p:cNvPr>
          <p:cNvSpPr/>
          <p:nvPr/>
        </p:nvSpPr>
        <p:spPr>
          <a:xfrm>
            <a:off x="39187" y="3982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902796F0-0470-A79F-6BC4-7A809B71B70F}"/>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6" name="Google Shape;433;p50">
            <a:extLst>
              <a:ext uri="{FF2B5EF4-FFF2-40B4-BE49-F238E27FC236}">
                <a16:creationId xmlns:a16="http://schemas.microsoft.com/office/drawing/2014/main" id="{B0AECF35-A09A-CAD3-FB58-7176D0DD5CEE}"/>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sp>
        <p:nvSpPr>
          <p:cNvPr id="7" name="Google Shape;435;p50">
            <a:extLst>
              <a:ext uri="{FF2B5EF4-FFF2-40B4-BE49-F238E27FC236}">
                <a16:creationId xmlns:a16="http://schemas.microsoft.com/office/drawing/2014/main" id="{C36DDEB6-CDF7-B06D-12BE-A6636DA5AF37}"/>
              </a:ext>
            </a:extLst>
          </p:cNvPr>
          <p:cNvSpPr txBox="1"/>
          <p:nvPr/>
        </p:nvSpPr>
        <p:spPr>
          <a:xfrm>
            <a:off x="3281336" y="508635"/>
            <a:ext cx="7873995" cy="307726"/>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14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يُصرح الأستاذ بوضوح عن هدف الحصة</a:t>
            </a:r>
            <a:endParaRPr lang="fr-FR" sz="1200" i="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438;p50">
            <a:extLst>
              <a:ext uri="{FF2B5EF4-FFF2-40B4-BE49-F238E27FC236}">
                <a16:creationId xmlns:a16="http://schemas.microsoft.com/office/drawing/2014/main" id="{604CAC19-2A9D-1B99-540D-E3439FE77D7F}"/>
              </a:ext>
            </a:extLst>
          </p:cNvPr>
          <p:cNvSpPr txBox="1"/>
          <p:nvPr/>
        </p:nvSpPr>
        <p:spPr>
          <a:xfrm>
            <a:off x="792847" y="188940"/>
            <a:ext cx="10622804" cy="338504"/>
          </a:xfrm>
          <a:prstGeom prst="rect">
            <a:avLst/>
          </a:prstGeom>
          <a:noFill/>
          <a:ln cap="flat">
            <a:noFill/>
          </a:ln>
        </p:spPr>
        <p:txBody>
          <a:bodyPr vert="horz" wrap="square" lIns="91427" tIns="45695" rIns="91427" bIns="45695" anchor="t" anchorCtr="0" compatLnSpc="1">
            <a:spAutoFit/>
          </a:bodyPr>
          <a:lstStyle/>
          <a:p>
            <a:pPr algn="r" defTabSz="1219170" rtl="1">
              <a:defRPr sz="1800" b="0" i="0" u="none" strike="noStrike" kern="0" cap="none" spc="0" baseline="0">
                <a:solidFill>
                  <a:srgbClr val="000000"/>
                </a:solidFill>
                <a:uFillTx/>
              </a:defRPr>
            </a:pPr>
            <a:r>
              <a:rPr lang="ar-MA" sz="16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هذا مثال لمهمة سيتعين عليك إنجازها</a:t>
            </a:r>
            <a:r>
              <a:rPr lang="ar-SA" sz="16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ar-SA" sz="16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أقرأُ بطلاقةٍ وأفهمُ نصًّا تفسيريًا حولَ ظاهرةٍ اجتماعيّةٍ</a:t>
            </a:r>
            <a:endParaRPr lang="fr-FR" sz="14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EAD147E-6D9F-81AB-A5C5-FAEBDFA206D8}"/>
              </a:ext>
            </a:extLst>
          </p:cNvPr>
          <p:cNvSpPr txBox="1"/>
          <p:nvPr/>
        </p:nvSpPr>
        <p:spPr>
          <a:xfrm>
            <a:off x="8918428" y="1668172"/>
            <a:ext cx="2728685"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oogle Shape;656;p54">
            <a:extLst>
              <a:ext uri="{FF2B5EF4-FFF2-40B4-BE49-F238E27FC236}">
                <a16:creationId xmlns:a16="http://schemas.microsoft.com/office/drawing/2014/main" id="{2E5339DB-45C3-FB8A-B096-7CE51FA14095}"/>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11" name="Picture 2" descr="Image générée">
            <a:extLst>
              <a:ext uri="{FF2B5EF4-FFF2-40B4-BE49-F238E27FC236}">
                <a16:creationId xmlns:a16="http://schemas.microsoft.com/office/drawing/2014/main" id="{30C88AC2-AE82-5ADA-07F8-79C624F126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130A660B-0928-9225-496E-B123BAF84D21}"/>
              </a:ext>
            </a:extLst>
          </p:cNvPr>
          <p:cNvPicPr>
            <a:picLocks noChangeAspect="1"/>
          </p:cNvPicPr>
          <p:nvPr/>
        </p:nvPicPr>
        <p:blipFill>
          <a:blip r:embed="rId4"/>
          <a:stretch>
            <a:fillRect/>
          </a:stretch>
        </p:blipFill>
        <p:spPr>
          <a:xfrm>
            <a:off x="2225917" y="812401"/>
            <a:ext cx="3878332" cy="5487030"/>
          </a:xfrm>
          <a:prstGeom prst="rect">
            <a:avLst/>
          </a:prstGeom>
        </p:spPr>
      </p:pic>
      <p:cxnSp>
        <p:nvCxnSpPr>
          <p:cNvPr id="17" name="Straight Arrow Connector 16">
            <a:extLst>
              <a:ext uri="{FF2B5EF4-FFF2-40B4-BE49-F238E27FC236}">
                <a16:creationId xmlns:a16="http://schemas.microsoft.com/office/drawing/2014/main" id="{4F409E9E-EF40-9668-4261-4BEB5C08427A}"/>
              </a:ext>
            </a:extLst>
          </p:cNvPr>
          <p:cNvCxnSpPr>
            <a:cxnSpLocks/>
          </p:cNvCxnSpPr>
          <p:nvPr/>
        </p:nvCxnSpPr>
        <p:spPr>
          <a:xfrm>
            <a:off x="5948532" y="1984235"/>
            <a:ext cx="2875303"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7D7492D5-FC5E-70F3-B27D-DE98B4C42CDE}"/>
              </a:ext>
            </a:extLst>
          </p:cNvPr>
          <p:cNvSpPr/>
          <p:nvPr/>
        </p:nvSpPr>
        <p:spPr>
          <a:xfrm>
            <a:off x="5105400" y="1885950"/>
            <a:ext cx="829636" cy="269665"/>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273169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877453" y="2008346"/>
            <a:ext cx="4754879" cy="293971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الأول</a:t>
            </a:r>
            <a:br>
              <a:rPr lang="ar-SA" sz="4800" b="1" kern="0" dirty="0">
                <a:solidFill>
                  <a:srgbClr val="44546A"/>
                </a:solidFill>
                <a:latin typeface="Calibri"/>
                <a:ea typeface="Calibri"/>
                <a:cs typeface="Calibri"/>
                <a:sym typeface="Calibri"/>
              </a:rPr>
            </a:br>
            <a:r>
              <a:rPr lang="ar-MA" sz="4800" b="1" kern="0" dirty="0">
                <a:solidFill>
                  <a:srgbClr val="FFC000"/>
                </a:solidFill>
                <a:latin typeface="Calibri"/>
                <a:ea typeface="Calibri"/>
                <a:cs typeface="Calibri"/>
                <a:sym typeface="Calibri"/>
              </a:rPr>
              <a:t>أ</a:t>
            </a:r>
            <a:r>
              <a:rPr lang="ar-SA" sz="4800" b="1" kern="0" dirty="0">
                <a:solidFill>
                  <a:srgbClr val="FFC000"/>
                </a:solidFill>
                <a:latin typeface="Calibri"/>
                <a:ea typeface="Calibri"/>
                <a:cs typeface="Calibri"/>
                <a:sym typeface="Calibri"/>
              </a:rPr>
              <a:t>- </a:t>
            </a:r>
            <a:r>
              <a:rPr lang="ar-MA" sz="4800" b="1" kern="0" dirty="0">
                <a:solidFill>
                  <a:srgbClr val="FFC000"/>
                </a:solidFill>
                <a:latin typeface="Calibri"/>
                <a:ea typeface="Calibri"/>
                <a:cs typeface="Calibri"/>
              </a:rPr>
              <a:t>أَقْرَأُ </a:t>
            </a:r>
            <a:r>
              <a:rPr lang="ar-SA" sz="4800" b="1" kern="0" dirty="0">
                <a:solidFill>
                  <a:srgbClr val="FFC000"/>
                </a:solidFill>
                <a:latin typeface="Calibri"/>
                <a:ea typeface="Calibri"/>
                <a:cs typeface="Calibri"/>
              </a:rPr>
              <a:t>العبارات</a:t>
            </a:r>
            <a:r>
              <a:rPr lang="ar-MA" sz="4800" b="1" kern="0" dirty="0">
                <a:solidFill>
                  <a:srgbClr val="FFC000"/>
                </a:solidFill>
                <a:latin typeface="Calibri"/>
                <a:ea typeface="Calibri"/>
                <a:cs typeface="Calibri"/>
              </a:rPr>
              <a:t> بِطَلَاقَةٍ </a:t>
            </a:r>
            <a:r>
              <a:rPr lang="ar-SA" sz="4800" b="1" kern="0" dirty="0">
                <a:solidFill>
                  <a:srgbClr val="FFC000"/>
                </a:solidFill>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 </a:t>
            </a:r>
            <a:r>
              <a:rPr lang="ar-SA" sz="4800" b="1" kern="0" dirty="0">
                <a:solidFill>
                  <a:srgbClr val="44546A"/>
                </a:solidFill>
                <a:latin typeface="Calibri"/>
                <a:ea typeface="Calibri"/>
                <a:cs typeface="Calibri"/>
              </a:rPr>
              <a:t>دقائق </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2" name="Oval 45">
            <a:extLst>
              <a:ext uri="{FF2B5EF4-FFF2-40B4-BE49-F238E27FC236}">
                <a16:creationId xmlns:a16="http://schemas.microsoft.com/office/drawing/2014/main" id="{F6FAF5C9-127B-50E7-7FDD-58FF59F3B7DE}"/>
              </a:ext>
            </a:extLst>
          </p:cNvPr>
          <p:cNvSpPr/>
          <p:nvPr/>
        </p:nvSpPr>
        <p:spPr>
          <a:xfrm>
            <a:off x="9615627" y="4115306"/>
            <a:ext cx="831273" cy="688272"/>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835499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5" name="Rectangle 14">
            <a:extLst>
              <a:ext uri="{FF2B5EF4-FFF2-40B4-BE49-F238E27FC236}">
                <a16:creationId xmlns:a16="http://schemas.microsoft.com/office/drawing/2014/main" id="{50238A5E-4986-5903-2049-3D290F5EF6AC}"/>
              </a:ext>
            </a:extLst>
          </p:cNvPr>
          <p:cNvSpPr/>
          <p:nvPr/>
        </p:nvSpPr>
        <p:spPr>
          <a:xfrm>
            <a:off x="7538738" y="1291753"/>
            <a:ext cx="4500013" cy="1039329"/>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a:t>
            </a:r>
            <a:endPar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8" name="Rectangle 17">
            <a:extLst>
              <a:ext uri="{FF2B5EF4-FFF2-40B4-BE49-F238E27FC236}">
                <a16:creationId xmlns:a16="http://schemas.microsoft.com/office/drawing/2014/main" id="{271F5EEA-9F48-E358-5258-4C1FCB91832F}"/>
              </a:ext>
            </a:extLst>
          </p:cNvPr>
          <p:cNvSpPr/>
          <p:nvPr/>
        </p:nvSpPr>
        <p:spPr>
          <a:xfrm>
            <a:off x="7538738" y="3065168"/>
            <a:ext cx="4500014" cy="1039329"/>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1320820" y="195946"/>
            <a:ext cx="10031763" cy="361721"/>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600" b="1" dirty="0">
                <a:solidFill>
                  <a:prstClr val="white">
                    <a:lumMod val="50000"/>
                  </a:prstClr>
                </a:solidFill>
                <a:latin typeface="Calibri Light" panose="020F0302020204030204"/>
                <a:cs typeface="Times New Roman" panose="02020603050405020304" pitchFamily="18" charset="0"/>
              </a:rPr>
              <a:t>1- النمذجة: </a:t>
            </a:r>
            <a:r>
              <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r>
              <a:rPr kumimoji="0" lang="ar-S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ويميز بين الدقة والسرعة والاسترسال ثم القراءة المعبرة.</a:t>
            </a:r>
            <a:endPar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sp>
        <p:nvSpPr>
          <p:cNvPr id="20" name="Rectangle 19">
            <a:extLst>
              <a:ext uri="{FF2B5EF4-FFF2-40B4-BE49-F238E27FC236}">
                <a16:creationId xmlns:a16="http://schemas.microsoft.com/office/drawing/2014/main" id="{78506E64-F764-D317-1097-98882DC45D49}"/>
              </a:ext>
            </a:extLst>
          </p:cNvPr>
          <p:cNvSpPr/>
          <p:nvPr/>
        </p:nvSpPr>
        <p:spPr>
          <a:xfrm>
            <a:off x="7538738" y="5204413"/>
            <a:ext cx="4500013" cy="101931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معبرة</a:t>
            </a:r>
            <a:endPar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لنبر والتنغيم)</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F0937883-90D6-70E1-AE63-533D0C583A64}"/>
              </a:ext>
            </a:extLst>
          </p:cNvPr>
          <p:cNvSpPr txBox="1"/>
          <p:nvPr/>
        </p:nvSpPr>
        <p:spPr>
          <a:xfrm>
            <a:off x="1265090" y="1089441"/>
            <a:ext cx="6134792" cy="1426031"/>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2000" dirty="0">
                <a:solidFill>
                  <a:srgbClr val="002060"/>
                </a:solidFill>
                <a:effectLst/>
              </a:rPr>
              <a:t>نطق الحروف من مخارجها الصحيحة.</a:t>
            </a:r>
            <a:endParaRPr lang="fr-FR" sz="20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000" dirty="0">
                <a:solidFill>
                  <a:srgbClr val="002060"/>
                </a:solidFill>
                <a:effectLst/>
              </a:rPr>
              <a:t>التمييز بين الحركات القصيرة والطويلة، الشدة والتنوين.</a:t>
            </a:r>
            <a:endParaRPr lang="fr-FR" sz="20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rPr>
              <a:t>عدم تغيير، أو حذف، أو إضافة حروف، أو كلمات.</a:t>
            </a:r>
            <a:endParaRPr lang="fr-FR" sz="18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AC165D66-8CB8-2EDB-E147-858044280DFD}"/>
              </a:ext>
            </a:extLst>
          </p:cNvPr>
          <p:cNvSpPr txBox="1"/>
          <p:nvPr/>
        </p:nvSpPr>
        <p:spPr>
          <a:xfrm>
            <a:off x="716791" y="2844427"/>
            <a:ext cx="6659569" cy="1498102"/>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المحافظة على تدفق القراءة دون تلعثم أو توقفات طويلة.</a:t>
            </a:r>
            <a:endParaRPr lang="fr-FR" sz="20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قراءة عدد مناسب من الحروف/الكلمات في الدقيقة بحسب المستوى/اللبنة.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احترام علامات الوقف والفصل.</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تجنب البطء المفرط أو التسرع المخل بالمعنى.</a:t>
            </a:r>
            <a:endParaRPr lang="fr-FR" sz="2000" dirty="0">
              <a:solidFill>
                <a:srgbClr val="002060"/>
              </a:solidFill>
            </a:endParaRPr>
          </a:p>
        </p:txBody>
      </p:sp>
      <p:sp>
        <p:nvSpPr>
          <p:cNvPr id="12" name="ZoneTexte 11">
            <a:extLst>
              <a:ext uri="{FF2B5EF4-FFF2-40B4-BE49-F238E27FC236}">
                <a16:creationId xmlns:a16="http://schemas.microsoft.com/office/drawing/2014/main" id="{219AB96F-3D58-0E72-A930-09D5A0054C27}"/>
              </a:ext>
            </a:extLst>
          </p:cNvPr>
          <p:cNvSpPr txBox="1"/>
          <p:nvPr/>
        </p:nvSpPr>
        <p:spPr>
          <a:xfrm>
            <a:off x="1320821" y="4739586"/>
            <a:ext cx="6134792" cy="1703287"/>
          </a:xfrm>
          <a:prstGeom prst="rect">
            <a:avLst/>
          </a:prstGeom>
          <a:noFill/>
        </p:spPr>
        <p:txBody>
          <a:bodyPr wrap="square">
            <a:spAutoFit/>
          </a:bodyPr>
          <a:lstStyle/>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إبراز الكلمات المفتاحية بالنبر المناسب.</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توظيف تنغيم ملائم للجمل (خبرية، استفهامية، تعجبية…).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تنويع النبرة لتفادي الرتابة.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 pos="457200" algn="l"/>
              </a:tabLst>
            </a:pPr>
            <a:r>
              <a:rPr lang="ar-SA" sz="2000" dirty="0">
                <a:solidFill>
                  <a:srgbClr val="002060"/>
                </a:solidFill>
              </a:rPr>
              <a:t>انسجام الصوت مع الجو العاطفي للمقروء.</a:t>
            </a:r>
            <a:endParaRPr lang="fr-FR" sz="2000" dirty="0">
              <a:solidFill>
                <a:srgbClr val="002060"/>
              </a:solidFill>
            </a:endParaRPr>
          </a:p>
        </p:txBody>
      </p:sp>
    </p:spTree>
    <p:extLst>
      <p:ext uri="{BB962C8B-B14F-4D97-AF65-F5344CB8AC3E}">
        <p14:creationId xmlns:p14="http://schemas.microsoft.com/office/powerpoint/2010/main" val="1972712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335360" y="195947"/>
            <a:ext cx="11017224" cy="358712"/>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600" b="1" dirty="0">
                <a:solidFill>
                  <a:prstClr val="white">
                    <a:lumMod val="50000"/>
                  </a:prstClr>
                </a:solidFill>
                <a:latin typeface="Calibri Light" panose="020F0302020204030204"/>
                <a:cs typeface="Times New Roman" panose="02020603050405020304" pitchFamily="18" charset="0"/>
              </a:rPr>
              <a:t>1- النمذجة: </a:t>
            </a:r>
            <a:r>
              <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r>
              <a:rPr kumimoji="0" lang="ar-S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التي سيركز عليها في الحصة: الدقة ثم السرعة والاسترسال. </a:t>
            </a:r>
            <a:endPar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A141E1D-3619-E236-894B-0FB33C5F517B}"/>
              </a:ext>
            </a:extLst>
          </p:cNvPr>
          <p:cNvSpPr/>
          <p:nvPr/>
        </p:nvSpPr>
        <p:spPr>
          <a:xfrm>
            <a:off x="6804354" y="1899789"/>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7" name="ZoneTexte 6">
            <a:extLst>
              <a:ext uri="{FF2B5EF4-FFF2-40B4-BE49-F238E27FC236}">
                <a16:creationId xmlns:a16="http://schemas.microsoft.com/office/drawing/2014/main" id="{E2C2654F-CC26-551B-7AEA-033A4F7DE3DC}"/>
              </a:ext>
            </a:extLst>
          </p:cNvPr>
          <p:cNvSpPr txBox="1"/>
          <p:nvPr/>
        </p:nvSpPr>
        <p:spPr>
          <a:xfrm>
            <a:off x="335360" y="1356051"/>
            <a:ext cx="5957210" cy="1672253"/>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نطق الحروف من مخارجها الصحيحة.</a:t>
            </a:r>
            <a:endParaRPr lang="fr-FR" sz="2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التمييز بين الحركات القصيرة والطويلة، الشدة والتنوين.</a:t>
            </a:r>
            <a:endParaRPr lang="fr-FR" sz="2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عدم تغيير، أو حذف، أو إضافة حروف، أو كلمات.</a:t>
            </a:r>
            <a:endParaRPr lang="fr-FR" sz="20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2587554-47CB-BCAA-BC79-55F80ABDE3D3}"/>
              </a:ext>
            </a:extLst>
          </p:cNvPr>
          <p:cNvSpPr/>
          <p:nvPr/>
        </p:nvSpPr>
        <p:spPr>
          <a:xfrm>
            <a:off x="6454947" y="413356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ZoneTexte 8">
            <a:extLst>
              <a:ext uri="{FF2B5EF4-FFF2-40B4-BE49-F238E27FC236}">
                <a16:creationId xmlns:a16="http://schemas.microsoft.com/office/drawing/2014/main" id="{D63CB6D8-11AA-5C4C-2EAD-031AFE60FDA7}"/>
              </a:ext>
            </a:extLst>
          </p:cNvPr>
          <p:cNvSpPr txBox="1"/>
          <p:nvPr/>
        </p:nvSpPr>
        <p:spPr>
          <a:xfrm>
            <a:off x="335360" y="3829697"/>
            <a:ext cx="5957210" cy="1827423"/>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b="1" dirty="0">
                <a:solidFill>
                  <a:srgbClr val="002060"/>
                </a:solidFill>
              </a:rPr>
              <a:t>المحافظة على تدفق القراءة دون تلعثم أو توقفات طويلة.</a:t>
            </a:r>
            <a:endParaRPr lang="fr-FR" sz="2000" b="1"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2000" b="1" dirty="0">
                <a:solidFill>
                  <a:srgbClr val="002060"/>
                </a:solidFill>
              </a:rPr>
              <a:t>قراءة عدد مناسب من الحروف/الكلمات في الدقيقة بحسب المستوى/اللبنة.</a:t>
            </a:r>
            <a:endParaRPr lang="fr-FR" sz="2000" b="1"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b="1" dirty="0">
                <a:solidFill>
                  <a:srgbClr val="002060"/>
                </a:solidFill>
              </a:rPr>
              <a:t>احترام علامات الوقف والفصل.</a:t>
            </a:r>
            <a:endParaRPr lang="fr-FR" sz="2000" b="1"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b="1" dirty="0">
                <a:solidFill>
                  <a:srgbClr val="002060"/>
                </a:solidFill>
              </a:rPr>
              <a:t>تجنب البطء المفرط أو التسرع المخل بالمعنى.</a:t>
            </a:r>
            <a:endParaRPr lang="fr-FR" sz="2000" b="1" dirty="0">
              <a:solidFill>
                <a:srgbClr val="002060"/>
              </a:solidFill>
            </a:endParaRPr>
          </a:p>
        </p:txBody>
      </p:sp>
    </p:spTree>
    <p:extLst>
      <p:ext uri="{BB962C8B-B14F-4D97-AF65-F5344CB8AC3E}">
        <p14:creationId xmlns:p14="http://schemas.microsoft.com/office/powerpoint/2010/main" val="26358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09DF8-5939-1453-D48F-A4652D1CB42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DD11F5A-913A-DA0B-E559-4755F2F2EF6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43F0849B-BCE5-191D-CC42-322E7F4E9E2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0295ECFE-6F9E-D222-8231-2801E86D7800}"/>
              </a:ext>
            </a:extLst>
          </p:cNvPr>
          <p:cNvSpPr txBox="1">
            <a:spLocks/>
          </p:cNvSpPr>
          <p:nvPr/>
        </p:nvSpPr>
        <p:spPr>
          <a:xfrm>
            <a:off x="288587" y="61553"/>
            <a:ext cx="11017224" cy="293438"/>
          </a:xfrm>
          <a:prstGeom prst="rect">
            <a:avLst/>
          </a:prstGeom>
          <a:noFill/>
          <a:ln>
            <a:noFill/>
          </a:ln>
        </p:spPr>
        <p:txBody>
          <a:bodyPr spcFirstLastPara="1" vert="horz" wrap="square" lIns="91425" tIns="45700" rIns="91425" bIns="45700" rtlCol="0" anchor="ctr" anchorCtr="0">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1600" b="1" i="0" u="none" strike="noStrike" kern="1200" cap="none" spc="0" normalizeH="0" baseline="0" noProof="0" dirty="0">
                <a:ln>
                  <a:noFill/>
                </a:ln>
                <a:solidFill>
                  <a:prstClr val="white">
                    <a:lumMod val="50000"/>
                  </a:prstClr>
                </a:solidFill>
                <a:effectLst/>
                <a:uLnTx/>
                <a:uFillTx/>
                <a:latin typeface="+mn-lt"/>
                <a:ea typeface="+mj-ea"/>
                <a:cs typeface="Times New Roman" panose="02020603050405020304" pitchFamily="18" charset="0"/>
              </a:rPr>
              <a:t>1- النمذجة: انتبهوا، سأقرأ العبارات بطلاقة، ثم ستتناوبون على قراءتها من بعدي مع احترام معايير الدقة والسرعة والاسترسال.</a:t>
            </a:r>
          </a:p>
        </p:txBody>
      </p:sp>
      <p:sp>
        <p:nvSpPr>
          <p:cNvPr id="6" name="ZoneTexte 5">
            <a:extLst>
              <a:ext uri="{FF2B5EF4-FFF2-40B4-BE49-F238E27FC236}">
                <a16:creationId xmlns:a16="http://schemas.microsoft.com/office/drawing/2014/main" id="{01AD2146-63F1-9EAB-6D8C-0623487D86A9}"/>
              </a:ext>
            </a:extLst>
          </p:cNvPr>
          <p:cNvSpPr txBox="1"/>
          <p:nvPr/>
        </p:nvSpPr>
        <p:spPr>
          <a:xfrm>
            <a:off x="883498" y="376645"/>
            <a:ext cx="10512164" cy="307777"/>
          </a:xfrm>
          <a:prstGeom prst="rect">
            <a:avLst/>
          </a:prstGeom>
          <a:noFill/>
        </p:spPr>
        <p:txBody>
          <a:bodyPr wrap="square">
            <a:spAutoFit/>
          </a:bodyPr>
          <a:lstStyle/>
          <a:p>
            <a:pPr lvl="0" algn="r" rtl="1">
              <a:buSzPts val="1000"/>
              <a:tabLst>
                <a:tab pos="228600" algn="l"/>
              </a:tabLst>
            </a:pP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يطلب</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الأستاذ</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انتباه التلاميذ، ثم يقرأ العبارات بطلاقة مركزا على السلامة من الأخطاء، وفق مؤشرات السلامة من الأخطاء: ينطر النموذج المرفق</a:t>
            </a:r>
            <a:endPar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350;p27">
            <a:extLst>
              <a:ext uri="{FF2B5EF4-FFF2-40B4-BE49-F238E27FC236}">
                <a16:creationId xmlns:a16="http://schemas.microsoft.com/office/drawing/2014/main" id="{270769CE-BD1D-ACEE-B9CF-8676C39466A5}"/>
              </a:ext>
            </a:extLst>
          </p:cNvPr>
          <p:cNvPicPr preferRelativeResize="0"/>
          <p:nvPr/>
        </p:nvPicPr>
        <p:blipFill rotWithShape="1">
          <a:blip r:embed="rId3">
            <a:alphaModFix/>
          </a:blip>
          <a:srcRect/>
          <a:stretch/>
        </p:blipFill>
        <p:spPr>
          <a:xfrm>
            <a:off x="153248" y="44086"/>
            <a:ext cx="730250" cy="730250"/>
          </a:xfrm>
          <a:prstGeom prst="rect">
            <a:avLst/>
          </a:prstGeom>
          <a:noFill/>
          <a:ln>
            <a:noFill/>
          </a:ln>
        </p:spPr>
      </p:pic>
      <p:graphicFrame>
        <p:nvGraphicFramePr>
          <p:cNvPr id="8" name="Google Shape;1334;p211">
            <a:extLst>
              <a:ext uri="{FF2B5EF4-FFF2-40B4-BE49-F238E27FC236}">
                <a16:creationId xmlns:a16="http://schemas.microsoft.com/office/drawing/2014/main" id="{1DB7E24E-B8C8-E30B-CB9A-34F76FE0650C}"/>
              </a:ext>
            </a:extLst>
          </p:cNvPr>
          <p:cNvGraphicFramePr/>
          <p:nvPr>
            <p:extLst>
              <p:ext uri="{D42A27DB-BD31-4B8C-83A1-F6EECF244321}">
                <p14:modId xmlns:p14="http://schemas.microsoft.com/office/powerpoint/2010/main" val="898440237"/>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لُّ إِسَاءَةٍ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أَسْبَابٌ عَدِيدَةٌُ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9" name="Tableau 8">
            <a:extLst>
              <a:ext uri="{FF2B5EF4-FFF2-40B4-BE49-F238E27FC236}">
                <a16:creationId xmlns:a16="http://schemas.microsoft.com/office/drawing/2014/main" id="{21F38635-812A-68A4-FFBC-B0BCC0D22F7C}"/>
              </a:ext>
            </a:extLst>
          </p:cNvPr>
          <p:cNvGraphicFramePr>
            <a:graphicFrameLocks noGrp="1"/>
          </p:cNvGraphicFramePr>
          <p:nvPr>
            <p:extLst>
              <p:ext uri="{D42A27DB-BD31-4B8C-83A1-F6EECF244321}">
                <p14:modId xmlns:p14="http://schemas.microsoft.com/office/powerpoint/2010/main" val="2676191065"/>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تُلْحِقُ الْأَذَى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كَغِيَابِ التَّرْبِيَةِ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10" name="Tableau 9">
            <a:extLst>
              <a:ext uri="{FF2B5EF4-FFF2-40B4-BE49-F238E27FC236}">
                <a16:creationId xmlns:a16="http://schemas.microsoft.com/office/drawing/2014/main" id="{243B5591-A6C1-5869-5E43-16682651611B}"/>
              </a:ext>
            </a:extLst>
          </p:cNvPr>
          <p:cNvGraphicFramePr>
            <a:graphicFrameLocks noGrp="1"/>
          </p:cNvGraphicFramePr>
          <p:nvPr>
            <p:extLst>
              <p:ext uri="{D42A27DB-BD31-4B8C-83A1-F6EECF244321}">
                <p14:modId xmlns:p14="http://schemas.microsoft.com/office/powerpoint/2010/main" val="2364450095"/>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يُقْصَدُ بِالتَّنَمُّرِ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الْبِيئَةُ الْمُحِيطَةَُ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11" name="Tableau 10">
            <a:extLst>
              <a:ext uri="{FF2B5EF4-FFF2-40B4-BE49-F238E27FC236}">
                <a16:creationId xmlns:a16="http://schemas.microsoft.com/office/drawing/2014/main" id="{61E221B4-0CB1-249B-0D61-B62C3DFA5D0B}"/>
              </a:ext>
            </a:extLst>
          </p:cNvPr>
          <p:cNvGraphicFramePr>
            <a:graphicFrameLocks noGrp="1"/>
          </p:cNvGraphicFramePr>
          <p:nvPr>
            <p:extLst>
              <p:ext uri="{D42A27DB-BD31-4B8C-83A1-F6EECF244321}">
                <p14:modId xmlns:p14="http://schemas.microsoft.com/office/powerpoint/2010/main" val="2170469070"/>
              </p:ext>
            </p:extLst>
          </p:nvPr>
        </p:nvGraphicFramePr>
        <p:xfrm>
          <a:off x="1116349" y="3822898"/>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 </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كُلُّ سُلُوكٍ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الْخَوْفُ وَالِانْطِوَاءُ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12" name="Tableau 11">
            <a:extLst>
              <a:ext uri="{FF2B5EF4-FFF2-40B4-BE49-F238E27FC236}">
                <a16:creationId xmlns:a16="http://schemas.microsoft.com/office/drawing/2014/main" id="{01C5118D-3F77-782C-066B-B945D9AB49CD}"/>
              </a:ext>
            </a:extLst>
          </p:cNvPr>
          <p:cNvGraphicFramePr>
            <a:graphicFrameLocks noGrp="1"/>
          </p:cNvGraphicFramePr>
          <p:nvPr>
            <p:extLst>
              <p:ext uri="{D42A27DB-BD31-4B8C-83A1-F6EECF244321}">
                <p14:modId xmlns:p14="http://schemas.microsoft.com/office/powerpoint/2010/main" val="4130842872"/>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وَيُؤَدِّي إِلَى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تَرَاجُعُ التَّحْصِيلِ</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13" name="Rectangle 12">
            <a:extLst>
              <a:ext uri="{FF2B5EF4-FFF2-40B4-BE49-F238E27FC236}">
                <a16:creationId xmlns:a16="http://schemas.microsoft.com/office/drawing/2014/main" id="{A07D32FE-A92E-968B-5C5F-1117DFA8F14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AD3B6A9B-A081-E9DB-C5B7-7D52704A8635}"/>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4" name="Rectangle 13">
            <a:extLst>
              <a:ext uri="{FF2B5EF4-FFF2-40B4-BE49-F238E27FC236}">
                <a16:creationId xmlns:a16="http://schemas.microsoft.com/office/drawing/2014/main" id="{C317B8E0-9C50-30B9-2D2A-43525E9C63C8}"/>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2821693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508E-0091-E195-60C9-4A3FA5EFF95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9B2AAC63-94A8-775A-BDAA-FD564EBF18DD}"/>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EBFC5527-712E-EB30-A406-AEBA708B67E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96A8363-A708-75B9-1029-2D2A420D6A1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Google Shape;1348;p27">
            <a:extLst>
              <a:ext uri="{FF2B5EF4-FFF2-40B4-BE49-F238E27FC236}">
                <a16:creationId xmlns:a16="http://schemas.microsoft.com/office/drawing/2014/main" id="{EEB5466B-E477-E513-8991-65AFCD73DABD}"/>
              </a:ext>
            </a:extLst>
          </p:cNvPr>
          <p:cNvSpPr txBox="1">
            <a:spLocks/>
          </p:cNvSpPr>
          <p:nvPr/>
        </p:nvSpPr>
        <p:spPr>
          <a:xfrm>
            <a:off x="288587" y="58042"/>
            <a:ext cx="11017224" cy="333640"/>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2- الممارسة الموجهة: معايير الطلاقة</a:t>
            </a:r>
            <a:r>
              <a:rPr lang="ar-SA" sz="1600" b="1" dirty="0">
                <a:solidFill>
                  <a:prstClr val="white">
                    <a:lumMod val="50000"/>
                  </a:prstClr>
                </a:solidFill>
              </a:rPr>
              <a:t> في القراءة: أي السلامة من الأخطاء والسرعة والاسترسال</a:t>
            </a: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19" name="ZoneTexte 18">
            <a:extLst>
              <a:ext uri="{FF2B5EF4-FFF2-40B4-BE49-F238E27FC236}">
                <a16:creationId xmlns:a16="http://schemas.microsoft.com/office/drawing/2014/main" id="{CB7AC223-5033-F348-4A46-5F3A0C18F9AB}"/>
              </a:ext>
            </a:extLst>
          </p:cNvPr>
          <p:cNvSpPr txBox="1"/>
          <p:nvPr/>
        </p:nvSpPr>
        <p:spPr>
          <a:xfrm>
            <a:off x="777255" y="341806"/>
            <a:ext cx="10559840" cy="523220"/>
          </a:xfrm>
          <a:prstGeom prst="rect">
            <a:avLst/>
          </a:prstGeom>
          <a:noFill/>
        </p:spPr>
        <p:txBody>
          <a:bodyPr wrap="square">
            <a:spAutoFit/>
          </a:bodyPr>
          <a:lstStyle/>
          <a:p>
            <a:pPr lvl="0" algn="r" rtl="1">
              <a:defRPr/>
            </a:pP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يطلب</a:t>
            </a:r>
            <a:r>
              <a:rPr kumimoji="0" lang="ar-M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الأستاذ</a:t>
            </a:r>
            <a:r>
              <a:rPr kumimoji="0" lang="fr-FR" sz="1400" b="0" i="0" u="none" strike="noStrike" kern="1200" cap="none" spc="0" normalizeH="0" baseline="0" noProof="0" dirty="0">
                <a:ln>
                  <a:noFill/>
                </a:ln>
                <a:solidFill>
                  <a:prstClr val="white">
                    <a:lumMod val="65000"/>
                  </a:prstClr>
                </a:solidFill>
                <a:effectLst/>
                <a:uLnTx/>
                <a:uFillTx/>
                <a:ea typeface="+mn-ea"/>
                <a:cs typeface="+mn-cs"/>
              </a:rPr>
              <a:t>)</a:t>
            </a: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ة</a:t>
            </a:r>
            <a:r>
              <a:rPr kumimoji="0" lang="fr-FR" sz="1400" b="0" i="0" u="none" strike="noStrike" kern="1200" cap="none" spc="0" normalizeH="0" baseline="0" noProof="0" dirty="0">
                <a:ln>
                  <a:noFill/>
                </a:ln>
                <a:solidFill>
                  <a:prstClr val="white">
                    <a:lumMod val="65000"/>
                  </a:prstClr>
                </a:solidFill>
                <a:effectLst/>
                <a:uLnTx/>
                <a:uFillTx/>
                <a:ea typeface="+mn-ea"/>
                <a:cs typeface="+mn-cs"/>
              </a:rPr>
              <a:t>(</a:t>
            </a:r>
            <a:r>
              <a:rPr kumimoji="0" lang="ar-M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من بعض التلاميذ المرور إلى السبورة وقراءة بعض العبارات بطلاقة، أي </a:t>
            </a:r>
            <a:r>
              <a:rPr lang="ar-SA" sz="1400" i="1" dirty="0">
                <a:solidFill>
                  <a:prstClr val="white">
                    <a:lumMod val="65000"/>
                  </a:prstClr>
                </a:solidFill>
              </a:rPr>
              <a:t>على السلامة من الأخطاء. </a:t>
            </a: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ويحرص على التصحيح الفوري لقراءة كل تلميذ بإشراك وملائه، ويطلب منهم إبداء رأيهم، ويختم بتقديم </a:t>
            </a:r>
            <a:r>
              <a:rPr kumimoji="0" lang="ar-M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تغذية راجعة.</a:t>
            </a:r>
            <a:endParaRPr kumimoji="0" lang="fr-FR" sz="1400" b="0" i="0" u="none" strike="noStrike" kern="1200" cap="none" spc="0" normalizeH="0" baseline="0" noProof="0" dirty="0">
              <a:ln>
                <a:noFill/>
              </a:ln>
              <a:solidFill>
                <a:prstClr val="white">
                  <a:lumMod val="65000"/>
                </a:prstClr>
              </a:solidFill>
              <a:effectLst/>
              <a:uLnTx/>
              <a:uFillTx/>
              <a:ea typeface="+mn-ea"/>
              <a:cs typeface="+mn-cs"/>
            </a:endParaRPr>
          </a:p>
        </p:txBody>
      </p:sp>
      <p:pic>
        <p:nvPicPr>
          <p:cNvPr id="20" name="Google Shape;1435;p14" descr="Lever la main - Icônes mains et gestes gratuites">
            <a:extLst>
              <a:ext uri="{FF2B5EF4-FFF2-40B4-BE49-F238E27FC236}">
                <a16:creationId xmlns:a16="http://schemas.microsoft.com/office/drawing/2014/main" id="{7A4927FE-2958-D5FF-8C0E-1FE745C64E73}"/>
              </a:ext>
            </a:extLst>
          </p:cNvPr>
          <p:cNvPicPr preferRelativeResize="0"/>
          <p:nvPr/>
        </p:nvPicPr>
        <p:blipFill rotWithShape="1">
          <a:blip r:embed="rId3">
            <a:alphaModFix/>
          </a:blip>
          <a:srcRect/>
          <a:stretch/>
        </p:blipFill>
        <p:spPr>
          <a:xfrm>
            <a:off x="74613" y="85751"/>
            <a:ext cx="702642" cy="702642"/>
          </a:xfrm>
          <a:prstGeom prst="rect">
            <a:avLst/>
          </a:prstGeom>
          <a:noFill/>
          <a:ln>
            <a:noFill/>
          </a:ln>
        </p:spPr>
      </p:pic>
      <p:sp>
        <p:nvSpPr>
          <p:cNvPr id="32" name="Rectangle 31">
            <a:extLst>
              <a:ext uri="{FF2B5EF4-FFF2-40B4-BE49-F238E27FC236}">
                <a16:creationId xmlns:a16="http://schemas.microsoft.com/office/drawing/2014/main" id="{0A4E7032-8720-7F08-705B-C6494D893371}"/>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5" name="Google Shape;1334;p211">
            <a:extLst>
              <a:ext uri="{FF2B5EF4-FFF2-40B4-BE49-F238E27FC236}">
                <a16:creationId xmlns:a16="http://schemas.microsoft.com/office/drawing/2014/main" id="{4BCCE424-02C0-2340-57CE-00F8E9973B72}"/>
              </a:ext>
            </a:extLst>
          </p:cNvPr>
          <p:cNvGraphicFramePr/>
          <p:nvPr>
            <p:extLst>
              <p:ext uri="{D42A27DB-BD31-4B8C-83A1-F6EECF244321}">
                <p14:modId xmlns:p14="http://schemas.microsoft.com/office/powerpoint/2010/main" val="1533979133"/>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لُّ إِسَاءَةٍ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أَسْبَابٌ عَدِيدَةٌُ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6" name="Tableau 5">
            <a:extLst>
              <a:ext uri="{FF2B5EF4-FFF2-40B4-BE49-F238E27FC236}">
                <a16:creationId xmlns:a16="http://schemas.microsoft.com/office/drawing/2014/main" id="{D2FC35E0-7032-7A8C-11A1-A15B8C1003EC}"/>
              </a:ext>
            </a:extLst>
          </p:cNvPr>
          <p:cNvGraphicFramePr>
            <a:graphicFrameLocks noGrp="1"/>
          </p:cNvGraphicFramePr>
          <p:nvPr>
            <p:extLst>
              <p:ext uri="{D42A27DB-BD31-4B8C-83A1-F6EECF244321}">
                <p14:modId xmlns:p14="http://schemas.microsoft.com/office/powerpoint/2010/main" val="2320168245"/>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تُلْحِقُ الْأَذَى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كَغِيَابِ التَّرْبِيَةِ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7" name="Tableau 6">
            <a:extLst>
              <a:ext uri="{FF2B5EF4-FFF2-40B4-BE49-F238E27FC236}">
                <a16:creationId xmlns:a16="http://schemas.microsoft.com/office/drawing/2014/main" id="{CD9F6513-B10C-55C0-FC21-164E58D8C2D7}"/>
              </a:ext>
            </a:extLst>
          </p:cNvPr>
          <p:cNvGraphicFramePr>
            <a:graphicFrameLocks noGrp="1"/>
          </p:cNvGraphicFramePr>
          <p:nvPr>
            <p:extLst>
              <p:ext uri="{D42A27DB-BD31-4B8C-83A1-F6EECF244321}">
                <p14:modId xmlns:p14="http://schemas.microsoft.com/office/powerpoint/2010/main" val="3017662427"/>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يُقْصَدُ بِالتَّنَمُّرِ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الْبِيئَةُ الْمُحِيطَةَُ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8" name="Tableau 7">
            <a:extLst>
              <a:ext uri="{FF2B5EF4-FFF2-40B4-BE49-F238E27FC236}">
                <a16:creationId xmlns:a16="http://schemas.microsoft.com/office/drawing/2014/main" id="{C9E61F93-5676-8019-761F-3D6296590220}"/>
              </a:ext>
            </a:extLst>
          </p:cNvPr>
          <p:cNvGraphicFramePr>
            <a:graphicFrameLocks noGrp="1"/>
          </p:cNvGraphicFramePr>
          <p:nvPr>
            <p:extLst>
              <p:ext uri="{D42A27DB-BD31-4B8C-83A1-F6EECF244321}">
                <p14:modId xmlns:p14="http://schemas.microsoft.com/office/powerpoint/2010/main" val="685423455"/>
              </p:ext>
            </p:extLst>
          </p:nvPr>
        </p:nvGraphicFramePr>
        <p:xfrm>
          <a:off x="1116349" y="3822898"/>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 </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كُلُّ سُلُوكٍ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الْخَوْفُ وَالِانْطِوَاءُ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9" name="Tableau 8">
            <a:extLst>
              <a:ext uri="{FF2B5EF4-FFF2-40B4-BE49-F238E27FC236}">
                <a16:creationId xmlns:a16="http://schemas.microsoft.com/office/drawing/2014/main" id="{2AE8DA8C-A640-030C-3A42-D5C6E81D30FA}"/>
              </a:ext>
            </a:extLst>
          </p:cNvPr>
          <p:cNvGraphicFramePr>
            <a:graphicFrameLocks noGrp="1"/>
          </p:cNvGraphicFramePr>
          <p:nvPr>
            <p:extLst>
              <p:ext uri="{D42A27DB-BD31-4B8C-83A1-F6EECF244321}">
                <p14:modId xmlns:p14="http://schemas.microsoft.com/office/powerpoint/2010/main" val="4252209632"/>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وَيُؤَدِّي إِلَى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تَرَاجُعُ التَّحْصِيلِ</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10" name="Rectangle 9">
            <a:extLst>
              <a:ext uri="{FF2B5EF4-FFF2-40B4-BE49-F238E27FC236}">
                <a16:creationId xmlns:a16="http://schemas.microsoft.com/office/drawing/2014/main" id="{9A452412-E32D-7404-CA15-89B47A46B230}"/>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3479433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68581-DCDD-9E5F-7BF3-0A7536916AB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CEBC4A-5423-F1FC-7D19-03146D33D21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A43E7E72-B304-9D56-1103-8A54E6D5C0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2BB598BF-5785-D891-802D-FE0918FA81F5}"/>
              </a:ext>
            </a:extLst>
          </p:cNvPr>
          <p:cNvSpPr txBox="1">
            <a:spLocks/>
          </p:cNvSpPr>
          <p:nvPr/>
        </p:nvSpPr>
        <p:spPr>
          <a:xfrm>
            <a:off x="290034" y="20518"/>
            <a:ext cx="11017224" cy="348310"/>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3- الممارسة المستقلة: </a:t>
            </a:r>
            <a:r>
              <a:rPr lang="ar-SA" sz="1600" b="1" dirty="0">
                <a:solidFill>
                  <a:prstClr val="white">
                    <a:lumMod val="50000"/>
                  </a:prstClr>
                </a:solidFill>
              </a:rPr>
              <a:t>معايير الطلاقة في القراءة: أي السلامة من الأخطاء والسرعة والاسترسال</a:t>
            </a: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6" name="ZoneTexte 5">
            <a:extLst>
              <a:ext uri="{FF2B5EF4-FFF2-40B4-BE49-F238E27FC236}">
                <a16:creationId xmlns:a16="http://schemas.microsoft.com/office/drawing/2014/main" id="{4B81A6AB-37D0-E435-71C5-6EF1E2C99C8C}"/>
              </a:ext>
            </a:extLst>
          </p:cNvPr>
          <p:cNvSpPr txBox="1"/>
          <p:nvPr/>
        </p:nvSpPr>
        <p:spPr>
          <a:xfrm>
            <a:off x="732999" y="356871"/>
            <a:ext cx="10473912"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يختار</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الأستاذ</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من بين التلاميذ عينة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عشوائي</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 ويقرأ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كل واحد منهم خمس </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عبارات بطلاقة دون تدخل فوري، ثم يقدم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تغذية راجعة</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بعد انتهاء التلميذ من قراءة العبارات المطلوبة</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a:t>
            </a:r>
            <a:endPar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435;p14" descr="Lever la main - Icônes mains et gestes gratuites">
            <a:extLst>
              <a:ext uri="{FF2B5EF4-FFF2-40B4-BE49-F238E27FC236}">
                <a16:creationId xmlns:a16="http://schemas.microsoft.com/office/drawing/2014/main" id="{44B5F75D-434D-89AE-FB62-A1F36384E853}"/>
              </a:ext>
            </a:extLst>
          </p:cNvPr>
          <p:cNvPicPr preferRelativeResize="0"/>
          <p:nvPr/>
        </p:nvPicPr>
        <p:blipFill rotWithShape="1">
          <a:blip r:embed="rId3">
            <a:alphaModFix/>
          </a:blip>
          <a:srcRect/>
          <a:stretch/>
        </p:blipFill>
        <p:spPr>
          <a:xfrm>
            <a:off x="116809" y="71470"/>
            <a:ext cx="702642" cy="702642"/>
          </a:xfrm>
          <a:prstGeom prst="rect">
            <a:avLst/>
          </a:prstGeom>
          <a:noFill/>
          <a:ln>
            <a:noFill/>
          </a:ln>
        </p:spPr>
      </p:pic>
      <p:sp>
        <p:nvSpPr>
          <p:cNvPr id="28" name="Rectangle 27">
            <a:extLst>
              <a:ext uri="{FF2B5EF4-FFF2-40B4-BE49-F238E27FC236}">
                <a16:creationId xmlns:a16="http://schemas.microsoft.com/office/drawing/2014/main" id="{EB979AE3-2B2D-1B4C-8DC4-DCA89C18065C}"/>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8" name="Google Shape;1334;p211">
            <a:extLst>
              <a:ext uri="{FF2B5EF4-FFF2-40B4-BE49-F238E27FC236}">
                <a16:creationId xmlns:a16="http://schemas.microsoft.com/office/drawing/2014/main" id="{D684475D-1664-986E-0430-6F35F0691ACE}"/>
              </a:ext>
            </a:extLst>
          </p:cNvPr>
          <p:cNvGraphicFramePr/>
          <p:nvPr>
            <p:extLst>
              <p:ext uri="{D42A27DB-BD31-4B8C-83A1-F6EECF244321}">
                <p14:modId xmlns:p14="http://schemas.microsoft.com/office/powerpoint/2010/main" val="1533979133"/>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لُّ إِسَاءَةٍ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أَسْبَابٌ عَدِيدَةٌُ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9" name="Tableau 8">
            <a:extLst>
              <a:ext uri="{FF2B5EF4-FFF2-40B4-BE49-F238E27FC236}">
                <a16:creationId xmlns:a16="http://schemas.microsoft.com/office/drawing/2014/main" id="{EB218BE3-7641-0DFA-B601-50E112F8643D}"/>
              </a:ext>
            </a:extLst>
          </p:cNvPr>
          <p:cNvGraphicFramePr>
            <a:graphicFrameLocks noGrp="1"/>
          </p:cNvGraphicFramePr>
          <p:nvPr>
            <p:extLst>
              <p:ext uri="{D42A27DB-BD31-4B8C-83A1-F6EECF244321}">
                <p14:modId xmlns:p14="http://schemas.microsoft.com/office/powerpoint/2010/main" val="2320168245"/>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تُلْحِقُ الْأَذَى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كَغِيَابِ التَّرْبِيَةِ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10" name="Tableau 9">
            <a:extLst>
              <a:ext uri="{FF2B5EF4-FFF2-40B4-BE49-F238E27FC236}">
                <a16:creationId xmlns:a16="http://schemas.microsoft.com/office/drawing/2014/main" id="{1A6B5C2E-25BE-E010-C09E-BE22909FDD60}"/>
              </a:ext>
            </a:extLst>
          </p:cNvPr>
          <p:cNvGraphicFramePr>
            <a:graphicFrameLocks noGrp="1"/>
          </p:cNvGraphicFramePr>
          <p:nvPr>
            <p:extLst>
              <p:ext uri="{D42A27DB-BD31-4B8C-83A1-F6EECF244321}">
                <p14:modId xmlns:p14="http://schemas.microsoft.com/office/powerpoint/2010/main" val="3017662427"/>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يُقْصَدُ بِالتَّنَمُّرِ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الْبِيئَةُ الْمُحِيطَةَُ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11" name="Tableau 10">
            <a:extLst>
              <a:ext uri="{FF2B5EF4-FFF2-40B4-BE49-F238E27FC236}">
                <a16:creationId xmlns:a16="http://schemas.microsoft.com/office/drawing/2014/main" id="{58887829-FFF9-A19D-9DE3-C486E488256A}"/>
              </a:ext>
            </a:extLst>
          </p:cNvPr>
          <p:cNvGraphicFramePr>
            <a:graphicFrameLocks noGrp="1"/>
          </p:cNvGraphicFramePr>
          <p:nvPr>
            <p:extLst>
              <p:ext uri="{D42A27DB-BD31-4B8C-83A1-F6EECF244321}">
                <p14:modId xmlns:p14="http://schemas.microsoft.com/office/powerpoint/2010/main" val="685423455"/>
              </p:ext>
            </p:extLst>
          </p:nvPr>
        </p:nvGraphicFramePr>
        <p:xfrm>
          <a:off x="1116349" y="3822898"/>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 </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كُلُّ سُلُوكٍ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الْخَوْفُ وَالِانْطِوَاءُ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12" name="Tableau 11">
            <a:extLst>
              <a:ext uri="{FF2B5EF4-FFF2-40B4-BE49-F238E27FC236}">
                <a16:creationId xmlns:a16="http://schemas.microsoft.com/office/drawing/2014/main" id="{2D0C2F9A-19EB-B552-3F64-80DBB61B8CA9}"/>
              </a:ext>
            </a:extLst>
          </p:cNvPr>
          <p:cNvGraphicFramePr>
            <a:graphicFrameLocks noGrp="1"/>
          </p:cNvGraphicFramePr>
          <p:nvPr>
            <p:extLst>
              <p:ext uri="{D42A27DB-BD31-4B8C-83A1-F6EECF244321}">
                <p14:modId xmlns:p14="http://schemas.microsoft.com/office/powerpoint/2010/main" val="4252209632"/>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وَيُؤَدِّي إِلَى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تَرَاجُعُ التَّحْصِيلِ</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13" name="Rectangle 12">
            <a:extLst>
              <a:ext uri="{FF2B5EF4-FFF2-40B4-BE49-F238E27FC236}">
                <a16:creationId xmlns:a16="http://schemas.microsoft.com/office/drawing/2014/main" id="{D17CFA55-2E31-C99D-5027-D28EAD18E306}"/>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4" name="Rectangle 13">
            <a:extLst>
              <a:ext uri="{FF2B5EF4-FFF2-40B4-BE49-F238E27FC236}">
                <a16:creationId xmlns:a16="http://schemas.microsoft.com/office/drawing/2014/main" id="{B4275413-A1C8-8741-C095-AA54F7C4A30C}"/>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Tree>
    <p:extLst>
      <p:ext uri="{BB962C8B-B14F-4D97-AF65-F5344CB8AC3E}">
        <p14:creationId xmlns:p14="http://schemas.microsoft.com/office/powerpoint/2010/main" val="2252423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8EA85-F243-C90D-70A9-9B78C1405710}"/>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324CB640-83B1-2647-F6A7-AFCB412F572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132FDF90-364E-5307-20B5-8C4BC273D973}"/>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F6538C02-8531-04A8-B37E-E55BD09E3015}"/>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95D4F7-BBAA-BB20-4D3B-16EFB2789D7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7EF18307-3FB9-66E4-64E4-CC73E078548F}"/>
              </a:ext>
            </a:extLst>
          </p:cNvPr>
          <p:cNvSpPr txBox="1"/>
          <p:nvPr/>
        </p:nvSpPr>
        <p:spPr>
          <a:xfrm>
            <a:off x="5877453" y="2008346"/>
            <a:ext cx="4754879" cy="279249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kumimoji="0" lang="ar-MA" sz="5400" b="1" i="0" u="none" strike="noStrike" kern="0" cap="none" spc="0" normalizeH="0" baseline="0" noProof="0" dirty="0">
                <a:ln>
                  <a:noFill/>
                </a:ln>
                <a:solidFill>
                  <a:srgbClr val="44546A"/>
                </a:solidFill>
                <a:effectLst/>
                <a:uLnTx/>
                <a:uFillTx/>
                <a:latin typeface="Calibri"/>
                <a:ea typeface="Calibri"/>
                <a:cs typeface="Calibri"/>
                <a:sym typeface="Calibri"/>
              </a:rPr>
              <a:t>النشاط </a:t>
            </a:r>
            <a:r>
              <a:rPr kumimoji="0" lang="ar-SA" sz="5400" b="1" i="0" u="none" strike="noStrike" kern="0" cap="none" spc="0" normalizeH="0" baseline="0" noProof="0" dirty="0">
                <a:ln>
                  <a:noFill/>
                </a:ln>
                <a:solidFill>
                  <a:srgbClr val="44546A"/>
                </a:solidFill>
                <a:effectLst/>
                <a:uLnTx/>
                <a:uFillTx/>
                <a:latin typeface="Calibri"/>
                <a:ea typeface="Calibri"/>
                <a:cs typeface="Calibri"/>
                <a:sym typeface="Calibri"/>
              </a:rPr>
              <a:t>الأول</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4800" b="1" i="0" u="none" strike="noStrike" kern="0" cap="none" spc="0" normalizeH="0" baseline="0" noProof="0" dirty="0">
                <a:ln>
                  <a:noFill/>
                </a:ln>
                <a:solidFill>
                  <a:srgbClr val="FFC000"/>
                </a:solidFill>
                <a:effectLst/>
                <a:uLnTx/>
                <a:uFillTx/>
                <a:latin typeface="Calibri"/>
                <a:ea typeface="Calibri"/>
                <a:cs typeface="Calibri"/>
                <a:sym typeface="Calibri"/>
              </a:rPr>
              <a:t>ب</a:t>
            </a:r>
            <a:r>
              <a:rPr kumimoji="0" lang="ar-SA" sz="4800" b="1" i="0" u="none" strike="noStrike" kern="0" cap="none" spc="0" normalizeH="0" baseline="0" noProof="0" dirty="0">
                <a:ln>
                  <a:noFill/>
                </a:ln>
                <a:solidFill>
                  <a:srgbClr val="FFC000"/>
                </a:solidFill>
                <a:effectLst/>
                <a:uLnTx/>
                <a:uFillTx/>
                <a:latin typeface="Calibri"/>
                <a:ea typeface="Calibri"/>
                <a:cs typeface="Calibri"/>
                <a:sym typeface="Calibri"/>
              </a:rPr>
              <a:t>- </a:t>
            </a:r>
            <a:r>
              <a:rPr lang="ar-MA" sz="4800" b="1" kern="0" dirty="0">
                <a:solidFill>
                  <a:srgbClr val="FFC000"/>
                </a:solidFill>
                <a:latin typeface="Calibri"/>
                <a:ea typeface="Calibri"/>
                <a:cs typeface="Calibri"/>
                <a:sym typeface="Calibri"/>
              </a:rPr>
              <a:t>أَقْرَأُ </a:t>
            </a:r>
            <a:r>
              <a:rPr lang="ar-SA" sz="4800" b="1" kern="0" dirty="0" err="1">
                <a:solidFill>
                  <a:srgbClr val="FFC000"/>
                </a:solidFill>
                <a:latin typeface="Simplified Arabic" panose="02020603050405020304" pitchFamily="18" charset="-78"/>
                <a:ea typeface="Calibri"/>
                <a:cs typeface="Simplified Arabic" panose="02020603050405020304" pitchFamily="18" charset="-78"/>
                <a:sym typeface="Calibri"/>
              </a:rPr>
              <a:t>ٱ</a:t>
            </a:r>
            <a:r>
              <a:rPr lang="ar-SA" sz="4800" b="1" kern="0" dirty="0" err="1">
                <a:solidFill>
                  <a:srgbClr val="FFC000"/>
                </a:solidFill>
                <a:latin typeface="Calibri"/>
                <a:ea typeface="Calibri"/>
                <a:cs typeface="Calibri"/>
                <a:sym typeface="Calibri"/>
              </a:rPr>
              <a:t>لنَّصَّ</a:t>
            </a:r>
            <a:r>
              <a:rPr lang="ar-MA" sz="4800" b="1" kern="0" dirty="0">
                <a:solidFill>
                  <a:srgbClr val="FFC000"/>
                </a:solidFill>
                <a:latin typeface="Calibri"/>
                <a:ea typeface="Calibri"/>
                <a:cs typeface="Calibri"/>
                <a:sym typeface="Calibri"/>
              </a:rPr>
              <a:t> بِطَلاقَةٍ </a:t>
            </a:r>
            <a:r>
              <a:rPr lang="ar-SA" sz="4000" b="1" kern="0" dirty="0">
                <a:solidFill>
                  <a:srgbClr val="44546A"/>
                </a:solidFill>
                <a:latin typeface="Arial"/>
                <a:ea typeface="Calibri"/>
                <a:cs typeface="Arial"/>
              </a:rPr>
              <a:t>15 </a:t>
            </a:r>
            <a:r>
              <a:rPr kumimoji="0" lang="ar-MA" sz="4000" b="1" i="0" u="none" strike="noStrike" kern="0" cap="none" spc="0" normalizeH="0" baseline="0" noProof="0" dirty="0">
                <a:ln>
                  <a:noFill/>
                </a:ln>
                <a:solidFill>
                  <a:srgbClr val="44546A"/>
                </a:solidFill>
                <a:effectLst/>
                <a:uLnTx/>
                <a:uFillTx/>
                <a:latin typeface="Calibri"/>
                <a:ea typeface="Calibri"/>
                <a:cs typeface="Calibri"/>
              </a:rPr>
              <a:t>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13BDC0B1-1E36-6A75-855A-735DD9901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10" name="Oval 45">
            <a:extLst>
              <a:ext uri="{FF2B5EF4-FFF2-40B4-BE49-F238E27FC236}">
                <a16:creationId xmlns:a16="http://schemas.microsoft.com/office/drawing/2014/main" id="{5E087F3F-09D0-E323-E82B-DEB9979E1E10}"/>
              </a:ext>
            </a:extLst>
          </p:cNvPr>
          <p:cNvSpPr/>
          <p:nvPr/>
        </p:nvSpPr>
        <p:spPr>
          <a:xfrm>
            <a:off x="9425765" y="4032056"/>
            <a:ext cx="831273" cy="688272"/>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508421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D884884C-4558-9BD6-7D5B-5D606E86C55B}"/>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806DA0DE-AC27-6817-395F-184C6F620C26}"/>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59B15D52-8FDC-2687-8898-882A5CD2E630}"/>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8" name="Rectangle : coins arrondis 17">
            <a:extLst>
              <a:ext uri="{FF2B5EF4-FFF2-40B4-BE49-F238E27FC236}">
                <a16:creationId xmlns:a16="http://schemas.microsoft.com/office/drawing/2014/main" id="{5BBE70B4-F7F4-C4D1-E1C3-03890476205D}"/>
              </a:ext>
            </a:extLst>
          </p:cNvPr>
          <p:cNvSpPr/>
          <p:nvPr/>
        </p:nvSpPr>
        <p:spPr>
          <a:xfrm>
            <a:off x="349135" y="1184828"/>
            <a:ext cx="11737889" cy="539885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لتَّنَمُّرُ</a:t>
            </a:r>
            <a:r>
              <a:rPr lang="ar-MA" sz="2400" b="1" dirty="0">
                <a:solidFill>
                  <a:srgbClr val="002060"/>
                </a:solidFill>
                <a:cs typeface="Mudir MT" pitchFamily="2" charset="-78"/>
                <a:sym typeface="Calibri"/>
              </a:rPr>
              <a:t> هُوَ كُلُّ إِسَاءَةٍ مُتَكَرِّرَةٍ بِ</a:t>
            </a:r>
            <a:r>
              <a:rPr lang="ar-SA" sz="2400" b="1" dirty="0">
                <a:solidFill>
                  <a:srgbClr val="002060"/>
                </a:solidFill>
                <a:cs typeface="Mudir MT" pitchFamily="2" charset="-78"/>
                <a:sym typeface="Calibri"/>
              </a:rPr>
              <a:t>ا</a:t>
            </a:r>
            <a:r>
              <a:rPr lang="ar-MA" sz="2400" b="1" dirty="0">
                <a:solidFill>
                  <a:srgbClr val="002060"/>
                </a:solidFill>
                <a:cs typeface="Mudir MT" pitchFamily="2" charset="-78"/>
                <a:sym typeface="Calibri"/>
              </a:rPr>
              <a:t>لْكَلَامِ أَوْ بِالْفِعْلِ تُلْحِقُ الْأَذَى </a:t>
            </a: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لنَّفْسِيَّ</a:t>
            </a:r>
            <a:r>
              <a:rPr lang="ar-MA" sz="2400" b="1" dirty="0">
                <a:solidFill>
                  <a:srgbClr val="002060"/>
                </a:solidFill>
                <a:cs typeface="Mudir MT" pitchFamily="2" charset="-78"/>
                <a:sym typeface="Calibri"/>
              </a:rPr>
              <a:t> أَوِ </a:t>
            </a:r>
            <a:r>
              <a:rPr lang="ar-MA" sz="2400" b="1" dirty="0">
                <a:solidFill>
                  <a:srgbClr val="002060"/>
                </a:solidFill>
                <a:latin typeface="Simplified Arabic" panose="02020603050405020304" pitchFamily="18" charset="-78"/>
                <a:cs typeface="Simplified Arabic" panose="02020603050405020304" pitchFamily="18" charset="-78"/>
                <a:sym typeface="Calibri"/>
              </a:rPr>
              <a:t>ٱ</a:t>
            </a:r>
            <a:r>
              <a:rPr lang="ar-MA" sz="2400" b="1" dirty="0">
                <a:solidFill>
                  <a:srgbClr val="002060"/>
                </a:solidFill>
                <a:cs typeface="Mudir MT" pitchFamily="2" charset="-78"/>
                <a:sym typeface="Calibri"/>
              </a:rPr>
              <a:t>لْجَسَدِيَّ بِالْغَيْرِ، بَيْنَمَا يُقْصَدُ بِالتَّنَمُّرِ </a:t>
            </a: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لْمَدْرَسِيِّ</a:t>
            </a:r>
            <a:r>
              <a:rPr lang="ar-MA" sz="2400" b="1" dirty="0">
                <a:solidFill>
                  <a:srgbClr val="002060"/>
                </a:solidFill>
                <a:cs typeface="Mudir MT" pitchFamily="2" charset="-78"/>
                <a:sym typeface="Calibri"/>
              </a:rPr>
              <a:t> كُلُّ سُلُوكٍ عُدْوَانِيٍّ مُتَكَرِّرٍ يَصْدُرُ عَنْ تِلْمِيذٍ أَوْ مَجْمُوعَةٍ مِنَ التَّلَامِيذِ، وَيُؤَدِّي إِلَى إِيذَاءِ زَمِيلٍ أَوْ زُمَلَاءَ لَهُمْ نَفْسِيًّا أَوْ جَسَدِيًّا.</a:t>
            </a:r>
            <a:endParaRPr lang="ar-MA" sz="2400" b="1" dirty="0">
              <a:solidFill>
                <a:srgbClr val="002060"/>
              </a:solidFill>
              <a:cs typeface="Mudir MT" pitchFamily="2" charset="-78"/>
            </a:endParaRPr>
          </a:p>
          <a:p>
            <a:pPr lvl="0" algn="just" rtl="1">
              <a:lnSpc>
                <a:spcPct val="150000"/>
              </a:lnSpc>
            </a:pPr>
            <a:r>
              <a:rPr lang="ar-MA" sz="2400" b="1" dirty="0">
                <a:solidFill>
                  <a:srgbClr val="002060"/>
                </a:solidFill>
                <a:cs typeface="Mudir MT" pitchFamily="2" charset="-78"/>
                <a:sym typeface="Calibri"/>
              </a:rPr>
              <a:t>وَتَقِفُ وَرَاءَ التَّنَمُّرِ أَسْبَابٌ عَدِيدَةٌ؛ مِنْهَا أَسْبَابٌ ذَاتِيَّةٌ مِثْلَ ضَعْفِ الثِّقَةِ بِالنَّفْسِ، أَوِ الْحَاجَةِ إِلَى لَفْتِ الْاِنْتِبَاهِ، أَوِ الْإِحْسَاسِ بِالنَّقْصِ، ثُمَّ أَسْبَابٌ أُسَرِيَّةٌ كَغِيَابِ التَّرْبِيَةِ الْمُتَوَازِنَةِ أَوْ ضَعْفِ الرَّقَابَةِ. كَمَا تَلْعَبُ الْبِيئَةُ الْمُحِيطَةُ دَوْرًا كَبِيرًا، خُصُوصًا حِينَ تَكُونُ مُشْبَعَةً بِالْعُنْفِ أَوِ التَّمْيِيزِ أَوْ مَشَاعِرِ الْكَرَاهِيَةِ.</a:t>
            </a:r>
            <a:endParaRPr lang="ar-MA" sz="2400" b="1" dirty="0">
              <a:solidFill>
                <a:srgbClr val="002060"/>
              </a:solidFill>
              <a:cs typeface="Mudir MT" pitchFamily="2" charset="-78"/>
            </a:endParaRPr>
          </a:p>
          <a:p>
            <a:pPr lvl="0" algn="just" rtl="1">
              <a:lnSpc>
                <a:spcPct val="150000"/>
              </a:lnSpc>
            </a:pPr>
            <a:r>
              <a:rPr lang="ar-MA" sz="2400" b="1" dirty="0">
                <a:solidFill>
                  <a:srgbClr val="002060"/>
                </a:solidFill>
                <a:cs typeface="Mudir MT" pitchFamily="2" charset="-78"/>
                <a:sym typeface="Calibri"/>
              </a:rPr>
              <a:t>وَيُخَلِّفُ التَّنَمُّرُ آثَارًا نَفْسِيَّةً وَتَرْبَوِيَّةً وَخِيمَةً، مِنْهَا الْخَوْفُ وَالِانْطِوَاءُ وَتَرَاجُعُ التَّحْصِيلِ. وَلِمُوَاجَهَةِ هَذِهِ الظَّاهِرَةِ، لَا بُدَّ مِنْ تَرْسِيخِ ثَقَافَةِ الْاحْتِرَامِ، وَتَكْثِيفِ التَّوْعِيَةِ، مَعَ تَفْعِيلِ دَوْرِ الْأُسْرَةِ وَالْمَدْرَسَةِ فِي التَّتَبُّعِ وَالتّرْبِيَةِ.</a:t>
            </a:r>
          </a:p>
        </p:txBody>
      </p:sp>
      <p:sp>
        <p:nvSpPr>
          <p:cNvPr id="23" name="ZoneTexte 22">
            <a:extLst>
              <a:ext uri="{FF2B5EF4-FFF2-40B4-BE49-F238E27FC236}">
                <a16:creationId xmlns:a16="http://schemas.microsoft.com/office/drawing/2014/main" id="{35E8326B-985B-98CB-4298-F754931B168B}"/>
              </a:ext>
            </a:extLst>
          </p:cNvPr>
          <p:cNvSpPr txBox="1"/>
          <p:nvPr/>
        </p:nvSpPr>
        <p:spPr>
          <a:xfrm>
            <a:off x="3657600" y="274320"/>
            <a:ext cx="3724102" cy="523220"/>
          </a:xfrm>
          <a:prstGeom prst="rect">
            <a:avLst/>
          </a:prstGeom>
          <a:noFill/>
        </p:spPr>
        <p:txBody>
          <a:bodyPr wrap="square">
            <a:spAutoFit/>
          </a:bodyPr>
          <a:lstStyle/>
          <a:p>
            <a:pPr algn="ctr" rtl="1"/>
            <a:r>
              <a:rPr lang="ar-MA" sz="28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800" b="1" dirty="0" err="1">
                <a:solidFill>
                  <a:srgbClr val="002060"/>
                </a:solidFill>
                <a:cs typeface="Mudir MT" pitchFamily="2" charset="-78"/>
                <a:sym typeface="Calibri"/>
              </a:rPr>
              <a:t>لتَّنَمُّرُ</a:t>
            </a:r>
            <a:endParaRPr lang="fr-FR" sz="2800" dirty="0"/>
          </a:p>
        </p:txBody>
      </p:sp>
    </p:spTree>
    <p:extLst>
      <p:ext uri="{BB962C8B-B14F-4D97-AF65-F5344CB8AC3E}">
        <p14:creationId xmlns:p14="http://schemas.microsoft.com/office/powerpoint/2010/main" val="2780855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B779A660-643D-7FEF-8C33-4C4248F981C7}"/>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74E22EAC-7331-4355-57C8-7B7CEACA3A31}"/>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82080819-2369-6EC2-458E-8AF42DBF9A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9C972AC0-C2C0-4790-5B84-74F3984422D8}"/>
              </a:ext>
            </a:extLst>
          </p:cNvPr>
          <p:cNvSpPr txBox="1"/>
          <p:nvPr/>
        </p:nvSpPr>
        <p:spPr>
          <a:xfrm>
            <a:off x="1096040" y="426542"/>
            <a:ext cx="10156375" cy="482537"/>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i="1" dirty="0">
                <a:solidFill>
                  <a:schemeClr val="bg1">
                    <a:lumMod val="50000"/>
                  </a:schemeClr>
                </a:solidFill>
                <a:sym typeface="Calibri"/>
              </a:rPr>
              <a:t>يحرص </a:t>
            </a:r>
            <a:r>
              <a:rPr lang="ar-SA" sz="1400" i="1" dirty="0">
                <a:solidFill>
                  <a:schemeClr val="bg1">
                    <a:lumMod val="50000"/>
                  </a:schemeClr>
                </a:solidFill>
              </a:rPr>
              <a:t>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MA" sz="1400" i="1" dirty="0">
                <a:solidFill>
                  <a:schemeClr val="bg1">
                    <a:lumMod val="50000"/>
                  </a:schemeClr>
                </a:solidFill>
              </a:rPr>
              <a:t> </a:t>
            </a:r>
            <a:r>
              <a:rPr lang="ar-SA" sz="1400" i="1" dirty="0">
                <a:solidFill>
                  <a:schemeClr val="bg1">
                    <a:lumMod val="50000"/>
                  </a:schemeClr>
                </a:solidFill>
              </a:rPr>
              <a:t>قراءة الجمل المثبتة في الكراسة قراءة اقتدائية</a:t>
            </a:r>
            <a:r>
              <a:rPr lang="ar-MA" sz="1400" i="1" dirty="0">
                <a:solidFill>
                  <a:schemeClr val="bg1">
                    <a:lumMod val="50000"/>
                  </a:schemeClr>
                </a:solidFill>
                <a:sym typeface="Calibri"/>
              </a:rPr>
              <a:t> </a:t>
            </a:r>
            <a:r>
              <a:rPr lang="ar-SA" sz="1400" i="1" dirty="0">
                <a:solidFill>
                  <a:schemeClr val="bg1">
                    <a:lumMod val="50000"/>
                  </a:schemeClr>
                </a:solidFill>
                <a:sym typeface="Calibri"/>
              </a:rPr>
              <a:t>وفق </a:t>
            </a:r>
            <a:r>
              <a:rPr lang="ar-MA" sz="1400" i="1" dirty="0">
                <a:solidFill>
                  <a:schemeClr val="bg1">
                    <a:lumMod val="50000"/>
                  </a:schemeClr>
                </a:solidFill>
                <a:sym typeface="Calibri"/>
              </a:rPr>
              <a:t>معايير </a:t>
            </a:r>
            <a:r>
              <a:rPr lang="ar-SA" sz="1400" i="1" dirty="0">
                <a:solidFill>
                  <a:schemeClr val="bg1">
                    <a:lumMod val="50000"/>
                  </a:schemeClr>
                </a:solidFill>
                <a:sym typeface="Calibri"/>
              </a:rPr>
              <a:t>الطلاقة: 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r>
              <a:rPr lang="ar-SA" sz="1400" dirty="0">
                <a:solidFill>
                  <a:srgbClr val="002060"/>
                </a:solidFill>
              </a:rPr>
              <a:t>.</a:t>
            </a:r>
            <a:r>
              <a:rPr lang="ar-SA" sz="1400" i="1" dirty="0">
                <a:solidFill>
                  <a:schemeClr val="bg1">
                    <a:lumMod val="50000"/>
                  </a:schemeClr>
                </a:solidFill>
                <a:sym typeface="Calibri"/>
              </a:rPr>
              <a:t> ويطلب من التلاميذ استعمال</a:t>
            </a:r>
            <a:r>
              <a:rPr lang="ar-MA" sz="1400" i="1" dirty="0">
                <a:solidFill>
                  <a:schemeClr val="bg1">
                    <a:lumMod val="50000"/>
                  </a:schemeClr>
                </a:solidFill>
                <a:sym typeface="Calibri"/>
              </a:rPr>
              <a:t> الإشارة بالأصبع</a:t>
            </a:r>
            <a:r>
              <a:rPr lang="ar-SA" sz="1400" i="1" dirty="0">
                <a:solidFill>
                  <a:schemeClr val="bg1">
                    <a:lumMod val="50000"/>
                  </a:schemeClr>
                </a:solidFill>
                <a:sym typeface="Calibri"/>
              </a:rPr>
              <a:t> في تتبع ا</a:t>
            </a:r>
            <a:r>
              <a:rPr lang="ar-MA" sz="1400" i="1" dirty="0">
                <a:solidFill>
                  <a:schemeClr val="bg1">
                    <a:lumMod val="50000"/>
                  </a:schemeClr>
                </a:solidFill>
                <a:sym typeface="Calibri"/>
              </a:rPr>
              <a:t>لكلمات المقروءة</a:t>
            </a:r>
            <a:r>
              <a:rPr lang="ar-SA" sz="1400" i="1" dirty="0">
                <a:solidFill>
                  <a:schemeClr val="bg1">
                    <a:lumMod val="50000"/>
                  </a:schemeClr>
                </a:solidFill>
                <a:sym typeface="Calibri"/>
              </a:rPr>
              <a:t> </a:t>
            </a:r>
            <a:r>
              <a:rPr lang="ar-MA" sz="1400" i="1" dirty="0">
                <a:solidFill>
                  <a:schemeClr val="bg1">
                    <a:lumMod val="50000"/>
                  </a:schemeClr>
                </a:solidFill>
                <a:latin typeface="Calibri"/>
                <a:ea typeface="Calibri"/>
                <a:cs typeface="Calibri"/>
                <a:sym typeface="Calibri"/>
              </a:rPr>
              <a:t>.</a:t>
            </a:r>
            <a:endParaRPr sz="14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987D6746-4A30-DA5D-A563-5C4587A9F1F6}"/>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7345115" y="1962392"/>
            <a:ext cx="4505667" cy="3114328"/>
          </a:xfrm>
          <a:prstGeom prst="rect">
            <a:avLst/>
          </a:prstGeom>
          <a:noFill/>
          <a:ln>
            <a:noFill/>
          </a:ln>
        </p:spPr>
      </p:pic>
      <p:sp>
        <p:nvSpPr>
          <p:cNvPr id="3" name="Google Shape;1369;p31">
            <a:extLst>
              <a:ext uri="{FF2B5EF4-FFF2-40B4-BE49-F238E27FC236}">
                <a16:creationId xmlns:a16="http://schemas.microsoft.com/office/drawing/2014/main" id="{1E49ECA0-4E5A-C835-3900-798F1F6A12BD}"/>
              </a:ext>
            </a:extLst>
          </p:cNvPr>
          <p:cNvSpPr txBox="1"/>
          <p:nvPr/>
        </p:nvSpPr>
        <p:spPr>
          <a:xfrm>
            <a:off x="436888" y="106751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يحرص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على قراءة النص قراءة اقتدائية، و</a:t>
            </a:r>
            <a:r>
              <a:rPr lang="ar-MA" sz="2000" i="1" dirty="0">
                <a:latin typeface="Calibri"/>
                <a:ea typeface="Calibri"/>
                <a:cs typeface="Calibri"/>
                <a:sym typeface="Calibri"/>
              </a:rPr>
              <a:t>على تتب</a:t>
            </a:r>
            <a:r>
              <a:rPr lang="ar-SA" sz="2000" i="1" dirty="0">
                <a:latin typeface="Calibri"/>
                <a:ea typeface="Calibri"/>
                <a:cs typeface="Calibri"/>
                <a:sym typeface="Calibri"/>
              </a:rPr>
              <a:t>ع التلاميذ لقراءته</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9838BDB2-CABD-8AA1-4976-64E28A81B511}"/>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0B07769D-CB27-F47C-787A-C874F328BE2B}"/>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8" name="Rectangle 7">
            <a:extLst>
              <a:ext uri="{FF2B5EF4-FFF2-40B4-BE49-F238E27FC236}">
                <a16:creationId xmlns:a16="http://schemas.microsoft.com/office/drawing/2014/main" id="{E37A1EDD-6B88-4C0A-5DAD-51D468C8C8AB}"/>
              </a:ext>
            </a:extLst>
          </p:cNvPr>
          <p:cNvSpPr/>
          <p:nvPr/>
        </p:nvSpPr>
        <p:spPr>
          <a:xfrm>
            <a:off x="1105231" y="1846017"/>
            <a:ext cx="5231012"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ZoneTexte 8">
            <a:extLst>
              <a:ext uri="{FF2B5EF4-FFF2-40B4-BE49-F238E27FC236}">
                <a16:creationId xmlns:a16="http://schemas.microsoft.com/office/drawing/2014/main" id="{04487D26-BA1E-0683-4047-6772D3481FFF}"/>
              </a:ext>
            </a:extLst>
          </p:cNvPr>
          <p:cNvSpPr txBox="1"/>
          <p:nvPr/>
        </p:nvSpPr>
        <p:spPr>
          <a:xfrm>
            <a:off x="436888" y="2484564"/>
            <a:ext cx="5957210" cy="1302921"/>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dirty="0">
                <a:solidFill>
                  <a:srgbClr val="002060"/>
                </a:solidFill>
                <a:effectLst/>
              </a:rPr>
              <a:t>نطق الحروف من مخارجها الصحيحة.</a:t>
            </a:r>
            <a:endParaRPr lang="fr-FR"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dirty="0">
                <a:solidFill>
                  <a:srgbClr val="002060"/>
                </a:solidFill>
                <a:effectLst/>
              </a:rPr>
              <a:t>التمييز بين الحركات القصيرة والطويلة، الشدة والتنوين.</a:t>
            </a:r>
            <a:endParaRPr lang="fr-FR"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عدم تغيير، أو حذف، أو إضافة حروف، أو كلمات.</a:t>
            </a:r>
            <a:endParaRPr lang="fr-FR" sz="16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855BFF5-84AD-2B7F-F668-0971F8E67BC1}"/>
              </a:ext>
            </a:extLst>
          </p:cNvPr>
          <p:cNvSpPr/>
          <p:nvPr/>
        </p:nvSpPr>
        <p:spPr>
          <a:xfrm>
            <a:off x="1105230" y="4323502"/>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3" name="ZoneTexte 12">
            <a:extLst>
              <a:ext uri="{FF2B5EF4-FFF2-40B4-BE49-F238E27FC236}">
                <a16:creationId xmlns:a16="http://schemas.microsoft.com/office/drawing/2014/main" id="{99F48EF9-0F3A-166E-143F-3E692CCAEA2E}"/>
              </a:ext>
            </a:extLst>
          </p:cNvPr>
          <p:cNvSpPr txBox="1"/>
          <p:nvPr/>
        </p:nvSpPr>
        <p:spPr>
          <a:xfrm>
            <a:off x="379032" y="4999555"/>
            <a:ext cx="5957210" cy="1237583"/>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المحافظة على تدفق القراءة دون تلعثم أو توقفات طويلة.</a:t>
            </a:r>
            <a:endParaRPr lang="fr-FR" sz="16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قراءة عدد مناسب نص من 80 إلى 120 كلمة في دقيقتين.</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احترام علامات الوقف والفصل.</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تجنب البطء المفرط أو التسرع المخل بالمعنى.</a:t>
            </a:r>
            <a:endParaRPr lang="fr-FR" sz="1600" dirty="0">
              <a:solidFill>
                <a:srgbClr val="002060"/>
              </a:solidFill>
            </a:endParaRPr>
          </a:p>
        </p:txBody>
      </p:sp>
      <p:sp>
        <p:nvSpPr>
          <p:cNvPr id="11" name="Google Shape;1367;p31">
            <a:extLst>
              <a:ext uri="{FF2B5EF4-FFF2-40B4-BE49-F238E27FC236}">
                <a16:creationId xmlns:a16="http://schemas.microsoft.com/office/drawing/2014/main" id="{F67CED4E-45B9-E443-490B-D1EEBAD064B8}"/>
              </a:ext>
            </a:extLst>
          </p:cNvPr>
          <p:cNvSpPr txBox="1">
            <a:spLocks/>
          </p:cNvSpPr>
          <p:nvPr/>
        </p:nvSpPr>
        <p:spPr>
          <a:xfrm>
            <a:off x="278023" y="97071"/>
            <a:ext cx="11040563" cy="32947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AEABAB"/>
              </a:buClr>
              <a:buSzPts val="14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1- النمذجة</a:t>
            </a:r>
            <a:r>
              <a:rPr kumimoji="0" lang="ar-SA" sz="1600" b="1" i="0" u="none" strike="noStrike" kern="0" cap="none" spc="0" normalizeH="0" baseline="0" noProof="0" dirty="0">
                <a:ln>
                  <a:noFill/>
                </a:ln>
                <a:solidFill>
                  <a:srgbClr val="757070"/>
                </a:solidFill>
                <a:effectLst/>
                <a:uLnTx/>
                <a:uFillTx/>
                <a:latin typeface="Calibri"/>
                <a:sym typeface="Calibri"/>
              </a:rPr>
              <a:t>: </a:t>
            </a:r>
            <a:r>
              <a:rPr kumimoji="0" lang="ar-SA" sz="1600" b="1" i="0" u="none" strike="noStrike" kern="0" cap="none" spc="0" normalizeH="0" baseline="0" noProof="0" dirty="0">
                <a:ln>
                  <a:noFill/>
                </a:ln>
                <a:solidFill>
                  <a:srgbClr val="44546A"/>
                </a:solidFill>
                <a:effectLst/>
                <a:uLnTx/>
                <a:uFillTx/>
                <a:latin typeface="Calibri"/>
                <a:sym typeface="Calibri"/>
              </a:rPr>
              <a:t>أقرأ النَّصَّ</a:t>
            </a:r>
            <a:r>
              <a:rPr kumimoji="0" lang="ar-MA" sz="1600" b="1" i="0" u="none" strike="noStrike" kern="0" cap="none" spc="0" normalizeH="0" baseline="0" noProof="0" dirty="0">
                <a:ln>
                  <a:noFill/>
                </a:ln>
                <a:solidFill>
                  <a:srgbClr val="44546A"/>
                </a:solidFill>
                <a:effectLst/>
                <a:uLnTx/>
                <a:uFillTx/>
                <a:latin typeface="Calibri"/>
                <a:sym typeface="Calibri"/>
              </a:rPr>
              <a:t> </a:t>
            </a:r>
            <a:r>
              <a:rPr kumimoji="0" lang="ar-SA" sz="1600" b="1" i="0" u="none" strike="noStrike" kern="0" cap="none" spc="0" normalizeH="0" baseline="0" noProof="0" dirty="0">
                <a:ln>
                  <a:noFill/>
                </a:ln>
                <a:solidFill>
                  <a:srgbClr val="44546A"/>
                </a:solidFill>
                <a:effectLst/>
                <a:uLnTx/>
                <a:uFillTx/>
                <a:latin typeface="Calibri"/>
                <a:sym typeface="Calibri"/>
              </a:rPr>
              <a:t>بطلاقة</a:t>
            </a:r>
            <a:r>
              <a:rPr kumimoji="0" lang="ar-MA" sz="1600" b="1" i="0" u="none" strike="noStrike" kern="0" cap="none" spc="0" normalizeH="0" baseline="0" noProof="0" dirty="0">
                <a:ln>
                  <a:noFill/>
                </a:ln>
                <a:solidFill>
                  <a:srgbClr val="44546A"/>
                </a:solidFill>
                <a:effectLst/>
                <a:uLnTx/>
                <a:uFillTx/>
                <a:latin typeface="Calibri"/>
                <a:sym typeface="Calibri"/>
              </a:rPr>
              <a:t>. </a:t>
            </a:r>
          </a:p>
        </p:txBody>
      </p:sp>
    </p:spTree>
    <p:extLst>
      <p:ext uri="{BB962C8B-B14F-4D97-AF65-F5344CB8AC3E}">
        <p14:creationId xmlns:p14="http://schemas.microsoft.com/office/powerpoint/2010/main" val="477586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Shape 1366">
          <a:extLst>
            <a:ext uri="{FF2B5EF4-FFF2-40B4-BE49-F238E27FC236}">
              <a16:creationId xmlns:a16="http://schemas.microsoft.com/office/drawing/2014/main" id="{234785A0-EB04-5C3E-C360-9EF7ACB798FB}"/>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D96A02E3-8AC3-4F3B-B445-A7BAEFDAAF9B}"/>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22E1E831-2A97-9059-D1B0-30ADFD31ADE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277A0310-54FC-433B-AE69-8538445D91A2}"/>
              </a:ext>
            </a:extLst>
          </p:cNvPr>
          <p:cNvSpPr txBox="1"/>
          <p:nvPr/>
        </p:nvSpPr>
        <p:spPr>
          <a:xfrm>
            <a:off x="1144639" y="373678"/>
            <a:ext cx="10156375" cy="51148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i="1" dirty="0">
                <a:solidFill>
                  <a:schemeClr val="bg1">
                    <a:lumMod val="50000"/>
                  </a:schemeClr>
                </a:solidFill>
                <a:sym typeface="Calibri"/>
              </a:rPr>
              <a:t>يحرص </a:t>
            </a:r>
            <a:r>
              <a:rPr lang="ar-SA" sz="1400" i="1" dirty="0">
                <a:solidFill>
                  <a:schemeClr val="bg1">
                    <a:lumMod val="50000"/>
                  </a:schemeClr>
                </a:solidFill>
              </a:rPr>
              <a:t>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SA" sz="1400" i="1" dirty="0">
                <a:solidFill>
                  <a:schemeClr val="bg1">
                    <a:lumMod val="50000"/>
                  </a:schemeClr>
                </a:solidFill>
              </a:rPr>
              <a:t> بعد قراءته للنص المثبت في الكراسة قراءة اقتدائية</a:t>
            </a:r>
            <a:r>
              <a:rPr lang="ar-MA" sz="1400" i="1" dirty="0">
                <a:solidFill>
                  <a:schemeClr val="bg1">
                    <a:lumMod val="50000"/>
                  </a:schemeClr>
                </a:solidFill>
                <a:sym typeface="Calibri"/>
              </a:rPr>
              <a:t> </a:t>
            </a:r>
            <a:r>
              <a:rPr lang="ar-SA" sz="1400" i="1" dirty="0">
                <a:solidFill>
                  <a:schemeClr val="bg1">
                    <a:lumMod val="50000"/>
                  </a:schemeClr>
                </a:solidFill>
                <a:sym typeface="Calibri"/>
              </a:rPr>
              <a:t>على تقديم </a:t>
            </a:r>
            <a:r>
              <a:rPr lang="ar-SA" sz="1400" dirty="0">
                <a:solidFill>
                  <a:prstClr val="white">
                    <a:lumMod val="50000"/>
                  </a:prstClr>
                </a:solidFill>
                <a:latin typeface="Calibri Light" panose="020F0302020204030204"/>
                <a:cs typeface="Times New Roman" panose="02020603050405020304" pitchFamily="18" charset="0"/>
              </a:rPr>
              <a:t>توضيحات حول معايير الطلاقة: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r>
              <a:rPr lang="ar-SA" sz="1400" dirty="0">
                <a:solidFill>
                  <a:srgbClr val="002060"/>
                </a:solidFill>
              </a:rPr>
              <a:t>.</a:t>
            </a:r>
            <a:r>
              <a:rPr lang="ar-SA" sz="1400" i="1" dirty="0">
                <a:solidFill>
                  <a:schemeClr val="bg1">
                    <a:lumMod val="50000"/>
                  </a:schemeClr>
                </a:solidFill>
                <a:sym typeface="Calibri"/>
              </a:rPr>
              <a:t> ويطلب من التلاميذ استعمال</a:t>
            </a:r>
            <a:r>
              <a:rPr lang="ar-MA" sz="1400" i="1" dirty="0">
                <a:solidFill>
                  <a:schemeClr val="bg1">
                    <a:lumMod val="50000"/>
                  </a:schemeClr>
                </a:solidFill>
                <a:sym typeface="Calibri"/>
              </a:rPr>
              <a:t> الإشارة بالأصبع</a:t>
            </a:r>
            <a:r>
              <a:rPr lang="ar-SA" sz="1400" i="1" dirty="0">
                <a:solidFill>
                  <a:schemeClr val="bg1">
                    <a:lumMod val="50000"/>
                  </a:schemeClr>
                </a:solidFill>
                <a:sym typeface="Calibri"/>
              </a:rPr>
              <a:t> في تتبع الفقرة</a:t>
            </a:r>
            <a:r>
              <a:rPr lang="ar-MA" sz="1400" i="1" dirty="0">
                <a:solidFill>
                  <a:schemeClr val="bg1">
                    <a:lumMod val="50000"/>
                  </a:schemeClr>
                </a:solidFill>
                <a:sym typeface="Calibri"/>
              </a:rPr>
              <a:t> المقروء</a:t>
            </a:r>
            <a:r>
              <a:rPr lang="ar-SA" sz="1400" i="1" dirty="0">
                <a:solidFill>
                  <a:schemeClr val="bg1">
                    <a:lumMod val="50000"/>
                  </a:schemeClr>
                </a:solidFill>
                <a:sym typeface="Calibri"/>
              </a:rPr>
              <a:t>ة، وفق ما يأتي:</a:t>
            </a:r>
            <a:endParaRPr sz="14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0F0F8223-E0FC-510A-F3B9-95B60388C085}"/>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10416272" y="1605484"/>
            <a:ext cx="1781972" cy="1398271"/>
          </a:xfrm>
          <a:prstGeom prst="rect">
            <a:avLst/>
          </a:prstGeom>
          <a:noFill/>
          <a:ln>
            <a:noFill/>
          </a:ln>
        </p:spPr>
      </p:pic>
      <p:sp>
        <p:nvSpPr>
          <p:cNvPr id="3" name="Google Shape;1369;p31">
            <a:extLst>
              <a:ext uri="{FF2B5EF4-FFF2-40B4-BE49-F238E27FC236}">
                <a16:creationId xmlns:a16="http://schemas.microsoft.com/office/drawing/2014/main" id="{123E9DC8-2FD5-F8F7-5E58-46BDE269F633}"/>
              </a:ext>
            </a:extLst>
          </p:cNvPr>
          <p:cNvSpPr txBox="1"/>
          <p:nvPr/>
        </p:nvSpPr>
        <p:spPr>
          <a:xfrm>
            <a:off x="519575" y="94856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يقدم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بعد  قراءة الفقرة قراءة اقتدائية، </a:t>
            </a:r>
            <a:r>
              <a:rPr lang="ar-MA" sz="2000" i="1" dirty="0">
                <a:latin typeface="Calibri"/>
                <a:ea typeface="Calibri"/>
                <a:cs typeface="Calibri"/>
                <a:sym typeface="Calibri"/>
              </a:rPr>
              <a:t> </a:t>
            </a:r>
            <a:r>
              <a:rPr lang="ar-SA" sz="2000" i="1" dirty="0">
                <a:latin typeface="Calibri"/>
                <a:ea typeface="Calibri"/>
                <a:cs typeface="Calibri"/>
                <a:sym typeface="Calibri"/>
              </a:rPr>
              <a:t>بعض التوضيحات على قراءته للفقرة مركزا على أمثلة توضيحية لمؤشرات الدقة</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A8051B48-DE79-24B0-F40D-0F5B9B744EC3}"/>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EDBCBED5-1A49-EEEE-57F3-97AC7E932D08}"/>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1" name="Rectangle 1">
            <a:extLst>
              <a:ext uri="{FF2B5EF4-FFF2-40B4-BE49-F238E27FC236}">
                <a16:creationId xmlns:a16="http://schemas.microsoft.com/office/drawing/2014/main" id="{457279D4-C8BB-8BFA-FA32-913560FE3A0F}"/>
              </a:ext>
            </a:extLst>
          </p:cNvPr>
          <p:cNvSpPr>
            <a:spLocks noChangeArrowheads="1"/>
          </p:cNvSpPr>
          <p:nvPr/>
        </p:nvSpPr>
        <p:spPr bwMode="auto">
          <a:xfrm>
            <a:off x="422507" y="1538143"/>
            <a:ext cx="9331845"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fr-FR"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أمثلة عن السرعة والاسترسال </a:t>
            </a:r>
            <a:r>
              <a:rPr kumimoji="0" lang="fr-FR" altLang="fr-FR"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endParaRPr kumimoji="0" lang="fr-FR" altLang="fr-FR" sz="2000" b="1" i="0" u="none" strike="noStrike" cap="none" normalizeH="0" baseline="0" dirty="0">
              <a:ln>
                <a:noFill/>
              </a:ln>
              <a:solidFill>
                <a:schemeClr val="tx1"/>
              </a:solidFill>
              <a:effectLst/>
              <a:latin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latin typeface="Arial" panose="020B0604020202020204" pitchFamily="34" charset="0"/>
              </a:rPr>
              <a:t>✅ </a:t>
            </a:r>
            <a:r>
              <a:rPr kumimoji="0" lang="ar-SA" altLang="fr-FR"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مثال 1</a:t>
            </a:r>
            <a:r>
              <a:rPr kumimoji="0" lang="fr-FR" altLang="fr-FR" sz="2000" b="1" i="0" u="none" strike="noStrike" cap="none" normalizeH="0" baseline="0" dirty="0">
                <a:ln>
                  <a:noFill/>
                </a:ln>
                <a:solidFill>
                  <a:schemeClr val="tx1"/>
                </a:solidFill>
                <a:effectLst/>
                <a:latin typeface="Arial" panose="020B0604020202020204" pitchFamily="34" charset="0"/>
              </a:rPr>
              <a:t>:</a:t>
            </a: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latin typeface="Arial" panose="020B0604020202020204" pitchFamily="34" charset="0"/>
              </a:rPr>
              <a:t>"</a:t>
            </a:r>
            <a:r>
              <a:rPr kumimoji="0" lang="ar-SA" altLang="fr-FR"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التَّنَمُّرُ هُوَ كُلُّ إِسَاءَةٍ مُتَكَرِّرَةٍ بِالْكَلَامِ أَوْ بِالْفِعْلِ تُلْحِقُ الْأَذَى النَّفْسِيَّ أَوِ الْجَسَدِيَّ بِالْغَيْرِ</a:t>
            </a:r>
            <a:r>
              <a:rPr kumimoji="0" lang="fr-FR" altLang="fr-FR" sz="2000" b="1" i="0" u="none" strike="noStrike" cap="none" normalizeH="0" baseline="0" dirty="0">
                <a:ln>
                  <a:noFill/>
                </a:ln>
                <a:solidFill>
                  <a:schemeClr val="tx1"/>
                </a:solidFill>
                <a:effectLst/>
                <a:latin typeface="Arial" panose="020B0604020202020204" pitchFamily="34" charset="0"/>
              </a:rPr>
              <a:t>..."</a:t>
            </a:r>
            <a:br>
              <a:rPr kumimoji="0" lang="fr-FR" altLang="fr-FR" sz="2000" b="0" i="0" u="none" strike="noStrike" cap="none" normalizeH="0" baseline="0" dirty="0">
                <a:ln>
                  <a:noFill/>
                </a:ln>
                <a:solidFill>
                  <a:schemeClr val="tx1"/>
                </a:solidFill>
                <a:effectLst/>
                <a:latin typeface="Arial" panose="020B0604020202020204" pitchFamily="34" charset="0"/>
              </a:rPr>
            </a:b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ar-SA" altLang="fr-FR"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التوضيح</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ar-SA" altLang="fr-F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قراءة سلسة دون تقطيع أو تلعثم، تحترم علامات الوقف، وتُظهر المعنى بوضوح</a:t>
            </a:r>
            <a:r>
              <a:rPr kumimoji="0" lang="fr-FR" altLang="fr-FR" sz="2000" b="0" i="0" u="none" strike="noStrike" cap="none" normalizeH="0" baseline="0" dirty="0">
                <a:ln>
                  <a:noFill/>
                </a:ln>
                <a:solidFill>
                  <a:schemeClr val="tx1"/>
                </a:solidFill>
                <a:effectLst/>
                <a:latin typeface="Arial" panose="020B0604020202020204" pitchFamily="34" charset="0"/>
              </a:rPr>
              <a:t>.</a:t>
            </a:r>
          </a:p>
        </p:txBody>
      </p:sp>
      <p:sp>
        <p:nvSpPr>
          <p:cNvPr id="12" name="Rectangle 2">
            <a:extLst>
              <a:ext uri="{FF2B5EF4-FFF2-40B4-BE49-F238E27FC236}">
                <a16:creationId xmlns:a16="http://schemas.microsoft.com/office/drawing/2014/main" id="{4E9EB804-941D-99EC-150B-CAC5C2EAA9C4}"/>
              </a:ext>
            </a:extLst>
          </p:cNvPr>
          <p:cNvSpPr>
            <a:spLocks noChangeArrowheads="1"/>
          </p:cNvSpPr>
          <p:nvPr/>
        </p:nvSpPr>
        <p:spPr bwMode="auto">
          <a:xfrm>
            <a:off x="619121" y="2971379"/>
            <a:ext cx="917803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latin typeface="Arial" panose="020B0604020202020204" pitchFamily="34" charset="0"/>
              </a:rPr>
              <a:t>✅ </a:t>
            </a:r>
            <a:r>
              <a:rPr lang="ar-SA" altLang="fr-FR" sz="2000" b="1" dirty="0">
                <a:latin typeface="Arial" panose="020B0604020202020204" pitchFamily="34" charset="0"/>
                <a:cs typeface="Arial" panose="020B0604020202020204" pitchFamily="34" charset="0"/>
              </a:rPr>
              <a:t>مثال 2</a:t>
            </a:r>
            <a:r>
              <a:rPr lang="fr-FR" altLang="fr-FR" sz="2000" b="1" dirty="0">
                <a:latin typeface="Arial" panose="020B0604020202020204" pitchFamily="34" charset="0"/>
                <a:cs typeface="Arial" panose="020B0604020202020204" pitchFamily="34" charset="0"/>
              </a:rPr>
              <a:t>:</a:t>
            </a:r>
          </a:p>
          <a:p>
            <a:pPr marL="0" marR="0" lvl="0" indent="0" algn="r" defTabSz="914400" rtl="1" eaLnBrk="0" fontAlgn="base" latinLnBrk="0" hangingPunct="0">
              <a:lnSpc>
                <a:spcPct val="100000"/>
              </a:lnSpc>
              <a:spcBef>
                <a:spcPct val="0"/>
              </a:spcBef>
              <a:spcAft>
                <a:spcPct val="0"/>
              </a:spcAft>
              <a:buClrTx/>
              <a:buSzTx/>
              <a:buFontTx/>
              <a:buNone/>
              <a:tabLst/>
            </a:pPr>
            <a:r>
              <a:rPr lang="fr-FR" altLang="fr-FR" sz="2000" b="1" dirty="0">
                <a:latin typeface="Arial" panose="020B0604020202020204" pitchFamily="34" charset="0"/>
                <a:cs typeface="Arial" panose="020B0604020202020204" pitchFamily="34" charset="0"/>
              </a:rPr>
              <a:t>"</a:t>
            </a:r>
            <a:r>
              <a:rPr lang="ar-SA" altLang="fr-FR" sz="2000" b="1" dirty="0">
                <a:latin typeface="Arial" panose="020B0604020202020204" pitchFamily="34" charset="0"/>
                <a:cs typeface="Arial" panose="020B0604020202020204" pitchFamily="34" charset="0"/>
              </a:rPr>
              <a:t>وَيُخَلِّفُ التَّنَمًّرُ آثَارًا نَفْسِيَّةً وَتَرْبَوِيَّةً وَخِيمَةً، مِنْهَا الْخَوْفُ وَالِانْطِوَاءُ وَتَرَاجُعُ التَّحْصِيلِ</a:t>
            </a:r>
            <a:r>
              <a:rPr lang="fr-FR" altLang="fr-FR" sz="2000" b="1" dirty="0">
                <a:latin typeface="Arial" panose="020B0604020202020204" pitchFamily="34" charset="0"/>
                <a:cs typeface="Arial" panose="020B0604020202020204" pitchFamily="34" charset="0"/>
              </a:rPr>
              <a:t>..."</a:t>
            </a:r>
            <a:br>
              <a:rPr lang="fr-FR" altLang="fr-FR" sz="2000" b="1" dirty="0">
                <a:latin typeface="Arial" panose="020B0604020202020204" pitchFamily="34" charset="0"/>
                <a:cs typeface="Arial" panose="020B0604020202020204" pitchFamily="34" charset="0"/>
              </a:rPr>
            </a:br>
            <a:r>
              <a:rPr lang="fr-FR" altLang="fr-FR" sz="2000" b="1" dirty="0">
                <a:latin typeface="Arial" panose="020B0604020202020204" pitchFamily="34" charset="0"/>
                <a:cs typeface="Arial" panose="020B0604020202020204" pitchFamily="34" charset="0"/>
              </a:rPr>
              <a:t>🔹 </a:t>
            </a:r>
            <a:r>
              <a:rPr lang="ar-SA" altLang="fr-FR" sz="2000" b="1" dirty="0">
                <a:latin typeface="Arial" panose="020B0604020202020204" pitchFamily="34" charset="0"/>
                <a:cs typeface="Arial" panose="020B0604020202020204" pitchFamily="34" charset="0"/>
              </a:rPr>
              <a:t>التوضيح</a:t>
            </a:r>
            <a:r>
              <a:rPr lang="fr-FR" altLang="fr-FR" sz="2000" b="1"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القارئ يُحافظ على نفس وتيرته، ويُبرز الكلمات المفتاحية دون استعجال أو بطء مفرط</a:t>
            </a:r>
            <a:r>
              <a:rPr lang="fr-FR" altLang="fr-FR" sz="2000" b="1" dirty="0">
                <a:latin typeface="Arial" panose="020B0604020202020204" pitchFamily="34" charset="0"/>
                <a:cs typeface="Arial" panose="020B0604020202020204" pitchFamily="34" charset="0"/>
              </a:rPr>
              <a:t>.</a:t>
            </a:r>
          </a:p>
        </p:txBody>
      </p:sp>
      <p:sp>
        <p:nvSpPr>
          <p:cNvPr id="13" name="Rectangle 3">
            <a:extLst>
              <a:ext uri="{FF2B5EF4-FFF2-40B4-BE49-F238E27FC236}">
                <a16:creationId xmlns:a16="http://schemas.microsoft.com/office/drawing/2014/main" id="{74AAED8C-933A-8AF0-08F6-FC83545D0666}"/>
              </a:ext>
            </a:extLst>
          </p:cNvPr>
          <p:cNvSpPr>
            <a:spLocks noChangeArrowheads="1"/>
          </p:cNvSpPr>
          <p:nvPr/>
        </p:nvSpPr>
        <p:spPr bwMode="auto">
          <a:xfrm>
            <a:off x="1812174" y="4260852"/>
            <a:ext cx="781396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lang="ar-SA" altLang="fr-FR" sz="2000" b="1" dirty="0">
                <a:latin typeface="Arial" panose="020B0604020202020204" pitchFamily="34" charset="0"/>
                <a:cs typeface="Arial" panose="020B0604020202020204" pitchFamily="34" charset="0"/>
              </a:rPr>
              <a:t>أمثلة على الخطأ في السرعة أو الاسترسال</a:t>
            </a:r>
            <a:r>
              <a:rPr lang="fr-FR" altLang="fr-FR" sz="2000" b="1" dirty="0">
                <a:latin typeface="Arial" panose="020B0604020202020204" pitchFamily="34" charset="0"/>
                <a:cs typeface="Arial" panose="020B0604020202020204" pitchFamily="34" charset="0"/>
              </a:rPr>
              <a:t>:</a:t>
            </a:r>
          </a:p>
          <a:p>
            <a:pPr marL="0" marR="0" lvl="0" indent="0" algn="r" defTabSz="914400" rtl="1" eaLnBrk="0" fontAlgn="base" latinLnBrk="0" hangingPunct="0">
              <a:lnSpc>
                <a:spcPct val="100000"/>
              </a:lnSpc>
              <a:spcBef>
                <a:spcPct val="0"/>
              </a:spcBef>
              <a:spcAft>
                <a:spcPct val="0"/>
              </a:spcAft>
              <a:buClrTx/>
              <a:buSzTx/>
              <a:buFontTx/>
              <a:buNone/>
              <a:tabLst/>
            </a:pPr>
            <a:r>
              <a:rPr lang="fr-FR" altLang="fr-FR" sz="2000" b="1"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مثال على البطء المُفرط</a:t>
            </a:r>
            <a:r>
              <a:rPr lang="fr-FR" altLang="fr-FR" sz="2000" dirty="0">
                <a:latin typeface="Arial" panose="020B0604020202020204" pitchFamily="34" charset="0"/>
                <a:cs typeface="Arial" panose="020B0604020202020204" pitchFamily="34" charset="0"/>
              </a:rPr>
              <a:t>:</a:t>
            </a:r>
            <a:r>
              <a:rPr lang="ar-SA" altLang="fr-FR" sz="2000" dirty="0">
                <a:latin typeface="Arial" panose="020B0604020202020204" pitchFamily="34" charset="0"/>
                <a:cs typeface="Arial" panose="020B0604020202020204" pitchFamily="34" charset="0"/>
              </a:rPr>
              <a:t> </a:t>
            </a:r>
            <a:r>
              <a:rPr lang="fr-FR" altLang="fr-FR" sz="2000" dirty="0">
                <a:latin typeface="Arial" panose="020B0604020202020204" pitchFamily="34" charset="0"/>
                <a:cs typeface="Arial" panose="020B0604020202020204" pitchFamily="34" charset="0"/>
              </a:rPr>
              <a:t>"</a:t>
            </a:r>
            <a:r>
              <a:rPr lang="ar-SA" altLang="fr-FR" sz="2000" dirty="0">
                <a:latin typeface="Arial" panose="020B0604020202020204" pitchFamily="34" charset="0"/>
                <a:cs typeface="Arial" panose="020B0604020202020204" pitchFamily="34" charset="0"/>
              </a:rPr>
              <a:t>التَّـ... نـ... مـ... رُ... هُوَ... كُلُّ... إِسَاءَةٍ</a:t>
            </a:r>
            <a:r>
              <a:rPr lang="fr-FR" altLang="fr-FR" sz="2000" dirty="0">
                <a:latin typeface="Arial" panose="020B0604020202020204" pitchFamily="34" charset="0"/>
                <a:cs typeface="Arial" panose="020B0604020202020204" pitchFamily="34" charset="0"/>
              </a:rPr>
              <a:t>..."</a:t>
            </a:r>
            <a:br>
              <a:rPr lang="fr-FR" altLang="fr-FR" sz="2000" dirty="0">
                <a:latin typeface="Arial" panose="020B0604020202020204" pitchFamily="34" charset="0"/>
                <a:cs typeface="Arial" panose="020B0604020202020204" pitchFamily="34" charset="0"/>
              </a:rPr>
            </a:br>
            <a:r>
              <a:rPr lang="fr-FR" altLang="fr-FR" sz="2000"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النتيجة</a:t>
            </a:r>
            <a:r>
              <a:rPr lang="fr-FR" altLang="fr-FR" sz="2000"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يُفقد النص انسيابه ومعناه، ويُشعر المستمع بالملل</a:t>
            </a:r>
            <a:r>
              <a:rPr lang="fr-FR" altLang="fr-FR" sz="2000" dirty="0">
                <a:latin typeface="Arial" panose="020B0604020202020204" pitchFamily="34" charset="0"/>
                <a:cs typeface="Arial" panose="020B0604020202020204" pitchFamily="34" charset="0"/>
              </a:rPr>
              <a:t>.</a:t>
            </a:r>
          </a:p>
        </p:txBody>
      </p:sp>
      <p:sp>
        <p:nvSpPr>
          <p:cNvPr id="14" name="Rectangle 4">
            <a:extLst>
              <a:ext uri="{FF2B5EF4-FFF2-40B4-BE49-F238E27FC236}">
                <a16:creationId xmlns:a16="http://schemas.microsoft.com/office/drawing/2014/main" id="{123CEDA6-86CB-2B5F-E305-5775DAA9014F}"/>
              </a:ext>
            </a:extLst>
          </p:cNvPr>
          <p:cNvSpPr>
            <a:spLocks noChangeArrowheads="1"/>
          </p:cNvSpPr>
          <p:nvPr/>
        </p:nvSpPr>
        <p:spPr bwMode="auto">
          <a:xfrm>
            <a:off x="3225339" y="5478117"/>
            <a:ext cx="6529014"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dirty="0">
                <a:ln>
                  <a:noFill/>
                </a:ln>
                <a:solidFill>
                  <a:schemeClr val="tx1"/>
                </a:solidFill>
                <a:effectLst/>
                <a:latin typeface="Arial" panose="020B0604020202020204" pitchFamily="34" charset="0"/>
              </a:rPr>
              <a:t>❌ </a:t>
            </a:r>
            <a:r>
              <a:rPr lang="ar-SA" altLang="fr-FR" sz="2000" b="1" dirty="0">
                <a:latin typeface="Arial" panose="020B0604020202020204" pitchFamily="34" charset="0"/>
                <a:cs typeface="Arial" panose="020B0604020202020204" pitchFamily="34" charset="0"/>
              </a:rPr>
              <a:t>مثال على التسـرع المُخل بالمعنى</a:t>
            </a:r>
            <a:r>
              <a:rPr lang="fr-FR" altLang="fr-FR" sz="2000" b="1" dirty="0">
                <a:latin typeface="Arial" panose="020B0604020202020204" pitchFamily="34" charset="0"/>
                <a:cs typeface="Arial" panose="020B0604020202020204" pitchFamily="34" charset="0"/>
              </a:rPr>
              <a:t>:</a:t>
            </a: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a:ln>
                  <a:noFill/>
                </a:ln>
                <a:solidFill>
                  <a:schemeClr val="tx1"/>
                </a:solidFill>
                <a:effectLst/>
                <a:latin typeface="Arial" panose="020B0604020202020204" pitchFamily="34" charset="0"/>
              </a:rPr>
              <a:t>"</a:t>
            </a:r>
            <a:r>
              <a:rPr lang="ar-SA" altLang="fr-FR" sz="2000" dirty="0" err="1">
                <a:latin typeface="Arial" panose="020B0604020202020204" pitchFamily="34" charset="0"/>
                <a:cs typeface="Arial" panose="020B0604020202020204" pitchFamily="34" charset="0"/>
              </a:rPr>
              <a:t>التنمرهوكل</a:t>
            </a:r>
            <a:r>
              <a:rPr lang="ar-MA" altLang="fr-FR" sz="2000" dirty="0">
                <a:latin typeface="Arial" panose="020B0604020202020204" pitchFamily="34" charset="0"/>
                <a:cs typeface="Arial" panose="020B0604020202020204" pitchFamily="34" charset="0"/>
              </a:rPr>
              <a:t> إ</a:t>
            </a:r>
            <a:r>
              <a:rPr lang="ar-SA" altLang="fr-FR" sz="2000" dirty="0" err="1">
                <a:latin typeface="Arial" panose="020B0604020202020204" pitchFamily="34" charset="0"/>
                <a:cs typeface="Arial" panose="020B0604020202020204" pitchFamily="34" charset="0"/>
              </a:rPr>
              <a:t>ساءة</a:t>
            </a:r>
            <a:r>
              <a:rPr lang="ar-MA" altLang="fr-FR" sz="2000"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متك</a:t>
            </a:r>
            <a:r>
              <a:rPr lang="ar-MA" altLang="fr-FR" sz="2000" dirty="0" err="1">
                <a:latin typeface="Arial" panose="020B0604020202020204" pitchFamily="34" charset="0"/>
                <a:cs typeface="Arial" panose="020B0604020202020204" pitchFamily="34" charset="0"/>
              </a:rPr>
              <a:t>ررة</a:t>
            </a:r>
            <a:r>
              <a:rPr lang="ar-MA" altLang="fr-FR" sz="2000"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بكلام</a:t>
            </a:r>
            <a:r>
              <a:rPr lang="ar-MA" altLang="fr-FR" sz="2000"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وفعل</a:t>
            </a:r>
            <a:r>
              <a:rPr lang="ar-MA" altLang="fr-FR" sz="2000" dirty="0">
                <a:latin typeface="Arial" panose="020B0604020202020204" pitchFamily="34" charset="0"/>
                <a:cs typeface="Arial" panose="020B0604020202020204" pitchFamily="34" charset="0"/>
              </a:rPr>
              <a:t> ت</a:t>
            </a:r>
            <a:r>
              <a:rPr lang="ar-SA" altLang="fr-FR" sz="2000" dirty="0">
                <a:latin typeface="Arial" panose="020B0604020202020204" pitchFamily="34" charset="0"/>
                <a:cs typeface="Arial" panose="020B0604020202020204" pitchFamily="34" charset="0"/>
              </a:rPr>
              <a:t>ُلح</a:t>
            </a:r>
            <a:r>
              <a:rPr lang="ar-MA" altLang="fr-FR" sz="2000" dirty="0">
                <a:latin typeface="Arial" panose="020B0604020202020204" pitchFamily="34" charset="0"/>
                <a:cs typeface="Arial" panose="020B0604020202020204" pitchFamily="34" charset="0"/>
              </a:rPr>
              <a:t>ق ا</a:t>
            </a:r>
            <a:r>
              <a:rPr lang="ar-SA" altLang="fr-FR" sz="2000" dirty="0">
                <a:latin typeface="Arial" panose="020B0604020202020204" pitchFamily="34" charset="0"/>
                <a:cs typeface="Arial" panose="020B0604020202020204" pitchFamily="34" charset="0"/>
              </a:rPr>
              <a:t>لأذى</a:t>
            </a:r>
            <a:r>
              <a:rPr lang="ar-MA" altLang="fr-FR" sz="2000" dirty="0">
                <a:latin typeface="Arial" panose="020B0604020202020204" pitchFamily="34" charset="0"/>
                <a:cs typeface="Arial" panose="020B0604020202020204" pitchFamily="34" charset="0"/>
              </a:rPr>
              <a:t> ب</a:t>
            </a:r>
            <a:r>
              <a:rPr lang="ar-SA" altLang="fr-FR" sz="2000" dirty="0">
                <a:latin typeface="Arial" panose="020B0604020202020204" pitchFamily="34" charset="0"/>
                <a:cs typeface="Arial" panose="020B0604020202020204" pitchFamily="34" charset="0"/>
              </a:rPr>
              <a:t>الغير</a:t>
            </a:r>
            <a:r>
              <a:rPr lang="fr-FR" altLang="fr-FR" sz="2000" dirty="0">
                <a:latin typeface="Arial" panose="020B0604020202020204" pitchFamily="34" charset="0"/>
                <a:cs typeface="Arial" panose="020B0604020202020204" pitchFamily="34" charset="0"/>
              </a:rPr>
              <a:t>..."</a:t>
            </a:r>
            <a:br>
              <a:rPr kumimoji="0" lang="fr-FR" altLang="fr-FR" sz="1800" b="0" i="0" u="none" strike="noStrike" cap="none" normalizeH="0" baseline="0" dirty="0">
                <a:ln>
                  <a:noFill/>
                </a:ln>
                <a:solidFill>
                  <a:schemeClr val="tx1"/>
                </a:solidFill>
                <a:effectLst/>
                <a:latin typeface="Arial" panose="020B0604020202020204" pitchFamily="34" charset="0"/>
              </a:rPr>
            </a:br>
            <a:r>
              <a:rPr kumimoji="0" lang="fr-FR" altLang="fr-FR" sz="1800" b="0" i="0" u="none" strike="noStrike" cap="none" normalizeH="0" baseline="0" dirty="0">
                <a:ln>
                  <a:noFill/>
                </a:ln>
                <a:solidFill>
                  <a:schemeClr val="tx1"/>
                </a:solidFill>
                <a:effectLst/>
                <a:latin typeface="Arial" panose="020B0604020202020204" pitchFamily="34" charset="0"/>
              </a:rPr>
              <a:t>🔻 </a:t>
            </a:r>
            <a:r>
              <a:rPr kumimoji="0" lang="ar-SA" altLang="fr-FR"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النتيجة</a:t>
            </a:r>
            <a:r>
              <a:rPr kumimoji="0" lang="fr-FR" altLang="fr-FR" sz="1800" b="0" i="0" u="none" strike="noStrike" cap="none" normalizeH="0" baseline="0" dirty="0">
                <a:ln>
                  <a:noFill/>
                </a:ln>
                <a:solidFill>
                  <a:schemeClr val="tx1"/>
                </a:solidFill>
                <a:effectLst/>
                <a:latin typeface="Arial" panose="020B0604020202020204" pitchFamily="34" charset="0"/>
              </a:rPr>
              <a:t>: </a:t>
            </a:r>
            <a:r>
              <a:rPr kumimoji="0" lang="ar-SA" altLang="fr-F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اختفاء التوقفات الطبيعية، وضياع المعنى، وعدم وضوح الكلمات</a:t>
            </a:r>
            <a:r>
              <a:rPr kumimoji="0" lang="fr-FR" altLang="fr-FR" sz="1800" b="0" i="0" u="none" strike="noStrike" cap="none" normalizeH="0" baseline="0" dirty="0">
                <a:ln>
                  <a:noFill/>
                </a:ln>
                <a:solidFill>
                  <a:schemeClr val="tx1"/>
                </a:solidFill>
                <a:effectLst/>
                <a:latin typeface="Arial" panose="020B0604020202020204" pitchFamily="34" charset="0"/>
              </a:rPr>
              <a:t>.</a:t>
            </a:r>
          </a:p>
        </p:txBody>
      </p:sp>
      <p:sp>
        <p:nvSpPr>
          <p:cNvPr id="8" name="Google Shape;1367;p31">
            <a:extLst>
              <a:ext uri="{FF2B5EF4-FFF2-40B4-BE49-F238E27FC236}">
                <a16:creationId xmlns:a16="http://schemas.microsoft.com/office/drawing/2014/main" id="{5638EE61-8D18-8B80-B3BB-276CB3D8DE87}"/>
              </a:ext>
            </a:extLst>
          </p:cNvPr>
          <p:cNvSpPr txBox="1">
            <a:spLocks/>
          </p:cNvSpPr>
          <p:nvPr/>
        </p:nvSpPr>
        <p:spPr>
          <a:xfrm>
            <a:off x="278023" y="97071"/>
            <a:ext cx="11040563" cy="297927"/>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AEABAB"/>
              </a:buClr>
              <a:buSzPts val="1400"/>
              <a:buFont typeface="Calibri"/>
              <a:buNone/>
              <a:tabLst/>
              <a:defRPr/>
            </a:pPr>
            <a:r>
              <a:rPr kumimoji="0" lang="ar-SA" sz="1600" i="0" u="none" strike="noStrike" kern="0" cap="none" spc="0" normalizeH="0" baseline="0" noProof="0" dirty="0">
                <a:ln>
                  <a:noFill/>
                </a:ln>
                <a:solidFill>
                  <a:srgbClr val="FFFFFF">
                    <a:lumMod val="65000"/>
                  </a:srgbClr>
                </a:solidFill>
                <a:effectLst/>
                <a:uLnTx/>
                <a:uFillTx/>
                <a:latin typeface="Calibri"/>
                <a:sym typeface="Calibri"/>
              </a:rPr>
              <a:t>1- النمذجة</a:t>
            </a:r>
            <a:r>
              <a:rPr kumimoji="0" lang="ar-SA" sz="1600" i="0" u="none" strike="noStrike" kern="0" cap="none" spc="0" normalizeH="0" baseline="0" noProof="0" dirty="0">
                <a:ln>
                  <a:noFill/>
                </a:ln>
                <a:solidFill>
                  <a:srgbClr val="757070"/>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أقرأ النص</a:t>
            </a:r>
            <a:r>
              <a:rPr kumimoji="0" lang="ar-MA" sz="1600" i="0" u="none" strike="noStrike" kern="0" cap="none" spc="0" normalizeH="0" baseline="0" noProof="0" dirty="0">
                <a:ln>
                  <a:noFill/>
                </a:ln>
                <a:solidFill>
                  <a:srgbClr val="44546A"/>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بطلاقة</a:t>
            </a:r>
            <a:r>
              <a:rPr kumimoji="0" lang="ar-MA" sz="1600" i="0" u="none" strike="noStrike" kern="0" cap="none" spc="0" normalizeH="0" baseline="0" noProof="0" dirty="0">
                <a:ln>
                  <a:noFill/>
                </a:ln>
                <a:solidFill>
                  <a:srgbClr val="44546A"/>
                </a:solidFill>
                <a:effectLst/>
                <a:uLnTx/>
                <a:uFillTx/>
                <a:latin typeface="Calibri"/>
                <a:sym typeface="Calibri"/>
              </a:rPr>
              <a:t>. </a:t>
            </a:r>
          </a:p>
        </p:txBody>
      </p:sp>
    </p:spTree>
    <p:extLst>
      <p:ext uri="{BB962C8B-B14F-4D97-AF65-F5344CB8AC3E}">
        <p14:creationId xmlns:p14="http://schemas.microsoft.com/office/powerpoint/2010/main" val="2508151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8339D836-E176-6A94-F562-EEA5AB22C7C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22B077-CB97-89FB-9FCD-9982CE569082}"/>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72757DB5-F5E8-CC84-EA23-BC1BB7A8AD3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266BF60B-5129-29D6-FD78-B2FD83CF224D}"/>
              </a:ext>
            </a:extLst>
          </p:cNvPr>
          <p:cNvPicPr preferRelativeResize="0"/>
          <p:nvPr/>
        </p:nvPicPr>
        <p:blipFill rotWithShape="1">
          <a:blip r:embed="rId4">
            <a:alphaModFix/>
          </a:blip>
          <a:srcRect/>
          <a:stretch/>
        </p:blipFill>
        <p:spPr>
          <a:xfrm>
            <a:off x="211197" y="95704"/>
            <a:ext cx="730250" cy="730250"/>
          </a:xfrm>
          <a:prstGeom prst="rect">
            <a:avLst/>
          </a:prstGeom>
          <a:noFill/>
          <a:ln>
            <a:noFill/>
          </a:ln>
        </p:spPr>
      </p:pic>
      <p:sp>
        <p:nvSpPr>
          <p:cNvPr id="1369" name="Google Shape;1369;p31">
            <a:extLst>
              <a:ext uri="{FF2B5EF4-FFF2-40B4-BE49-F238E27FC236}">
                <a16:creationId xmlns:a16="http://schemas.microsoft.com/office/drawing/2014/main" id="{6587A1E1-E851-7F5F-3C67-4CA0F0720BC7}"/>
              </a:ext>
            </a:extLst>
          </p:cNvPr>
          <p:cNvSpPr txBox="1"/>
          <p:nvPr/>
        </p:nvSpPr>
        <p:spPr>
          <a:xfrm>
            <a:off x="1136019" y="302085"/>
            <a:ext cx="10122943" cy="43804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b="0" i="1" u="none" strike="noStrike" cap="none" dirty="0">
                <a:solidFill>
                  <a:schemeClr val="bg1">
                    <a:lumMod val="50000"/>
                  </a:schemeClr>
                </a:solidFill>
                <a:latin typeface="Calibri"/>
                <a:ea typeface="Calibri"/>
                <a:cs typeface="Calibri"/>
                <a:sym typeface="Calibri"/>
              </a:rPr>
              <a:t> يدعو </a:t>
            </a:r>
            <a:r>
              <a:rPr lang="ar-MA" sz="1400" i="1" dirty="0">
                <a:solidFill>
                  <a:schemeClr val="bg1">
                    <a:lumMod val="50000"/>
                  </a:schemeClr>
                </a:solidFill>
                <a:latin typeface="Calibri"/>
                <a:ea typeface="Calibri"/>
                <a:cs typeface="Calibri"/>
              </a:rPr>
              <a:t>الأستاذ</a:t>
            </a:r>
            <a:r>
              <a:rPr lang="fr-FR" sz="1400" i="1" dirty="0">
                <a:solidFill>
                  <a:schemeClr val="bg1">
                    <a:lumMod val="50000"/>
                  </a:schemeClr>
                </a:solidFill>
                <a:latin typeface="Calibri"/>
                <a:ea typeface="Calibri"/>
                <a:cs typeface="Calibri"/>
              </a:rPr>
              <a:t>)</a:t>
            </a:r>
            <a:r>
              <a:rPr lang="ar-SA" sz="1400" i="1" dirty="0">
                <a:solidFill>
                  <a:schemeClr val="bg1">
                    <a:lumMod val="50000"/>
                  </a:schemeClr>
                </a:solidFill>
                <a:latin typeface="Calibri"/>
                <a:ea typeface="Calibri"/>
                <a:cs typeface="Calibri"/>
              </a:rPr>
              <a:t>ة</a:t>
            </a:r>
            <a:r>
              <a:rPr lang="fr-FR" sz="1400" i="1" dirty="0">
                <a:solidFill>
                  <a:schemeClr val="bg1">
                    <a:lumMod val="50000"/>
                  </a:schemeClr>
                </a:solidFill>
                <a:latin typeface="Calibri"/>
                <a:ea typeface="Calibri"/>
                <a:cs typeface="Calibri"/>
              </a:rPr>
              <a:t>(</a:t>
            </a:r>
            <a:r>
              <a:rPr lang="ar-MA" sz="1400" i="1" dirty="0">
                <a:solidFill>
                  <a:schemeClr val="bg1">
                    <a:lumMod val="50000"/>
                  </a:schemeClr>
                </a:solidFill>
                <a:latin typeface="Calibri"/>
                <a:ea typeface="Calibri"/>
                <a:cs typeface="Calibri"/>
                <a:sym typeface="Calibri"/>
              </a:rPr>
              <a:t> </a:t>
            </a:r>
            <a:r>
              <a:rPr lang="ar-SA" sz="1400" i="1" dirty="0">
                <a:solidFill>
                  <a:schemeClr val="bg1">
                    <a:lumMod val="50000"/>
                  </a:schemeClr>
                </a:solidFill>
                <a:latin typeface="Calibri"/>
                <a:ea typeface="Calibri"/>
                <a:cs typeface="Calibri"/>
              </a:rPr>
              <a:t>التلاميذ</a:t>
            </a:r>
            <a:r>
              <a:rPr lang="ar-MA" sz="1400" i="1" dirty="0">
                <a:solidFill>
                  <a:schemeClr val="bg1">
                    <a:lumMod val="50000"/>
                  </a:schemeClr>
                </a:solidFill>
                <a:latin typeface="Calibri"/>
                <a:ea typeface="Calibri"/>
                <a:cs typeface="Calibri"/>
                <a:sym typeface="Calibri"/>
              </a:rPr>
              <a:t> إلى قراءة </a:t>
            </a:r>
            <a:r>
              <a:rPr lang="ar-SA" sz="1400" i="1" dirty="0">
                <a:solidFill>
                  <a:schemeClr val="bg1">
                    <a:lumMod val="50000"/>
                  </a:schemeClr>
                </a:solidFill>
                <a:latin typeface="Calibri"/>
                <a:ea typeface="Calibri"/>
                <a:cs typeface="Calibri"/>
                <a:sym typeface="Calibri"/>
              </a:rPr>
              <a:t>النص</a:t>
            </a:r>
            <a:r>
              <a:rPr lang="ar-MA" sz="1400" i="1" dirty="0">
                <a:solidFill>
                  <a:schemeClr val="bg1">
                    <a:lumMod val="50000"/>
                  </a:schemeClr>
                </a:solidFill>
                <a:latin typeface="Calibri"/>
                <a:ea typeface="Calibri"/>
                <a:cs typeface="Calibri"/>
                <a:sym typeface="Calibri"/>
              </a:rPr>
              <a:t>  في كراساتهم </a:t>
            </a:r>
            <a:r>
              <a:rPr lang="ar-MA" sz="1400" b="0" i="1" u="none" strike="noStrike" cap="none" dirty="0">
                <a:solidFill>
                  <a:schemeClr val="bg1">
                    <a:lumMod val="50000"/>
                  </a:schemeClr>
                </a:solidFill>
                <a:latin typeface="Calibri"/>
                <a:ea typeface="Calibri"/>
                <a:cs typeface="Calibri"/>
                <a:sym typeface="Calibri"/>
              </a:rPr>
              <a:t>بصمت  مستعملين الإشارة بالأصبع للكلمات المقروءة</a:t>
            </a:r>
            <a:r>
              <a:rPr lang="ar-SA" sz="1400" b="0" i="1" u="none" strike="noStrike" cap="none" dirty="0">
                <a:solidFill>
                  <a:schemeClr val="bg1">
                    <a:lumMod val="50000"/>
                  </a:schemeClr>
                </a:solidFill>
                <a:latin typeface="Calibri"/>
                <a:ea typeface="Calibri"/>
                <a:cs typeface="Calibri"/>
                <a:sym typeface="Calibri"/>
              </a:rPr>
              <a:t>، </a:t>
            </a:r>
            <a:r>
              <a:rPr lang="ar-MA" sz="1400" b="0" i="1" u="none" strike="noStrike" cap="none" dirty="0">
                <a:solidFill>
                  <a:schemeClr val="bg1">
                    <a:lumMod val="50000"/>
                  </a:schemeClr>
                </a:solidFill>
                <a:latin typeface="Calibri"/>
                <a:ea typeface="Calibri"/>
                <a:cs typeface="Calibri"/>
                <a:sym typeface="Calibri"/>
              </a:rPr>
              <a:t>وتحديد الكلمات التي وجدوا صعوبة </a:t>
            </a:r>
            <a:r>
              <a:rPr lang="ar-SA" sz="1400" b="0" i="1" u="none" strike="noStrike" cap="none" dirty="0">
                <a:solidFill>
                  <a:schemeClr val="bg1">
                    <a:lumMod val="50000"/>
                  </a:schemeClr>
                </a:solidFill>
                <a:latin typeface="Calibri"/>
                <a:ea typeface="Calibri"/>
                <a:cs typeface="Calibri"/>
                <a:sym typeface="Calibri"/>
              </a:rPr>
              <a:t>في قراءتها بدقة، قصد تتبع تقدم تمكنهم من قراءتها عند  نهاية هذا النشاط.</a:t>
            </a:r>
            <a:r>
              <a:rPr lang="ar-SA" sz="1400" i="1" dirty="0">
                <a:solidFill>
                  <a:prstClr val="white">
                    <a:lumMod val="65000"/>
                  </a:prstClr>
                </a:solidFill>
              </a:rPr>
              <a:t> </a:t>
            </a:r>
            <a:endParaRPr sz="1400" b="0" i="1" u="none" strike="noStrike" cap="none" dirty="0">
              <a:solidFill>
                <a:schemeClr val="bg1">
                  <a:lumMod val="50000"/>
                </a:schemeClr>
              </a:solidFill>
              <a:latin typeface="Calibri"/>
              <a:ea typeface="Calibri"/>
              <a:cs typeface="Calibri"/>
              <a:sym typeface="Calibri"/>
            </a:endParaRPr>
          </a:p>
        </p:txBody>
      </p:sp>
      <p:pic>
        <p:nvPicPr>
          <p:cNvPr id="1370" name="Google Shape;1370;p31">
            <a:extLst>
              <a:ext uri="{FF2B5EF4-FFF2-40B4-BE49-F238E27FC236}">
                <a16:creationId xmlns:a16="http://schemas.microsoft.com/office/drawing/2014/main" id="{9BEB9A17-F6BE-3794-2298-FE0B8398BE80}"/>
              </a:ext>
            </a:extLst>
          </p:cNvPr>
          <p:cNvPicPr preferRelativeResize="0"/>
          <p:nvPr/>
        </p:nvPicPr>
        <p:blipFill rotWithShape="1">
          <a:blip r:embed="rId5">
            <a:alphaModFix/>
          </a:blip>
          <a:srcRect/>
          <a:stretch/>
        </p:blipFill>
        <p:spPr>
          <a:xfrm>
            <a:off x="3707476" y="1517577"/>
            <a:ext cx="4921135" cy="3736067"/>
          </a:xfrm>
          <a:prstGeom prst="rect">
            <a:avLst/>
          </a:prstGeom>
          <a:noFill/>
          <a:ln>
            <a:noFill/>
          </a:ln>
        </p:spPr>
      </p:pic>
      <p:sp>
        <p:nvSpPr>
          <p:cNvPr id="5" name="Rectangle 4">
            <a:extLst>
              <a:ext uri="{FF2B5EF4-FFF2-40B4-BE49-F238E27FC236}">
                <a16:creationId xmlns:a16="http://schemas.microsoft.com/office/drawing/2014/main" id="{9166383A-40E5-A47B-362B-81DB4BC01EE6}"/>
              </a:ext>
            </a:extLst>
          </p:cNvPr>
          <p:cNvSpPr/>
          <p:nvPr/>
        </p:nvSpPr>
        <p:spPr>
          <a:xfrm>
            <a:off x="0" y="0"/>
            <a:ext cx="12192000" cy="6848122"/>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367;p31">
            <a:extLst>
              <a:ext uri="{FF2B5EF4-FFF2-40B4-BE49-F238E27FC236}">
                <a16:creationId xmlns:a16="http://schemas.microsoft.com/office/drawing/2014/main" id="{9656C8A7-DE5A-FC32-20D7-8C1E571A381C}"/>
              </a:ext>
            </a:extLst>
          </p:cNvPr>
          <p:cNvSpPr txBox="1">
            <a:spLocks/>
          </p:cNvSpPr>
          <p:nvPr/>
        </p:nvSpPr>
        <p:spPr>
          <a:xfrm>
            <a:off x="1114870" y="53276"/>
            <a:ext cx="10450406" cy="248809"/>
          </a:xfrm>
          <a:prstGeom prst="rect">
            <a:avLst/>
          </a:prstGeom>
          <a:noFill/>
          <a:ln>
            <a:noFill/>
          </a:ln>
        </p:spPr>
        <p:txBody>
          <a:bodyPr spcFirstLastPara="1" wrap="square" lIns="91425" tIns="45700" rIns="91425" bIns="45700" anchor="ctr" anchorCtr="0">
            <a:normAutofit fontScale="85000" lnSpcReduction="2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2- الممارسة الموجهة</a:t>
            </a:r>
            <a:r>
              <a:rPr kumimoji="0" lang="ar-SA" sz="1600" b="1" i="0" u="none" strike="noStrike" kern="0" cap="none" spc="0" normalizeH="0" baseline="0" noProof="0" dirty="0">
                <a:ln>
                  <a:noFill/>
                </a:ln>
                <a:solidFill>
                  <a:srgbClr val="757070"/>
                </a:solidFill>
                <a:effectLst/>
                <a:uLnTx/>
                <a:uFillTx/>
                <a:latin typeface="Calibri"/>
                <a:sym typeface="Calibri"/>
              </a:rPr>
              <a:t>: نقرأ الآن الجمل بطلاقة.</a:t>
            </a:r>
          </a:p>
        </p:txBody>
      </p:sp>
    </p:spTree>
    <p:extLst>
      <p:ext uri="{BB962C8B-B14F-4D97-AF65-F5344CB8AC3E}">
        <p14:creationId xmlns:p14="http://schemas.microsoft.com/office/powerpoint/2010/main" val="1857717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6739AC71-ED8F-0A5A-6BFE-0D73837BAE4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C39DBAB-52C1-4B87-B1A8-B2E55DE23107}"/>
              </a:ext>
            </a:extLst>
          </p:cNvPr>
          <p:cNvSpPr/>
          <p:nvPr/>
        </p:nvSpPr>
        <p:spPr>
          <a:xfrm>
            <a:off x="153248" y="12808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ABD5E7E-A323-4EEF-1B35-657E019EF73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5496A4BF-0748-BD83-D56A-87CEF22AC871}"/>
              </a:ext>
            </a:extLst>
          </p:cNvPr>
          <p:cNvPicPr preferRelativeResize="0"/>
          <p:nvPr/>
        </p:nvPicPr>
        <p:blipFill rotWithShape="1">
          <a:blip r:embed="rId4">
            <a:alphaModFix/>
          </a:blip>
          <a:srcRect/>
          <a:stretch/>
        </p:blipFill>
        <p:spPr>
          <a:xfrm>
            <a:off x="153248" y="63064"/>
            <a:ext cx="730250" cy="730250"/>
          </a:xfrm>
          <a:prstGeom prst="rect">
            <a:avLst/>
          </a:prstGeom>
          <a:noFill/>
          <a:ln>
            <a:noFill/>
          </a:ln>
        </p:spPr>
      </p:pic>
      <p:sp>
        <p:nvSpPr>
          <p:cNvPr id="1369" name="Google Shape;1369;p31">
            <a:extLst>
              <a:ext uri="{FF2B5EF4-FFF2-40B4-BE49-F238E27FC236}">
                <a16:creationId xmlns:a16="http://schemas.microsoft.com/office/drawing/2014/main" id="{D032CACB-7574-3FDD-2F59-07AE54AAE203}"/>
              </a:ext>
            </a:extLst>
          </p:cNvPr>
          <p:cNvSpPr txBox="1"/>
          <p:nvPr/>
        </p:nvSpPr>
        <p:spPr>
          <a:xfrm>
            <a:off x="937357" y="333443"/>
            <a:ext cx="10450406" cy="54224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rPr>
              <a:t>يطلب</a:t>
            </a:r>
            <a:r>
              <a:rPr lang="ar-MA" sz="1400" i="1" dirty="0">
                <a:solidFill>
                  <a:schemeClr val="bg1">
                    <a:lumMod val="50000"/>
                  </a:schemeClr>
                </a:solidFill>
              </a:rPr>
              <a:t> 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MA" sz="1400" i="1" dirty="0">
                <a:solidFill>
                  <a:schemeClr val="bg1">
                    <a:lumMod val="50000"/>
                  </a:schemeClr>
                </a:solidFill>
              </a:rPr>
              <a:t> </a:t>
            </a:r>
            <a:r>
              <a:rPr lang="ar-SA" sz="1400" i="1" dirty="0">
                <a:solidFill>
                  <a:schemeClr val="bg1">
                    <a:lumMod val="50000"/>
                  </a:schemeClr>
                </a:solidFill>
              </a:rPr>
              <a:t>من بعض التلاميذ المرور إلى السبورة وقراءة مقاطع من النص بطلاقة، ويحرص على التصحيح الفوري لقراءة كل تلميذ بإشراك زملائه، ويطلب منهم إبداء رأيهم، ويختم بتقديم </a:t>
            </a:r>
            <a:r>
              <a:rPr lang="ar-MA" sz="1400" i="1" dirty="0">
                <a:solidFill>
                  <a:schemeClr val="bg1">
                    <a:lumMod val="50000"/>
                  </a:schemeClr>
                </a:solidFill>
              </a:rPr>
              <a:t>تغذية راجعة.</a:t>
            </a:r>
            <a:r>
              <a:rPr lang="ar-SA" sz="1400" i="1" dirty="0">
                <a:solidFill>
                  <a:prstClr val="white">
                    <a:lumMod val="65000"/>
                  </a:prstClr>
                </a:solidFill>
              </a:rPr>
              <a:t> وفق: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endParaRPr lang="fr-FR" sz="1400" i="1" dirty="0">
              <a:solidFill>
                <a:schemeClr val="bg1">
                  <a:lumMod val="50000"/>
                </a:schemeClr>
              </a:solidFill>
            </a:endParaRPr>
          </a:p>
        </p:txBody>
      </p:sp>
      <p:pic>
        <p:nvPicPr>
          <p:cNvPr id="1370" name="Google Shape;1370;p31">
            <a:extLst>
              <a:ext uri="{FF2B5EF4-FFF2-40B4-BE49-F238E27FC236}">
                <a16:creationId xmlns:a16="http://schemas.microsoft.com/office/drawing/2014/main" id="{74530198-A2EE-1A7B-5C4F-389D2537A2EA}"/>
              </a:ext>
            </a:extLst>
          </p:cNvPr>
          <p:cNvPicPr preferRelativeResize="0"/>
          <p:nvPr/>
        </p:nvPicPr>
        <p:blipFill rotWithShape="1">
          <a:blip r:embed="rId5">
            <a:alphaModFix/>
          </a:blip>
          <a:srcRect/>
          <a:stretch/>
        </p:blipFill>
        <p:spPr>
          <a:xfrm>
            <a:off x="4871258" y="1810792"/>
            <a:ext cx="4311079" cy="3476103"/>
          </a:xfrm>
          <a:prstGeom prst="rect">
            <a:avLst/>
          </a:prstGeom>
          <a:noFill/>
          <a:ln>
            <a:noFill/>
          </a:ln>
        </p:spPr>
      </p:pic>
      <p:sp>
        <p:nvSpPr>
          <p:cNvPr id="5" name="Rectangle 4">
            <a:extLst>
              <a:ext uri="{FF2B5EF4-FFF2-40B4-BE49-F238E27FC236}">
                <a16:creationId xmlns:a16="http://schemas.microsoft.com/office/drawing/2014/main" id="{1A43D26C-CFFF-9235-01AD-469BE54409F6}"/>
              </a:ext>
            </a:extLst>
          </p:cNvPr>
          <p:cNvSpPr/>
          <p:nvPr/>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367;p31">
            <a:extLst>
              <a:ext uri="{FF2B5EF4-FFF2-40B4-BE49-F238E27FC236}">
                <a16:creationId xmlns:a16="http://schemas.microsoft.com/office/drawing/2014/main" id="{DAC85C66-1E6B-B0D8-551B-34A396553275}"/>
              </a:ext>
            </a:extLst>
          </p:cNvPr>
          <p:cNvSpPr txBox="1">
            <a:spLocks/>
          </p:cNvSpPr>
          <p:nvPr/>
        </p:nvSpPr>
        <p:spPr>
          <a:xfrm>
            <a:off x="1114870" y="53277"/>
            <a:ext cx="10450406" cy="41572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2- الممارسة الموجهة</a:t>
            </a:r>
            <a:r>
              <a:rPr kumimoji="0" lang="ar-SA" sz="1600" b="1" i="0" u="none" strike="noStrike" kern="0" cap="none" spc="0" normalizeH="0" baseline="0" noProof="0" dirty="0">
                <a:ln>
                  <a:noFill/>
                </a:ln>
                <a:solidFill>
                  <a:srgbClr val="757070"/>
                </a:solidFill>
                <a:effectLst/>
                <a:uLnTx/>
                <a:uFillTx/>
                <a:latin typeface="Calibri"/>
                <a:sym typeface="Calibri"/>
              </a:rPr>
              <a:t>: نقرأ الآن الجمل بطلاقة.</a:t>
            </a:r>
          </a:p>
        </p:txBody>
      </p:sp>
    </p:spTree>
    <p:extLst>
      <p:ext uri="{BB962C8B-B14F-4D97-AF65-F5344CB8AC3E}">
        <p14:creationId xmlns:p14="http://schemas.microsoft.com/office/powerpoint/2010/main" val="1887415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34CBCAD0-52C8-AC1A-8DBF-9D95A4DA780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AE4F885-1F7E-2053-5CE4-DE1FA09528C8}"/>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3FB091B-B50D-C775-AADD-6834F3FB77A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0F995303-8738-CAD5-E16E-FA6E947820FB}"/>
              </a:ext>
            </a:extLst>
          </p:cNvPr>
          <p:cNvPicPr preferRelativeResize="0"/>
          <p:nvPr/>
        </p:nvPicPr>
        <p:blipFill rotWithShape="1">
          <a:blip r:embed="rId4">
            <a:alphaModFix/>
          </a:blip>
          <a:srcRect/>
          <a:stretch/>
        </p:blipFill>
        <p:spPr>
          <a:xfrm>
            <a:off x="109166" y="45304"/>
            <a:ext cx="730250" cy="730250"/>
          </a:xfrm>
          <a:prstGeom prst="rect">
            <a:avLst/>
          </a:prstGeom>
          <a:noFill/>
          <a:ln>
            <a:noFill/>
          </a:ln>
        </p:spPr>
      </p:pic>
      <p:sp>
        <p:nvSpPr>
          <p:cNvPr id="1369" name="Google Shape;1369;p31">
            <a:extLst>
              <a:ext uri="{FF2B5EF4-FFF2-40B4-BE49-F238E27FC236}">
                <a16:creationId xmlns:a16="http://schemas.microsoft.com/office/drawing/2014/main" id="{36D646B3-E96A-1DA9-9FF7-E16AE27A47B7}"/>
              </a:ext>
            </a:extLst>
          </p:cNvPr>
          <p:cNvSpPr txBox="1"/>
          <p:nvPr/>
        </p:nvSpPr>
        <p:spPr>
          <a:xfrm>
            <a:off x="366327" y="372945"/>
            <a:ext cx="11017224" cy="49941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rgbClr val="AEABAB"/>
                </a:solidFill>
                <a:ea typeface="Calibri"/>
                <a:cs typeface="Calibri"/>
                <a:sym typeface="Calibri"/>
              </a:rPr>
              <a:t> </a:t>
            </a:r>
            <a:r>
              <a:rPr lang="ar-SA" sz="1400" i="1" dirty="0">
                <a:solidFill>
                  <a:schemeClr val="bg1">
                    <a:lumMod val="65000"/>
                  </a:schemeClr>
                </a:solidFill>
              </a:rPr>
              <a:t>يتناوب التلاميذ على قراءة مقاطع النص المتتابعة بطلاقة دون تدخل فوري من </a:t>
            </a:r>
            <a:r>
              <a:rPr lang="ar-MA" sz="1400" i="1" dirty="0">
                <a:solidFill>
                  <a:schemeClr val="bg1">
                    <a:lumMod val="65000"/>
                  </a:schemeClr>
                </a:solidFill>
              </a:rPr>
              <a:t>الأستاذ</a:t>
            </a:r>
            <a:r>
              <a:rPr lang="fr-FR" sz="1400" i="1" dirty="0">
                <a:solidFill>
                  <a:schemeClr val="bg1">
                    <a:lumMod val="65000"/>
                  </a:schemeClr>
                </a:solidFill>
              </a:rPr>
              <a:t>)</a:t>
            </a:r>
            <a:r>
              <a:rPr lang="ar-SA" sz="1400" i="1" dirty="0">
                <a:solidFill>
                  <a:schemeClr val="bg1">
                    <a:lumMod val="65000"/>
                  </a:schemeClr>
                </a:solidFill>
              </a:rPr>
              <a:t>ة</a:t>
            </a:r>
            <a:r>
              <a:rPr lang="fr-FR" sz="1400" i="1" dirty="0">
                <a:solidFill>
                  <a:schemeClr val="bg1">
                    <a:lumMod val="65000"/>
                  </a:schemeClr>
                </a:solidFill>
              </a:rPr>
              <a:t>(</a:t>
            </a:r>
            <a:r>
              <a:rPr lang="ar-SA" sz="1400" i="1" dirty="0">
                <a:solidFill>
                  <a:schemeClr val="bg1">
                    <a:lumMod val="65000"/>
                  </a:schemeClr>
                </a:solidFill>
              </a:rPr>
              <a:t>، ثم يقدم </a:t>
            </a:r>
            <a:r>
              <a:rPr lang="ar-MA" sz="1400" i="1" dirty="0">
                <a:solidFill>
                  <a:schemeClr val="bg1">
                    <a:lumMod val="65000"/>
                  </a:schemeClr>
                </a:solidFill>
              </a:rPr>
              <a:t>الأستاذ</a:t>
            </a:r>
            <a:r>
              <a:rPr lang="fr-FR" sz="1400" i="1" dirty="0">
                <a:solidFill>
                  <a:schemeClr val="bg1">
                    <a:lumMod val="65000"/>
                  </a:schemeClr>
                </a:solidFill>
              </a:rPr>
              <a:t>)</a:t>
            </a:r>
            <a:r>
              <a:rPr lang="ar-SA" sz="1400" i="1" dirty="0">
                <a:solidFill>
                  <a:schemeClr val="bg1">
                    <a:lumMod val="65000"/>
                  </a:schemeClr>
                </a:solidFill>
              </a:rPr>
              <a:t>ة</a:t>
            </a:r>
            <a:r>
              <a:rPr lang="fr-FR" sz="1400" i="1" dirty="0">
                <a:solidFill>
                  <a:schemeClr val="bg1">
                    <a:lumMod val="65000"/>
                  </a:schemeClr>
                </a:solidFill>
              </a:rPr>
              <a:t>(</a:t>
            </a:r>
            <a:r>
              <a:rPr lang="ar-SA" sz="1400" i="1" dirty="0">
                <a:solidFill>
                  <a:schemeClr val="bg1">
                    <a:lumMod val="65000"/>
                  </a:schemeClr>
                </a:solidFill>
              </a:rPr>
              <a:t> </a:t>
            </a:r>
            <a:r>
              <a:rPr lang="ar-MA" sz="1400" i="1" dirty="0">
                <a:solidFill>
                  <a:schemeClr val="bg1">
                    <a:lumMod val="65000"/>
                  </a:schemeClr>
                </a:solidFill>
              </a:rPr>
              <a:t>تغذية راجعة</a:t>
            </a:r>
            <a:r>
              <a:rPr lang="ar-SA" sz="1400" i="1" dirty="0">
                <a:solidFill>
                  <a:schemeClr val="bg1">
                    <a:lumMod val="65000"/>
                  </a:schemeClr>
                </a:solidFill>
              </a:rPr>
              <a:t> بعد انتهاء كل تلميذ من قراءة المقطع المطلوب، بناء على </a:t>
            </a:r>
            <a:r>
              <a:rPr lang="ar-MA" sz="1400" i="1" dirty="0">
                <a:solidFill>
                  <a:schemeClr val="bg1">
                    <a:lumMod val="65000"/>
                  </a:schemeClr>
                </a:solidFill>
                <a:sym typeface="Calibri"/>
              </a:rPr>
              <a:t>معايير القراءة: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endParaRPr lang="fr-FR" sz="1400" i="1" dirty="0">
              <a:solidFill>
                <a:schemeClr val="bg1">
                  <a:lumMod val="65000"/>
                </a:schemeClr>
              </a:solidFill>
            </a:endParaRPr>
          </a:p>
        </p:txBody>
      </p:sp>
      <p:pic>
        <p:nvPicPr>
          <p:cNvPr id="1370" name="Google Shape;1370;p31">
            <a:extLst>
              <a:ext uri="{FF2B5EF4-FFF2-40B4-BE49-F238E27FC236}">
                <a16:creationId xmlns:a16="http://schemas.microsoft.com/office/drawing/2014/main" id="{F32656D2-0BA5-5014-A521-8DB23CC24492}"/>
              </a:ext>
            </a:extLst>
          </p:cNvPr>
          <p:cNvPicPr preferRelativeResize="0"/>
          <p:nvPr/>
        </p:nvPicPr>
        <p:blipFill rotWithShape="1">
          <a:blip r:embed="rId5">
            <a:alphaModFix/>
          </a:blip>
          <a:srcRect/>
          <a:stretch/>
        </p:blipFill>
        <p:spPr>
          <a:xfrm>
            <a:off x="6852430" y="1477932"/>
            <a:ext cx="4068000" cy="2772000"/>
          </a:xfrm>
          <a:prstGeom prst="rect">
            <a:avLst/>
          </a:prstGeom>
          <a:noFill/>
          <a:ln>
            <a:noFill/>
          </a:ln>
        </p:spPr>
      </p:pic>
      <p:sp>
        <p:nvSpPr>
          <p:cNvPr id="6" name="Rectangle 5">
            <a:extLst>
              <a:ext uri="{FF2B5EF4-FFF2-40B4-BE49-F238E27FC236}">
                <a16:creationId xmlns:a16="http://schemas.microsoft.com/office/drawing/2014/main" id="{723ED7F0-2EF1-2031-29EA-D35F159DC056}"/>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
        <p:nvSpPr>
          <p:cNvPr id="5" name="ZoneTexte 4">
            <a:extLst>
              <a:ext uri="{FF2B5EF4-FFF2-40B4-BE49-F238E27FC236}">
                <a16:creationId xmlns:a16="http://schemas.microsoft.com/office/drawing/2014/main" id="{1F45E75C-2F91-65D1-F689-072A6945680F}"/>
              </a:ext>
            </a:extLst>
          </p:cNvPr>
          <p:cNvSpPr txBox="1"/>
          <p:nvPr/>
        </p:nvSpPr>
        <p:spPr>
          <a:xfrm>
            <a:off x="1837113" y="5007727"/>
            <a:ext cx="6134792" cy="1477328"/>
          </a:xfrm>
          <a:prstGeom prst="rect">
            <a:avLst/>
          </a:prstGeom>
          <a:noFill/>
        </p:spPr>
        <p:txBody>
          <a:bodyPr wrap="square">
            <a:spAutoFit/>
          </a:bodyPr>
          <a:lstStyle/>
          <a:p>
            <a:pPr algn="r" rtl="1">
              <a:buNone/>
            </a:pPr>
            <a:r>
              <a:rPr lang="ar-SA" b="1" dirty="0">
                <a:solidFill>
                  <a:srgbClr val="002060"/>
                </a:solidFill>
              </a:rPr>
              <a:t>تغذية راجعة للقرّاء:</a:t>
            </a:r>
          </a:p>
          <a:p>
            <a:pPr marL="285750" indent="-285750" algn="r" rtl="1">
              <a:buFont typeface="Arial" panose="020B0604020202020204" pitchFamily="34" charset="0"/>
              <a:buChar char="•"/>
            </a:pPr>
            <a:r>
              <a:rPr lang="ar-SA" dirty="0">
                <a:solidFill>
                  <a:srgbClr val="002060"/>
                </a:solidFill>
              </a:rPr>
              <a:t>قسم النص إلى وحدات معنوية صغيرة.</a:t>
            </a:r>
          </a:p>
          <a:p>
            <a:pPr marL="285750" indent="-285750" algn="r" rtl="1">
              <a:buFont typeface="Arial" panose="020B0604020202020204" pitchFamily="34" charset="0"/>
              <a:buChar char="•"/>
            </a:pPr>
            <a:r>
              <a:rPr lang="ar-SA" dirty="0">
                <a:solidFill>
                  <a:srgbClr val="002060"/>
                </a:solidFill>
              </a:rPr>
              <a:t>احترم علامات الترقيم: (،) = وقفة قصيرة، (.) = وقفة أطول.</a:t>
            </a:r>
          </a:p>
          <a:p>
            <a:pPr marL="285750" indent="-285750" algn="r" rtl="1">
              <a:buFont typeface="Arial" panose="020B0604020202020204" pitchFamily="34" charset="0"/>
              <a:buChar char="•"/>
            </a:pPr>
            <a:r>
              <a:rPr lang="ar-SA" dirty="0">
                <a:solidFill>
                  <a:srgbClr val="002060"/>
                </a:solidFill>
              </a:rPr>
              <a:t>راقب نبرة الصوت لإبراز التوتر أو التفسير.</a:t>
            </a:r>
          </a:p>
          <a:p>
            <a:pPr marL="285750" indent="-285750" algn="r" rtl="1">
              <a:buFont typeface="Arial" panose="020B0604020202020204" pitchFamily="34" charset="0"/>
              <a:buChar char="•"/>
            </a:pPr>
            <a:r>
              <a:rPr lang="ar-SA" dirty="0">
                <a:solidFill>
                  <a:srgbClr val="002060"/>
                </a:solidFill>
              </a:rPr>
              <a:t>اجعل الهدف إيصال </a:t>
            </a:r>
            <a:r>
              <a:rPr lang="ar-SA" b="1" dirty="0">
                <a:solidFill>
                  <a:srgbClr val="002060"/>
                </a:solidFill>
              </a:rPr>
              <a:t>المعنى</a:t>
            </a:r>
            <a:r>
              <a:rPr lang="ar-SA" dirty="0">
                <a:solidFill>
                  <a:srgbClr val="002060"/>
                </a:solidFill>
              </a:rPr>
              <a:t>، لا فقط </a:t>
            </a:r>
            <a:r>
              <a:rPr lang="ar-SA" b="1" dirty="0">
                <a:solidFill>
                  <a:srgbClr val="002060"/>
                </a:solidFill>
              </a:rPr>
              <a:t>قراءة الحروف</a:t>
            </a:r>
            <a:r>
              <a:rPr lang="ar-SA" dirty="0">
                <a:solidFill>
                  <a:srgbClr val="002060"/>
                </a:solidFill>
              </a:rPr>
              <a:t>.</a:t>
            </a:r>
          </a:p>
        </p:txBody>
      </p:sp>
      <p:sp>
        <p:nvSpPr>
          <p:cNvPr id="4" name="Google Shape;1367;p31">
            <a:extLst>
              <a:ext uri="{FF2B5EF4-FFF2-40B4-BE49-F238E27FC236}">
                <a16:creationId xmlns:a16="http://schemas.microsoft.com/office/drawing/2014/main" id="{C6E15FED-91F9-5968-EC43-ED725889A963}"/>
              </a:ext>
            </a:extLst>
          </p:cNvPr>
          <p:cNvSpPr txBox="1">
            <a:spLocks/>
          </p:cNvSpPr>
          <p:nvPr/>
        </p:nvSpPr>
        <p:spPr>
          <a:xfrm>
            <a:off x="507657" y="53850"/>
            <a:ext cx="11017224" cy="31909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3- الممارسة المستقلة</a:t>
            </a:r>
            <a:r>
              <a:rPr kumimoji="0" lang="ar-SA" sz="1600" b="1" i="0" u="none" strike="noStrike" kern="0" cap="none" spc="0" normalizeH="0" baseline="0" noProof="0" dirty="0">
                <a:ln>
                  <a:noFill/>
                </a:ln>
                <a:solidFill>
                  <a:srgbClr val="757070"/>
                </a:solidFill>
                <a:effectLst/>
                <a:uLnTx/>
                <a:uFillTx/>
                <a:latin typeface="Calibri"/>
                <a:sym typeface="Calibri"/>
              </a:rPr>
              <a:t>: أقرأ الآن الجمل بطلاقة.</a:t>
            </a:r>
          </a:p>
        </p:txBody>
      </p:sp>
    </p:spTree>
    <p:extLst>
      <p:ext uri="{BB962C8B-B14F-4D97-AF65-F5344CB8AC3E}">
        <p14:creationId xmlns:p14="http://schemas.microsoft.com/office/powerpoint/2010/main" val="878717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AADBE3DF-D3BC-407F-7838-020851B1C054}"/>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A7AC1DD2-685F-5AD9-ACBF-58BD21EF7EB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7CBBB01E-D56D-AD59-A3A2-6B0BE5C8EA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EDEAD27F-1804-4595-B060-DF6B95F07EA1}"/>
              </a:ext>
            </a:extLst>
          </p:cNvPr>
          <p:cNvSpPr txBox="1"/>
          <p:nvPr/>
        </p:nvSpPr>
        <p:spPr>
          <a:xfrm>
            <a:off x="855890" y="424878"/>
            <a:ext cx="10544661" cy="501973"/>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يختار الأستاذ عينة من</a:t>
            </a:r>
            <a:r>
              <a:rPr lang="ar-SA" sz="1400" i="1" dirty="0">
                <a:solidFill>
                  <a:schemeClr val="bg1">
                    <a:lumMod val="50000"/>
                  </a:schemeClr>
                </a:solidFill>
              </a:rPr>
              <a:t>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lang="fr-FR" sz="1400" i="1" dirty="0">
              <a:solidFill>
                <a:schemeClr val="bg1">
                  <a:lumMod val="50000"/>
                </a:schemeClr>
              </a:solidFill>
            </a:endParaRPr>
          </a:p>
        </p:txBody>
      </p:sp>
      <p:pic>
        <p:nvPicPr>
          <p:cNvPr id="1370" name="Google Shape;1370;p31">
            <a:extLst>
              <a:ext uri="{FF2B5EF4-FFF2-40B4-BE49-F238E27FC236}">
                <a16:creationId xmlns:a16="http://schemas.microsoft.com/office/drawing/2014/main" id="{5170D82C-C69B-3575-BA70-91215C438143}"/>
              </a:ext>
            </a:extLst>
          </p:cNvPr>
          <p:cNvPicPr preferRelativeResize="0"/>
          <p:nvPr/>
        </p:nvPicPr>
        <p:blipFill rotWithShape="1">
          <a:blip r:embed="rId4">
            <a:alphaModFix/>
          </a:blip>
          <a:srcRect/>
          <a:stretch/>
        </p:blipFill>
        <p:spPr>
          <a:xfrm>
            <a:off x="3809972" y="2408958"/>
            <a:ext cx="4068000" cy="2772000"/>
          </a:xfrm>
          <a:prstGeom prst="rect">
            <a:avLst/>
          </a:prstGeom>
          <a:noFill/>
          <a:ln>
            <a:noFill/>
          </a:ln>
        </p:spPr>
      </p:pic>
      <p:pic>
        <p:nvPicPr>
          <p:cNvPr id="2" name="Google Shape;1435;p14" descr="Lever la main - Icônes mains et gestes gratuites">
            <a:extLst>
              <a:ext uri="{FF2B5EF4-FFF2-40B4-BE49-F238E27FC236}">
                <a16:creationId xmlns:a16="http://schemas.microsoft.com/office/drawing/2014/main" id="{306F9C73-83A3-A6BF-1E3F-3CAF08AB8BCA}"/>
              </a:ext>
            </a:extLst>
          </p:cNvPr>
          <p:cNvPicPr preferRelativeResize="0"/>
          <p:nvPr/>
        </p:nvPicPr>
        <p:blipFill rotWithShape="1">
          <a:blip r:embed="rId5">
            <a:alphaModFix/>
          </a:blip>
          <a:srcRect/>
          <a:stretch/>
        </p:blipFill>
        <p:spPr>
          <a:xfrm>
            <a:off x="153248" y="83931"/>
            <a:ext cx="702642" cy="702642"/>
          </a:xfrm>
          <a:prstGeom prst="rect">
            <a:avLst/>
          </a:prstGeom>
          <a:noFill/>
          <a:ln>
            <a:noFill/>
          </a:ln>
        </p:spPr>
      </p:pic>
      <p:sp>
        <p:nvSpPr>
          <p:cNvPr id="5" name="Rectangle 4">
            <a:extLst>
              <a:ext uri="{FF2B5EF4-FFF2-40B4-BE49-F238E27FC236}">
                <a16:creationId xmlns:a16="http://schemas.microsoft.com/office/drawing/2014/main" id="{DFF4C3F5-B76C-9CBB-8F42-49ABCAD7CC2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58642398-745B-FE7D-781B-51997CF407CE}"/>
              </a:ext>
            </a:extLst>
          </p:cNvPr>
          <p:cNvSpPr txBox="1">
            <a:spLocks/>
          </p:cNvSpPr>
          <p:nvPr/>
        </p:nvSpPr>
        <p:spPr>
          <a:xfrm>
            <a:off x="381880" y="118412"/>
            <a:ext cx="11017224" cy="271179"/>
          </a:xfrm>
          <a:prstGeom prst="rect">
            <a:avLst/>
          </a:prstGeom>
          <a:noFill/>
          <a:ln>
            <a:noFill/>
          </a:ln>
        </p:spPr>
        <p:txBody>
          <a:bodyPr spcFirstLastPara="1" wrap="square" lIns="91425" tIns="45700" rIns="91425" bIns="45700" anchor="ctr" anchorCtr="0">
            <a:normAutofit fontScale="92500" lnSpcReduction="2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4- التغذية الراجعة</a:t>
            </a:r>
            <a:r>
              <a:rPr kumimoji="0" lang="ar-SA" sz="1600" b="1" i="0" u="none" strike="noStrike" kern="0" cap="none" spc="0" normalizeH="0" baseline="0" noProof="0" dirty="0">
                <a:ln>
                  <a:noFill/>
                </a:ln>
                <a:solidFill>
                  <a:srgbClr val="757070"/>
                </a:solidFill>
                <a:effectLst/>
                <a:uLnTx/>
                <a:uFillTx/>
                <a:latin typeface="Calibri"/>
                <a:sym typeface="Calibri"/>
              </a:rPr>
              <a:t>: </a:t>
            </a:r>
            <a:r>
              <a:rPr kumimoji="0" lang="ar-SA" sz="1600" b="1" i="0" u="none" strike="noStrike" kern="0" cap="none" spc="0" normalizeH="0" baseline="0" noProof="0" dirty="0">
                <a:ln>
                  <a:noFill/>
                </a:ln>
                <a:solidFill>
                  <a:schemeClr val="bg1">
                    <a:lumMod val="65000"/>
                  </a:schemeClr>
                </a:solidFill>
                <a:effectLst>
                  <a:outerShdw blurRad="38100" dist="38100" dir="2700000" algn="tl">
                    <a:srgbClr val="000000">
                      <a:alpha val="43137"/>
                    </a:srgbClr>
                  </a:outerShdw>
                </a:effectLst>
                <a:uLnTx/>
                <a:uFillTx/>
                <a:latin typeface="Calibri"/>
                <a:sym typeface="Calibri"/>
              </a:rPr>
              <a:t>أقرأ الكلمات التي كنت أجد صعوبة في قراءتها بطلاقة </a:t>
            </a:r>
            <a:r>
              <a:rPr kumimoji="0" lang="ar-MA" sz="1600" b="1" i="0" u="none" strike="noStrike" kern="0" cap="none" spc="0" normalizeH="0" baseline="0" noProof="0" dirty="0">
                <a:ln>
                  <a:noFill/>
                </a:ln>
                <a:solidFill>
                  <a:schemeClr val="bg1">
                    <a:lumMod val="65000"/>
                  </a:schemeClr>
                </a:solidFill>
                <a:effectLst/>
                <a:uLnTx/>
                <a:uFillTx/>
                <a:latin typeface="Calibri"/>
                <a:sym typeface="Calibri"/>
              </a:rPr>
              <a:t>(</a:t>
            </a:r>
            <a:r>
              <a:rPr kumimoji="0" lang="ar-SA" sz="1600" b="1" i="0" u="none" strike="noStrike" kern="0" cap="none" spc="0" normalizeH="0" baseline="0" noProof="0" dirty="0">
                <a:ln>
                  <a:noFill/>
                </a:ln>
                <a:solidFill>
                  <a:schemeClr val="bg1">
                    <a:lumMod val="65000"/>
                  </a:schemeClr>
                </a:solidFill>
                <a:effectLst/>
                <a:uLnTx/>
                <a:uFillTx/>
                <a:latin typeface="Calibri"/>
                <a:sym typeface="Calibri"/>
              </a:rPr>
              <a:t>المسطر تحتها أثناء القراءة الصامتة</a:t>
            </a:r>
            <a:r>
              <a:rPr kumimoji="0" lang="ar-MA" sz="1600" b="1" i="0" u="none" strike="noStrike" kern="0" cap="none" spc="0" normalizeH="0" baseline="0" noProof="0" dirty="0">
                <a:ln>
                  <a:noFill/>
                </a:ln>
                <a:solidFill>
                  <a:schemeClr val="bg1">
                    <a:lumMod val="65000"/>
                  </a:schemeClr>
                </a:solidFill>
                <a:effectLst/>
                <a:uLnTx/>
                <a:uFillTx/>
                <a:latin typeface="Calibri"/>
                <a:sym typeface="Calibri"/>
              </a:rPr>
              <a:t>)</a:t>
            </a:r>
            <a:endParaRPr kumimoji="0" lang="ar-SA" sz="1600" b="1" i="0" u="none" strike="noStrike" kern="0" cap="none" spc="0" normalizeH="0" baseline="0" noProof="0" dirty="0">
              <a:ln>
                <a:noFill/>
              </a:ln>
              <a:solidFill>
                <a:schemeClr val="bg1">
                  <a:lumMod val="65000"/>
                </a:schemeClr>
              </a:solidFill>
              <a:effectLst/>
              <a:uLnTx/>
              <a:uFillTx/>
              <a:latin typeface="Calibri"/>
              <a:sym typeface="Calibri"/>
            </a:endParaRPr>
          </a:p>
        </p:txBody>
      </p:sp>
    </p:spTree>
    <p:extLst>
      <p:ext uri="{BB962C8B-B14F-4D97-AF65-F5344CB8AC3E}">
        <p14:creationId xmlns:p14="http://schemas.microsoft.com/office/powerpoint/2010/main" val="1761941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99595CBD-654E-B287-7FBD-B52432227DD1}"/>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9E0C9E64-4494-AA92-435E-A4933940D53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DB2C413-96AC-2222-1FDD-E20CF566D1E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7504D60D-7325-8890-6465-9213C6BA2E9B}"/>
              </a:ext>
            </a:extLst>
          </p:cNvPr>
          <p:cNvSpPr txBox="1"/>
          <p:nvPr/>
        </p:nvSpPr>
        <p:spPr>
          <a:xfrm>
            <a:off x="765613" y="536741"/>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يطلب الأستاذ من</a:t>
            </a:r>
            <a:r>
              <a:rPr lang="ar-SA" sz="1600" i="1" dirty="0">
                <a:solidFill>
                  <a:schemeClr val="bg1">
                    <a:lumMod val="50000"/>
                  </a:schemeClr>
                </a:solidFill>
              </a:rPr>
              <a:t> التلاميذ أن يقوموا أداءهم القرائي ذاتيا بوضع دائرة أمام الرمز الموافق لإنجازه القرائي في الجهة الخاصة بذلك على الكراسة.  </a:t>
            </a:r>
            <a:endParaRPr lang="fr-FR" sz="1600" i="1" dirty="0">
              <a:solidFill>
                <a:schemeClr val="bg1">
                  <a:lumMod val="50000"/>
                </a:schemeClr>
              </a:solidFill>
            </a:endParaRPr>
          </a:p>
        </p:txBody>
      </p:sp>
      <p:sp>
        <p:nvSpPr>
          <p:cNvPr id="5" name="Rectangle 4">
            <a:extLst>
              <a:ext uri="{FF2B5EF4-FFF2-40B4-BE49-F238E27FC236}">
                <a16:creationId xmlns:a16="http://schemas.microsoft.com/office/drawing/2014/main" id="{09EC9F32-7DA0-FFCB-A933-340B84C47D1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8" name="Rectangle : coins arrondis 7">
            <a:extLst>
              <a:ext uri="{FF2B5EF4-FFF2-40B4-BE49-F238E27FC236}">
                <a16:creationId xmlns:a16="http://schemas.microsoft.com/office/drawing/2014/main" id="{9C14266C-0E07-8282-A326-D95D777F3B6D}"/>
              </a:ext>
            </a:extLst>
          </p:cNvPr>
          <p:cNvSpPr/>
          <p:nvPr/>
        </p:nvSpPr>
        <p:spPr>
          <a:xfrm>
            <a:off x="2827743" y="979569"/>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لأدائي القرائي </a:t>
            </a:r>
            <a:endParaRPr lang="fr-FR" sz="3200" b="1" dirty="0"/>
          </a:p>
        </p:txBody>
      </p:sp>
      <p:sp>
        <p:nvSpPr>
          <p:cNvPr id="2" name="Google Shape;1367;p31">
            <a:extLst>
              <a:ext uri="{FF2B5EF4-FFF2-40B4-BE49-F238E27FC236}">
                <a16:creationId xmlns:a16="http://schemas.microsoft.com/office/drawing/2014/main" id="{878B8134-4478-748C-A34A-1F4D75022947}"/>
              </a:ext>
            </a:extLst>
          </p:cNvPr>
          <p:cNvSpPr txBox="1">
            <a:spLocks/>
          </p:cNvSpPr>
          <p:nvPr/>
        </p:nvSpPr>
        <p:spPr>
          <a:xfrm>
            <a:off x="335360" y="6754"/>
            <a:ext cx="11129828"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a:solidFill>
                  <a:schemeClr val="bg1">
                    <a:lumMod val="50000"/>
                  </a:schemeClr>
                </a:solidFill>
              </a:rPr>
              <a:t>5- التقويم الذاتي: أقوم أدائي القرائي ذاتيا.</a:t>
            </a:r>
            <a:endParaRPr lang="ar-SA" sz="1800" b="1" dirty="0">
              <a:solidFill>
                <a:schemeClr val="bg1">
                  <a:lumMod val="50000"/>
                </a:schemeClr>
              </a:solidFill>
            </a:endParaRPr>
          </a:p>
        </p:txBody>
      </p:sp>
      <p:sp>
        <p:nvSpPr>
          <p:cNvPr id="28" name="Ellipse 27">
            <a:extLst>
              <a:ext uri="{FF2B5EF4-FFF2-40B4-BE49-F238E27FC236}">
                <a16:creationId xmlns:a16="http://schemas.microsoft.com/office/drawing/2014/main" id="{29525965-DEEE-C288-A8F2-925B8D89D666}"/>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Ellipse 28">
            <a:extLst>
              <a:ext uri="{FF2B5EF4-FFF2-40B4-BE49-F238E27FC236}">
                <a16:creationId xmlns:a16="http://schemas.microsoft.com/office/drawing/2014/main" id="{0094C23F-0490-8896-8171-C339B013D95B}"/>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Rectangle : coins arrondis 29">
            <a:extLst>
              <a:ext uri="{FF2B5EF4-FFF2-40B4-BE49-F238E27FC236}">
                <a16:creationId xmlns:a16="http://schemas.microsoft.com/office/drawing/2014/main" id="{2DC1FF42-EA1D-1AC4-F1CE-9282A7572BCC}"/>
              </a:ext>
            </a:extLst>
          </p:cNvPr>
          <p:cNvSpPr/>
          <p:nvPr/>
        </p:nvSpPr>
        <p:spPr>
          <a:xfrm>
            <a:off x="2793077" y="1892990"/>
            <a:ext cx="7036310" cy="1289981"/>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 coins arrondis 30">
            <a:extLst>
              <a:ext uri="{FF2B5EF4-FFF2-40B4-BE49-F238E27FC236}">
                <a16:creationId xmlns:a16="http://schemas.microsoft.com/office/drawing/2014/main" id="{3E5CBAEA-B71A-AE2C-98D8-68062409897E}"/>
              </a:ext>
            </a:extLst>
          </p:cNvPr>
          <p:cNvSpPr/>
          <p:nvPr/>
        </p:nvSpPr>
        <p:spPr>
          <a:xfrm>
            <a:off x="2793077" y="3844316"/>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4" name="Rectangle : coins arrondis 1343">
            <a:extLst>
              <a:ext uri="{FF2B5EF4-FFF2-40B4-BE49-F238E27FC236}">
                <a16:creationId xmlns:a16="http://schemas.microsoft.com/office/drawing/2014/main" id="{DA09876D-E322-A035-0A5C-E0D14C34CEF2}"/>
              </a:ext>
            </a:extLst>
          </p:cNvPr>
          <p:cNvSpPr/>
          <p:nvPr/>
        </p:nvSpPr>
        <p:spPr>
          <a:xfrm>
            <a:off x="2793077" y="545958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5" name="Ellipse 1344">
            <a:extLst>
              <a:ext uri="{FF2B5EF4-FFF2-40B4-BE49-F238E27FC236}">
                <a16:creationId xmlns:a16="http://schemas.microsoft.com/office/drawing/2014/main" id="{851038E5-F0E4-578C-E833-08C38A8F3330}"/>
              </a:ext>
            </a:extLst>
          </p:cNvPr>
          <p:cNvSpPr/>
          <p:nvPr/>
        </p:nvSpPr>
        <p:spPr>
          <a:xfrm>
            <a:off x="8737467" y="1979674"/>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6" name="Ellipse 1345">
            <a:extLst>
              <a:ext uri="{FF2B5EF4-FFF2-40B4-BE49-F238E27FC236}">
                <a16:creationId xmlns:a16="http://schemas.microsoft.com/office/drawing/2014/main" id="{FE4C4949-A629-59DC-E82F-AB9D5024A07E}"/>
              </a:ext>
            </a:extLst>
          </p:cNvPr>
          <p:cNvSpPr/>
          <p:nvPr/>
        </p:nvSpPr>
        <p:spPr>
          <a:xfrm>
            <a:off x="8749627" y="3791403"/>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7" name="Ellipse 1346">
            <a:extLst>
              <a:ext uri="{FF2B5EF4-FFF2-40B4-BE49-F238E27FC236}">
                <a16:creationId xmlns:a16="http://schemas.microsoft.com/office/drawing/2014/main" id="{C4B210BE-973F-D297-68B1-524D6DB237FE}"/>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348" name="Image 1347" descr="Une image contenant émoticône, Dessin d’enfant, dessin humoristique, smiley&#10;&#10;Le contenu généré par l’IA peut être incorrect.">
            <a:extLst>
              <a:ext uri="{FF2B5EF4-FFF2-40B4-BE49-F238E27FC236}">
                <a16:creationId xmlns:a16="http://schemas.microsoft.com/office/drawing/2014/main" id="{EC75AE47-0675-AA99-28AE-8B3127E2B1C1}"/>
              </a:ext>
            </a:extLst>
          </p:cNvPr>
          <p:cNvPicPr>
            <a:picLocks noChangeAspect="1"/>
          </p:cNvPicPr>
          <p:nvPr/>
        </p:nvPicPr>
        <p:blipFill>
          <a:blip r:embed="rId4">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1349" name="Image 1348" descr="Une image contenant émoticône, Dessin d’enfant, dessin humoristique, smiley&#10;&#10;Le contenu généré par l’IA peut être incorrect.">
            <a:extLst>
              <a:ext uri="{FF2B5EF4-FFF2-40B4-BE49-F238E27FC236}">
                <a16:creationId xmlns:a16="http://schemas.microsoft.com/office/drawing/2014/main" id="{E5D35901-A247-396C-1D96-0653706CC54C}"/>
              </a:ext>
            </a:extLst>
          </p:cNvPr>
          <p:cNvPicPr>
            <a:picLocks noChangeAspect="1"/>
          </p:cNvPicPr>
          <p:nvPr/>
        </p:nvPicPr>
        <p:blipFill>
          <a:blip r:embed="rId4">
            <a:extLst>
              <a:ext uri="{28A0092B-C50C-407E-A947-70E740481C1C}">
                <a14:useLocalDpi xmlns:a14="http://schemas.microsoft.com/office/drawing/2010/main" val="0"/>
              </a:ext>
            </a:extLst>
          </a:blip>
          <a:srcRect l="32376" r="30723"/>
          <a:stretch>
            <a:fillRect/>
          </a:stretch>
        </p:blipFill>
        <p:spPr>
          <a:xfrm>
            <a:off x="8783146" y="3886982"/>
            <a:ext cx="825910" cy="956886"/>
          </a:xfrm>
          <a:prstGeom prst="rect">
            <a:avLst/>
          </a:prstGeom>
        </p:spPr>
      </p:pic>
      <p:pic>
        <p:nvPicPr>
          <p:cNvPr id="1350" name="Image 1349" descr="Une image contenant émoticône, Dessin d’enfant, dessin humoristique, smiley&#10;&#10;Le contenu généré par l’IA peut être incorrect.">
            <a:extLst>
              <a:ext uri="{FF2B5EF4-FFF2-40B4-BE49-F238E27FC236}">
                <a16:creationId xmlns:a16="http://schemas.microsoft.com/office/drawing/2014/main" id="{0DFF3A90-6345-F07C-79CD-54F813B5C13B}"/>
              </a:ext>
            </a:extLst>
          </p:cNvPr>
          <p:cNvPicPr>
            <a:picLocks noChangeAspect="1"/>
          </p:cNvPicPr>
          <p:nvPr/>
        </p:nvPicPr>
        <p:blipFill>
          <a:blip r:embed="rId4">
            <a:extLst>
              <a:ext uri="{28A0092B-C50C-407E-A947-70E740481C1C}">
                <a14:useLocalDpi xmlns:a14="http://schemas.microsoft.com/office/drawing/2010/main" val="0"/>
              </a:ext>
            </a:extLst>
          </a:blip>
          <a:srcRect l="72031"/>
          <a:stretch>
            <a:fillRect/>
          </a:stretch>
        </p:blipFill>
        <p:spPr>
          <a:xfrm>
            <a:off x="8913555" y="2087629"/>
            <a:ext cx="639096" cy="976930"/>
          </a:xfrm>
          <a:prstGeom prst="rect">
            <a:avLst/>
          </a:prstGeom>
        </p:spPr>
      </p:pic>
      <p:sp>
        <p:nvSpPr>
          <p:cNvPr id="1351" name="Rectangle 1350">
            <a:extLst>
              <a:ext uri="{FF2B5EF4-FFF2-40B4-BE49-F238E27FC236}">
                <a16:creationId xmlns:a16="http://schemas.microsoft.com/office/drawing/2014/main" id="{D3E07029-C9B1-DC72-3D12-F30A54B5B17C}"/>
              </a:ext>
            </a:extLst>
          </p:cNvPr>
          <p:cNvSpPr/>
          <p:nvPr/>
        </p:nvSpPr>
        <p:spPr>
          <a:xfrm>
            <a:off x="3064794" y="1987878"/>
            <a:ext cx="5350557" cy="10766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ar-SA" sz="2400" b="1" dirty="0">
                <a:solidFill>
                  <a:srgbClr val="002060"/>
                </a:solidFill>
              </a:rPr>
              <a:t>تَمَكَّنْتُ مِنْ قِرَاءَةِ فِقْرَةٍ بِطَلَاقَةٍ وَدُونَ </a:t>
            </a:r>
            <a:r>
              <a:rPr lang="ar-SA" sz="2400" b="1" dirty="0" err="1">
                <a:solidFill>
                  <a:srgbClr val="002060"/>
                </a:solidFill>
              </a:rPr>
              <a:t>خَطَإٍ</a:t>
            </a:r>
            <a:r>
              <a:rPr lang="ar-SA" sz="2400" b="1" dirty="0">
                <a:solidFill>
                  <a:srgbClr val="002060"/>
                </a:solidFill>
              </a:rPr>
              <a:t> </a:t>
            </a:r>
          </a:p>
          <a:p>
            <a:pPr algn="ctr" rtl="1">
              <a:lnSpc>
                <a:spcPct val="150000"/>
              </a:lnSpc>
            </a:pPr>
            <a:r>
              <a:rPr lang="ar-SA" sz="2400" b="1" dirty="0">
                <a:solidFill>
                  <a:schemeClr val="accent3">
                    <a:lumMod val="50000"/>
                  </a:schemeClr>
                </a:solidFill>
              </a:rPr>
              <a:t>أَوْ أَخْطَائِي وَصَحَّحْتُ أَخْطَائِي بِمُفْرَدِي.</a:t>
            </a:r>
          </a:p>
        </p:txBody>
      </p:sp>
      <p:sp>
        <p:nvSpPr>
          <p:cNvPr id="1352" name="Rectangle 1351">
            <a:extLst>
              <a:ext uri="{FF2B5EF4-FFF2-40B4-BE49-F238E27FC236}">
                <a16:creationId xmlns:a16="http://schemas.microsoft.com/office/drawing/2014/main" id="{6FC465C9-B7DC-2014-168F-CB71F6E732EE}"/>
              </a:ext>
            </a:extLst>
          </p:cNvPr>
          <p:cNvSpPr/>
          <p:nvPr/>
        </p:nvSpPr>
        <p:spPr>
          <a:xfrm>
            <a:off x="3064794" y="391669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مَا بَيْنَ [1 - 5] أَخْطَاءٍ،</a:t>
            </a:r>
          </a:p>
          <a:p>
            <a:pPr algn="ctr" rtl="1"/>
            <a:r>
              <a:rPr lang="ar-SA" sz="2400" b="1" dirty="0">
                <a:solidFill>
                  <a:srgbClr val="002060"/>
                </a:solidFill>
              </a:rPr>
              <a:t> </a:t>
            </a:r>
            <a:r>
              <a:rPr lang="ar-SA" sz="2400" b="1" dirty="0">
                <a:solidFill>
                  <a:schemeClr val="accent3">
                    <a:lumMod val="50000"/>
                  </a:schemeClr>
                </a:solidFill>
              </a:rPr>
              <a:t>أَحْتَاجُ إِلَى مَزِيدٍ مِنَ التَّدْرِيبِ عَلَى الْقِرَاءَةِ بِطَلَاقَةٍ!</a:t>
            </a:r>
            <a:endParaRPr lang="fr-FR" sz="2400" b="1" dirty="0">
              <a:solidFill>
                <a:schemeClr val="accent3">
                  <a:lumMod val="50000"/>
                </a:schemeClr>
              </a:solidFill>
            </a:endParaRPr>
          </a:p>
        </p:txBody>
      </p:sp>
      <p:sp>
        <p:nvSpPr>
          <p:cNvPr id="1353" name="Rectangle 1352">
            <a:extLst>
              <a:ext uri="{FF2B5EF4-FFF2-40B4-BE49-F238E27FC236}">
                <a16:creationId xmlns:a16="http://schemas.microsoft.com/office/drawing/2014/main" id="{C96D512D-5565-AA79-4E3A-0DF562AF31D8}"/>
              </a:ext>
            </a:extLst>
          </p:cNvPr>
          <p:cNvSpPr/>
          <p:nvPr/>
        </p:nvSpPr>
        <p:spPr>
          <a:xfrm>
            <a:off x="2969071" y="551181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أَكْثَرَ مِنْ [5] أَخْطَاءٍ، </a:t>
            </a:r>
          </a:p>
          <a:p>
            <a:pPr algn="ctr" rtl="1"/>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Tree>
    <p:extLst>
      <p:ext uri="{BB962C8B-B14F-4D97-AF65-F5344CB8AC3E}">
        <p14:creationId xmlns:p14="http://schemas.microsoft.com/office/powerpoint/2010/main" val="4005788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BA904-E2C3-561A-DC4A-F95028E928C2}"/>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8D80AFD-A225-F578-7D94-6754C9A3AB1E}"/>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6E069E79-19B8-C43C-6CCD-CA3575275FE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04DC587-8157-6FB2-E2A2-5D424002B53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AF08A29B-06B0-3D1B-B913-CDC8611A392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0B834D2B-89FC-799E-A74C-8E47766637FA}"/>
              </a:ext>
            </a:extLst>
          </p:cNvPr>
          <p:cNvSpPr txBox="1"/>
          <p:nvPr/>
        </p:nvSpPr>
        <p:spPr>
          <a:xfrm>
            <a:off x="5231567" y="2008346"/>
            <a:ext cx="5400765" cy="2796471"/>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FFC000"/>
                </a:solidFill>
                <a:latin typeface="Calibri"/>
                <a:ea typeface="Calibri"/>
                <a:cs typeface="Calibri"/>
                <a:sym typeface="Calibri"/>
              </a:rPr>
              <a:t>أُغْنِي رَصِيدِي </a:t>
            </a:r>
            <a:r>
              <a:rPr lang="ar-MA" sz="4800" b="1" kern="0">
                <a:solidFill>
                  <a:srgbClr val="FFC000"/>
                </a:solidFill>
                <a:latin typeface="Calibri"/>
                <a:ea typeface="Calibri"/>
                <a:cs typeface="Calibri"/>
                <a:sym typeface="Calibri"/>
              </a:rPr>
              <a:t>فِي التفسير</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000" b="1" kern="0" dirty="0">
                <a:solidFill>
                  <a:srgbClr val="44546A"/>
                </a:solidFill>
                <a:latin typeface="Calibri"/>
                <a:ea typeface="Calibri"/>
                <a:cs typeface="Calibri"/>
              </a:rPr>
              <a:t>05 دقائق</a:t>
            </a:r>
            <a:endParaRPr lang="fr-FR" sz="4800" b="1" kern="0" dirty="0">
              <a:solidFill>
                <a:srgbClr val="44546A"/>
              </a:solidFill>
              <a:latin typeface="Calibri"/>
              <a:ea typeface="Calibri"/>
              <a:cs typeface="Calibri"/>
            </a:endParaRPr>
          </a:p>
        </p:txBody>
      </p:sp>
      <p:pic>
        <p:nvPicPr>
          <p:cNvPr id="3" name="Picture 2">
            <a:extLst>
              <a:ext uri="{FF2B5EF4-FFF2-40B4-BE49-F238E27FC236}">
                <a16:creationId xmlns:a16="http://schemas.microsoft.com/office/drawing/2014/main" id="{5070CEE3-FEE0-74BB-B618-E32ED3DC908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3418" r="100000">
                        <a14:foregroundMark x1="76855" y1="43945" x2="73145" y2="96582"/>
                        <a14:foregroundMark x1="42773" y1="88574" x2="95703" y2="91504"/>
                        <a14:foregroundMark x1="82813" y1="42285" x2="85352" y2="73926"/>
                        <a14:foregroundMark x1="41992" y1="95117" x2="81152" y2="97949"/>
                        <a14:foregroundMark x1="66992" y1="70410" x2="89355" y2="76074"/>
                        <a14:foregroundMark x1="95215" y1="75293" x2="95508" y2="83496"/>
                      </a14:backgroundRemoval>
                    </a14:imgEffect>
                  </a14:imgLayer>
                </a14:imgProps>
              </a:ext>
              <a:ext uri="{28A0092B-C50C-407E-A947-70E740481C1C}">
                <a14:useLocalDpi xmlns:a14="http://schemas.microsoft.com/office/drawing/2010/main" val="0"/>
              </a:ext>
            </a:extLst>
          </a:blip>
          <a:stretch>
            <a:fillRect/>
          </a:stretch>
        </p:blipFill>
        <p:spPr>
          <a:xfrm>
            <a:off x="1112680" y="2008346"/>
            <a:ext cx="2882521" cy="2882521"/>
          </a:xfrm>
          <a:prstGeom prst="rect">
            <a:avLst/>
          </a:prstGeom>
        </p:spPr>
      </p:pic>
      <p:sp>
        <p:nvSpPr>
          <p:cNvPr id="2" name="Oval 45">
            <a:extLst>
              <a:ext uri="{FF2B5EF4-FFF2-40B4-BE49-F238E27FC236}">
                <a16:creationId xmlns:a16="http://schemas.microsoft.com/office/drawing/2014/main" id="{2147096F-E805-0E49-324C-7766B7C548E5}"/>
              </a:ext>
            </a:extLst>
          </p:cNvPr>
          <p:cNvSpPr/>
          <p:nvPr/>
        </p:nvSpPr>
        <p:spPr>
          <a:xfrm>
            <a:off x="8960252" y="4116545"/>
            <a:ext cx="831273" cy="688272"/>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454763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3DEA-EDE0-7F9F-A081-7014CC34FC2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05EDA12-B177-01ED-CD88-0CFF36A3891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sp>
        <p:nvSpPr>
          <p:cNvPr id="3" name="Rectangle 2">
            <a:extLst>
              <a:ext uri="{FF2B5EF4-FFF2-40B4-BE49-F238E27FC236}">
                <a16:creationId xmlns:a16="http://schemas.microsoft.com/office/drawing/2014/main" id="{0AD40A18-8EE4-E6AF-C0E9-81DB79C77D58}"/>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BA69C11E-7D60-C645-6C25-7A1EA7D6FB39}"/>
              </a:ext>
            </a:extLst>
          </p:cNvPr>
          <p:cNvSpPr txBox="1">
            <a:spLocks/>
          </p:cNvSpPr>
          <p:nvPr/>
        </p:nvSpPr>
        <p:spPr>
          <a:xfrm>
            <a:off x="411984" y="139695"/>
            <a:ext cx="11017224" cy="308442"/>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1200" cap="none" spc="0" normalizeH="0" baseline="0" noProof="0" dirty="0">
                <a:ln>
                  <a:noFill/>
                </a:ln>
                <a:solidFill>
                  <a:srgbClr val="757070"/>
                </a:solidFill>
                <a:effectLst/>
                <a:uLnTx/>
                <a:uFillTx/>
                <a:latin typeface="Calibri"/>
                <a:ea typeface="Calibri"/>
                <a:cs typeface="Calibri"/>
                <a:sym typeface="Calibri"/>
              </a:rPr>
              <a:t>الآن سنتعرف بعض العبارات التي تساعدنا في إغناء رصيدنا في التفسير.</a:t>
            </a:r>
          </a:p>
        </p:txBody>
      </p:sp>
      <p:sp>
        <p:nvSpPr>
          <p:cNvPr id="7" name="Google Shape;1369;p31">
            <a:extLst>
              <a:ext uri="{FF2B5EF4-FFF2-40B4-BE49-F238E27FC236}">
                <a16:creationId xmlns:a16="http://schemas.microsoft.com/office/drawing/2014/main" id="{5A06EBDF-BA0E-B47D-C39B-B90F570E4C9E}"/>
              </a:ext>
            </a:extLst>
          </p:cNvPr>
          <p:cNvSpPr txBox="1"/>
          <p:nvPr/>
        </p:nvSpPr>
        <p:spPr>
          <a:xfrm>
            <a:off x="641525" y="546271"/>
            <a:ext cx="10787683" cy="285435"/>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Tx/>
              <a:buNone/>
              <a:tabLst/>
              <a:defRPr/>
            </a:pP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يدعو الأستاذ</a:t>
            </a:r>
            <a:r>
              <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ة</a:t>
            </a:r>
            <a:r>
              <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التلاميذ</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قراءة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العبارات</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التفسيرية المثبتة في الكراسة</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وينبه</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أنها ستفيد في فهم النص</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المقروء، </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وفي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إنتاج نص تفسيري </a:t>
            </a:r>
            <a:r>
              <a:rPr lang="ar-SA" sz="1400" dirty="0">
                <a:solidFill>
                  <a:prstClr val="white">
                    <a:lumMod val="65000"/>
                  </a:prstClr>
                </a:solidFill>
                <a:latin typeface="Calibri"/>
                <a:cs typeface="Arial" panose="020B0604020202020204" pitchFamily="34" charset="0"/>
              </a:rPr>
              <a:t>حول ظاهرة اجتماعية .</a:t>
            </a:r>
            <a:endPar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8" name="Google Shape;1368;p31">
            <a:extLst>
              <a:ext uri="{FF2B5EF4-FFF2-40B4-BE49-F238E27FC236}">
                <a16:creationId xmlns:a16="http://schemas.microsoft.com/office/drawing/2014/main" id="{1F04555A-0608-95A7-4028-0F5B56BA8FC7}"/>
              </a:ext>
            </a:extLst>
          </p:cNvPr>
          <p:cNvPicPr preferRelativeResize="0"/>
          <p:nvPr/>
        </p:nvPicPr>
        <p:blipFill rotWithShape="1">
          <a:blip r:embed="rId2">
            <a:alphaModFix/>
          </a:blip>
          <a:srcRect/>
          <a:stretch/>
        </p:blipFill>
        <p:spPr>
          <a:xfrm>
            <a:off x="153248" y="98135"/>
            <a:ext cx="730250" cy="730250"/>
          </a:xfrm>
          <a:prstGeom prst="rect">
            <a:avLst/>
          </a:prstGeom>
          <a:noFill/>
          <a:ln>
            <a:noFill/>
          </a:ln>
        </p:spPr>
      </p:pic>
      <p:pic>
        <p:nvPicPr>
          <p:cNvPr id="9" name="Picture 2" descr="Image générée">
            <a:extLst>
              <a:ext uri="{FF2B5EF4-FFF2-40B4-BE49-F238E27FC236}">
                <a16:creationId xmlns:a16="http://schemas.microsoft.com/office/drawing/2014/main" id="{6C66298B-5510-A437-BCAA-5ACF981662D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Google Shape;99;p1">
            <a:extLst>
              <a:ext uri="{FF2B5EF4-FFF2-40B4-BE49-F238E27FC236}">
                <a16:creationId xmlns:a16="http://schemas.microsoft.com/office/drawing/2014/main" id="{71907F21-7DF1-E545-0D0B-44138CEE3013}"/>
              </a:ext>
            </a:extLst>
          </p:cNvPr>
          <p:cNvGraphicFramePr/>
          <p:nvPr>
            <p:extLst>
              <p:ext uri="{D42A27DB-BD31-4B8C-83A1-F6EECF244321}">
                <p14:modId xmlns:p14="http://schemas.microsoft.com/office/powerpoint/2010/main" val="1991460646"/>
              </p:ext>
            </p:extLst>
          </p:nvPr>
        </p:nvGraphicFramePr>
        <p:xfrm>
          <a:off x="419961" y="2431568"/>
          <a:ext cx="11336163" cy="1645940"/>
        </p:xfrm>
        <a:graphic>
          <a:graphicData uri="http://schemas.openxmlformats.org/drawingml/2006/table">
            <a:tbl>
              <a:tblPr firstRow="1" bandRow="1">
                <a:noFill/>
              </a:tblPr>
              <a:tblGrid>
                <a:gridCol w="2795849">
                  <a:extLst>
                    <a:ext uri="{9D8B030D-6E8A-4147-A177-3AD203B41FA5}">
                      <a16:colId xmlns:a16="http://schemas.microsoft.com/office/drawing/2014/main" val="20000"/>
                    </a:ext>
                  </a:extLst>
                </a:gridCol>
                <a:gridCol w="3043868">
                  <a:extLst>
                    <a:ext uri="{9D8B030D-6E8A-4147-A177-3AD203B41FA5}">
                      <a16:colId xmlns:a16="http://schemas.microsoft.com/office/drawing/2014/main" val="20001"/>
                    </a:ext>
                  </a:extLst>
                </a:gridCol>
                <a:gridCol w="3010028">
                  <a:extLst>
                    <a:ext uri="{9D8B030D-6E8A-4147-A177-3AD203B41FA5}">
                      <a16:colId xmlns:a16="http://schemas.microsoft.com/office/drawing/2014/main" val="20002"/>
                    </a:ext>
                  </a:extLst>
                </a:gridCol>
                <a:gridCol w="2486418">
                  <a:extLst>
                    <a:ext uri="{9D8B030D-6E8A-4147-A177-3AD203B41FA5}">
                      <a16:colId xmlns:a16="http://schemas.microsoft.com/office/drawing/2014/main" val="20003"/>
                    </a:ext>
                  </a:extLst>
                </a:gridCol>
              </a:tblGrid>
              <a:tr h="447417">
                <a:tc>
                  <a:txBody>
                    <a:bodyPr/>
                    <a:lstStyle/>
                    <a:p>
                      <a:pPr marL="0" marR="0" lvl="0" indent="0" algn="ctr" rtl="1">
                        <a:lnSpc>
                          <a:spcPct val="100000"/>
                        </a:lnSpc>
                        <a:spcBef>
                          <a:spcPts val="0"/>
                        </a:spcBef>
                        <a:spcAft>
                          <a:spcPts val="0"/>
                        </a:spcAft>
                        <a:buClr>
                          <a:srgbClr val="FF0000"/>
                        </a:buClr>
                        <a:buSzPts val="1200"/>
                        <a:buFont typeface="Calibri"/>
                        <a:buNone/>
                      </a:pPr>
                      <a:r>
                        <a:rPr kumimoji="0" lang="ar-MA" sz="2400" b="1" i="0" u="none" strike="noStrike" kern="1200" cap="none" spc="0" normalizeH="0" baseline="0">
                          <a:ln>
                            <a:noFill/>
                          </a:ln>
                          <a:solidFill>
                            <a:srgbClr val="002060"/>
                          </a:solidFill>
                          <a:effectLst/>
                          <a:uLnTx/>
                          <a:uFillTx/>
                          <a:latin typeface="+mn-lt"/>
                          <a:ea typeface="+mn-ea"/>
                          <a:cs typeface="Mudir MT" pitchFamily="2" charset="-78"/>
                          <a:sym typeface="Calibri"/>
                        </a:rPr>
                        <a:t>ٱلتَّفْسِيرُ  بِِٱلْمُقَارَنَة</a:t>
                      </a:r>
                      <a:endParaRPr kumimoji="0" sz="2400" b="1" i="0" u="none" strike="noStrike" kern="1200" cap="none" spc="0" normalizeH="0" baseline="0">
                        <a:ln>
                          <a:noFill/>
                        </a:ln>
                        <a:solidFill>
                          <a:srgbClr val="002060"/>
                        </a:solidFill>
                        <a:effectLst/>
                        <a:uLnTx/>
                        <a:uFillTx/>
                        <a:latin typeface="+mn-lt"/>
                        <a:ea typeface="+mn-ea"/>
                        <a:cs typeface="Mudir MT" pitchFamily="2" charset="-78"/>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2"/>
                    </a:solidFill>
                  </a:tcPr>
                </a:tc>
                <a:tc>
                  <a:txBody>
                    <a:bodyPr/>
                    <a:lstStyle/>
                    <a:p>
                      <a:pPr marL="0" marR="0" lvl="0" indent="0" algn="ctr" rtl="1">
                        <a:lnSpc>
                          <a:spcPct val="100000"/>
                        </a:lnSpc>
                        <a:spcBef>
                          <a:spcPts val="0"/>
                        </a:spcBef>
                        <a:spcAft>
                          <a:spcPts val="0"/>
                        </a:spcAft>
                        <a:buClr>
                          <a:srgbClr val="FF0000"/>
                        </a:buClr>
                        <a:buSzPts val="1200"/>
                        <a:buFont typeface="Calibri"/>
                        <a:buNone/>
                      </a:pPr>
                      <a:r>
                        <a:rPr kumimoji="0" lang="ar-MA" sz="2400" b="1" i="0" u="none" strike="noStrike" kern="1200" cap="none" spc="0" normalizeH="0" baseline="0" dirty="0" err="1">
                          <a:ln>
                            <a:noFill/>
                          </a:ln>
                          <a:solidFill>
                            <a:srgbClr val="002060"/>
                          </a:solidFill>
                          <a:effectLst/>
                          <a:uLnTx/>
                          <a:uFillTx/>
                          <a:latin typeface="+mn-lt"/>
                          <a:ea typeface="+mn-ea"/>
                          <a:cs typeface="Mudir MT" pitchFamily="2" charset="-78"/>
                          <a:sym typeface="Calibri"/>
                        </a:rPr>
                        <a:t>ٱلتَّفْسِيرُ</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ب</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لأَمْثِلَةِ </a:t>
                      </a:r>
                      <a:r>
                        <a:rPr kumimoji="0" lang="ar-MA" sz="2400" b="1" i="0" u="none" strike="noStrike" kern="1200" cap="none" spc="0" normalizeH="0" baseline="0" dirty="0" err="1">
                          <a:ln>
                            <a:noFill/>
                          </a:ln>
                          <a:solidFill>
                            <a:srgbClr val="002060"/>
                          </a:solidFill>
                          <a:effectLst/>
                          <a:uLnTx/>
                          <a:uFillTx/>
                          <a:latin typeface="+mn-lt"/>
                          <a:ea typeface="+mn-ea"/>
                          <a:cs typeface="Mudir MT" pitchFamily="2" charset="-78"/>
                          <a:sym typeface="Calibri"/>
                        </a:rPr>
                        <a:t>وَٱلشَّوَاهِدِ</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2"/>
                    </a:solidFill>
                  </a:tcPr>
                </a:tc>
                <a:tc>
                  <a:txBody>
                    <a:bodyPr/>
                    <a:lstStyle/>
                    <a:p>
                      <a:pPr marL="0" marR="0" lvl="0" indent="0" algn="ctr" rtl="1">
                        <a:lnSpc>
                          <a:spcPct val="100000"/>
                        </a:lnSpc>
                        <a:spcBef>
                          <a:spcPts val="0"/>
                        </a:spcBef>
                        <a:spcAft>
                          <a:spcPts val="0"/>
                        </a:spcAft>
                        <a:buClr>
                          <a:srgbClr val="FF0000"/>
                        </a:buClr>
                        <a:buSzPts val="1200"/>
                        <a:buFont typeface="Calibri"/>
                        <a:buNone/>
                      </a:pPr>
                      <a:r>
                        <a:rPr kumimoji="0" lang="ar-MA" sz="2400" b="1" i="0" u="none" strike="noStrike" kern="1200" cap="none" spc="0" normalizeH="0" baseline="0" dirty="0" err="1">
                          <a:ln>
                            <a:noFill/>
                          </a:ln>
                          <a:solidFill>
                            <a:srgbClr val="002060"/>
                          </a:solidFill>
                          <a:effectLst/>
                          <a:uLnTx/>
                          <a:uFillTx/>
                          <a:latin typeface="+mn-lt"/>
                          <a:ea typeface="+mn-ea"/>
                          <a:cs typeface="Mudir MT" pitchFamily="2" charset="-78"/>
                          <a:sym typeface="Calibri"/>
                        </a:rPr>
                        <a:t>ٱلتَّفْسِيرُ</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بِ</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لشَّرْحِ</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2"/>
                    </a:solidFill>
                  </a:tcPr>
                </a:tc>
                <a:tc>
                  <a:txBody>
                    <a:bodyPr/>
                    <a:lstStyle/>
                    <a:p>
                      <a:pPr marL="0" marR="0" lvl="0" indent="0" algn="ctr" rtl="1">
                        <a:spcBef>
                          <a:spcPts val="0"/>
                        </a:spcBef>
                        <a:spcAft>
                          <a:spcPts val="0"/>
                        </a:spcAft>
                        <a:buNone/>
                      </a:pPr>
                      <a:r>
                        <a:rPr kumimoji="0" lang="ar-MA" sz="2400" b="1" i="0" u="none" strike="noStrike" kern="1200" cap="none" spc="0" normalizeH="0" baseline="0" dirty="0" err="1">
                          <a:ln>
                            <a:noFill/>
                          </a:ln>
                          <a:solidFill>
                            <a:srgbClr val="002060"/>
                          </a:solidFill>
                          <a:effectLst/>
                          <a:uLnTx/>
                          <a:uFillTx/>
                          <a:latin typeface="+mn-lt"/>
                          <a:ea typeface="+mn-ea"/>
                          <a:cs typeface="Mudir MT" pitchFamily="2" charset="-78"/>
                          <a:sym typeface="Calibri"/>
                        </a:rPr>
                        <a:t>ٱلتَّفْسِيرُ</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ب</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لتَّعْرِيفِ</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r h="994745">
                <a:tc>
                  <a:txBody>
                    <a:bodyPr/>
                    <a:lstStyle/>
                    <a:p>
                      <a:pPr marL="0" marR="0" lvl="0" indent="0" algn="just" rtl="1">
                        <a:lnSpc>
                          <a:spcPct val="100000"/>
                        </a:lnSpc>
                        <a:spcBef>
                          <a:spcPts val="0"/>
                        </a:spcBef>
                        <a:spcAft>
                          <a:spcPts val="0"/>
                        </a:spcAft>
                        <a:buClr>
                          <a:srgbClr val="000000"/>
                        </a:buClr>
                        <a:buSzPts val="1200"/>
                        <a:buFont typeface="Calibri"/>
                        <a:buNone/>
                      </a:pPr>
                      <a:r>
                        <a:rPr lang="ar-MA" sz="2400" b="1" i="0" u="none" strike="noStrike" kern="1200" cap="none" dirty="0">
                          <a:solidFill>
                            <a:srgbClr val="C00000"/>
                          </a:solidFill>
                          <a:latin typeface="Calibri"/>
                          <a:ea typeface="Calibri"/>
                          <a:cs typeface="Mudir MT" pitchFamily="2" charset="-78"/>
                          <a:sym typeface="Calibri"/>
                        </a:rPr>
                        <a:t>من</a:t>
                      </a:r>
                      <a:r>
                        <a:rPr lang="ar-MA" sz="2400" b="1" i="0" u="none" strike="noStrike" kern="1200" cap="none" dirty="0">
                          <a:solidFill>
                            <a:srgbClr val="000000"/>
                          </a:solidFill>
                          <a:latin typeface="Calibri"/>
                          <a:ea typeface="Calibri"/>
                          <a:cs typeface="Mudir MT" pitchFamily="2" charset="-78"/>
                          <a:sym typeface="Calibri"/>
                        </a:rPr>
                        <a:t> ذلك.....- كأن نقول....- وب</a:t>
                      </a:r>
                      <a:r>
                        <a:rPr lang="ar-MA" sz="2400" b="1" i="0" u="none" strike="noStrike" kern="1200" cap="none" dirty="0">
                          <a:solidFill>
                            <a:srgbClr val="C00000"/>
                          </a:solidFill>
                          <a:latin typeface="Calibri"/>
                          <a:ea typeface="Calibri"/>
                          <a:cs typeface="Mudir MT" pitchFamily="2" charset="-78"/>
                          <a:sym typeface="Calibri"/>
                        </a:rPr>
                        <a:t>المقابل</a:t>
                      </a:r>
                      <a:r>
                        <a:rPr lang="ar-MA" sz="2400" b="1" i="0" u="none" strike="noStrike" kern="1200" cap="none" dirty="0">
                          <a:solidFill>
                            <a:srgbClr val="000000"/>
                          </a:solidFill>
                          <a:latin typeface="Calibri"/>
                          <a:ea typeface="Calibri"/>
                          <a:cs typeface="Mudir MT" pitchFamily="2" charset="-78"/>
                          <a:sym typeface="Calibri"/>
                        </a:rPr>
                        <a:t>- أما....</a:t>
                      </a:r>
                      <a:endParaRPr sz="2400" b="1" i="0" u="none" strike="noStrike" kern="1200" cap="none" dirty="0">
                        <a:solidFill>
                          <a:srgbClr val="000000"/>
                        </a:solidFill>
                        <a:latin typeface="Calibri"/>
                        <a:ea typeface="Calibri"/>
                        <a:cs typeface="Mudir MT" pitchFamily="2" charset="-78"/>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tc>
                  <a:txBody>
                    <a:bodyPr/>
                    <a:lstStyle/>
                    <a:p>
                      <a:pPr marL="0" marR="0" lvl="0" indent="0" algn="just" rtl="1">
                        <a:lnSpc>
                          <a:spcPct val="100000"/>
                        </a:lnSpc>
                        <a:spcBef>
                          <a:spcPts val="0"/>
                        </a:spcBef>
                        <a:spcAft>
                          <a:spcPts val="0"/>
                        </a:spcAft>
                        <a:buClr>
                          <a:srgbClr val="000000"/>
                        </a:buClr>
                        <a:buSzPts val="1200"/>
                        <a:buFont typeface="Calibri"/>
                        <a:buNone/>
                      </a:pPr>
                      <a:r>
                        <a:rPr lang="ar-MA" sz="2400" b="1" i="0" u="none" strike="noStrike" kern="1200" cap="none" dirty="0">
                          <a:solidFill>
                            <a:srgbClr val="C00000"/>
                          </a:solidFill>
                          <a:latin typeface="Calibri"/>
                          <a:ea typeface="Calibri"/>
                          <a:cs typeface="Mudir MT" pitchFamily="2" charset="-78"/>
                          <a:sym typeface="Calibri"/>
                        </a:rPr>
                        <a:t>مِثْلَ</a:t>
                      </a:r>
                      <a:r>
                        <a:rPr lang="ar-MA" sz="2400" b="1" i="0" u="none" strike="noStrike" kern="1200" cap="none" dirty="0">
                          <a:solidFill>
                            <a:srgbClr val="000000"/>
                          </a:solidFill>
                          <a:latin typeface="Calibri"/>
                          <a:ea typeface="Calibri"/>
                          <a:cs typeface="Mudir MT" pitchFamily="2" charset="-78"/>
                          <a:sym typeface="Calibri"/>
                        </a:rPr>
                        <a:t> ضَعْفِ الثِّقَةِ بِالنَّفْسِ...</a:t>
                      </a:r>
                      <a:endParaRPr sz="2400" b="1" i="0" u="none" strike="noStrike" kern="1200" cap="none" dirty="0">
                        <a:solidFill>
                          <a:srgbClr val="000000"/>
                        </a:solidFill>
                        <a:latin typeface="Calibri"/>
                        <a:ea typeface="Calibri"/>
                        <a:cs typeface="Mudir MT" pitchFamily="2" charset="-78"/>
                      </a:endParaRPr>
                    </a:p>
                    <a:p>
                      <a:pPr marL="0" marR="0" lvl="0" indent="0" algn="just" rtl="1">
                        <a:spcBef>
                          <a:spcPts val="0"/>
                        </a:spcBef>
                        <a:spcAft>
                          <a:spcPts val="0"/>
                        </a:spcAft>
                        <a:buNone/>
                      </a:pPr>
                      <a:r>
                        <a:rPr lang="ar-MA" sz="2400" b="1" i="0" u="none" strike="noStrike" kern="1200" cap="none" dirty="0">
                          <a:solidFill>
                            <a:srgbClr val="C00000"/>
                          </a:solidFill>
                          <a:latin typeface="Calibri"/>
                          <a:ea typeface="Calibri"/>
                          <a:cs typeface="Mudir MT" pitchFamily="2" charset="-78"/>
                          <a:sym typeface="Calibri"/>
                        </a:rPr>
                        <a:t>يُخَلِّفُ</a:t>
                      </a:r>
                      <a:r>
                        <a:rPr lang="ar-MA" sz="2400" b="1" i="0" u="none" strike="noStrike" kern="1200" cap="none" dirty="0">
                          <a:solidFill>
                            <a:srgbClr val="000000"/>
                          </a:solidFill>
                          <a:latin typeface="Calibri"/>
                          <a:ea typeface="Calibri"/>
                          <a:cs typeface="Mudir MT" pitchFamily="2" charset="-78"/>
                          <a:sym typeface="Calibri"/>
                        </a:rPr>
                        <a:t> التَّنَمُّرُ آثَارًا...</a:t>
                      </a:r>
                      <a:endParaRPr sz="2400" b="1" i="0" u="none" strike="noStrike" kern="1200" cap="none" dirty="0">
                        <a:solidFill>
                          <a:srgbClr val="000000"/>
                        </a:solidFill>
                        <a:latin typeface="Calibri"/>
                        <a:ea typeface="Calibri"/>
                        <a:cs typeface="Mudir MT" pitchFamily="2" charset="-78"/>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tc>
                  <a:txBody>
                    <a:bodyPr/>
                    <a:lstStyle/>
                    <a:p>
                      <a:pPr marL="0" marR="0" lvl="0" indent="0" algn="just" rtl="1">
                        <a:lnSpc>
                          <a:spcPct val="100000"/>
                        </a:lnSpc>
                        <a:spcBef>
                          <a:spcPts val="0"/>
                        </a:spcBef>
                        <a:spcAft>
                          <a:spcPts val="0"/>
                        </a:spcAft>
                        <a:buClr>
                          <a:srgbClr val="000000"/>
                        </a:buClr>
                        <a:buSzPts val="1200"/>
                        <a:buFont typeface="Calibri"/>
                        <a:buNone/>
                      </a:pPr>
                      <a:r>
                        <a:rPr lang="ar-MA" sz="2400" b="1" i="0" u="none" strike="noStrike" kern="1200" cap="none" dirty="0">
                          <a:solidFill>
                            <a:srgbClr val="C00000"/>
                          </a:solidFill>
                          <a:latin typeface="Calibri"/>
                          <a:ea typeface="Calibri"/>
                          <a:cs typeface="Mudir MT" pitchFamily="2" charset="-78"/>
                          <a:sym typeface="Calibri"/>
                        </a:rPr>
                        <a:t>مِنْهَا</a:t>
                      </a:r>
                      <a:r>
                        <a:rPr lang="ar-MA" sz="2400" b="1" i="0" u="none" strike="noStrike" kern="1200" cap="none" dirty="0">
                          <a:solidFill>
                            <a:srgbClr val="000000"/>
                          </a:solidFill>
                          <a:latin typeface="Calibri"/>
                          <a:ea typeface="Calibri"/>
                          <a:cs typeface="Mudir MT" pitchFamily="2" charset="-78"/>
                          <a:sym typeface="Calibri"/>
                        </a:rPr>
                        <a:t> أَسْبَابٌ ذَاتِيَّةٌ...- ثُمَّ أَسْبَابٌ .... كَ...- </a:t>
                      </a:r>
                      <a:r>
                        <a:rPr lang="ar-MA" sz="2400" b="1" i="0" u="none" strike="noStrike" kern="1200" cap="none" dirty="0">
                          <a:solidFill>
                            <a:srgbClr val="C00000"/>
                          </a:solidFill>
                          <a:latin typeface="Calibri"/>
                          <a:ea typeface="Calibri"/>
                          <a:cs typeface="Mudir MT" pitchFamily="2" charset="-78"/>
                          <a:sym typeface="Calibri"/>
                        </a:rPr>
                        <a:t>وَيُؤَدِّي</a:t>
                      </a:r>
                      <a:r>
                        <a:rPr lang="ar-MA" sz="2400" b="1" i="0" u="none" strike="noStrike" kern="1200" cap="none" dirty="0">
                          <a:solidFill>
                            <a:srgbClr val="000000"/>
                          </a:solidFill>
                          <a:latin typeface="Calibri"/>
                          <a:ea typeface="Calibri"/>
                          <a:cs typeface="Mudir MT" pitchFamily="2" charset="-78"/>
                          <a:sym typeface="Calibri"/>
                        </a:rPr>
                        <a:t> إِلَى ....- </a:t>
                      </a:r>
                      <a:r>
                        <a:rPr lang="ar-MA" sz="2400" b="1" i="0" u="none" strike="noStrike" kern="1200" cap="none" dirty="0">
                          <a:solidFill>
                            <a:srgbClr val="C00000"/>
                          </a:solidFill>
                          <a:latin typeface="Calibri"/>
                          <a:ea typeface="Calibri"/>
                          <a:cs typeface="Mudir MT" pitchFamily="2" charset="-78"/>
                          <a:sym typeface="Calibri"/>
                        </a:rPr>
                        <a:t>وَتَقِفُ</a:t>
                      </a:r>
                      <a:r>
                        <a:rPr lang="ar-MA" sz="2400" b="1" i="0" u="none" strike="noStrike" kern="1200" cap="none" dirty="0">
                          <a:solidFill>
                            <a:srgbClr val="000000"/>
                          </a:solidFill>
                          <a:latin typeface="Calibri"/>
                          <a:ea typeface="Calibri"/>
                          <a:cs typeface="Mudir MT" pitchFamily="2" charset="-78"/>
                          <a:sym typeface="Calibri"/>
                        </a:rPr>
                        <a:t> وَرَاءَ </a:t>
                      </a:r>
                      <a:endParaRPr sz="2400" b="1" i="0" u="none" strike="noStrike" kern="1200" cap="none" dirty="0">
                        <a:solidFill>
                          <a:srgbClr val="000000"/>
                        </a:solidFill>
                        <a:latin typeface="Calibri"/>
                        <a:ea typeface="Calibri"/>
                        <a:cs typeface="Mudir MT" pitchFamily="2" charset="-78"/>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tc>
                  <a:txBody>
                    <a:bodyPr/>
                    <a:lstStyle/>
                    <a:p>
                      <a:pPr marL="0" marR="0" lvl="0" indent="0" algn="just" rtl="1">
                        <a:spcBef>
                          <a:spcPts val="0"/>
                        </a:spcBef>
                        <a:spcAft>
                          <a:spcPts val="0"/>
                        </a:spcAft>
                        <a:buNone/>
                      </a:pPr>
                      <a:r>
                        <a:rPr lang="ar-MA" sz="2400" b="1" i="0" u="none" strike="noStrike" kern="1200" cap="none" dirty="0">
                          <a:solidFill>
                            <a:srgbClr val="C00000"/>
                          </a:solidFill>
                          <a:latin typeface="Calibri"/>
                          <a:ea typeface="Calibri"/>
                          <a:cs typeface="Mudir MT" pitchFamily="2" charset="-78"/>
                          <a:sym typeface="Calibri"/>
                        </a:rPr>
                        <a:t>هُوَ كُلُّ </a:t>
                      </a:r>
                      <a:r>
                        <a:rPr lang="ar-MA" sz="2400" b="1" i="0" u="none" strike="noStrike" kern="1200" cap="none" dirty="0">
                          <a:solidFill>
                            <a:srgbClr val="000000"/>
                          </a:solidFill>
                          <a:latin typeface="Calibri"/>
                          <a:ea typeface="Calibri"/>
                          <a:cs typeface="Mudir MT" pitchFamily="2" charset="-78"/>
                          <a:sym typeface="Calibri"/>
                        </a:rPr>
                        <a:t>إِسَاءَةٍ- </a:t>
                      </a:r>
                      <a:r>
                        <a:rPr lang="ar-MA" sz="2400" b="1" i="0" u="none" strike="noStrike" kern="1200" cap="none" dirty="0">
                          <a:solidFill>
                            <a:srgbClr val="C00000"/>
                          </a:solidFill>
                          <a:latin typeface="Calibri"/>
                          <a:ea typeface="Calibri"/>
                          <a:cs typeface="Mudir MT" pitchFamily="2" charset="-78"/>
                          <a:sym typeface="Calibri"/>
                        </a:rPr>
                        <a:t>يُقْصَدُ</a:t>
                      </a:r>
                      <a:r>
                        <a:rPr lang="ar-MA" sz="2400" b="1" i="0" u="none" strike="noStrike" kern="1200" cap="none" dirty="0">
                          <a:solidFill>
                            <a:srgbClr val="000000"/>
                          </a:solidFill>
                          <a:latin typeface="Calibri"/>
                          <a:ea typeface="Calibri"/>
                          <a:cs typeface="Mudir MT" pitchFamily="2" charset="-78"/>
                          <a:sym typeface="Calibri"/>
                        </a:rPr>
                        <a:t> بِالتَّنَمُّرِ الْمَدْرَسِيِّ..</a:t>
                      </a:r>
                      <a:endParaRPr sz="2400" b="1" i="0" u="none" strike="noStrike" kern="1200" cap="none" dirty="0">
                        <a:solidFill>
                          <a:srgbClr val="000000"/>
                        </a:solidFill>
                        <a:latin typeface="Calibri"/>
                        <a:ea typeface="Calibri"/>
                        <a:cs typeface="Mudir MT" pitchFamily="2" charset="-78"/>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22985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5701A-4AA8-2089-F9E0-0CAD4BEEBED6}"/>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04B65BDB-22F3-EB17-94DF-07B915AE59EA}"/>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BE564D95-A06B-02B3-C1D0-543E5BBF7E8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9B2C05D1-E7A5-7ECA-5A9E-C996BA0400E6}"/>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20A18381-8FA2-3604-BE90-A2EA167BAC96}"/>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87811A5-F94A-5853-7869-85CDC1E5A8B2}"/>
              </a:ext>
            </a:extLst>
          </p:cNvPr>
          <p:cNvSpPr txBox="1"/>
          <p:nvPr/>
        </p:nvSpPr>
        <p:spPr>
          <a:xfrm>
            <a:off x="5231567" y="2008346"/>
            <a:ext cx="5400765" cy="3067956"/>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النشاط </a:t>
            </a:r>
            <a:r>
              <a:rPr lang="ar-SA" sz="5400" b="1" kern="0" dirty="0">
                <a:solidFill>
                  <a:srgbClr val="44546A"/>
                </a:solidFill>
                <a:latin typeface="Calibri"/>
                <a:ea typeface="Calibri"/>
                <a:cs typeface="Calibri"/>
              </a:rPr>
              <a:t>الثالث</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FFC000"/>
                </a:solidFill>
                <a:latin typeface="Calibri"/>
                <a:ea typeface="Calibri"/>
                <a:cs typeface="Calibri"/>
                <a:sym typeface="Calibri"/>
              </a:rPr>
              <a:t>أُجِيبُ عَنْ أَسْئِلَةِ الفَهْمِ</a:t>
            </a:r>
            <a:br>
              <a:rPr lang="ar-MA" sz="4800" b="1" kern="0" dirty="0">
                <a:solidFill>
                  <a:srgbClr val="44546A"/>
                </a:solidFill>
                <a:latin typeface="Calibri"/>
                <a:ea typeface="Calibri"/>
                <a:cs typeface="Calibri"/>
                <a:sym typeface="Calibri"/>
              </a:rPr>
            </a:br>
            <a:r>
              <a:rPr kumimoji="0" lang="ar-MA" sz="4800" b="1" i="0" u="none" strike="noStrike" kern="0" cap="none" spc="0" normalizeH="0" baseline="0" noProof="0" dirty="0">
                <a:ln>
                  <a:noFill/>
                </a:ln>
                <a:solidFill>
                  <a:srgbClr val="44546A"/>
                </a:solidFill>
                <a:effectLst/>
                <a:uLnTx/>
                <a:uFillTx/>
                <a:latin typeface="Calibri"/>
                <a:ea typeface="Calibri"/>
                <a:cs typeface="Calibri"/>
              </a:rPr>
              <a:t>دقيقة</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15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2" name="Picture 1">
            <a:extLst>
              <a:ext uri="{FF2B5EF4-FFF2-40B4-BE49-F238E27FC236}">
                <a16:creationId xmlns:a16="http://schemas.microsoft.com/office/drawing/2014/main" id="{DEC331F2-5D28-3F73-FDD7-866769839D8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112680" y="2078403"/>
            <a:ext cx="2701193" cy="2701193"/>
          </a:xfrm>
          <a:prstGeom prst="rect">
            <a:avLst/>
          </a:prstGeom>
        </p:spPr>
      </p:pic>
    </p:spTree>
    <p:extLst>
      <p:ext uri="{BB962C8B-B14F-4D97-AF65-F5344CB8AC3E}">
        <p14:creationId xmlns:p14="http://schemas.microsoft.com/office/powerpoint/2010/main" val="502311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6E6EE1FE-1F8A-C59C-F0D7-433E9D4FC9A1}"/>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97105B6B-85F5-73DE-0068-A8A07786A16F}"/>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18" name="Rectangle : coins arrondis 17">
            <a:extLst>
              <a:ext uri="{FF2B5EF4-FFF2-40B4-BE49-F238E27FC236}">
                <a16:creationId xmlns:a16="http://schemas.microsoft.com/office/drawing/2014/main" id="{D767F0EF-DDE8-47E9-E1E1-106C6B795806}"/>
              </a:ext>
            </a:extLst>
          </p:cNvPr>
          <p:cNvSpPr/>
          <p:nvPr/>
        </p:nvSpPr>
        <p:spPr>
          <a:xfrm>
            <a:off x="224160" y="1128344"/>
            <a:ext cx="11737889" cy="539885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لتَّنَمُّرُ</a:t>
            </a:r>
            <a:r>
              <a:rPr lang="ar-MA" sz="2400" b="1" dirty="0">
                <a:solidFill>
                  <a:srgbClr val="002060"/>
                </a:solidFill>
                <a:cs typeface="Mudir MT" pitchFamily="2" charset="-78"/>
                <a:sym typeface="Calibri"/>
              </a:rPr>
              <a:t> هُوَ كُلُّ إِسَاءَةٍ مُتَكَرِّرَةٍ بِ</a:t>
            </a:r>
            <a:r>
              <a:rPr lang="ar-SA" sz="2400" b="1" dirty="0">
                <a:solidFill>
                  <a:srgbClr val="002060"/>
                </a:solidFill>
                <a:cs typeface="Mudir MT" pitchFamily="2" charset="-78"/>
                <a:sym typeface="Calibri"/>
              </a:rPr>
              <a:t>ا</a:t>
            </a:r>
            <a:r>
              <a:rPr lang="ar-MA" sz="2400" b="1" dirty="0">
                <a:solidFill>
                  <a:srgbClr val="002060"/>
                </a:solidFill>
                <a:cs typeface="Mudir MT" pitchFamily="2" charset="-78"/>
                <a:sym typeface="Calibri"/>
              </a:rPr>
              <a:t>لْكَلَامِ أَوْ بِالْفِعْلِ تُلْحِقُ الْأَذَى </a:t>
            </a: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لنَّفْسِيَّ</a:t>
            </a:r>
            <a:r>
              <a:rPr lang="ar-MA" sz="2400" b="1" dirty="0">
                <a:solidFill>
                  <a:srgbClr val="002060"/>
                </a:solidFill>
                <a:cs typeface="Mudir MT" pitchFamily="2" charset="-78"/>
                <a:sym typeface="Calibri"/>
              </a:rPr>
              <a:t> أَوِ </a:t>
            </a:r>
            <a:r>
              <a:rPr lang="ar-MA" sz="2400" b="1" dirty="0">
                <a:solidFill>
                  <a:srgbClr val="002060"/>
                </a:solidFill>
                <a:latin typeface="Simplified Arabic" panose="02020603050405020304" pitchFamily="18" charset="-78"/>
                <a:cs typeface="Simplified Arabic" panose="02020603050405020304" pitchFamily="18" charset="-78"/>
                <a:sym typeface="Calibri"/>
              </a:rPr>
              <a:t>ٱ</a:t>
            </a:r>
            <a:r>
              <a:rPr lang="ar-MA" sz="2400" b="1" dirty="0">
                <a:solidFill>
                  <a:srgbClr val="002060"/>
                </a:solidFill>
                <a:cs typeface="Mudir MT" pitchFamily="2" charset="-78"/>
                <a:sym typeface="Calibri"/>
              </a:rPr>
              <a:t>لْجَسَدِيَّ بِالْغَيْرِ، بَيْنَمَا يُقْصَدُ بِالتَّنَمُّرِ </a:t>
            </a: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لْمَدْرَسِيِّ</a:t>
            </a:r>
            <a:r>
              <a:rPr lang="ar-MA" sz="2400" b="1" dirty="0">
                <a:solidFill>
                  <a:srgbClr val="002060"/>
                </a:solidFill>
                <a:cs typeface="Mudir MT" pitchFamily="2" charset="-78"/>
                <a:sym typeface="Calibri"/>
              </a:rPr>
              <a:t> كُلُّ سُلُوكٍ عُدْوَانِيٍّ مُتَكَرِّرٍ يَصْدُرُ عَنْ تِلْمِيذٍ أَوْ مَجْمُوعَةٍ مِنَ التَّلَامِيذِ، وَيُؤَدِّي إِلَى إِيذَاءِ زَمِيلٍ أَوْ زُمَلَاءَ لَهُمْ نَفْسِيًّا أَوْ جَسَدِيًّا.</a:t>
            </a:r>
            <a:endParaRPr lang="ar-MA" sz="2400" b="1" dirty="0">
              <a:solidFill>
                <a:srgbClr val="002060"/>
              </a:solidFill>
              <a:cs typeface="Mudir MT" pitchFamily="2" charset="-78"/>
            </a:endParaRPr>
          </a:p>
          <a:p>
            <a:pPr lvl="0" algn="just" rtl="1">
              <a:lnSpc>
                <a:spcPct val="150000"/>
              </a:lnSpc>
            </a:pPr>
            <a:r>
              <a:rPr lang="ar-MA" sz="2400" b="1" dirty="0">
                <a:solidFill>
                  <a:srgbClr val="002060"/>
                </a:solidFill>
                <a:cs typeface="Mudir MT" pitchFamily="2" charset="-78"/>
                <a:sym typeface="Calibri"/>
              </a:rPr>
              <a:t>وَتَقِفُ وَرَاءَ التَّنَمُّرِ أَسْبَابٌ عَدِيدَةٌ؛ مِنْهَا أَسْبَابٌ ذَاتِيَّةٌ مِثْلَ ضَعْفِ الثِّقَةِ بِالنَّفْسِ، أَوِ الْحَاجَةِ إِلَى لَفْتِ الْاِنْتِبَاهِ، أَوِ الْإِحْسَاسِ بِالنَّقْصِ، ثُمَّ أَسْبَابٌ أُسَرِيَّةٌ كَغِيَابِ التَّرْبِيَةِ الْمُتَوَازِنَةِ أَوْ ضَعْفِ الرَّقَابَةِ. كَمَا تَلْعَبُ الْبِيئَةُ الْمُحِيطَةُ دَوْرًا كَبِيرًا، خُصُوصًا حِينَ تَكُونُ مُشْبَعَةً بِالْعُنْفِ أَوِ التَّمْيِيزِ أَوْ مَشَاعِرِ الْكَرَاهِيَةِ.</a:t>
            </a:r>
            <a:endParaRPr lang="ar-MA" sz="2400" b="1" dirty="0">
              <a:solidFill>
                <a:srgbClr val="002060"/>
              </a:solidFill>
              <a:cs typeface="Mudir MT" pitchFamily="2" charset="-78"/>
            </a:endParaRPr>
          </a:p>
          <a:p>
            <a:pPr lvl="0" algn="just" rtl="1">
              <a:lnSpc>
                <a:spcPct val="150000"/>
              </a:lnSpc>
            </a:pPr>
            <a:r>
              <a:rPr lang="ar-MA" sz="2400" b="1" dirty="0">
                <a:solidFill>
                  <a:srgbClr val="002060"/>
                </a:solidFill>
                <a:cs typeface="Mudir MT" pitchFamily="2" charset="-78"/>
                <a:sym typeface="Calibri"/>
              </a:rPr>
              <a:t>وَيُخَلِّفُ التَّنَمُّرُ آثَارًا نَفْسِيَّةً وَتَرْبَوِيَّةً وَخِيمَةً، مِنْهَا الْخَوْفُ وَالِانْطِوَاءُ وَتَرَاجُعُ التَّحْصِيلِ. وَلِمُوَاجَهَةِ هَذِهِ الظَّاهِرَةِ، لَا بُدَّ مِنْ تَرْسِيخِ ثَقَافَةِ الْاحْتِرَامِ، وَتَكْثِيفِ التَّوْعِيَةِ، مَعَ تَفْعِيلِ دَوْرِ الْأُسْرَةِ وَالْمَدْرَسَةِ فِي التَّتَبُّعِ وَالتّرْبِيَةِ.</a:t>
            </a:r>
          </a:p>
        </p:txBody>
      </p:sp>
      <p:sp>
        <p:nvSpPr>
          <p:cNvPr id="23" name="ZoneTexte 22">
            <a:extLst>
              <a:ext uri="{FF2B5EF4-FFF2-40B4-BE49-F238E27FC236}">
                <a16:creationId xmlns:a16="http://schemas.microsoft.com/office/drawing/2014/main" id="{C4DE0301-1846-44ED-B0F6-861FF15595FA}"/>
              </a:ext>
            </a:extLst>
          </p:cNvPr>
          <p:cNvSpPr txBox="1"/>
          <p:nvPr/>
        </p:nvSpPr>
        <p:spPr>
          <a:xfrm>
            <a:off x="3657600" y="274320"/>
            <a:ext cx="3724102" cy="523220"/>
          </a:xfrm>
          <a:prstGeom prst="rect">
            <a:avLst/>
          </a:prstGeom>
          <a:noFill/>
        </p:spPr>
        <p:txBody>
          <a:bodyPr wrap="square">
            <a:spAutoFit/>
          </a:bodyPr>
          <a:lstStyle/>
          <a:p>
            <a:pPr algn="ctr" rtl="1"/>
            <a:r>
              <a:rPr lang="ar-MA" sz="28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800" b="1" dirty="0" err="1">
                <a:solidFill>
                  <a:srgbClr val="002060"/>
                </a:solidFill>
                <a:cs typeface="Mudir MT" pitchFamily="2" charset="-78"/>
                <a:sym typeface="Calibri"/>
              </a:rPr>
              <a:t>لتَّنَمُّرُ</a:t>
            </a:r>
            <a:endParaRPr lang="fr-FR" sz="2800" dirty="0"/>
          </a:p>
        </p:txBody>
      </p:sp>
      <p:sp>
        <p:nvSpPr>
          <p:cNvPr id="3" name="Rectangle 2">
            <a:extLst>
              <a:ext uri="{FF2B5EF4-FFF2-40B4-BE49-F238E27FC236}">
                <a16:creationId xmlns:a16="http://schemas.microsoft.com/office/drawing/2014/main" id="{F285E050-3415-D977-1E96-3B38CE12B4C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1167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D517746-D818-3BD6-7DFB-1DF161345C61}"/>
            </a:ext>
          </a:extLst>
        </p:cNvPr>
        <p:cNvGrpSpPr/>
        <p:nvPr/>
      </p:nvGrpSpPr>
      <p:grpSpPr>
        <a:xfrm>
          <a:off x="0" y="0"/>
          <a:ext cx="0" cy="0"/>
          <a:chOff x="0" y="0"/>
          <a:chExt cx="0" cy="0"/>
        </a:xfrm>
      </p:grpSpPr>
      <p:sp>
        <p:nvSpPr>
          <p:cNvPr id="10" name="Google Shape;160;p18">
            <a:extLst>
              <a:ext uri="{FF2B5EF4-FFF2-40B4-BE49-F238E27FC236}">
                <a16:creationId xmlns:a16="http://schemas.microsoft.com/office/drawing/2014/main" id="{6A3E4B42-D475-38FA-A9F5-BC44A360FBB4}"/>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Google Shape;1435;p14" descr="Lever la main - Icônes mains et gestes gratuites">
            <a:extLst>
              <a:ext uri="{FF2B5EF4-FFF2-40B4-BE49-F238E27FC236}">
                <a16:creationId xmlns:a16="http://schemas.microsoft.com/office/drawing/2014/main" id="{053D9E5F-B610-5BD0-9EA9-1390738F52EA}"/>
              </a:ext>
            </a:extLst>
          </p:cNvPr>
          <p:cNvPicPr preferRelativeResize="0"/>
          <p:nvPr/>
        </p:nvPicPr>
        <p:blipFill rotWithShape="1">
          <a:blip r:embed="rId3">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A0DDD375-5713-DE35-92ED-C3EE865875C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AF34FD3B-CA3B-D54C-3EA5-095CEE94B0D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 name="Google Shape;1503;p44">
            <a:extLst>
              <a:ext uri="{FF2B5EF4-FFF2-40B4-BE49-F238E27FC236}">
                <a16:creationId xmlns:a16="http://schemas.microsoft.com/office/drawing/2014/main" id="{105AF248-92FE-706E-E9D9-2BAB11FBEBCD}"/>
              </a:ext>
            </a:extLst>
          </p:cNvPr>
          <p:cNvSpPr txBox="1"/>
          <p:nvPr/>
        </p:nvSpPr>
        <p:spPr>
          <a:xfrm>
            <a:off x="348649" y="996342"/>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srgbClr val="002060"/>
                </a:solidFill>
                <a:ea typeface="Calibri"/>
                <a:cs typeface="Calibri"/>
              </a:rPr>
              <a:t>1- </a:t>
            </a:r>
            <a:r>
              <a:rPr lang="ar-MA" sz="2400" b="1" dirty="0">
                <a:solidFill>
                  <a:srgbClr val="002060"/>
                </a:solidFill>
                <a:ea typeface="Calibri"/>
                <a:cs typeface="Calibri"/>
                <a:sym typeface="Calibri"/>
              </a:rPr>
              <a:t>مَا </a:t>
            </a:r>
            <a:r>
              <a:rPr lang="ar-MA" sz="2400" b="1" dirty="0" err="1">
                <a:solidFill>
                  <a:srgbClr val="002060"/>
                </a:solidFill>
                <a:ea typeface="Calibri"/>
                <a:cs typeface="Calibri"/>
                <a:sym typeface="Calibri"/>
              </a:rPr>
              <a:t>ٱلْمَقْصُودُ</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بِٱلتَّنَمُّرِ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ٱلْمَدْرَسِيِّ</a:t>
            </a:r>
            <a:r>
              <a:rPr lang="ar-MA" sz="2400" b="1" dirty="0">
                <a:solidFill>
                  <a:srgbClr val="002060"/>
                </a:solidFill>
                <a:ea typeface="Calibri"/>
                <a:cs typeface="Calibri"/>
                <a:sym typeface="Calibri"/>
              </a:rPr>
              <a:t>؟</a:t>
            </a:r>
            <a:r>
              <a:rPr lang="ar-SA" sz="2400" b="1" dirty="0">
                <a:solidFill>
                  <a:srgbClr val="002060"/>
                </a:solidFill>
                <a:ea typeface="Calibri"/>
                <a:cs typeface="Calibri"/>
              </a:rPr>
              <a:t> </a:t>
            </a:r>
            <a:endParaRPr lang="fr-FR" sz="2400" b="1" dirty="0">
              <a:solidFill>
                <a:srgbClr val="002060"/>
              </a:solidFill>
              <a:ea typeface="Calibri"/>
              <a:cs typeface="Calibri"/>
            </a:endParaRPr>
          </a:p>
        </p:txBody>
      </p:sp>
      <p:sp>
        <p:nvSpPr>
          <p:cNvPr id="18" name="Google Shape;1558;p216">
            <a:extLst>
              <a:ext uri="{FF2B5EF4-FFF2-40B4-BE49-F238E27FC236}">
                <a16:creationId xmlns:a16="http://schemas.microsoft.com/office/drawing/2014/main" id="{6C1E1EDC-3BA1-6571-61F0-F1974BB2BEBA}"/>
              </a:ext>
            </a:extLst>
          </p:cNvPr>
          <p:cNvSpPr txBox="1"/>
          <p:nvPr/>
        </p:nvSpPr>
        <p:spPr>
          <a:xfrm>
            <a:off x="380665" y="3999734"/>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لِمَاذَا يَتَنَمَّرُ بَعْضُ </a:t>
            </a:r>
            <a:r>
              <a:rPr lang="ar-MA" sz="2400" b="1" dirty="0" err="1">
                <a:solidFill>
                  <a:srgbClr val="002060"/>
                </a:solidFill>
                <a:ea typeface="Calibri"/>
                <a:cs typeface="Calibri"/>
                <a:sym typeface="Calibri"/>
              </a:rPr>
              <a:t>ٱلتَّلَامِيذِ</a:t>
            </a:r>
            <a:r>
              <a:rPr lang="ar-MA" sz="2400" b="1" dirty="0">
                <a:solidFill>
                  <a:srgbClr val="002060"/>
                </a:solidFill>
                <a:ea typeface="Calibri"/>
                <a:cs typeface="Calibri"/>
                <a:sym typeface="Calibri"/>
              </a:rPr>
              <a:t> عَلَى غَيْرِهِمْ رَغْمَ مَعْرِفَتِهِمْ بِخَطُورَتِه</a:t>
            </a:r>
            <a:r>
              <a:rPr lang="ar-SA" sz="2400" b="1"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19" name="Google Shape;1574;p218">
            <a:extLst>
              <a:ext uri="{FF2B5EF4-FFF2-40B4-BE49-F238E27FC236}">
                <a16:creationId xmlns:a16="http://schemas.microsoft.com/office/drawing/2014/main" id="{6DFD3B22-3341-CCFB-3936-E2F63F61670A}"/>
              </a:ext>
            </a:extLst>
          </p:cNvPr>
          <p:cNvSpPr txBox="1"/>
          <p:nvPr/>
        </p:nvSpPr>
        <p:spPr>
          <a:xfrm>
            <a:off x="365274" y="322761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latin typeface="Calibri"/>
                <a:ea typeface="Calibri"/>
                <a:cs typeface="Calibri"/>
                <a:sym typeface="Calibri"/>
              </a:rPr>
              <a:t>4-</a:t>
            </a:r>
            <a:r>
              <a:rPr lang="ar-SA" sz="2400" b="1" dirty="0">
                <a:solidFill>
                  <a:srgbClr val="002060"/>
                </a:solidFill>
                <a:latin typeface="Calibri"/>
                <a:ea typeface="Calibri"/>
                <a:cs typeface="Calibri"/>
              </a:rPr>
              <a:t> </a:t>
            </a:r>
            <a:r>
              <a:rPr lang="ar-MA" sz="2400" b="1" dirty="0">
                <a:solidFill>
                  <a:srgbClr val="002060"/>
                </a:solidFill>
                <a:ea typeface="Calibri"/>
                <a:cs typeface="Calibri"/>
                <a:sym typeface="Calibri"/>
              </a:rPr>
              <a:t>مَا دَوْرُ </a:t>
            </a:r>
            <a:r>
              <a:rPr lang="ar-MA" sz="2400" b="1" dirty="0" err="1">
                <a:solidFill>
                  <a:srgbClr val="002060"/>
                </a:solidFill>
                <a:ea typeface="Calibri"/>
                <a:cs typeface="Calibri"/>
                <a:sym typeface="Calibri"/>
              </a:rPr>
              <a:t>ٱلْبِيئَةِ</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ٱلْمُحِيطَةِ</a:t>
            </a:r>
            <a:r>
              <a:rPr lang="ar-MA" sz="2400" b="1" dirty="0">
                <a:solidFill>
                  <a:srgbClr val="002060"/>
                </a:solidFill>
                <a:ea typeface="Calibri"/>
                <a:cs typeface="Calibri"/>
                <a:sym typeface="Calibri"/>
              </a:rPr>
              <a:t> فِي </a:t>
            </a:r>
            <a:r>
              <a:rPr lang="ar-MA" sz="2400" b="1" dirty="0" err="1">
                <a:solidFill>
                  <a:srgbClr val="002060"/>
                </a:solidFill>
                <a:ea typeface="Calibri"/>
                <a:cs typeface="Calibri"/>
                <a:sym typeface="Calibri"/>
              </a:rPr>
              <a:t>ٱلتَّنَمُّرِ</a:t>
            </a:r>
            <a:r>
              <a:rPr lang="ar-MA" sz="2400" b="1"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20" name="Google Shape;1503;p44">
            <a:extLst>
              <a:ext uri="{FF2B5EF4-FFF2-40B4-BE49-F238E27FC236}">
                <a16:creationId xmlns:a16="http://schemas.microsoft.com/office/drawing/2014/main" id="{E913D062-F36E-A9A4-505D-1F622A3952EB}"/>
              </a:ext>
            </a:extLst>
          </p:cNvPr>
          <p:cNvSpPr txBox="1"/>
          <p:nvPr/>
        </p:nvSpPr>
        <p:spPr>
          <a:xfrm>
            <a:off x="348649" y="173469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002060"/>
                </a:solidFill>
                <a:ea typeface="Calibri"/>
                <a:cs typeface="Calibri"/>
                <a:sym typeface="Calibri"/>
              </a:rPr>
              <a:t>2</a:t>
            </a:r>
            <a:r>
              <a:rPr lang="ar-MA" sz="2400" b="1" dirty="0">
                <a:solidFill>
                  <a:srgbClr val="002060"/>
                </a:solidFill>
                <a:ea typeface="Calibri"/>
                <a:cs typeface="Calibri"/>
                <a:sym typeface="Calibri"/>
              </a:rPr>
              <a:t>- مَا </a:t>
            </a:r>
            <a:r>
              <a:rPr lang="ar-MA" sz="2400" b="1" dirty="0" err="1">
                <a:solidFill>
                  <a:srgbClr val="002060"/>
                </a:solidFill>
                <a:ea typeface="Calibri"/>
                <a:cs typeface="Calibri"/>
                <a:sym typeface="Calibri"/>
              </a:rPr>
              <a:t>ٱلْآثَارُ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ٱلَّتِي</a:t>
            </a:r>
            <a:r>
              <a:rPr lang="ar-MA" sz="2400" b="1" dirty="0">
                <a:solidFill>
                  <a:srgbClr val="002060"/>
                </a:solidFill>
                <a:ea typeface="Calibri"/>
                <a:cs typeface="Calibri"/>
                <a:sym typeface="Calibri"/>
              </a:rPr>
              <a:t> يُخْلِفُهَا </a:t>
            </a:r>
            <a:r>
              <a:rPr lang="ar-MA" sz="2400" b="1" dirty="0" err="1">
                <a:solidFill>
                  <a:srgbClr val="002060"/>
                </a:solidFill>
                <a:ea typeface="Calibri"/>
                <a:cs typeface="Calibri"/>
                <a:sym typeface="Calibri"/>
              </a:rPr>
              <a:t>ٱلتَّنَمُّرُ</a:t>
            </a:r>
            <a:r>
              <a:rPr lang="ar-MA" sz="2400" b="1" dirty="0">
                <a:solidFill>
                  <a:srgbClr val="002060"/>
                </a:solidFill>
                <a:ea typeface="Calibri"/>
                <a:cs typeface="Calibri"/>
                <a:sym typeface="Calibri"/>
              </a:rPr>
              <a:t>؟ </a:t>
            </a:r>
            <a:endParaRPr sz="2400" b="1" dirty="0">
              <a:solidFill>
                <a:srgbClr val="002060"/>
              </a:solidFill>
              <a:ea typeface="Calibri"/>
              <a:cs typeface="Calibri"/>
              <a:sym typeface="Calibri"/>
            </a:endParaRPr>
          </a:p>
        </p:txBody>
      </p:sp>
      <p:sp>
        <p:nvSpPr>
          <p:cNvPr id="5" name="Google Shape;1503;p44">
            <a:extLst>
              <a:ext uri="{FF2B5EF4-FFF2-40B4-BE49-F238E27FC236}">
                <a16:creationId xmlns:a16="http://schemas.microsoft.com/office/drawing/2014/main" id="{860D001F-891D-D97A-8B82-DD8238572496}"/>
              </a:ext>
            </a:extLst>
          </p:cNvPr>
          <p:cNvSpPr txBox="1"/>
          <p:nvPr/>
        </p:nvSpPr>
        <p:spPr>
          <a:xfrm>
            <a:off x="333259" y="245785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3- </a:t>
            </a:r>
            <a:r>
              <a:rPr lang="ar-MA" sz="2400" b="1" dirty="0">
                <a:solidFill>
                  <a:srgbClr val="002060"/>
                </a:solidFill>
                <a:ea typeface="Calibri"/>
                <a:cs typeface="Calibri"/>
                <a:sym typeface="Calibri"/>
              </a:rPr>
              <a:t>مَا هِيَ </a:t>
            </a:r>
            <a:r>
              <a:rPr lang="ar-MA" sz="2400" b="1" dirty="0" err="1">
                <a:solidFill>
                  <a:srgbClr val="002060"/>
                </a:solidFill>
                <a:ea typeface="Calibri"/>
                <a:cs typeface="Calibri"/>
                <a:sym typeface="Calibri"/>
              </a:rPr>
              <a:t>ٱلْأَسْبَابُ</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ٱلْأُسَرِيَّةُ</a:t>
            </a:r>
            <a:r>
              <a:rPr lang="ar-MA" sz="2400" b="1" dirty="0">
                <a:solidFill>
                  <a:srgbClr val="002060"/>
                </a:solidFill>
                <a:ea typeface="Calibri"/>
                <a:cs typeface="Calibri"/>
                <a:sym typeface="Calibri"/>
              </a:rPr>
              <a:t> لِلتَّنَمُّرِ؟ (</a:t>
            </a:r>
            <a:r>
              <a:rPr lang="ar-MA" sz="2400" b="1" dirty="0" err="1">
                <a:solidFill>
                  <a:srgbClr val="002060"/>
                </a:solidFill>
                <a:ea typeface="Calibri"/>
                <a:cs typeface="Calibri"/>
                <a:sym typeface="Calibri"/>
              </a:rPr>
              <a:t>ٱذْكُرْ</a:t>
            </a:r>
            <a:r>
              <a:rPr lang="ar-MA" sz="2400" b="1" dirty="0">
                <a:solidFill>
                  <a:srgbClr val="002060"/>
                </a:solidFill>
                <a:ea typeface="Calibri"/>
                <a:cs typeface="Calibri"/>
                <a:sym typeface="Calibri"/>
              </a:rPr>
              <a:t> مِنْهَا سَبَبَيْنِ)</a:t>
            </a:r>
            <a:endParaRPr lang="fr-FR" sz="2400" b="1" dirty="0">
              <a:solidFill>
                <a:srgbClr val="002060"/>
              </a:solidFill>
              <a:ea typeface="Calibri"/>
              <a:cs typeface="Calibri"/>
            </a:endParaRPr>
          </a:p>
        </p:txBody>
      </p:sp>
      <p:sp>
        <p:nvSpPr>
          <p:cNvPr id="6" name="Google Shape;1574;p218">
            <a:extLst>
              <a:ext uri="{FF2B5EF4-FFF2-40B4-BE49-F238E27FC236}">
                <a16:creationId xmlns:a16="http://schemas.microsoft.com/office/drawing/2014/main" id="{8AE400EC-3497-7C55-52B1-A384FB3A7EDD}"/>
              </a:ext>
            </a:extLst>
          </p:cNvPr>
          <p:cNvSpPr txBox="1"/>
          <p:nvPr/>
        </p:nvSpPr>
        <p:spPr>
          <a:xfrm>
            <a:off x="349266" y="4722903"/>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a:t>
            </a:r>
            <a:r>
              <a:rPr lang="ar-SA" sz="2400" b="1" dirty="0">
                <a:solidFill>
                  <a:srgbClr val="002060"/>
                </a:solidFill>
                <a:ea typeface="Calibri"/>
                <a:cs typeface="Calibri"/>
                <a:sym typeface="Calibri"/>
              </a:rPr>
              <a:t>م</a:t>
            </a:r>
            <a:r>
              <a:rPr lang="ar-MA" sz="2400" b="1" dirty="0">
                <a:solidFill>
                  <a:srgbClr val="002060"/>
                </a:solidFill>
                <a:ea typeface="Calibri"/>
                <a:cs typeface="Calibri"/>
                <a:sym typeface="Calibri"/>
              </a:rPr>
              <a:t>ا </a:t>
            </a:r>
            <a:r>
              <a:rPr lang="ar-MA" sz="2400" b="1" dirty="0" err="1">
                <a:solidFill>
                  <a:srgbClr val="002060"/>
                </a:solidFill>
                <a:ea typeface="Calibri"/>
                <a:cs typeface="Calibri"/>
                <a:sym typeface="Calibri"/>
              </a:rPr>
              <a:t>ٱلشُّعُورُ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ٱلَّذِي</a:t>
            </a:r>
            <a:r>
              <a:rPr lang="ar-MA" sz="2400" b="1" dirty="0">
                <a:solidFill>
                  <a:srgbClr val="002060"/>
                </a:solidFill>
                <a:ea typeface="Calibri"/>
                <a:cs typeface="Calibri"/>
                <a:sym typeface="Calibri"/>
              </a:rPr>
              <a:t> قَدْ يَعِيشُهُ مَنْ كَانَ ضَحِيَّةً لِلتَّنَمُّرِ، وَكَيْفَ يُمْكِنُ مُسَاعَدَتُهُ؟</a:t>
            </a:r>
            <a:endParaRPr sz="2400" b="1" dirty="0">
              <a:solidFill>
                <a:srgbClr val="002060"/>
              </a:solidFill>
              <a:ea typeface="Calibri"/>
              <a:cs typeface="Calibri"/>
              <a:sym typeface="Calibri"/>
            </a:endParaRPr>
          </a:p>
        </p:txBody>
      </p:sp>
      <p:sp>
        <p:nvSpPr>
          <p:cNvPr id="2" name="Google Shape;1500;p44">
            <a:extLst>
              <a:ext uri="{FF2B5EF4-FFF2-40B4-BE49-F238E27FC236}">
                <a16:creationId xmlns:a16="http://schemas.microsoft.com/office/drawing/2014/main" id="{B962372F-3909-EAB0-226C-2138F6E613B0}"/>
              </a:ext>
            </a:extLst>
          </p:cNvPr>
          <p:cNvSpPr txBox="1">
            <a:spLocks/>
          </p:cNvSpPr>
          <p:nvPr/>
        </p:nvSpPr>
        <p:spPr>
          <a:xfrm>
            <a:off x="1134463" y="91270"/>
            <a:ext cx="10161104" cy="249222"/>
          </a:xfrm>
          <a:prstGeom prst="rect">
            <a:avLst/>
          </a:prstGeom>
          <a:noFill/>
          <a:ln>
            <a:noFill/>
          </a:ln>
        </p:spPr>
        <p:txBody>
          <a:bodyPr spcFirstLastPara="1" wrap="square" lIns="91425" tIns="45700" rIns="91425" bIns="45700" anchor="ctr" anchorCtr="0">
            <a:normAutofit fontScale="77500" lnSpcReduction="2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lnSpc>
                <a:spcPct val="100000"/>
              </a:lnSpc>
            </a:pPr>
            <a:r>
              <a:rPr lang="ar-SA" sz="1600" kern="1200" dirty="0">
                <a:solidFill>
                  <a:schemeClr val="bg1">
                    <a:lumMod val="65000"/>
                  </a:schemeClr>
                </a:solidFill>
                <a:latin typeface="+mn-lt"/>
                <a:ea typeface="+mn-ea"/>
                <a:cs typeface="Arial"/>
              </a:rPr>
              <a:t>الآن، سننتقل إلى فهم المعاني المباشرة </a:t>
            </a:r>
            <a:r>
              <a:rPr lang="ar-MA" sz="1600" kern="1200" dirty="0">
                <a:solidFill>
                  <a:schemeClr val="bg1">
                    <a:lumMod val="65000"/>
                  </a:schemeClr>
                </a:solidFill>
                <a:latin typeface="+mn-lt"/>
                <a:ea typeface="+mn-ea"/>
                <a:cs typeface="Arial"/>
              </a:rPr>
              <a:t>للجمل </a:t>
            </a:r>
            <a:r>
              <a:rPr lang="ar-SA" sz="1600" kern="1200" dirty="0">
                <a:solidFill>
                  <a:schemeClr val="bg1">
                    <a:lumMod val="65000"/>
                  </a:schemeClr>
                </a:solidFill>
                <a:latin typeface="+mn-lt"/>
                <a:ea typeface="+mn-ea"/>
                <a:cs typeface="Arial"/>
              </a:rPr>
              <a:t>المقروء</a:t>
            </a:r>
            <a:r>
              <a:rPr lang="ar-MA" sz="1600" kern="1200" dirty="0">
                <a:solidFill>
                  <a:schemeClr val="bg1">
                    <a:lumMod val="65000"/>
                  </a:schemeClr>
                </a:solidFill>
                <a:latin typeface="+mn-lt"/>
                <a:ea typeface="+mn-ea"/>
                <a:cs typeface="Arial"/>
              </a:rPr>
              <a:t>ة</a:t>
            </a:r>
            <a:r>
              <a:rPr lang="ar-SA" sz="1600" kern="1200" dirty="0">
                <a:solidFill>
                  <a:schemeClr val="bg1">
                    <a:lumMod val="65000"/>
                  </a:schemeClr>
                </a:solidFill>
                <a:latin typeface="+mn-lt"/>
                <a:ea typeface="+mn-ea"/>
                <a:cs typeface="Arial"/>
              </a:rPr>
              <a:t>، من خلال الأسئلة المثبتة في الكراسة.</a:t>
            </a:r>
          </a:p>
        </p:txBody>
      </p:sp>
      <p:sp>
        <p:nvSpPr>
          <p:cNvPr id="3" name="Google Shape;1369;p31">
            <a:extLst>
              <a:ext uri="{FF2B5EF4-FFF2-40B4-BE49-F238E27FC236}">
                <a16:creationId xmlns:a16="http://schemas.microsoft.com/office/drawing/2014/main" id="{2517A2B7-19F8-8313-02FB-EFD07C1C9981}"/>
              </a:ext>
            </a:extLst>
          </p:cNvPr>
          <p:cNvSpPr txBox="1"/>
          <p:nvPr/>
        </p:nvSpPr>
        <p:spPr>
          <a:xfrm>
            <a:off x="1144707" y="374851"/>
            <a:ext cx="10161104" cy="41585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dirty="0">
                <a:solidFill>
                  <a:prstClr val="white">
                    <a:lumMod val="50000"/>
                  </a:prstClr>
                </a:solidFill>
              </a:rPr>
              <a:t>-يدعو الأستاذ</a:t>
            </a:r>
            <a:r>
              <a:rPr lang="fr-FR" sz="1400" dirty="0">
                <a:solidFill>
                  <a:prstClr val="white">
                    <a:lumMod val="50000"/>
                  </a:prstClr>
                </a:solidFill>
              </a:rPr>
              <a:t>)</a:t>
            </a:r>
            <a:r>
              <a:rPr lang="ar-SA" sz="1400" dirty="0">
                <a:solidFill>
                  <a:prstClr val="white">
                    <a:lumMod val="50000"/>
                  </a:prstClr>
                </a:solidFill>
              </a:rPr>
              <a:t>ة</a:t>
            </a:r>
            <a:r>
              <a:rPr lang="fr-FR" sz="1400" dirty="0">
                <a:solidFill>
                  <a:prstClr val="white">
                    <a:lumMod val="50000"/>
                  </a:prstClr>
                </a:solidFill>
              </a:rPr>
              <a:t>(</a:t>
            </a:r>
            <a:r>
              <a:rPr lang="ar-SA" sz="1400" dirty="0">
                <a:solidFill>
                  <a:prstClr val="white">
                    <a:lumMod val="50000"/>
                  </a:prstClr>
                </a:solidFill>
              </a:rPr>
              <a:t> </a:t>
            </a:r>
            <a:r>
              <a:rPr lang="ar-MA" sz="1400" dirty="0">
                <a:solidFill>
                  <a:prstClr val="white">
                    <a:lumMod val="50000"/>
                  </a:prstClr>
                </a:solidFill>
              </a:rPr>
              <a:t> بعض </a:t>
            </a:r>
            <a:r>
              <a:rPr lang="ar-SA" sz="1400" dirty="0">
                <a:solidFill>
                  <a:prstClr val="white">
                    <a:lumMod val="50000"/>
                  </a:prstClr>
                </a:solidFill>
              </a:rPr>
              <a:t>التلاميذ</a:t>
            </a:r>
            <a:r>
              <a:rPr lang="ar-MA" sz="1400" dirty="0">
                <a:solidFill>
                  <a:prstClr val="white">
                    <a:lumMod val="50000"/>
                  </a:prstClr>
                </a:solidFill>
              </a:rPr>
              <a:t> إلى </a:t>
            </a:r>
            <a:r>
              <a:rPr lang="ar-MA" sz="1400" u="sng" dirty="0">
                <a:solidFill>
                  <a:prstClr val="white">
                    <a:lumMod val="50000"/>
                  </a:prstClr>
                </a:solidFill>
                <a:effectLst>
                  <a:outerShdw blurRad="38100" dist="38100" dir="2700000" algn="tl">
                    <a:srgbClr val="000000">
                      <a:alpha val="43137"/>
                    </a:srgbClr>
                  </a:outerShdw>
                </a:effectLst>
              </a:rPr>
              <a:t>قراءة </a:t>
            </a:r>
            <a:r>
              <a:rPr lang="ar-SA" sz="1400" u="sng" dirty="0">
                <a:solidFill>
                  <a:prstClr val="white">
                    <a:lumMod val="50000"/>
                  </a:prstClr>
                </a:solidFill>
                <a:effectLst>
                  <a:outerShdw blurRad="38100" dist="38100" dir="2700000" algn="tl">
                    <a:srgbClr val="000000">
                      <a:alpha val="43137"/>
                    </a:srgbClr>
                  </a:outerShdw>
                </a:effectLst>
              </a:rPr>
              <a:t>الأسئلة المثبتة في الكراسة </a:t>
            </a:r>
            <a:r>
              <a:rPr lang="ar-MA" sz="1400" u="sng" dirty="0">
                <a:solidFill>
                  <a:prstClr val="white">
                    <a:lumMod val="50000"/>
                  </a:prstClr>
                </a:solidFill>
                <a:effectLst>
                  <a:outerShdw blurRad="38100" dist="38100" dir="2700000" algn="tl">
                    <a:srgbClr val="000000">
                      <a:alpha val="43137"/>
                    </a:srgbClr>
                  </a:outerShdw>
                </a:effectLst>
              </a:rPr>
              <a:t> بطلاقة</a:t>
            </a:r>
            <a:r>
              <a:rPr lang="ar-MA" sz="1400" dirty="0">
                <a:solidFill>
                  <a:prstClr val="white">
                    <a:lumMod val="50000"/>
                  </a:prstClr>
                </a:solidFill>
                <a:effectLst>
                  <a:outerShdw blurRad="38100" dist="38100" dir="2700000" algn="tl">
                    <a:srgbClr val="000000">
                      <a:alpha val="43137"/>
                    </a:srgbClr>
                  </a:outerShdw>
                </a:effectLst>
              </a:rPr>
              <a:t>،  وبعد ذلك يكلفهم جميعا ب</a:t>
            </a:r>
            <a:r>
              <a:rPr lang="ar-SA" sz="1400" dirty="0">
                <a:solidFill>
                  <a:prstClr val="white">
                    <a:lumMod val="50000"/>
                  </a:prstClr>
                </a:solidFill>
              </a:rPr>
              <a:t>لإجابة عنها</a:t>
            </a:r>
            <a:r>
              <a:rPr lang="ar-MA" sz="1400" dirty="0">
                <a:solidFill>
                  <a:prstClr val="white">
                    <a:lumMod val="50000"/>
                  </a:prstClr>
                </a:solidFill>
              </a:rPr>
              <a:t>.</a:t>
            </a:r>
          </a:p>
          <a:p>
            <a:pPr lvl="0" algn="r" rtl="1">
              <a:lnSpc>
                <a:spcPct val="90000"/>
              </a:lnSpc>
              <a:buClr>
                <a:srgbClr val="AEABAB"/>
              </a:buClr>
              <a:buSzPts val="1400"/>
            </a:pPr>
            <a:r>
              <a:rPr lang="ar-MA" sz="1400" dirty="0">
                <a:solidFill>
                  <a:prstClr val="white">
                    <a:lumMod val="50000"/>
                  </a:prstClr>
                </a:solidFill>
              </a:rPr>
              <a:t>- تنتهي أنشطة»  أُجِيبُ عَنْ أَسْئِلَةِ الفَهْمِ»  </a:t>
            </a:r>
            <a:r>
              <a:rPr lang="ar-MA" sz="1400" dirty="0">
                <a:solidFill>
                  <a:prstClr val="white">
                    <a:lumMod val="50000"/>
                  </a:prstClr>
                </a:solidFill>
                <a:effectLst>
                  <a:outerShdw blurRad="38100" dist="38100" dir="2700000" algn="tl">
                    <a:srgbClr val="000000">
                      <a:alpha val="43137"/>
                    </a:srgbClr>
                  </a:outerShdw>
                </a:effectLst>
              </a:rPr>
              <a:t>بتقييم ذاتي محددة معاييره في الكراسة</a:t>
            </a:r>
            <a:r>
              <a:rPr lang="ar-MA" sz="1400" dirty="0">
                <a:solidFill>
                  <a:prstClr val="white">
                    <a:lumMod val="50000"/>
                  </a:prstClr>
                </a:solidFill>
              </a:rPr>
              <a:t>، </a:t>
            </a:r>
            <a:r>
              <a:rPr lang="ar-MA" sz="1400" dirty="0">
                <a:solidFill>
                  <a:prstClr val="white">
                    <a:lumMod val="50000"/>
                  </a:prstClr>
                </a:solidFill>
                <a:effectLst>
                  <a:outerShdw blurRad="38100" dist="38100" dir="2700000" algn="tl">
                    <a:srgbClr val="000000">
                      <a:alpha val="43137"/>
                    </a:srgbClr>
                  </a:outerShdw>
                </a:effectLst>
              </a:rPr>
              <a:t>ويحرص الأستاذ على إنجاز التلاميذ له</a:t>
            </a:r>
            <a:endParaRPr lang="fr-FR" sz="1400" dirty="0">
              <a:solidFill>
                <a:prstClr val="white">
                  <a:lumMod val="50000"/>
                </a:prst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5360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09"/>
        <p:cNvGrpSpPr/>
        <p:nvPr/>
      </p:nvGrpSpPr>
      <p:grpSpPr>
        <a:xfrm>
          <a:off x="0" y="0"/>
          <a:ext cx="0" cy="0"/>
          <a:chOff x="0" y="0"/>
          <a:chExt cx="0" cy="0"/>
        </a:xfrm>
      </p:grpSpPr>
      <p:sp>
        <p:nvSpPr>
          <p:cNvPr id="9" name="Google Shape;160;p18">
            <a:extLst>
              <a:ext uri="{FF2B5EF4-FFF2-40B4-BE49-F238E27FC236}">
                <a16:creationId xmlns:a16="http://schemas.microsoft.com/office/drawing/2014/main" id="{3C6D3DCC-6F80-53AD-F25D-C3515B24D73A}"/>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5AAA4279-3D32-FBE8-3394-AF58318CB11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p:cNvSpPr txBox="1">
            <a:spLocks noGrp="1"/>
          </p:cNvSpPr>
          <p:nvPr>
            <p:ph type="body" idx="4294967295"/>
          </p:nvPr>
        </p:nvSpPr>
        <p:spPr>
          <a:xfrm>
            <a:off x="730297" y="461749"/>
            <a:ext cx="10576961" cy="401022"/>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600" i="1" dirty="0">
                <a:solidFill>
                  <a:schemeClr val="bg1">
                    <a:lumMod val="50000"/>
                  </a:schemeClr>
                </a:solidFill>
              </a:rPr>
              <a:t>يوجه الأستاذ التلاميذ إلى ملاحظة السؤال الأول، وتأمل أداة الاستفهام الواردة فيه، وربطها بالزمن انطلاقا من نشاط أغني رصيدي وانطلاقا من النص؟ ويوضح سيرورة التوصل إلى الجواب</a:t>
            </a:r>
            <a:endParaRPr sz="1600" i="1" dirty="0">
              <a:solidFill>
                <a:schemeClr val="bg1">
                  <a:lumMod val="50000"/>
                </a:schemeClr>
              </a:solidFill>
            </a:endParaRPr>
          </a:p>
        </p:txBody>
      </p:sp>
      <p:graphicFrame>
        <p:nvGraphicFramePr>
          <p:cNvPr id="1512" name="Google Shape;1512;p45"/>
          <p:cNvGraphicFramePr/>
          <p:nvPr>
            <p:extLst>
              <p:ext uri="{D42A27DB-BD31-4B8C-83A1-F6EECF244321}">
                <p14:modId xmlns:p14="http://schemas.microsoft.com/office/powerpoint/2010/main" val="2858988479"/>
              </p:ext>
            </p:extLst>
          </p:nvPr>
        </p:nvGraphicFramePr>
        <p:xfrm>
          <a:off x="9164890" y="1857332"/>
          <a:ext cx="2539430" cy="3659501"/>
        </p:xfrm>
        <a:graphic>
          <a:graphicData uri="http://schemas.openxmlformats.org/drawingml/2006/table">
            <a:tbl>
              <a:tblPr firstRow="1" bandRow="1">
                <a:noFill/>
              </a:tblPr>
              <a:tblGrid>
                <a:gridCol w="2539430">
                  <a:extLst>
                    <a:ext uri="{9D8B030D-6E8A-4147-A177-3AD203B41FA5}">
                      <a16:colId xmlns:a16="http://schemas.microsoft.com/office/drawing/2014/main" val="20001"/>
                    </a:ext>
                  </a:extLst>
                </a:gridCol>
              </a:tblGrid>
              <a:tr h="683981">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000"/>
                  </a:ext>
                </a:extLst>
              </a:tr>
              <a:tr h="852374">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SA" sz="2400" b="1" i="0" u="none" strike="noStrike" kern="1200" cap="none" dirty="0">
                          <a:solidFill>
                            <a:schemeClr val="dk1"/>
                          </a:solidFill>
                          <a:latin typeface="Calibri"/>
                          <a:ea typeface="Calibri"/>
                          <a:cs typeface="Calibri"/>
                        </a:rPr>
                        <a:t>ما المقصود بـ...؟ </a:t>
                      </a:r>
                      <a:endParaRPr lang="ar-MA" sz="2400" b="1" i="0" u="none" strike="noStrike" kern="1200"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3704306484"/>
                  </a:ext>
                </a:extLst>
              </a:tr>
              <a:tr h="2123146">
                <a:tc>
                  <a:txBody>
                    <a:bodyPr/>
                    <a:lstStyle/>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a:t>
                      </a:r>
                      <a:endParaRPr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514" name="Google Shape;1514;p45"/>
          <p:cNvSpPr/>
          <p:nvPr/>
        </p:nvSpPr>
        <p:spPr>
          <a:xfrm>
            <a:off x="10272246" y="3444766"/>
            <a:ext cx="504056" cy="1152128"/>
          </a:xfrm>
          <a:prstGeom prst="upDownArrow">
            <a:avLst>
              <a:gd name="adj1" fmla="val 50000"/>
              <a:gd name="adj2" fmla="val 50000"/>
            </a:avLst>
          </a:prstGeom>
          <a:solidFill>
            <a:schemeClr val="accent1"/>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48" name="Google Shape;1548;p49"/>
          <p:cNvSpPr txBox="1">
            <a:spLocks noGrp="1"/>
          </p:cNvSpPr>
          <p:nvPr>
            <p:ph type="title" idx="4294967295"/>
          </p:nvPr>
        </p:nvSpPr>
        <p:spPr>
          <a:xfrm>
            <a:off x="953451" y="166339"/>
            <a:ext cx="10468339" cy="292443"/>
          </a:xfrm>
          <a:prstGeom prst="rect">
            <a:avLst/>
          </a:prstGeom>
          <a:noFill/>
          <a:ln>
            <a:noFill/>
          </a:ln>
        </p:spPr>
        <p:txBody>
          <a:bodyPr spcFirstLastPara="1" wrap="square" lIns="91425" tIns="45700" rIns="91425" bIns="45700" anchor="ctr" anchorCtr="0">
            <a:noAutofit/>
          </a:bodyPr>
          <a:lstStyle/>
          <a:p>
            <a:pPr lvl="0" algn="r" rtl="1">
              <a:spcBef>
                <a:spcPts val="0"/>
              </a:spcBef>
              <a:buSzPct val="111111"/>
            </a:pPr>
            <a:r>
              <a:rPr lang="ar-SA" sz="1600" b="1" dirty="0">
                <a:solidFill>
                  <a:schemeClr val="bg1">
                    <a:lumMod val="50000"/>
                  </a:schemeClr>
                </a:solidFill>
                <a:latin typeface="+mn-lt"/>
              </a:rPr>
              <a:t>1- النمذجة:  لاحظوا معي السؤال الأول: </a:t>
            </a:r>
            <a:r>
              <a:rPr lang="ar-MA" sz="1600" b="1" dirty="0">
                <a:solidFill>
                  <a:srgbClr val="000000"/>
                </a:solidFill>
                <a:latin typeface="+mn-lt"/>
                <a:ea typeface="Calibri"/>
                <a:cs typeface="Calibri"/>
                <a:sym typeface="Calibri"/>
              </a:rPr>
              <a:t>مَا </a:t>
            </a:r>
            <a:r>
              <a:rPr lang="ar-MA" sz="1600" b="1" dirty="0" err="1">
                <a:solidFill>
                  <a:srgbClr val="000000"/>
                </a:solidFill>
                <a:latin typeface="+mn-lt"/>
                <a:ea typeface="Calibri"/>
                <a:cs typeface="Calibri"/>
                <a:sym typeface="Calibri"/>
              </a:rPr>
              <a:t>ٱلْمَقْصُودُ</a:t>
            </a:r>
            <a:r>
              <a:rPr lang="ar-MA" sz="1600" b="1" dirty="0">
                <a:solidFill>
                  <a:srgbClr val="000000"/>
                </a:solidFill>
                <a:latin typeface="+mn-lt"/>
                <a:ea typeface="Calibri"/>
                <a:cs typeface="Calibri"/>
                <a:sym typeface="Calibri"/>
              </a:rPr>
              <a:t> </a:t>
            </a:r>
            <a:r>
              <a:rPr lang="ar-MA" sz="1600" b="1" dirty="0" err="1">
                <a:solidFill>
                  <a:srgbClr val="000000"/>
                </a:solidFill>
                <a:latin typeface="+mn-lt"/>
                <a:ea typeface="Calibri"/>
                <a:cs typeface="Calibri"/>
                <a:sym typeface="Calibri"/>
              </a:rPr>
              <a:t>بِٱلتَّنَمُّرِ</a:t>
            </a:r>
            <a:r>
              <a:rPr lang="ar-MA" sz="1600" b="1" dirty="0">
                <a:solidFill>
                  <a:srgbClr val="000000"/>
                </a:solidFill>
                <a:latin typeface="+mn-lt"/>
                <a:ea typeface="Calibri"/>
                <a:cs typeface="Calibri"/>
                <a:sym typeface="Calibri"/>
              </a:rPr>
              <a:t> </a:t>
            </a:r>
            <a:r>
              <a:rPr lang="ar-MA" sz="1600" b="1" dirty="0" err="1">
                <a:solidFill>
                  <a:srgbClr val="000000"/>
                </a:solidFill>
                <a:latin typeface="+mn-lt"/>
                <a:ea typeface="Calibri"/>
                <a:cs typeface="Calibri"/>
                <a:sym typeface="Calibri"/>
              </a:rPr>
              <a:t>ٱلْمَدْرَسِيِّ</a:t>
            </a:r>
            <a:r>
              <a:rPr lang="ar-MA" sz="1600" b="1" dirty="0">
                <a:solidFill>
                  <a:srgbClr val="000000"/>
                </a:solidFill>
                <a:latin typeface="+mn-lt"/>
                <a:ea typeface="Calibri"/>
                <a:cs typeface="Calibri"/>
                <a:sym typeface="Calibri"/>
              </a:rPr>
              <a:t>؟</a:t>
            </a:r>
            <a:endParaRPr sz="1600" b="1" dirty="0">
              <a:solidFill>
                <a:schemeClr val="bg1">
                  <a:lumMod val="50000"/>
                </a:schemeClr>
              </a:solidFill>
              <a:latin typeface="+mn-lt"/>
            </a:endParaRPr>
          </a:p>
        </p:txBody>
      </p:sp>
      <p:graphicFrame>
        <p:nvGraphicFramePr>
          <p:cNvPr id="2" name="Google Shape;1512;p45">
            <a:extLst>
              <a:ext uri="{FF2B5EF4-FFF2-40B4-BE49-F238E27FC236}">
                <a16:creationId xmlns:a16="http://schemas.microsoft.com/office/drawing/2014/main" id="{36889E23-4976-C910-6E01-00F578BFFFF9}"/>
              </a:ext>
            </a:extLst>
          </p:cNvPr>
          <p:cNvGraphicFramePr/>
          <p:nvPr>
            <p:extLst>
              <p:ext uri="{D42A27DB-BD31-4B8C-83A1-F6EECF244321}">
                <p14:modId xmlns:p14="http://schemas.microsoft.com/office/powerpoint/2010/main" val="4107465446"/>
              </p:ext>
            </p:extLst>
          </p:nvPr>
        </p:nvGraphicFramePr>
        <p:xfrm>
          <a:off x="6417424" y="1877609"/>
          <a:ext cx="2539431" cy="3659503"/>
        </p:xfrm>
        <a:graphic>
          <a:graphicData uri="http://schemas.openxmlformats.org/drawingml/2006/table">
            <a:tbl>
              <a:tblPr firstRow="1" bandRow="1">
                <a:noFill/>
              </a:tblPr>
              <a:tblGrid>
                <a:gridCol w="2539431">
                  <a:extLst>
                    <a:ext uri="{9D8B030D-6E8A-4147-A177-3AD203B41FA5}">
                      <a16:colId xmlns:a16="http://schemas.microsoft.com/office/drawing/2014/main" val="20001"/>
                    </a:ext>
                  </a:extLst>
                </a:gridCol>
              </a:tblGrid>
              <a:tr h="568085">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2400" b="1" i="0" u="none" strike="noStrike" cap="none" dirty="0">
                          <a:solidFill>
                            <a:schemeClr val="dk1"/>
                          </a:solidFill>
                          <a:latin typeface="Calibri"/>
                          <a:ea typeface="Calibri"/>
                          <a:cs typeface="Calibri"/>
                          <a:sym typeface="Calibri"/>
                        </a:rPr>
                        <a:t>❷</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000"/>
                  </a:ext>
                </a:extLst>
              </a:tr>
              <a:tr h="842626">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SA" sz="2400" b="1" i="0" u="none" strike="noStrike" cap="none" dirty="0">
                          <a:solidFill>
                            <a:schemeClr val="dk1"/>
                          </a:solidFill>
                          <a:latin typeface="Calibri"/>
                          <a:ea typeface="Calibri"/>
                          <a:cs typeface="Calibri"/>
                          <a:sym typeface="Calibri"/>
                        </a:rPr>
                        <a:t>أداة الاستفهام: </a:t>
                      </a:r>
                      <a:r>
                        <a:rPr lang="ar-SA" sz="2400" b="1" dirty="0">
                          <a:solidFill>
                            <a:srgbClr val="C00000"/>
                          </a:solidFill>
                          <a:ea typeface="Calibri"/>
                          <a:cs typeface="Calibri"/>
                          <a:sym typeface="Calibri"/>
                        </a:rPr>
                        <a:t>ما المقصود ب؟</a:t>
                      </a:r>
                      <a:endParaRPr lang="ar-SA" sz="2400" b="1" i="0" u="none" strike="noStrike" cap="none" dirty="0">
                        <a:solidFill>
                          <a:srgbClr val="C00000"/>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23127045"/>
                  </a:ext>
                </a:extLst>
              </a:tr>
              <a:tr h="2248792">
                <a:tc>
                  <a:txBody>
                    <a:bodyPr/>
                    <a:lstStyle/>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r>
                        <a:rPr lang="ar-SA" sz="2800" b="1" u="none" strike="noStrike" cap="none" dirty="0"/>
                        <a:t>دالة على ؟</a:t>
                      </a:r>
                      <a:endParaRPr sz="28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400"/>
                        <a:buFont typeface="Arial"/>
                        <a:buNone/>
                      </a:pPr>
                      <a:r>
                        <a:rPr lang="ar-SA" sz="2400" b="1" dirty="0">
                          <a:solidFill>
                            <a:srgbClr val="C00000"/>
                          </a:solidFill>
                        </a:rPr>
                        <a:t>طلب التعريف</a:t>
                      </a:r>
                      <a:r>
                        <a:rPr lang="ar-SA" sz="2400" dirty="0">
                          <a:solidFill>
                            <a:srgbClr val="C00000"/>
                          </a:solidFill>
                        </a:rPr>
                        <a:t> أو </a:t>
                      </a:r>
                      <a:r>
                        <a:rPr lang="ar-SA" sz="2400" b="1" dirty="0">
                          <a:solidFill>
                            <a:srgbClr val="C00000"/>
                          </a:solidFill>
                        </a:rPr>
                        <a:t>شرح المعنى أو الماهية</a:t>
                      </a:r>
                      <a:r>
                        <a:rPr lang="ar-SA" sz="2400" dirty="0">
                          <a:solidFill>
                            <a:srgbClr val="C00000"/>
                          </a:solidFill>
                        </a:rPr>
                        <a:t>.</a:t>
                      </a:r>
                      <a:endParaRPr sz="2400" b="1" i="0" u="none" strike="noStrike" kern="1200" cap="none" dirty="0">
                        <a:solidFill>
                          <a:srgbClr val="C00000"/>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3" name="Tableau 2">
            <a:extLst>
              <a:ext uri="{FF2B5EF4-FFF2-40B4-BE49-F238E27FC236}">
                <a16:creationId xmlns:a16="http://schemas.microsoft.com/office/drawing/2014/main" id="{E91FB627-3560-15B5-285A-B6A1B2CAB0CE}"/>
              </a:ext>
            </a:extLst>
          </p:cNvPr>
          <p:cNvGraphicFramePr>
            <a:graphicFrameLocks noGrp="1"/>
          </p:cNvGraphicFramePr>
          <p:nvPr>
            <p:extLst>
              <p:ext uri="{D42A27DB-BD31-4B8C-83A1-F6EECF244321}">
                <p14:modId xmlns:p14="http://schemas.microsoft.com/office/powerpoint/2010/main" val="1236100185"/>
              </p:ext>
            </p:extLst>
          </p:nvPr>
        </p:nvGraphicFramePr>
        <p:xfrm>
          <a:off x="3490845" y="1895253"/>
          <a:ext cx="2771187" cy="3641860"/>
        </p:xfrm>
        <a:graphic>
          <a:graphicData uri="http://schemas.openxmlformats.org/drawingml/2006/table">
            <a:tbl>
              <a:tblPr>
                <a:noFill/>
              </a:tblPr>
              <a:tblGrid>
                <a:gridCol w="2771187">
                  <a:extLst>
                    <a:ext uri="{9D8B030D-6E8A-4147-A177-3AD203B41FA5}">
                      <a16:colId xmlns:a16="http://schemas.microsoft.com/office/drawing/2014/main" val="3019035222"/>
                    </a:ext>
                  </a:extLst>
                </a:gridCol>
              </a:tblGrid>
              <a:tr h="548689">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468996141"/>
                  </a:ext>
                </a:extLst>
              </a:tr>
              <a:tr h="684137">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400" b="1" i="0" u="none" strike="noStrike" kern="1200" cap="none" dirty="0">
                          <a:solidFill>
                            <a:srgbClr val="C00000"/>
                          </a:solidFill>
                          <a:latin typeface="Calibri"/>
                          <a:ea typeface="Calibri"/>
                          <a:cs typeface="Calibri"/>
                          <a:sym typeface="Simplified Arabic"/>
                        </a:rPr>
                        <a:t>عبارات دالة على التعريف</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4118981953"/>
                  </a:ext>
                </a:extLst>
              </a:tr>
              <a:tr h="2378593">
                <a:tc>
                  <a:txBody>
                    <a:bodyPr/>
                    <a:lstStyle/>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400" b="1" i="0" u="none" strike="noStrike" kern="1200" cap="none" dirty="0">
                          <a:solidFill>
                            <a:srgbClr val="002060"/>
                          </a:solidFill>
                          <a:latin typeface="Calibri"/>
                          <a:ea typeface="Calibri"/>
                          <a:cs typeface="Calibri"/>
                        </a:rPr>
                        <a:t>ما </a:t>
                      </a:r>
                      <a:r>
                        <a:rPr lang="ar-SA" sz="2400" b="1" i="0" u="none" strike="noStrike" kern="1200" cap="none" dirty="0">
                          <a:solidFill>
                            <a:srgbClr val="C00000"/>
                          </a:solidFill>
                          <a:latin typeface="Calibri"/>
                          <a:ea typeface="Calibri"/>
                          <a:cs typeface="Calibri"/>
                        </a:rPr>
                        <a:t>معنى</a:t>
                      </a:r>
                      <a:r>
                        <a:rPr lang="ar-SA" sz="2400" b="1" i="0" u="none" strike="noStrike" kern="1200" cap="none" dirty="0">
                          <a:solidFill>
                            <a:srgbClr val="002060"/>
                          </a:solidFill>
                          <a:latin typeface="Calibri"/>
                          <a:ea typeface="Calibri"/>
                          <a:cs typeface="Calibri"/>
                        </a:rPr>
                        <a:t> التنمّر المدرسي؛</a:t>
                      </a:r>
                    </a:p>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400" b="1" i="0" u="none" strike="noStrike" kern="1200" cap="none" dirty="0">
                          <a:solidFill>
                            <a:srgbClr val="002060"/>
                          </a:solidFill>
                          <a:latin typeface="Calibri"/>
                          <a:ea typeface="Calibri"/>
                          <a:cs typeface="Calibri"/>
                        </a:rPr>
                        <a:t>ماذا </a:t>
                      </a:r>
                      <a:r>
                        <a:rPr lang="ar-SA" sz="2400" b="1" i="0" u="none" strike="noStrike" kern="1200" cap="none" dirty="0">
                          <a:solidFill>
                            <a:srgbClr val="C00000"/>
                          </a:solidFill>
                          <a:latin typeface="Calibri"/>
                          <a:ea typeface="Calibri"/>
                          <a:cs typeface="Calibri"/>
                        </a:rPr>
                        <a:t>يُقصد</a:t>
                      </a:r>
                      <a:r>
                        <a:rPr lang="ar-SA" sz="2400" b="1" i="0" u="none" strike="noStrike" kern="1200" cap="none" dirty="0">
                          <a:solidFill>
                            <a:srgbClr val="002060"/>
                          </a:solidFill>
                          <a:latin typeface="Calibri"/>
                          <a:ea typeface="Calibri"/>
                          <a:cs typeface="Calibri"/>
                        </a:rPr>
                        <a:t> بالتربية الوقائية؟</a:t>
                      </a:r>
                    </a:p>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400" b="1" i="0" u="none" strike="noStrike" kern="1200" cap="none" dirty="0">
                          <a:solidFill>
                            <a:srgbClr val="002060"/>
                          </a:solidFill>
                          <a:latin typeface="Calibri"/>
                          <a:ea typeface="Calibri"/>
                          <a:cs typeface="Calibri"/>
                        </a:rPr>
                        <a:t>ما </a:t>
                      </a:r>
                      <a:r>
                        <a:rPr lang="ar-SA" sz="2400" b="1" i="0" u="none" strike="noStrike" kern="1200" cap="none" dirty="0">
                          <a:solidFill>
                            <a:srgbClr val="C00000"/>
                          </a:solidFill>
                          <a:latin typeface="Calibri"/>
                          <a:ea typeface="Calibri"/>
                          <a:cs typeface="Calibri"/>
                        </a:rPr>
                        <a:t>مدلولُ</a:t>
                      </a:r>
                      <a:r>
                        <a:rPr lang="ar-SA" sz="2400" b="1" i="0" u="none" strike="noStrike" kern="1200" cap="none" dirty="0">
                          <a:solidFill>
                            <a:srgbClr val="002060"/>
                          </a:solidFill>
                          <a:latin typeface="Calibri"/>
                          <a:ea typeface="Calibri"/>
                          <a:cs typeface="Calibri"/>
                        </a:rPr>
                        <a:t> عبارة: “العيش المشترك”.</a:t>
                      </a:r>
                      <a:endParaRPr lang="ar-MA" sz="2400" b="1" i="0" u="none" strike="noStrike" kern="1200" cap="none" dirty="0">
                        <a:solidFill>
                          <a:srgbClr val="002060"/>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4" name="Tableau 3">
            <a:extLst>
              <a:ext uri="{FF2B5EF4-FFF2-40B4-BE49-F238E27FC236}">
                <a16:creationId xmlns:a16="http://schemas.microsoft.com/office/drawing/2014/main" id="{611CDA53-DA61-529C-41BE-8BFB5D526508}"/>
              </a:ext>
            </a:extLst>
          </p:cNvPr>
          <p:cNvGraphicFramePr>
            <a:graphicFrameLocks noGrp="1"/>
          </p:cNvGraphicFramePr>
          <p:nvPr>
            <p:extLst>
              <p:ext uri="{D42A27DB-BD31-4B8C-83A1-F6EECF244321}">
                <p14:modId xmlns:p14="http://schemas.microsoft.com/office/powerpoint/2010/main" val="1512289688"/>
              </p:ext>
            </p:extLst>
          </p:nvPr>
        </p:nvGraphicFramePr>
        <p:xfrm>
          <a:off x="730297" y="1895255"/>
          <a:ext cx="2605155" cy="3621578"/>
        </p:xfrm>
        <a:graphic>
          <a:graphicData uri="http://schemas.openxmlformats.org/drawingml/2006/table">
            <a:tbl>
              <a:tblPr>
                <a:noFill/>
              </a:tblPr>
              <a:tblGrid>
                <a:gridCol w="2605155">
                  <a:extLst>
                    <a:ext uri="{9D8B030D-6E8A-4147-A177-3AD203B41FA5}">
                      <a16:colId xmlns:a16="http://schemas.microsoft.com/office/drawing/2014/main" val="3019035222"/>
                    </a:ext>
                  </a:extLst>
                </a:gridCol>
              </a:tblGrid>
              <a:tr h="597041">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kern="1200" cap="none" dirty="0">
                          <a:solidFill>
                            <a:schemeClr val="dk1"/>
                          </a:solidFill>
                          <a:latin typeface="Calibri"/>
                          <a:ea typeface="Calibri"/>
                          <a:cs typeface="Calibri"/>
                          <a:sym typeface="Wingdings 2" panose="05020102010507070707" pitchFamily="18" charset="2"/>
                        </a:rPr>
                        <a:t></a:t>
                      </a:r>
                      <a:endParaRPr sz="3200" b="1" i="0" u="none" strike="noStrike" kern="1200" cap="none" dirty="0">
                        <a:solidFill>
                          <a:schemeClr val="dk1"/>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468996141"/>
                  </a:ext>
                </a:extLst>
              </a:tr>
              <a:tr h="601428">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400" b="1" i="0" u="none" strike="noStrike" cap="none" dirty="0">
                          <a:solidFill>
                            <a:schemeClr val="dk1"/>
                          </a:solidFill>
                          <a:latin typeface="Calibri"/>
                          <a:ea typeface="Calibri"/>
                          <a:cs typeface="Calibri"/>
                          <a:sym typeface="Simplified Arabic"/>
                        </a:rPr>
                        <a:t>الجملة المقروءة</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375309788"/>
                  </a:ext>
                </a:extLst>
              </a:tr>
              <a:tr h="2423109">
                <a:tc>
                  <a:txBody>
                    <a:bodyPr/>
                    <a:lstStyle/>
                    <a:p>
                      <a:pPr marL="0" indent="0" algn="just" rtl="1">
                        <a:buFont typeface="Arial" panose="020B0604020202020204" pitchFamily="34" charset="0"/>
                        <a:buNone/>
                      </a:pPr>
                      <a:r>
                        <a:rPr lang="ar-MA" sz="2400" b="1" i="0" u="none" strike="noStrike" kern="1200" cap="none" dirty="0" err="1">
                          <a:solidFill>
                            <a:srgbClr val="002060"/>
                          </a:solidFill>
                          <a:latin typeface="Calibri"/>
                          <a:ea typeface="Calibri"/>
                          <a:cs typeface="Calibri"/>
                          <a:sym typeface="Calibri"/>
                        </a:rPr>
                        <a:t>ٱلتَّنَمُّرُ</a:t>
                      </a:r>
                      <a:r>
                        <a:rPr lang="ar-MA" sz="2400" b="1" i="0" u="none" strike="noStrike" kern="1200" cap="none" dirty="0">
                          <a:solidFill>
                            <a:srgbClr val="002060"/>
                          </a:solidFill>
                          <a:latin typeface="Calibri"/>
                          <a:ea typeface="Calibri"/>
                          <a:cs typeface="Calibri"/>
                          <a:sym typeface="Calibri"/>
                        </a:rPr>
                        <a:t> هُوَ كُلُّ إِسَاءَةٍ مُتَكَرِّرَةٍ بِ</a:t>
                      </a:r>
                      <a:r>
                        <a:rPr lang="ar-SA" sz="2400" b="1" i="0" u="none" strike="noStrike" kern="1200" cap="none" dirty="0">
                          <a:solidFill>
                            <a:srgbClr val="002060"/>
                          </a:solidFill>
                          <a:latin typeface="Calibri"/>
                          <a:ea typeface="Calibri"/>
                          <a:cs typeface="Calibri"/>
                          <a:sym typeface="Calibri"/>
                        </a:rPr>
                        <a:t>ا</a:t>
                      </a:r>
                      <a:r>
                        <a:rPr lang="ar-MA" sz="2400" b="1" i="0" u="none" strike="noStrike" kern="1200" cap="none" dirty="0">
                          <a:solidFill>
                            <a:srgbClr val="002060"/>
                          </a:solidFill>
                          <a:latin typeface="Calibri"/>
                          <a:ea typeface="Calibri"/>
                          <a:cs typeface="Calibri"/>
                          <a:sym typeface="Calibri"/>
                        </a:rPr>
                        <a:t>لْكَلَامِ أَوْ بِالْفِعْلِ تُلْحِقُ الْأَذَى </a:t>
                      </a:r>
                      <a:r>
                        <a:rPr lang="ar-MA" sz="2400" b="1" i="0" u="none" strike="noStrike" kern="1200" cap="none" dirty="0" err="1">
                          <a:solidFill>
                            <a:srgbClr val="002060"/>
                          </a:solidFill>
                          <a:latin typeface="Calibri"/>
                          <a:ea typeface="Calibri"/>
                          <a:cs typeface="Calibri"/>
                          <a:sym typeface="Calibri"/>
                        </a:rPr>
                        <a:t>ٱلنَّفْسِيَّ</a:t>
                      </a:r>
                      <a:r>
                        <a:rPr lang="ar-MA" sz="2400" b="1" i="0" u="none" strike="noStrike" kern="1200" cap="none" dirty="0">
                          <a:solidFill>
                            <a:srgbClr val="002060"/>
                          </a:solidFill>
                          <a:latin typeface="Calibri"/>
                          <a:ea typeface="Calibri"/>
                          <a:cs typeface="Calibri"/>
                          <a:sym typeface="Calibri"/>
                        </a:rPr>
                        <a:t> أَوِ ٱلْجَسَدِيَّ بِالْغَيْرِ</a:t>
                      </a:r>
                      <a:endParaRPr lang="ar-MA" sz="2400" b="1" i="0" u="none" strike="noStrike" kern="1200" cap="none" dirty="0">
                        <a:solidFill>
                          <a:srgbClr val="002060"/>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5" name="Tableau 4">
            <a:extLst>
              <a:ext uri="{FF2B5EF4-FFF2-40B4-BE49-F238E27FC236}">
                <a16:creationId xmlns:a16="http://schemas.microsoft.com/office/drawing/2014/main" id="{D5E52CB9-C25A-1AA8-79E0-EFC012B11858}"/>
              </a:ext>
            </a:extLst>
          </p:cNvPr>
          <p:cNvGraphicFramePr>
            <a:graphicFrameLocks noGrp="1"/>
          </p:cNvGraphicFramePr>
          <p:nvPr>
            <p:extLst>
              <p:ext uri="{D42A27DB-BD31-4B8C-83A1-F6EECF244321}">
                <p14:modId xmlns:p14="http://schemas.microsoft.com/office/powerpoint/2010/main" val="3231405633"/>
              </p:ext>
            </p:extLst>
          </p:nvPr>
        </p:nvGraphicFramePr>
        <p:xfrm>
          <a:off x="9164889" y="5704580"/>
          <a:ext cx="2339821" cy="579130"/>
        </p:xfrm>
        <a:graphic>
          <a:graphicData uri="http://schemas.openxmlformats.org/drawingml/2006/table">
            <a:tbl>
              <a:tblPr firstRow="1" bandRow="1">
                <a:noFill/>
              </a:tblPr>
              <a:tblGrid>
                <a:gridCol w="2339821">
                  <a:extLst>
                    <a:ext uri="{9D8B030D-6E8A-4147-A177-3AD203B41FA5}">
                      <a16:colId xmlns:a16="http://schemas.microsoft.com/office/drawing/2014/main" val="236478964"/>
                    </a:ext>
                  </a:extLst>
                </a:gridCol>
              </a:tblGrid>
              <a:tr h="381732">
                <a:tc>
                  <a:txBody>
                    <a:bodyPr/>
                    <a:lstStyle/>
                    <a:p>
                      <a:pPr marL="0" marR="0" lvl="0" indent="0" algn="ctr" rtl="1">
                        <a:lnSpc>
                          <a:spcPct val="100000"/>
                        </a:lnSpc>
                        <a:spcBef>
                          <a:spcPts val="0"/>
                        </a:spcBef>
                        <a:spcAft>
                          <a:spcPts val="0"/>
                        </a:spcAft>
                        <a:buClr>
                          <a:srgbClr val="000000"/>
                        </a:buClr>
                        <a:buSzPts val="2400"/>
                        <a:buFont typeface="Arial"/>
                        <a:buNone/>
                      </a:pPr>
                      <a:r>
                        <a:rPr lang="ar-SA" sz="3200" b="1" i="0" u="none" strike="noStrike" cap="none" dirty="0">
                          <a:solidFill>
                            <a:schemeClr val="tx1"/>
                          </a:solidFill>
                          <a:latin typeface="Calibri"/>
                          <a:ea typeface="Calibri"/>
                          <a:cs typeface="Calibri"/>
                          <a:sym typeface="Wingdings 2" panose="05020102010507070707" pitchFamily="18" charset="2"/>
                        </a:rPr>
                        <a:t></a:t>
                      </a:r>
                      <a:r>
                        <a:rPr lang="ar-SA" sz="2400" b="1" i="0" u="none" strike="noStrike" cap="none" dirty="0">
                          <a:solidFill>
                            <a:srgbClr val="C00000"/>
                          </a:solidFill>
                          <a:latin typeface="Calibri"/>
                          <a:ea typeface="Calibri"/>
                          <a:cs typeface="Calibri"/>
                          <a:sym typeface="Calibri"/>
                        </a:rPr>
                        <a:t>الجواب:</a:t>
                      </a:r>
                      <a:endParaRPr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971669602"/>
                  </a:ext>
                </a:extLst>
              </a:tr>
            </a:tbl>
          </a:graphicData>
        </a:graphic>
      </p:graphicFrame>
      <p:graphicFrame>
        <p:nvGraphicFramePr>
          <p:cNvPr id="6" name="Tableau 5">
            <a:extLst>
              <a:ext uri="{FF2B5EF4-FFF2-40B4-BE49-F238E27FC236}">
                <a16:creationId xmlns:a16="http://schemas.microsoft.com/office/drawing/2014/main" id="{FC3CF477-FEA8-2C30-1EA4-BEE8A69C0720}"/>
              </a:ext>
            </a:extLst>
          </p:cNvPr>
          <p:cNvGraphicFramePr>
            <a:graphicFrameLocks noGrp="1"/>
          </p:cNvGraphicFramePr>
          <p:nvPr>
            <p:extLst>
              <p:ext uri="{D42A27DB-BD31-4B8C-83A1-F6EECF244321}">
                <p14:modId xmlns:p14="http://schemas.microsoft.com/office/powerpoint/2010/main" val="201964552"/>
              </p:ext>
            </p:extLst>
          </p:nvPr>
        </p:nvGraphicFramePr>
        <p:xfrm>
          <a:off x="4797269" y="5703560"/>
          <a:ext cx="4159586" cy="822970"/>
        </p:xfrm>
        <a:graphic>
          <a:graphicData uri="http://schemas.openxmlformats.org/drawingml/2006/table">
            <a:tbl>
              <a:tblPr firstRow="1" bandRow="1">
                <a:noFill/>
              </a:tblPr>
              <a:tblGrid>
                <a:gridCol w="4159586">
                  <a:extLst>
                    <a:ext uri="{9D8B030D-6E8A-4147-A177-3AD203B41FA5}">
                      <a16:colId xmlns:a16="http://schemas.microsoft.com/office/drawing/2014/main" val="236478964"/>
                    </a:ext>
                  </a:extLst>
                </a:gridCol>
              </a:tblGrid>
              <a:tr h="581170">
                <a:tc>
                  <a:txBody>
                    <a:bodyPr/>
                    <a:lstStyle/>
                    <a:p>
                      <a:pPr marL="0" marR="0" lvl="0" indent="0" algn="ctr" rtl="1">
                        <a:lnSpc>
                          <a:spcPct val="100000"/>
                        </a:lnSpc>
                        <a:spcBef>
                          <a:spcPts val="0"/>
                        </a:spcBef>
                        <a:spcAft>
                          <a:spcPts val="0"/>
                        </a:spcAft>
                        <a:buClr>
                          <a:srgbClr val="000000"/>
                        </a:buClr>
                        <a:buSzPts val="2400"/>
                        <a:buFont typeface="Arial"/>
                        <a:buNone/>
                      </a:pPr>
                      <a:r>
                        <a:rPr lang="ar-SA" sz="2400" b="1" i="0" u="none" strike="noStrike" cap="none" dirty="0">
                          <a:solidFill>
                            <a:srgbClr val="C00000"/>
                          </a:solidFill>
                          <a:latin typeface="Calibri"/>
                          <a:ea typeface="Calibri"/>
                          <a:cs typeface="Calibri"/>
                          <a:sym typeface="Calibri"/>
                        </a:rPr>
                        <a:t>التعريف: </a:t>
                      </a:r>
                      <a:r>
                        <a:rPr lang="ar-MA" sz="2400" b="1" i="0" u="none" strike="noStrike" kern="1200" cap="none" dirty="0" err="1">
                          <a:solidFill>
                            <a:srgbClr val="002060"/>
                          </a:solidFill>
                          <a:latin typeface="+mn-lt"/>
                          <a:ea typeface="Calibri"/>
                          <a:cs typeface="Calibri"/>
                          <a:sym typeface="Calibri"/>
                        </a:rPr>
                        <a:t>ٱلتَّنَمُّرُ</a:t>
                      </a:r>
                      <a:r>
                        <a:rPr lang="ar-MA" sz="2400" b="1" i="0" u="none" strike="noStrike" kern="1200" cap="none" dirty="0">
                          <a:solidFill>
                            <a:srgbClr val="002060"/>
                          </a:solidFill>
                          <a:latin typeface="+mn-lt"/>
                          <a:ea typeface="Calibri"/>
                          <a:cs typeface="Calibri"/>
                          <a:sym typeface="Calibri"/>
                        </a:rPr>
                        <a:t> هُوَ كُلُّ إِسَاءَةٍ مُتَكَرِّرَةٍ </a:t>
                      </a:r>
                      <a:r>
                        <a:rPr lang="ar-SA" sz="2400" b="1" i="0" u="none" strike="noStrike" kern="1200" cap="none" dirty="0">
                          <a:solidFill>
                            <a:srgbClr val="002060"/>
                          </a:solidFill>
                          <a:latin typeface="+mn-lt"/>
                          <a:ea typeface="Calibri"/>
                          <a:cs typeface="Calibri"/>
                          <a:sym typeface="Calibri"/>
                        </a:rPr>
                        <a:t>....</a:t>
                      </a:r>
                      <a:endParaRPr sz="2400" b="1" i="0" u="none" strike="noStrike" kern="1200" cap="none" dirty="0">
                        <a:solidFill>
                          <a:srgbClr val="002060"/>
                        </a:solidFill>
                        <a:latin typeface="+mn-lt"/>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971669602"/>
                  </a:ext>
                </a:extLst>
              </a:tr>
            </a:tbl>
          </a:graphicData>
        </a:graphic>
      </p:graphicFrame>
      <p:graphicFrame>
        <p:nvGraphicFramePr>
          <p:cNvPr id="7" name="Tableau 6">
            <a:extLst>
              <a:ext uri="{FF2B5EF4-FFF2-40B4-BE49-F238E27FC236}">
                <a16:creationId xmlns:a16="http://schemas.microsoft.com/office/drawing/2014/main" id="{C2BEDD38-FA49-34BC-8ECB-ADE977006A22}"/>
              </a:ext>
            </a:extLst>
          </p:cNvPr>
          <p:cNvGraphicFramePr>
            <a:graphicFrameLocks noGrp="1"/>
          </p:cNvGraphicFramePr>
          <p:nvPr>
            <p:extLst>
              <p:ext uri="{D42A27DB-BD31-4B8C-83A1-F6EECF244321}">
                <p14:modId xmlns:p14="http://schemas.microsoft.com/office/powerpoint/2010/main" val="1964780107"/>
              </p:ext>
            </p:extLst>
          </p:nvPr>
        </p:nvGraphicFramePr>
        <p:xfrm>
          <a:off x="740658" y="5690489"/>
          <a:ext cx="3914469" cy="822970"/>
        </p:xfrm>
        <a:graphic>
          <a:graphicData uri="http://schemas.openxmlformats.org/drawingml/2006/table">
            <a:tbl>
              <a:tblPr firstRow="1" bandRow="1">
                <a:noFill/>
              </a:tblPr>
              <a:tblGrid>
                <a:gridCol w="3914469">
                  <a:extLst>
                    <a:ext uri="{9D8B030D-6E8A-4147-A177-3AD203B41FA5}">
                      <a16:colId xmlns:a16="http://schemas.microsoft.com/office/drawing/2014/main" val="236478964"/>
                    </a:ext>
                  </a:extLst>
                </a:gridCol>
              </a:tblGrid>
              <a:tr h="593221">
                <a:tc>
                  <a:txBody>
                    <a:bodyPr/>
                    <a:lstStyle/>
                    <a:p>
                      <a:pPr marL="0" marR="0" lvl="0" indent="0" algn="ctr" rtl="1">
                        <a:lnSpc>
                          <a:spcPct val="100000"/>
                        </a:lnSpc>
                        <a:spcBef>
                          <a:spcPts val="0"/>
                        </a:spcBef>
                        <a:spcAft>
                          <a:spcPts val="0"/>
                        </a:spcAft>
                        <a:buClr>
                          <a:srgbClr val="000000"/>
                        </a:buClr>
                        <a:buSzPts val="2800"/>
                        <a:buFont typeface="Arial" panose="020B0604020202020204" pitchFamily="34" charset="0"/>
                        <a:buNone/>
                      </a:pPr>
                      <a:r>
                        <a:rPr lang="ar-MA" sz="2400" b="1" i="0" u="none" strike="noStrike" kern="1200" cap="none" dirty="0" err="1">
                          <a:solidFill>
                            <a:srgbClr val="002060"/>
                          </a:solidFill>
                          <a:latin typeface="+mn-lt"/>
                          <a:ea typeface="Calibri"/>
                          <a:cs typeface="Calibri"/>
                          <a:sym typeface="Calibri"/>
                        </a:rPr>
                        <a:t>ٱلتَّنَمُّرُ</a:t>
                      </a:r>
                      <a:r>
                        <a:rPr lang="ar-MA" sz="2400" b="1" i="0" u="none" strike="noStrike" kern="1200" cap="none" dirty="0">
                          <a:solidFill>
                            <a:srgbClr val="002060"/>
                          </a:solidFill>
                          <a:latin typeface="+mn-lt"/>
                          <a:ea typeface="Calibri"/>
                          <a:cs typeface="Calibri"/>
                          <a:sym typeface="Calibri"/>
                        </a:rPr>
                        <a:t> </a:t>
                      </a:r>
                      <a:r>
                        <a:rPr lang="ar-MA" sz="2400" b="1" i="0" u="none" strike="noStrike" kern="1200" cap="none" dirty="0">
                          <a:solidFill>
                            <a:srgbClr val="C00000"/>
                          </a:solidFill>
                          <a:latin typeface="+mn-lt"/>
                          <a:ea typeface="Calibri"/>
                          <a:cs typeface="Calibri"/>
                          <a:sym typeface="Calibri"/>
                        </a:rPr>
                        <a:t>هُوَ</a:t>
                      </a:r>
                      <a:r>
                        <a:rPr lang="ar-MA" sz="2400" b="1" i="0" u="none" strike="noStrike" kern="1200" cap="none" dirty="0">
                          <a:solidFill>
                            <a:srgbClr val="002060"/>
                          </a:solidFill>
                          <a:latin typeface="+mn-lt"/>
                          <a:ea typeface="Calibri"/>
                          <a:cs typeface="Calibri"/>
                          <a:sym typeface="Calibri"/>
                        </a:rPr>
                        <a:t> كُلُّ إِسَاءَةٍ مُتَكَرِّرَةٍ بِ</a:t>
                      </a:r>
                      <a:r>
                        <a:rPr lang="ar-SA" sz="2400" b="1" i="0" u="none" strike="noStrike" kern="1200" cap="none" dirty="0">
                          <a:solidFill>
                            <a:srgbClr val="002060"/>
                          </a:solidFill>
                          <a:latin typeface="+mn-lt"/>
                          <a:ea typeface="Calibri"/>
                          <a:cs typeface="Calibri"/>
                          <a:sym typeface="Calibri"/>
                        </a:rPr>
                        <a:t>ا</a:t>
                      </a:r>
                      <a:r>
                        <a:rPr lang="ar-MA" sz="2400" b="1" i="0" u="none" strike="noStrike" kern="1200" cap="none" dirty="0">
                          <a:solidFill>
                            <a:srgbClr val="002060"/>
                          </a:solidFill>
                          <a:latin typeface="+mn-lt"/>
                          <a:ea typeface="Calibri"/>
                          <a:cs typeface="Calibri"/>
                          <a:sym typeface="Calibri"/>
                        </a:rPr>
                        <a:t>لْكَلَامِ أَوْ بِالْفِعْلِ </a:t>
                      </a:r>
                      <a:endParaRPr lang="ar-MA" sz="2400" b="1" i="0" u="none" strike="noStrike" kern="1200" cap="none" dirty="0">
                        <a:solidFill>
                          <a:srgbClr val="002060"/>
                        </a:solidFill>
                        <a:latin typeface="+mn-lt"/>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971669602"/>
                  </a:ext>
                </a:extLst>
              </a:tr>
            </a:tbl>
          </a:graphicData>
        </a:graphic>
      </p:graphicFrame>
      <p:pic>
        <p:nvPicPr>
          <p:cNvPr id="8" name="Google Shape;1368;p31">
            <a:extLst>
              <a:ext uri="{FF2B5EF4-FFF2-40B4-BE49-F238E27FC236}">
                <a16:creationId xmlns:a16="http://schemas.microsoft.com/office/drawing/2014/main" id="{7FB51EE5-440C-DE1D-446A-2DFFBA968772}"/>
              </a:ext>
            </a:extLst>
          </p:cNvPr>
          <p:cNvPicPr preferRelativeResize="0"/>
          <p:nvPr/>
        </p:nvPicPr>
        <p:blipFill rotWithShape="1">
          <a:blip r:embed="rId4">
            <a:alphaModFix/>
          </a:blip>
          <a:srcRect/>
          <a:stretch/>
        </p:blipFill>
        <p:spPr>
          <a:xfrm>
            <a:off x="80709" y="95551"/>
            <a:ext cx="730250" cy="730250"/>
          </a:xfrm>
          <a:prstGeom prst="rect">
            <a:avLst/>
          </a:prstGeom>
          <a:noFill/>
          <a:ln>
            <a:noFill/>
          </a:ln>
        </p:spPr>
      </p:pic>
      <p:sp>
        <p:nvSpPr>
          <p:cNvPr id="11" name="Rectangle 10">
            <a:extLst>
              <a:ext uri="{FF2B5EF4-FFF2-40B4-BE49-F238E27FC236}">
                <a16:creationId xmlns:a16="http://schemas.microsoft.com/office/drawing/2014/main" id="{C9F35D99-A92D-0320-D893-F36EB92B42D7}"/>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2" name="Google Shape;1503;p44">
            <a:extLst>
              <a:ext uri="{FF2B5EF4-FFF2-40B4-BE49-F238E27FC236}">
                <a16:creationId xmlns:a16="http://schemas.microsoft.com/office/drawing/2014/main" id="{2DE56695-2EEA-AEB2-42F7-87E34720B574}"/>
              </a:ext>
            </a:extLst>
          </p:cNvPr>
          <p:cNvSpPr txBox="1"/>
          <p:nvPr/>
        </p:nvSpPr>
        <p:spPr>
          <a:xfrm>
            <a:off x="730297" y="996342"/>
            <a:ext cx="10827017" cy="593222"/>
          </a:xfrm>
          <a:prstGeom prst="rect">
            <a:avLst/>
          </a:prstGeom>
          <a:solidFill>
            <a:schemeClr val="accent6">
              <a:lumMod val="40000"/>
              <a:lumOff val="6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1- </a:t>
            </a:r>
            <a:r>
              <a:rPr lang="ar-MA" sz="2800" b="1" dirty="0">
                <a:solidFill>
                  <a:srgbClr val="000000"/>
                </a:solidFill>
                <a:ea typeface="Calibri"/>
                <a:cs typeface="Calibri"/>
                <a:sym typeface="Calibri"/>
              </a:rPr>
              <a:t>مَا </a:t>
            </a:r>
            <a:r>
              <a:rPr lang="ar-MA" sz="2800" b="1" dirty="0" err="1">
                <a:solidFill>
                  <a:srgbClr val="000000"/>
                </a:solidFill>
                <a:ea typeface="Calibri"/>
                <a:cs typeface="Calibri"/>
                <a:sym typeface="Calibri"/>
              </a:rPr>
              <a:t>ٱلْمَقْصُودُ</a:t>
            </a:r>
            <a:r>
              <a:rPr lang="ar-MA" sz="2800" b="1" dirty="0">
                <a:solidFill>
                  <a:srgbClr val="000000"/>
                </a:solidFill>
                <a:ea typeface="Calibri"/>
                <a:cs typeface="Calibri"/>
                <a:sym typeface="Calibri"/>
              </a:rPr>
              <a:t> </a:t>
            </a:r>
            <a:r>
              <a:rPr lang="ar-MA" sz="2400" b="1" dirty="0" err="1">
                <a:solidFill>
                  <a:srgbClr val="000000"/>
                </a:solidFill>
                <a:ea typeface="Calibri"/>
                <a:cs typeface="Calibri"/>
                <a:sym typeface="Calibri"/>
              </a:rPr>
              <a:t>بِٱلتَّنَمُّرِ</a:t>
            </a:r>
            <a:r>
              <a:rPr lang="ar-MA" sz="2400" b="1" dirty="0">
                <a:solidFill>
                  <a:srgbClr val="000000"/>
                </a:solidFill>
                <a:ea typeface="Calibri"/>
                <a:cs typeface="Calibri"/>
                <a:sym typeface="Calibri"/>
              </a:rPr>
              <a:t> </a:t>
            </a:r>
            <a:r>
              <a:rPr lang="ar-MA" sz="2400" b="1" dirty="0" err="1">
                <a:solidFill>
                  <a:srgbClr val="000000"/>
                </a:solidFill>
                <a:ea typeface="Calibri"/>
                <a:cs typeface="Calibri"/>
                <a:sym typeface="Calibri"/>
              </a:rPr>
              <a:t>ٱلْمَدْرَسِيِّ</a:t>
            </a:r>
            <a:r>
              <a:rPr lang="ar-MA" sz="2400" b="1" dirty="0">
                <a:solidFill>
                  <a:srgbClr val="000000"/>
                </a:solidFill>
                <a:ea typeface="Calibri"/>
                <a:cs typeface="Calibri"/>
                <a:sym typeface="Calibri"/>
              </a:rPr>
              <a:t>؟</a:t>
            </a:r>
            <a:r>
              <a:rPr lang="ar-SA" sz="2400" b="1" dirty="0">
                <a:solidFill>
                  <a:srgbClr val="000000"/>
                </a:solidFill>
                <a:ea typeface="Calibri"/>
                <a:cs typeface="Calibri"/>
              </a:rPr>
              <a:t> </a:t>
            </a:r>
            <a:endParaRPr lang="fr-FR" sz="2400" b="1" dirty="0">
              <a:latin typeface="Calibri"/>
              <a:ea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1106105"/>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1AE767F5-83B1-E0E0-83C7-709302165C8A}"/>
              </a:ext>
            </a:extLst>
          </p:cNvPr>
          <p:cNvSpPr txBox="1">
            <a:spLocks noGrp="1"/>
          </p:cNvSpPr>
          <p:nvPr>
            <p:ph type="body" idx="4294967295"/>
          </p:nvPr>
        </p:nvSpPr>
        <p:spPr>
          <a:xfrm>
            <a:off x="768615" y="563721"/>
            <a:ext cx="10572438" cy="447685"/>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400" i="1" dirty="0">
                <a:solidFill>
                  <a:schemeClr val="bg1">
                    <a:lumMod val="50000"/>
                  </a:schemeClr>
                </a:solidFill>
              </a:rPr>
              <a:t>- يوجه الأستاذ التلاميذ إلى الاشتغال في ثنائيات للجواب عن  السؤالين 2 و3؛ حيث يناقش كل ثنائي إجابة كل فرد منه عن كل سؤال، مع توضيح سيرورة الجواب المتوصل إليه.</a:t>
            </a:r>
          </a:p>
          <a:p>
            <a:pPr marL="0" lvl="0" indent="0" algn="r" rtl="1">
              <a:lnSpc>
                <a:spcPct val="90000"/>
              </a:lnSpc>
              <a:spcBef>
                <a:spcPts val="0"/>
              </a:spcBef>
              <a:spcAft>
                <a:spcPts val="0"/>
              </a:spcAft>
              <a:buClr>
                <a:srgbClr val="AEABAB"/>
              </a:buClr>
              <a:buSzPts val="1400"/>
              <a:buNone/>
            </a:pPr>
            <a:r>
              <a:rPr lang="ar-SA" sz="1400" i="1" dirty="0">
                <a:solidFill>
                  <a:schemeClr val="bg1">
                    <a:lumMod val="50000"/>
                  </a:schemeClr>
                </a:solidFill>
              </a:rPr>
              <a:t>- يراقب الأستاذ تفاعل الثنائيات، عبر التجول بين الصفوف، وتقديم التوجيهات والتغذية الراجعة عند الحاجة.</a:t>
            </a:r>
            <a:endParaRPr sz="1400" i="1" dirty="0">
              <a:solidFill>
                <a:schemeClr val="bg1">
                  <a:lumMod val="50000"/>
                </a:schemeClr>
              </a:solidFill>
            </a:endParaRPr>
          </a:p>
        </p:txBody>
      </p:sp>
      <p:sp>
        <p:nvSpPr>
          <p:cNvPr id="1548" name="Google Shape;1548;p49">
            <a:extLst>
              <a:ext uri="{FF2B5EF4-FFF2-40B4-BE49-F238E27FC236}">
                <a16:creationId xmlns:a16="http://schemas.microsoft.com/office/drawing/2014/main" id="{B8C10404-0A1A-84D0-86ED-41444B961FDA}"/>
              </a:ext>
            </a:extLst>
          </p:cNvPr>
          <p:cNvSpPr txBox="1">
            <a:spLocks noGrp="1"/>
          </p:cNvSpPr>
          <p:nvPr>
            <p:ph type="title" idx="4294967295"/>
          </p:nvPr>
        </p:nvSpPr>
        <p:spPr>
          <a:xfrm>
            <a:off x="872714" y="125161"/>
            <a:ext cx="10468339" cy="350504"/>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rPr>
              <a:t>2- الممارسة الموجهة:  ننتقل الآن، إلى الجواب عن السؤالين 2 و3 بشكل ثنائي؟</a:t>
            </a:r>
            <a:endParaRPr sz="1600" b="1" dirty="0">
              <a:solidFill>
                <a:schemeClr val="bg1">
                  <a:lumMod val="50000"/>
                </a:schemeClr>
              </a:solidFill>
            </a:endParaRPr>
          </a:p>
        </p:txBody>
      </p:sp>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 name="Google Shape;1503;p44">
            <a:extLst>
              <a:ext uri="{FF2B5EF4-FFF2-40B4-BE49-F238E27FC236}">
                <a16:creationId xmlns:a16="http://schemas.microsoft.com/office/drawing/2014/main" id="{E97146C8-47BB-D991-955D-48F063E1C8F2}"/>
              </a:ext>
            </a:extLst>
          </p:cNvPr>
          <p:cNvSpPr txBox="1"/>
          <p:nvPr/>
        </p:nvSpPr>
        <p:spPr>
          <a:xfrm>
            <a:off x="364656" y="1873497"/>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latin typeface="Calibri"/>
                <a:ea typeface="Calibri"/>
                <a:cs typeface="Calibri"/>
                <a:sym typeface="Calibri"/>
              </a:rPr>
              <a:t>2</a:t>
            </a:r>
            <a:r>
              <a:rPr lang="ar-MA" sz="2400" b="1" i="0" u="none" strike="noStrike" cap="none" dirty="0">
                <a:solidFill>
                  <a:srgbClr val="000000"/>
                </a:solidFill>
                <a:latin typeface="Calibri"/>
                <a:ea typeface="Calibri"/>
                <a:cs typeface="Calibri"/>
                <a:sym typeface="Calibri"/>
              </a:rPr>
              <a:t>- </a:t>
            </a:r>
            <a:r>
              <a:rPr lang="ar-MA" sz="2400" b="1" dirty="0">
                <a:solidFill>
                  <a:srgbClr val="002060"/>
                </a:solidFill>
                <a:ea typeface="Calibri"/>
                <a:cs typeface="Calibri"/>
                <a:sym typeface="Calibri"/>
              </a:rPr>
              <a:t>مَا </a:t>
            </a:r>
            <a:r>
              <a:rPr lang="ar-MA" sz="2400" b="1" dirty="0" err="1">
                <a:solidFill>
                  <a:srgbClr val="002060"/>
                </a:solidFill>
                <a:ea typeface="Calibri"/>
                <a:cs typeface="Calibri"/>
                <a:sym typeface="Calibri"/>
              </a:rPr>
              <a:t>ٱلْآثَارُ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ٱلَّتِي</a:t>
            </a:r>
            <a:r>
              <a:rPr lang="ar-MA" sz="2400" b="1" dirty="0">
                <a:solidFill>
                  <a:srgbClr val="002060"/>
                </a:solidFill>
                <a:ea typeface="Calibri"/>
                <a:cs typeface="Calibri"/>
                <a:sym typeface="Calibri"/>
              </a:rPr>
              <a:t> يُخلِفُهَا </a:t>
            </a:r>
            <a:r>
              <a:rPr lang="ar-MA" sz="2400" b="1" dirty="0" err="1">
                <a:solidFill>
                  <a:srgbClr val="002060"/>
                </a:solidFill>
                <a:ea typeface="Calibri"/>
                <a:cs typeface="Calibri"/>
                <a:sym typeface="Calibri"/>
              </a:rPr>
              <a:t>ٱلتَّنَمُّرُ</a:t>
            </a:r>
            <a:r>
              <a:rPr lang="ar-MA" sz="2400" b="1" dirty="0">
                <a:solidFill>
                  <a:srgbClr val="002060"/>
                </a:solidFill>
                <a:ea typeface="Calibri"/>
                <a:cs typeface="Calibri"/>
                <a:sym typeface="Calibri"/>
              </a:rPr>
              <a:t>؟ </a:t>
            </a:r>
            <a:endParaRPr sz="2400" b="1" dirty="0">
              <a:latin typeface="Calibri"/>
              <a:ea typeface="Calibri"/>
              <a:cs typeface="Calibri"/>
              <a:sym typeface="Calibri"/>
            </a:endParaRPr>
          </a:p>
        </p:txBody>
      </p:sp>
      <p:sp>
        <p:nvSpPr>
          <p:cNvPr id="3" name="Google Shape;1503;p44">
            <a:extLst>
              <a:ext uri="{FF2B5EF4-FFF2-40B4-BE49-F238E27FC236}">
                <a16:creationId xmlns:a16="http://schemas.microsoft.com/office/drawing/2014/main" id="{3A04EC0C-EB5B-50B2-553B-41A7A636B8E8}"/>
              </a:ext>
            </a:extLst>
          </p:cNvPr>
          <p:cNvSpPr txBox="1"/>
          <p:nvPr/>
        </p:nvSpPr>
        <p:spPr>
          <a:xfrm>
            <a:off x="364656" y="392789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3- </a:t>
            </a:r>
            <a:r>
              <a:rPr lang="ar-MA" sz="2400" b="1" dirty="0">
                <a:solidFill>
                  <a:srgbClr val="002060"/>
                </a:solidFill>
                <a:ea typeface="Calibri"/>
                <a:cs typeface="Calibri"/>
                <a:sym typeface="Calibri"/>
              </a:rPr>
              <a:t>مَا هِيَ </a:t>
            </a:r>
            <a:r>
              <a:rPr lang="ar-MA" sz="2400" b="1" dirty="0" err="1">
                <a:solidFill>
                  <a:srgbClr val="002060"/>
                </a:solidFill>
                <a:ea typeface="Calibri"/>
                <a:cs typeface="Calibri"/>
                <a:sym typeface="Calibri"/>
              </a:rPr>
              <a:t>ٱلْأَسْبَابُ</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ٱلْأُسَرِيَّةُ</a:t>
            </a:r>
            <a:r>
              <a:rPr lang="ar-MA" sz="2400" b="1" dirty="0">
                <a:solidFill>
                  <a:srgbClr val="002060"/>
                </a:solidFill>
                <a:ea typeface="Calibri"/>
                <a:cs typeface="Calibri"/>
                <a:sym typeface="Calibri"/>
              </a:rPr>
              <a:t> لِلتَّنَمُّرِ؟ (</a:t>
            </a:r>
            <a:r>
              <a:rPr lang="ar-MA" sz="2400" b="1" dirty="0" err="1">
                <a:solidFill>
                  <a:srgbClr val="002060"/>
                </a:solidFill>
                <a:ea typeface="Calibri"/>
                <a:cs typeface="Calibri"/>
                <a:sym typeface="Calibri"/>
              </a:rPr>
              <a:t>ٱذْكُرْ</a:t>
            </a:r>
            <a:r>
              <a:rPr lang="ar-MA" sz="2400" b="1" dirty="0">
                <a:solidFill>
                  <a:srgbClr val="002060"/>
                </a:solidFill>
                <a:ea typeface="Calibri"/>
                <a:cs typeface="Calibri"/>
                <a:sym typeface="Calibri"/>
              </a:rPr>
              <a:t> مِنْهَا سَبَبَيْنِ)</a:t>
            </a:r>
            <a:endParaRPr lang="fr-FR" sz="2400" b="1" dirty="0">
              <a:latin typeface="Calibri"/>
              <a:ea typeface="Calibri"/>
              <a:cs typeface="Calibri"/>
            </a:endParaRPr>
          </a:p>
        </p:txBody>
      </p:sp>
      <p:sp>
        <p:nvSpPr>
          <p:cNvPr id="10" name="Google Shape;1503;p44">
            <a:extLst>
              <a:ext uri="{FF2B5EF4-FFF2-40B4-BE49-F238E27FC236}">
                <a16:creationId xmlns:a16="http://schemas.microsoft.com/office/drawing/2014/main" id="{901D17AD-4CD2-0E83-40DC-AEFD240108E4}"/>
              </a:ext>
            </a:extLst>
          </p:cNvPr>
          <p:cNvSpPr txBox="1"/>
          <p:nvPr/>
        </p:nvSpPr>
        <p:spPr>
          <a:xfrm>
            <a:off x="402800" y="2761982"/>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endParaRPr sz="2400" b="1" dirty="0">
              <a:solidFill>
                <a:srgbClr val="C00000"/>
              </a:solidFill>
              <a:ea typeface="Calibri"/>
              <a:cs typeface="Calibri"/>
              <a:sym typeface="Calibri"/>
            </a:endParaRPr>
          </a:p>
        </p:txBody>
      </p:sp>
      <p:sp>
        <p:nvSpPr>
          <p:cNvPr id="11" name="Google Shape;1503;p44">
            <a:extLst>
              <a:ext uri="{FF2B5EF4-FFF2-40B4-BE49-F238E27FC236}">
                <a16:creationId xmlns:a16="http://schemas.microsoft.com/office/drawing/2014/main" id="{14ACD0FF-22FE-6ECC-85B9-94BCB4DBA0E4}"/>
              </a:ext>
            </a:extLst>
          </p:cNvPr>
          <p:cNvSpPr txBox="1"/>
          <p:nvPr/>
        </p:nvSpPr>
        <p:spPr>
          <a:xfrm>
            <a:off x="364656" y="4809991"/>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endParaRPr lang="ar-MA" sz="2400" b="1" dirty="0">
              <a:solidFill>
                <a:srgbClr val="C00000"/>
              </a:solidFill>
              <a:ea typeface="Calibri"/>
              <a:cs typeface="Calibri"/>
              <a:sym typeface="Calibri"/>
            </a:endParaRPr>
          </a:p>
        </p:txBody>
      </p:sp>
      <p:pic>
        <p:nvPicPr>
          <p:cNvPr id="8" name="Google Shape;1368;p31">
            <a:extLst>
              <a:ext uri="{FF2B5EF4-FFF2-40B4-BE49-F238E27FC236}">
                <a16:creationId xmlns:a16="http://schemas.microsoft.com/office/drawing/2014/main" id="{DAF6EDE3-F2D6-B2B7-8EA7-5169FBF1D967}"/>
              </a:ext>
            </a:extLst>
          </p:cNvPr>
          <p:cNvPicPr preferRelativeResize="0"/>
          <p:nvPr/>
        </p:nvPicPr>
        <p:blipFill rotWithShape="1">
          <a:blip r:embed="rId4">
            <a:alphaModFix/>
          </a:blip>
          <a:srcRect/>
          <a:stretch/>
        </p:blipFill>
        <p:spPr>
          <a:xfrm>
            <a:off x="126300" y="98403"/>
            <a:ext cx="730250" cy="730250"/>
          </a:xfrm>
          <a:prstGeom prst="rect">
            <a:avLst/>
          </a:prstGeom>
          <a:noFill/>
          <a:ln>
            <a:noFill/>
          </a:ln>
        </p:spPr>
      </p:pic>
    </p:spTree>
    <p:extLst>
      <p:ext uri="{BB962C8B-B14F-4D97-AF65-F5344CB8AC3E}">
        <p14:creationId xmlns:p14="http://schemas.microsoft.com/office/powerpoint/2010/main" val="2071669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9B923F0B-707C-F373-09BA-058D44488CEB}"/>
              </a:ext>
            </a:extLst>
          </p:cNvPr>
          <p:cNvSpPr txBox="1">
            <a:spLocks noGrp="1"/>
          </p:cNvSpPr>
          <p:nvPr>
            <p:ph type="body" idx="4294967295"/>
          </p:nvPr>
        </p:nvSpPr>
        <p:spPr>
          <a:xfrm>
            <a:off x="1161760" y="398367"/>
            <a:ext cx="10238780" cy="48296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400" i="1" dirty="0">
                <a:solidFill>
                  <a:srgbClr val="AEABAB"/>
                </a:solidFill>
                <a:latin typeface="+mj-lt"/>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sz="1400" i="1" dirty="0">
              <a:latin typeface="+mj-lt"/>
            </a:endParaRPr>
          </a:p>
        </p:txBody>
      </p:sp>
      <p:sp>
        <p:nvSpPr>
          <p:cNvPr id="1548" name="Google Shape;1548;p49">
            <a:extLst>
              <a:ext uri="{FF2B5EF4-FFF2-40B4-BE49-F238E27FC236}">
                <a16:creationId xmlns:a16="http://schemas.microsoft.com/office/drawing/2014/main" id="{84EA9A4D-03B1-3478-CE03-AF82D6721184}"/>
              </a:ext>
            </a:extLst>
          </p:cNvPr>
          <p:cNvSpPr txBox="1">
            <a:spLocks noGrp="1"/>
          </p:cNvSpPr>
          <p:nvPr>
            <p:ph type="title" idx="4294967295"/>
          </p:nvPr>
        </p:nvSpPr>
        <p:spPr>
          <a:xfrm>
            <a:off x="932201" y="13587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latin typeface="+mn-lt"/>
              </a:rPr>
              <a:t>2- الممارسة الموجهة:  الجواب عن السؤالين 2 و3 بشكل ثنائي؟</a:t>
            </a:r>
            <a:endParaRPr sz="1600" b="1" dirty="0">
              <a:solidFill>
                <a:schemeClr val="bg1">
                  <a:lumMod val="50000"/>
                </a:schemeClr>
              </a:solidFill>
              <a:latin typeface="+mn-lt"/>
            </a:endParaRPr>
          </a:p>
        </p:txBody>
      </p:sp>
      <p:pic>
        <p:nvPicPr>
          <p:cNvPr id="4" name="Google Shape;1435;p14" descr="Lever la main - Icônes mains et gestes gratuites">
            <a:extLst>
              <a:ext uri="{FF2B5EF4-FFF2-40B4-BE49-F238E27FC236}">
                <a16:creationId xmlns:a16="http://schemas.microsoft.com/office/drawing/2014/main" id="{771AE1F0-9971-8617-970F-103C675E2C73}"/>
              </a:ext>
            </a:extLst>
          </p:cNvPr>
          <p:cNvPicPr preferRelativeResize="0"/>
          <p:nvPr/>
        </p:nvPicPr>
        <p:blipFill rotWithShape="1">
          <a:blip r:embed="rId4">
            <a:alphaModFix/>
          </a:blip>
          <a:srcRect/>
          <a:stretch/>
        </p:blipFill>
        <p:spPr>
          <a:xfrm>
            <a:off x="733815" y="52746"/>
            <a:ext cx="702642" cy="702642"/>
          </a:xfrm>
          <a:prstGeom prst="rect">
            <a:avLst/>
          </a:prstGeom>
          <a:noFill/>
          <a:ln>
            <a:noFill/>
          </a:ln>
        </p:spPr>
      </p:pic>
      <p:sp>
        <p:nvSpPr>
          <p:cNvPr id="9" name="Rectangle 8">
            <a:extLst>
              <a:ext uri="{FF2B5EF4-FFF2-40B4-BE49-F238E27FC236}">
                <a16:creationId xmlns:a16="http://schemas.microsoft.com/office/drawing/2014/main" id="{E0CB8A0E-29FB-182C-57B0-C203C2FB27A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1503;p44">
            <a:extLst>
              <a:ext uri="{FF2B5EF4-FFF2-40B4-BE49-F238E27FC236}">
                <a16:creationId xmlns:a16="http://schemas.microsoft.com/office/drawing/2014/main" id="{5470D334-EE03-3C17-5798-8C97699AC501}"/>
              </a:ext>
            </a:extLst>
          </p:cNvPr>
          <p:cNvSpPr txBox="1"/>
          <p:nvPr/>
        </p:nvSpPr>
        <p:spPr>
          <a:xfrm>
            <a:off x="364656" y="1873497"/>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latin typeface="Calibri"/>
                <a:ea typeface="Calibri"/>
                <a:cs typeface="Calibri"/>
                <a:sym typeface="Calibri"/>
              </a:rPr>
              <a:t>2</a:t>
            </a:r>
            <a:r>
              <a:rPr lang="ar-MA" sz="2400" b="1" i="0" u="none" strike="noStrike" cap="none" dirty="0">
                <a:solidFill>
                  <a:srgbClr val="000000"/>
                </a:solidFill>
                <a:latin typeface="Calibri"/>
                <a:ea typeface="Calibri"/>
                <a:cs typeface="Calibri"/>
                <a:sym typeface="Calibri"/>
              </a:rPr>
              <a:t>- </a:t>
            </a:r>
            <a:r>
              <a:rPr lang="ar-MA" sz="2400" b="1" dirty="0">
                <a:solidFill>
                  <a:srgbClr val="002060"/>
                </a:solidFill>
                <a:ea typeface="Calibri"/>
                <a:cs typeface="Calibri"/>
                <a:sym typeface="Calibri"/>
              </a:rPr>
              <a:t>مَا </a:t>
            </a:r>
            <a:r>
              <a:rPr lang="ar-MA" sz="2400" b="1" dirty="0" err="1">
                <a:solidFill>
                  <a:srgbClr val="002060"/>
                </a:solidFill>
                <a:ea typeface="Calibri"/>
                <a:cs typeface="Calibri"/>
                <a:sym typeface="Calibri"/>
              </a:rPr>
              <a:t>ٱلْآثَارُ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ٱلَّتِي</a:t>
            </a:r>
            <a:r>
              <a:rPr lang="ar-MA" sz="2400" b="1" dirty="0">
                <a:solidFill>
                  <a:srgbClr val="002060"/>
                </a:solidFill>
                <a:ea typeface="Calibri"/>
                <a:cs typeface="Calibri"/>
                <a:sym typeface="Calibri"/>
              </a:rPr>
              <a:t> </a:t>
            </a:r>
            <a:r>
              <a:rPr kumimoji="0" lang="ar-SA" sz="2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a:t>
            </a:r>
            <a:r>
              <a:rPr kumimoji="0" lang="ar-SA" sz="2400" b="1" i="0" u="none" strike="noStrike" kern="1200" cap="none" spc="0" normalizeH="0" baseline="0" noProof="0" dirty="0">
                <a:ln>
                  <a:noFill/>
                </a:ln>
                <a:solidFill>
                  <a:srgbClr val="002060"/>
                </a:solidFill>
                <a:effectLst/>
                <a:uLnTx/>
                <a:uFillTx/>
                <a:latin typeface="Calibri"/>
                <a:ea typeface="Calibri"/>
                <a:cs typeface="Calibri"/>
              </a:rPr>
              <a:t>يُخَلِّفُ</a:t>
            </a:r>
            <a:r>
              <a:rPr kumimoji="0" lang="ar-MA" sz="2400" b="1" i="0" u="none" strike="noStrike" kern="1200" cap="none" spc="0" normalizeH="0" baseline="0" noProof="0" dirty="0">
                <a:ln>
                  <a:noFill/>
                </a:ln>
                <a:solidFill>
                  <a:srgbClr val="002060"/>
                </a:solidFill>
                <a:effectLst/>
                <a:uLnTx/>
                <a:uFillTx/>
                <a:latin typeface="Calibri"/>
                <a:ea typeface="Calibri"/>
                <a:cs typeface="Calibri"/>
              </a:rPr>
              <a:t>ها</a:t>
            </a:r>
            <a:r>
              <a:rPr kumimoji="0" lang="ar-SA" sz="2400" b="1" i="0" u="none" strike="noStrike" kern="1200" cap="none" spc="0" normalizeH="0" baseline="0" noProof="0" dirty="0">
                <a:ln>
                  <a:noFill/>
                </a:ln>
                <a:solidFill>
                  <a:srgbClr val="002060"/>
                </a:solidFill>
                <a:effectLst/>
                <a:uLnTx/>
                <a:uFillTx/>
                <a:latin typeface="Calibri"/>
                <a:ea typeface="Calibri"/>
                <a:cs typeface="Calibri"/>
              </a:rPr>
              <a:t> </a:t>
            </a:r>
            <a:r>
              <a:rPr lang="ar-MA" sz="2400" b="1" dirty="0" err="1">
                <a:solidFill>
                  <a:srgbClr val="002060"/>
                </a:solidFill>
                <a:ea typeface="Calibri"/>
                <a:cs typeface="Calibri"/>
                <a:sym typeface="Calibri"/>
              </a:rPr>
              <a:t>ٱلتَّنَمُّرُ</a:t>
            </a:r>
            <a:r>
              <a:rPr lang="ar-MA" sz="2400" b="1" dirty="0">
                <a:solidFill>
                  <a:srgbClr val="002060"/>
                </a:solidFill>
                <a:ea typeface="Calibri"/>
                <a:cs typeface="Calibri"/>
                <a:sym typeface="Calibri"/>
              </a:rPr>
              <a:t>؟ </a:t>
            </a:r>
            <a:endParaRPr sz="2400" b="1" dirty="0">
              <a:latin typeface="Calibri"/>
              <a:ea typeface="Calibri"/>
              <a:cs typeface="Calibri"/>
              <a:sym typeface="Calibri"/>
            </a:endParaRPr>
          </a:p>
        </p:txBody>
      </p:sp>
      <p:sp>
        <p:nvSpPr>
          <p:cNvPr id="6" name="Google Shape;1503;p44">
            <a:extLst>
              <a:ext uri="{FF2B5EF4-FFF2-40B4-BE49-F238E27FC236}">
                <a16:creationId xmlns:a16="http://schemas.microsoft.com/office/drawing/2014/main" id="{FCECF6BB-866F-8E74-1CDD-DBECDE6F62E1}"/>
              </a:ext>
            </a:extLst>
          </p:cNvPr>
          <p:cNvSpPr txBox="1"/>
          <p:nvPr/>
        </p:nvSpPr>
        <p:spPr>
          <a:xfrm>
            <a:off x="364656" y="392789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3- </a:t>
            </a:r>
            <a:r>
              <a:rPr lang="ar-MA" sz="2400" b="1" dirty="0">
                <a:solidFill>
                  <a:srgbClr val="002060"/>
                </a:solidFill>
                <a:ea typeface="Calibri"/>
                <a:cs typeface="Calibri"/>
                <a:sym typeface="Calibri"/>
              </a:rPr>
              <a:t>مَا هِيَ </a:t>
            </a:r>
            <a:r>
              <a:rPr lang="ar-MA" sz="2400" b="1" dirty="0" err="1">
                <a:solidFill>
                  <a:srgbClr val="002060"/>
                </a:solidFill>
                <a:ea typeface="Calibri"/>
                <a:cs typeface="Calibri"/>
                <a:sym typeface="Calibri"/>
              </a:rPr>
              <a:t>ٱلْأَسْبَابُ</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ٱلْأُسَرِيَّةُ</a:t>
            </a:r>
            <a:r>
              <a:rPr lang="ar-MA" sz="2400" b="1" dirty="0">
                <a:solidFill>
                  <a:srgbClr val="002060"/>
                </a:solidFill>
                <a:ea typeface="Calibri"/>
                <a:cs typeface="Calibri"/>
                <a:sym typeface="Calibri"/>
              </a:rPr>
              <a:t> لِلتَّنَمُّرِ؟ (</a:t>
            </a:r>
            <a:r>
              <a:rPr lang="ar-MA" sz="2400" b="1" dirty="0" err="1">
                <a:solidFill>
                  <a:srgbClr val="002060"/>
                </a:solidFill>
                <a:ea typeface="Calibri"/>
                <a:cs typeface="Calibri"/>
                <a:sym typeface="Calibri"/>
              </a:rPr>
              <a:t>ٱذْكُرْ</a:t>
            </a:r>
            <a:r>
              <a:rPr lang="ar-MA" sz="2400" b="1" dirty="0">
                <a:solidFill>
                  <a:srgbClr val="002060"/>
                </a:solidFill>
                <a:ea typeface="Calibri"/>
                <a:cs typeface="Calibri"/>
                <a:sym typeface="Calibri"/>
              </a:rPr>
              <a:t> مِنْهَا سَبَبَيْنِ)</a:t>
            </a:r>
            <a:endParaRPr lang="fr-FR" sz="2400" b="1" dirty="0">
              <a:latin typeface="Calibri"/>
              <a:ea typeface="Calibri"/>
              <a:cs typeface="Calibri"/>
            </a:endParaRPr>
          </a:p>
        </p:txBody>
      </p:sp>
      <p:sp>
        <p:nvSpPr>
          <p:cNvPr id="10" name="Google Shape;1503;p44">
            <a:extLst>
              <a:ext uri="{FF2B5EF4-FFF2-40B4-BE49-F238E27FC236}">
                <a16:creationId xmlns:a16="http://schemas.microsoft.com/office/drawing/2014/main" id="{20630FF6-4DCE-17E6-41E1-BBA9E6235738}"/>
              </a:ext>
            </a:extLst>
          </p:cNvPr>
          <p:cNvSpPr txBox="1"/>
          <p:nvPr/>
        </p:nvSpPr>
        <p:spPr>
          <a:xfrm>
            <a:off x="364656" y="2749196"/>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MA" sz="2400" b="1" dirty="0">
                <a:solidFill>
                  <a:srgbClr val="000000"/>
                </a:solidFill>
                <a:ea typeface="Calibri"/>
                <a:cs typeface="Calibri"/>
                <a:sym typeface="Calibri"/>
              </a:rPr>
              <a:t>-</a:t>
            </a:r>
            <a:r>
              <a:rPr lang="ar-SA" sz="2400" dirty="0"/>
              <a:t> </a:t>
            </a:r>
            <a:r>
              <a:rPr lang="ar-SA" sz="2400" b="1" dirty="0">
                <a:solidFill>
                  <a:srgbClr val="002060"/>
                </a:solidFill>
                <a:ea typeface="Calibri"/>
                <a:cs typeface="Calibri"/>
              </a:rPr>
              <a:t>يُخَلِّفُ </a:t>
            </a:r>
            <a:r>
              <a:rPr lang="ar-SA" sz="2400" b="1" dirty="0" err="1">
                <a:solidFill>
                  <a:srgbClr val="002060"/>
                </a:solidFill>
                <a:ea typeface="Calibri"/>
                <a:cs typeface="Calibri"/>
              </a:rPr>
              <a:t>ٱلتَّنَمُّرُ</a:t>
            </a:r>
            <a:r>
              <a:rPr lang="ar-SA" sz="2400" b="1" dirty="0">
                <a:solidFill>
                  <a:srgbClr val="002060"/>
                </a:solidFill>
                <a:ea typeface="Calibri"/>
                <a:cs typeface="Calibri"/>
              </a:rPr>
              <a:t> آثَارًا نَفْسِيَّةً وَتَرْبَوِيَّةً وَخِيمَةً، مِنْهَا: </a:t>
            </a:r>
            <a:r>
              <a:rPr lang="ar-SA" sz="2400" b="1" dirty="0" err="1">
                <a:solidFill>
                  <a:srgbClr val="C00000"/>
                </a:solidFill>
                <a:ea typeface="Calibri"/>
                <a:cs typeface="Calibri"/>
              </a:rPr>
              <a:t>ٱلْخَوْفُ</a:t>
            </a:r>
            <a:r>
              <a:rPr lang="ar-SA" sz="2400" b="1" dirty="0">
                <a:solidFill>
                  <a:srgbClr val="C00000"/>
                </a:solidFill>
                <a:ea typeface="Calibri"/>
                <a:cs typeface="Calibri"/>
              </a:rPr>
              <a:t>، </a:t>
            </a:r>
            <a:r>
              <a:rPr lang="ar-SA" sz="2400" b="1" dirty="0" err="1">
                <a:solidFill>
                  <a:srgbClr val="C00000"/>
                </a:solidFill>
                <a:ea typeface="Calibri"/>
                <a:cs typeface="Calibri"/>
              </a:rPr>
              <a:t>وَٱلِٱنْطِوَاءُ</a:t>
            </a:r>
            <a:r>
              <a:rPr lang="ar-SA" sz="2400" b="1" dirty="0">
                <a:solidFill>
                  <a:srgbClr val="C00000"/>
                </a:solidFill>
                <a:ea typeface="Calibri"/>
                <a:cs typeface="Calibri"/>
              </a:rPr>
              <a:t>، وَتَرَاجُعُ </a:t>
            </a:r>
            <a:r>
              <a:rPr lang="ar-SA" sz="2400" b="1" dirty="0" err="1">
                <a:solidFill>
                  <a:srgbClr val="C00000"/>
                </a:solidFill>
                <a:ea typeface="Calibri"/>
                <a:cs typeface="Calibri"/>
              </a:rPr>
              <a:t>ٱلتَّحْصِيلِ</a:t>
            </a:r>
            <a:r>
              <a:rPr lang="ar-SA" sz="2400" b="1" dirty="0">
                <a:solidFill>
                  <a:srgbClr val="C00000"/>
                </a:solidFill>
                <a:ea typeface="Calibri"/>
                <a:cs typeface="Calibri"/>
              </a:rPr>
              <a:t> </a:t>
            </a:r>
            <a:r>
              <a:rPr lang="ar-SA" sz="2400" b="1" dirty="0" err="1">
                <a:solidFill>
                  <a:srgbClr val="C00000"/>
                </a:solidFill>
                <a:ea typeface="Calibri"/>
                <a:cs typeface="Calibri"/>
              </a:rPr>
              <a:t>ٱلدِّرَاسِيِّ</a:t>
            </a:r>
            <a:r>
              <a:rPr lang="ar-SA" sz="2400" b="1" dirty="0">
                <a:solidFill>
                  <a:srgbClr val="002060"/>
                </a:solidFill>
                <a:ea typeface="Calibri"/>
                <a:cs typeface="Calibri"/>
              </a:rPr>
              <a:t>.</a:t>
            </a:r>
            <a:endParaRPr sz="2400" b="1" dirty="0">
              <a:solidFill>
                <a:srgbClr val="002060"/>
              </a:solidFill>
              <a:ea typeface="Calibri"/>
              <a:cs typeface="Calibri"/>
              <a:sym typeface="Calibri"/>
            </a:endParaRPr>
          </a:p>
        </p:txBody>
      </p:sp>
      <p:sp>
        <p:nvSpPr>
          <p:cNvPr id="11" name="Google Shape;1503;p44">
            <a:extLst>
              <a:ext uri="{FF2B5EF4-FFF2-40B4-BE49-F238E27FC236}">
                <a16:creationId xmlns:a16="http://schemas.microsoft.com/office/drawing/2014/main" id="{89540DE1-2707-0C22-CF83-B4D3C5622B45}"/>
              </a:ext>
            </a:extLst>
          </p:cNvPr>
          <p:cNvSpPr txBox="1"/>
          <p:nvPr/>
        </p:nvSpPr>
        <p:spPr>
          <a:xfrm>
            <a:off x="364656" y="4809991"/>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 </a:t>
            </a:r>
            <a:r>
              <a:rPr lang="ar-MA" sz="2400" b="1" dirty="0">
                <a:solidFill>
                  <a:srgbClr val="000000"/>
                </a:solidFill>
                <a:ea typeface="Calibri"/>
                <a:cs typeface="Calibri"/>
                <a:sym typeface="Calibri"/>
              </a:rPr>
              <a:t>-</a:t>
            </a:r>
            <a:r>
              <a:rPr lang="ar-SA" sz="2400" dirty="0"/>
              <a:t> </a:t>
            </a:r>
            <a:r>
              <a:rPr lang="ar-SA" sz="2400" b="1" dirty="0">
                <a:solidFill>
                  <a:srgbClr val="002060"/>
                </a:solidFill>
                <a:ea typeface="Calibri"/>
                <a:cs typeface="Calibri"/>
              </a:rPr>
              <a:t>مِنَ الْأَسْبابِ الْأُسَرِيَّة للتنمّر: </a:t>
            </a:r>
            <a:r>
              <a:rPr lang="ar-SA" sz="2400" b="1" dirty="0">
                <a:solidFill>
                  <a:srgbClr val="C00000"/>
                </a:solidFill>
                <a:ea typeface="Calibri"/>
                <a:cs typeface="Calibri"/>
              </a:rPr>
              <a:t>غِيابُ التِّرْبيةِ الْمُتَوازِنَةِ، وَضُعْفُ الرَّقابَةِ الأُسَرِيَّة.</a:t>
            </a:r>
            <a:endParaRPr lang="ar-MA" sz="2400" b="1" dirty="0">
              <a:solidFill>
                <a:srgbClr val="C00000"/>
              </a:solidFill>
              <a:ea typeface="Calibri"/>
              <a:cs typeface="Calibri"/>
              <a:sym typeface="Calibri"/>
            </a:endParaRPr>
          </a:p>
        </p:txBody>
      </p:sp>
      <p:pic>
        <p:nvPicPr>
          <p:cNvPr id="2" name="Picture 4" descr="Image générée">
            <a:extLst>
              <a:ext uri="{FF2B5EF4-FFF2-40B4-BE49-F238E27FC236}">
                <a16:creationId xmlns:a16="http://schemas.microsoft.com/office/drawing/2014/main" id="{B482401D-BE7F-C098-23A5-AC4DE426309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783" y="143714"/>
            <a:ext cx="730250" cy="69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6429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F36C3220-145D-BBD5-3CA0-AA0209F099A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9F5768-4F75-4815-EDD1-AA5D89786DD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2C37BC4-E80C-1C7E-C2AD-E9DEB689E26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1764120-3FC9-8D7F-AB22-7F6518D251BA}"/>
              </a:ext>
            </a:extLst>
          </p:cNvPr>
          <p:cNvSpPr txBox="1">
            <a:spLocks noGrp="1"/>
          </p:cNvSpPr>
          <p:nvPr>
            <p:ph type="body" idx="4294967295"/>
          </p:nvPr>
        </p:nvSpPr>
        <p:spPr>
          <a:xfrm>
            <a:off x="730297" y="499776"/>
            <a:ext cx="10468339" cy="292443"/>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400" i="1" dirty="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400" i="1" dirty="0"/>
          </a:p>
        </p:txBody>
      </p:sp>
      <p:sp>
        <p:nvSpPr>
          <p:cNvPr id="1548" name="Google Shape;1548;p49">
            <a:extLst>
              <a:ext uri="{FF2B5EF4-FFF2-40B4-BE49-F238E27FC236}">
                <a16:creationId xmlns:a16="http://schemas.microsoft.com/office/drawing/2014/main" id="{278F3669-E170-ED08-499E-4A10799079E2}"/>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latin typeface="+mn-lt"/>
              </a:rPr>
              <a:t>3- الممارسة المستقلة:  ننتقل الآن، إلى الإجابة عن بقية الأسئلة بشكل فردي</a:t>
            </a:r>
            <a:endParaRPr sz="1600" b="1" dirty="0">
              <a:solidFill>
                <a:schemeClr val="bg1">
                  <a:lumMod val="50000"/>
                </a:schemeClr>
              </a:solidFill>
              <a:latin typeface="+mn-lt"/>
            </a:endParaRPr>
          </a:p>
        </p:txBody>
      </p:sp>
      <p:sp>
        <p:nvSpPr>
          <p:cNvPr id="9" name="Rectangle 8">
            <a:extLst>
              <a:ext uri="{FF2B5EF4-FFF2-40B4-BE49-F238E27FC236}">
                <a16:creationId xmlns:a16="http://schemas.microsoft.com/office/drawing/2014/main" id="{D7729D79-4C48-9E05-4229-DA4BFEF67702}"/>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0" name="Google Shape;1558;p216">
            <a:extLst>
              <a:ext uri="{FF2B5EF4-FFF2-40B4-BE49-F238E27FC236}">
                <a16:creationId xmlns:a16="http://schemas.microsoft.com/office/drawing/2014/main" id="{AA55A788-3083-C742-9F8F-90BAA3612323}"/>
              </a:ext>
            </a:extLst>
          </p:cNvPr>
          <p:cNvSpPr txBox="1"/>
          <p:nvPr/>
        </p:nvSpPr>
        <p:spPr>
          <a:xfrm>
            <a:off x="332022" y="2660206"/>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لِمَاذَا يَتَنَمَّرُ بَعْضُ </a:t>
            </a:r>
            <a:r>
              <a:rPr lang="ar-MA" sz="2400" b="1" dirty="0" err="1">
                <a:solidFill>
                  <a:srgbClr val="002060"/>
                </a:solidFill>
                <a:ea typeface="Calibri"/>
                <a:cs typeface="Calibri"/>
                <a:sym typeface="Calibri"/>
              </a:rPr>
              <a:t>ٱلتَّلَامِيذِ</a:t>
            </a:r>
            <a:r>
              <a:rPr lang="ar-MA" sz="2400" b="1" dirty="0">
                <a:solidFill>
                  <a:srgbClr val="002060"/>
                </a:solidFill>
                <a:ea typeface="Calibri"/>
                <a:cs typeface="Calibri"/>
                <a:sym typeface="Calibri"/>
              </a:rPr>
              <a:t> عَلَى غَيْرِهِمْ رَغْمَ مَعْرِفَتِهِمْ بِخَطُورَتِه</a:t>
            </a:r>
            <a:r>
              <a:rPr lang="ar-SA" sz="2400" b="1"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11" name="Google Shape;1574;p218">
            <a:extLst>
              <a:ext uri="{FF2B5EF4-FFF2-40B4-BE49-F238E27FC236}">
                <a16:creationId xmlns:a16="http://schemas.microsoft.com/office/drawing/2014/main" id="{4DBA50E5-BD2C-E371-29D6-3D5ED3312233}"/>
              </a:ext>
            </a:extLst>
          </p:cNvPr>
          <p:cNvSpPr txBox="1"/>
          <p:nvPr/>
        </p:nvSpPr>
        <p:spPr>
          <a:xfrm>
            <a:off x="332023" y="116839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latin typeface="Calibri"/>
                <a:ea typeface="Calibri"/>
                <a:cs typeface="Calibri"/>
                <a:sym typeface="Calibri"/>
              </a:rPr>
              <a:t>4-</a:t>
            </a:r>
            <a:r>
              <a:rPr lang="ar-SA" sz="2400" b="1" dirty="0">
                <a:solidFill>
                  <a:srgbClr val="002060"/>
                </a:solidFill>
                <a:latin typeface="Calibri"/>
                <a:ea typeface="Calibri"/>
                <a:cs typeface="Calibri"/>
              </a:rPr>
              <a:t> </a:t>
            </a:r>
            <a:r>
              <a:rPr lang="ar-MA" sz="2400" b="1" dirty="0">
                <a:solidFill>
                  <a:srgbClr val="002060"/>
                </a:solidFill>
                <a:ea typeface="Calibri"/>
                <a:cs typeface="Calibri"/>
                <a:sym typeface="Calibri"/>
              </a:rPr>
              <a:t>مَا دَوْرُ </a:t>
            </a:r>
            <a:r>
              <a:rPr lang="ar-MA" sz="2400" b="1" dirty="0" err="1">
                <a:solidFill>
                  <a:srgbClr val="002060"/>
                </a:solidFill>
                <a:ea typeface="Calibri"/>
                <a:cs typeface="Calibri"/>
                <a:sym typeface="Calibri"/>
              </a:rPr>
              <a:t>ٱلْبِيئَةِ</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ٱلْمُحِيطَةِ</a:t>
            </a:r>
            <a:r>
              <a:rPr lang="ar-MA" sz="2400" b="1" dirty="0">
                <a:solidFill>
                  <a:srgbClr val="002060"/>
                </a:solidFill>
                <a:ea typeface="Calibri"/>
                <a:cs typeface="Calibri"/>
                <a:sym typeface="Calibri"/>
              </a:rPr>
              <a:t> فِي </a:t>
            </a:r>
            <a:r>
              <a:rPr lang="ar-MA" sz="2400" b="1" dirty="0" err="1">
                <a:solidFill>
                  <a:srgbClr val="002060"/>
                </a:solidFill>
                <a:ea typeface="Calibri"/>
                <a:cs typeface="Calibri"/>
                <a:sym typeface="Calibri"/>
              </a:rPr>
              <a:t>ٱلتَّنَمُّرِ</a:t>
            </a:r>
            <a:r>
              <a:rPr lang="ar-MA" sz="2400" b="1"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12" name="Google Shape;1574;p218">
            <a:extLst>
              <a:ext uri="{FF2B5EF4-FFF2-40B4-BE49-F238E27FC236}">
                <a16:creationId xmlns:a16="http://schemas.microsoft.com/office/drawing/2014/main" id="{147E94C7-18E6-8800-B853-02DB65CB5507}"/>
              </a:ext>
            </a:extLst>
          </p:cNvPr>
          <p:cNvSpPr txBox="1"/>
          <p:nvPr/>
        </p:nvSpPr>
        <p:spPr>
          <a:xfrm>
            <a:off x="332020" y="4213092"/>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a:t>
            </a:r>
            <a:r>
              <a:rPr lang="ar-SA" sz="2400" b="1" dirty="0">
                <a:solidFill>
                  <a:srgbClr val="002060"/>
                </a:solidFill>
                <a:ea typeface="Calibri"/>
                <a:cs typeface="Calibri"/>
                <a:sym typeface="Calibri"/>
              </a:rPr>
              <a:t>م</a:t>
            </a:r>
            <a:r>
              <a:rPr lang="ar-MA" sz="2400" b="1" dirty="0">
                <a:solidFill>
                  <a:srgbClr val="002060"/>
                </a:solidFill>
                <a:ea typeface="Calibri"/>
                <a:cs typeface="Calibri"/>
                <a:sym typeface="Calibri"/>
              </a:rPr>
              <a:t>ا </a:t>
            </a:r>
            <a:r>
              <a:rPr lang="ar-MA" sz="2400" b="1" dirty="0" err="1">
                <a:solidFill>
                  <a:srgbClr val="002060"/>
                </a:solidFill>
                <a:ea typeface="Calibri"/>
                <a:cs typeface="Calibri"/>
                <a:sym typeface="Calibri"/>
              </a:rPr>
              <a:t>ٱلشُّعُورُ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ٱلَّذِي</a:t>
            </a:r>
            <a:r>
              <a:rPr lang="ar-MA" sz="2400" b="1" dirty="0">
                <a:solidFill>
                  <a:srgbClr val="002060"/>
                </a:solidFill>
                <a:ea typeface="Calibri"/>
                <a:cs typeface="Calibri"/>
                <a:sym typeface="Calibri"/>
              </a:rPr>
              <a:t> قَدْ يَعِيشُهُ مَنْ كَانَ ضَحِيَّةً لِلتَّنَمُّرِ، وَكَيْفَ يُمْكِنُ مُسَاعَدَتُهُ؟</a:t>
            </a:r>
            <a:endParaRPr sz="2400" b="1" dirty="0">
              <a:solidFill>
                <a:srgbClr val="002060"/>
              </a:solidFill>
              <a:ea typeface="Calibri"/>
              <a:cs typeface="Calibri"/>
              <a:sym typeface="Calibri"/>
            </a:endParaRPr>
          </a:p>
        </p:txBody>
      </p:sp>
      <p:sp>
        <p:nvSpPr>
          <p:cNvPr id="13" name="Google Shape;1574;p218">
            <a:extLst>
              <a:ext uri="{FF2B5EF4-FFF2-40B4-BE49-F238E27FC236}">
                <a16:creationId xmlns:a16="http://schemas.microsoft.com/office/drawing/2014/main" id="{837D273B-3917-5105-CB1A-1AABEB4A2FA8}"/>
              </a:ext>
            </a:extLst>
          </p:cNvPr>
          <p:cNvSpPr txBox="1"/>
          <p:nvPr/>
        </p:nvSpPr>
        <p:spPr>
          <a:xfrm>
            <a:off x="332021" y="190840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endParaRPr sz="2400" b="1" dirty="0">
              <a:solidFill>
                <a:srgbClr val="002060"/>
              </a:solidFill>
              <a:ea typeface="Calibri"/>
              <a:cs typeface="Calibri"/>
              <a:sym typeface="Calibri"/>
            </a:endParaRPr>
          </a:p>
        </p:txBody>
      </p:sp>
      <p:sp>
        <p:nvSpPr>
          <p:cNvPr id="14" name="Google Shape;1558;p216">
            <a:extLst>
              <a:ext uri="{FF2B5EF4-FFF2-40B4-BE49-F238E27FC236}">
                <a16:creationId xmlns:a16="http://schemas.microsoft.com/office/drawing/2014/main" id="{FBB25603-0163-8382-3868-4E3ECB47E496}"/>
              </a:ext>
            </a:extLst>
          </p:cNvPr>
          <p:cNvSpPr txBox="1"/>
          <p:nvPr/>
        </p:nvSpPr>
        <p:spPr>
          <a:xfrm>
            <a:off x="332022" y="3436649"/>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600" b="1" dirty="0">
                <a:solidFill>
                  <a:srgbClr val="C00000"/>
                </a:solidFill>
                <a:latin typeface="Calibri"/>
                <a:ea typeface="Calibri"/>
                <a:cs typeface="Calibri"/>
                <a:sym typeface="Calibri"/>
              </a:rPr>
              <a:t>الجواب:</a:t>
            </a:r>
            <a:endParaRPr sz="2600" b="1" dirty="0">
              <a:solidFill>
                <a:srgbClr val="002060"/>
              </a:solidFill>
              <a:ea typeface="Calibri"/>
              <a:cs typeface="Calibri"/>
              <a:sym typeface="Calibri"/>
            </a:endParaRPr>
          </a:p>
        </p:txBody>
      </p:sp>
      <p:sp>
        <p:nvSpPr>
          <p:cNvPr id="15" name="Google Shape;1574;p218">
            <a:extLst>
              <a:ext uri="{FF2B5EF4-FFF2-40B4-BE49-F238E27FC236}">
                <a16:creationId xmlns:a16="http://schemas.microsoft.com/office/drawing/2014/main" id="{A7BE8727-01FE-5424-B85F-369143E617C5}"/>
              </a:ext>
            </a:extLst>
          </p:cNvPr>
          <p:cNvSpPr txBox="1"/>
          <p:nvPr/>
        </p:nvSpPr>
        <p:spPr>
          <a:xfrm>
            <a:off x="332019" y="4971166"/>
            <a:ext cx="11176651" cy="718437"/>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endParaRPr sz="2400" b="1" dirty="0">
              <a:solidFill>
                <a:srgbClr val="002060"/>
              </a:solidFill>
              <a:ea typeface="Calibri"/>
              <a:cs typeface="Calibri"/>
              <a:sym typeface="Calibri"/>
            </a:endParaRPr>
          </a:p>
        </p:txBody>
      </p:sp>
      <p:pic>
        <p:nvPicPr>
          <p:cNvPr id="4" name="Google Shape;1435;p14" descr="Lever la main - Icônes mains et gestes gratuites">
            <a:extLst>
              <a:ext uri="{FF2B5EF4-FFF2-40B4-BE49-F238E27FC236}">
                <a16:creationId xmlns:a16="http://schemas.microsoft.com/office/drawing/2014/main" id="{AD25459E-94F1-4FC0-535F-42AF96A03470}"/>
              </a:ext>
            </a:extLst>
          </p:cNvPr>
          <p:cNvPicPr preferRelativeResize="0"/>
          <p:nvPr/>
        </p:nvPicPr>
        <p:blipFill rotWithShape="1">
          <a:blip r:embed="rId4">
            <a:alphaModFix/>
          </a:blip>
          <a:srcRect/>
          <a:stretch/>
        </p:blipFill>
        <p:spPr>
          <a:xfrm>
            <a:off x="324665" y="32008"/>
            <a:ext cx="702642" cy="702642"/>
          </a:xfrm>
          <a:prstGeom prst="rect">
            <a:avLst/>
          </a:prstGeom>
          <a:noFill/>
          <a:ln>
            <a:noFill/>
          </a:ln>
        </p:spPr>
      </p:pic>
    </p:spTree>
    <p:extLst>
      <p:ext uri="{BB962C8B-B14F-4D97-AF65-F5344CB8AC3E}">
        <p14:creationId xmlns:p14="http://schemas.microsoft.com/office/powerpoint/2010/main" val="5743636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1AC31E37-9A15-3693-4CFA-504AB21928E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295769A-1015-B488-0E07-8936643D1A7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F682CEAF-3179-6BC9-DF33-71B3C7CA22A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E9630AC-E2F1-052D-7E0C-ECFB1F1C6AF0}"/>
              </a:ext>
            </a:extLst>
          </p:cNvPr>
          <p:cNvSpPr txBox="1">
            <a:spLocks noGrp="1"/>
          </p:cNvSpPr>
          <p:nvPr>
            <p:ph type="body" idx="4294967295"/>
          </p:nvPr>
        </p:nvSpPr>
        <p:spPr>
          <a:xfrm>
            <a:off x="1981556" y="437866"/>
            <a:ext cx="9349316" cy="347138"/>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400" i="1" dirty="0">
                <a:solidFill>
                  <a:schemeClr val="bg1">
                    <a:lumMod val="50000"/>
                  </a:schemeClr>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400" i="1" dirty="0">
              <a:solidFill>
                <a:schemeClr val="bg1">
                  <a:lumMod val="50000"/>
                </a:schemeClr>
              </a:solidFill>
            </a:endParaRPr>
          </a:p>
        </p:txBody>
      </p:sp>
      <p:sp>
        <p:nvSpPr>
          <p:cNvPr id="1548" name="Google Shape;1548;p49">
            <a:extLst>
              <a:ext uri="{FF2B5EF4-FFF2-40B4-BE49-F238E27FC236}">
                <a16:creationId xmlns:a16="http://schemas.microsoft.com/office/drawing/2014/main" id="{126A8AA0-9AFE-E52F-FC70-8F6D875E3B4D}"/>
              </a:ext>
            </a:extLst>
          </p:cNvPr>
          <p:cNvSpPr txBox="1">
            <a:spLocks noGrp="1"/>
          </p:cNvSpPr>
          <p:nvPr>
            <p:ph type="title" idx="4294967295"/>
          </p:nvPr>
        </p:nvSpPr>
        <p:spPr>
          <a:xfrm>
            <a:off x="983431" y="121369"/>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3- الممارسة المستقلة:  ننتقل الآن، إلى الجواب عن بقية الأسئلة بشكل فردي؟</a:t>
            </a:r>
            <a:endParaRPr sz="1800" b="1" dirty="0">
              <a:solidFill>
                <a:schemeClr val="bg1">
                  <a:lumMod val="50000"/>
                </a:schemeClr>
              </a:solidFill>
            </a:endParaRPr>
          </a:p>
        </p:txBody>
      </p:sp>
      <p:pic>
        <p:nvPicPr>
          <p:cNvPr id="9" name="Google Shape;1504;p44" descr="Lever la main - Icônes mains et gestes gratuites">
            <a:extLst>
              <a:ext uri="{FF2B5EF4-FFF2-40B4-BE49-F238E27FC236}">
                <a16:creationId xmlns:a16="http://schemas.microsoft.com/office/drawing/2014/main" id="{C1B7F5D4-A98D-E3D2-FA75-48A94DA2D3FC}"/>
              </a:ext>
            </a:extLst>
          </p:cNvPr>
          <p:cNvPicPr preferRelativeResize="0"/>
          <p:nvPr/>
        </p:nvPicPr>
        <p:blipFill rotWithShape="1">
          <a:blip r:embed="rId4">
            <a:alphaModFix/>
          </a:blip>
          <a:srcRect/>
          <a:stretch/>
        </p:blipFill>
        <p:spPr>
          <a:xfrm>
            <a:off x="980536" y="82362"/>
            <a:ext cx="702642" cy="702642"/>
          </a:xfrm>
          <a:prstGeom prst="rect">
            <a:avLst/>
          </a:prstGeom>
          <a:noFill/>
          <a:ln>
            <a:noFill/>
          </a:ln>
        </p:spPr>
      </p:pic>
      <p:sp>
        <p:nvSpPr>
          <p:cNvPr id="12" name="Rectangle 11">
            <a:extLst>
              <a:ext uri="{FF2B5EF4-FFF2-40B4-BE49-F238E27FC236}">
                <a16:creationId xmlns:a16="http://schemas.microsoft.com/office/drawing/2014/main" id="{7D827A1B-E417-1D15-196F-7D5755B8360C}"/>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6" name="Google Shape;1574;p218">
            <a:extLst>
              <a:ext uri="{FF2B5EF4-FFF2-40B4-BE49-F238E27FC236}">
                <a16:creationId xmlns:a16="http://schemas.microsoft.com/office/drawing/2014/main" id="{AEB07BD0-3D7C-987E-7403-05B5032FC694}"/>
              </a:ext>
            </a:extLst>
          </p:cNvPr>
          <p:cNvSpPr txBox="1"/>
          <p:nvPr/>
        </p:nvSpPr>
        <p:spPr>
          <a:xfrm>
            <a:off x="458500" y="2025785"/>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 </a:t>
            </a:r>
            <a:r>
              <a:rPr lang="ar-SA" sz="2400" b="1" dirty="0">
                <a:solidFill>
                  <a:srgbClr val="002060"/>
                </a:solidFill>
                <a:ea typeface="Calibri"/>
                <a:cs typeface="Calibri"/>
              </a:rPr>
              <a:t>تَلْعَبُ </a:t>
            </a:r>
            <a:r>
              <a:rPr lang="ar-SA" sz="2400" b="1" dirty="0" err="1">
                <a:solidFill>
                  <a:srgbClr val="002060"/>
                </a:solidFill>
                <a:ea typeface="Calibri"/>
                <a:cs typeface="Calibri"/>
              </a:rPr>
              <a:t>ٱلْبِيئَةُ</a:t>
            </a:r>
            <a:r>
              <a:rPr lang="ar-SA" sz="2400" b="1" dirty="0">
                <a:solidFill>
                  <a:srgbClr val="002060"/>
                </a:solidFill>
                <a:ea typeface="Calibri"/>
                <a:cs typeface="Calibri"/>
              </a:rPr>
              <a:t> </a:t>
            </a:r>
            <a:r>
              <a:rPr lang="ar-SA" sz="2400" b="1" dirty="0" err="1">
                <a:solidFill>
                  <a:srgbClr val="002060"/>
                </a:solidFill>
                <a:ea typeface="Calibri"/>
                <a:cs typeface="Calibri"/>
              </a:rPr>
              <a:t>ٱلْمُحِيطَةُ</a:t>
            </a:r>
            <a:r>
              <a:rPr lang="ar-SA" sz="2400" b="1" dirty="0">
                <a:solidFill>
                  <a:srgbClr val="002060"/>
                </a:solidFill>
                <a:ea typeface="Calibri"/>
                <a:cs typeface="Calibri"/>
              </a:rPr>
              <a:t> دَوْرًا كَبِيرًا فِي </a:t>
            </a:r>
            <a:r>
              <a:rPr lang="ar-SA" sz="2400" b="1" dirty="0" err="1">
                <a:solidFill>
                  <a:srgbClr val="002060"/>
                </a:solidFill>
                <a:ea typeface="Calibri"/>
                <a:cs typeface="Calibri"/>
              </a:rPr>
              <a:t>ٱلتَّنَمُّرِ</a:t>
            </a:r>
            <a:r>
              <a:rPr lang="ar-SA" sz="2400" b="1" dirty="0">
                <a:solidFill>
                  <a:srgbClr val="002060"/>
                </a:solidFill>
                <a:ea typeface="Calibri"/>
                <a:cs typeface="Calibri"/>
              </a:rPr>
              <a:t>، خَاصَّةً إِذَا كَانَتْ </a:t>
            </a:r>
            <a:r>
              <a:rPr lang="ar-SA" sz="2400" b="1" dirty="0">
                <a:solidFill>
                  <a:srgbClr val="C00000"/>
                </a:solidFill>
                <a:ea typeface="Calibri"/>
                <a:cs typeface="Calibri"/>
              </a:rPr>
              <a:t>مُشْبَعَةً </a:t>
            </a:r>
            <a:r>
              <a:rPr lang="ar-SA" sz="2400" b="1" dirty="0" err="1">
                <a:solidFill>
                  <a:srgbClr val="C00000"/>
                </a:solidFill>
                <a:ea typeface="Calibri"/>
                <a:cs typeface="Calibri"/>
              </a:rPr>
              <a:t>بِٱلْعُنْفِ</a:t>
            </a:r>
            <a:r>
              <a:rPr lang="ar-SA" sz="2400" b="1" dirty="0">
                <a:solidFill>
                  <a:srgbClr val="C00000"/>
                </a:solidFill>
                <a:ea typeface="Calibri"/>
                <a:cs typeface="Calibri"/>
              </a:rPr>
              <a:t> أَوِ </a:t>
            </a:r>
            <a:r>
              <a:rPr lang="ar-SA" sz="2400" b="1" dirty="0" err="1">
                <a:solidFill>
                  <a:srgbClr val="C00000"/>
                </a:solidFill>
                <a:ea typeface="Calibri"/>
                <a:cs typeface="Calibri"/>
              </a:rPr>
              <a:t>ٱلتَّمْيِيزِ</a:t>
            </a:r>
            <a:r>
              <a:rPr lang="ar-SA" sz="2400" b="1" dirty="0">
                <a:solidFill>
                  <a:srgbClr val="C00000"/>
                </a:solidFill>
                <a:ea typeface="Calibri"/>
                <a:cs typeface="Calibri"/>
              </a:rPr>
              <a:t> أَوْ مَشَاعِرِ </a:t>
            </a:r>
            <a:r>
              <a:rPr lang="ar-SA" sz="2400" b="1" dirty="0" err="1">
                <a:solidFill>
                  <a:srgbClr val="C00000"/>
                </a:solidFill>
                <a:ea typeface="Calibri"/>
                <a:cs typeface="Calibri"/>
              </a:rPr>
              <a:t>ٱلْكَرَاهِيَةِ</a:t>
            </a:r>
            <a:r>
              <a:rPr lang="ar-SA" sz="2400" b="1" dirty="0">
                <a:solidFill>
                  <a:srgbClr val="002060"/>
                </a:solidFill>
                <a:ea typeface="Calibri"/>
                <a:cs typeface="Calibri"/>
              </a:rPr>
              <a:t>.</a:t>
            </a:r>
            <a:endParaRPr sz="2400" b="1" dirty="0">
              <a:solidFill>
                <a:srgbClr val="002060"/>
              </a:solidFill>
              <a:ea typeface="Calibri"/>
              <a:cs typeface="Calibri"/>
              <a:sym typeface="Calibri"/>
            </a:endParaRPr>
          </a:p>
        </p:txBody>
      </p:sp>
      <p:sp>
        <p:nvSpPr>
          <p:cNvPr id="18" name="Google Shape;1558;p216">
            <a:extLst>
              <a:ext uri="{FF2B5EF4-FFF2-40B4-BE49-F238E27FC236}">
                <a16:creationId xmlns:a16="http://schemas.microsoft.com/office/drawing/2014/main" id="{C0821772-4070-31B8-477D-874C49D241C1}"/>
              </a:ext>
            </a:extLst>
          </p:cNvPr>
          <p:cNvSpPr txBox="1"/>
          <p:nvPr/>
        </p:nvSpPr>
        <p:spPr>
          <a:xfrm>
            <a:off x="458499" y="3780502"/>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70000" lnSpcReduction="20000"/>
          </a:bodyPr>
          <a:lstStyle/>
          <a:p>
            <a:pPr lvl="0" algn="r" rtl="1">
              <a:lnSpc>
                <a:spcPct val="90000"/>
              </a:lnSpc>
              <a:buClr>
                <a:srgbClr val="000000"/>
              </a:buClr>
              <a:buSzPts val="2000"/>
            </a:pPr>
            <a:r>
              <a:rPr lang="ar-SA" sz="2600" b="1" dirty="0">
                <a:solidFill>
                  <a:srgbClr val="C00000"/>
                </a:solidFill>
                <a:latin typeface="Calibri"/>
                <a:ea typeface="Calibri"/>
                <a:cs typeface="Calibri"/>
                <a:sym typeface="Calibri"/>
              </a:rPr>
              <a:t>الجواب:</a:t>
            </a:r>
            <a:r>
              <a:rPr lang="ar-SA" sz="2400" b="1" i="0" u="none" strike="noStrike" cap="none" dirty="0">
                <a:solidFill>
                  <a:srgbClr val="000000"/>
                </a:solidFill>
                <a:latin typeface="Calibri"/>
                <a:ea typeface="Calibri"/>
                <a:cs typeface="Calibri"/>
                <a:sym typeface="Calibri"/>
              </a:rPr>
              <a:t> </a:t>
            </a:r>
            <a:r>
              <a:rPr lang="ar-SA" sz="3100" b="1" dirty="0">
                <a:solidFill>
                  <a:srgbClr val="002060"/>
                </a:solidFill>
                <a:ea typeface="Calibri"/>
                <a:cs typeface="Calibri"/>
              </a:rPr>
              <a:t>يَتَنَمَّرُ بَعْضُ </a:t>
            </a:r>
            <a:r>
              <a:rPr lang="ar-SA" sz="3100" b="1" dirty="0" err="1">
                <a:solidFill>
                  <a:srgbClr val="002060"/>
                </a:solidFill>
                <a:ea typeface="Calibri"/>
                <a:cs typeface="Calibri"/>
              </a:rPr>
              <a:t>ٱلتَّلَامِيذِ</a:t>
            </a:r>
            <a:r>
              <a:rPr lang="ar-SA" sz="3100" b="1" dirty="0">
                <a:solidFill>
                  <a:srgbClr val="002060"/>
                </a:solidFill>
                <a:ea typeface="Calibri"/>
                <a:cs typeface="Calibri"/>
              </a:rPr>
              <a:t> عَلَى غَيْرِهِمْ رَغْمَ مَعْرِفَتِهِمْ بِخُطُورَتِهِ، </a:t>
            </a:r>
            <a:r>
              <a:rPr lang="ar-SA" sz="3100" b="1" dirty="0">
                <a:solidFill>
                  <a:srgbClr val="C00000"/>
                </a:solidFill>
                <a:ea typeface="Calibri"/>
                <a:cs typeface="Calibri"/>
              </a:rPr>
              <a:t>بِسَبَبِ ضَعْفِ </a:t>
            </a:r>
            <a:r>
              <a:rPr lang="ar-SA" sz="3100" b="1" dirty="0" err="1">
                <a:solidFill>
                  <a:srgbClr val="C00000"/>
                </a:solidFill>
                <a:ea typeface="Calibri"/>
                <a:cs typeface="Calibri"/>
              </a:rPr>
              <a:t>ٱلثِّقَةِ</a:t>
            </a:r>
            <a:r>
              <a:rPr lang="ar-SA" sz="3100" b="1" dirty="0">
                <a:solidFill>
                  <a:srgbClr val="C00000"/>
                </a:solidFill>
                <a:ea typeface="Calibri"/>
                <a:cs typeface="Calibri"/>
              </a:rPr>
              <a:t> </a:t>
            </a:r>
            <a:r>
              <a:rPr lang="ar-SA" sz="3100" b="1" dirty="0" err="1">
                <a:solidFill>
                  <a:srgbClr val="C00000"/>
                </a:solidFill>
                <a:ea typeface="Calibri"/>
                <a:cs typeface="Calibri"/>
              </a:rPr>
              <a:t>بِٱلنَّفْسِ</a:t>
            </a:r>
            <a:r>
              <a:rPr lang="ar-SA" sz="3100" b="1" dirty="0">
                <a:solidFill>
                  <a:srgbClr val="C00000"/>
                </a:solidFill>
                <a:ea typeface="Calibri"/>
                <a:cs typeface="Calibri"/>
              </a:rPr>
              <a:t>، أَوِ </a:t>
            </a:r>
            <a:r>
              <a:rPr lang="ar-SA" sz="3100" b="1" dirty="0" err="1">
                <a:solidFill>
                  <a:srgbClr val="C00000"/>
                </a:solidFill>
                <a:ea typeface="Calibri"/>
                <a:cs typeface="Calibri"/>
              </a:rPr>
              <a:t>ٱلْحَاجَةِ</a:t>
            </a:r>
            <a:r>
              <a:rPr lang="ar-SA" sz="3100" b="1" dirty="0">
                <a:solidFill>
                  <a:srgbClr val="C00000"/>
                </a:solidFill>
                <a:ea typeface="Calibri"/>
                <a:cs typeface="Calibri"/>
              </a:rPr>
              <a:t> إِلَى لَفْتِ </a:t>
            </a:r>
            <a:r>
              <a:rPr lang="ar-SA" sz="3100" b="1" dirty="0" err="1">
                <a:solidFill>
                  <a:srgbClr val="C00000"/>
                </a:solidFill>
                <a:ea typeface="Calibri"/>
                <a:cs typeface="Calibri"/>
              </a:rPr>
              <a:t>ٱلِٱنْتِبَاهِ</a:t>
            </a:r>
            <a:r>
              <a:rPr lang="ar-SA" sz="3100" b="1" dirty="0">
                <a:solidFill>
                  <a:srgbClr val="C00000"/>
                </a:solidFill>
                <a:ea typeface="Calibri"/>
                <a:cs typeface="Calibri"/>
              </a:rPr>
              <a:t>، أَوِ </a:t>
            </a:r>
            <a:r>
              <a:rPr lang="ar-SA" sz="3100" b="1" dirty="0" err="1">
                <a:solidFill>
                  <a:srgbClr val="C00000"/>
                </a:solidFill>
                <a:ea typeface="Calibri"/>
                <a:cs typeface="Calibri"/>
              </a:rPr>
              <a:t>ٱلْإِحْسَاسِ</a:t>
            </a:r>
            <a:r>
              <a:rPr lang="ar-SA" sz="3100" b="1" dirty="0">
                <a:solidFill>
                  <a:srgbClr val="C00000"/>
                </a:solidFill>
                <a:ea typeface="Calibri"/>
                <a:cs typeface="Calibri"/>
              </a:rPr>
              <a:t> </a:t>
            </a:r>
            <a:r>
              <a:rPr lang="ar-SA" sz="3100" b="1" dirty="0" err="1">
                <a:solidFill>
                  <a:srgbClr val="C00000"/>
                </a:solidFill>
                <a:ea typeface="Calibri"/>
                <a:cs typeface="Calibri"/>
              </a:rPr>
              <a:t>بِٱلنَّقْصِ</a:t>
            </a:r>
            <a:r>
              <a:rPr lang="ar-SA" sz="3100" b="1" dirty="0">
                <a:solidFill>
                  <a:srgbClr val="C00000"/>
                </a:solidFill>
                <a:ea typeface="Calibri"/>
                <a:cs typeface="Calibri"/>
              </a:rPr>
              <a:t>.</a:t>
            </a:r>
            <a:endParaRPr sz="3100" b="1" dirty="0">
              <a:solidFill>
                <a:srgbClr val="C00000"/>
              </a:solidFill>
              <a:ea typeface="Calibri"/>
              <a:cs typeface="Calibri"/>
              <a:sym typeface="Calibri"/>
            </a:endParaRPr>
          </a:p>
        </p:txBody>
      </p:sp>
      <p:sp>
        <p:nvSpPr>
          <p:cNvPr id="19" name="Google Shape;1574;p218">
            <a:extLst>
              <a:ext uri="{FF2B5EF4-FFF2-40B4-BE49-F238E27FC236}">
                <a16:creationId xmlns:a16="http://schemas.microsoft.com/office/drawing/2014/main" id="{CBD708DE-7D13-4D63-908F-3801AB403AF9}"/>
              </a:ext>
            </a:extLst>
          </p:cNvPr>
          <p:cNvSpPr txBox="1"/>
          <p:nvPr/>
        </p:nvSpPr>
        <p:spPr>
          <a:xfrm>
            <a:off x="496354" y="5227156"/>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الجواب1</a:t>
            </a:r>
            <a:r>
              <a:rPr lang="ar-SA" sz="2400" b="1" dirty="0">
                <a:latin typeface="Calibri"/>
                <a:ea typeface="Calibri"/>
                <a:cs typeface="Calibri"/>
                <a:sym typeface="Calibri"/>
              </a:rPr>
              <a:t>: </a:t>
            </a:r>
            <a:r>
              <a:rPr lang="ar-SA" sz="2400" b="1" dirty="0">
                <a:solidFill>
                  <a:srgbClr val="002060"/>
                </a:solidFill>
                <a:ea typeface="Calibri"/>
                <a:cs typeface="Calibri"/>
              </a:rPr>
              <a:t>قَدْ يَشْعُرُ مَنْ كَانَ ضَحِيَّةً لِلتَّنَمُّرِ </a:t>
            </a:r>
            <a:r>
              <a:rPr lang="ar-SA" sz="2400" b="1" dirty="0" err="1">
                <a:solidFill>
                  <a:srgbClr val="C00000"/>
                </a:solidFill>
                <a:ea typeface="Calibri"/>
                <a:cs typeface="Calibri"/>
              </a:rPr>
              <a:t>بِٱلْخَوْفِ</a:t>
            </a:r>
            <a:r>
              <a:rPr lang="ar-SA" sz="2400" b="1" dirty="0">
                <a:solidFill>
                  <a:srgbClr val="C00000"/>
                </a:solidFill>
                <a:ea typeface="Calibri"/>
                <a:cs typeface="Calibri"/>
              </a:rPr>
              <a:t>، </a:t>
            </a:r>
            <a:r>
              <a:rPr lang="ar-SA" sz="2400" b="1" dirty="0" err="1">
                <a:solidFill>
                  <a:srgbClr val="C00000"/>
                </a:solidFill>
                <a:ea typeface="Calibri"/>
                <a:cs typeface="Calibri"/>
              </a:rPr>
              <a:t>وَٱلِٱنْطِوَاءِ</a:t>
            </a:r>
            <a:r>
              <a:rPr lang="ar-SA" sz="2400" b="1" dirty="0">
                <a:solidFill>
                  <a:srgbClr val="C00000"/>
                </a:solidFill>
                <a:ea typeface="Calibri"/>
                <a:cs typeface="Calibri"/>
              </a:rPr>
              <a:t>، وَفُقْدَانِ </a:t>
            </a:r>
            <a:r>
              <a:rPr lang="ar-SA" sz="2400" b="1" dirty="0" err="1">
                <a:solidFill>
                  <a:srgbClr val="C00000"/>
                </a:solidFill>
                <a:ea typeface="Calibri"/>
                <a:cs typeface="Calibri"/>
              </a:rPr>
              <a:t>ٱلثِّقَةِ</a:t>
            </a:r>
            <a:r>
              <a:rPr lang="ar-SA" sz="2400" b="1" dirty="0">
                <a:solidFill>
                  <a:srgbClr val="C00000"/>
                </a:solidFill>
                <a:ea typeface="Calibri"/>
                <a:cs typeface="Calibri"/>
              </a:rPr>
              <a:t> </a:t>
            </a:r>
            <a:r>
              <a:rPr lang="ar-SA" sz="2400" b="1" dirty="0" err="1">
                <a:solidFill>
                  <a:srgbClr val="C00000"/>
                </a:solidFill>
                <a:ea typeface="Calibri"/>
                <a:cs typeface="Calibri"/>
              </a:rPr>
              <a:t>بِٱلنَّفْسِ</a:t>
            </a:r>
            <a:r>
              <a:rPr lang="ar-SA" sz="2400" dirty="0"/>
              <a:t>.</a:t>
            </a:r>
            <a:endParaRPr sz="2400" b="1" dirty="0">
              <a:solidFill>
                <a:srgbClr val="002060"/>
              </a:solidFill>
              <a:ea typeface="Calibri"/>
              <a:cs typeface="Calibri"/>
              <a:sym typeface="Calibri"/>
            </a:endParaRPr>
          </a:p>
        </p:txBody>
      </p:sp>
      <p:sp>
        <p:nvSpPr>
          <p:cNvPr id="3" name="Google Shape;1574;p218">
            <a:extLst>
              <a:ext uri="{FF2B5EF4-FFF2-40B4-BE49-F238E27FC236}">
                <a16:creationId xmlns:a16="http://schemas.microsoft.com/office/drawing/2014/main" id="{A5E8DE62-0560-920D-F32C-947DB4A62284}"/>
              </a:ext>
            </a:extLst>
          </p:cNvPr>
          <p:cNvSpPr txBox="1"/>
          <p:nvPr/>
        </p:nvSpPr>
        <p:spPr>
          <a:xfrm>
            <a:off x="465023" y="116839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latin typeface="Calibri"/>
                <a:ea typeface="Calibri"/>
                <a:cs typeface="Calibri"/>
                <a:sym typeface="Calibri"/>
              </a:rPr>
              <a:t>4-</a:t>
            </a:r>
            <a:r>
              <a:rPr lang="ar-SA" sz="2400" b="1" dirty="0">
                <a:solidFill>
                  <a:srgbClr val="002060"/>
                </a:solidFill>
                <a:latin typeface="Calibri"/>
                <a:ea typeface="Calibri"/>
                <a:cs typeface="Calibri"/>
              </a:rPr>
              <a:t> </a:t>
            </a:r>
            <a:r>
              <a:rPr lang="ar-MA" sz="2400" b="1" dirty="0">
                <a:solidFill>
                  <a:srgbClr val="002060"/>
                </a:solidFill>
                <a:ea typeface="Calibri"/>
                <a:cs typeface="Calibri"/>
                <a:sym typeface="Calibri"/>
              </a:rPr>
              <a:t>مَا دَوْرُ </a:t>
            </a:r>
            <a:r>
              <a:rPr lang="ar-MA" sz="2400" b="1" dirty="0" err="1">
                <a:solidFill>
                  <a:srgbClr val="002060"/>
                </a:solidFill>
                <a:ea typeface="Calibri"/>
                <a:cs typeface="Calibri"/>
                <a:sym typeface="Calibri"/>
              </a:rPr>
              <a:t>ٱلْبِيئَةِ</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ٱلْمُحِيطَةِ</a:t>
            </a:r>
            <a:r>
              <a:rPr lang="ar-MA" sz="2400" b="1" dirty="0">
                <a:solidFill>
                  <a:srgbClr val="002060"/>
                </a:solidFill>
                <a:ea typeface="Calibri"/>
                <a:cs typeface="Calibri"/>
                <a:sym typeface="Calibri"/>
              </a:rPr>
              <a:t> فِي </a:t>
            </a:r>
            <a:r>
              <a:rPr lang="ar-MA" sz="2400" b="1" dirty="0" err="1">
                <a:solidFill>
                  <a:srgbClr val="002060"/>
                </a:solidFill>
                <a:ea typeface="Calibri"/>
                <a:cs typeface="Calibri"/>
                <a:sym typeface="Calibri"/>
              </a:rPr>
              <a:t>ٱلتَّنَمُّرِ</a:t>
            </a:r>
            <a:r>
              <a:rPr lang="ar-MA" sz="2400" b="1"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7" name="Google Shape;1558;p216">
            <a:extLst>
              <a:ext uri="{FF2B5EF4-FFF2-40B4-BE49-F238E27FC236}">
                <a16:creationId xmlns:a16="http://schemas.microsoft.com/office/drawing/2014/main" id="{A1544CA1-08D0-4789-0834-1147F265BD0F}"/>
              </a:ext>
            </a:extLst>
          </p:cNvPr>
          <p:cNvSpPr txBox="1"/>
          <p:nvPr/>
        </p:nvSpPr>
        <p:spPr>
          <a:xfrm>
            <a:off x="458499" y="2967861"/>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لِمَاذَا يَتَنَمَّرُ بَعْضُ </a:t>
            </a:r>
            <a:r>
              <a:rPr lang="ar-MA" sz="2400" b="1" dirty="0" err="1">
                <a:solidFill>
                  <a:srgbClr val="002060"/>
                </a:solidFill>
                <a:ea typeface="Calibri"/>
                <a:cs typeface="Calibri"/>
                <a:sym typeface="Calibri"/>
              </a:rPr>
              <a:t>ٱلتَّلَامِيذِ</a:t>
            </a:r>
            <a:r>
              <a:rPr lang="ar-MA" sz="2400" b="1" dirty="0">
                <a:solidFill>
                  <a:srgbClr val="002060"/>
                </a:solidFill>
                <a:ea typeface="Calibri"/>
                <a:cs typeface="Calibri"/>
                <a:sym typeface="Calibri"/>
              </a:rPr>
              <a:t> عَلَى غَيْرِهِمْ رَغْمَ مَعْرِفَتِهِمْ بِخَطُورَتِه</a:t>
            </a:r>
            <a:r>
              <a:rPr lang="ar-SA" sz="2400" b="1"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8" name="Google Shape;1574;p218">
            <a:extLst>
              <a:ext uri="{FF2B5EF4-FFF2-40B4-BE49-F238E27FC236}">
                <a16:creationId xmlns:a16="http://schemas.microsoft.com/office/drawing/2014/main" id="{A3566765-0290-9243-A68B-CE42F46FB42E}"/>
              </a:ext>
            </a:extLst>
          </p:cNvPr>
          <p:cNvSpPr txBox="1"/>
          <p:nvPr/>
        </p:nvSpPr>
        <p:spPr>
          <a:xfrm>
            <a:off x="465023" y="454466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a:t>
            </a:r>
            <a:r>
              <a:rPr lang="ar-SA" sz="2400" b="1" dirty="0">
                <a:solidFill>
                  <a:srgbClr val="002060"/>
                </a:solidFill>
                <a:ea typeface="Calibri"/>
                <a:cs typeface="Calibri"/>
                <a:sym typeface="Calibri"/>
              </a:rPr>
              <a:t>م</a:t>
            </a:r>
            <a:r>
              <a:rPr lang="ar-MA" sz="2400" b="1" dirty="0">
                <a:solidFill>
                  <a:srgbClr val="002060"/>
                </a:solidFill>
                <a:ea typeface="Calibri"/>
                <a:cs typeface="Calibri"/>
                <a:sym typeface="Calibri"/>
              </a:rPr>
              <a:t>ا </a:t>
            </a:r>
            <a:r>
              <a:rPr lang="ar-MA" sz="2400" b="1" dirty="0" err="1">
                <a:solidFill>
                  <a:srgbClr val="002060"/>
                </a:solidFill>
                <a:ea typeface="Calibri"/>
                <a:cs typeface="Calibri"/>
                <a:sym typeface="Calibri"/>
              </a:rPr>
              <a:t>ٱلشُّعُورُ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ٱلَّذِي</a:t>
            </a:r>
            <a:r>
              <a:rPr lang="ar-MA" sz="2400" b="1" dirty="0">
                <a:solidFill>
                  <a:srgbClr val="002060"/>
                </a:solidFill>
                <a:ea typeface="Calibri"/>
                <a:cs typeface="Calibri"/>
                <a:sym typeface="Calibri"/>
              </a:rPr>
              <a:t> قَدْ يَعِيشُهُ مَنْ كَانَ ضَحِيَّةً لِلتَّنَمُّرِ</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 وَكَيْفَ يُمْكِنُ مُسَاعَدَتُهُ؟</a:t>
            </a:r>
            <a:endParaRPr sz="2400" b="1" dirty="0">
              <a:solidFill>
                <a:srgbClr val="002060"/>
              </a:solidFill>
              <a:ea typeface="Calibri"/>
              <a:cs typeface="Calibri"/>
              <a:sym typeface="Calibri"/>
            </a:endParaRPr>
          </a:p>
        </p:txBody>
      </p:sp>
      <p:sp>
        <p:nvSpPr>
          <p:cNvPr id="11" name="Google Shape;1574;p218">
            <a:extLst>
              <a:ext uri="{FF2B5EF4-FFF2-40B4-BE49-F238E27FC236}">
                <a16:creationId xmlns:a16="http://schemas.microsoft.com/office/drawing/2014/main" id="{8DCE0279-D295-8C20-7AB9-C0EC1C9FB6AE}"/>
              </a:ext>
            </a:extLst>
          </p:cNvPr>
          <p:cNvSpPr txBox="1"/>
          <p:nvPr/>
        </p:nvSpPr>
        <p:spPr>
          <a:xfrm>
            <a:off x="458498" y="5941066"/>
            <a:ext cx="11214507" cy="694801"/>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lnSpcReduction="10000"/>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الجواب2</a:t>
            </a:r>
            <a:r>
              <a:rPr lang="ar-SA" sz="2400" b="1" dirty="0">
                <a:latin typeface="Calibri"/>
                <a:ea typeface="Calibri"/>
                <a:cs typeface="Calibri"/>
                <a:sym typeface="Calibri"/>
              </a:rPr>
              <a:t>: </a:t>
            </a:r>
            <a:r>
              <a:rPr lang="ar-SA" sz="2600" b="1" dirty="0">
                <a:solidFill>
                  <a:srgbClr val="002060"/>
                </a:solidFill>
                <a:ea typeface="Calibri"/>
                <a:cs typeface="Calibri"/>
              </a:rPr>
              <a:t>وَيُمْكِنُ مُسَاعَدَتِهِ </a:t>
            </a:r>
            <a:r>
              <a:rPr lang="ar-SA" sz="2600" b="1" dirty="0" err="1">
                <a:solidFill>
                  <a:srgbClr val="C00000"/>
                </a:solidFill>
                <a:ea typeface="Calibri"/>
                <a:cs typeface="Calibri"/>
              </a:rPr>
              <a:t>بِٱلْإِصْغَاءِ</a:t>
            </a:r>
            <a:r>
              <a:rPr lang="ar-SA" sz="2600" b="1" dirty="0">
                <a:solidFill>
                  <a:srgbClr val="C00000"/>
                </a:solidFill>
                <a:ea typeface="Calibri"/>
                <a:cs typeface="Calibri"/>
              </a:rPr>
              <a:t> إِلَيْهِ، وَدَعْمِهِ نَفْسِيًّا، وَتَشْجِيعِهِ </a:t>
            </a:r>
            <a:r>
              <a:rPr lang="ar-SA" sz="2600" b="1" dirty="0">
                <a:solidFill>
                  <a:srgbClr val="002060"/>
                </a:solidFill>
                <a:ea typeface="Calibri"/>
                <a:cs typeface="Calibri"/>
              </a:rPr>
              <a:t>عَلَى </a:t>
            </a:r>
            <a:r>
              <a:rPr lang="ar-SA" sz="2600" b="1" dirty="0" err="1">
                <a:solidFill>
                  <a:srgbClr val="002060"/>
                </a:solidFill>
                <a:ea typeface="Calibri"/>
                <a:cs typeface="Calibri"/>
              </a:rPr>
              <a:t>ٱلتَّعْبِيرِ</a:t>
            </a:r>
            <a:r>
              <a:rPr lang="ar-SA" sz="2600" b="1" dirty="0">
                <a:solidFill>
                  <a:srgbClr val="002060"/>
                </a:solidFill>
                <a:ea typeface="Calibri"/>
                <a:cs typeface="Calibri"/>
              </a:rPr>
              <a:t>، وَتَرْسِيخِ ثَقَافَةِ </a:t>
            </a:r>
            <a:r>
              <a:rPr lang="ar-SA" sz="2600" b="1" dirty="0" err="1">
                <a:solidFill>
                  <a:srgbClr val="002060"/>
                </a:solidFill>
                <a:ea typeface="Calibri"/>
                <a:cs typeface="Calibri"/>
              </a:rPr>
              <a:t>ٱلِٱحْتِرَامِ</a:t>
            </a:r>
            <a:r>
              <a:rPr lang="ar-SA" sz="2600" b="1" dirty="0">
                <a:solidFill>
                  <a:srgbClr val="002060"/>
                </a:solidFill>
                <a:ea typeface="Calibri"/>
                <a:cs typeface="Calibri"/>
              </a:rPr>
              <a:t> دَاخِلَ </a:t>
            </a:r>
            <a:r>
              <a:rPr lang="ar-SA" sz="2600" b="1" dirty="0" err="1">
                <a:solidFill>
                  <a:srgbClr val="002060"/>
                </a:solidFill>
                <a:ea typeface="Calibri"/>
                <a:cs typeface="Calibri"/>
              </a:rPr>
              <a:t>ٱلْأُسْرَةِ</a:t>
            </a:r>
            <a:r>
              <a:rPr lang="ar-SA" sz="2600" b="1" dirty="0">
                <a:solidFill>
                  <a:srgbClr val="002060"/>
                </a:solidFill>
                <a:ea typeface="Calibri"/>
                <a:cs typeface="Calibri"/>
              </a:rPr>
              <a:t> </a:t>
            </a:r>
            <a:r>
              <a:rPr lang="ar-SA" sz="2600" b="1" dirty="0" err="1">
                <a:solidFill>
                  <a:srgbClr val="002060"/>
                </a:solidFill>
                <a:ea typeface="Calibri"/>
                <a:cs typeface="Calibri"/>
              </a:rPr>
              <a:t>وَٱلْمَدْرَسَةِ</a:t>
            </a:r>
            <a:r>
              <a:rPr lang="ar-SA" sz="2600" b="1" dirty="0">
                <a:solidFill>
                  <a:srgbClr val="002060"/>
                </a:solidFill>
                <a:ea typeface="Calibri"/>
                <a:cs typeface="Calibri"/>
              </a:rPr>
              <a:t>.</a:t>
            </a:r>
            <a:endParaRPr sz="2600" b="1" dirty="0">
              <a:solidFill>
                <a:srgbClr val="002060"/>
              </a:solidFill>
              <a:ea typeface="Calibri"/>
              <a:cs typeface="Calibri"/>
              <a:sym typeface="Calibri"/>
            </a:endParaRPr>
          </a:p>
        </p:txBody>
      </p:sp>
      <p:pic>
        <p:nvPicPr>
          <p:cNvPr id="4" name="Picture 4" descr="Image générée">
            <a:extLst>
              <a:ext uri="{FF2B5EF4-FFF2-40B4-BE49-F238E27FC236}">
                <a16:creationId xmlns:a16="http://schemas.microsoft.com/office/drawing/2014/main" id="{BFB10FE4-8CE7-40B2-D680-CA6A4197488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783" y="143714"/>
            <a:ext cx="730250" cy="69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4237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74CB3DD-2495-B088-92B3-B80D0FB18B4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1A04D9-AFBB-937B-CB18-FBD15D4E8E2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12" name="Rectangle 11">
            <a:extLst>
              <a:ext uri="{FF2B5EF4-FFF2-40B4-BE49-F238E27FC236}">
                <a16:creationId xmlns:a16="http://schemas.microsoft.com/office/drawing/2014/main" id="{1A5E31BD-79CF-C44A-C8A4-C9395FC46C4D}"/>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 name="Rectangle : coins arrondis 2">
            <a:extLst>
              <a:ext uri="{FF2B5EF4-FFF2-40B4-BE49-F238E27FC236}">
                <a16:creationId xmlns:a16="http://schemas.microsoft.com/office/drawing/2014/main" id="{535F4B11-0071-A6B5-C167-B83E5AEF677A}"/>
              </a:ext>
            </a:extLst>
          </p:cNvPr>
          <p:cNvSpPr/>
          <p:nvPr/>
        </p:nvSpPr>
        <p:spPr>
          <a:xfrm>
            <a:off x="2793077" y="718175"/>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لفهمي القرائي</a:t>
            </a:r>
            <a:endParaRPr lang="fr-FR" sz="3200" b="1" dirty="0"/>
          </a:p>
        </p:txBody>
      </p:sp>
      <p:pic>
        <p:nvPicPr>
          <p:cNvPr id="14" name="Picture 2" descr="Image générée">
            <a:extLst>
              <a:ext uri="{FF2B5EF4-FFF2-40B4-BE49-F238E27FC236}">
                <a16:creationId xmlns:a16="http://schemas.microsoft.com/office/drawing/2014/main" id="{024CDCA2-3BEC-D4FE-8FE4-852843E4A8D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1369;p31">
            <a:extLst>
              <a:ext uri="{FF2B5EF4-FFF2-40B4-BE49-F238E27FC236}">
                <a16:creationId xmlns:a16="http://schemas.microsoft.com/office/drawing/2014/main" id="{B591E3BB-E042-AFBE-6E0C-DADE64CF53FF}"/>
              </a:ext>
            </a:extLst>
          </p:cNvPr>
          <p:cNvSpPr txBox="1"/>
          <p:nvPr/>
        </p:nvSpPr>
        <p:spPr>
          <a:xfrm>
            <a:off x="765613" y="272277"/>
            <a:ext cx="10373965" cy="2698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يطلب الأستاذ من</a:t>
            </a:r>
            <a:r>
              <a:rPr lang="ar-SA" sz="1400" i="1" dirty="0">
                <a:solidFill>
                  <a:schemeClr val="bg1">
                    <a:lumMod val="50000"/>
                  </a:schemeClr>
                </a:solidFill>
              </a:rPr>
              <a:t> التلاميذ أن يقوموا فهمهم  القرائي ذاتيا بوضع دائرة أمام الرمز الموافق لإنجازه القرائي في الجهة الخاصة بذلك على الكراسة.  </a:t>
            </a:r>
            <a:endParaRPr lang="fr-FR" sz="1400" i="1" dirty="0">
              <a:solidFill>
                <a:schemeClr val="bg1">
                  <a:lumMod val="50000"/>
                </a:schemeClr>
              </a:solidFill>
            </a:endParaRPr>
          </a:p>
        </p:txBody>
      </p:sp>
      <p:pic>
        <p:nvPicPr>
          <p:cNvPr id="4" name="Google Shape;1368;p31">
            <a:extLst>
              <a:ext uri="{FF2B5EF4-FFF2-40B4-BE49-F238E27FC236}">
                <a16:creationId xmlns:a16="http://schemas.microsoft.com/office/drawing/2014/main" id="{9823D8B9-95C5-5A29-5FF2-C0551094626E}"/>
              </a:ext>
            </a:extLst>
          </p:cNvPr>
          <p:cNvPicPr preferRelativeResize="0"/>
          <p:nvPr/>
        </p:nvPicPr>
        <p:blipFill rotWithShape="1">
          <a:blip r:embed="rId4">
            <a:alphaModFix/>
          </a:blip>
          <a:srcRect/>
          <a:stretch/>
        </p:blipFill>
        <p:spPr>
          <a:xfrm>
            <a:off x="547462" y="137964"/>
            <a:ext cx="625694" cy="625694"/>
          </a:xfrm>
          <a:prstGeom prst="rect">
            <a:avLst/>
          </a:prstGeom>
          <a:noFill/>
          <a:ln>
            <a:noFill/>
          </a:ln>
        </p:spPr>
      </p:pic>
      <p:pic>
        <p:nvPicPr>
          <p:cNvPr id="6" name="Picture 4" descr="Image générée">
            <a:extLst>
              <a:ext uri="{FF2B5EF4-FFF2-40B4-BE49-F238E27FC236}">
                <a16:creationId xmlns:a16="http://schemas.microsoft.com/office/drawing/2014/main" id="{CD07DD9B-7ED8-E8A6-7963-179D03EFBD8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545" y="144200"/>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37" name="Ellipse 36">
            <a:extLst>
              <a:ext uri="{FF2B5EF4-FFF2-40B4-BE49-F238E27FC236}">
                <a16:creationId xmlns:a16="http://schemas.microsoft.com/office/drawing/2014/main" id="{222103AC-4EFF-5E4F-951B-A360660D3B4F}"/>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Ellipse 37">
            <a:extLst>
              <a:ext uri="{FF2B5EF4-FFF2-40B4-BE49-F238E27FC236}">
                <a16:creationId xmlns:a16="http://schemas.microsoft.com/office/drawing/2014/main" id="{A7A3643F-7D12-2F17-CF3D-FC67A8214668}"/>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 name="Rectangle : coins arrondis 38">
            <a:extLst>
              <a:ext uri="{FF2B5EF4-FFF2-40B4-BE49-F238E27FC236}">
                <a16:creationId xmlns:a16="http://schemas.microsoft.com/office/drawing/2014/main" id="{9B1157B4-EDC4-8C00-70FC-608B2A56B5E5}"/>
              </a:ext>
            </a:extLst>
          </p:cNvPr>
          <p:cNvSpPr/>
          <p:nvPr/>
        </p:nvSpPr>
        <p:spPr>
          <a:xfrm>
            <a:off x="2793077" y="1892991"/>
            <a:ext cx="7036311"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0" name="Rectangle : coins arrondis 39">
            <a:extLst>
              <a:ext uri="{FF2B5EF4-FFF2-40B4-BE49-F238E27FC236}">
                <a16:creationId xmlns:a16="http://schemas.microsoft.com/office/drawing/2014/main" id="{34120829-50D5-6BD4-B190-32636436CCE4}"/>
              </a:ext>
            </a:extLst>
          </p:cNvPr>
          <p:cNvSpPr/>
          <p:nvPr/>
        </p:nvSpPr>
        <p:spPr>
          <a:xfrm>
            <a:off x="2793077" y="369469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Rectangle : coins arrondis 40">
            <a:extLst>
              <a:ext uri="{FF2B5EF4-FFF2-40B4-BE49-F238E27FC236}">
                <a16:creationId xmlns:a16="http://schemas.microsoft.com/office/drawing/2014/main" id="{A9CC5FCD-20CC-AF92-AAAD-EE76942ABEAD}"/>
              </a:ext>
            </a:extLst>
          </p:cNvPr>
          <p:cNvSpPr/>
          <p:nvPr/>
        </p:nvSpPr>
        <p:spPr>
          <a:xfrm>
            <a:off x="2793077" y="545958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2" name="Ellipse 41">
            <a:extLst>
              <a:ext uri="{FF2B5EF4-FFF2-40B4-BE49-F238E27FC236}">
                <a16:creationId xmlns:a16="http://schemas.microsoft.com/office/drawing/2014/main" id="{E666144B-7F8D-95EF-F610-2E3A8EA78149}"/>
              </a:ext>
            </a:extLst>
          </p:cNvPr>
          <p:cNvSpPr/>
          <p:nvPr/>
        </p:nvSpPr>
        <p:spPr>
          <a:xfrm>
            <a:off x="8670967" y="1929799"/>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Ellipse 42">
            <a:extLst>
              <a:ext uri="{FF2B5EF4-FFF2-40B4-BE49-F238E27FC236}">
                <a16:creationId xmlns:a16="http://schemas.microsoft.com/office/drawing/2014/main" id="{B7CB512E-BBDB-7AC4-9593-C57FC769B978}"/>
              </a:ext>
            </a:extLst>
          </p:cNvPr>
          <p:cNvSpPr/>
          <p:nvPr/>
        </p:nvSpPr>
        <p:spPr>
          <a:xfrm>
            <a:off x="8749627" y="3675028"/>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4" name="Ellipse 43">
            <a:extLst>
              <a:ext uri="{FF2B5EF4-FFF2-40B4-BE49-F238E27FC236}">
                <a16:creationId xmlns:a16="http://schemas.microsoft.com/office/drawing/2014/main" id="{CE5F8B76-2FB3-7AB5-A36B-B088AAF6D50D}"/>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5" name="Image 44" descr="Une image contenant émoticône, Dessin d’enfant, dessin humoristique, smiley&#10;&#10;Le contenu généré par l’IA peut être incorrect.">
            <a:extLst>
              <a:ext uri="{FF2B5EF4-FFF2-40B4-BE49-F238E27FC236}">
                <a16:creationId xmlns:a16="http://schemas.microsoft.com/office/drawing/2014/main" id="{F85FE384-5206-5B9F-71D5-A3DEF800BC37}"/>
              </a:ext>
            </a:extLst>
          </p:cNvPr>
          <p:cNvPicPr>
            <a:picLocks noChangeAspect="1"/>
          </p:cNvPicPr>
          <p:nvPr/>
        </p:nvPicPr>
        <p:blipFill>
          <a:blip r:embed="rId6">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46" name="Image 45" descr="Une image contenant émoticône, Dessin d’enfant, dessin humoristique, smiley&#10;&#10;Le contenu généré par l’IA peut être incorrect.">
            <a:extLst>
              <a:ext uri="{FF2B5EF4-FFF2-40B4-BE49-F238E27FC236}">
                <a16:creationId xmlns:a16="http://schemas.microsoft.com/office/drawing/2014/main" id="{D6E54C45-DBD0-359B-9B4C-81734BE817B3}"/>
              </a:ext>
            </a:extLst>
          </p:cNvPr>
          <p:cNvPicPr>
            <a:picLocks noChangeAspect="1"/>
          </p:cNvPicPr>
          <p:nvPr/>
        </p:nvPicPr>
        <p:blipFill>
          <a:blip r:embed="rId6">
            <a:extLst>
              <a:ext uri="{28A0092B-C50C-407E-A947-70E740481C1C}">
                <a14:useLocalDpi xmlns:a14="http://schemas.microsoft.com/office/drawing/2010/main" val="0"/>
              </a:ext>
            </a:extLst>
          </a:blip>
          <a:srcRect l="32376" r="30723"/>
          <a:stretch>
            <a:fillRect/>
          </a:stretch>
        </p:blipFill>
        <p:spPr>
          <a:xfrm>
            <a:off x="8783146" y="3737357"/>
            <a:ext cx="825910" cy="956886"/>
          </a:xfrm>
          <a:prstGeom prst="rect">
            <a:avLst/>
          </a:prstGeom>
        </p:spPr>
      </p:pic>
      <p:pic>
        <p:nvPicPr>
          <p:cNvPr id="47" name="Image 46" descr="Une image contenant émoticône, Dessin d’enfant, dessin humoristique, smiley&#10;&#10;Le contenu généré par l’IA peut être incorrect.">
            <a:extLst>
              <a:ext uri="{FF2B5EF4-FFF2-40B4-BE49-F238E27FC236}">
                <a16:creationId xmlns:a16="http://schemas.microsoft.com/office/drawing/2014/main" id="{3D4B21E4-3329-1923-8CFB-1DC1957B3244}"/>
              </a:ext>
            </a:extLst>
          </p:cNvPr>
          <p:cNvPicPr>
            <a:picLocks noChangeAspect="1"/>
          </p:cNvPicPr>
          <p:nvPr/>
        </p:nvPicPr>
        <p:blipFill>
          <a:blip r:embed="rId6">
            <a:extLst>
              <a:ext uri="{28A0092B-C50C-407E-A947-70E740481C1C}">
                <a14:useLocalDpi xmlns:a14="http://schemas.microsoft.com/office/drawing/2010/main" val="0"/>
              </a:ext>
            </a:extLst>
          </a:blip>
          <a:srcRect l="72031"/>
          <a:stretch>
            <a:fillRect/>
          </a:stretch>
        </p:blipFill>
        <p:spPr>
          <a:xfrm>
            <a:off x="8847055" y="2037754"/>
            <a:ext cx="639096" cy="976930"/>
          </a:xfrm>
          <a:prstGeom prst="rect">
            <a:avLst/>
          </a:prstGeom>
        </p:spPr>
      </p:pic>
      <p:sp>
        <p:nvSpPr>
          <p:cNvPr id="48" name="Rectangle 47">
            <a:extLst>
              <a:ext uri="{FF2B5EF4-FFF2-40B4-BE49-F238E27FC236}">
                <a16:creationId xmlns:a16="http://schemas.microsoft.com/office/drawing/2014/main" id="{E1674DBF-D1E7-1276-9CE5-EADD50A53AFC}"/>
              </a:ext>
            </a:extLst>
          </p:cNvPr>
          <p:cNvSpPr/>
          <p:nvPr/>
        </p:nvSpPr>
        <p:spPr>
          <a:xfrm>
            <a:off x="3225338" y="1987879"/>
            <a:ext cx="5386637"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مِنَ </a:t>
            </a:r>
            <a:r>
              <a:rPr lang="ar-SA" sz="2400" b="1" dirty="0">
                <a:solidFill>
                  <a:srgbClr val="C00000"/>
                </a:solidFill>
              </a:rPr>
              <a:t>الإِجَابَةِ الصَّحِيحَةِ </a:t>
            </a:r>
            <a:r>
              <a:rPr lang="ar-SA" sz="2400" b="1" dirty="0">
                <a:solidFill>
                  <a:srgbClr val="002060"/>
                </a:solidFill>
              </a:rPr>
              <a:t>عَنْ </a:t>
            </a:r>
            <a:r>
              <a:rPr lang="ar-SA" sz="2400" b="1" dirty="0">
                <a:solidFill>
                  <a:srgbClr val="C00000"/>
                </a:solidFill>
              </a:rPr>
              <a:t>4</a:t>
            </a:r>
            <a:r>
              <a:rPr lang="ar-SA" sz="2400" b="1" dirty="0">
                <a:solidFill>
                  <a:srgbClr val="002060"/>
                </a:solidFill>
              </a:rPr>
              <a:t> أَسْئِلَةٍ </a:t>
            </a:r>
            <a:r>
              <a:rPr lang="ar-SA" sz="2400" b="1" dirty="0">
                <a:solidFill>
                  <a:srgbClr val="C00000"/>
                </a:solidFill>
              </a:rPr>
              <a:t>فَأَكْثَرَ</a:t>
            </a:r>
            <a:br>
              <a:rPr lang="ar-SA" sz="2400" dirty="0">
                <a:solidFill>
                  <a:srgbClr val="002060"/>
                </a:solidFill>
              </a:rPr>
            </a:br>
            <a:r>
              <a:rPr lang="ar-SA" sz="2400" b="1" dirty="0">
                <a:solidFill>
                  <a:schemeClr val="accent3">
                    <a:lumMod val="50000"/>
                  </a:schemeClr>
                </a:solidFill>
              </a:rPr>
              <a:t>وَقُمْتُ بِتَصْحِيحِ الأَخْطَاءِ عَلَى كُرَّاسَتِي</a:t>
            </a:r>
            <a:endParaRPr lang="fr-FR" sz="2400" b="1" dirty="0">
              <a:solidFill>
                <a:schemeClr val="accent3">
                  <a:lumMod val="50000"/>
                </a:schemeClr>
              </a:solidFill>
            </a:endParaRPr>
          </a:p>
        </p:txBody>
      </p:sp>
      <p:sp>
        <p:nvSpPr>
          <p:cNvPr id="49" name="Rectangle 48">
            <a:extLst>
              <a:ext uri="{FF2B5EF4-FFF2-40B4-BE49-F238E27FC236}">
                <a16:creationId xmlns:a16="http://schemas.microsoft.com/office/drawing/2014/main" id="{46DAE5F3-22B4-C531-E9FF-E0328FC53006}"/>
              </a:ext>
            </a:extLst>
          </p:cNvPr>
          <p:cNvSpPr/>
          <p:nvPr/>
        </p:nvSpPr>
        <p:spPr>
          <a:xfrm>
            <a:off x="3064794" y="3767072"/>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مِنَ الإِجَابَةِ عَنْ </a:t>
            </a:r>
            <a:r>
              <a:rPr lang="ar-SA" sz="2400" b="1" dirty="0">
                <a:solidFill>
                  <a:srgbClr val="C00000"/>
                </a:solidFill>
              </a:rPr>
              <a:t>[3 أَو 2 أَو 1] فَقَطْ</a:t>
            </a:r>
            <a:r>
              <a:rPr lang="ar-SA" sz="2400" b="1" dirty="0">
                <a:solidFill>
                  <a:srgbClr val="002060"/>
                </a:solidFill>
              </a:rPr>
              <a:t> مِنَ الأَسْئِلَةِ</a:t>
            </a:r>
            <a:br>
              <a:rPr lang="ar-SA" sz="2400" dirty="0">
                <a:solidFill>
                  <a:srgbClr val="002060"/>
                </a:solidFill>
              </a:rPr>
            </a:br>
            <a:r>
              <a:rPr lang="ar-SA" sz="2400" b="1" dirty="0">
                <a:solidFill>
                  <a:schemeClr val="accent3">
                    <a:lumMod val="50000"/>
                  </a:schemeClr>
                </a:solidFill>
              </a:rPr>
              <a:t>أَحْتَاجُ إِلَى مَزِيدٍ مِنَ التَّدْرِيبِ عَلَى الفَهْمِ!</a:t>
            </a:r>
            <a:endParaRPr lang="fr-FR" sz="2400" b="1" dirty="0">
              <a:solidFill>
                <a:schemeClr val="accent3">
                  <a:lumMod val="50000"/>
                </a:schemeClr>
              </a:solidFill>
            </a:endParaRPr>
          </a:p>
        </p:txBody>
      </p:sp>
      <p:sp>
        <p:nvSpPr>
          <p:cNvPr id="50" name="Rectangle 49">
            <a:extLst>
              <a:ext uri="{FF2B5EF4-FFF2-40B4-BE49-F238E27FC236}">
                <a16:creationId xmlns:a16="http://schemas.microsoft.com/office/drawing/2014/main" id="{CDF895D8-081D-3A98-9551-9E18B141978C}"/>
              </a:ext>
            </a:extLst>
          </p:cNvPr>
          <p:cNvSpPr/>
          <p:nvPr/>
        </p:nvSpPr>
        <p:spPr>
          <a:xfrm>
            <a:off x="2969071" y="551181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a:t>
            </a:r>
            <a:r>
              <a:rPr lang="ar-SA" sz="2400" b="1" dirty="0">
                <a:solidFill>
                  <a:srgbClr val="C00000"/>
                </a:solidFill>
              </a:rPr>
              <a:t>مِنَ الإِجَابَةِ الصَّحِيحَةِ </a:t>
            </a:r>
            <a:r>
              <a:rPr lang="ar-SA" sz="2400" b="1" dirty="0">
                <a:solidFill>
                  <a:srgbClr val="002060"/>
                </a:solidFill>
              </a:rPr>
              <a:t>عَنْ</a:t>
            </a:r>
            <a:r>
              <a:rPr lang="ar-SA" sz="2400" b="1" dirty="0">
                <a:solidFill>
                  <a:srgbClr val="C00000"/>
                </a:solidFill>
              </a:rPr>
              <a:t> [0] </a:t>
            </a:r>
            <a:r>
              <a:rPr lang="ar-SA" sz="2400" b="1" dirty="0">
                <a:solidFill>
                  <a:srgbClr val="002060"/>
                </a:solidFill>
              </a:rPr>
              <a:t>مِنَ الأَسْئِلَةِ</a:t>
            </a:r>
            <a:br>
              <a:rPr lang="ar-SA" sz="2400" dirty="0">
                <a:solidFill>
                  <a:srgbClr val="002060"/>
                </a:solidFill>
              </a:rPr>
            </a:br>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Tree>
    <p:extLst>
      <p:ext uri="{BB962C8B-B14F-4D97-AF65-F5344CB8AC3E}">
        <p14:creationId xmlns:p14="http://schemas.microsoft.com/office/powerpoint/2010/main" val="906473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A331E-704C-219A-2F1B-4E226D7CE74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422C0397-356F-B692-90A9-4A65B3D77145}"/>
              </a:ext>
            </a:extLst>
          </p:cNvPr>
          <p:cNvGrpSpPr/>
          <p:nvPr/>
        </p:nvGrpSpPr>
        <p:grpSpPr>
          <a:xfrm>
            <a:off x="5171607" y="1642150"/>
            <a:ext cx="5610626" cy="3873929"/>
            <a:chOff x="1641585" y="1048972"/>
            <a:chExt cx="5867403" cy="3260732"/>
          </a:xfrm>
        </p:grpSpPr>
        <p:sp>
          <p:nvSpPr>
            <p:cNvPr id="6" name="Rectangle : coins arrondis 10">
              <a:extLst>
                <a:ext uri="{FF2B5EF4-FFF2-40B4-BE49-F238E27FC236}">
                  <a16:creationId xmlns:a16="http://schemas.microsoft.com/office/drawing/2014/main" id="{00B87FB4-E61A-E11C-5330-92BE01852C6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B98D18DC-FDD3-B22E-5F62-47ADBF99481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C57F72C-DF00-5CF0-5AC3-E925C98519E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183D981-979D-7B5C-1989-99A7DC5BDCF2}"/>
              </a:ext>
            </a:extLst>
          </p:cNvPr>
          <p:cNvSpPr txBox="1"/>
          <p:nvPr/>
        </p:nvSpPr>
        <p:spPr>
          <a:xfrm>
            <a:off x="5381468" y="1945420"/>
            <a:ext cx="5400765" cy="296715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kumimoji="0" lang="ar-MA" sz="4900" b="1" i="0" u="none" strike="noStrike" kern="0" cap="none" spc="0" normalizeH="0" baseline="0" noProof="0" dirty="0">
                <a:ln>
                  <a:noFill/>
                </a:ln>
                <a:solidFill>
                  <a:srgbClr val="44546A"/>
                </a:solidFill>
                <a:effectLst/>
                <a:uLnTx/>
                <a:uFillTx/>
                <a:latin typeface="Calibri"/>
                <a:ea typeface="Calibri"/>
                <a:cs typeface="Calibri"/>
              </a:rPr>
              <a:t>النشاط </a:t>
            </a:r>
            <a:r>
              <a:rPr kumimoji="0" lang="ar-SA" sz="4900" b="1" i="0" u="none" strike="noStrike" kern="0" cap="none" spc="0" normalizeH="0" baseline="0" noProof="0" dirty="0">
                <a:ln>
                  <a:noFill/>
                </a:ln>
                <a:solidFill>
                  <a:srgbClr val="44546A"/>
                </a:solidFill>
                <a:effectLst/>
                <a:uLnTx/>
                <a:uFillTx/>
                <a:latin typeface="Calibri"/>
                <a:ea typeface="Calibri"/>
                <a:cs typeface="Calibri"/>
              </a:rPr>
              <a:t>الرابع</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800" b="1" kern="0" dirty="0">
                <a:solidFill>
                  <a:srgbClr val="FFC000"/>
                </a:solidFill>
                <a:latin typeface="Calibri"/>
                <a:ea typeface="Calibri"/>
                <a:cs typeface="Calibri"/>
                <a:sym typeface="Calibri"/>
              </a:rPr>
              <a:t>أوظفُ وأستثمرُ</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S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3" name="Picture 2">
            <a:extLst>
              <a:ext uri="{FF2B5EF4-FFF2-40B4-BE49-F238E27FC236}">
                <a16:creationId xmlns:a16="http://schemas.microsoft.com/office/drawing/2014/main" id="{43BFAA8C-B339-0DCE-831A-666A3E0FF02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2114503" y="2230444"/>
            <a:ext cx="2697339" cy="2697339"/>
          </a:xfrm>
          <a:prstGeom prst="rect">
            <a:avLst/>
          </a:prstGeom>
        </p:spPr>
      </p:pic>
      <p:sp>
        <p:nvSpPr>
          <p:cNvPr id="2" name="Google Shape;1548;p49">
            <a:extLst>
              <a:ext uri="{FF2B5EF4-FFF2-40B4-BE49-F238E27FC236}">
                <a16:creationId xmlns:a16="http://schemas.microsoft.com/office/drawing/2014/main" id="{190D2230-9C31-0604-3BC0-6F967EBB9524}"/>
              </a:ext>
            </a:extLst>
          </p:cNvPr>
          <p:cNvSpPr txBox="1">
            <a:spLocks/>
          </p:cNvSpPr>
          <p:nvPr/>
        </p:nvSpPr>
        <p:spPr>
          <a:xfrm>
            <a:off x="-931026" y="6218360"/>
            <a:ext cx="5418140" cy="26556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a:solidFill>
                  <a:srgbClr val="C00000"/>
                </a:solidFill>
              </a:rPr>
              <a:t>ينجز مع التلاميذ الذين أنهوا مرحلة أجيب عن أسئلة الفهم</a:t>
            </a:r>
          </a:p>
        </p:txBody>
      </p:sp>
      <p:sp>
        <p:nvSpPr>
          <p:cNvPr id="4" name="Oval 45">
            <a:extLst>
              <a:ext uri="{FF2B5EF4-FFF2-40B4-BE49-F238E27FC236}">
                <a16:creationId xmlns:a16="http://schemas.microsoft.com/office/drawing/2014/main" id="{39225EB0-1B00-85AC-BFA6-1BD24D44EF93}"/>
              </a:ext>
            </a:extLst>
          </p:cNvPr>
          <p:cNvSpPr/>
          <p:nvPr/>
        </p:nvSpPr>
        <p:spPr>
          <a:xfrm>
            <a:off x="9246224" y="4087924"/>
            <a:ext cx="645921" cy="7002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608343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511;p45">
            <a:extLst>
              <a:ext uri="{FF2B5EF4-FFF2-40B4-BE49-F238E27FC236}">
                <a16:creationId xmlns:a16="http://schemas.microsoft.com/office/drawing/2014/main" id="{21D933F7-C3D6-0516-1DCE-96F9D0876137}"/>
              </a:ext>
            </a:extLst>
          </p:cNvPr>
          <p:cNvSpPr txBox="1">
            <a:spLocks/>
          </p:cNvSpPr>
          <p:nvPr/>
        </p:nvSpPr>
        <p:spPr>
          <a:xfrm>
            <a:off x="2069709" y="439041"/>
            <a:ext cx="9224920"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Clr>
                <a:srgbClr val="AEABAB"/>
              </a:buClr>
              <a:buSzPts val="1400"/>
              <a:buFont typeface="Arial" panose="020B0604020202020204" pitchFamily="34" charset="0"/>
              <a:buNone/>
            </a:pPr>
            <a:r>
              <a:rPr lang="ar-SA" sz="1400" i="1" dirty="0">
                <a:solidFill>
                  <a:srgbClr val="AEABAB"/>
                </a:solidFill>
              </a:rPr>
              <a:t>يوجه الأستاذ التلاميذ توظيف تعلماتهم السابقة لإنتاج جمل وصفية لمشهد طبيعي على غرار الجملة المقترحة. </a:t>
            </a:r>
            <a:endParaRPr lang="ar-SA" sz="1400" i="1" dirty="0"/>
          </a:p>
        </p:txBody>
      </p:sp>
      <p:sp>
        <p:nvSpPr>
          <p:cNvPr id="8" name="Google Shape;1548;p49">
            <a:extLst>
              <a:ext uri="{FF2B5EF4-FFF2-40B4-BE49-F238E27FC236}">
                <a16:creationId xmlns:a16="http://schemas.microsoft.com/office/drawing/2014/main" id="{D5D11558-01AF-44C3-3708-85D25F7FC695}"/>
              </a:ext>
            </a:extLst>
          </p:cNvPr>
          <p:cNvSpPr txBox="1">
            <a:spLocks/>
          </p:cNvSpPr>
          <p:nvPr/>
        </p:nvSpPr>
        <p:spPr>
          <a:xfrm>
            <a:off x="953451" y="151349"/>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600" b="1" dirty="0">
                <a:solidFill>
                  <a:schemeClr val="bg1">
                    <a:lumMod val="50000"/>
                  </a:schemeClr>
                </a:solidFill>
                <a:latin typeface="+mn-lt"/>
              </a:rPr>
              <a:t>الآن، سنوظف </a:t>
            </a:r>
            <a:r>
              <a:rPr lang="ar-SA" sz="1600" b="1" dirty="0" err="1">
                <a:solidFill>
                  <a:schemeClr val="bg1">
                    <a:lumMod val="50000"/>
                  </a:schemeClr>
                </a:solidFill>
                <a:latin typeface="+mn-lt"/>
              </a:rPr>
              <a:t>تعلماتنا</a:t>
            </a:r>
            <a:r>
              <a:rPr lang="ar-SA" sz="1600" b="1" dirty="0">
                <a:solidFill>
                  <a:schemeClr val="bg1">
                    <a:lumMod val="50000"/>
                  </a:schemeClr>
                </a:solidFill>
                <a:latin typeface="+mn-lt"/>
              </a:rPr>
              <a:t> في إنتاج جمل وصفية لمشهد طبيعي</a:t>
            </a:r>
          </a:p>
        </p:txBody>
      </p:sp>
      <p:pic>
        <p:nvPicPr>
          <p:cNvPr id="11" name="Picture 4" descr="Image générée">
            <a:extLst>
              <a:ext uri="{FF2B5EF4-FFF2-40B4-BE49-F238E27FC236}">
                <a16:creationId xmlns:a16="http://schemas.microsoft.com/office/drawing/2014/main" id="{5641ADB3-1E0D-A63E-7B70-7DD4B57700B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10718" y="95551"/>
            <a:ext cx="732016" cy="696482"/>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ED1789EA-D431-4811-ADEE-6B83AFD14474}"/>
              </a:ext>
            </a:extLst>
          </p:cNvPr>
          <p:cNvSpPr txBox="1"/>
          <p:nvPr/>
        </p:nvSpPr>
        <p:spPr>
          <a:xfrm>
            <a:off x="953451" y="1276259"/>
            <a:ext cx="10052600" cy="830997"/>
          </a:xfrm>
          <a:prstGeom prst="rect">
            <a:avLst/>
          </a:prstGeom>
          <a:solidFill>
            <a:schemeClr val="accent6">
              <a:lumMod val="20000"/>
              <a:lumOff val="80000"/>
            </a:schemeClr>
          </a:solidFill>
        </p:spPr>
        <p:txBody>
          <a:bodyPr wrap="square">
            <a:spAutoFit/>
          </a:bodyPr>
          <a:lstStyle/>
          <a:p>
            <a:pPr marL="228600" indent="-228600" algn="r" defTabSz="685800" rtl="1">
              <a:defRPr/>
            </a:pPr>
            <a:r>
              <a:rPr lang="ar-SA" sz="2400" b="1" dirty="0">
                <a:solidFill>
                  <a:srgbClr val="002060"/>
                </a:solidFill>
                <a:cs typeface="Mudir MT" pitchFamily="2" charset="-78"/>
              </a:rPr>
              <a:t>1- </a:t>
            </a:r>
            <a:r>
              <a:rPr lang="ar-MA" sz="2400" b="1" dirty="0">
                <a:solidFill>
                  <a:srgbClr val="002060"/>
                </a:solidFill>
                <a:cs typeface="Mudir MT" pitchFamily="2" charset="-78"/>
                <a:sym typeface="Arial"/>
              </a:rPr>
              <a:t>أُتْمِمُ</a:t>
            </a:r>
            <a:r>
              <a:rPr lang="ar-MA" sz="2400" b="1" dirty="0">
                <a:solidFill>
                  <a:srgbClr val="002060"/>
                </a:solidFill>
                <a:cs typeface="Mudir MT" pitchFamily="2" charset="-78"/>
              </a:rPr>
              <a:t> </a:t>
            </a:r>
            <a:r>
              <a:rPr lang="ar-MA" sz="2400" b="1" dirty="0" err="1">
                <a:solidFill>
                  <a:srgbClr val="002060"/>
                </a:solidFill>
                <a:cs typeface="Mudir MT" pitchFamily="2" charset="-78"/>
                <a:sym typeface="Arial"/>
              </a:rPr>
              <a:t>ٱلنَّصَّ</a:t>
            </a:r>
            <a:r>
              <a:rPr lang="ar-MA" sz="2400" b="1" dirty="0">
                <a:solidFill>
                  <a:srgbClr val="002060"/>
                </a:solidFill>
                <a:cs typeface="Mudir MT" pitchFamily="2" charset="-78"/>
              </a:rPr>
              <a:t> بِتَعَابِيرَ تَفْسِيرِيَّةٍ مُنَاسِبَةٍ لِتَفْسِيرِ ظَاهِرَةِ </a:t>
            </a:r>
            <a:r>
              <a:rPr lang="ar-MA" sz="2400" b="1" dirty="0" err="1">
                <a:solidFill>
                  <a:srgbClr val="002060"/>
                </a:solidFill>
                <a:cs typeface="Mudir MT" pitchFamily="2" charset="-78"/>
                <a:sym typeface="Arial"/>
              </a:rPr>
              <a:t>ٱلْغِيَابِ</a:t>
            </a:r>
            <a:r>
              <a:rPr lang="ar-MA" sz="2400" b="1" dirty="0">
                <a:solidFill>
                  <a:srgbClr val="002060"/>
                </a:solidFill>
                <a:cs typeface="Mudir MT" pitchFamily="2" charset="-78"/>
              </a:rPr>
              <a:t> </a:t>
            </a:r>
            <a:r>
              <a:rPr lang="ar-MA" sz="2400" b="1" dirty="0" err="1">
                <a:solidFill>
                  <a:srgbClr val="002060"/>
                </a:solidFill>
                <a:cs typeface="Mudir MT" pitchFamily="2" charset="-78"/>
                <a:sym typeface="Arial"/>
              </a:rPr>
              <a:t>ٱلْمَدْرَسِيِّ</a:t>
            </a:r>
            <a:r>
              <a:rPr lang="ar-MA" sz="2400" b="1" dirty="0">
                <a:solidFill>
                  <a:srgbClr val="002060"/>
                </a:solidFill>
                <a:cs typeface="Mudir MT" pitchFamily="2" charset="-78"/>
              </a:rPr>
              <a:t> :    </a:t>
            </a:r>
            <a:r>
              <a:rPr lang="ar-MA" sz="2400" b="1" dirty="0">
                <a:solidFill>
                  <a:srgbClr val="C00000"/>
                </a:solidFill>
                <a:cs typeface="Mudir MT" pitchFamily="2" charset="-78"/>
                <a:sym typeface="Calibri"/>
              </a:rPr>
              <a:t>ثُمَّ أَسْبَابٌ - فَيُقصد بِه</a:t>
            </a:r>
            <a:r>
              <a:rPr lang="ar-SA" sz="2400" b="1" dirty="0">
                <a:solidFill>
                  <a:srgbClr val="C00000"/>
                </a:solidFill>
                <a:cs typeface="Mudir MT" pitchFamily="2" charset="-78"/>
                <a:sym typeface="Calibri"/>
              </a:rPr>
              <a:t>ِ</a:t>
            </a:r>
            <a:r>
              <a:rPr lang="ar-MA" sz="2400" b="1" dirty="0">
                <a:solidFill>
                  <a:srgbClr val="C00000"/>
                </a:solidFill>
                <a:cs typeface="Mudir MT" pitchFamily="2" charset="-78"/>
                <a:sym typeface="Calibri"/>
              </a:rPr>
              <a:t> - هُوَ كُلُّ - أَمَّا - وَتَكْمُنُ وَرَاءَه</a:t>
            </a:r>
            <a:r>
              <a:rPr lang="ar-SA" sz="2400" b="1" dirty="0">
                <a:solidFill>
                  <a:srgbClr val="C00000"/>
                </a:solidFill>
                <a:cs typeface="Mudir MT" pitchFamily="2" charset="-78"/>
                <a:sym typeface="Calibri"/>
              </a:rPr>
              <a:t>ُ</a:t>
            </a:r>
            <a:r>
              <a:rPr lang="ar-MA" sz="2400" b="1" dirty="0">
                <a:solidFill>
                  <a:srgbClr val="C00000"/>
                </a:solidFill>
                <a:cs typeface="Mudir MT" pitchFamily="2" charset="-78"/>
                <a:sym typeface="Calibri"/>
              </a:rPr>
              <a:t> – مِثْلَ - وَلِمُوَاجَهَةِ هَذِهِ - وَلَا بُدَّ أَيْضًا </a:t>
            </a:r>
          </a:p>
        </p:txBody>
      </p:sp>
      <p:graphicFrame>
        <p:nvGraphicFramePr>
          <p:cNvPr id="7" name="Tableau 6">
            <a:extLst>
              <a:ext uri="{FF2B5EF4-FFF2-40B4-BE49-F238E27FC236}">
                <a16:creationId xmlns:a16="http://schemas.microsoft.com/office/drawing/2014/main" id="{A5B270F3-31F3-2762-2DD8-8671A5C3F6C5}"/>
              </a:ext>
            </a:extLst>
          </p:cNvPr>
          <p:cNvGraphicFramePr>
            <a:graphicFrameLocks noGrp="1"/>
          </p:cNvGraphicFramePr>
          <p:nvPr>
            <p:extLst>
              <p:ext uri="{D42A27DB-BD31-4B8C-83A1-F6EECF244321}">
                <p14:modId xmlns:p14="http://schemas.microsoft.com/office/powerpoint/2010/main" val="232142307"/>
              </p:ext>
            </p:extLst>
          </p:nvPr>
        </p:nvGraphicFramePr>
        <p:xfrm>
          <a:off x="953451" y="2376657"/>
          <a:ext cx="10052600" cy="3492128"/>
        </p:xfrm>
        <a:graphic>
          <a:graphicData uri="http://schemas.openxmlformats.org/drawingml/2006/table">
            <a:tbl>
              <a:tblPr firstRow="1" bandRow="1">
                <a:noFill/>
              </a:tblPr>
              <a:tblGrid>
                <a:gridCol w="10052600">
                  <a:extLst>
                    <a:ext uri="{9D8B030D-6E8A-4147-A177-3AD203B41FA5}">
                      <a16:colId xmlns:a16="http://schemas.microsoft.com/office/drawing/2014/main" val="3677733942"/>
                    </a:ext>
                  </a:extLst>
                </a:gridCol>
              </a:tblGrid>
              <a:tr h="3492128">
                <a:tc>
                  <a:txBody>
                    <a:bodyPr/>
                    <a:lstStyle/>
                    <a:p>
                      <a:pPr marL="0" marR="0" lvl="0" indent="0" algn="just" rtl="1">
                        <a:lnSpc>
                          <a:spcPct val="150000"/>
                        </a:lnSpc>
                        <a:spcBef>
                          <a:spcPts val="0"/>
                        </a:spcBef>
                        <a:spcAft>
                          <a:spcPts val="0"/>
                        </a:spcAft>
                        <a:buClr>
                          <a:srgbClr val="FF0000"/>
                        </a:buClr>
                        <a:buSzPts val="1300"/>
                        <a:buFont typeface="Noto Sans Symbols"/>
                        <a:buNone/>
                      </a:pPr>
                      <a:r>
                        <a:rPr lang="ar-MA" sz="2400" b="1" kern="1200" dirty="0" err="1">
                          <a:solidFill>
                            <a:srgbClr val="002060"/>
                          </a:solidFill>
                          <a:latin typeface="+mn-lt"/>
                          <a:ea typeface="+mn-ea"/>
                          <a:cs typeface="Mudir MT" pitchFamily="2" charset="-78"/>
                          <a:sym typeface="Calibri"/>
                        </a:rPr>
                        <a:t>ٱلتَّغَيُّبُ</a:t>
                      </a:r>
                      <a:r>
                        <a:rPr lang="ar-SA" sz="2400" b="1" kern="1200" dirty="0">
                          <a:solidFill>
                            <a:srgbClr val="002060"/>
                          </a:solidFill>
                          <a:latin typeface="+mn-lt"/>
                          <a:ea typeface="+mn-ea"/>
                          <a:cs typeface="Mudir MT" pitchFamily="2" charset="-78"/>
                          <a:sym typeface="Calibri"/>
                        </a:rPr>
                        <a:t>.</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ٱنْقِطَاعٌ</a:t>
                      </a:r>
                      <a:r>
                        <a:rPr lang="ar-MA" sz="2400" b="1" kern="1200" dirty="0">
                          <a:solidFill>
                            <a:srgbClr val="002060"/>
                          </a:solidFill>
                          <a:latin typeface="+mn-lt"/>
                          <a:ea typeface="+mn-ea"/>
                          <a:cs typeface="Mudir MT" pitchFamily="2" charset="-78"/>
                          <a:sym typeface="Calibri"/>
                        </a:rPr>
                        <a:t> مُتَكَرِّرٌ عَنِ </a:t>
                      </a:r>
                      <a:r>
                        <a:rPr lang="ar-MA" sz="2400" b="1" kern="1200" dirty="0" err="1">
                          <a:solidFill>
                            <a:srgbClr val="002060"/>
                          </a:solidFill>
                          <a:latin typeface="+mn-lt"/>
                          <a:ea typeface="+mn-ea"/>
                          <a:cs typeface="Mudir MT" pitchFamily="2" charset="-78"/>
                          <a:sym typeface="Calibri"/>
                        </a:rPr>
                        <a:t>ٱلْعَمَلِ</a:t>
                      </a:r>
                      <a:r>
                        <a:rPr lang="ar-MA" sz="2400" b="1" kern="1200" dirty="0">
                          <a:solidFill>
                            <a:srgbClr val="002060"/>
                          </a:solidFill>
                          <a:latin typeface="+mn-lt"/>
                          <a:ea typeface="+mn-ea"/>
                          <a:cs typeface="Mudir MT" pitchFamily="2" charset="-78"/>
                          <a:sym typeface="Calibri"/>
                        </a:rPr>
                        <a:t> أَوِ </a:t>
                      </a:r>
                      <a:r>
                        <a:rPr lang="ar-MA" sz="2400" b="1" kern="1200" dirty="0" err="1">
                          <a:solidFill>
                            <a:srgbClr val="002060"/>
                          </a:solidFill>
                          <a:latin typeface="+mn-lt"/>
                          <a:ea typeface="+mn-ea"/>
                          <a:cs typeface="Mudir MT" pitchFamily="2" charset="-78"/>
                          <a:sym typeface="Calibri"/>
                        </a:rPr>
                        <a:t>ٱلدِّرَاسَةِ</a:t>
                      </a:r>
                      <a:r>
                        <a:rPr lang="ar-MA" sz="2400" b="1" kern="1200" dirty="0">
                          <a:solidFill>
                            <a:srgbClr val="002060"/>
                          </a:solidFill>
                          <a:latin typeface="+mn-lt"/>
                          <a:ea typeface="+mn-ea"/>
                          <a:cs typeface="Mudir MT" pitchFamily="2" charset="-78"/>
                          <a:sym typeface="Calibri"/>
                        </a:rPr>
                        <a:t> دُونَ مُبَرِّرٍ ........ </a:t>
                      </a:r>
                      <a:r>
                        <a:rPr lang="ar-MA" sz="2400" b="1" kern="1200" dirty="0" err="1">
                          <a:solidFill>
                            <a:srgbClr val="002060"/>
                          </a:solidFill>
                          <a:latin typeface="+mn-lt"/>
                          <a:ea typeface="+mn-ea"/>
                          <a:cs typeface="Mudir MT" pitchFamily="2" charset="-78"/>
                          <a:sym typeface="Calibri"/>
                        </a:rPr>
                        <a:t>ٱلتَّغَيُّبُ</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ٱلْمَدْرَسِيُّ</a:t>
                      </a:r>
                      <a:r>
                        <a:rPr lang="ar-MA" sz="2400" b="1" kern="1200" dirty="0">
                          <a:solidFill>
                            <a:srgbClr val="002060"/>
                          </a:solidFill>
                          <a:latin typeface="+mn-lt"/>
                          <a:ea typeface="+mn-ea"/>
                          <a:cs typeface="Mudir MT" pitchFamily="2" charset="-78"/>
                          <a:sym typeface="Calibri"/>
                        </a:rPr>
                        <a:t> .................. تَخَلُّفُ </a:t>
                      </a:r>
                      <a:r>
                        <a:rPr lang="ar-MA" sz="2400" b="1" kern="1200" dirty="0" err="1">
                          <a:solidFill>
                            <a:srgbClr val="002060"/>
                          </a:solidFill>
                          <a:latin typeface="+mn-lt"/>
                          <a:ea typeface="+mn-ea"/>
                          <a:cs typeface="Mudir MT" pitchFamily="2" charset="-78"/>
                          <a:sym typeface="Calibri"/>
                        </a:rPr>
                        <a:t>ٱلتِّلْمِيذِ</a:t>
                      </a:r>
                      <a:r>
                        <a:rPr lang="ar-MA" sz="2400" b="1" kern="1200" dirty="0">
                          <a:solidFill>
                            <a:srgbClr val="002060"/>
                          </a:solidFill>
                          <a:latin typeface="+mn-lt"/>
                          <a:ea typeface="+mn-ea"/>
                          <a:cs typeface="Mudir MT" pitchFamily="2" charset="-78"/>
                          <a:sym typeface="Calibri"/>
                        </a:rPr>
                        <a:t> عَنِ </a:t>
                      </a:r>
                      <a:r>
                        <a:rPr lang="ar-MA" sz="2400" b="1" kern="1200" dirty="0" err="1">
                          <a:solidFill>
                            <a:srgbClr val="002060"/>
                          </a:solidFill>
                          <a:latin typeface="+mn-lt"/>
                          <a:ea typeface="+mn-ea"/>
                          <a:cs typeface="Mudir MT" pitchFamily="2" charset="-78"/>
                          <a:sym typeface="Calibri"/>
                        </a:rPr>
                        <a:t>ٱلْحُضُورِ</a:t>
                      </a:r>
                      <a:r>
                        <a:rPr lang="ar-MA" sz="2400" b="1" kern="1200" dirty="0">
                          <a:solidFill>
                            <a:srgbClr val="002060"/>
                          </a:solidFill>
                          <a:latin typeface="+mn-lt"/>
                          <a:ea typeface="+mn-ea"/>
                          <a:cs typeface="Mudir MT" pitchFamily="2" charset="-78"/>
                          <a:sym typeface="Calibri"/>
                        </a:rPr>
                        <a:t> إِلَى </a:t>
                      </a:r>
                      <a:r>
                        <a:rPr lang="ar-MA" sz="2400" b="1" kern="1200" dirty="0" err="1">
                          <a:solidFill>
                            <a:srgbClr val="002060"/>
                          </a:solidFill>
                          <a:latin typeface="+mn-lt"/>
                          <a:ea typeface="+mn-ea"/>
                          <a:cs typeface="Mudir MT" pitchFamily="2" charset="-78"/>
                          <a:sym typeface="Calibri"/>
                        </a:rPr>
                        <a:t>ٱلْمُؤَسَّسَةِ</a:t>
                      </a:r>
                      <a:r>
                        <a:rPr lang="ar-MA" sz="2400" b="1" kern="1200" dirty="0">
                          <a:solidFill>
                            <a:srgbClr val="002060"/>
                          </a:solidFill>
                          <a:latin typeface="+mn-lt"/>
                          <a:ea typeface="+mn-ea"/>
                          <a:cs typeface="Mudir MT" pitchFamily="2" charset="-78"/>
                          <a:sym typeface="Calibri"/>
                        </a:rPr>
                        <a:t> .. ............... أَسْبَابٌ ذَاتِيَّةٌ تَتَعَلَّقُ </a:t>
                      </a:r>
                      <a:r>
                        <a:rPr lang="ar-MA" sz="2400" b="1" kern="1200" dirty="0" err="1">
                          <a:solidFill>
                            <a:srgbClr val="002060"/>
                          </a:solidFill>
                          <a:latin typeface="+mn-lt"/>
                          <a:ea typeface="+mn-ea"/>
                          <a:cs typeface="Mudir MT" pitchFamily="2" charset="-78"/>
                          <a:sym typeface="Calibri"/>
                        </a:rPr>
                        <a:t>بِٱلْمُتَعَلِّمِينَ</a:t>
                      </a:r>
                      <a:r>
                        <a:rPr lang="ar-MA" sz="2400" b="1" kern="1200" dirty="0">
                          <a:solidFill>
                            <a:srgbClr val="002060"/>
                          </a:solidFill>
                          <a:latin typeface="+mn-lt"/>
                          <a:ea typeface="+mn-ea"/>
                          <a:cs typeface="Mudir MT" pitchFamily="2" charset="-78"/>
                          <a:sym typeface="Calibri"/>
                        </a:rPr>
                        <a:t> أَنْفُسِهِمْ؛ ..... ضَعْفِ </a:t>
                      </a:r>
                      <a:r>
                        <a:rPr lang="ar-MA" sz="2400" b="1" kern="1200" dirty="0" err="1">
                          <a:solidFill>
                            <a:srgbClr val="002060"/>
                          </a:solidFill>
                          <a:latin typeface="+mn-lt"/>
                          <a:ea typeface="+mn-ea"/>
                          <a:cs typeface="Mudir MT" pitchFamily="2" charset="-78"/>
                          <a:sym typeface="Calibri"/>
                        </a:rPr>
                        <a:t>ٱلرَّغْبَةِ</a:t>
                      </a:r>
                      <a:r>
                        <a:rPr lang="ar-MA" sz="2400" b="1" kern="1200" dirty="0">
                          <a:solidFill>
                            <a:srgbClr val="002060"/>
                          </a:solidFill>
                          <a:latin typeface="+mn-lt"/>
                          <a:ea typeface="+mn-ea"/>
                          <a:cs typeface="Mudir MT" pitchFamily="2" charset="-78"/>
                          <a:sym typeface="Calibri"/>
                        </a:rPr>
                        <a:t> فِي </a:t>
                      </a:r>
                      <a:r>
                        <a:rPr lang="ar-MA" sz="2400" b="1" kern="1200" dirty="0" err="1">
                          <a:solidFill>
                            <a:srgbClr val="002060"/>
                          </a:solidFill>
                          <a:latin typeface="+mn-lt"/>
                          <a:ea typeface="+mn-ea"/>
                          <a:cs typeface="Mudir MT" pitchFamily="2" charset="-78"/>
                          <a:sym typeface="Calibri"/>
                        </a:rPr>
                        <a:t>ٱلتَّعَلُّمِ</a:t>
                      </a:r>
                      <a:r>
                        <a:rPr lang="ar-MA" sz="2400" b="1" kern="1200" dirty="0">
                          <a:solidFill>
                            <a:srgbClr val="002060"/>
                          </a:solidFill>
                          <a:latin typeface="+mn-lt"/>
                          <a:ea typeface="+mn-ea"/>
                          <a:cs typeface="Mudir MT" pitchFamily="2" charset="-78"/>
                          <a:sym typeface="Calibri"/>
                        </a:rPr>
                        <a:t>، أَوْ شُعُورِ </a:t>
                      </a:r>
                      <a:r>
                        <a:rPr lang="ar-MA" sz="2400" b="1" kern="1200" dirty="0" err="1">
                          <a:solidFill>
                            <a:srgbClr val="002060"/>
                          </a:solidFill>
                          <a:latin typeface="+mn-lt"/>
                          <a:ea typeface="+mn-ea"/>
                          <a:cs typeface="Mudir MT" pitchFamily="2" charset="-78"/>
                          <a:sym typeface="Calibri"/>
                        </a:rPr>
                        <a:t>ٱلتِّلْمِيذِ</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بِٱلْمَلَلِ</a:t>
                      </a:r>
                      <a:r>
                        <a:rPr lang="ar-MA" sz="2400" b="1" kern="1200" dirty="0">
                          <a:solidFill>
                            <a:srgbClr val="002060"/>
                          </a:solidFill>
                          <a:latin typeface="+mn-lt"/>
                          <a:ea typeface="+mn-ea"/>
                          <a:cs typeface="Mudir MT" pitchFamily="2" charset="-78"/>
                          <a:sym typeface="Calibri"/>
                        </a:rPr>
                        <a:t> دَاخِلَ </a:t>
                      </a:r>
                      <a:r>
                        <a:rPr lang="ar-MA" sz="2400" b="1" kern="1200" dirty="0" err="1">
                          <a:solidFill>
                            <a:srgbClr val="002060"/>
                          </a:solidFill>
                          <a:latin typeface="+mn-lt"/>
                          <a:ea typeface="+mn-ea"/>
                          <a:cs typeface="Mudir MT" pitchFamily="2" charset="-78"/>
                          <a:sym typeface="Calibri"/>
                        </a:rPr>
                        <a:t>ٱلْفَصْلِ</a:t>
                      </a:r>
                      <a:r>
                        <a:rPr lang="ar-MA" sz="2400" b="1" kern="1200" dirty="0">
                          <a:solidFill>
                            <a:srgbClr val="002060"/>
                          </a:solidFill>
                          <a:latin typeface="+mn-lt"/>
                          <a:ea typeface="+mn-ea"/>
                          <a:cs typeface="Mudir MT" pitchFamily="2" charset="-78"/>
                          <a:sym typeface="Calibri"/>
                        </a:rPr>
                        <a:t>، أَوْ فُقْدَانِ </a:t>
                      </a:r>
                      <a:r>
                        <a:rPr lang="ar-MA" sz="2400" b="1" kern="1200" dirty="0" err="1">
                          <a:solidFill>
                            <a:srgbClr val="002060"/>
                          </a:solidFill>
                          <a:latin typeface="+mn-lt"/>
                          <a:ea typeface="+mn-ea"/>
                          <a:cs typeface="Mudir MT" pitchFamily="2" charset="-78"/>
                          <a:sym typeface="Calibri"/>
                        </a:rPr>
                        <a:t>ٱلْحَافِزِ</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ٱلشَّخْصِيِّ</a:t>
                      </a:r>
                      <a:r>
                        <a:rPr lang="ar-MA" sz="2400" b="1" kern="1200" dirty="0">
                          <a:solidFill>
                            <a:srgbClr val="002060"/>
                          </a:solidFill>
                          <a:latin typeface="+mn-lt"/>
                          <a:ea typeface="+mn-ea"/>
                          <a:cs typeface="Mudir MT" pitchFamily="2" charset="-78"/>
                          <a:sym typeface="Calibri"/>
                        </a:rPr>
                        <a:t>.......... أُسَرِيَّةٌ كَغِيَابِ </a:t>
                      </a:r>
                      <a:r>
                        <a:rPr lang="ar-MA" sz="2400" b="1" kern="1200" dirty="0" err="1">
                          <a:solidFill>
                            <a:srgbClr val="002060"/>
                          </a:solidFill>
                          <a:latin typeface="+mn-lt"/>
                          <a:ea typeface="+mn-ea"/>
                          <a:cs typeface="Mudir MT" pitchFamily="2" charset="-78"/>
                          <a:sym typeface="Calibri"/>
                        </a:rPr>
                        <a:t>ٱلْمُتَابَعَةِ</a:t>
                      </a:r>
                      <a:r>
                        <a:rPr lang="ar-MA" sz="2400" b="1" kern="1200" dirty="0">
                          <a:solidFill>
                            <a:srgbClr val="002060"/>
                          </a:solidFill>
                          <a:latin typeface="+mn-lt"/>
                          <a:ea typeface="+mn-ea"/>
                          <a:cs typeface="Mudir MT" pitchFamily="2" charset="-78"/>
                          <a:sym typeface="Calibri"/>
                        </a:rPr>
                        <a:t> مِنَ </a:t>
                      </a:r>
                      <a:r>
                        <a:rPr lang="ar-MA" sz="2400" b="1" kern="1200" dirty="0" err="1">
                          <a:solidFill>
                            <a:srgbClr val="002060"/>
                          </a:solidFill>
                          <a:latin typeface="+mn-lt"/>
                          <a:ea typeface="+mn-ea"/>
                          <a:cs typeface="Mudir MT" pitchFamily="2" charset="-78"/>
                          <a:sym typeface="Calibri"/>
                        </a:rPr>
                        <a:t>ٱلْأُسْرَةِ</a:t>
                      </a:r>
                      <a:r>
                        <a:rPr lang="ar-MA" sz="2400" b="1" kern="1200" dirty="0">
                          <a:solidFill>
                            <a:srgbClr val="002060"/>
                          </a:solidFill>
                          <a:latin typeface="+mn-lt"/>
                          <a:ea typeface="+mn-ea"/>
                          <a:cs typeface="Mudir MT" pitchFamily="2" charset="-78"/>
                          <a:sym typeface="Calibri"/>
                        </a:rPr>
                        <a:t>، أَوِ </a:t>
                      </a:r>
                      <a:r>
                        <a:rPr lang="ar-MA" sz="2400" b="1" kern="1200" dirty="0" err="1">
                          <a:solidFill>
                            <a:srgbClr val="002060"/>
                          </a:solidFill>
                          <a:latin typeface="+mn-lt"/>
                          <a:ea typeface="+mn-ea"/>
                          <a:cs typeface="Mudir MT" pitchFamily="2" charset="-78"/>
                          <a:sym typeface="Calibri"/>
                        </a:rPr>
                        <a:t>ٱنْشِغَالِ</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ٱلْآبَاءِ</a:t>
                      </a:r>
                      <a:r>
                        <a:rPr lang="ar-MA" sz="2400" b="1" kern="1200" dirty="0">
                          <a:solidFill>
                            <a:srgbClr val="002060"/>
                          </a:solidFill>
                          <a:latin typeface="+mn-lt"/>
                          <a:ea typeface="+mn-ea"/>
                          <a:cs typeface="Mudir MT" pitchFamily="2" charset="-78"/>
                          <a:sym typeface="Calibri"/>
                        </a:rPr>
                        <a:t>، أَوْ إِهْمَالِهِمْ. ......... </a:t>
                      </a:r>
                      <a:r>
                        <a:rPr lang="ar-MA" sz="2400" b="1" kern="1200" dirty="0" err="1">
                          <a:solidFill>
                            <a:srgbClr val="002060"/>
                          </a:solidFill>
                          <a:latin typeface="+mn-lt"/>
                          <a:ea typeface="+mn-ea"/>
                          <a:cs typeface="Mudir MT" pitchFamily="2" charset="-78"/>
                          <a:sym typeface="Calibri"/>
                        </a:rPr>
                        <a:t>ٱلظَّاهِرَةِ</a:t>
                      </a:r>
                      <a:r>
                        <a:rPr lang="ar-MA" sz="2400" b="1" kern="1200" dirty="0">
                          <a:solidFill>
                            <a:srgbClr val="002060"/>
                          </a:solidFill>
                          <a:latin typeface="+mn-lt"/>
                          <a:ea typeface="+mn-ea"/>
                          <a:cs typeface="Mudir MT" pitchFamily="2" charset="-78"/>
                          <a:sym typeface="Calibri"/>
                        </a:rPr>
                        <a:t>، وَجَبَ </a:t>
                      </a:r>
                      <a:r>
                        <a:rPr lang="ar-MA" sz="2400" b="1" kern="1200" dirty="0" err="1">
                          <a:solidFill>
                            <a:srgbClr val="002060"/>
                          </a:solidFill>
                          <a:latin typeface="+mn-lt"/>
                          <a:ea typeface="+mn-ea"/>
                          <a:cs typeface="Mudir MT" pitchFamily="2" charset="-78"/>
                          <a:sym typeface="Calibri"/>
                        </a:rPr>
                        <a:t>ٱعْتِمَادُ</a:t>
                      </a:r>
                      <a:r>
                        <a:rPr lang="ar-MA" sz="2400" b="1" kern="1200" dirty="0">
                          <a:solidFill>
                            <a:srgbClr val="002060"/>
                          </a:solidFill>
                          <a:latin typeface="+mn-lt"/>
                          <a:ea typeface="+mn-ea"/>
                          <a:cs typeface="Mudir MT" pitchFamily="2" charset="-78"/>
                          <a:sym typeface="Calibri"/>
                        </a:rPr>
                        <a:t> آلِيَّاتٍ لِلتَّوَاصُلِ </a:t>
                      </a:r>
                      <a:r>
                        <a:rPr lang="ar-MA" sz="2400" b="1" kern="1200" dirty="0" err="1">
                          <a:solidFill>
                            <a:srgbClr val="002060"/>
                          </a:solidFill>
                          <a:latin typeface="+mn-lt"/>
                          <a:ea typeface="+mn-ea"/>
                          <a:cs typeface="Mudir MT" pitchFamily="2" charset="-78"/>
                          <a:sym typeface="Calibri"/>
                        </a:rPr>
                        <a:t>ٱلْمُسْتَمِرِّ</a:t>
                      </a:r>
                      <a:r>
                        <a:rPr lang="ar-MA" sz="2400" b="1" kern="1200" dirty="0">
                          <a:solidFill>
                            <a:srgbClr val="002060"/>
                          </a:solidFill>
                          <a:latin typeface="+mn-lt"/>
                          <a:ea typeface="+mn-ea"/>
                          <a:cs typeface="Mudir MT" pitchFamily="2" charset="-78"/>
                          <a:sym typeface="Calibri"/>
                        </a:rPr>
                        <a:t> مَعَ أَوْلِيَاءِ </a:t>
                      </a:r>
                      <a:r>
                        <a:rPr lang="ar-MA" sz="2400" b="1" kern="1200" dirty="0" err="1">
                          <a:solidFill>
                            <a:srgbClr val="002060"/>
                          </a:solidFill>
                          <a:latin typeface="+mn-lt"/>
                          <a:ea typeface="+mn-ea"/>
                          <a:cs typeface="Mudir MT" pitchFamily="2" charset="-78"/>
                          <a:sym typeface="Calibri"/>
                        </a:rPr>
                        <a:t>ٱلْأُمُورِ</a:t>
                      </a:r>
                      <a:r>
                        <a:rPr lang="ar-MA" sz="2400" b="1" kern="1200" dirty="0">
                          <a:solidFill>
                            <a:srgbClr val="002060"/>
                          </a:solidFill>
                          <a:latin typeface="+mn-lt"/>
                          <a:ea typeface="+mn-ea"/>
                          <a:cs typeface="Mudir MT" pitchFamily="2" charset="-78"/>
                          <a:sym typeface="Calibri"/>
                        </a:rPr>
                        <a:t>، ............. مِنْ تَرْسِيخِ ثَقَافَةِ </a:t>
                      </a:r>
                      <a:r>
                        <a:rPr lang="ar-MA" sz="2400" b="1" kern="1200" dirty="0" err="1">
                          <a:solidFill>
                            <a:srgbClr val="002060"/>
                          </a:solidFill>
                          <a:latin typeface="+mn-lt"/>
                          <a:ea typeface="+mn-ea"/>
                          <a:cs typeface="Mudir MT" pitchFamily="2" charset="-78"/>
                          <a:sym typeface="Calibri"/>
                        </a:rPr>
                        <a:t>ٱلِانْضِبَاطِ</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ٱلْمَدْرَسِيِّ</a:t>
                      </a:r>
                      <a:r>
                        <a:rPr lang="ar-MA" sz="2400" b="1" kern="1200" dirty="0">
                          <a:solidFill>
                            <a:srgbClr val="002060"/>
                          </a:solidFill>
                          <a:latin typeface="+mn-lt"/>
                          <a:ea typeface="+mn-ea"/>
                          <a:cs typeface="Mudir MT" pitchFamily="2" charset="-78"/>
                          <a:sym typeface="Calibri"/>
                        </a:rPr>
                        <a:t> مُنْذَ </a:t>
                      </a:r>
                      <a:r>
                        <a:rPr lang="ar-MA" sz="2400" b="1" kern="1200" dirty="0" err="1">
                          <a:solidFill>
                            <a:srgbClr val="002060"/>
                          </a:solidFill>
                          <a:latin typeface="+mn-lt"/>
                          <a:ea typeface="+mn-ea"/>
                          <a:cs typeface="Mudir MT" pitchFamily="2" charset="-78"/>
                          <a:sym typeface="Calibri"/>
                        </a:rPr>
                        <a:t>ٱلْمَرَاحِلِ</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ٱلْأُولَى</a:t>
                      </a:r>
                      <a:r>
                        <a:rPr lang="ar-MA" sz="2400" b="1" kern="1200" dirty="0">
                          <a:solidFill>
                            <a:srgbClr val="002060"/>
                          </a:solidFill>
                          <a:latin typeface="+mn-lt"/>
                          <a:ea typeface="+mn-ea"/>
                          <a:cs typeface="Mudir MT" pitchFamily="2" charset="-78"/>
                          <a:sym typeface="Calibri"/>
                        </a:rPr>
                        <a:t> مِنَ </a:t>
                      </a:r>
                      <a:r>
                        <a:rPr lang="ar-MA" sz="2400" b="1" kern="1200" dirty="0" err="1">
                          <a:solidFill>
                            <a:srgbClr val="002060"/>
                          </a:solidFill>
                          <a:latin typeface="+mn-lt"/>
                          <a:ea typeface="+mn-ea"/>
                          <a:cs typeface="Mudir MT" pitchFamily="2" charset="-78"/>
                          <a:sym typeface="Calibri"/>
                        </a:rPr>
                        <a:t>ٱلتَّعْلِيمِ</a:t>
                      </a:r>
                      <a:r>
                        <a:rPr lang="ar-MA" sz="2400" b="1" kern="1200" dirty="0">
                          <a:solidFill>
                            <a:srgbClr val="002060"/>
                          </a:solidFill>
                          <a:latin typeface="+mn-lt"/>
                          <a:ea typeface="+mn-ea"/>
                          <a:cs typeface="Mudir MT" pitchFamily="2" charset="-78"/>
                          <a:sym typeface="Calibri"/>
                        </a:rPr>
                        <a:t>.</a:t>
                      </a: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4226970541"/>
                  </a:ext>
                </a:extLst>
              </a:tr>
            </a:tbl>
          </a:graphicData>
        </a:graphic>
      </p:graphicFrame>
      <p:sp>
        <p:nvSpPr>
          <p:cNvPr id="5" name="Rectangle 4">
            <a:extLst>
              <a:ext uri="{FF2B5EF4-FFF2-40B4-BE49-F238E27FC236}">
                <a16:creationId xmlns:a16="http://schemas.microsoft.com/office/drawing/2014/main" id="{1D4DAF9E-522F-A717-4D81-B5B945111D6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Tree>
    <p:extLst>
      <p:ext uri="{BB962C8B-B14F-4D97-AF65-F5344CB8AC3E}">
        <p14:creationId xmlns:p14="http://schemas.microsoft.com/office/powerpoint/2010/main" val="1228306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6A26206-7F06-C22F-B06E-5D709D29168B}"/>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1DCE083F-E950-BB3E-7A22-0D40690DA2E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C3052643-F2E9-590D-DDDA-1BD35CDFE64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435;p14" descr="Lever la main - Icônes mains et gestes gratuites">
            <a:extLst>
              <a:ext uri="{FF2B5EF4-FFF2-40B4-BE49-F238E27FC236}">
                <a16:creationId xmlns:a16="http://schemas.microsoft.com/office/drawing/2014/main" id="{FFA64460-5D03-1A3C-152E-6DB9543B92FB}"/>
              </a:ext>
            </a:extLst>
          </p:cNvPr>
          <p:cNvPicPr preferRelativeResize="0"/>
          <p:nvPr/>
        </p:nvPicPr>
        <p:blipFill rotWithShape="1">
          <a:blip r:embed="rId4">
            <a:alphaModFix/>
          </a:blip>
          <a:srcRect/>
          <a:stretch/>
        </p:blipFill>
        <p:spPr>
          <a:xfrm>
            <a:off x="153248" y="83931"/>
            <a:ext cx="702642" cy="702642"/>
          </a:xfrm>
          <a:prstGeom prst="rect">
            <a:avLst/>
          </a:prstGeom>
          <a:noFill/>
          <a:ln>
            <a:noFill/>
          </a:ln>
        </p:spPr>
      </p:pic>
      <p:sp>
        <p:nvSpPr>
          <p:cNvPr id="11" name="Google Shape;1511;p45">
            <a:extLst>
              <a:ext uri="{FF2B5EF4-FFF2-40B4-BE49-F238E27FC236}">
                <a16:creationId xmlns:a16="http://schemas.microsoft.com/office/drawing/2014/main" id="{873A3CEC-AB4E-3156-4CFB-A3ACAD5D1CDF}"/>
              </a:ext>
            </a:extLst>
          </p:cNvPr>
          <p:cNvSpPr txBox="1">
            <a:spLocks/>
          </p:cNvSpPr>
          <p:nvPr/>
        </p:nvSpPr>
        <p:spPr>
          <a:xfrm>
            <a:off x="2583543" y="406401"/>
            <a:ext cx="8746626" cy="295254"/>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أجوبتهم، ويحرص على تصحيح الأخطاء وتوثيق أجوبة نموذجية على السبورة. </a:t>
            </a:r>
          </a:p>
        </p:txBody>
      </p:sp>
      <p:sp>
        <p:nvSpPr>
          <p:cNvPr id="12" name="Google Shape;1548;p49">
            <a:extLst>
              <a:ext uri="{FF2B5EF4-FFF2-40B4-BE49-F238E27FC236}">
                <a16:creationId xmlns:a16="http://schemas.microsoft.com/office/drawing/2014/main" id="{C826B332-A629-711A-340C-F6E215961112}"/>
              </a:ext>
            </a:extLst>
          </p:cNvPr>
          <p:cNvSpPr txBox="1">
            <a:spLocks/>
          </p:cNvSpPr>
          <p:nvPr/>
        </p:nvSpPr>
        <p:spPr>
          <a:xfrm>
            <a:off x="3985704" y="106208"/>
            <a:ext cx="7344465" cy="295254"/>
          </a:xfrm>
          <a:prstGeom prst="rect">
            <a:avLst/>
          </a:prstGeom>
          <a:noFill/>
          <a:ln>
            <a:noFill/>
          </a:ln>
        </p:spPr>
        <p:txBody>
          <a:bodyPr spcFirstLastPara="1" vert="horz" wrap="square" lIns="91425" tIns="45700" rIns="91425" bIns="45700" rtlCol="0" anchor="ctr" anchorCtr="0">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600" b="1" dirty="0">
                <a:solidFill>
                  <a:schemeClr val="bg1">
                    <a:lumMod val="50000"/>
                  </a:schemeClr>
                </a:solidFill>
                <a:latin typeface="+mn-lt"/>
              </a:rPr>
              <a:t>هيا لنراجع معا الأجوبة المقترحة من قبلكم. </a:t>
            </a:r>
          </a:p>
        </p:txBody>
      </p:sp>
      <p:sp>
        <p:nvSpPr>
          <p:cNvPr id="5" name="ZoneTexte 4">
            <a:extLst>
              <a:ext uri="{FF2B5EF4-FFF2-40B4-BE49-F238E27FC236}">
                <a16:creationId xmlns:a16="http://schemas.microsoft.com/office/drawing/2014/main" id="{5C977AC4-9A65-987B-0762-F5E8885CDBF9}"/>
              </a:ext>
            </a:extLst>
          </p:cNvPr>
          <p:cNvSpPr txBox="1"/>
          <p:nvPr/>
        </p:nvSpPr>
        <p:spPr>
          <a:xfrm>
            <a:off x="953451" y="1276259"/>
            <a:ext cx="10052600" cy="830997"/>
          </a:xfrm>
          <a:prstGeom prst="rect">
            <a:avLst/>
          </a:prstGeom>
          <a:solidFill>
            <a:schemeClr val="accent6">
              <a:lumMod val="20000"/>
              <a:lumOff val="80000"/>
            </a:schemeClr>
          </a:solidFill>
        </p:spPr>
        <p:txBody>
          <a:bodyPr wrap="square">
            <a:spAutoFit/>
          </a:bodyPr>
          <a:lstStyle/>
          <a:p>
            <a:pPr marL="228600" indent="-228600" algn="r" defTabSz="685800" rtl="1">
              <a:defRPr/>
            </a:pPr>
            <a:r>
              <a:rPr lang="ar-SA" sz="2400" b="1" dirty="0">
                <a:solidFill>
                  <a:srgbClr val="002060"/>
                </a:solidFill>
                <a:cs typeface="Mudir MT" pitchFamily="2" charset="-78"/>
              </a:rPr>
              <a:t>1- </a:t>
            </a:r>
            <a:r>
              <a:rPr lang="ar-MA" sz="2400" b="1" dirty="0">
                <a:solidFill>
                  <a:srgbClr val="002060"/>
                </a:solidFill>
                <a:cs typeface="Mudir MT" pitchFamily="2" charset="-78"/>
                <a:sym typeface="Arial"/>
              </a:rPr>
              <a:t>أُتْمِمُ</a:t>
            </a:r>
            <a:r>
              <a:rPr lang="ar-MA" sz="2400" b="1" dirty="0">
                <a:solidFill>
                  <a:srgbClr val="002060"/>
                </a:solidFill>
                <a:cs typeface="Mudir MT" pitchFamily="2" charset="-78"/>
              </a:rPr>
              <a:t> </a:t>
            </a:r>
            <a:r>
              <a:rPr lang="ar-MA" sz="2400" b="1" dirty="0" err="1">
                <a:solidFill>
                  <a:srgbClr val="002060"/>
                </a:solidFill>
                <a:cs typeface="Mudir MT" pitchFamily="2" charset="-78"/>
                <a:sym typeface="Arial"/>
              </a:rPr>
              <a:t>ٱلنَّصَّ</a:t>
            </a:r>
            <a:r>
              <a:rPr lang="ar-MA" sz="2400" b="1" dirty="0">
                <a:solidFill>
                  <a:srgbClr val="002060"/>
                </a:solidFill>
                <a:cs typeface="Mudir MT" pitchFamily="2" charset="-78"/>
              </a:rPr>
              <a:t> بِتَعَابِيرَ تَفْسِيرِيَّةٍ مُنَاسِبَةٍ لِتَفْسِيرِ ظَاهِرَةِ </a:t>
            </a:r>
            <a:r>
              <a:rPr lang="ar-MA" sz="2400" b="1" dirty="0" err="1">
                <a:solidFill>
                  <a:srgbClr val="002060"/>
                </a:solidFill>
                <a:cs typeface="Mudir MT" pitchFamily="2" charset="-78"/>
                <a:sym typeface="Arial"/>
              </a:rPr>
              <a:t>ٱلْغِيَابِ</a:t>
            </a:r>
            <a:r>
              <a:rPr lang="ar-MA" sz="2400" b="1" dirty="0">
                <a:solidFill>
                  <a:srgbClr val="002060"/>
                </a:solidFill>
                <a:cs typeface="Mudir MT" pitchFamily="2" charset="-78"/>
              </a:rPr>
              <a:t> </a:t>
            </a:r>
            <a:r>
              <a:rPr lang="ar-MA" sz="2400" b="1" dirty="0" err="1">
                <a:solidFill>
                  <a:srgbClr val="002060"/>
                </a:solidFill>
                <a:cs typeface="Mudir MT" pitchFamily="2" charset="-78"/>
                <a:sym typeface="Arial"/>
              </a:rPr>
              <a:t>ٱلْمَدْرَسِيِّ</a:t>
            </a:r>
            <a:r>
              <a:rPr lang="ar-MA" sz="2400" b="1" dirty="0">
                <a:solidFill>
                  <a:srgbClr val="002060"/>
                </a:solidFill>
                <a:cs typeface="Mudir MT" pitchFamily="2" charset="-78"/>
              </a:rPr>
              <a:t> :    </a:t>
            </a:r>
            <a:r>
              <a:rPr lang="ar-MA" sz="2400" b="1" dirty="0">
                <a:solidFill>
                  <a:srgbClr val="C00000"/>
                </a:solidFill>
                <a:cs typeface="Mudir MT" pitchFamily="2" charset="-78"/>
                <a:sym typeface="Calibri"/>
              </a:rPr>
              <a:t>ثُمَّ أَسْبَابٌ - فَيقصد بِه</a:t>
            </a:r>
            <a:r>
              <a:rPr lang="ar-SA" sz="2400" b="1" dirty="0">
                <a:solidFill>
                  <a:srgbClr val="C00000"/>
                </a:solidFill>
                <a:cs typeface="Mudir MT" pitchFamily="2" charset="-78"/>
                <a:sym typeface="Calibri"/>
              </a:rPr>
              <a:t>ِ</a:t>
            </a:r>
            <a:r>
              <a:rPr lang="ar-MA" sz="2400" b="1" dirty="0">
                <a:solidFill>
                  <a:srgbClr val="C00000"/>
                </a:solidFill>
                <a:cs typeface="Mudir MT" pitchFamily="2" charset="-78"/>
                <a:sym typeface="Calibri"/>
              </a:rPr>
              <a:t> - هُوَ كُلُّ - أَمَّا - وَتَكْمُنُ وَرَاءَهَا – مِثْلَ - وَلِمُوَاجَهَةِ هَذِهِ - وَلَا بُدَّ أَيْضًا </a:t>
            </a:r>
          </a:p>
        </p:txBody>
      </p:sp>
      <p:graphicFrame>
        <p:nvGraphicFramePr>
          <p:cNvPr id="7" name="Tableau 6">
            <a:extLst>
              <a:ext uri="{FF2B5EF4-FFF2-40B4-BE49-F238E27FC236}">
                <a16:creationId xmlns:a16="http://schemas.microsoft.com/office/drawing/2014/main" id="{0E9DA05A-3D7B-672A-9E5F-09008BCA297A}"/>
              </a:ext>
            </a:extLst>
          </p:cNvPr>
          <p:cNvGraphicFramePr>
            <a:graphicFrameLocks noGrp="1"/>
          </p:cNvGraphicFramePr>
          <p:nvPr>
            <p:extLst>
              <p:ext uri="{D42A27DB-BD31-4B8C-83A1-F6EECF244321}">
                <p14:modId xmlns:p14="http://schemas.microsoft.com/office/powerpoint/2010/main" val="3510592879"/>
              </p:ext>
            </p:extLst>
          </p:nvPr>
        </p:nvGraphicFramePr>
        <p:xfrm>
          <a:off x="953451" y="2376657"/>
          <a:ext cx="10052600" cy="3492128"/>
        </p:xfrm>
        <a:graphic>
          <a:graphicData uri="http://schemas.openxmlformats.org/drawingml/2006/table">
            <a:tbl>
              <a:tblPr firstRow="1" bandRow="1">
                <a:noFill/>
              </a:tblPr>
              <a:tblGrid>
                <a:gridCol w="10052600">
                  <a:extLst>
                    <a:ext uri="{9D8B030D-6E8A-4147-A177-3AD203B41FA5}">
                      <a16:colId xmlns:a16="http://schemas.microsoft.com/office/drawing/2014/main" val="3677733942"/>
                    </a:ext>
                  </a:extLst>
                </a:gridCol>
              </a:tblGrid>
              <a:tr h="3492128">
                <a:tc>
                  <a:txBody>
                    <a:bodyPr/>
                    <a:lstStyle/>
                    <a:p>
                      <a:pPr marL="0" marR="0" lvl="0" indent="0" algn="just" rtl="1">
                        <a:lnSpc>
                          <a:spcPct val="150000"/>
                        </a:lnSpc>
                        <a:spcBef>
                          <a:spcPts val="0"/>
                        </a:spcBef>
                        <a:spcAft>
                          <a:spcPts val="0"/>
                        </a:spcAft>
                        <a:buClr>
                          <a:srgbClr val="FF0000"/>
                        </a:buClr>
                        <a:buSzPts val="1300"/>
                        <a:buFont typeface="Noto Sans Symbols"/>
                        <a:buNone/>
                      </a:pPr>
                      <a:r>
                        <a:rPr lang="ar-MA" sz="2400" b="1" kern="1200" dirty="0" err="1">
                          <a:solidFill>
                            <a:srgbClr val="002060"/>
                          </a:solidFill>
                          <a:latin typeface="+mn-lt"/>
                          <a:ea typeface="+mn-ea"/>
                          <a:cs typeface="Mudir MT" pitchFamily="2" charset="-78"/>
                          <a:sym typeface="Calibri"/>
                        </a:rPr>
                        <a:t>ٱلتَّغَيُّبُ</a:t>
                      </a:r>
                      <a:r>
                        <a:rPr lang="ar-MA" sz="2400" b="1" dirty="0">
                          <a:solidFill>
                            <a:srgbClr val="C00000"/>
                          </a:solidFill>
                          <a:cs typeface="Mudir MT" pitchFamily="2" charset="-78"/>
                          <a:sym typeface="Calibri"/>
                        </a:rPr>
                        <a:t> هُوَ كُلُّ</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ٱنْقِطَاعٌ</a:t>
                      </a:r>
                      <a:r>
                        <a:rPr lang="ar-MA" sz="2400" b="1" kern="1200" dirty="0">
                          <a:solidFill>
                            <a:srgbClr val="002060"/>
                          </a:solidFill>
                          <a:latin typeface="+mn-lt"/>
                          <a:ea typeface="+mn-ea"/>
                          <a:cs typeface="Mudir MT" pitchFamily="2" charset="-78"/>
                          <a:sym typeface="Calibri"/>
                        </a:rPr>
                        <a:t> مُتَكَرِّرٌ عَنِ </a:t>
                      </a:r>
                      <a:r>
                        <a:rPr lang="ar-MA" sz="2400" b="1" kern="1200" dirty="0" err="1">
                          <a:solidFill>
                            <a:srgbClr val="002060"/>
                          </a:solidFill>
                          <a:latin typeface="+mn-lt"/>
                          <a:ea typeface="+mn-ea"/>
                          <a:cs typeface="Mudir MT" pitchFamily="2" charset="-78"/>
                          <a:sym typeface="Calibri"/>
                        </a:rPr>
                        <a:t>ٱلْعَمَلِ</a:t>
                      </a:r>
                      <a:r>
                        <a:rPr lang="ar-MA" sz="2400" b="1" kern="1200" dirty="0">
                          <a:solidFill>
                            <a:srgbClr val="002060"/>
                          </a:solidFill>
                          <a:latin typeface="+mn-lt"/>
                          <a:ea typeface="+mn-ea"/>
                          <a:cs typeface="Mudir MT" pitchFamily="2" charset="-78"/>
                          <a:sym typeface="Calibri"/>
                        </a:rPr>
                        <a:t> أَوِ </a:t>
                      </a:r>
                      <a:r>
                        <a:rPr lang="ar-MA" sz="2400" b="1" kern="1200" dirty="0" err="1">
                          <a:solidFill>
                            <a:srgbClr val="002060"/>
                          </a:solidFill>
                          <a:latin typeface="+mn-lt"/>
                          <a:ea typeface="+mn-ea"/>
                          <a:cs typeface="Mudir MT" pitchFamily="2" charset="-78"/>
                          <a:sym typeface="Calibri"/>
                        </a:rPr>
                        <a:t>ٱلدِّرَاسَةِ</a:t>
                      </a:r>
                      <a:r>
                        <a:rPr lang="ar-MA" sz="2400" b="1" kern="1200" dirty="0">
                          <a:solidFill>
                            <a:srgbClr val="002060"/>
                          </a:solidFill>
                          <a:latin typeface="+mn-lt"/>
                          <a:ea typeface="+mn-ea"/>
                          <a:cs typeface="Mudir MT" pitchFamily="2" charset="-78"/>
                          <a:sym typeface="Calibri"/>
                        </a:rPr>
                        <a:t> دُونَ مُبَرِّرٍ</a:t>
                      </a:r>
                      <a:r>
                        <a:rPr lang="ar-SA" sz="2400" b="1" kern="1200" dirty="0">
                          <a:solidFill>
                            <a:srgbClr val="002060"/>
                          </a:solidFill>
                          <a:latin typeface="+mn-lt"/>
                          <a:ea typeface="+mn-ea"/>
                          <a:cs typeface="Mudir MT" pitchFamily="2" charset="-78"/>
                          <a:sym typeface="Calibri"/>
                        </a:rPr>
                        <a:t>. </a:t>
                      </a:r>
                      <a:r>
                        <a:rPr lang="ar-MA" sz="2400" b="1" dirty="0">
                          <a:solidFill>
                            <a:srgbClr val="C00000"/>
                          </a:solidFill>
                          <a:cs typeface="Mudir MT" pitchFamily="2" charset="-78"/>
                          <a:sym typeface="Calibri"/>
                        </a:rPr>
                        <a:t>أَمَّا</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ٱلتَّغَيُّبُ</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ٱلْمَدْرَسِيُّ</a:t>
                      </a:r>
                      <a:r>
                        <a:rPr lang="ar-MA" sz="2400" b="1" kern="1200" dirty="0">
                          <a:solidFill>
                            <a:srgbClr val="002060"/>
                          </a:solidFill>
                          <a:latin typeface="+mn-lt"/>
                          <a:ea typeface="+mn-ea"/>
                          <a:cs typeface="Mudir MT" pitchFamily="2" charset="-78"/>
                          <a:sym typeface="Calibri"/>
                        </a:rPr>
                        <a:t> </a:t>
                      </a:r>
                      <a:r>
                        <a:rPr lang="ar-MA" sz="2400" b="1" dirty="0">
                          <a:solidFill>
                            <a:srgbClr val="C00000"/>
                          </a:solidFill>
                          <a:cs typeface="Mudir MT" pitchFamily="2" charset="-78"/>
                          <a:sym typeface="Calibri"/>
                        </a:rPr>
                        <a:t>فَيقصد بِه</a:t>
                      </a:r>
                      <a:r>
                        <a:rPr lang="ar-SA" sz="2400" b="1" dirty="0">
                          <a:solidFill>
                            <a:srgbClr val="C00000"/>
                          </a:solidFill>
                          <a:cs typeface="Mudir MT" pitchFamily="2" charset="-78"/>
                          <a:sym typeface="Calibri"/>
                        </a:rPr>
                        <a:t>ِ</a:t>
                      </a:r>
                      <a:r>
                        <a:rPr lang="ar-MA" sz="2400" b="1" dirty="0">
                          <a:solidFill>
                            <a:srgbClr val="C00000"/>
                          </a:solidFill>
                          <a:cs typeface="Mudir MT" pitchFamily="2" charset="-78"/>
                          <a:sym typeface="Calibri"/>
                        </a:rPr>
                        <a:t> </a:t>
                      </a:r>
                      <a:r>
                        <a:rPr lang="ar-MA" sz="2400" b="1" kern="1200" dirty="0">
                          <a:solidFill>
                            <a:srgbClr val="002060"/>
                          </a:solidFill>
                          <a:latin typeface="+mn-lt"/>
                          <a:ea typeface="+mn-ea"/>
                          <a:cs typeface="Mudir MT" pitchFamily="2" charset="-78"/>
                          <a:sym typeface="Calibri"/>
                        </a:rPr>
                        <a:t> تَخَلُّفُ </a:t>
                      </a:r>
                      <a:r>
                        <a:rPr lang="ar-MA" sz="2400" b="1" kern="1200" dirty="0" err="1">
                          <a:solidFill>
                            <a:srgbClr val="002060"/>
                          </a:solidFill>
                          <a:latin typeface="+mn-lt"/>
                          <a:ea typeface="+mn-ea"/>
                          <a:cs typeface="Mudir MT" pitchFamily="2" charset="-78"/>
                          <a:sym typeface="Calibri"/>
                        </a:rPr>
                        <a:t>ٱلتِّلْمِيذِ</a:t>
                      </a:r>
                      <a:r>
                        <a:rPr lang="ar-MA" sz="2400" b="1" kern="1200" dirty="0">
                          <a:solidFill>
                            <a:srgbClr val="002060"/>
                          </a:solidFill>
                          <a:latin typeface="+mn-lt"/>
                          <a:ea typeface="+mn-ea"/>
                          <a:cs typeface="Mudir MT" pitchFamily="2" charset="-78"/>
                          <a:sym typeface="Calibri"/>
                        </a:rPr>
                        <a:t> عَنِ </a:t>
                      </a:r>
                      <a:r>
                        <a:rPr lang="ar-MA" sz="2400" b="1" kern="1200" dirty="0" err="1">
                          <a:solidFill>
                            <a:srgbClr val="002060"/>
                          </a:solidFill>
                          <a:latin typeface="+mn-lt"/>
                          <a:ea typeface="+mn-ea"/>
                          <a:cs typeface="Mudir MT" pitchFamily="2" charset="-78"/>
                          <a:sym typeface="Calibri"/>
                        </a:rPr>
                        <a:t>ٱلْحُضُورِ</a:t>
                      </a:r>
                      <a:r>
                        <a:rPr lang="ar-MA" sz="2400" b="1" kern="1200" dirty="0">
                          <a:solidFill>
                            <a:srgbClr val="002060"/>
                          </a:solidFill>
                          <a:latin typeface="+mn-lt"/>
                          <a:ea typeface="+mn-ea"/>
                          <a:cs typeface="Mudir MT" pitchFamily="2" charset="-78"/>
                          <a:sym typeface="Calibri"/>
                        </a:rPr>
                        <a:t> إِلَى </a:t>
                      </a:r>
                      <a:r>
                        <a:rPr lang="ar-MA" sz="2400" b="1" kern="1200" dirty="0" err="1">
                          <a:solidFill>
                            <a:srgbClr val="002060"/>
                          </a:solidFill>
                          <a:latin typeface="+mn-lt"/>
                          <a:ea typeface="+mn-ea"/>
                          <a:cs typeface="Mudir MT" pitchFamily="2" charset="-78"/>
                          <a:sym typeface="Calibri"/>
                        </a:rPr>
                        <a:t>ٱلْمُؤَسَّسَةِ</a:t>
                      </a:r>
                      <a:r>
                        <a:rPr lang="ar-SA" sz="2400" b="1" kern="1200" dirty="0">
                          <a:solidFill>
                            <a:srgbClr val="002060"/>
                          </a:solidFill>
                          <a:latin typeface="+mn-lt"/>
                          <a:ea typeface="+mn-ea"/>
                          <a:cs typeface="Mudir MT" pitchFamily="2" charset="-78"/>
                          <a:sym typeface="Calibri"/>
                        </a:rPr>
                        <a:t>. </a:t>
                      </a:r>
                      <a:r>
                        <a:rPr lang="ar-MA" sz="2400" b="1" dirty="0">
                          <a:solidFill>
                            <a:srgbClr val="C00000"/>
                          </a:solidFill>
                          <a:cs typeface="Mudir MT" pitchFamily="2" charset="-78"/>
                          <a:sym typeface="Calibri"/>
                        </a:rPr>
                        <a:t>وَتَكْمُنُ وَرَاءَه</a:t>
                      </a:r>
                      <a:r>
                        <a:rPr lang="ar-SA" sz="2400" b="1" dirty="0">
                          <a:solidFill>
                            <a:srgbClr val="C00000"/>
                          </a:solidFill>
                          <a:cs typeface="Mudir MT" pitchFamily="2" charset="-78"/>
                          <a:sym typeface="Calibri"/>
                        </a:rPr>
                        <a:t>ُ</a:t>
                      </a:r>
                      <a:r>
                        <a:rPr lang="ar-MA" sz="2400" b="1" kern="1200" dirty="0">
                          <a:solidFill>
                            <a:srgbClr val="002060"/>
                          </a:solidFill>
                          <a:latin typeface="+mn-lt"/>
                          <a:ea typeface="+mn-ea"/>
                          <a:cs typeface="Mudir MT" pitchFamily="2" charset="-78"/>
                          <a:sym typeface="Calibri"/>
                        </a:rPr>
                        <a:t> أَسْبَابٌ ذَاتِيَّةٌ تَتَعَلَّقُ </a:t>
                      </a:r>
                      <a:r>
                        <a:rPr lang="ar-MA" sz="2400" b="1" kern="1200" dirty="0" err="1">
                          <a:solidFill>
                            <a:srgbClr val="002060"/>
                          </a:solidFill>
                          <a:latin typeface="+mn-lt"/>
                          <a:ea typeface="+mn-ea"/>
                          <a:cs typeface="Mudir MT" pitchFamily="2" charset="-78"/>
                          <a:sym typeface="Calibri"/>
                        </a:rPr>
                        <a:t>بِٱلْمُتَعَلِّمِينَ</a:t>
                      </a:r>
                      <a:r>
                        <a:rPr lang="ar-MA" sz="2400" b="1" kern="1200" dirty="0">
                          <a:solidFill>
                            <a:srgbClr val="002060"/>
                          </a:solidFill>
                          <a:latin typeface="+mn-lt"/>
                          <a:ea typeface="+mn-ea"/>
                          <a:cs typeface="Mudir MT" pitchFamily="2" charset="-78"/>
                          <a:sym typeface="Calibri"/>
                        </a:rPr>
                        <a:t> أَنْفُسِهِمْ؛ </a:t>
                      </a:r>
                      <a:r>
                        <a:rPr lang="ar-MA" sz="2400" b="1" dirty="0">
                          <a:solidFill>
                            <a:srgbClr val="C00000"/>
                          </a:solidFill>
                          <a:cs typeface="Mudir MT" pitchFamily="2" charset="-78"/>
                          <a:sym typeface="Calibri"/>
                        </a:rPr>
                        <a:t>مِثْلَ</a:t>
                      </a:r>
                      <a:r>
                        <a:rPr lang="ar-MA" sz="2400" b="1" kern="1200" dirty="0">
                          <a:solidFill>
                            <a:srgbClr val="002060"/>
                          </a:solidFill>
                          <a:latin typeface="+mn-lt"/>
                          <a:ea typeface="+mn-ea"/>
                          <a:cs typeface="Mudir MT" pitchFamily="2" charset="-78"/>
                          <a:sym typeface="Calibri"/>
                        </a:rPr>
                        <a:t> ضَعْفِ </a:t>
                      </a:r>
                      <a:r>
                        <a:rPr lang="ar-MA" sz="2400" b="1" kern="1200" dirty="0" err="1">
                          <a:solidFill>
                            <a:srgbClr val="002060"/>
                          </a:solidFill>
                          <a:latin typeface="+mn-lt"/>
                          <a:ea typeface="+mn-ea"/>
                          <a:cs typeface="Mudir MT" pitchFamily="2" charset="-78"/>
                          <a:sym typeface="Calibri"/>
                        </a:rPr>
                        <a:t>ٱلرَّغْبَةِ</a:t>
                      </a:r>
                      <a:r>
                        <a:rPr lang="ar-MA" sz="2400" b="1" kern="1200" dirty="0">
                          <a:solidFill>
                            <a:srgbClr val="002060"/>
                          </a:solidFill>
                          <a:latin typeface="+mn-lt"/>
                          <a:ea typeface="+mn-ea"/>
                          <a:cs typeface="Mudir MT" pitchFamily="2" charset="-78"/>
                          <a:sym typeface="Calibri"/>
                        </a:rPr>
                        <a:t> فِي </a:t>
                      </a:r>
                      <a:r>
                        <a:rPr lang="ar-MA" sz="2400" b="1" kern="1200" dirty="0" err="1">
                          <a:solidFill>
                            <a:srgbClr val="002060"/>
                          </a:solidFill>
                          <a:latin typeface="+mn-lt"/>
                          <a:ea typeface="+mn-ea"/>
                          <a:cs typeface="Mudir MT" pitchFamily="2" charset="-78"/>
                          <a:sym typeface="Calibri"/>
                        </a:rPr>
                        <a:t>ٱلتَّعَلُّمِ</a:t>
                      </a:r>
                      <a:r>
                        <a:rPr lang="ar-MA" sz="2400" b="1" kern="1200" dirty="0">
                          <a:solidFill>
                            <a:srgbClr val="002060"/>
                          </a:solidFill>
                          <a:latin typeface="+mn-lt"/>
                          <a:ea typeface="+mn-ea"/>
                          <a:cs typeface="Mudir MT" pitchFamily="2" charset="-78"/>
                          <a:sym typeface="Calibri"/>
                        </a:rPr>
                        <a:t>، أَوْ شُعُورِ </a:t>
                      </a:r>
                      <a:r>
                        <a:rPr lang="ar-MA" sz="2400" b="1" kern="1200" dirty="0" err="1">
                          <a:solidFill>
                            <a:srgbClr val="002060"/>
                          </a:solidFill>
                          <a:latin typeface="+mn-lt"/>
                          <a:ea typeface="+mn-ea"/>
                          <a:cs typeface="Mudir MT" pitchFamily="2" charset="-78"/>
                          <a:sym typeface="Calibri"/>
                        </a:rPr>
                        <a:t>ٱلتِّلْمِيذِ</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بِٱلْمَلَلِ</a:t>
                      </a:r>
                      <a:r>
                        <a:rPr lang="ar-MA" sz="2400" b="1" kern="1200" dirty="0">
                          <a:solidFill>
                            <a:srgbClr val="002060"/>
                          </a:solidFill>
                          <a:latin typeface="+mn-lt"/>
                          <a:ea typeface="+mn-ea"/>
                          <a:cs typeface="Mudir MT" pitchFamily="2" charset="-78"/>
                          <a:sym typeface="Calibri"/>
                        </a:rPr>
                        <a:t> دَاخِلَ </a:t>
                      </a:r>
                      <a:r>
                        <a:rPr lang="ar-MA" sz="2400" b="1" kern="1200" dirty="0" err="1">
                          <a:solidFill>
                            <a:srgbClr val="002060"/>
                          </a:solidFill>
                          <a:latin typeface="+mn-lt"/>
                          <a:ea typeface="+mn-ea"/>
                          <a:cs typeface="Mudir MT" pitchFamily="2" charset="-78"/>
                          <a:sym typeface="Calibri"/>
                        </a:rPr>
                        <a:t>ٱلْفَصْلِ</a:t>
                      </a:r>
                      <a:r>
                        <a:rPr lang="ar-MA" sz="2400" b="1" kern="1200" dirty="0">
                          <a:solidFill>
                            <a:srgbClr val="002060"/>
                          </a:solidFill>
                          <a:latin typeface="+mn-lt"/>
                          <a:ea typeface="+mn-ea"/>
                          <a:cs typeface="Mudir MT" pitchFamily="2" charset="-78"/>
                          <a:sym typeface="Calibri"/>
                        </a:rPr>
                        <a:t>، أَوْ فُقْدَانِ </a:t>
                      </a:r>
                      <a:r>
                        <a:rPr lang="ar-MA" sz="2400" b="1" kern="1200" dirty="0" err="1">
                          <a:solidFill>
                            <a:srgbClr val="002060"/>
                          </a:solidFill>
                          <a:latin typeface="+mn-lt"/>
                          <a:ea typeface="+mn-ea"/>
                          <a:cs typeface="Mudir MT" pitchFamily="2" charset="-78"/>
                          <a:sym typeface="Calibri"/>
                        </a:rPr>
                        <a:t>ٱلْحَافِزِ</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ٱلشَّخْصِيِّ</a:t>
                      </a:r>
                      <a:r>
                        <a:rPr lang="ar-MA" sz="2400" b="1" kern="1200" dirty="0">
                          <a:solidFill>
                            <a:srgbClr val="002060"/>
                          </a:solidFill>
                          <a:latin typeface="+mn-lt"/>
                          <a:ea typeface="+mn-ea"/>
                          <a:cs typeface="Mudir MT" pitchFamily="2" charset="-78"/>
                          <a:sym typeface="Calibri"/>
                        </a:rPr>
                        <a:t>.</a:t>
                      </a:r>
                      <a:r>
                        <a:rPr lang="ar-MA" sz="2400" b="1" dirty="0">
                          <a:solidFill>
                            <a:srgbClr val="C00000"/>
                          </a:solidFill>
                          <a:cs typeface="Mudir MT" pitchFamily="2" charset="-78"/>
                          <a:sym typeface="Calibri"/>
                        </a:rPr>
                        <a:t> ثُمَّ أَسْبَابٌ </a:t>
                      </a:r>
                      <a:r>
                        <a:rPr lang="ar-MA" sz="2400" b="1" kern="1200" dirty="0">
                          <a:solidFill>
                            <a:srgbClr val="002060"/>
                          </a:solidFill>
                          <a:latin typeface="+mn-lt"/>
                          <a:ea typeface="+mn-ea"/>
                          <a:cs typeface="Mudir MT" pitchFamily="2" charset="-78"/>
                          <a:sym typeface="Calibri"/>
                        </a:rPr>
                        <a:t>أُسَرِيَّةٌ كَغِيَابِ </a:t>
                      </a:r>
                      <a:r>
                        <a:rPr lang="ar-MA" sz="2400" b="1" kern="1200" dirty="0" err="1">
                          <a:solidFill>
                            <a:srgbClr val="002060"/>
                          </a:solidFill>
                          <a:latin typeface="+mn-lt"/>
                          <a:ea typeface="+mn-ea"/>
                          <a:cs typeface="Mudir MT" pitchFamily="2" charset="-78"/>
                          <a:sym typeface="Calibri"/>
                        </a:rPr>
                        <a:t>ٱلْمُتَابَعَةِ</a:t>
                      </a:r>
                      <a:r>
                        <a:rPr lang="ar-MA" sz="2400" b="1" kern="1200" dirty="0">
                          <a:solidFill>
                            <a:srgbClr val="002060"/>
                          </a:solidFill>
                          <a:latin typeface="+mn-lt"/>
                          <a:ea typeface="+mn-ea"/>
                          <a:cs typeface="Mudir MT" pitchFamily="2" charset="-78"/>
                          <a:sym typeface="Calibri"/>
                        </a:rPr>
                        <a:t> مِنَ </a:t>
                      </a:r>
                      <a:r>
                        <a:rPr lang="ar-MA" sz="2400" b="1" kern="1200" dirty="0" err="1">
                          <a:solidFill>
                            <a:srgbClr val="002060"/>
                          </a:solidFill>
                          <a:latin typeface="+mn-lt"/>
                          <a:ea typeface="+mn-ea"/>
                          <a:cs typeface="Mudir MT" pitchFamily="2" charset="-78"/>
                          <a:sym typeface="Calibri"/>
                        </a:rPr>
                        <a:t>ٱلْأُسْرَةِ</a:t>
                      </a:r>
                      <a:r>
                        <a:rPr lang="ar-MA" sz="2400" b="1" kern="1200" dirty="0">
                          <a:solidFill>
                            <a:srgbClr val="002060"/>
                          </a:solidFill>
                          <a:latin typeface="+mn-lt"/>
                          <a:ea typeface="+mn-ea"/>
                          <a:cs typeface="Mudir MT" pitchFamily="2" charset="-78"/>
                          <a:sym typeface="Calibri"/>
                        </a:rPr>
                        <a:t>، أَوِ </a:t>
                      </a:r>
                      <a:r>
                        <a:rPr lang="ar-MA" sz="2400" b="1" kern="1200" dirty="0" err="1">
                          <a:solidFill>
                            <a:srgbClr val="002060"/>
                          </a:solidFill>
                          <a:latin typeface="+mn-lt"/>
                          <a:ea typeface="+mn-ea"/>
                          <a:cs typeface="Mudir MT" pitchFamily="2" charset="-78"/>
                          <a:sym typeface="Calibri"/>
                        </a:rPr>
                        <a:t>ٱنْشِغَالِ</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ٱلْآبَاءِ</a:t>
                      </a:r>
                      <a:r>
                        <a:rPr lang="ar-MA" sz="2400" b="1" kern="1200" dirty="0">
                          <a:solidFill>
                            <a:srgbClr val="002060"/>
                          </a:solidFill>
                          <a:latin typeface="+mn-lt"/>
                          <a:ea typeface="+mn-ea"/>
                          <a:cs typeface="Mudir MT" pitchFamily="2" charset="-78"/>
                          <a:sym typeface="Calibri"/>
                        </a:rPr>
                        <a:t>، أَوْ إِهْمَالِهِمْ. </a:t>
                      </a:r>
                      <a:r>
                        <a:rPr lang="ar-MA" sz="2400" b="1" dirty="0">
                          <a:solidFill>
                            <a:srgbClr val="C00000"/>
                          </a:solidFill>
                          <a:cs typeface="Mudir MT" pitchFamily="2" charset="-78"/>
                          <a:sym typeface="Calibri"/>
                        </a:rPr>
                        <a:t>وَلِمُوَاجَهَةِ هَذِهِ </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ٱلظَّاهِرَةِ</a:t>
                      </a:r>
                      <a:r>
                        <a:rPr lang="ar-MA" sz="2400" b="1" kern="1200" dirty="0">
                          <a:solidFill>
                            <a:srgbClr val="002060"/>
                          </a:solidFill>
                          <a:latin typeface="+mn-lt"/>
                          <a:ea typeface="+mn-ea"/>
                          <a:cs typeface="Mudir MT" pitchFamily="2" charset="-78"/>
                          <a:sym typeface="Calibri"/>
                        </a:rPr>
                        <a:t>، وَجَبَ </a:t>
                      </a:r>
                      <a:r>
                        <a:rPr lang="ar-MA" sz="2400" b="1" kern="1200" dirty="0" err="1">
                          <a:solidFill>
                            <a:srgbClr val="002060"/>
                          </a:solidFill>
                          <a:latin typeface="+mn-lt"/>
                          <a:ea typeface="+mn-ea"/>
                          <a:cs typeface="Mudir MT" pitchFamily="2" charset="-78"/>
                          <a:sym typeface="Calibri"/>
                        </a:rPr>
                        <a:t>ٱعْتِمَادُ</a:t>
                      </a:r>
                      <a:r>
                        <a:rPr lang="ar-MA" sz="2400" b="1" kern="1200" dirty="0">
                          <a:solidFill>
                            <a:srgbClr val="002060"/>
                          </a:solidFill>
                          <a:latin typeface="+mn-lt"/>
                          <a:ea typeface="+mn-ea"/>
                          <a:cs typeface="Mudir MT" pitchFamily="2" charset="-78"/>
                          <a:sym typeface="Calibri"/>
                        </a:rPr>
                        <a:t> آلِيَّاتٍ لِلتَّوَاصُلِ </a:t>
                      </a:r>
                      <a:r>
                        <a:rPr lang="ar-MA" sz="2400" b="1" kern="1200" dirty="0" err="1">
                          <a:solidFill>
                            <a:srgbClr val="002060"/>
                          </a:solidFill>
                          <a:latin typeface="+mn-lt"/>
                          <a:ea typeface="+mn-ea"/>
                          <a:cs typeface="Mudir MT" pitchFamily="2" charset="-78"/>
                          <a:sym typeface="Calibri"/>
                        </a:rPr>
                        <a:t>ٱلْمُسْتَمِرِّ</a:t>
                      </a:r>
                      <a:r>
                        <a:rPr lang="ar-MA" sz="2400" b="1" kern="1200" dirty="0">
                          <a:solidFill>
                            <a:srgbClr val="002060"/>
                          </a:solidFill>
                          <a:latin typeface="+mn-lt"/>
                          <a:ea typeface="+mn-ea"/>
                          <a:cs typeface="Mudir MT" pitchFamily="2" charset="-78"/>
                          <a:sym typeface="Calibri"/>
                        </a:rPr>
                        <a:t> مَعَ أَوْلِيَاءِ </a:t>
                      </a:r>
                      <a:r>
                        <a:rPr lang="ar-MA" sz="2400" b="1" kern="1200" dirty="0" err="1">
                          <a:solidFill>
                            <a:srgbClr val="002060"/>
                          </a:solidFill>
                          <a:latin typeface="+mn-lt"/>
                          <a:ea typeface="+mn-ea"/>
                          <a:cs typeface="Mudir MT" pitchFamily="2" charset="-78"/>
                          <a:sym typeface="Calibri"/>
                        </a:rPr>
                        <a:t>ٱلْأُمُورِ</a:t>
                      </a:r>
                      <a:r>
                        <a:rPr lang="ar-MA" sz="2400" b="1" kern="1200" dirty="0">
                          <a:solidFill>
                            <a:srgbClr val="002060"/>
                          </a:solidFill>
                          <a:latin typeface="+mn-lt"/>
                          <a:ea typeface="+mn-ea"/>
                          <a:cs typeface="Mudir MT" pitchFamily="2" charset="-78"/>
                          <a:sym typeface="Calibri"/>
                        </a:rPr>
                        <a:t>، </a:t>
                      </a:r>
                      <a:r>
                        <a:rPr lang="ar-MA" sz="2400" b="1" dirty="0">
                          <a:solidFill>
                            <a:srgbClr val="C00000"/>
                          </a:solidFill>
                          <a:cs typeface="Mudir MT" pitchFamily="2" charset="-78"/>
                          <a:sym typeface="Calibri"/>
                        </a:rPr>
                        <a:t>وَلَا بُدَّ أَيْضًا </a:t>
                      </a:r>
                      <a:r>
                        <a:rPr lang="ar-MA" sz="2400" b="1" kern="1200" dirty="0">
                          <a:solidFill>
                            <a:srgbClr val="002060"/>
                          </a:solidFill>
                          <a:latin typeface="+mn-lt"/>
                          <a:ea typeface="+mn-ea"/>
                          <a:cs typeface="Mudir MT" pitchFamily="2" charset="-78"/>
                          <a:sym typeface="Calibri"/>
                        </a:rPr>
                        <a:t>مِنْ تَرْسِيخِ ثَقَافَةِ </a:t>
                      </a:r>
                      <a:r>
                        <a:rPr lang="ar-MA" sz="2400" b="1" kern="1200" dirty="0" err="1">
                          <a:solidFill>
                            <a:srgbClr val="002060"/>
                          </a:solidFill>
                          <a:latin typeface="+mn-lt"/>
                          <a:ea typeface="+mn-ea"/>
                          <a:cs typeface="Mudir MT" pitchFamily="2" charset="-78"/>
                          <a:sym typeface="Calibri"/>
                        </a:rPr>
                        <a:t>ٱلِانْضِبَاطِ</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ٱلْمَدْرَسِيِّ</a:t>
                      </a:r>
                      <a:r>
                        <a:rPr lang="ar-MA" sz="2400" b="1" kern="1200" dirty="0">
                          <a:solidFill>
                            <a:srgbClr val="002060"/>
                          </a:solidFill>
                          <a:latin typeface="+mn-lt"/>
                          <a:ea typeface="+mn-ea"/>
                          <a:cs typeface="Mudir MT" pitchFamily="2" charset="-78"/>
                          <a:sym typeface="Calibri"/>
                        </a:rPr>
                        <a:t> مُنْذَ </a:t>
                      </a:r>
                      <a:r>
                        <a:rPr lang="ar-MA" sz="2400" b="1" kern="1200" dirty="0" err="1">
                          <a:solidFill>
                            <a:srgbClr val="002060"/>
                          </a:solidFill>
                          <a:latin typeface="+mn-lt"/>
                          <a:ea typeface="+mn-ea"/>
                          <a:cs typeface="Mudir MT" pitchFamily="2" charset="-78"/>
                          <a:sym typeface="Calibri"/>
                        </a:rPr>
                        <a:t>ٱلْمَرَاحِلِ</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ٱلْأُولَى</a:t>
                      </a:r>
                      <a:r>
                        <a:rPr lang="ar-MA" sz="2400" b="1" kern="1200" dirty="0">
                          <a:solidFill>
                            <a:srgbClr val="002060"/>
                          </a:solidFill>
                          <a:latin typeface="+mn-lt"/>
                          <a:ea typeface="+mn-ea"/>
                          <a:cs typeface="Mudir MT" pitchFamily="2" charset="-78"/>
                          <a:sym typeface="Calibri"/>
                        </a:rPr>
                        <a:t> مِنَ </a:t>
                      </a:r>
                      <a:r>
                        <a:rPr lang="ar-MA" sz="2400" b="1" kern="1200" dirty="0" err="1">
                          <a:solidFill>
                            <a:srgbClr val="002060"/>
                          </a:solidFill>
                          <a:latin typeface="+mn-lt"/>
                          <a:ea typeface="+mn-ea"/>
                          <a:cs typeface="Mudir MT" pitchFamily="2" charset="-78"/>
                          <a:sym typeface="Calibri"/>
                        </a:rPr>
                        <a:t>ٱلتَّعْلِيمِ</a:t>
                      </a:r>
                      <a:r>
                        <a:rPr lang="ar-MA" sz="2400" b="1" kern="1200" dirty="0">
                          <a:solidFill>
                            <a:srgbClr val="002060"/>
                          </a:solidFill>
                          <a:latin typeface="+mn-lt"/>
                          <a:ea typeface="+mn-ea"/>
                          <a:cs typeface="Mudir MT" pitchFamily="2" charset="-78"/>
                          <a:sym typeface="Calibri"/>
                        </a:rPr>
                        <a:t>.</a:t>
                      </a: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4226970541"/>
                  </a:ext>
                </a:extLst>
              </a:tr>
            </a:tbl>
          </a:graphicData>
        </a:graphic>
      </p:graphicFrame>
      <p:sp>
        <p:nvSpPr>
          <p:cNvPr id="8" name="Rectangle 7">
            <a:extLst>
              <a:ext uri="{FF2B5EF4-FFF2-40B4-BE49-F238E27FC236}">
                <a16:creationId xmlns:a16="http://schemas.microsoft.com/office/drawing/2014/main" id="{9CAD4E5A-7F56-9CDD-510C-C8663C220860}"/>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Tree>
    <p:extLst>
      <p:ext uri="{BB962C8B-B14F-4D97-AF65-F5344CB8AC3E}">
        <p14:creationId xmlns:p14="http://schemas.microsoft.com/office/powerpoint/2010/main" val="41087488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2294547"/>
            <a:ext cx="5400765" cy="1976888"/>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ar-SA" sz="4800" b="1" kern="0" dirty="0">
                <a:solidFill>
                  <a:srgbClr val="44546A"/>
                </a:solidFill>
                <a:latin typeface="Calibri"/>
                <a:ea typeface="Calibri"/>
                <a:cs typeface="Calibri"/>
              </a:rPr>
              <a:t>5 دقائق</a:t>
            </a:r>
            <a:endParaRPr lang="fr-FR" sz="4800" b="1" kern="0" dirty="0">
              <a:solidFill>
                <a:srgbClr val="44546A"/>
              </a:solidFill>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a:t>ٱلْحَصَّةِ</a:t>
            </a:r>
            <a:endParaRPr lang="fr-FR" sz="2400" dirty="0"/>
          </a:p>
        </p:txBody>
      </p:sp>
      <p:sp>
        <p:nvSpPr>
          <p:cNvPr id="2" name="Oval 45">
            <a:extLst>
              <a:ext uri="{FF2B5EF4-FFF2-40B4-BE49-F238E27FC236}">
                <a16:creationId xmlns:a16="http://schemas.microsoft.com/office/drawing/2014/main" id="{ECD57F42-43C9-B08A-916B-5F4D599857E5}"/>
              </a:ext>
            </a:extLst>
          </p:cNvPr>
          <p:cNvSpPr/>
          <p:nvPr/>
        </p:nvSpPr>
        <p:spPr>
          <a:xfrm>
            <a:off x="9246224" y="3444319"/>
            <a:ext cx="645921" cy="7002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058168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94F80-86B2-7758-B09D-7B6F5F1F2D1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EE26D511-2C1E-B15A-D419-69F4795FA9C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CAF02CD3-0B27-1CEB-25DF-08327DC2940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692;p59">
            <a:extLst>
              <a:ext uri="{FF2B5EF4-FFF2-40B4-BE49-F238E27FC236}">
                <a16:creationId xmlns:a16="http://schemas.microsoft.com/office/drawing/2014/main" id="{5989464E-6BB2-B976-C1B5-AD946167C5F1}"/>
              </a:ext>
            </a:extLst>
          </p:cNvPr>
          <p:cNvSpPr txBox="1">
            <a:spLocks/>
          </p:cNvSpPr>
          <p:nvPr/>
        </p:nvSpPr>
        <p:spPr>
          <a:xfrm>
            <a:off x="1223057" y="62004"/>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buFont typeface="Calibri"/>
              <a:buNone/>
            </a:pPr>
            <a:r>
              <a:rPr lang="ar-MA" sz="1600" b="1" dirty="0">
                <a:solidFill>
                  <a:schemeClr val="bg1">
                    <a:lumMod val="50000"/>
                  </a:schemeClr>
                </a:solidFill>
                <a:latin typeface="+mn-lt"/>
              </a:rPr>
              <a:t>اليوم أغنينا رصيدنا </a:t>
            </a:r>
            <a:r>
              <a:rPr lang="ar-SA" sz="1600" b="1" dirty="0">
                <a:solidFill>
                  <a:schemeClr val="bg1">
                    <a:lumMod val="50000"/>
                  </a:schemeClr>
                </a:solidFill>
                <a:latin typeface="+mn-lt"/>
              </a:rPr>
              <a:t>التفسيري</a:t>
            </a:r>
            <a:r>
              <a:rPr lang="ar-MA" sz="1600" b="1" dirty="0">
                <a:solidFill>
                  <a:schemeClr val="bg1">
                    <a:lumMod val="50000"/>
                  </a:schemeClr>
                </a:solidFill>
                <a:latin typeface="+mn-lt"/>
              </a:rPr>
              <a:t> بعبارات وأساليب  جديدة تتعلق </a:t>
            </a:r>
            <a:r>
              <a:rPr lang="ar-SA" sz="1600" b="1" dirty="0">
                <a:solidFill>
                  <a:schemeClr val="bg1">
                    <a:lumMod val="50000"/>
                  </a:schemeClr>
                </a:solidFill>
                <a:latin typeface="+mn-lt"/>
              </a:rPr>
              <a:t>بتفسير ظاهرة اجتماعية: التنمر</a:t>
            </a:r>
            <a:r>
              <a:rPr lang="ar-MA" sz="1600" b="1" dirty="0">
                <a:solidFill>
                  <a:schemeClr val="bg1">
                    <a:lumMod val="50000"/>
                  </a:schemeClr>
                </a:solidFill>
                <a:latin typeface="+mn-lt"/>
              </a:rPr>
              <a:t>. فمن يذكرنا ببعض منها:</a:t>
            </a:r>
          </a:p>
        </p:txBody>
      </p:sp>
      <p:sp>
        <p:nvSpPr>
          <p:cNvPr id="11" name="Google Shape;1693;p59">
            <a:extLst>
              <a:ext uri="{FF2B5EF4-FFF2-40B4-BE49-F238E27FC236}">
                <a16:creationId xmlns:a16="http://schemas.microsoft.com/office/drawing/2014/main" id="{9C9668F8-5AE2-11CD-6464-FA11C12568F2}"/>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400" dirty="0">
                <a:solidFill>
                  <a:schemeClr val="bg1">
                    <a:lumMod val="50000"/>
                  </a:schemeClr>
                </a:solidFill>
              </a:rPr>
              <a:t>يطلب الأستاذ من التلاميذ تقديم عبارات وأساليب تفسيرية مما تم تعلموه في الحصة.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
        <p:nvSpPr>
          <p:cNvPr id="12" name="Google Shape;1694;p59">
            <a:extLst>
              <a:ext uri="{FF2B5EF4-FFF2-40B4-BE49-F238E27FC236}">
                <a16:creationId xmlns:a16="http://schemas.microsoft.com/office/drawing/2014/main" id="{8B059179-60AD-954D-3402-CC262E0CD8C5}"/>
              </a:ext>
            </a:extLst>
          </p:cNvPr>
          <p:cNvSpPr txBox="1"/>
          <p:nvPr/>
        </p:nvSpPr>
        <p:spPr>
          <a:xfrm>
            <a:off x="7813515" y="1535508"/>
            <a:ext cx="3429000" cy="461665"/>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الأول: ............ </a:t>
            </a:r>
            <a:endParaRPr sz="2400" b="1" i="0" u="none" strike="noStrike" cap="none">
              <a:solidFill>
                <a:schemeClr val="dk1"/>
              </a:solidFill>
              <a:latin typeface="Calibri"/>
              <a:ea typeface="Calibri"/>
              <a:cs typeface="Calibri"/>
              <a:sym typeface="Calibri"/>
            </a:endParaRPr>
          </a:p>
        </p:txBody>
      </p:sp>
      <p:sp>
        <p:nvSpPr>
          <p:cNvPr id="13" name="Google Shape;1695;p59">
            <a:extLst>
              <a:ext uri="{FF2B5EF4-FFF2-40B4-BE49-F238E27FC236}">
                <a16:creationId xmlns:a16="http://schemas.microsoft.com/office/drawing/2014/main" id="{44E12331-6610-F2C5-1895-6719B246F6AC}"/>
              </a:ext>
            </a:extLst>
          </p:cNvPr>
          <p:cNvSpPr txBox="1"/>
          <p:nvPr/>
        </p:nvSpPr>
        <p:spPr>
          <a:xfrm>
            <a:off x="6996097" y="2671972"/>
            <a:ext cx="3429000" cy="461665"/>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الثاني:................</a:t>
            </a:r>
            <a:endParaRPr sz="2400" b="1" i="0" u="none" strike="noStrike" cap="none">
              <a:solidFill>
                <a:schemeClr val="dk1"/>
              </a:solidFill>
              <a:latin typeface="Calibri"/>
              <a:ea typeface="Calibri"/>
              <a:cs typeface="Calibri"/>
              <a:sym typeface="Calibri"/>
            </a:endParaRPr>
          </a:p>
        </p:txBody>
      </p:sp>
      <p:sp>
        <p:nvSpPr>
          <p:cNvPr id="14" name="Google Shape;1696;p59">
            <a:extLst>
              <a:ext uri="{FF2B5EF4-FFF2-40B4-BE49-F238E27FC236}">
                <a16:creationId xmlns:a16="http://schemas.microsoft.com/office/drawing/2014/main" id="{EFFC0BB2-8760-AF22-83EE-0C58080AEBC0}"/>
              </a:ext>
            </a:extLst>
          </p:cNvPr>
          <p:cNvSpPr txBox="1"/>
          <p:nvPr/>
        </p:nvSpPr>
        <p:spPr>
          <a:xfrm>
            <a:off x="5036802" y="3808776"/>
            <a:ext cx="3429000" cy="461665"/>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الثالث:....................</a:t>
            </a:r>
            <a:endParaRPr sz="2400" b="1" i="0" u="none" strike="noStrike" cap="none">
              <a:solidFill>
                <a:schemeClr val="dk1"/>
              </a:solidFill>
              <a:latin typeface="Calibri"/>
              <a:ea typeface="Calibri"/>
              <a:cs typeface="Calibri"/>
              <a:sym typeface="Calibri"/>
            </a:endParaRPr>
          </a:p>
        </p:txBody>
      </p:sp>
      <p:sp>
        <p:nvSpPr>
          <p:cNvPr id="15" name="Google Shape;1697;p59">
            <a:extLst>
              <a:ext uri="{FF2B5EF4-FFF2-40B4-BE49-F238E27FC236}">
                <a16:creationId xmlns:a16="http://schemas.microsoft.com/office/drawing/2014/main" id="{4E9CDA45-3234-E9B8-F095-FAE87345134F}"/>
              </a:ext>
            </a:extLst>
          </p:cNvPr>
          <p:cNvSpPr txBox="1"/>
          <p:nvPr/>
        </p:nvSpPr>
        <p:spPr>
          <a:xfrm>
            <a:off x="2915934" y="4868143"/>
            <a:ext cx="3429000" cy="461665"/>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الرابع: ..................</a:t>
            </a:r>
            <a:endParaRPr sz="2400" b="1" i="0" u="none" strike="noStrike" cap="none">
              <a:solidFill>
                <a:schemeClr val="dk1"/>
              </a:solidFill>
              <a:latin typeface="Calibri"/>
              <a:ea typeface="Calibri"/>
              <a:cs typeface="Calibri"/>
              <a:sym typeface="Calibri"/>
            </a:endParaRPr>
          </a:p>
        </p:txBody>
      </p:sp>
      <p:pic>
        <p:nvPicPr>
          <p:cNvPr id="16" name="Google Shape;1698;p59">
            <a:extLst>
              <a:ext uri="{FF2B5EF4-FFF2-40B4-BE49-F238E27FC236}">
                <a16:creationId xmlns:a16="http://schemas.microsoft.com/office/drawing/2014/main" id="{84938926-1CBA-2D0E-40F7-4BF009EC84D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5" name="Rectangle 4">
            <a:extLst>
              <a:ext uri="{FF2B5EF4-FFF2-40B4-BE49-F238E27FC236}">
                <a16:creationId xmlns:a16="http://schemas.microsoft.com/office/drawing/2014/main" id="{D9F77ABE-3A2B-4B2E-BB26-E21BAD8E3F18}"/>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4277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DAD31-B1D3-C38D-9435-2085AACE2FC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FDD1772-6960-793F-1027-288A8A00E02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F5D3D23-5046-9A80-CB39-84E09D7D78F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692;p59">
            <a:extLst>
              <a:ext uri="{FF2B5EF4-FFF2-40B4-BE49-F238E27FC236}">
                <a16:creationId xmlns:a16="http://schemas.microsoft.com/office/drawing/2014/main" id="{4CCC83DD-4171-89B6-7A73-7E174A5F539B}"/>
              </a:ext>
            </a:extLst>
          </p:cNvPr>
          <p:cNvSpPr txBox="1">
            <a:spLocks/>
          </p:cNvSpPr>
          <p:nvPr/>
        </p:nvSpPr>
        <p:spPr>
          <a:xfrm>
            <a:off x="1146154" y="75822"/>
            <a:ext cx="10161104" cy="328016"/>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pPr>
            <a:r>
              <a:rPr lang="ar-MA" sz="1600" b="1" dirty="0">
                <a:solidFill>
                  <a:schemeClr val="bg1">
                    <a:lumMod val="50000"/>
                  </a:schemeClr>
                </a:solidFill>
                <a:latin typeface="+mn-lt"/>
              </a:rPr>
              <a:t>اليوم أغنينا رصيدنا </a:t>
            </a:r>
            <a:r>
              <a:rPr lang="ar-SA" sz="1600" b="1" dirty="0">
                <a:solidFill>
                  <a:schemeClr val="bg1">
                    <a:lumMod val="50000"/>
                  </a:schemeClr>
                </a:solidFill>
                <a:latin typeface="+mn-lt"/>
              </a:rPr>
              <a:t>في التفسير، </a:t>
            </a:r>
            <a:r>
              <a:rPr lang="ar-MA" sz="1600" b="1" dirty="0">
                <a:solidFill>
                  <a:schemeClr val="bg1">
                    <a:lumMod val="50000"/>
                  </a:schemeClr>
                </a:solidFill>
                <a:latin typeface="+mn-lt"/>
              </a:rPr>
              <a:t>بعبارات وأساليب  جديدة تتعلق </a:t>
            </a:r>
            <a:r>
              <a:rPr lang="ar-SA" sz="1600" b="1" dirty="0">
                <a:solidFill>
                  <a:schemeClr val="bg1">
                    <a:lumMod val="50000"/>
                  </a:schemeClr>
                </a:solidFill>
                <a:latin typeface="+mn-lt"/>
              </a:rPr>
              <a:t>تفسير ظاهرة اجتماعية: التنمر المدرسي</a:t>
            </a:r>
            <a:r>
              <a:rPr lang="ar-MA" sz="1600" b="1" dirty="0">
                <a:solidFill>
                  <a:schemeClr val="bg1">
                    <a:lumMod val="50000"/>
                  </a:schemeClr>
                </a:solidFill>
                <a:latin typeface="+mn-lt"/>
              </a:rPr>
              <a:t>. فمن يذكرنا ببعض منها:</a:t>
            </a:r>
          </a:p>
        </p:txBody>
      </p:sp>
      <p:sp>
        <p:nvSpPr>
          <p:cNvPr id="8" name="Google Shape;1693;p59">
            <a:extLst>
              <a:ext uri="{FF2B5EF4-FFF2-40B4-BE49-F238E27FC236}">
                <a16:creationId xmlns:a16="http://schemas.microsoft.com/office/drawing/2014/main" id="{BA83F6FE-BD44-0551-8DD9-5C428731EEA1}"/>
              </a:ext>
            </a:extLst>
          </p:cNvPr>
          <p:cNvSpPr txBox="1">
            <a:spLocks/>
          </p:cNvSpPr>
          <p:nvPr/>
        </p:nvSpPr>
        <p:spPr>
          <a:xfrm>
            <a:off x="7224207" y="486963"/>
            <a:ext cx="4083051" cy="32801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None/>
            </a:pPr>
            <a:r>
              <a:rPr lang="ar-MA" sz="1400" dirty="0">
                <a:solidFill>
                  <a:schemeClr val="bg1">
                    <a:lumMod val="50000"/>
                  </a:schemeClr>
                </a:solidFill>
              </a:rPr>
              <a:t>بَعْدَ تَقْدِيمِ المُتَعَلِّمِينَ لِأَجْوِبَتِهِمْ يَخْتَارُ الأُسْتَاذُ الأجوبة الجيدة.</a:t>
            </a:r>
          </a:p>
        </p:txBody>
      </p:sp>
      <p:pic>
        <p:nvPicPr>
          <p:cNvPr id="9" name="Google Shape;1698;p59">
            <a:extLst>
              <a:ext uri="{FF2B5EF4-FFF2-40B4-BE49-F238E27FC236}">
                <a16:creationId xmlns:a16="http://schemas.microsoft.com/office/drawing/2014/main" id="{C1490919-0655-4B1B-96CC-26E2EBAB49D8}"/>
              </a:ext>
            </a:extLst>
          </p:cNvPr>
          <p:cNvPicPr preferRelativeResize="0"/>
          <p:nvPr/>
        </p:nvPicPr>
        <p:blipFill rotWithShape="1">
          <a:blip r:embed="rId3">
            <a:alphaModFix/>
          </a:blip>
          <a:srcRect/>
          <a:stretch/>
        </p:blipFill>
        <p:spPr>
          <a:xfrm>
            <a:off x="154618" y="113304"/>
            <a:ext cx="706437" cy="701675"/>
          </a:xfrm>
          <a:prstGeom prst="rect">
            <a:avLst/>
          </a:prstGeom>
          <a:noFill/>
          <a:ln>
            <a:noFill/>
          </a:ln>
        </p:spPr>
      </p:pic>
      <p:sp>
        <p:nvSpPr>
          <p:cNvPr id="17" name="Google Shape;1704;p225">
            <a:extLst>
              <a:ext uri="{FF2B5EF4-FFF2-40B4-BE49-F238E27FC236}">
                <a16:creationId xmlns:a16="http://schemas.microsoft.com/office/drawing/2014/main" id="{650C48D1-9DDF-5EC3-090D-AAD544827423}"/>
              </a:ext>
            </a:extLst>
          </p:cNvPr>
          <p:cNvSpPr txBox="1"/>
          <p:nvPr/>
        </p:nvSpPr>
        <p:spPr>
          <a:xfrm>
            <a:off x="6519292" y="1614768"/>
            <a:ext cx="5492879"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لتَّنَمُّرُ</a:t>
            </a:r>
            <a:r>
              <a:rPr lang="ar-MA" sz="2400" b="1" dirty="0">
                <a:solidFill>
                  <a:srgbClr val="002060"/>
                </a:solidFill>
                <a:cs typeface="Mudir MT" pitchFamily="2" charset="-78"/>
                <a:sym typeface="Calibri"/>
              </a:rPr>
              <a:t> </a:t>
            </a:r>
            <a:r>
              <a:rPr lang="ar-MA" sz="2400" b="1" dirty="0">
                <a:solidFill>
                  <a:srgbClr val="C00000"/>
                </a:solidFill>
                <a:cs typeface="Mudir MT" pitchFamily="2" charset="-78"/>
                <a:sym typeface="Calibri"/>
              </a:rPr>
              <a:t>هُوَ</a:t>
            </a:r>
            <a:r>
              <a:rPr lang="ar-MA" sz="2400" b="1" dirty="0">
                <a:solidFill>
                  <a:srgbClr val="002060"/>
                </a:solidFill>
                <a:cs typeface="Mudir MT" pitchFamily="2" charset="-78"/>
                <a:sym typeface="Calibri"/>
              </a:rPr>
              <a:t> </a:t>
            </a:r>
            <a:r>
              <a:rPr lang="ar-MA" sz="2400" b="1" dirty="0">
                <a:solidFill>
                  <a:srgbClr val="C00000"/>
                </a:solidFill>
                <a:cs typeface="Mudir MT" pitchFamily="2" charset="-78"/>
                <a:sym typeface="Calibri"/>
              </a:rPr>
              <a:t>كُلُّ</a:t>
            </a:r>
            <a:r>
              <a:rPr lang="ar-MA" sz="2400" b="1" dirty="0">
                <a:solidFill>
                  <a:srgbClr val="002060"/>
                </a:solidFill>
                <a:cs typeface="Mudir MT" pitchFamily="2" charset="-78"/>
                <a:sym typeface="Calibri"/>
              </a:rPr>
              <a:t> إِسَاءَةٍ مُتَكَرِّرَةٍ بِ</a:t>
            </a:r>
            <a:r>
              <a:rPr lang="ar-SA" sz="2400" b="1" dirty="0">
                <a:solidFill>
                  <a:srgbClr val="002060"/>
                </a:solidFill>
                <a:cs typeface="Mudir MT" pitchFamily="2" charset="-78"/>
                <a:sym typeface="Calibri"/>
              </a:rPr>
              <a:t>ا</a:t>
            </a:r>
            <a:r>
              <a:rPr lang="ar-MA" sz="2400" b="1" dirty="0">
                <a:solidFill>
                  <a:srgbClr val="002060"/>
                </a:solidFill>
                <a:cs typeface="Mudir MT" pitchFamily="2" charset="-78"/>
                <a:sym typeface="Calibri"/>
              </a:rPr>
              <a:t>لْكَلَامِ أَوْ بِالْفِعْلِ</a:t>
            </a:r>
            <a:endParaRPr sz="2400" b="1" i="0" u="none" strike="noStrike" cap="none" dirty="0">
              <a:solidFill>
                <a:schemeClr val="dk1"/>
              </a:solidFill>
              <a:latin typeface="Calibri"/>
              <a:ea typeface="Calibri"/>
              <a:cs typeface="Calibri"/>
              <a:sym typeface="Calibri"/>
            </a:endParaRPr>
          </a:p>
        </p:txBody>
      </p:sp>
      <p:sp>
        <p:nvSpPr>
          <p:cNvPr id="18" name="Google Shape;1705;p225">
            <a:extLst>
              <a:ext uri="{FF2B5EF4-FFF2-40B4-BE49-F238E27FC236}">
                <a16:creationId xmlns:a16="http://schemas.microsoft.com/office/drawing/2014/main" id="{5B88C9D5-A0DF-DD6E-BE86-7107F80CDEFD}"/>
              </a:ext>
            </a:extLst>
          </p:cNvPr>
          <p:cNvSpPr txBox="1"/>
          <p:nvPr/>
        </p:nvSpPr>
        <p:spPr>
          <a:xfrm>
            <a:off x="5486400" y="2446277"/>
            <a:ext cx="6065765" cy="461624"/>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r" rtl="1">
              <a:buSzPts val="2400"/>
            </a:pPr>
            <a:r>
              <a:rPr lang="ar-MA" sz="2400" b="1" dirty="0">
                <a:solidFill>
                  <a:srgbClr val="002060"/>
                </a:solidFill>
                <a:cs typeface="Mudir MT" pitchFamily="2" charset="-78"/>
                <a:sym typeface="Calibri"/>
              </a:rPr>
              <a:t>بَيْنَمَا </a:t>
            </a:r>
            <a:r>
              <a:rPr lang="ar-MA" sz="2400" b="1" dirty="0">
                <a:solidFill>
                  <a:srgbClr val="C00000"/>
                </a:solidFill>
                <a:cs typeface="Mudir MT" pitchFamily="2" charset="-78"/>
                <a:sym typeface="Calibri"/>
              </a:rPr>
              <a:t>يُقْصَدُ</a:t>
            </a:r>
            <a:r>
              <a:rPr lang="ar-MA" sz="2400" b="1" dirty="0">
                <a:solidFill>
                  <a:srgbClr val="002060"/>
                </a:solidFill>
                <a:cs typeface="Mudir MT" pitchFamily="2" charset="-78"/>
                <a:sym typeface="Calibri"/>
              </a:rPr>
              <a:t> بِالتَّنَمُّرِ </a:t>
            </a: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لْمَدْرَسِيِّ</a:t>
            </a:r>
            <a:r>
              <a:rPr lang="ar-MA" sz="2400" b="1" dirty="0">
                <a:solidFill>
                  <a:srgbClr val="002060"/>
                </a:solidFill>
                <a:cs typeface="Mudir MT" pitchFamily="2" charset="-78"/>
                <a:sym typeface="Calibri"/>
              </a:rPr>
              <a:t> </a:t>
            </a:r>
            <a:r>
              <a:rPr lang="ar-MA" sz="2400" b="1" dirty="0">
                <a:solidFill>
                  <a:srgbClr val="C00000"/>
                </a:solidFill>
                <a:cs typeface="Mudir MT" pitchFamily="2" charset="-78"/>
                <a:sym typeface="Calibri"/>
              </a:rPr>
              <a:t>كُلُّ</a:t>
            </a:r>
            <a:r>
              <a:rPr lang="ar-MA" sz="2400" b="1" dirty="0">
                <a:solidFill>
                  <a:srgbClr val="002060"/>
                </a:solidFill>
                <a:cs typeface="Mudir MT" pitchFamily="2" charset="-78"/>
                <a:sym typeface="Calibri"/>
              </a:rPr>
              <a:t> </a:t>
            </a:r>
            <a:r>
              <a:rPr lang="ar-MA" sz="2400" b="1" dirty="0">
                <a:solidFill>
                  <a:srgbClr val="C00000"/>
                </a:solidFill>
                <a:cs typeface="Mudir MT" pitchFamily="2" charset="-78"/>
                <a:sym typeface="Calibri"/>
              </a:rPr>
              <a:t>سُلُوكٍ عُدْوَانِيٍّ </a:t>
            </a:r>
            <a:r>
              <a:rPr lang="ar-MA" sz="2400" b="1" dirty="0">
                <a:solidFill>
                  <a:srgbClr val="002060"/>
                </a:solidFill>
                <a:cs typeface="Mudir MT" pitchFamily="2" charset="-78"/>
                <a:sym typeface="Calibri"/>
              </a:rPr>
              <a:t>مُتَكَرِّرٍ</a:t>
            </a:r>
            <a:endParaRPr sz="2400" b="1" dirty="0">
              <a:solidFill>
                <a:srgbClr val="C00000"/>
              </a:solidFill>
              <a:cs typeface="Mudir MT" pitchFamily="2" charset="-78"/>
              <a:sym typeface="Calibri"/>
            </a:endParaRPr>
          </a:p>
        </p:txBody>
      </p:sp>
      <p:sp>
        <p:nvSpPr>
          <p:cNvPr id="19" name="Google Shape;1706;p225">
            <a:extLst>
              <a:ext uri="{FF2B5EF4-FFF2-40B4-BE49-F238E27FC236}">
                <a16:creationId xmlns:a16="http://schemas.microsoft.com/office/drawing/2014/main" id="{E60AAF5C-6354-D600-2109-4680C23DFB5B}"/>
              </a:ext>
            </a:extLst>
          </p:cNvPr>
          <p:cNvSpPr txBox="1"/>
          <p:nvPr/>
        </p:nvSpPr>
        <p:spPr>
          <a:xfrm>
            <a:off x="4583062" y="3277786"/>
            <a:ext cx="5282290"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MA" sz="2400" b="1" dirty="0">
                <a:solidFill>
                  <a:srgbClr val="C00000"/>
                </a:solidFill>
                <a:cs typeface="Mudir MT" pitchFamily="2" charset="-78"/>
                <a:sym typeface="Calibri"/>
              </a:rPr>
              <a:t>وَتَقِفُ</a:t>
            </a:r>
            <a:r>
              <a:rPr lang="ar-MA" sz="2400" b="1" dirty="0">
                <a:solidFill>
                  <a:srgbClr val="002060"/>
                </a:solidFill>
                <a:cs typeface="Mudir MT" pitchFamily="2" charset="-78"/>
                <a:sym typeface="Calibri"/>
              </a:rPr>
              <a:t> وَرَاءَ التَّنَمُّرِ </a:t>
            </a:r>
            <a:r>
              <a:rPr lang="ar-MA" sz="2400" b="1" dirty="0">
                <a:solidFill>
                  <a:srgbClr val="C00000"/>
                </a:solidFill>
                <a:cs typeface="Mudir MT" pitchFamily="2" charset="-78"/>
                <a:sym typeface="Calibri"/>
              </a:rPr>
              <a:t>أَسْبَابٌ</a:t>
            </a:r>
            <a:r>
              <a:rPr lang="ar-MA" sz="2400" b="1" dirty="0">
                <a:solidFill>
                  <a:srgbClr val="002060"/>
                </a:solidFill>
                <a:cs typeface="Mudir MT" pitchFamily="2" charset="-78"/>
                <a:sym typeface="Calibri"/>
              </a:rPr>
              <a:t> عَدِيدَةٌ؛ مِنْهَا</a:t>
            </a:r>
            <a:endParaRPr sz="2400" b="1" i="0" u="none" strike="noStrike" cap="none" dirty="0">
              <a:solidFill>
                <a:schemeClr val="dk1"/>
              </a:solidFill>
              <a:latin typeface="Calibri"/>
              <a:ea typeface="Calibri"/>
              <a:cs typeface="Calibri"/>
              <a:sym typeface="Calibri"/>
            </a:endParaRPr>
          </a:p>
        </p:txBody>
      </p:sp>
      <p:sp>
        <p:nvSpPr>
          <p:cNvPr id="20" name="Google Shape;1707;p225">
            <a:extLst>
              <a:ext uri="{FF2B5EF4-FFF2-40B4-BE49-F238E27FC236}">
                <a16:creationId xmlns:a16="http://schemas.microsoft.com/office/drawing/2014/main" id="{5DADC994-997B-894A-995B-A7F187B8F9D6}"/>
              </a:ext>
            </a:extLst>
          </p:cNvPr>
          <p:cNvSpPr txBox="1"/>
          <p:nvPr/>
        </p:nvSpPr>
        <p:spPr>
          <a:xfrm>
            <a:off x="1395671" y="4007640"/>
            <a:ext cx="6922395" cy="461624"/>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MA" sz="2400" b="1" dirty="0">
                <a:solidFill>
                  <a:srgbClr val="002060"/>
                </a:solidFill>
                <a:cs typeface="Mudir MT" pitchFamily="2" charset="-78"/>
                <a:sym typeface="Calibri"/>
              </a:rPr>
              <a:t>أَسْبَابٌ ذَاتِيَّةٌ </a:t>
            </a:r>
            <a:r>
              <a:rPr lang="ar-MA" sz="2400" b="1" dirty="0">
                <a:solidFill>
                  <a:srgbClr val="C00000"/>
                </a:solidFill>
                <a:cs typeface="Mudir MT" pitchFamily="2" charset="-78"/>
                <a:sym typeface="Calibri"/>
              </a:rPr>
              <a:t>مِثْلَ</a:t>
            </a:r>
            <a:r>
              <a:rPr lang="ar-MA" sz="2400" b="1" dirty="0">
                <a:solidFill>
                  <a:srgbClr val="002060"/>
                </a:solidFill>
                <a:cs typeface="Mudir MT" pitchFamily="2" charset="-78"/>
                <a:sym typeface="Calibri"/>
              </a:rPr>
              <a:t> ضَعْفِ الثِّقَةِ بِالنَّفْسِ، </a:t>
            </a:r>
            <a:r>
              <a:rPr lang="ar-MA" sz="2400" b="1" dirty="0">
                <a:solidFill>
                  <a:srgbClr val="C00000"/>
                </a:solidFill>
                <a:cs typeface="Mudir MT" pitchFamily="2" charset="-78"/>
                <a:sym typeface="Calibri"/>
              </a:rPr>
              <a:t>أَوِ</a:t>
            </a:r>
            <a:r>
              <a:rPr lang="ar-MA" sz="2400" b="1" dirty="0">
                <a:solidFill>
                  <a:srgbClr val="002060"/>
                </a:solidFill>
                <a:cs typeface="Mudir MT" pitchFamily="2" charset="-78"/>
                <a:sym typeface="Calibri"/>
              </a:rPr>
              <a:t> الْحَاجَةِ إِلَى لَفْتِ الْاِنْتِبَاهِ</a:t>
            </a:r>
            <a:endParaRPr sz="2400" b="1" i="0" u="none" strike="noStrike" cap="none" dirty="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27326ACA-E593-033A-084E-39EE9D0EF895}"/>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706;p225">
            <a:extLst>
              <a:ext uri="{FF2B5EF4-FFF2-40B4-BE49-F238E27FC236}">
                <a16:creationId xmlns:a16="http://schemas.microsoft.com/office/drawing/2014/main" id="{D3B88166-CEAC-CEC4-7727-2954402455CC}"/>
              </a:ext>
            </a:extLst>
          </p:cNvPr>
          <p:cNvSpPr txBox="1"/>
          <p:nvPr/>
        </p:nvSpPr>
        <p:spPr>
          <a:xfrm>
            <a:off x="0" y="4839149"/>
            <a:ext cx="5282290"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MA" sz="2400" b="1" dirty="0">
                <a:solidFill>
                  <a:srgbClr val="C00000"/>
                </a:solidFill>
                <a:cs typeface="Mudir MT" pitchFamily="2" charset="-78"/>
                <a:sym typeface="Calibri"/>
              </a:rPr>
              <a:t>وَيُخَلِّفُ</a:t>
            </a:r>
            <a:r>
              <a:rPr lang="ar-MA" sz="2400" b="1" dirty="0">
                <a:solidFill>
                  <a:srgbClr val="002060"/>
                </a:solidFill>
                <a:cs typeface="Mudir MT" pitchFamily="2" charset="-78"/>
                <a:sym typeface="Calibri"/>
              </a:rPr>
              <a:t> التَّنَمُّرُ آثَارًا نَفْسِيَّةً وَتَرْبَوِيَّةً وَخِيمَةً، </a:t>
            </a:r>
            <a:r>
              <a:rPr lang="ar-MA" sz="2400" b="1" dirty="0">
                <a:solidFill>
                  <a:srgbClr val="C00000"/>
                </a:solidFill>
                <a:cs typeface="Mudir MT" pitchFamily="2" charset="-78"/>
                <a:sym typeface="Calibri"/>
              </a:rPr>
              <a:t>مِنْهَا</a:t>
            </a:r>
            <a:endParaRPr sz="2400" b="1" i="0" u="none" strike="noStrike" cap="none" dirty="0">
              <a:solidFill>
                <a:srgbClr val="C00000"/>
              </a:solidFill>
              <a:latin typeface="Calibri"/>
              <a:ea typeface="Calibri"/>
              <a:cs typeface="Calibri"/>
              <a:sym typeface="Calibri"/>
            </a:endParaRPr>
          </a:p>
        </p:txBody>
      </p:sp>
    </p:spTree>
    <p:extLst>
      <p:ext uri="{BB962C8B-B14F-4D97-AF65-F5344CB8AC3E}">
        <p14:creationId xmlns:p14="http://schemas.microsoft.com/office/powerpoint/2010/main" val="1566386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B944-3226-91BB-E658-36E3B69BB96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2779C09-617F-3CA1-C55A-E5DE9B206FC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BC4376C-8213-F6C3-5044-9270F190813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13;p61">
            <a:extLst>
              <a:ext uri="{FF2B5EF4-FFF2-40B4-BE49-F238E27FC236}">
                <a16:creationId xmlns:a16="http://schemas.microsoft.com/office/drawing/2014/main" id="{E96BE0AF-5D87-C44E-1DEE-DCB5FE1AC6BE}"/>
              </a:ext>
            </a:extLst>
          </p:cNvPr>
          <p:cNvSpPr txBox="1">
            <a:spLocks/>
          </p:cNvSpPr>
          <p:nvPr/>
        </p:nvSpPr>
        <p:spPr>
          <a:xfrm>
            <a:off x="1143259" y="173902"/>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buFont typeface="Calibri"/>
              <a:buNone/>
            </a:pPr>
            <a:r>
              <a:rPr lang="ar-MA" sz="1600" b="1" dirty="0">
                <a:solidFill>
                  <a:schemeClr val="bg1">
                    <a:lumMod val="50000"/>
                  </a:schemeClr>
                </a:solidFill>
                <a:latin typeface="+mn-lt"/>
                <a:ea typeface="Calibri"/>
                <a:cs typeface="Calibri"/>
                <a:sym typeface="Calibri"/>
              </a:rPr>
              <a:t>فِي </a:t>
            </a:r>
            <a:r>
              <a:rPr lang="ar-MA" sz="1600" b="1" dirty="0" err="1">
                <a:solidFill>
                  <a:schemeClr val="bg1">
                    <a:lumMod val="50000"/>
                  </a:schemeClr>
                </a:solidFill>
                <a:latin typeface="+mn-lt"/>
                <a:ea typeface="Calibri"/>
                <a:cs typeface="Calibri"/>
                <a:sym typeface="Calibri"/>
              </a:rPr>
              <a:t>ٱلْمَنزِلِ</a:t>
            </a:r>
            <a:r>
              <a:rPr lang="ar-MA" sz="1600" b="1" dirty="0">
                <a:solidFill>
                  <a:schemeClr val="bg1">
                    <a:lumMod val="50000"/>
                  </a:schemeClr>
                </a:solidFill>
                <a:latin typeface="+mn-lt"/>
                <a:ea typeface="Calibri"/>
                <a:cs typeface="Calibri"/>
                <a:sym typeface="Calibri"/>
              </a:rPr>
              <a:t>، </a:t>
            </a:r>
            <a:r>
              <a:rPr lang="ar-SA" sz="1600" b="1" dirty="0">
                <a:solidFill>
                  <a:schemeClr val="bg1">
                    <a:lumMod val="50000"/>
                  </a:schemeClr>
                </a:solidFill>
                <a:latin typeface="+mn-lt"/>
                <a:ea typeface="Calibri"/>
                <a:cs typeface="Calibri"/>
                <a:sym typeface="Calibri"/>
              </a:rPr>
              <a:t>أرسم خريطة ذهنية حول التنمر المدرسي مبينا أشكاله وآثاره ثم طرق الحد منه، وفق النموذج الآتي: </a:t>
            </a:r>
            <a:r>
              <a:rPr lang="ar-MA" sz="1600" b="1" dirty="0">
                <a:solidFill>
                  <a:schemeClr val="bg1">
                    <a:lumMod val="50000"/>
                  </a:schemeClr>
                </a:solidFill>
                <a:latin typeface="+mn-lt"/>
                <a:ea typeface="Calibri"/>
                <a:cs typeface="Calibri"/>
                <a:sym typeface="Calibri"/>
              </a:rPr>
              <a:t> </a:t>
            </a:r>
          </a:p>
        </p:txBody>
      </p:sp>
      <p:sp>
        <p:nvSpPr>
          <p:cNvPr id="6" name="Rectangle 5">
            <a:extLst>
              <a:ext uri="{FF2B5EF4-FFF2-40B4-BE49-F238E27FC236}">
                <a16:creationId xmlns:a16="http://schemas.microsoft.com/office/drawing/2014/main" id="{B0AFA101-F46B-C69B-A2AB-35B9034A45D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Google Shape;1368;p31">
            <a:extLst>
              <a:ext uri="{FF2B5EF4-FFF2-40B4-BE49-F238E27FC236}">
                <a16:creationId xmlns:a16="http://schemas.microsoft.com/office/drawing/2014/main" id="{C06573CC-9E1E-302C-5167-96538B31FBC5}"/>
              </a:ext>
            </a:extLst>
          </p:cNvPr>
          <p:cNvPicPr preferRelativeResize="0"/>
          <p:nvPr/>
        </p:nvPicPr>
        <p:blipFill rotWithShape="1">
          <a:blip r:embed="rId3">
            <a:alphaModFix/>
          </a:blip>
          <a:srcRect/>
          <a:stretch/>
        </p:blipFill>
        <p:spPr>
          <a:xfrm>
            <a:off x="46437" y="109804"/>
            <a:ext cx="730250" cy="730250"/>
          </a:xfrm>
          <a:prstGeom prst="rect">
            <a:avLst/>
          </a:prstGeom>
          <a:noFill/>
          <a:ln>
            <a:noFill/>
          </a:ln>
        </p:spPr>
      </p:pic>
      <p:sp>
        <p:nvSpPr>
          <p:cNvPr id="10" name="Ellipse 9">
            <a:extLst>
              <a:ext uri="{FF2B5EF4-FFF2-40B4-BE49-F238E27FC236}">
                <a16:creationId xmlns:a16="http://schemas.microsoft.com/office/drawing/2014/main" id="{6A87C121-A753-DCB3-8096-25BB878AA2B6}"/>
              </a:ext>
            </a:extLst>
          </p:cNvPr>
          <p:cNvSpPr/>
          <p:nvPr/>
        </p:nvSpPr>
        <p:spPr>
          <a:xfrm>
            <a:off x="5037508" y="812369"/>
            <a:ext cx="1778923" cy="170845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solidFill>
                <a:cs typeface="Mudir MT" pitchFamily="2" charset="-78"/>
                <a:sym typeface="Calibri"/>
              </a:rPr>
              <a:t>التَّنَمُّر</a:t>
            </a:r>
            <a:r>
              <a:rPr lang="ar-SA" sz="2400" b="1" dirty="0">
                <a:solidFill>
                  <a:schemeClr val="bg1"/>
                </a:solidFill>
                <a:cs typeface="Mudir MT" pitchFamily="2" charset="-78"/>
                <a:sym typeface="Calibri"/>
              </a:rPr>
              <a:t>ُ</a:t>
            </a:r>
            <a:r>
              <a:rPr lang="ar-MA" sz="2400" b="1" dirty="0">
                <a:solidFill>
                  <a:schemeClr val="bg1"/>
                </a:solidFill>
                <a:cs typeface="Mudir MT" pitchFamily="2" charset="-78"/>
                <a:sym typeface="Calibri"/>
              </a:rPr>
              <a:t> </a:t>
            </a:r>
            <a:r>
              <a:rPr lang="ar-MA" sz="2400" b="1" dirty="0" err="1">
                <a:solidFill>
                  <a:schemeClr val="bg1"/>
                </a:solidFill>
                <a:latin typeface="Simplified Arabic" panose="02020603050405020304" pitchFamily="18" charset="-78"/>
                <a:cs typeface="Simplified Arabic" panose="02020603050405020304" pitchFamily="18" charset="-78"/>
                <a:sym typeface="Calibri"/>
              </a:rPr>
              <a:t>ٱ</a:t>
            </a:r>
            <a:r>
              <a:rPr lang="ar-MA" sz="2400" b="1" dirty="0" err="1">
                <a:solidFill>
                  <a:schemeClr val="bg1"/>
                </a:solidFill>
                <a:cs typeface="Mudir MT" pitchFamily="2" charset="-78"/>
                <a:sym typeface="Calibri"/>
              </a:rPr>
              <a:t>لْمَدْرَسِيّ</a:t>
            </a:r>
            <a:r>
              <a:rPr lang="ar-SA" sz="2400" b="1" dirty="0">
                <a:solidFill>
                  <a:schemeClr val="bg1"/>
                </a:solidFill>
                <a:cs typeface="Mudir MT" pitchFamily="2" charset="-78"/>
                <a:sym typeface="Calibri"/>
              </a:rPr>
              <a:t>ُ</a:t>
            </a:r>
            <a:endParaRPr lang="fr-FR" sz="2400" dirty="0">
              <a:solidFill>
                <a:schemeClr val="bg1"/>
              </a:solidFill>
            </a:endParaRPr>
          </a:p>
        </p:txBody>
      </p:sp>
      <p:cxnSp>
        <p:nvCxnSpPr>
          <p:cNvPr id="13" name="Connecteur droit 12">
            <a:extLst>
              <a:ext uri="{FF2B5EF4-FFF2-40B4-BE49-F238E27FC236}">
                <a16:creationId xmlns:a16="http://schemas.microsoft.com/office/drawing/2014/main" id="{B742F71C-C1E0-E7AC-7299-6478627C203C}"/>
              </a:ext>
            </a:extLst>
          </p:cNvPr>
          <p:cNvCxnSpPr>
            <a:cxnSpLocks/>
            <a:stCxn id="10" idx="7"/>
            <a:endCxn id="22" idx="2"/>
          </p:cNvCxnSpPr>
          <p:nvPr/>
        </p:nvCxnSpPr>
        <p:spPr>
          <a:xfrm>
            <a:off x="6555914" y="1062566"/>
            <a:ext cx="2517427" cy="548623"/>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CB13274C-B17E-129A-0013-6421FFAC8454}"/>
              </a:ext>
            </a:extLst>
          </p:cNvPr>
          <p:cNvCxnSpPr>
            <a:cxnSpLocks/>
            <a:stCxn id="10" idx="1"/>
            <a:endCxn id="21" idx="2"/>
          </p:cNvCxnSpPr>
          <p:nvPr/>
        </p:nvCxnSpPr>
        <p:spPr>
          <a:xfrm flipH="1">
            <a:off x="2265478" y="1062566"/>
            <a:ext cx="3032547" cy="5486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34B9797D-1A36-9D70-B811-25780D3D2E9B}"/>
              </a:ext>
            </a:extLst>
          </p:cNvPr>
          <p:cNvCxnSpPr>
            <a:cxnSpLocks/>
            <a:stCxn id="10" idx="4"/>
          </p:cNvCxnSpPr>
          <p:nvPr/>
        </p:nvCxnSpPr>
        <p:spPr>
          <a:xfrm>
            <a:off x="5926970" y="2520821"/>
            <a:ext cx="0" cy="41985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Rectangle : coins arrondis 20">
            <a:extLst>
              <a:ext uri="{FF2B5EF4-FFF2-40B4-BE49-F238E27FC236}">
                <a16:creationId xmlns:a16="http://schemas.microsoft.com/office/drawing/2014/main" id="{B9D25345-DE5B-691D-D3EF-22B3675EC5D7}"/>
              </a:ext>
            </a:extLst>
          </p:cNvPr>
          <p:cNvSpPr/>
          <p:nvPr/>
        </p:nvSpPr>
        <p:spPr>
          <a:xfrm>
            <a:off x="1143259" y="962797"/>
            <a:ext cx="2244437" cy="648392"/>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cs typeface="Mudir MT" pitchFamily="2" charset="-78"/>
                <a:sym typeface="Calibri"/>
              </a:rPr>
              <a:t>آثَارُهُ</a:t>
            </a:r>
            <a:endParaRPr lang="fr-FR" sz="2800" b="1" dirty="0">
              <a:solidFill>
                <a:srgbClr val="002060"/>
              </a:solidFill>
              <a:cs typeface="Mudir MT" pitchFamily="2" charset="-78"/>
            </a:endParaRPr>
          </a:p>
        </p:txBody>
      </p:sp>
      <p:sp>
        <p:nvSpPr>
          <p:cNvPr id="22" name="Rectangle : coins arrondis 21">
            <a:extLst>
              <a:ext uri="{FF2B5EF4-FFF2-40B4-BE49-F238E27FC236}">
                <a16:creationId xmlns:a16="http://schemas.microsoft.com/office/drawing/2014/main" id="{1F207A11-06B0-5028-40BE-97FFE998C88E}"/>
              </a:ext>
            </a:extLst>
          </p:cNvPr>
          <p:cNvSpPr/>
          <p:nvPr/>
        </p:nvSpPr>
        <p:spPr>
          <a:xfrm>
            <a:off x="7951122" y="962797"/>
            <a:ext cx="2244437" cy="648392"/>
          </a:xfrm>
          <a:prstGeom prst="round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cs typeface="Mudir MT" pitchFamily="2" charset="-78"/>
                <a:sym typeface="Calibri"/>
              </a:rPr>
              <a:t>أَشْكالُهُ</a:t>
            </a:r>
            <a:endParaRPr lang="fr-FR" dirty="0">
              <a:solidFill>
                <a:srgbClr val="002060"/>
              </a:solidFill>
            </a:endParaRPr>
          </a:p>
        </p:txBody>
      </p:sp>
      <p:sp>
        <p:nvSpPr>
          <p:cNvPr id="16" name="Rectangle : coins arrondis 15">
            <a:extLst>
              <a:ext uri="{FF2B5EF4-FFF2-40B4-BE49-F238E27FC236}">
                <a16:creationId xmlns:a16="http://schemas.microsoft.com/office/drawing/2014/main" id="{A214E7A4-DB94-33B0-E33C-4E2AEB1F8B5E}"/>
              </a:ext>
            </a:extLst>
          </p:cNvPr>
          <p:cNvSpPr/>
          <p:nvPr/>
        </p:nvSpPr>
        <p:spPr>
          <a:xfrm>
            <a:off x="4804750" y="2776127"/>
            <a:ext cx="2244437" cy="64839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cs typeface="Mudir MT" pitchFamily="2" charset="-78"/>
                <a:sym typeface="Calibri"/>
              </a:rPr>
              <a:t>طُرُقُ الْحَدِّ مِنْهُ </a:t>
            </a:r>
            <a:endParaRPr lang="fr-FR" sz="2800" b="1" dirty="0">
              <a:solidFill>
                <a:srgbClr val="002060"/>
              </a:solidFill>
              <a:cs typeface="Mudir MT" pitchFamily="2" charset="-78"/>
            </a:endParaRPr>
          </a:p>
        </p:txBody>
      </p:sp>
      <p:sp>
        <p:nvSpPr>
          <p:cNvPr id="23" name="Rectangle : coins arrondis 22">
            <a:extLst>
              <a:ext uri="{FF2B5EF4-FFF2-40B4-BE49-F238E27FC236}">
                <a16:creationId xmlns:a16="http://schemas.microsoft.com/office/drawing/2014/main" id="{1EF2AC1C-7252-7C3E-1621-735B774CFE1F}"/>
              </a:ext>
            </a:extLst>
          </p:cNvPr>
          <p:cNvSpPr/>
          <p:nvPr/>
        </p:nvSpPr>
        <p:spPr>
          <a:xfrm>
            <a:off x="9256432" y="1686002"/>
            <a:ext cx="2782317" cy="845949"/>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التنمر الجسدي:</a:t>
            </a:r>
            <a:endParaRPr lang="fr-FR" sz="2000" b="1" dirty="0">
              <a:solidFill>
                <a:srgbClr val="002060"/>
              </a:solidFill>
              <a:cs typeface="Mudir MT" pitchFamily="2" charset="-78"/>
            </a:endParaRPr>
          </a:p>
        </p:txBody>
      </p:sp>
      <p:sp>
        <p:nvSpPr>
          <p:cNvPr id="28" name="Rectangle : coins arrondis 27">
            <a:extLst>
              <a:ext uri="{FF2B5EF4-FFF2-40B4-BE49-F238E27FC236}">
                <a16:creationId xmlns:a16="http://schemas.microsoft.com/office/drawing/2014/main" id="{BBB1369D-BE8B-D8C2-4E27-DA07D9512D8E}"/>
              </a:ext>
            </a:extLst>
          </p:cNvPr>
          <p:cNvSpPr/>
          <p:nvPr/>
        </p:nvSpPr>
        <p:spPr>
          <a:xfrm>
            <a:off x="9256436" y="2606764"/>
            <a:ext cx="2782314" cy="845949"/>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rPr>
              <a:t>التنمّر اللفظي:</a:t>
            </a:r>
            <a:endParaRPr lang="ar-SA" sz="1600" b="1" dirty="0">
              <a:solidFill>
                <a:srgbClr val="002060"/>
              </a:solidFill>
              <a:cs typeface="Mudir MT" pitchFamily="2" charset="-78"/>
            </a:endParaRPr>
          </a:p>
        </p:txBody>
      </p:sp>
      <p:sp>
        <p:nvSpPr>
          <p:cNvPr id="29" name="Rectangle : coins arrondis 28">
            <a:extLst>
              <a:ext uri="{FF2B5EF4-FFF2-40B4-BE49-F238E27FC236}">
                <a16:creationId xmlns:a16="http://schemas.microsoft.com/office/drawing/2014/main" id="{1BB12EF5-ABAD-452E-ECED-AFD2A0A7012B}"/>
              </a:ext>
            </a:extLst>
          </p:cNvPr>
          <p:cNvSpPr/>
          <p:nvPr/>
        </p:nvSpPr>
        <p:spPr>
          <a:xfrm>
            <a:off x="9256435" y="3571745"/>
            <a:ext cx="2782317" cy="1016880"/>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rPr>
              <a:t>التنمّر الاجتماعي:</a:t>
            </a:r>
            <a:endParaRPr lang="ar-SA" sz="1600" b="1" dirty="0">
              <a:solidFill>
                <a:srgbClr val="002060"/>
              </a:solidFill>
              <a:cs typeface="Mudir MT" pitchFamily="2" charset="-78"/>
            </a:endParaRPr>
          </a:p>
        </p:txBody>
      </p:sp>
      <p:sp>
        <p:nvSpPr>
          <p:cNvPr id="30" name="Rectangle : coins arrondis 29">
            <a:extLst>
              <a:ext uri="{FF2B5EF4-FFF2-40B4-BE49-F238E27FC236}">
                <a16:creationId xmlns:a16="http://schemas.microsoft.com/office/drawing/2014/main" id="{138CE842-D4B0-E089-0B12-C675E1C19E89}"/>
              </a:ext>
            </a:extLst>
          </p:cNvPr>
          <p:cNvSpPr/>
          <p:nvPr/>
        </p:nvSpPr>
        <p:spPr>
          <a:xfrm>
            <a:off x="9256431" y="4697861"/>
            <a:ext cx="2782317" cy="845949"/>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التنمر الجسدي:</a:t>
            </a:r>
            <a:endParaRPr lang="fr-FR" sz="2000" b="1" dirty="0">
              <a:solidFill>
                <a:srgbClr val="002060"/>
              </a:solidFill>
              <a:cs typeface="Mudir MT" pitchFamily="2" charset="-78"/>
            </a:endParaRPr>
          </a:p>
        </p:txBody>
      </p:sp>
      <p:sp>
        <p:nvSpPr>
          <p:cNvPr id="31" name="Rectangle : coins arrondis 30">
            <a:extLst>
              <a:ext uri="{FF2B5EF4-FFF2-40B4-BE49-F238E27FC236}">
                <a16:creationId xmlns:a16="http://schemas.microsoft.com/office/drawing/2014/main" id="{653CA1E8-FF73-BE2F-8838-2AD103C97001}"/>
              </a:ext>
            </a:extLst>
          </p:cNvPr>
          <p:cNvSpPr/>
          <p:nvPr/>
        </p:nvSpPr>
        <p:spPr>
          <a:xfrm>
            <a:off x="204174" y="1705268"/>
            <a:ext cx="2782317" cy="84594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آثار نفسية:</a:t>
            </a:r>
            <a:endParaRPr lang="fr-FR" sz="1600" dirty="0">
              <a:solidFill>
                <a:srgbClr val="002060"/>
              </a:solidFill>
              <a:cs typeface="Mudir MT" pitchFamily="2" charset="-78"/>
            </a:endParaRPr>
          </a:p>
        </p:txBody>
      </p:sp>
      <p:sp>
        <p:nvSpPr>
          <p:cNvPr id="32" name="Rectangle : coins arrondis 31">
            <a:extLst>
              <a:ext uri="{FF2B5EF4-FFF2-40B4-BE49-F238E27FC236}">
                <a16:creationId xmlns:a16="http://schemas.microsoft.com/office/drawing/2014/main" id="{468D20BD-6EF4-D63C-8F95-0C91AD11C0A6}"/>
              </a:ext>
            </a:extLst>
          </p:cNvPr>
          <p:cNvSpPr/>
          <p:nvPr/>
        </p:nvSpPr>
        <p:spPr>
          <a:xfrm>
            <a:off x="204174" y="2626030"/>
            <a:ext cx="2782316" cy="84594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آثار اجتماعية وسلوكية:</a:t>
            </a:r>
            <a:endParaRPr lang="ar-SA" sz="1600" b="1" dirty="0">
              <a:solidFill>
                <a:srgbClr val="002060"/>
              </a:solidFill>
              <a:cs typeface="Mudir MT" pitchFamily="2" charset="-78"/>
            </a:endParaRPr>
          </a:p>
        </p:txBody>
      </p:sp>
      <p:sp>
        <p:nvSpPr>
          <p:cNvPr id="33" name="Rectangle : coins arrondis 32">
            <a:extLst>
              <a:ext uri="{FF2B5EF4-FFF2-40B4-BE49-F238E27FC236}">
                <a16:creationId xmlns:a16="http://schemas.microsoft.com/office/drawing/2014/main" id="{25A9FF2B-466F-3681-E871-85AFB3560C23}"/>
              </a:ext>
            </a:extLst>
          </p:cNvPr>
          <p:cNvSpPr/>
          <p:nvPr/>
        </p:nvSpPr>
        <p:spPr>
          <a:xfrm>
            <a:off x="204173" y="3591011"/>
            <a:ext cx="2782321" cy="1016880"/>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آثار دراسية</a:t>
            </a:r>
            <a:r>
              <a:rPr lang="ar-SA" sz="2000" b="1" dirty="0">
                <a:solidFill>
                  <a:srgbClr val="002060"/>
                </a:solidFill>
                <a:cs typeface="Mudir MT" pitchFamily="2" charset="-78"/>
              </a:rPr>
              <a:t>:</a:t>
            </a:r>
            <a:endParaRPr lang="ar-SA" sz="1600" b="1" dirty="0">
              <a:solidFill>
                <a:srgbClr val="002060"/>
              </a:solidFill>
              <a:cs typeface="Mudir MT" pitchFamily="2" charset="-78"/>
            </a:endParaRPr>
          </a:p>
        </p:txBody>
      </p:sp>
      <p:sp>
        <p:nvSpPr>
          <p:cNvPr id="34" name="Rectangle : coins arrondis 33">
            <a:extLst>
              <a:ext uri="{FF2B5EF4-FFF2-40B4-BE49-F238E27FC236}">
                <a16:creationId xmlns:a16="http://schemas.microsoft.com/office/drawing/2014/main" id="{B15A65A3-E053-F24F-36EA-0ADC1D88D91E}"/>
              </a:ext>
            </a:extLst>
          </p:cNvPr>
          <p:cNvSpPr/>
          <p:nvPr/>
        </p:nvSpPr>
        <p:spPr>
          <a:xfrm>
            <a:off x="204169" y="4717127"/>
            <a:ext cx="2782317" cy="84594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التنمر الجسدي:</a:t>
            </a:r>
            <a:endParaRPr lang="fr-FR" sz="2000" b="1" dirty="0">
              <a:solidFill>
                <a:srgbClr val="002060"/>
              </a:solidFill>
              <a:cs typeface="Mudir MT" pitchFamily="2" charset="-78"/>
            </a:endParaRPr>
          </a:p>
        </p:txBody>
      </p:sp>
      <p:sp>
        <p:nvSpPr>
          <p:cNvPr id="42" name="Rectangle : coins arrondis 41">
            <a:extLst>
              <a:ext uri="{FF2B5EF4-FFF2-40B4-BE49-F238E27FC236}">
                <a16:creationId xmlns:a16="http://schemas.microsoft.com/office/drawing/2014/main" id="{C5E6A0C5-1139-024A-F218-344D5B9C0A2D}"/>
              </a:ext>
            </a:extLst>
          </p:cNvPr>
          <p:cNvSpPr/>
          <p:nvPr/>
        </p:nvSpPr>
        <p:spPr>
          <a:xfrm>
            <a:off x="4256117" y="3505245"/>
            <a:ext cx="3695006" cy="101688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على مستوى التلميذ:</a:t>
            </a:r>
            <a:endParaRPr lang="fr-FR" sz="1600" dirty="0">
              <a:solidFill>
                <a:srgbClr val="002060"/>
              </a:solidFill>
              <a:cs typeface="Mudir MT" pitchFamily="2" charset="-78"/>
            </a:endParaRPr>
          </a:p>
        </p:txBody>
      </p:sp>
      <p:sp>
        <p:nvSpPr>
          <p:cNvPr id="45" name="Rectangle : coins arrondis 44">
            <a:extLst>
              <a:ext uri="{FF2B5EF4-FFF2-40B4-BE49-F238E27FC236}">
                <a16:creationId xmlns:a16="http://schemas.microsoft.com/office/drawing/2014/main" id="{31BBF405-3FC1-02E0-61D3-DD7BB7C9CF32}"/>
              </a:ext>
            </a:extLst>
          </p:cNvPr>
          <p:cNvSpPr/>
          <p:nvPr/>
        </p:nvSpPr>
        <p:spPr>
          <a:xfrm>
            <a:off x="4300451" y="4619476"/>
            <a:ext cx="3695006" cy="101688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على مستوى المدرسة:</a:t>
            </a:r>
            <a:endParaRPr lang="fr-FR" sz="1600" dirty="0">
              <a:solidFill>
                <a:srgbClr val="002060"/>
              </a:solidFill>
              <a:cs typeface="Mudir MT" pitchFamily="2" charset="-78"/>
            </a:endParaRPr>
          </a:p>
        </p:txBody>
      </p:sp>
      <p:sp>
        <p:nvSpPr>
          <p:cNvPr id="48" name="Rectangle : coins arrondis 47">
            <a:extLst>
              <a:ext uri="{FF2B5EF4-FFF2-40B4-BE49-F238E27FC236}">
                <a16:creationId xmlns:a16="http://schemas.microsoft.com/office/drawing/2014/main" id="{13219F4F-C8D8-5763-625C-CAA567FFB649}"/>
              </a:ext>
            </a:extLst>
          </p:cNvPr>
          <p:cNvSpPr/>
          <p:nvPr/>
        </p:nvSpPr>
        <p:spPr>
          <a:xfrm>
            <a:off x="4300451" y="5733707"/>
            <a:ext cx="3695006" cy="101688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على مستوى الأسرة والمجتمع:</a:t>
            </a:r>
            <a:endParaRPr lang="fr-FR" sz="1600" dirty="0">
              <a:solidFill>
                <a:srgbClr val="002060"/>
              </a:solidFill>
              <a:cs typeface="Mudir MT" pitchFamily="2" charset="-78"/>
            </a:endParaRPr>
          </a:p>
        </p:txBody>
      </p:sp>
      <p:pic>
        <p:nvPicPr>
          <p:cNvPr id="4" name="Google Shape;1176;p113">
            <a:extLst>
              <a:ext uri="{FF2B5EF4-FFF2-40B4-BE49-F238E27FC236}">
                <a16:creationId xmlns:a16="http://schemas.microsoft.com/office/drawing/2014/main" id="{3FFDD9C4-7542-E144-1473-EF4F2BC2E9CA}"/>
              </a:ext>
            </a:extLst>
          </p:cNvPr>
          <p:cNvPicPr>
            <a:picLocks noChangeAspect="1"/>
          </p:cNvPicPr>
          <p:nvPr/>
        </p:nvPicPr>
        <p:blipFill>
          <a:blip r:embed="rId4">
            <a:alphaModFix/>
          </a:blip>
          <a:srcRect/>
          <a:stretch>
            <a:fillRect/>
          </a:stretch>
        </p:blipFill>
        <p:spPr>
          <a:xfrm>
            <a:off x="776687" y="194968"/>
            <a:ext cx="605088" cy="605088"/>
          </a:xfrm>
          <a:prstGeom prst="rect">
            <a:avLst/>
          </a:prstGeom>
          <a:noFill/>
          <a:ln cap="flat">
            <a:noFill/>
          </a:ln>
        </p:spPr>
      </p:pic>
    </p:spTree>
    <p:extLst>
      <p:ext uri="{BB962C8B-B14F-4D97-AF65-F5344CB8AC3E}">
        <p14:creationId xmlns:p14="http://schemas.microsoft.com/office/powerpoint/2010/main" val="23236665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45214-015D-2C25-A541-655A2F044FD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BFF1AF-7A6C-7062-3F87-F9ECC4C7868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D3C79723-F2A6-77D4-F954-5B7801C05AD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13;p61">
            <a:extLst>
              <a:ext uri="{FF2B5EF4-FFF2-40B4-BE49-F238E27FC236}">
                <a16:creationId xmlns:a16="http://schemas.microsoft.com/office/drawing/2014/main" id="{45F8F156-FB1F-2D68-17EF-D04DC4F2A107}"/>
              </a:ext>
            </a:extLst>
          </p:cNvPr>
          <p:cNvSpPr txBox="1">
            <a:spLocks/>
          </p:cNvSpPr>
          <p:nvPr/>
        </p:nvSpPr>
        <p:spPr>
          <a:xfrm>
            <a:off x="899049" y="37421"/>
            <a:ext cx="10405314" cy="402831"/>
          </a:xfrm>
          <a:prstGeom prst="rect">
            <a:avLst/>
          </a:prstGeom>
          <a:noFill/>
          <a:ln>
            <a:noFill/>
          </a:ln>
        </p:spPr>
        <p:txBody>
          <a:bodyPr spcFirstLastPara="1" vert="horz" wrap="square" lIns="91425" tIns="45700" rIns="91425" bIns="45700" rtlCol="0" anchor="ctr" anchorCtr="0">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buFont typeface="Calibri"/>
              <a:buNone/>
            </a:pPr>
            <a:r>
              <a:rPr lang="ar-MA" sz="1800" b="1" dirty="0">
                <a:solidFill>
                  <a:schemeClr val="bg1">
                    <a:lumMod val="50000"/>
                  </a:schemeClr>
                </a:solidFill>
                <a:latin typeface="+mn-lt"/>
                <a:ea typeface="Calibri"/>
                <a:cs typeface="Calibri"/>
                <a:sym typeface="Calibri"/>
              </a:rPr>
              <a:t>فِي </a:t>
            </a:r>
            <a:r>
              <a:rPr lang="ar-SA" sz="1800" b="1" dirty="0">
                <a:solidFill>
                  <a:schemeClr val="bg1">
                    <a:lumMod val="50000"/>
                  </a:schemeClr>
                </a:solidFill>
                <a:latin typeface="+mn-lt"/>
                <a:ea typeface="Calibri"/>
                <a:cs typeface="Calibri"/>
                <a:sym typeface="Calibri"/>
              </a:rPr>
              <a:t>الحصة الموالية: يراقب الأستاذ رسم المتعلمين للخريطة الذهنية حول التنمر المدرسي مع بيان أشكاله وآثاره ثم طرق الحد منه، وفق النموذج : </a:t>
            </a:r>
            <a:r>
              <a:rPr lang="ar-MA" sz="1800" b="1" dirty="0">
                <a:solidFill>
                  <a:schemeClr val="bg1">
                    <a:lumMod val="50000"/>
                  </a:schemeClr>
                </a:solidFill>
                <a:latin typeface="+mn-lt"/>
                <a:ea typeface="Calibri"/>
                <a:cs typeface="Calibri"/>
                <a:sym typeface="Calibri"/>
              </a:rPr>
              <a:t> </a:t>
            </a:r>
          </a:p>
        </p:txBody>
      </p:sp>
      <p:sp>
        <p:nvSpPr>
          <p:cNvPr id="6" name="Rectangle 5">
            <a:extLst>
              <a:ext uri="{FF2B5EF4-FFF2-40B4-BE49-F238E27FC236}">
                <a16:creationId xmlns:a16="http://schemas.microsoft.com/office/drawing/2014/main" id="{F169B18B-CB69-7CAE-22DD-5E8BCB891D66}"/>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Ellipse 9">
            <a:extLst>
              <a:ext uri="{FF2B5EF4-FFF2-40B4-BE49-F238E27FC236}">
                <a16:creationId xmlns:a16="http://schemas.microsoft.com/office/drawing/2014/main" id="{0ED7FF26-0299-B414-78B1-C43A7041AB72}"/>
              </a:ext>
            </a:extLst>
          </p:cNvPr>
          <p:cNvSpPr/>
          <p:nvPr/>
        </p:nvSpPr>
        <p:spPr>
          <a:xfrm>
            <a:off x="5037508" y="812369"/>
            <a:ext cx="1778923" cy="170845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solidFill>
                <a:cs typeface="Mudir MT" pitchFamily="2" charset="-78"/>
                <a:sym typeface="Calibri"/>
              </a:rPr>
              <a:t>التَّنَمُّر</a:t>
            </a:r>
            <a:r>
              <a:rPr lang="ar-SA" sz="2400" b="1" dirty="0">
                <a:solidFill>
                  <a:schemeClr val="bg1"/>
                </a:solidFill>
                <a:cs typeface="Mudir MT" pitchFamily="2" charset="-78"/>
                <a:sym typeface="Calibri"/>
              </a:rPr>
              <a:t>ُ</a:t>
            </a:r>
            <a:r>
              <a:rPr lang="ar-MA" sz="2400" b="1" dirty="0">
                <a:solidFill>
                  <a:schemeClr val="bg1"/>
                </a:solidFill>
                <a:cs typeface="Mudir MT" pitchFamily="2" charset="-78"/>
                <a:sym typeface="Calibri"/>
              </a:rPr>
              <a:t> </a:t>
            </a:r>
            <a:r>
              <a:rPr lang="ar-MA" sz="2400" b="1" dirty="0" err="1">
                <a:solidFill>
                  <a:schemeClr val="bg1"/>
                </a:solidFill>
                <a:latin typeface="Simplified Arabic" panose="02020603050405020304" pitchFamily="18" charset="-78"/>
                <a:cs typeface="Simplified Arabic" panose="02020603050405020304" pitchFamily="18" charset="-78"/>
                <a:sym typeface="Calibri"/>
              </a:rPr>
              <a:t>ٱ</a:t>
            </a:r>
            <a:r>
              <a:rPr lang="ar-MA" sz="2400" b="1" dirty="0" err="1">
                <a:solidFill>
                  <a:schemeClr val="bg1"/>
                </a:solidFill>
                <a:cs typeface="Mudir MT" pitchFamily="2" charset="-78"/>
                <a:sym typeface="Calibri"/>
              </a:rPr>
              <a:t>لْمَدْرَسِيّ</a:t>
            </a:r>
            <a:r>
              <a:rPr lang="ar-SA" sz="2400" b="1" dirty="0">
                <a:solidFill>
                  <a:schemeClr val="bg1"/>
                </a:solidFill>
                <a:cs typeface="Mudir MT" pitchFamily="2" charset="-78"/>
                <a:sym typeface="Calibri"/>
              </a:rPr>
              <a:t>ُ</a:t>
            </a:r>
            <a:endParaRPr lang="fr-FR" sz="2400" dirty="0">
              <a:solidFill>
                <a:schemeClr val="bg1"/>
              </a:solidFill>
            </a:endParaRPr>
          </a:p>
        </p:txBody>
      </p:sp>
      <p:cxnSp>
        <p:nvCxnSpPr>
          <p:cNvPr id="13" name="Connecteur droit 12">
            <a:extLst>
              <a:ext uri="{FF2B5EF4-FFF2-40B4-BE49-F238E27FC236}">
                <a16:creationId xmlns:a16="http://schemas.microsoft.com/office/drawing/2014/main" id="{79D3DDCA-3942-7E49-2B9E-38FB4685F6E6}"/>
              </a:ext>
            </a:extLst>
          </p:cNvPr>
          <p:cNvCxnSpPr>
            <a:cxnSpLocks/>
            <a:stCxn id="10" idx="7"/>
            <a:endCxn id="22" idx="2"/>
          </p:cNvCxnSpPr>
          <p:nvPr/>
        </p:nvCxnSpPr>
        <p:spPr>
          <a:xfrm>
            <a:off x="6555914" y="1062566"/>
            <a:ext cx="2517427" cy="548623"/>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27EF8F7E-1575-2E67-6498-3248C289434F}"/>
              </a:ext>
            </a:extLst>
          </p:cNvPr>
          <p:cNvCxnSpPr>
            <a:cxnSpLocks/>
            <a:stCxn id="10" idx="1"/>
            <a:endCxn id="21" idx="2"/>
          </p:cNvCxnSpPr>
          <p:nvPr/>
        </p:nvCxnSpPr>
        <p:spPr>
          <a:xfrm flipH="1">
            <a:off x="2265478" y="1062566"/>
            <a:ext cx="3032547" cy="5486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BDA42638-024D-E0B5-15BE-B104BB6F2B81}"/>
              </a:ext>
            </a:extLst>
          </p:cNvPr>
          <p:cNvCxnSpPr>
            <a:cxnSpLocks/>
            <a:stCxn id="10" idx="4"/>
          </p:cNvCxnSpPr>
          <p:nvPr/>
        </p:nvCxnSpPr>
        <p:spPr>
          <a:xfrm>
            <a:off x="5926970" y="2520821"/>
            <a:ext cx="0" cy="41985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Rectangle : coins arrondis 20">
            <a:extLst>
              <a:ext uri="{FF2B5EF4-FFF2-40B4-BE49-F238E27FC236}">
                <a16:creationId xmlns:a16="http://schemas.microsoft.com/office/drawing/2014/main" id="{F6D2D43A-9FB6-ED48-D599-3D6A52710899}"/>
              </a:ext>
            </a:extLst>
          </p:cNvPr>
          <p:cNvSpPr/>
          <p:nvPr/>
        </p:nvSpPr>
        <p:spPr>
          <a:xfrm>
            <a:off x="1143259" y="962797"/>
            <a:ext cx="2244437" cy="648392"/>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cs typeface="Mudir MT" pitchFamily="2" charset="-78"/>
                <a:sym typeface="Calibri"/>
              </a:rPr>
              <a:t>آثَارُهُ</a:t>
            </a:r>
            <a:endParaRPr lang="fr-FR" sz="2800" b="1" dirty="0">
              <a:solidFill>
                <a:srgbClr val="002060"/>
              </a:solidFill>
              <a:cs typeface="Mudir MT" pitchFamily="2" charset="-78"/>
            </a:endParaRPr>
          </a:p>
        </p:txBody>
      </p:sp>
      <p:sp>
        <p:nvSpPr>
          <p:cNvPr id="22" name="Rectangle : coins arrondis 21">
            <a:extLst>
              <a:ext uri="{FF2B5EF4-FFF2-40B4-BE49-F238E27FC236}">
                <a16:creationId xmlns:a16="http://schemas.microsoft.com/office/drawing/2014/main" id="{46F22C6C-623B-53B5-BD79-E06730FB5A0F}"/>
              </a:ext>
            </a:extLst>
          </p:cNvPr>
          <p:cNvSpPr/>
          <p:nvPr/>
        </p:nvSpPr>
        <p:spPr>
          <a:xfrm>
            <a:off x="7951122" y="962797"/>
            <a:ext cx="2244437" cy="648392"/>
          </a:xfrm>
          <a:prstGeom prst="round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cs typeface="Mudir MT" pitchFamily="2" charset="-78"/>
                <a:sym typeface="Calibri"/>
              </a:rPr>
              <a:t>أَشْكالُهُ</a:t>
            </a:r>
            <a:endParaRPr lang="fr-FR" dirty="0">
              <a:solidFill>
                <a:srgbClr val="002060"/>
              </a:solidFill>
            </a:endParaRPr>
          </a:p>
        </p:txBody>
      </p:sp>
      <p:sp>
        <p:nvSpPr>
          <p:cNvPr id="16" name="Rectangle : coins arrondis 15">
            <a:extLst>
              <a:ext uri="{FF2B5EF4-FFF2-40B4-BE49-F238E27FC236}">
                <a16:creationId xmlns:a16="http://schemas.microsoft.com/office/drawing/2014/main" id="{09CB5614-CF1C-DF4C-7212-16CA95120951}"/>
              </a:ext>
            </a:extLst>
          </p:cNvPr>
          <p:cNvSpPr/>
          <p:nvPr/>
        </p:nvSpPr>
        <p:spPr>
          <a:xfrm>
            <a:off x="4804750" y="2776127"/>
            <a:ext cx="2244437" cy="64839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cs typeface="Mudir MT" pitchFamily="2" charset="-78"/>
                <a:sym typeface="Calibri"/>
              </a:rPr>
              <a:t>طُرُقُ الْحَدِّ مِنْهُ </a:t>
            </a:r>
            <a:endParaRPr lang="fr-FR" sz="2800" b="1" dirty="0">
              <a:solidFill>
                <a:srgbClr val="002060"/>
              </a:solidFill>
              <a:cs typeface="Mudir MT" pitchFamily="2" charset="-78"/>
            </a:endParaRPr>
          </a:p>
        </p:txBody>
      </p:sp>
      <p:sp>
        <p:nvSpPr>
          <p:cNvPr id="23" name="Rectangle : coins arrondis 22">
            <a:extLst>
              <a:ext uri="{FF2B5EF4-FFF2-40B4-BE49-F238E27FC236}">
                <a16:creationId xmlns:a16="http://schemas.microsoft.com/office/drawing/2014/main" id="{B0E50EFA-3706-D027-B7D4-C2F4F62EA35A}"/>
              </a:ext>
            </a:extLst>
          </p:cNvPr>
          <p:cNvSpPr/>
          <p:nvPr/>
        </p:nvSpPr>
        <p:spPr>
          <a:xfrm>
            <a:off x="9256432" y="1686002"/>
            <a:ext cx="2782317" cy="845949"/>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التنمر الجسدي: </a:t>
            </a:r>
            <a:r>
              <a:rPr lang="ar-SA" sz="1600" b="1" dirty="0">
                <a:solidFill>
                  <a:srgbClr val="002060"/>
                </a:solidFill>
                <a:cs typeface="Mudir MT" pitchFamily="2" charset="-78"/>
              </a:rPr>
              <a:t>الضرب، الركل، الدفع، الأذى الجسدي المباشر</a:t>
            </a:r>
            <a:endParaRPr lang="fr-FR" sz="2000" b="1" dirty="0">
              <a:solidFill>
                <a:srgbClr val="002060"/>
              </a:solidFill>
              <a:cs typeface="Mudir MT" pitchFamily="2" charset="-78"/>
            </a:endParaRPr>
          </a:p>
        </p:txBody>
      </p:sp>
      <p:sp>
        <p:nvSpPr>
          <p:cNvPr id="28" name="Rectangle : coins arrondis 27">
            <a:extLst>
              <a:ext uri="{FF2B5EF4-FFF2-40B4-BE49-F238E27FC236}">
                <a16:creationId xmlns:a16="http://schemas.microsoft.com/office/drawing/2014/main" id="{22E160A3-120E-9E9F-998D-12A97155CA3E}"/>
              </a:ext>
            </a:extLst>
          </p:cNvPr>
          <p:cNvSpPr/>
          <p:nvPr/>
        </p:nvSpPr>
        <p:spPr>
          <a:xfrm>
            <a:off x="9256436" y="2606764"/>
            <a:ext cx="2782314" cy="845949"/>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rPr>
              <a:t>التنمّر اللفظي: </a:t>
            </a:r>
            <a:r>
              <a:rPr lang="ar-SA" sz="1600" b="1" dirty="0">
                <a:solidFill>
                  <a:srgbClr val="002060"/>
                </a:solidFill>
                <a:cs typeface="Mudir MT" pitchFamily="2" charset="-78"/>
              </a:rPr>
              <a:t>السب، الشتم، السخرية، إطلاق الألقاب المهينة.</a:t>
            </a:r>
          </a:p>
        </p:txBody>
      </p:sp>
      <p:sp>
        <p:nvSpPr>
          <p:cNvPr id="29" name="Rectangle : coins arrondis 28">
            <a:extLst>
              <a:ext uri="{FF2B5EF4-FFF2-40B4-BE49-F238E27FC236}">
                <a16:creationId xmlns:a16="http://schemas.microsoft.com/office/drawing/2014/main" id="{3B70A835-2CD6-0BED-8DEF-A2E15D7375B0}"/>
              </a:ext>
            </a:extLst>
          </p:cNvPr>
          <p:cNvSpPr/>
          <p:nvPr/>
        </p:nvSpPr>
        <p:spPr>
          <a:xfrm>
            <a:off x="9256435" y="3571745"/>
            <a:ext cx="2782317" cy="1016880"/>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rPr>
              <a:t>التنمّر </a:t>
            </a:r>
            <a:r>
              <a:rPr lang="ar-SA" sz="2000" b="1" dirty="0" err="1">
                <a:solidFill>
                  <a:srgbClr val="002060"/>
                </a:solidFill>
                <a:cs typeface="Mudir MT" pitchFamily="2" charset="-78"/>
              </a:rPr>
              <a:t>الاجتماعي:</a:t>
            </a:r>
            <a:r>
              <a:rPr lang="ar-SA" sz="1600" b="1" dirty="0" err="1">
                <a:solidFill>
                  <a:srgbClr val="002060"/>
                </a:solidFill>
                <a:cs typeface="Mudir MT" pitchFamily="2" charset="-78"/>
              </a:rPr>
              <a:t>الإقصاء</a:t>
            </a:r>
            <a:r>
              <a:rPr lang="ar-SA" sz="1600" b="1" dirty="0">
                <a:solidFill>
                  <a:srgbClr val="002060"/>
                </a:solidFill>
                <a:cs typeface="Mudir MT" pitchFamily="2" charset="-78"/>
              </a:rPr>
              <a:t> من الأنشطة، نشر الشائعات، العزل عن المجموعة.</a:t>
            </a:r>
          </a:p>
        </p:txBody>
      </p:sp>
      <p:sp>
        <p:nvSpPr>
          <p:cNvPr id="30" name="Rectangle : coins arrondis 29">
            <a:extLst>
              <a:ext uri="{FF2B5EF4-FFF2-40B4-BE49-F238E27FC236}">
                <a16:creationId xmlns:a16="http://schemas.microsoft.com/office/drawing/2014/main" id="{C05F7CD4-C9BC-7CF1-BBAA-1CDBEC5F19C4}"/>
              </a:ext>
            </a:extLst>
          </p:cNvPr>
          <p:cNvSpPr/>
          <p:nvPr/>
        </p:nvSpPr>
        <p:spPr>
          <a:xfrm>
            <a:off x="9256431" y="4697861"/>
            <a:ext cx="2782317" cy="845949"/>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التنمر الجسدي: </a:t>
            </a:r>
            <a:r>
              <a:rPr lang="ar-SA" sz="1600" b="1" dirty="0">
                <a:solidFill>
                  <a:srgbClr val="002060"/>
                </a:solidFill>
                <a:cs typeface="Mudir MT" pitchFamily="2" charset="-78"/>
              </a:rPr>
              <a:t>الضرب، الركل، الدفع، الأذى الجسدي المباشر</a:t>
            </a:r>
            <a:endParaRPr lang="fr-FR" sz="2000" b="1" dirty="0">
              <a:solidFill>
                <a:srgbClr val="002060"/>
              </a:solidFill>
              <a:cs typeface="Mudir MT" pitchFamily="2" charset="-78"/>
            </a:endParaRPr>
          </a:p>
        </p:txBody>
      </p:sp>
      <p:sp>
        <p:nvSpPr>
          <p:cNvPr id="31" name="Rectangle : coins arrondis 30">
            <a:extLst>
              <a:ext uri="{FF2B5EF4-FFF2-40B4-BE49-F238E27FC236}">
                <a16:creationId xmlns:a16="http://schemas.microsoft.com/office/drawing/2014/main" id="{7DAA1CFC-E810-C98E-C15C-AB9788D7E2A6}"/>
              </a:ext>
            </a:extLst>
          </p:cNvPr>
          <p:cNvSpPr/>
          <p:nvPr/>
        </p:nvSpPr>
        <p:spPr>
          <a:xfrm>
            <a:off x="204174" y="1705268"/>
            <a:ext cx="2782317" cy="84594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آثار نفسية: </a:t>
            </a:r>
            <a:r>
              <a:rPr lang="ar-SA" altLang="fr-FR" sz="1600" dirty="0">
                <a:solidFill>
                  <a:srgbClr val="002060"/>
                </a:solidFill>
                <a:cs typeface="Mudir MT" pitchFamily="2" charset="-78"/>
              </a:rPr>
              <a:t>القلق والاكتئاب، الخوف، الحزن، الوحدة، العزلة، ضعف الثقة بالنفس</a:t>
            </a:r>
            <a:endParaRPr lang="fr-FR" sz="1600" dirty="0">
              <a:solidFill>
                <a:srgbClr val="002060"/>
              </a:solidFill>
              <a:cs typeface="Mudir MT" pitchFamily="2" charset="-78"/>
            </a:endParaRPr>
          </a:p>
        </p:txBody>
      </p:sp>
      <p:sp>
        <p:nvSpPr>
          <p:cNvPr id="32" name="Rectangle : coins arrondis 31">
            <a:extLst>
              <a:ext uri="{FF2B5EF4-FFF2-40B4-BE49-F238E27FC236}">
                <a16:creationId xmlns:a16="http://schemas.microsoft.com/office/drawing/2014/main" id="{0E390976-7FD5-DA39-943D-B5883457B8D3}"/>
              </a:ext>
            </a:extLst>
          </p:cNvPr>
          <p:cNvSpPr/>
          <p:nvPr/>
        </p:nvSpPr>
        <p:spPr>
          <a:xfrm>
            <a:off x="204174" y="2626030"/>
            <a:ext cx="2782316" cy="84594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آثار اجتماعية وسلوكية: ا</a:t>
            </a:r>
            <a:r>
              <a:rPr lang="ar-SA" sz="1600" b="1" dirty="0">
                <a:solidFill>
                  <a:srgbClr val="002060"/>
                </a:solidFill>
                <a:cs typeface="Mudir MT" pitchFamily="2" charset="-78"/>
              </a:rPr>
              <a:t>لانطواء، تجنب العلاقات، العدوانية، صعوبة تكوين الصداقات..</a:t>
            </a:r>
          </a:p>
        </p:txBody>
      </p:sp>
      <p:sp>
        <p:nvSpPr>
          <p:cNvPr id="33" name="Rectangle : coins arrondis 32">
            <a:extLst>
              <a:ext uri="{FF2B5EF4-FFF2-40B4-BE49-F238E27FC236}">
                <a16:creationId xmlns:a16="http://schemas.microsoft.com/office/drawing/2014/main" id="{80A0C3C9-9B48-9171-E1A0-F4C03CC13A96}"/>
              </a:ext>
            </a:extLst>
          </p:cNvPr>
          <p:cNvSpPr/>
          <p:nvPr/>
        </p:nvSpPr>
        <p:spPr>
          <a:xfrm>
            <a:off x="204173" y="3591011"/>
            <a:ext cx="2782321" cy="1016880"/>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آثار دراسية</a:t>
            </a:r>
            <a:r>
              <a:rPr lang="ar-SA" sz="2000" b="1" dirty="0">
                <a:solidFill>
                  <a:srgbClr val="002060"/>
                </a:solidFill>
                <a:cs typeface="Mudir MT" pitchFamily="2" charset="-78"/>
              </a:rPr>
              <a:t>: </a:t>
            </a:r>
          </a:p>
          <a:p>
            <a:pPr algn="just" rtl="1"/>
            <a:r>
              <a:rPr lang="ar-SA" sz="1600" b="1" dirty="0">
                <a:solidFill>
                  <a:srgbClr val="002060"/>
                </a:solidFill>
                <a:cs typeface="Mudir MT" pitchFamily="2" charset="-78"/>
              </a:rPr>
              <a:t>تراجع التحصيل، فقدان التركيز، الغياب المتكرر، انخفاض الدافعية...</a:t>
            </a:r>
          </a:p>
        </p:txBody>
      </p:sp>
      <p:sp>
        <p:nvSpPr>
          <p:cNvPr id="34" name="Rectangle : coins arrondis 33">
            <a:extLst>
              <a:ext uri="{FF2B5EF4-FFF2-40B4-BE49-F238E27FC236}">
                <a16:creationId xmlns:a16="http://schemas.microsoft.com/office/drawing/2014/main" id="{954BAE38-48F1-6CB5-72E7-5EFF3E14EABE}"/>
              </a:ext>
            </a:extLst>
          </p:cNvPr>
          <p:cNvSpPr/>
          <p:nvPr/>
        </p:nvSpPr>
        <p:spPr>
          <a:xfrm>
            <a:off x="204169" y="4717127"/>
            <a:ext cx="2782317" cy="84594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التنمر الجسدي: </a:t>
            </a:r>
            <a:r>
              <a:rPr lang="ar-SA" sz="1600" b="1" dirty="0">
                <a:solidFill>
                  <a:srgbClr val="002060"/>
                </a:solidFill>
                <a:cs typeface="Mudir MT" pitchFamily="2" charset="-78"/>
              </a:rPr>
              <a:t>الضرب، الركل، الدفع، الأذى الجسدي المباشر</a:t>
            </a:r>
            <a:endParaRPr lang="fr-FR" sz="2000" b="1" dirty="0">
              <a:solidFill>
                <a:srgbClr val="002060"/>
              </a:solidFill>
              <a:cs typeface="Mudir MT" pitchFamily="2" charset="-78"/>
            </a:endParaRPr>
          </a:p>
        </p:txBody>
      </p:sp>
      <p:sp>
        <p:nvSpPr>
          <p:cNvPr id="42" name="Rectangle : coins arrondis 41">
            <a:extLst>
              <a:ext uri="{FF2B5EF4-FFF2-40B4-BE49-F238E27FC236}">
                <a16:creationId xmlns:a16="http://schemas.microsoft.com/office/drawing/2014/main" id="{62D0AD9E-A295-4543-0BA8-2276ECF4DEB8}"/>
              </a:ext>
            </a:extLst>
          </p:cNvPr>
          <p:cNvSpPr/>
          <p:nvPr/>
        </p:nvSpPr>
        <p:spPr>
          <a:xfrm>
            <a:off x="4256117" y="3505245"/>
            <a:ext cx="3695006" cy="101688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على مستوى التلميذ: </a:t>
            </a:r>
            <a:r>
              <a:rPr lang="ar-SA" altLang="fr-FR" sz="1600" dirty="0">
                <a:solidFill>
                  <a:srgbClr val="002060"/>
                </a:solidFill>
                <a:cs typeface="Mudir MT" pitchFamily="2" charset="-78"/>
              </a:rPr>
              <a:t>تعزيز الثقة بالنفس، تعليم مهارات التواصل، حل النزاع بطرق سلمية، التبليغ عن الإساءة ...</a:t>
            </a:r>
            <a:endParaRPr lang="fr-FR" sz="1600" dirty="0">
              <a:solidFill>
                <a:srgbClr val="002060"/>
              </a:solidFill>
              <a:cs typeface="Mudir MT" pitchFamily="2" charset="-78"/>
            </a:endParaRPr>
          </a:p>
        </p:txBody>
      </p:sp>
      <p:sp>
        <p:nvSpPr>
          <p:cNvPr id="45" name="Rectangle : coins arrondis 44">
            <a:extLst>
              <a:ext uri="{FF2B5EF4-FFF2-40B4-BE49-F238E27FC236}">
                <a16:creationId xmlns:a16="http://schemas.microsoft.com/office/drawing/2014/main" id="{E9D14E48-5B14-FEC1-07B8-72D617C9949A}"/>
              </a:ext>
            </a:extLst>
          </p:cNvPr>
          <p:cNvSpPr/>
          <p:nvPr/>
        </p:nvSpPr>
        <p:spPr>
          <a:xfrm>
            <a:off x="4300451" y="4619476"/>
            <a:ext cx="3695006" cy="101688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على مستوى المدرسة: </a:t>
            </a:r>
            <a:r>
              <a:rPr lang="ar-SA" altLang="fr-FR" sz="1600" dirty="0">
                <a:solidFill>
                  <a:srgbClr val="002060"/>
                </a:solidFill>
                <a:cs typeface="Mudir MT" pitchFamily="2" charset="-78"/>
              </a:rPr>
              <a:t>ميثاق القسم، التحسيس بأضرار التنمر، الإنصات والتوجيه، العقوبات التربوية، </a:t>
            </a:r>
            <a:endParaRPr lang="fr-FR" sz="1600" dirty="0">
              <a:solidFill>
                <a:srgbClr val="002060"/>
              </a:solidFill>
              <a:cs typeface="Mudir MT" pitchFamily="2" charset="-78"/>
            </a:endParaRPr>
          </a:p>
        </p:txBody>
      </p:sp>
      <p:sp>
        <p:nvSpPr>
          <p:cNvPr id="48" name="Rectangle : coins arrondis 47">
            <a:extLst>
              <a:ext uri="{FF2B5EF4-FFF2-40B4-BE49-F238E27FC236}">
                <a16:creationId xmlns:a16="http://schemas.microsoft.com/office/drawing/2014/main" id="{F21F9281-736E-EDAE-A4BA-BCE43FD2F165}"/>
              </a:ext>
            </a:extLst>
          </p:cNvPr>
          <p:cNvSpPr/>
          <p:nvPr/>
        </p:nvSpPr>
        <p:spPr>
          <a:xfrm>
            <a:off x="4300451" y="5733707"/>
            <a:ext cx="3695006" cy="101688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على مستوى الأسرة والمجتمع: </a:t>
            </a:r>
            <a:r>
              <a:rPr lang="ar-SA" sz="1600" b="1" dirty="0">
                <a:solidFill>
                  <a:srgbClr val="002060"/>
                </a:solidFill>
                <a:cs typeface="Mudir MT" pitchFamily="2" charset="-78"/>
                <a:sym typeface="Calibri"/>
              </a:rPr>
              <a:t>مواكبة الأنباء، الحوار المنتظم، التواصل مع المدرسة، التوعية، قوانين للحماية من العنف المدرسي والرقمي...</a:t>
            </a:r>
            <a:endParaRPr lang="fr-FR" sz="1600" dirty="0">
              <a:solidFill>
                <a:srgbClr val="002060"/>
              </a:solidFill>
              <a:cs typeface="Mudir MT" pitchFamily="2" charset="-78"/>
            </a:endParaRPr>
          </a:p>
        </p:txBody>
      </p:sp>
      <p:pic>
        <p:nvPicPr>
          <p:cNvPr id="4" name="Google Shape;1698;p59">
            <a:extLst>
              <a:ext uri="{FF2B5EF4-FFF2-40B4-BE49-F238E27FC236}">
                <a16:creationId xmlns:a16="http://schemas.microsoft.com/office/drawing/2014/main" id="{032F3C9A-F9FC-C873-FD74-C0E4083E71F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7" name="Google Shape;1693;p59">
            <a:extLst>
              <a:ext uri="{FF2B5EF4-FFF2-40B4-BE49-F238E27FC236}">
                <a16:creationId xmlns:a16="http://schemas.microsoft.com/office/drawing/2014/main" id="{A272B37E-93FF-89DD-558C-3D56CA318778}"/>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ما تم التوصل إليه، قبل أن يتقاسم معهم عناصر الإجابة.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Tree>
    <p:extLst>
      <p:ext uri="{BB962C8B-B14F-4D97-AF65-F5344CB8AC3E}">
        <p14:creationId xmlns:p14="http://schemas.microsoft.com/office/powerpoint/2010/main" val="21391933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400" dirty="0"/>
              <a:t>وَصَلْنَا إِلَى نِهَايَةِ </a:t>
            </a:r>
            <a:r>
              <a:rPr lang="ar-MA" sz="2400" dirty="0" err="1"/>
              <a:t>ٱلْحَصَّةِ</a:t>
            </a:r>
            <a:r>
              <a:rPr lang="ar-MA" sz="2400" dirty="0"/>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691118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9399</TotalTime>
  <Words>4006</Words>
  <Application>Microsoft Office PowerPoint</Application>
  <PresentationFormat>Grand écran</PresentationFormat>
  <Paragraphs>441</Paragraphs>
  <Slides>55</Slides>
  <Notes>24</Notes>
  <HiddenSlides>10</HiddenSlides>
  <MMClips>0</MMClips>
  <ScaleCrop>false</ScaleCrop>
  <HeadingPairs>
    <vt:vector size="6" baseType="variant">
      <vt:variant>
        <vt:lpstr>Polices utilisées</vt:lpstr>
      </vt:variant>
      <vt:variant>
        <vt:i4>13</vt:i4>
      </vt:variant>
      <vt:variant>
        <vt:lpstr>Thème</vt:lpstr>
      </vt:variant>
      <vt:variant>
        <vt:i4>5</vt:i4>
      </vt:variant>
      <vt:variant>
        <vt:lpstr>Titres des diapositives</vt:lpstr>
      </vt:variant>
      <vt:variant>
        <vt:i4>55</vt:i4>
      </vt:variant>
    </vt:vector>
  </HeadingPairs>
  <TitlesOfParts>
    <vt:vector size="73" baseType="lpstr">
      <vt:lpstr>Aptos</vt:lpstr>
      <vt:lpstr>Arial</vt:lpstr>
      <vt:lpstr>Calibri</vt:lpstr>
      <vt:lpstr>Calibri (En-têtes)</vt:lpstr>
      <vt:lpstr>Calibri Light</vt:lpstr>
      <vt:lpstr>Dosis</vt:lpstr>
      <vt:lpstr>Mudir MT</vt:lpstr>
      <vt:lpstr>Noto Sans Symbols</vt:lpstr>
      <vt:lpstr>Poppins ExtraBold</vt:lpstr>
      <vt:lpstr>Simplified Arabic</vt:lpstr>
      <vt:lpstr>Symbol</vt:lpstr>
      <vt:lpstr>Times New Roman</vt:lpstr>
      <vt:lpstr>Wingdings</vt:lpstr>
      <vt:lpstr>Thème Office</vt:lpstr>
      <vt:lpstr>2_Thème Office</vt:lpstr>
      <vt:lpstr>5_Thème Office</vt:lpstr>
      <vt:lpstr>6_Thème Office</vt:lpstr>
      <vt:lpstr>7_Thème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من يذكرنا بالضوابط التي ينبغي الالتزام بها داخل القسم؟</vt:lpstr>
      <vt:lpstr>من يذكرنا بالضوابط التي ينبغي الالتزام بها داخل القسم؟</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 النمذجة:  لاحظوا معي السؤال الأول: مَا ٱلْمَقْصُودُ بِٱلتَّنَمُّرِ ٱلْمَدْرَسِيِّ؟</vt:lpstr>
      <vt:lpstr>2- الممارسة الموجهة:  ننتقل الآن، إلى الجواب عن السؤالين 2 و3 بشكل ثنائي؟</vt:lpstr>
      <vt:lpstr>2- الممارسة الموجهة:  الجواب عن السؤالين 2 و3 بشكل ثنائي؟</vt:lpstr>
      <vt:lpstr>3- الممارسة المستقلة:  ننتقل الآن، إلى الإجابة عن بقية الأسئلة بشكل فردي</vt:lpstr>
      <vt:lpstr>3- الممارسة المستقلة:  ننتقل الآن، إلى الجواب عن بقية الأسئلة بشكل فردي؟</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OUTIZGUI AHMED</cp:lastModifiedBy>
  <cp:revision>133</cp:revision>
  <dcterms:created xsi:type="dcterms:W3CDTF">2025-08-08T14:19:48Z</dcterms:created>
  <dcterms:modified xsi:type="dcterms:W3CDTF">2025-09-27T22:35:07Z</dcterms:modified>
</cp:coreProperties>
</file>