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3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731" r:id="rId3"/>
    <p:sldMasterId id="2147483759" r:id="rId4"/>
    <p:sldMasterId id="2147483778" r:id="rId5"/>
  </p:sldMasterIdLst>
  <p:notesMasterIdLst>
    <p:notesMasterId r:id="rId59"/>
  </p:notesMasterIdLst>
  <p:sldIdLst>
    <p:sldId id="2147483578" r:id="rId6"/>
    <p:sldId id="2147483485" r:id="rId7"/>
    <p:sldId id="2134807732" r:id="rId8"/>
    <p:sldId id="2147483579" r:id="rId9"/>
    <p:sldId id="955" r:id="rId10"/>
    <p:sldId id="2147483594" r:id="rId11"/>
    <p:sldId id="2147483486" r:id="rId12"/>
    <p:sldId id="2147483398" r:id="rId13"/>
    <p:sldId id="2147483399" r:id="rId14"/>
    <p:sldId id="2134806337" r:id="rId15"/>
    <p:sldId id="2147483535" r:id="rId16"/>
    <p:sldId id="2147483608" r:id="rId17"/>
    <p:sldId id="2147483609" r:id="rId18"/>
    <p:sldId id="2147483597" r:id="rId19"/>
    <p:sldId id="2147483413" r:id="rId20"/>
    <p:sldId id="2147483596" r:id="rId21"/>
    <p:sldId id="2147483536" r:id="rId22"/>
    <p:sldId id="2147483585" r:id="rId23"/>
    <p:sldId id="2147483436" r:id="rId24"/>
    <p:sldId id="2147483437" r:id="rId25"/>
    <p:sldId id="2147483586" r:id="rId26"/>
    <p:sldId id="2147483604" r:id="rId27"/>
    <p:sldId id="2147483592" r:id="rId28"/>
    <p:sldId id="2147483561" r:id="rId29"/>
    <p:sldId id="2147483563" r:id="rId30"/>
    <p:sldId id="2147483564" r:id="rId31"/>
    <p:sldId id="2147483587" r:id="rId32"/>
    <p:sldId id="2147483598" r:id="rId33"/>
    <p:sldId id="2147483600" r:id="rId34"/>
    <p:sldId id="2147483599" r:id="rId35"/>
    <p:sldId id="319" r:id="rId36"/>
    <p:sldId id="353" r:id="rId37"/>
    <p:sldId id="352" r:id="rId38"/>
    <p:sldId id="356" r:id="rId39"/>
    <p:sldId id="2147483595" r:id="rId40"/>
    <p:sldId id="2147483591" r:id="rId41"/>
    <p:sldId id="2147483570" r:id="rId42"/>
    <p:sldId id="2147483588" r:id="rId43"/>
    <p:sldId id="2147483605" r:id="rId44"/>
    <p:sldId id="2147483577" r:id="rId45"/>
    <p:sldId id="295" r:id="rId46"/>
    <p:sldId id="358" r:id="rId47"/>
    <p:sldId id="359" r:id="rId48"/>
    <p:sldId id="2147483603" r:id="rId49"/>
    <p:sldId id="2147483589" r:id="rId50"/>
    <p:sldId id="2147483572" r:id="rId51"/>
    <p:sldId id="2147483573" r:id="rId52"/>
    <p:sldId id="2147483590" r:id="rId53"/>
    <p:sldId id="2147483574" r:id="rId54"/>
    <p:sldId id="2147483575" r:id="rId55"/>
    <p:sldId id="2147483576" r:id="rId56"/>
    <p:sldId id="2147483560" r:id="rId57"/>
    <p:sldId id="2147483607" r:id="rId5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3E0"/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1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116" y="6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t>1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id="{33E3C808-C8B5-FB39-C553-CC22EC60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id="{5D2C00BD-1749-7F0E-899B-6BA4D4E1B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id="{A3A77B0D-F54E-3ED4-D79C-3BF6771C0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00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ar-M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10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94789958-BE2C-60A3-6064-85436B9DF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4CE15D58-5928-F20F-AF88-383F0BBB7D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004309FC-4902-BD8F-F69F-86B436355F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3290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E3C00CE3-E0A0-551C-3EC5-12096EC8E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D8EE13A4-D6BA-CA8D-885A-1A0FA09891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D7409A94-8E3C-35A6-B790-15D8D49FD7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31862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9C6BA25E-695B-1D00-5457-D68CEE08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1544F92-5E86-DDD0-7372-A259EB5A22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36018C8B-C638-E444-4A92-B77B3B02DE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8660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2DB407D6-6631-9AFF-95CA-5FAEFC7C0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5A0EC174-A1B7-D902-7B4D-226ECBE14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70ECF989-0BFB-BB7B-3D19-9D95E4BD7F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0563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1804261A-1844-D0BA-CBFA-4B3BC0992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8761D05-34C2-0B60-42A2-7F704AD74D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B2B0657F-D9A2-D42E-59FD-C11071D2AC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09698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3BC94BF8-FFBF-D3C1-A761-CF2D5970F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0F181244-22DA-8B81-F42C-C48E94E295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50163067-7FDD-6351-B9AA-5ECF307DE4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2048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44FF9EB-D68A-F019-BB0E-3A91E1558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749AD77D-F4EF-0675-9123-B484F52ABA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EF89407D-B894-2556-F5A2-AA69C1AA26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959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id="{C168F95C-9D4F-E72E-A984-10943D11C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id="{2306CD7D-DAB6-82CF-60C2-1568233090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id="{96629844-8E0C-31DD-C8DD-044EE0F160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40076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5CE60656-15BE-1BF6-467B-21465596D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A902BAE3-EDB6-91A2-8CCA-9885D9040B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8CB414E-0718-83C7-962B-2E07955F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1B59C630-13BB-7EE5-C2F7-60DBC60F41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40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037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508" name="Google Shape;1508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41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47EDB18C-DB15-8E13-BD06-98E7C2A10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91EE819-20EF-3457-8519-43F692EFFF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C59CBCA1-04E1-D176-1C7F-738FB99940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94193C4A-F322-B2CD-7506-6230601D6F4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42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94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E2D98F3-4F01-9B30-C19B-C59B18ED0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FC43EC65-A147-8364-1F5D-628FE3C963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6F50015B-0705-EE10-7CB5-924FE69606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0B8C7AB3-A55E-1023-0F44-BA0863DB49F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56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>
          <a:extLst>
            <a:ext uri="{FF2B5EF4-FFF2-40B4-BE49-F238E27FC236}">
              <a16:creationId xmlns:a16="http://schemas.microsoft.com/office/drawing/2014/main" id="{C16EE8C6-77B8-E6E2-957E-7A2E67CD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45:notes">
            <a:extLst>
              <a:ext uri="{FF2B5EF4-FFF2-40B4-BE49-F238E27FC236}">
                <a16:creationId xmlns:a16="http://schemas.microsoft.com/office/drawing/2014/main" id="{091799D3-3724-08A6-6515-B37BDA2270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7" name="Google Shape;1507;p45:notes">
            <a:extLst>
              <a:ext uri="{FF2B5EF4-FFF2-40B4-BE49-F238E27FC236}">
                <a16:creationId xmlns:a16="http://schemas.microsoft.com/office/drawing/2014/main" id="{FFA9921F-7453-EDF1-E733-B7070F26A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8" name="Google Shape;1508;p45:notes">
            <a:extLst>
              <a:ext uri="{FF2B5EF4-FFF2-40B4-BE49-F238E27FC236}">
                <a16:creationId xmlns:a16="http://schemas.microsoft.com/office/drawing/2014/main" id="{87ED6871-8B34-06A0-59F4-A959440360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ar-MA">
                <a:solidFill>
                  <a:srgbClr val="000000"/>
                </a:solidFill>
              </a:rPr>
              <a:t>44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07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0BF73178-4221-182B-9054-37D09D61E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B26ECB39-3B9C-DF24-BBFA-3E358149AF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48417557-1502-4816-2D34-AB8B693045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95699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459527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816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27/09/2025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17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435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5485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533175"/>
      </p:ext>
    </p:extLst>
  </p:cSld>
  <p:clrMapOvr>
    <a:masterClrMapping/>
  </p:clrMapOvr>
  <p:hf sldNum="0"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56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9581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598641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092301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71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601263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492016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9758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006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35477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369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3789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5210513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27/09/2025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24019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198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464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2681299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661326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114697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28158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7343968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496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540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90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3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107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845435"/>
      </p:ext>
    </p:extLst>
  </p:cSld>
  <p:clrMapOvr>
    <a:masterClrMapping/>
  </p:clrMapOvr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2_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3308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80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811" r:id="rId28"/>
    <p:sldLayoutId id="2147483812" r:id="rId29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27/09/2025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7" r:id="rId17"/>
    <p:sldLayoutId id="214748381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88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  <p:sldLayoutId id="2147483800" r:id="rId22"/>
    <p:sldLayoutId id="2147483801" r:id="rId23"/>
    <p:sldLayoutId id="2147483802" r:id="rId24"/>
    <p:sldLayoutId id="2147483803" r:id="rId25"/>
    <p:sldLayoutId id="2147483804" r:id="rId26"/>
    <p:sldLayoutId id="2147483805" r:id="rId27"/>
    <p:sldLayoutId id="2147483806" r:id="rId28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OFG-nWUaK8DQR0QW3I_oDD_CG7DzTBUZ?usp=drive_link" TargetMode="External"/><Relationship Id="rId2" Type="http://schemas.openxmlformats.org/officeDocument/2006/relationships/hyperlink" Target="https://drive.google.com/drive/folders/1LVMLazqavrVc3RVzeVN8mafgRNxbfOyb?usp=drive_link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png"/><Relationship Id="rId4" Type="http://schemas.openxmlformats.org/officeDocument/2006/relationships/hyperlink" Target="https://drive.google.com/drive/folders/1OFG-nWUaK8DQR0QW3I_oDD_CG7DzTBUZ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4.gif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4.gif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4.gif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9.png"/><Relationship Id="rId5" Type="http://schemas.microsoft.com/office/2007/relationships/hdphoto" Target="../media/hdphoto3.wdp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9.png"/><Relationship Id="rId5" Type="http://schemas.microsoft.com/office/2007/relationships/hdphoto" Target="../media/hdphoto3.wdp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0.pn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1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4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5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4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9.xml"/><Relationship Id="rId5" Type="http://schemas.openxmlformats.org/officeDocument/2006/relationships/image" Target="../media/image55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4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4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6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اللبنة</a:t>
            </a: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  <a:r>
              <a:rPr lang="fr-FR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3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الأسبوع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lvl="0"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1040874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الأولى</a:t>
              </a:r>
              <a:endParaRPr lang="ar-MA" sz="2400" b="1" dirty="0">
                <a:solidFill>
                  <a:srgbClr val="FFFFFF"/>
                </a:solidFill>
                <a:latin typeface="Arial" pitchFamily="34"/>
                <a:cs typeface="Arial" pitchFamily="34"/>
              </a:endParaRPr>
            </a:p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dirty="0">
                  <a:solidFill>
                    <a:srgbClr val="FFFFFF"/>
                  </a:solidFill>
                  <a:latin typeface="Arial" pitchFamily="34"/>
                  <a:cs typeface="Arial" pitchFamily="34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الحصة</a:t>
            </a:r>
            <a:r>
              <a:rPr lang="ar-M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b="0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</a:rPr>
              <a:t>الموضوع</a:t>
            </a:r>
            <a:endParaRPr lang="fr-FR" sz="2400" b="1" i="0" u="none" strike="noStrike" kern="1200" cap="none" spc="0" baseline="0" dirty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895237" y="3497267"/>
            <a:ext cx="4727890" cy="4948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MA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أقرأ بطلاقة وأفهم</a:t>
            </a:r>
            <a:r>
              <a:rPr lang="ar-SA" sz="2400" b="1" dirty="0">
                <a:solidFill>
                  <a:schemeClr val="bg1"/>
                </a:solidFill>
                <a:cs typeface="Times New Roman" panose="02020603050405020304" pitchFamily="18" charset="0"/>
              </a:rPr>
              <a:t> نصا قصيرا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4" name="Google Shape;779;p100">
            <a:extLst>
              <a:ext uri="{FF2B5EF4-FFF2-40B4-BE49-F238E27FC236}">
                <a16:creationId xmlns:a16="http://schemas.microsoft.com/office/drawing/2014/main" id="{52EE8FC3-D9E9-4A3B-E9EE-74F94AD2C5A3}"/>
              </a:ext>
            </a:extLst>
          </p:cNvPr>
          <p:cNvSpPr txBox="1"/>
          <p:nvPr/>
        </p:nvSpPr>
        <p:spPr>
          <a:xfrm>
            <a:off x="4947433" y="5317429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الأولى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19" name="Google Shape;779;p100">
            <a:extLst>
              <a:ext uri="{FF2B5EF4-FFF2-40B4-BE49-F238E27FC236}">
                <a16:creationId xmlns:a16="http://schemas.microsoft.com/office/drawing/2014/main" id="{32621D15-C74B-5153-CA1C-CD24231E9AA1}"/>
              </a:ext>
            </a:extLst>
          </p:cNvPr>
          <p:cNvSpPr txBox="1"/>
          <p:nvPr/>
        </p:nvSpPr>
        <p:spPr>
          <a:xfrm>
            <a:off x="4822052" y="6197067"/>
            <a:ext cx="4884180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defRPr/>
            </a:pPr>
            <a:r>
              <a:rPr lang="ar-MA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أقرأ بطلاقة وأفهم</a:t>
            </a:r>
            <a:r>
              <a:rPr lang="ar-SA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 نصا سرديا عن حكاية متخيلة، ص.52.</a:t>
            </a:r>
            <a:endParaRPr lang="fr-FR" sz="2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Google Shape;779;p100">
            <a:extLst>
              <a:ext uri="{FF2B5EF4-FFF2-40B4-BE49-F238E27FC236}">
                <a16:creationId xmlns:a16="http://schemas.microsoft.com/office/drawing/2014/main" id="{28ACF8F0-B451-6AB2-FF0C-A05254F3BA26}"/>
              </a:ext>
            </a:extLst>
          </p:cNvPr>
          <p:cNvSpPr txBox="1"/>
          <p:nvPr/>
        </p:nvSpPr>
        <p:spPr>
          <a:xfrm>
            <a:off x="4980233" y="4408433"/>
            <a:ext cx="4727890" cy="577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457200" rtl="1">
              <a:lnSpc>
                <a:spcPct val="150000"/>
              </a:lnSpc>
              <a:defRPr/>
            </a:pPr>
            <a:r>
              <a:rPr lang="ar-SA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الرابع</a:t>
            </a:r>
            <a:endParaRPr lang="fr-F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29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:a16="http://schemas.microsoft.com/office/drawing/2014/main" id="{6E1C3B08-3BA2-B763-1083-59A73A10E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58079" y="76368"/>
            <a:ext cx="618878" cy="72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13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اللبنات </a:t>
            </a:r>
            <a:r>
              <a:rPr lang="fr-FR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:</a:t>
            </a:r>
            <a:r>
              <a:rPr lang="ar-MA" sz="3200" b="1" i="0" u="none" strike="noStrike" kern="0" cap="none" spc="0" baseline="0" dirty="0">
                <a:solidFill>
                  <a:srgbClr val="44546A"/>
                </a:solidFill>
                <a:uFillTx/>
                <a:latin typeface="Calibri"/>
                <a:cs typeface="Arial"/>
              </a:rPr>
              <a:t> </a:t>
            </a:r>
            <a:endParaRPr lang="fr-FR" sz="3200" b="1" i="0" u="none" strike="noStrike" kern="0" cap="none" spc="0" baseline="0" dirty="0">
              <a:solidFill>
                <a:srgbClr val="44546A"/>
              </a:solidFill>
              <a:uFillTx/>
              <a:latin typeface="Calibri"/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الطلاقة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الفهم </a:t>
              </a:r>
              <a:endParaRPr lang="fr-FR" sz="24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الطويل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متوسط الطول</a:t>
              </a:r>
              <a:endParaRPr lang="fr-FR" sz="20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النص القصير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الفقرة </a:t>
              </a:r>
              <a:r>
                <a:rPr lang="ar-M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</a:t>
              </a: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قصيرة 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i="0" u="none" strike="noStrike" kern="1200" cap="none" spc="0" baseline="0">
                  <a:solidFill>
                    <a:srgbClr val="FFFFFF"/>
                  </a:solidFill>
                  <a:uFillTx/>
                  <a:latin typeface="Arial"/>
                  <a:cs typeface="Arial" pitchFamily="34"/>
                </a:rPr>
                <a:t>الجملة</a:t>
              </a:r>
              <a:endParaRPr lang="fr-FR" sz="20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1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اللبنة4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3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1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1800" b="1" i="0" u="none" strike="noStrike" kern="1200" cap="none" spc="0" baseline="0">
                  <a:solidFill>
                    <a:srgbClr val="C00000"/>
                  </a:solidFill>
                  <a:uFillTx/>
                  <a:latin typeface="Arial"/>
                  <a:cs typeface="Arial" pitchFamily="34"/>
                </a:rPr>
                <a:t>اللبنة 5</a:t>
              </a:r>
              <a:endParaRPr lang="fr-FR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1800" b="1" i="0" u="none" strike="noStrike" kern="1200" cap="none" spc="0" baseline="0">
                <a:solidFill>
                  <a:srgbClr val="C00000"/>
                </a:solidFill>
                <a:uFillTx/>
                <a:latin typeface="Arial"/>
                <a:cs typeface="Arial" pitchFamily="34"/>
              </a:rPr>
              <a:t>اللبنة 2</a:t>
            </a:r>
            <a:endParaRPr lang="fr-FR" sz="1800" b="1" i="0" u="none" strike="noStrike" kern="1200" cap="none" spc="0" baseline="0">
              <a:solidFill>
                <a:srgbClr val="C00000"/>
              </a:solidFill>
              <a:uFillTx/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id="{A15C9E74-958E-FB1C-79EF-5F9BFF3A6693}"/>
              </a:ext>
            </a:extLst>
          </p:cNvPr>
          <p:cNvSpPr txBox="1"/>
          <p:nvPr/>
        </p:nvSpPr>
        <p:spPr>
          <a:xfrm>
            <a:off x="4962799" y="2679328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491" y="2263745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DC51E7-AA48-EBA3-4C6F-BAF95F0AAF70}"/>
              </a:ext>
            </a:extLst>
          </p:cNvPr>
          <p:cNvSpPr txBox="1"/>
          <p:nvPr/>
        </p:nvSpPr>
        <p:spPr>
          <a:xfrm>
            <a:off x="963961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909090C4-3F4D-7825-CDD6-BE9AB574BF24}"/>
              </a:ext>
            </a:extLst>
          </p:cNvPr>
          <p:cNvSpPr/>
          <p:nvPr/>
        </p:nvSpPr>
        <p:spPr>
          <a:xfrm rot="10800000">
            <a:off x="9773768" y="1556361"/>
            <a:ext cx="2863133" cy="1312967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 rtl="1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1198350" y="2879332"/>
            <a:ext cx="2" cy="497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chemeClr val="tx2">
                  <a:lumMod val="25000"/>
                  <a:lumOff val="75000"/>
                </a:schemeClr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chemeClr val="tx2">
                  <a:lumMod val="25000"/>
                  <a:lumOff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id="{E7125ABE-93C9-34A7-EC4C-E28F434EFB62}"/>
              </a:ext>
            </a:extLst>
          </p:cNvPr>
          <p:cNvSpPr/>
          <p:nvPr/>
        </p:nvSpPr>
        <p:spPr>
          <a:xfrm>
            <a:off x="2808599" y="882078"/>
            <a:ext cx="5536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lvl="0" algn="ctr" defTabSz="457200" rtl="1">
              <a:defRPr/>
            </a:pPr>
            <a:r>
              <a:rPr lang="ar-MA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أقرأ بطلاقة وأفهم</a:t>
            </a:r>
            <a:r>
              <a:rPr lang="ar-SA" sz="2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نصا سرديا عن حكاية متخيلة</a:t>
            </a:r>
            <a:endParaRPr lang="fr-FR" sz="2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id="{5C84E3F9-EF5C-6B44-F6A3-C91E2579D4C5}"/>
              </a:ext>
            </a:extLst>
          </p:cNvPr>
          <p:cNvSpPr/>
          <p:nvPr/>
        </p:nvSpPr>
        <p:spPr>
          <a:xfrm>
            <a:off x="8930712" y="84379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4AFE9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الحصة </a:t>
            </a:r>
            <a:r>
              <a:rPr lang="ar-SA" sz="1867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</a:t>
            </a:r>
            <a:endParaRPr lang="fr-FR" sz="1867" b="1" kern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2819873" y="2750096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342900" indent="-342900" algn="r" defTabSz="457200" rtl="1">
              <a:buFont typeface="Arial" panose="020B0604020202020204" pitchFamily="34" charset="0"/>
              <a:buChar char="•"/>
              <a:defRPr/>
            </a:pP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أستمع </a:t>
            </a:r>
            <a:r>
              <a:rPr lang="ar-M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وأفهم</a:t>
            </a: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نصا سرديا لحكاية عجيبة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id="{ACEE7100-E846-B31E-4E40-E4C90CED74BD}"/>
              </a:ext>
            </a:extLst>
          </p:cNvPr>
          <p:cNvSpPr/>
          <p:nvPr/>
        </p:nvSpPr>
        <p:spPr>
          <a:xfrm>
            <a:off x="8949242" y="270022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969597" y="184490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id="{8F36FC4A-2671-3117-A4A3-DBF35D884BE9}"/>
              </a:ext>
            </a:extLst>
          </p:cNvPr>
          <p:cNvSpPr/>
          <p:nvPr/>
        </p:nvSpPr>
        <p:spPr>
          <a:xfrm>
            <a:off x="8969597" y="352782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2798824" y="1883697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342900" lvl="0" indent="-342900" algn="r" defTabSz="457200" rtl="1">
              <a:buFont typeface="Arial" panose="020B0604020202020204" pitchFamily="34" charset="0"/>
              <a:buChar char="•"/>
              <a:defRPr/>
            </a:pPr>
            <a:r>
              <a:rPr lang="ar-M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أقرأ بطلاقة وأفهم</a:t>
            </a: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نصا في وصف مكان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angle : coins arrondis 18 - 3">
            <a:extLst>
              <a:ext uri="{FF2B5EF4-FFF2-40B4-BE49-F238E27FC236}">
                <a16:creationId xmlns:a16="http://schemas.microsoft.com/office/drawing/2014/main" id="{44A6D1D0-E243-831D-F355-A9B19B111ECB}"/>
              </a:ext>
            </a:extLst>
          </p:cNvPr>
          <p:cNvSpPr/>
          <p:nvPr/>
        </p:nvSpPr>
        <p:spPr>
          <a:xfrm>
            <a:off x="2819873" y="3616495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342900" lvl="0" indent="-342900" algn="r" defTabSz="457200" rtl="1">
              <a:buFont typeface="Arial" panose="020B0604020202020204" pitchFamily="34" charset="0"/>
              <a:buChar char="•"/>
              <a:defRPr/>
            </a:pPr>
            <a:r>
              <a:rPr lang="ar-SA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أنجز نشاطا توليفيا </a:t>
            </a:r>
            <a:endParaRPr lang="fr-FR" sz="2400" b="1" dirty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1E9421C-6910-4B1F-1E08-7A5C9BF502C8}"/>
              </a:ext>
            </a:extLst>
          </p:cNvPr>
          <p:cNvSpPr/>
          <p:nvPr/>
        </p:nvSpPr>
        <p:spPr>
          <a:xfrm>
            <a:off x="2124173" y="767142"/>
            <a:ext cx="8794800" cy="976025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id="{4142147D-75FC-6FFC-D003-AD9049C1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DF598FD0-1B17-E1E7-B134-75E20494B0C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2A6FE8-207B-D27D-74B1-43B3274D4FE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995;p109">
            <a:extLst>
              <a:ext uri="{FF2B5EF4-FFF2-40B4-BE49-F238E27FC236}">
                <a16:creationId xmlns:a16="http://schemas.microsoft.com/office/drawing/2014/main" id="{7DDE3D86-78A0-0229-97B1-74B263F49E73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6" name="Google Shape;996;p109">
            <a:extLst>
              <a:ext uri="{FF2B5EF4-FFF2-40B4-BE49-F238E27FC236}">
                <a16:creationId xmlns:a16="http://schemas.microsoft.com/office/drawing/2014/main" id="{29F91078-42E1-E5EE-7B56-7030C43EE358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185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rPr>
              <a:t>أخرى</a:t>
            </a:r>
            <a:endParaRPr kumimoji="0" lang="ar-MA" sz="1867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/>
              <a:ea typeface="Dosis"/>
              <a:cs typeface="Arial" pitchFamily="34"/>
            </a:endParaRPr>
          </a:p>
        </p:txBody>
      </p:sp>
      <p:sp>
        <p:nvSpPr>
          <p:cNvPr id="7" name="Google Shape;997;p109">
            <a:extLst>
              <a:ext uri="{FF2B5EF4-FFF2-40B4-BE49-F238E27FC236}">
                <a16:creationId xmlns:a16="http://schemas.microsoft.com/office/drawing/2014/main" id="{D974EADD-4DF0-CD0D-47BE-5A6EBCD6DDC0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998;p109">
            <a:extLst>
              <a:ext uri="{FF2B5EF4-FFF2-40B4-BE49-F238E27FC236}">
                <a16:creationId xmlns:a16="http://schemas.microsoft.com/office/drawing/2014/main" id="{B6D225D9-2332-A7A2-B85E-4A804A466A55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999;p109">
            <a:extLst>
              <a:ext uri="{FF2B5EF4-FFF2-40B4-BE49-F238E27FC236}">
                <a16:creationId xmlns:a16="http://schemas.microsoft.com/office/drawing/2014/main" id="{9878B196-E3FB-CCA3-F13F-3CB283F570E4}"/>
              </a:ext>
            </a:extLst>
          </p:cNvPr>
          <p:cNvSpPr txBox="1">
            <a:spLocks/>
          </p:cNvSpPr>
          <p:nvPr/>
        </p:nvSpPr>
        <p:spPr>
          <a:xfrm>
            <a:off x="7109916" y="146933"/>
            <a:ext cx="4116213" cy="687115"/>
          </a:xfrm>
          <a:prstGeom prst="rect">
            <a:avLst/>
          </a:prstGeom>
        </p:spPr>
        <p:txBody>
          <a:bodyPr lIns="91430" tIns="45701" rIns="91430" bIns="45701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المستلزمات</a:t>
            </a:r>
            <a:r>
              <a:rPr lang="fr-FR" sz="3200" b="1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fr-FR" sz="3200" b="1" dirty="0" err="1">
                <a:solidFill>
                  <a:schemeClr val="tx2"/>
                </a:solidFill>
                <a:ea typeface="+mn-ea"/>
                <a:cs typeface="+mn-cs"/>
              </a:rPr>
              <a:t>الدراسية</a:t>
            </a:r>
            <a:endParaRPr lang="fr-FR" sz="3200" b="1" dirty="0">
              <a:solidFill>
                <a:schemeClr val="tx2"/>
              </a:solidFill>
              <a:ea typeface="+mn-ea"/>
              <a:cs typeface="+mn-cs"/>
            </a:endParaRPr>
          </a:p>
        </p:txBody>
      </p:sp>
      <p:pic>
        <p:nvPicPr>
          <p:cNvPr id="10" name="Google Shape;1001;p109">
            <a:extLst>
              <a:ext uri="{FF2B5EF4-FFF2-40B4-BE49-F238E27FC236}">
                <a16:creationId xmlns:a16="http://schemas.microsoft.com/office/drawing/2014/main" id="{BF312A59-B5F9-2BA9-331A-DA1E64A53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1002;p109">
            <a:extLst>
              <a:ext uri="{FF2B5EF4-FFF2-40B4-BE49-F238E27FC236}">
                <a16:creationId xmlns:a16="http://schemas.microsoft.com/office/drawing/2014/main" id="{80564936-B286-6925-07D2-94E6353380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2" name="Google Shape;1003;p109">
              <a:extLst>
                <a:ext uri="{FF2B5EF4-FFF2-40B4-BE49-F238E27FC236}">
                  <a16:creationId xmlns:a16="http://schemas.microsoft.com/office/drawing/2014/main" id="{EAF53A74-1748-0437-F01C-91754F610C54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grpSp>
          <p:nvGrpSpPr>
            <p:cNvPr id="13" name="Google Shape;1004;p109">
              <a:extLst>
                <a:ext uri="{FF2B5EF4-FFF2-40B4-BE49-F238E27FC236}">
                  <a16:creationId xmlns:a16="http://schemas.microsoft.com/office/drawing/2014/main" id="{4672F8AE-B4AA-C9C7-DFBD-F60DA13D4484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4" name="Google Shape;1005;p109">
                <a:extLst>
                  <a:ext uri="{FF2B5EF4-FFF2-40B4-BE49-F238E27FC236}">
                    <a16:creationId xmlns:a16="http://schemas.microsoft.com/office/drawing/2014/main" id="{11A2BFD4-1BDF-3663-226D-5D35BA41A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oogle Shape;1006;p109">
                <a:extLst>
                  <a:ext uri="{FF2B5EF4-FFF2-40B4-BE49-F238E27FC236}">
                    <a16:creationId xmlns:a16="http://schemas.microsoft.com/office/drawing/2014/main" id="{9BA88CEC-FD3F-784A-BCBB-15584DF26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AF4BF51D-BB12-13DB-FFA8-BE212F6E9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8" name="Picture 2" descr="Blackboard ">
            <a:extLst>
              <a:ext uri="{FF2B5EF4-FFF2-40B4-BE49-F238E27FC236}">
                <a16:creationId xmlns:a16="http://schemas.microsoft.com/office/drawing/2014/main" id="{47DFF527-1725-35E9-9C5C-CBD7AF98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BE233033-54B4-AF37-5FDE-D40D06011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979739" y="-10786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98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953F4D-5EB1-7918-78B1-FAF7528ED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55;p28">
            <a:extLst>
              <a:ext uri="{FF2B5EF4-FFF2-40B4-BE49-F238E27FC236}">
                <a16:creationId xmlns:a16="http://schemas.microsoft.com/office/drawing/2014/main" id="{ADC741BD-C35B-6711-0D9F-DEB7BD7BE5C2}"/>
              </a:ext>
            </a:extLst>
          </p:cNvPr>
          <p:cNvSpPr/>
          <p:nvPr/>
        </p:nvSpPr>
        <p:spPr>
          <a:xfrm>
            <a:off x="-595085" y="319589"/>
            <a:ext cx="1180011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توظيف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الموارد</a:t>
            </a:r>
            <a:r>
              <a:rPr lang="fr-FR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</a:t>
            </a:r>
            <a:r>
              <a:rPr lang="fr-FR" sz="3200" b="1" dirty="0" err="1">
                <a:solidFill>
                  <a:srgbClr val="44546A"/>
                </a:solidFill>
                <a:latin typeface="Arial"/>
                <a:ea typeface="Arial"/>
                <a:cs typeface="Arial"/>
              </a:rPr>
              <a:t>التعليمية</a:t>
            </a:r>
            <a:r>
              <a:rPr lang="ar-MA" sz="3200" b="1" dirty="0">
                <a:solidFill>
                  <a:srgbClr val="44546A"/>
                </a:solidFill>
                <a:latin typeface="Arial"/>
                <a:ea typeface="Arial"/>
                <a:cs typeface="Arial"/>
              </a:rPr>
              <a:t> لدى للأستاذ</a:t>
            </a:r>
            <a:endParaRPr lang="fr-MA" sz="3200" b="1" kern="0" dirty="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276;p28">
            <a:extLst>
              <a:ext uri="{FF2B5EF4-FFF2-40B4-BE49-F238E27FC236}">
                <a16:creationId xmlns:a16="http://schemas.microsoft.com/office/drawing/2014/main" id="{4645C4CF-711F-44CD-9DF4-AE3E1D124680}"/>
              </a:ext>
            </a:extLst>
          </p:cNvPr>
          <p:cNvSpPr/>
          <p:nvPr/>
        </p:nvSpPr>
        <p:spPr>
          <a:xfrm>
            <a:off x="2854159" y="1725050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تقديم الحصة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276;p28">
            <a:extLst>
              <a:ext uri="{FF2B5EF4-FFF2-40B4-BE49-F238E27FC236}">
                <a16:creationId xmlns:a16="http://schemas.microsoft.com/office/drawing/2014/main" id="{86B28656-BD55-DF81-DAA0-81607787D386}"/>
              </a:ext>
            </a:extLst>
          </p:cNvPr>
          <p:cNvSpPr/>
          <p:nvPr/>
        </p:nvSpPr>
        <p:spPr>
          <a:xfrm>
            <a:off x="2854159" y="2351322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دليل مسار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276;p28">
            <a:extLst>
              <a:ext uri="{FF2B5EF4-FFF2-40B4-BE49-F238E27FC236}">
                <a16:creationId xmlns:a16="http://schemas.microsoft.com/office/drawing/2014/main" id="{D2D0A648-9BB6-5C5C-442C-42431FCB3517}"/>
              </a:ext>
            </a:extLst>
          </p:cNvPr>
          <p:cNvSpPr/>
          <p:nvPr/>
        </p:nvSpPr>
        <p:spPr>
          <a:xfrm>
            <a:off x="2854160" y="4015705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2"/>
              </a:rPr>
              <a:t>تقنيات التنشيط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276;p28">
            <a:extLst>
              <a:ext uri="{FF2B5EF4-FFF2-40B4-BE49-F238E27FC236}">
                <a16:creationId xmlns:a16="http://schemas.microsoft.com/office/drawing/2014/main" id="{704FFF7E-5C22-56E6-8231-FDD1DC8B9C6C}"/>
              </a:ext>
            </a:extLst>
          </p:cNvPr>
          <p:cNvSpPr/>
          <p:nvPr/>
        </p:nvSpPr>
        <p:spPr>
          <a:xfrm>
            <a:off x="2854159" y="4557531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/>
            <a:r>
              <a:rPr lang="ar-MA" b="1" dirty="0">
                <a:hlinkClick r:id="rId3"/>
              </a:rPr>
              <a:t>مقاطع عامة – التصرفات السليمة</a:t>
            </a:r>
            <a:endParaRPr lang="ar-MA" dirty="0"/>
          </a:p>
        </p:txBody>
      </p:sp>
      <p:sp>
        <p:nvSpPr>
          <p:cNvPr id="18" name="Google Shape;276;p28">
            <a:extLst>
              <a:ext uri="{FF2B5EF4-FFF2-40B4-BE49-F238E27FC236}">
                <a16:creationId xmlns:a16="http://schemas.microsoft.com/office/drawing/2014/main" id="{F05AB95B-4124-4DE4-EBBE-9E5BC8AC30B8}"/>
              </a:ext>
            </a:extLst>
          </p:cNvPr>
          <p:cNvSpPr/>
          <p:nvPr/>
        </p:nvSpPr>
        <p:spPr>
          <a:xfrm>
            <a:off x="2854159" y="5093383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hlinkClick r:id="rId4"/>
              </a:rPr>
              <a:t>مقاطع فيديو-العربية</a:t>
            </a:r>
            <a:endParaRPr lang="fr-FR" sz="18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76;p28">
            <a:extLst>
              <a:ext uri="{FF2B5EF4-FFF2-40B4-BE49-F238E27FC236}">
                <a16:creationId xmlns:a16="http://schemas.microsoft.com/office/drawing/2014/main" id="{23BF0DF5-069E-3E17-F24E-1FB27CEFC73A}"/>
              </a:ext>
            </a:extLst>
          </p:cNvPr>
          <p:cNvSpPr/>
          <p:nvPr/>
        </p:nvSpPr>
        <p:spPr>
          <a:xfrm>
            <a:off x="2854159" y="3013749"/>
            <a:ext cx="5698139" cy="37568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….</a:t>
            </a: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30C96641-5264-6E13-6948-37BF3649E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322962" y="6795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76;p28">
            <a:extLst>
              <a:ext uri="{FF2B5EF4-FFF2-40B4-BE49-F238E27FC236}">
                <a16:creationId xmlns:a16="http://schemas.microsoft.com/office/drawing/2014/main" id="{F03EC7A7-6EE7-976A-AA0C-A906A34AD33F}"/>
              </a:ext>
            </a:extLst>
          </p:cNvPr>
          <p:cNvSpPr/>
          <p:nvPr/>
        </p:nvSpPr>
        <p:spPr>
          <a:xfrm>
            <a:off x="8748241" y="1696275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200" b="1" dirty="0" err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الدلائل</a:t>
            </a:r>
            <a:r>
              <a:rPr lang="fr-FR" sz="2200" b="1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 </a:t>
            </a:r>
            <a:r>
              <a:rPr lang="fr-FR" sz="2200" b="1" kern="0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والمراجع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76;p28">
            <a:extLst>
              <a:ext uri="{FF2B5EF4-FFF2-40B4-BE49-F238E27FC236}">
                <a16:creationId xmlns:a16="http://schemas.microsoft.com/office/drawing/2014/main" id="{3F6E3402-0203-63B2-670C-5F71E41599B7}"/>
              </a:ext>
            </a:extLst>
          </p:cNvPr>
          <p:cNvSpPr/>
          <p:nvPr/>
        </p:nvSpPr>
        <p:spPr>
          <a:xfrm>
            <a:off x="8748241" y="3884304"/>
            <a:ext cx="1891380" cy="170374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200" dirty="0">
                <a:solidFill>
                  <a:schemeClr val="bg1"/>
                </a:solidFill>
              </a:rPr>
              <a:t>مقاطع فيديو</a:t>
            </a:r>
            <a:endParaRPr lang="fr-FR" sz="2200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A24B7-F3E4-9148-FF1D-1426799B91D8}"/>
              </a:ext>
            </a:extLst>
          </p:cNvPr>
          <p:cNvSpPr/>
          <p:nvPr/>
        </p:nvSpPr>
        <p:spPr>
          <a:xfrm>
            <a:off x="580480" y="218508"/>
            <a:ext cx="4041578" cy="7520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/>
              <a:t>ينبغي تحيين مضامينها تبعا لكل حصة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48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:a16="http://schemas.microsoft.com/office/drawing/2014/main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3200" b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لهذه 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:a16="http://schemas.microsoft.com/office/drawing/2014/main" id="{D271B5C4-A2EC-E69B-E250-E474D690AAE2}"/>
              </a:ext>
            </a:extLst>
          </p:cNvPr>
          <p:cNvSpPr/>
          <p:nvPr/>
        </p:nvSpPr>
        <p:spPr>
          <a:xfrm>
            <a:off x="9297742" y="165129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:a16="http://schemas.microsoft.com/office/drawing/2014/main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وسائل 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8CF0BA5-A657-4B36-F74B-1C1F2B3FBE18}"/>
              </a:ext>
            </a:extLst>
          </p:cNvPr>
          <p:cNvSpPr/>
          <p:nvPr/>
        </p:nvSpPr>
        <p:spPr>
          <a:xfrm>
            <a:off x="9333600" y="4773797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653674C6-1B57-2041-3067-E84CEB49FDBB}"/>
              </a:ext>
            </a:extLst>
          </p:cNvPr>
          <p:cNvSpPr/>
          <p:nvPr/>
        </p:nvSpPr>
        <p:spPr>
          <a:xfrm>
            <a:off x="1150262" y="1478295"/>
            <a:ext cx="8113245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في نهاية هذه الحصة، يجب أن يكون التلاميذ قادرين على:</a:t>
            </a:r>
            <a:endParaRPr lang="fr-FR" b="1" dirty="0"/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نصٍّ قصيرٍ 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بِطَلَاقَةٍ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فَهْمُ مَعَانِي النَّصِّ المُبَاشِرَةِ</a:t>
            </a:r>
            <a:r>
              <a:rPr lang="ar-SA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والضِّمْنيةِ</a:t>
            </a:r>
            <a:r>
              <a:rPr lang="ar-MA" sz="200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.</a:t>
            </a:r>
          </a:p>
        </p:txBody>
      </p:sp>
      <p:sp>
        <p:nvSpPr>
          <p:cNvPr id="7" name="Google Shape;292;p29">
            <a:extLst>
              <a:ext uri="{FF2B5EF4-FFF2-40B4-BE49-F238E27FC236}">
                <a16:creationId xmlns:a16="http://schemas.microsoft.com/office/drawing/2014/main" id="{7C279419-40F0-F193-32B2-B3814EBB1728}"/>
              </a:ext>
            </a:extLst>
          </p:cNvPr>
          <p:cNvSpPr/>
          <p:nvPr/>
        </p:nvSpPr>
        <p:spPr>
          <a:xfrm>
            <a:off x="1186249" y="2674213"/>
            <a:ext cx="8077259" cy="183188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الاستراتيجية التي يتم تدريسها أثناء النمذجة وتمارس خلال بقية الحصة هي</a:t>
            </a:r>
            <a:r>
              <a:rPr lang="ar-MA" dirty="0"/>
              <a:t>:</a:t>
            </a:r>
            <a:endParaRPr lang="fr-FR" dirty="0"/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معايير الدقة في القراءة بطلاقة: أي السلامة من الأخطاء؛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أجيب عن أسئلة الفهم المباشر: ما؟ لماذا؟ كيف؟ ...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اعتماد استراتيجيات </a:t>
            </a:r>
            <a:r>
              <a:rPr lang="ar-MA" sz="2000" kern="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الميتامعرفية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 err="1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الفارقية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، ا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لتعلم التعاوني،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العمل الثنائي،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و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التحديات،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ثم 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التقويم الذاتي، 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ة</a:t>
            </a: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التحقق الدائم من الفهم</a:t>
            </a: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.</a:t>
            </a:r>
            <a:endParaRPr lang="ar-MA" sz="2000" kern="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288;p29">
            <a:extLst>
              <a:ext uri="{FF2B5EF4-FFF2-40B4-BE49-F238E27FC236}">
                <a16:creationId xmlns:a16="http://schemas.microsoft.com/office/drawing/2014/main" id="{482717E9-9C6A-11E4-D1DD-FFD6393B7BF1}"/>
              </a:ext>
            </a:extLst>
          </p:cNvPr>
          <p:cNvSpPr/>
          <p:nvPr/>
        </p:nvSpPr>
        <p:spPr>
          <a:xfrm>
            <a:off x="1150262" y="4625479"/>
            <a:ext cx="8113245" cy="1508451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/>
              <a:t>خلال التغذية الراجعة، أوجّه انتباه التلاميذ إلى الأخطاء الشائعة </a:t>
            </a:r>
            <a:r>
              <a:rPr lang="ar-SA" b="1" dirty="0"/>
              <a:t>في القراءة بدقة الآتية</a:t>
            </a:r>
            <a:r>
              <a:rPr lang="fr-FR" b="1" dirty="0"/>
              <a:t> : 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نطق الحروف من مخارجها الصحيحة/ التمييز بين الحركات القصيرة والطويلة/ الشدة والتنوين.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تمارين تطبيقية فورية وخارج القسم ( واجبات منزلية)، استخراج القيم السلوكات الايجابية’ تدبير السلوك)</a:t>
            </a:r>
            <a:endParaRPr lang="fr-FR" sz="2000" kern="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627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id="{52AB67E6-D525-0315-A349-C054D6D3E3CC}"/>
              </a:ext>
            </a:extLst>
          </p:cNvPr>
          <p:cNvGrpSpPr/>
          <p:nvPr/>
        </p:nvGrpSpPr>
        <p:grpSpPr>
          <a:xfrm>
            <a:off x="835255" y="904692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M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5334862" y="312272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هيكلة حصة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Calibri"/>
              </a:rPr>
              <a:t> أقرأ بطلاقة وأفهم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>
            <a:extLst>
              <a:ext uri="{FF2B5EF4-FFF2-40B4-BE49-F238E27FC236}">
                <a16:creationId xmlns:a16="http://schemas.microsoft.com/office/drawing/2014/main" id="{34F31B66-ABE5-A5E7-339A-39848C700C78}"/>
              </a:ext>
            </a:extLst>
          </p:cNvPr>
          <p:cNvSpPr txBox="1"/>
          <p:nvPr/>
        </p:nvSpPr>
        <p:spPr>
          <a:xfrm>
            <a:off x="1667662" y="1604571"/>
            <a:ext cx="788569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 </a:t>
            </a:r>
            <a:r>
              <a:rPr kumimoji="0" lang="ar-MA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Aptos"/>
                <a:ea typeface="Arial Unicode MS" pitchFamily="34" charset="-128"/>
                <a:cs typeface="Arial" panose="020B0604020202020204" pitchFamily="34" charset="0"/>
              </a:rPr>
              <a:t>(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النشاط الاعتيادي-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مراقبة الواجب المنزلي-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التصريح بالأهداف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	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10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id="{115781B9-3102-DBAE-DECC-14F6B6C98F61}"/>
              </a:ext>
            </a:extLst>
          </p:cNvPr>
          <p:cNvSpPr/>
          <p:nvPr/>
        </p:nvSpPr>
        <p:spPr>
          <a:xfrm>
            <a:off x="1634412" y="152198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id="{D15EC988-D09E-382F-F0C1-480B7F0B6749}"/>
              </a:ext>
            </a:extLst>
          </p:cNvPr>
          <p:cNvSpPr txBox="1"/>
          <p:nvPr/>
        </p:nvSpPr>
        <p:spPr>
          <a:xfrm>
            <a:off x="1736937" y="222247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أقرأ بطلاقة (أ- أقرأ العبارات بطلاقة/ ب- أقرأ النص 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id="{C7EFD74C-DE08-C618-A64C-56FF375036C1}"/>
              </a:ext>
            </a:extLst>
          </p:cNvPr>
          <p:cNvSpPr/>
          <p:nvPr/>
        </p:nvSpPr>
        <p:spPr>
          <a:xfrm>
            <a:off x="1996741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15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id="{C2E74810-7391-B718-A69D-792FAA71E63D}"/>
              </a:ext>
            </a:extLst>
          </p:cNvPr>
          <p:cNvSpPr/>
          <p:nvPr/>
        </p:nvSpPr>
        <p:spPr>
          <a:xfrm>
            <a:off x="1736937" y="213989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id="{34D52DFE-C64F-31EB-D486-B118B5FDD029}"/>
              </a:ext>
            </a:extLst>
          </p:cNvPr>
          <p:cNvSpPr txBox="1"/>
          <p:nvPr/>
        </p:nvSpPr>
        <p:spPr>
          <a:xfrm>
            <a:off x="1756337" y="2840385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marR="0" lvl="1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أغني رصيدي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2F549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id="{22570A76-0DE3-BDC6-39A4-1F16B4D164FF}"/>
              </a:ext>
            </a:extLst>
          </p:cNvPr>
          <p:cNvSpPr/>
          <p:nvPr/>
        </p:nvSpPr>
        <p:spPr>
          <a:xfrm>
            <a:off x="2016141" y="2877352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id="{C32223ED-C144-FED4-0C5E-6336335D6F5B}"/>
              </a:ext>
            </a:extLst>
          </p:cNvPr>
          <p:cNvSpPr/>
          <p:nvPr/>
        </p:nvSpPr>
        <p:spPr>
          <a:xfrm>
            <a:off x="1772962" y="282429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id="{35C9797B-0D49-F071-76F7-543479752F37}"/>
              </a:ext>
            </a:extLst>
          </p:cNvPr>
          <p:cNvSpPr txBox="1"/>
          <p:nvPr/>
        </p:nvSpPr>
        <p:spPr>
          <a:xfrm>
            <a:off x="1739712" y="3540843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أجيب عن أسئلة الفهم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id="{D42B0536-28B8-D3DA-4D4E-7F08E7B76FE6}"/>
              </a:ext>
            </a:extLst>
          </p:cNvPr>
          <p:cNvSpPr txBox="1"/>
          <p:nvPr/>
        </p:nvSpPr>
        <p:spPr>
          <a:xfrm>
            <a:off x="2175031" y="3611441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15  دقيقة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id="{A8D40963-F10C-088F-D2F0-3C2B8E25DF18}"/>
              </a:ext>
            </a:extLst>
          </p:cNvPr>
          <p:cNvSpPr/>
          <p:nvPr/>
        </p:nvSpPr>
        <p:spPr>
          <a:xfrm>
            <a:off x="1755752" y="351019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id="{0881C49E-5FA5-8563-2682-DF46D3DD72E3}"/>
              </a:ext>
            </a:extLst>
          </p:cNvPr>
          <p:cNvSpPr txBox="1"/>
          <p:nvPr/>
        </p:nvSpPr>
        <p:spPr>
          <a:xfrm>
            <a:off x="1727538" y="4178896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أوظف وأستثمر 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id="{AA6914DC-BF0F-111D-9944-79F7D4C23024}"/>
              </a:ext>
            </a:extLst>
          </p:cNvPr>
          <p:cNvSpPr txBox="1"/>
          <p:nvPr/>
        </p:nvSpPr>
        <p:spPr>
          <a:xfrm>
            <a:off x="2181996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rtl="1">
              <a:buClr>
                <a:srgbClr val="156082"/>
              </a:buClr>
              <a:buSzPts val="1867"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  05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id="{E5E75CC7-B685-B249-8038-492A1FC8ED2B}"/>
              </a:ext>
            </a:extLst>
          </p:cNvPr>
          <p:cNvSpPr/>
          <p:nvPr/>
        </p:nvSpPr>
        <p:spPr>
          <a:xfrm>
            <a:off x="1778702" y="4167552"/>
            <a:ext cx="519608" cy="465747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id="{AD283E46-B5D6-0008-030D-2D0EF73791D7}"/>
              </a:ext>
            </a:extLst>
          </p:cNvPr>
          <p:cNvSpPr txBox="1"/>
          <p:nvPr/>
        </p:nvSpPr>
        <p:spPr>
          <a:xfrm>
            <a:off x="1731230" y="4816317"/>
            <a:ext cx="776377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اختتام الحصة</a:t>
            </a:r>
            <a:endParaRPr kumimoji="0" lang="ar-S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  <a:tabLst/>
              <a:defRPr/>
            </a:pPr>
            <a:r>
              <a:rPr kumimoji="0" lang="ar-SA" sz="21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6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id="{A33F11AA-FA1D-DA2F-7390-8303361E3633}"/>
              </a:ext>
            </a:extLst>
          </p:cNvPr>
          <p:cNvSpPr/>
          <p:nvPr/>
        </p:nvSpPr>
        <p:spPr>
          <a:xfrm>
            <a:off x="1774649" y="473844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id="{46584DB7-DBE7-7F75-77EA-586F82E31C7B}"/>
              </a:ext>
            </a:extLst>
          </p:cNvPr>
          <p:cNvSpPr/>
          <p:nvPr/>
        </p:nvSpPr>
        <p:spPr>
          <a:xfrm>
            <a:off x="2194689" y="4897746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867"/>
              <a:buFont typeface="Poppins ExtraBold"/>
              <a:buNone/>
              <a:tabLst/>
              <a:defRPr/>
            </a:pPr>
            <a:r>
              <a:rPr kumimoji="0" lang="ar-S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kumimoji="0" lang="ar-MA" sz="1867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Poppins ExtraBold"/>
                <a:ea typeface="Poppins ExtraBold"/>
                <a:cs typeface="Arial" panose="020B0604020202020204" pitchFamily="34" charset="0"/>
                <a:sym typeface="Poppins ExtraBold"/>
              </a:rPr>
              <a:t>دقائق</a:t>
            </a:r>
            <a:endParaRPr kumimoji="0" sz="1867" b="1" i="0" u="none" strike="noStrike" kern="1200" cap="none" spc="0" normalizeH="0" baseline="0" noProof="0" dirty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Poppins ExtraBold"/>
              <a:ea typeface="Poppins ExtraBold"/>
              <a:cs typeface="+mn-cs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1255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 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D480CD-8F26-4913-F982-169DA3E0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D56DD50-132E-0E00-E306-AAC21A10C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997F345C-6398-C87A-59EA-658D6A768176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1128470" y="201149"/>
            <a:ext cx="10157150" cy="54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  <a:tabLst/>
              <a:defRPr/>
            </a:pP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kumimoji="0" lang="ar-SA" sz="14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بلعبة جعل الصورة تتكلم، انطلاقا من التعبير عن صورة: ماذا تلاحظ؟ ما  الانطباع الذي تركته فيك الصورة؟ ما الحكاية التي تود سماعها عن العصفور؟ </a:t>
            </a:r>
            <a:r>
              <a:rPr kumimoji="0" lang="ar-MA" sz="14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 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1093718" y="657521"/>
            <a:ext cx="1015715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يطلب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الأستاذ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من التلاميذ أن يتأملوا الصورة  لبضع ثوان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،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محاولين تمثل تحديد عناصرها، ثم الانطباعات التي تركتها فيهم، والحكاية التي يودون سماعها عن هذا العصفور/ 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يستمع إلى إجابات 4 </a:t>
            </a:r>
            <a:r>
              <a:rPr kumimoji="0" lang="ar-S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تلاميذ</a:t>
            </a:r>
            <a:r>
              <a:rPr kumimoji="0" lang="ar-MA" sz="14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78" y="64923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9EEA59-1352-E728-B186-2EE0FBFD1434}"/>
              </a:ext>
            </a:extLst>
          </p:cNvPr>
          <p:cNvSpPr txBox="1"/>
          <p:nvPr/>
        </p:nvSpPr>
        <p:spPr>
          <a:xfrm>
            <a:off x="202392" y="1446304"/>
            <a:ext cx="51633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ماذا تلاحظ في الصُّورَة؟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9CC035-6D01-DD89-5929-BC50C8A96821}"/>
              </a:ext>
            </a:extLst>
          </p:cNvPr>
          <p:cNvSpPr txBox="1"/>
          <p:nvPr/>
        </p:nvSpPr>
        <p:spPr>
          <a:xfrm>
            <a:off x="202394" y="3637204"/>
            <a:ext cx="516334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عَبِّرْ عنْ الانطباع الذي تَرَكَتْهُ فِيكَ.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pic>
        <p:nvPicPr>
          <p:cNvPr id="2050" name="Picture 2" descr="Image générée">
            <a:extLst>
              <a:ext uri="{FF2B5EF4-FFF2-40B4-BE49-F238E27FC236}">
                <a16:creationId xmlns:a16="http://schemas.microsoft.com/office/drawing/2014/main" id="{009A4908-7542-173B-67D5-0B219489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33" y="915676"/>
            <a:ext cx="3932740" cy="589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F5CE725-331C-E593-58B6-4F9F32F7C7C4}"/>
              </a:ext>
            </a:extLst>
          </p:cNvPr>
          <p:cNvSpPr txBox="1"/>
          <p:nvPr/>
        </p:nvSpPr>
        <p:spPr>
          <a:xfrm>
            <a:off x="202393" y="4755053"/>
            <a:ext cx="5163341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ما هي الحكاية التي تحب أن تقرأها أو تسمعها عن هذا العصفور؟.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1364149" y="128772"/>
            <a:ext cx="9815770" cy="668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defRPr/>
            </a:pPr>
            <a:r>
              <a:rPr lang="ar-SA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بعد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سماع إجابات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التلاميذ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يدون منها الأستاذ بعض العبارات على السبورة</a:t>
            </a: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altLang="fr-FR" dirty="0">
              <a:latin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Arial"/>
              <a:buNone/>
              <a:tabLst/>
              <a:defRPr/>
            </a:pPr>
            <a:r>
              <a:rPr kumimoji="0" lang="ar-MA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  <a:endParaRPr kumimoji="0" b="1" i="0" u="none" strike="noStrike" kern="120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615143" y="493908"/>
            <a:ext cx="1056477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ينوه المدرس بعمل المتعلمين،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ويعلق </a:t>
            </a:r>
            <a:r>
              <a:rPr lang="ar-SA" altLang="fr-FR" sz="1600" i="1" dirty="0">
                <a:solidFill>
                  <a:srgbClr val="AEABAB"/>
                </a:solidFill>
                <a:latin typeface="Calibri"/>
                <a:ea typeface="Calibri"/>
                <a:cs typeface="Calibri"/>
              </a:rPr>
              <a:t>قائلاً: "الطبيعة تعطينا الجمال والراحة، واليوم سنتعلم كيف نعبر عنها بالكلمة/بالرسم/بالقراءة..." (حسب موضوع الدرس)</a:t>
            </a:r>
            <a:r>
              <a:rPr lang="ar-MA" sz="1600" i="1" dirty="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i="1" dirty="0">
              <a:solidFill>
                <a:srgbClr val="AEABAB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6949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88180509-271C-95BD-7C7A-F8C03DBF7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470" y="953836"/>
            <a:ext cx="3366654" cy="504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0CFFA0D-69B0-4A8E-F1F3-5DE5F65C3BA1}"/>
              </a:ext>
            </a:extLst>
          </p:cNvPr>
          <p:cNvSpPr txBox="1"/>
          <p:nvPr/>
        </p:nvSpPr>
        <p:spPr>
          <a:xfrm>
            <a:off x="7699374" y="1291156"/>
            <a:ext cx="437262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عناصر الصُّورَة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072734F-4A8D-FE7C-81F0-221C06ADDC0D}"/>
              </a:ext>
            </a:extLst>
          </p:cNvPr>
          <p:cNvSpPr txBox="1"/>
          <p:nvPr/>
        </p:nvSpPr>
        <p:spPr>
          <a:xfrm>
            <a:off x="7699374" y="3812968"/>
            <a:ext cx="437262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الانطباعات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FFF94F-642A-DFE6-AD18-1AE79A736EC8}"/>
              </a:ext>
            </a:extLst>
          </p:cNvPr>
          <p:cNvSpPr txBox="1"/>
          <p:nvPr/>
        </p:nvSpPr>
        <p:spPr>
          <a:xfrm>
            <a:off x="63938" y="2249997"/>
            <a:ext cx="4168701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lvl="0" indent="-457200" algn="r" rtl="1">
              <a:buFont typeface="Wingdings" panose="05000000000000000000" pitchFamily="2" charset="2"/>
              <a:buChar char="§"/>
              <a:defRPr/>
            </a:pPr>
            <a:r>
              <a:rPr lang="ar-SA" sz="2800" b="1" dirty="0">
                <a:solidFill>
                  <a:srgbClr val="002060"/>
                </a:solidFill>
              </a:rPr>
              <a:t>توقعات عن حكاية العصفور.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3AC8EA-AB65-7FE7-4E62-CE8133B1D02E}"/>
              </a:ext>
            </a:extLst>
          </p:cNvPr>
          <p:cNvSpPr txBox="1"/>
          <p:nvPr/>
        </p:nvSpPr>
        <p:spPr>
          <a:xfrm>
            <a:off x="7699374" y="2135531"/>
            <a:ext cx="4372628" cy="954107"/>
          </a:xfrm>
          <a:prstGeom prst="rect">
            <a:avLst/>
          </a:prstGeom>
          <a:solidFill>
            <a:srgbClr val="F0E3E0"/>
          </a:solidFill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SA" sz="2800" b="1" dirty="0">
                <a:solidFill>
                  <a:srgbClr val="002060"/>
                </a:solidFill>
              </a:rPr>
              <a:t>قفص- عصفور صغير- حسون- صمت- دون حركة... </a:t>
            </a:r>
            <a:endParaRPr lang="ar-SA" sz="2800" b="1" dirty="0">
              <a:solidFill>
                <a:srgbClr val="002060"/>
              </a:solidFill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1E9C54D-BFA2-9C77-0455-09D1539C4AA9}"/>
              </a:ext>
            </a:extLst>
          </p:cNvPr>
          <p:cNvSpPr txBox="1"/>
          <p:nvPr/>
        </p:nvSpPr>
        <p:spPr>
          <a:xfrm>
            <a:off x="7699374" y="4642986"/>
            <a:ext cx="4372628" cy="954107"/>
          </a:xfrm>
          <a:prstGeom prst="rect">
            <a:avLst/>
          </a:prstGeom>
          <a:solidFill>
            <a:srgbClr val="F0E3E0"/>
          </a:solidFill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SA" sz="2800" b="1" dirty="0">
                <a:solidFill>
                  <a:srgbClr val="002060"/>
                </a:solidFill>
                <a:sym typeface="Calibri"/>
              </a:rPr>
              <a:t>قلق- حزن- تعاطف- سجن- فقدان الحرية...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52AE427-4057-16FF-BBD6-87C9FF9BF324}"/>
              </a:ext>
            </a:extLst>
          </p:cNvPr>
          <p:cNvSpPr txBox="1"/>
          <p:nvPr/>
        </p:nvSpPr>
        <p:spPr>
          <a:xfrm>
            <a:off x="63937" y="3335914"/>
            <a:ext cx="4202117" cy="954107"/>
          </a:xfrm>
          <a:prstGeom prst="rect">
            <a:avLst/>
          </a:prstGeom>
          <a:solidFill>
            <a:srgbClr val="F0E3E0"/>
          </a:solidFill>
        </p:spPr>
        <p:txBody>
          <a:bodyPr wrap="square">
            <a:spAutoFit/>
          </a:bodyPr>
          <a:lstStyle/>
          <a:p>
            <a:pPr lvl="0" algn="just" rtl="1">
              <a:defRPr/>
            </a:pPr>
            <a:r>
              <a:rPr lang="ar-SA" sz="2800" b="1" dirty="0">
                <a:solidFill>
                  <a:srgbClr val="002060"/>
                </a:solidFill>
                <a:sym typeface="Calibri"/>
              </a:rPr>
              <a:t>حكاية هروب من القفص- حكاية إطلاق سراح- حكاية الخروج ...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2E86-8262-CCCD-E6D7-D6A87D105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FB2BE32C-A40C-39D8-68B6-9AFBAC36F66E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C0191A03-1A98-1B87-FC08-1AA838EE9CF8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43A7EA35-3E04-7597-AAB4-26005E00329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F61EF72-3B0A-15A4-624F-C3CDFF723BE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461A43-98BA-ED39-C542-2B92BC957A01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ب- واجبات منزلية</a:t>
            </a:r>
            <a:endParaRPr lang="ar-MA" sz="4800" b="1" kern="0" dirty="0">
              <a:solidFill>
                <a:srgbClr val="FFC000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02 </a:t>
            </a:r>
            <a:r>
              <a:rPr lang="ar-SA" sz="4000" b="1" kern="0" dirty="0">
                <a:solidFill>
                  <a:srgbClr val="44546A"/>
                </a:solidFill>
                <a:ea typeface="Calibri"/>
                <a:cs typeface="Calibri"/>
              </a:rPr>
              <a:t>دقيقتان </a:t>
            </a:r>
            <a:endParaRPr lang="fr-FR" sz="4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2FB404F-8937-6582-92BF-80AD2447E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581712DA-4D2F-2A9F-BA8A-AA7926718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C0F49F3C-3FE7-0E68-16BF-39A9BCEA9500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6682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2162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مراقبة إنجاز الواجبات المنزلية</a:t>
            </a:r>
            <a:endParaRPr lang="en-US" sz="28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2" y="706528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 الواجبات المنزلية للحصة السابقة من قبل عينة من التلاميذ.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 descr="Une image contenant habits, personne, Visage humain, intérieur&#10;&#10;Le contenu généré par l’IA peut être incorrect.">
            <a:extLst>
              <a:ext uri="{FF2B5EF4-FFF2-40B4-BE49-F238E27FC236}">
                <a16:creationId xmlns:a16="http://schemas.microsoft.com/office/drawing/2014/main" id="{80C3B32C-2503-FC22-C9E9-AB21D90E8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710" y="1489176"/>
            <a:ext cx="6758247" cy="450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38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A2CB1-C34D-13FD-3020-01062469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6DD32732-3EA9-83CA-11B8-D85033F8AE6C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BA8BC694-80FB-37CA-D4F5-4B1AD2C4A1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E22F0480-D95A-3DB3-F4D4-E0C4075F02E6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D1EBDC02-47D0-5216-06AC-6F442F0A84A5}"/>
              </a:ext>
            </a:extLst>
          </p:cNvPr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FC3D6AD0-0195-1392-97A5-34A2BE8C07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6153258" y="2594546"/>
            <a:ext cx="1854929" cy="18549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DF82B832-DB16-8F9B-7BCA-AB9661DD6E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959070" y="2563141"/>
            <a:ext cx="1912187" cy="19121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57D66363-DD29-C80D-8A0F-DA77D41771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81AA2504-8B21-9DD8-444B-5C7A6328FC5B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E856AD56-6C44-459D-961E-D84F463ED8D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274;p6">
            <a:extLst>
              <a:ext uri="{FF2B5EF4-FFF2-40B4-BE49-F238E27FC236}">
                <a16:creationId xmlns:a16="http://schemas.microsoft.com/office/drawing/2014/main" id="{F3805660-D167-A157-95DF-982353858711}"/>
              </a:ext>
            </a:extLst>
          </p:cNvPr>
          <p:cNvSpPr txBox="1"/>
          <p:nvPr/>
        </p:nvSpPr>
        <p:spPr>
          <a:xfrm>
            <a:off x="1590213" y="754429"/>
            <a:ext cx="96012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/>
            <a:r>
              <a:rPr lang="ar-SA" sz="1600" dirty="0">
                <a:solidFill>
                  <a:schemeClr val="bg2">
                    <a:lumMod val="75000"/>
                  </a:schemeClr>
                </a:solidFill>
              </a:rPr>
              <a:t>يُخصص الأستاذ الحصة للتذكير بضابطين 02 على الأكثر تجنبا للتكرار وعدم الجدوى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48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16E76DE3-CCA7-5C71-C648-D3AAB116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46651" y="2503912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50235" y="4061905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</a:t>
            </a:r>
            <a:r>
              <a:rPr lang="ar-SA" sz="2400" dirty="0">
                <a:latin typeface="Calibri" pitchFamily="34"/>
                <a:cs typeface="Calibri" pitchFamily="34"/>
              </a:rPr>
              <a:t>القسم</a:t>
            </a:r>
            <a:r>
              <a:rPr lang="ar-MA" sz="2400" dirty="0">
                <a:latin typeface="Calibri" pitchFamily="34"/>
                <a:cs typeface="Calibri" pitchFamily="34"/>
              </a:rPr>
              <a:t>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الأستاذ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3 متعلمين للتذكير بض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ابطين فقط من ضوابط </a:t>
            </a: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العمل </a:t>
            </a:r>
            <a:r>
              <a:rPr lang="ar-S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الصفي.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Google Shape;5938;p5">
            <a:extLst>
              <a:ext uri="{FF2B5EF4-FFF2-40B4-BE49-F238E27FC236}">
                <a16:creationId xmlns:a16="http://schemas.microsoft.com/office/drawing/2014/main" id="{1B6672DE-2183-EDF7-8DD6-798B402E1CAD}"/>
              </a:ext>
            </a:extLst>
          </p:cNvPr>
          <p:cNvSpPr txBox="1"/>
          <p:nvPr/>
        </p:nvSpPr>
        <p:spPr>
          <a:xfrm>
            <a:off x="925136" y="2814766"/>
            <a:ext cx="8950266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وأطلب الإذن عند المشاركة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3" name="Google Shape;5939;p5">
            <a:extLst>
              <a:ext uri="{FF2B5EF4-FFF2-40B4-BE49-F238E27FC236}">
                <a16:creationId xmlns:a16="http://schemas.microsoft.com/office/drawing/2014/main" id="{F39D521B-B016-666D-46A9-C9868E4C3241}"/>
              </a:ext>
            </a:extLst>
          </p:cNvPr>
          <p:cNvSpPr txBox="1"/>
          <p:nvPr/>
        </p:nvSpPr>
        <p:spPr>
          <a:xfrm>
            <a:off x="2119937" y="4268571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6" name="Google Shape;274;p6">
            <a:extLst>
              <a:ext uri="{FF2B5EF4-FFF2-40B4-BE49-F238E27FC236}">
                <a16:creationId xmlns:a16="http://schemas.microsoft.com/office/drawing/2014/main" id="{1D6D2D04-4761-43EF-CB74-00F783CA8511}"/>
              </a:ext>
            </a:extLst>
          </p:cNvPr>
          <p:cNvSpPr txBox="1"/>
          <p:nvPr/>
        </p:nvSpPr>
        <p:spPr>
          <a:xfrm>
            <a:off x="1590213" y="754429"/>
            <a:ext cx="960120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r" rtl="1"/>
            <a:r>
              <a:rPr lang="ar-SA" sz="1600" dirty="0">
                <a:solidFill>
                  <a:schemeClr val="bg2">
                    <a:lumMod val="75000"/>
                  </a:schemeClr>
                </a:solidFill>
              </a:rPr>
              <a:t>يُخصص الأستاذ الحصة للتذكير بضابطين 02 على الأكثر تجنبا للتكرار وعدم الجدوى</a:t>
            </a:r>
            <a:endParaRPr lang="fr-FR" sz="16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63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:a16="http://schemas.microsoft.com/office/drawing/2014/main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060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ج-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05 </a:t>
            </a:r>
            <a: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1F9C021E-375B-53B7-4762-8E92153E8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3" name="Oval 45">
            <a:extLst>
              <a:ext uri="{FF2B5EF4-FFF2-40B4-BE49-F238E27FC236}">
                <a16:creationId xmlns:a16="http://schemas.microsoft.com/office/drawing/2014/main" id="{0D0EEF88-0C80-1FBC-1449-39866FA1A85D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743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85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6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 </a:t>
            </a:r>
            <a:r>
              <a:rPr lang="ar-SA" sz="32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نَصٍّ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بِطَلَاقَةٍ.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 مَعَانِي النَّصِّ </a:t>
            </a:r>
            <a:r>
              <a:rPr lang="ar-MA" sz="3200" b="1" i="0" u="none" strike="noStrike" cap="none" dirty="0" err="1">
                <a:solidFill>
                  <a:srgbClr val="106585"/>
                </a:solidFill>
                <a:latin typeface="Simplified Arabic" panose="02020603050405020304" pitchFamily="18" charset="-78"/>
                <a:ea typeface="Calibri"/>
                <a:cs typeface="Simplified Arabic" panose="02020603050405020304" pitchFamily="18" charset="-78"/>
                <a:sym typeface="Calibri"/>
              </a:rPr>
              <a:t>ٱ</a:t>
            </a:r>
            <a:r>
              <a:rPr lang="ar-MA" sz="3200" b="1" i="0" u="none" strike="noStrike" cap="none" dirty="0" err="1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لمُبَاشِرَةِ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والضِّمنية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160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72EB0-3C6A-5929-8B0E-248C307C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24B6FCE-3330-8164-9BC5-1861982EC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573" y="1190787"/>
            <a:ext cx="3394050" cy="4729773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983287-1CB8-D556-0EAB-DB4CF196488B}"/>
              </a:ext>
            </a:extLst>
          </p:cNvPr>
          <p:cNvSpPr/>
          <p:nvPr/>
        </p:nvSpPr>
        <p:spPr>
          <a:xfrm>
            <a:off x="39187" y="3982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2796F0-0470-A79F-6BC4-7A809B71B70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433;p50">
            <a:extLst>
              <a:ext uri="{FF2B5EF4-FFF2-40B4-BE49-F238E27FC236}">
                <a16:creationId xmlns:a16="http://schemas.microsoft.com/office/drawing/2014/main" id="{B0AECF35-A09A-CAD3-FB58-7176D0DD5CEE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35;p50">
            <a:extLst>
              <a:ext uri="{FF2B5EF4-FFF2-40B4-BE49-F238E27FC236}">
                <a16:creationId xmlns:a16="http://schemas.microsoft.com/office/drawing/2014/main" id="{C36DDEB6-CDF7-B06D-12BE-A6636DA5AF37}"/>
              </a:ext>
            </a:extLst>
          </p:cNvPr>
          <p:cNvSpPr txBox="1"/>
          <p:nvPr/>
        </p:nvSpPr>
        <p:spPr>
          <a:xfrm>
            <a:off x="3305214" y="524106"/>
            <a:ext cx="7873995" cy="3385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يُصرح الأستاذ بوضوح عن هدف الحصة</a:t>
            </a:r>
            <a:endParaRPr lang="fr-FR" sz="1400" i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438;p50">
            <a:extLst>
              <a:ext uri="{FF2B5EF4-FFF2-40B4-BE49-F238E27FC236}">
                <a16:creationId xmlns:a16="http://schemas.microsoft.com/office/drawing/2014/main" id="{604CAC19-2A9D-1B99-540D-E3439FE77D7F}"/>
              </a:ext>
            </a:extLst>
          </p:cNvPr>
          <p:cNvSpPr txBox="1"/>
          <p:nvPr/>
        </p:nvSpPr>
        <p:spPr>
          <a:xfrm>
            <a:off x="792847" y="188940"/>
            <a:ext cx="1062280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هذا مثال لمهمة سيتعين عليك إنجازها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أقرأ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بطلاقة وأفهم 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نصا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سرديا</a:t>
            </a:r>
            <a:r>
              <a:rPr lang="ar-S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حول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حكاية متخيلة</a:t>
            </a:r>
            <a:endParaRPr lang="fr-FR" sz="1600" b="1" kern="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D147E-6D9F-81AB-A5C5-FAEBDFA206D8}"/>
              </a:ext>
            </a:extLst>
          </p:cNvPr>
          <p:cNvSpPr txBox="1"/>
          <p:nvPr/>
        </p:nvSpPr>
        <p:spPr>
          <a:xfrm>
            <a:off x="9083481" y="3723611"/>
            <a:ext cx="2728685" cy="410433"/>
          </a:xfrm>
          <a:prstGeom prst="rect">
            <a:avLst/>
          </a:prstGeom>
          <a:solidFill>
            <a:srgbClr val="ED7D31"/>
          </a:solidFill>
          <a:ln cap="flat">
            <a:noFill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67" b="1" kern="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مثال</a:t>
            </a:r>
            <a:endParaRPr lang="en-US" sz="1867" b="1" kern="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2E5339DB-45C3-FB8A-B096-7CE51FA1409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30C88AC2-AE82-5ADA-07F8-79C624F126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409E9E-EF40-9668-4261-4BEB5C08427A}"/>
              </a:ext>
            </a:extLst>
          </p:cNvPr>
          <p:cNvCxnSpPr>
            <a:cxnSpLocks/>
          </p:cNvCxnSpPr>
          <p:nvPr/>
        </p:nvCxnSpPr>
        <p:spPr>
          <a:xfrm>
            <a:off x="6519067" y="4021642"/>
            <a:ext cx="2875303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D7492D5-FC5E-70F3-B27D-DE98B4C42CDE}"/>
              </a:ext>
            </a:extLst>
          </p:cNvPr>
          <p:cNvSpPr/>
          <p:nvPr/>
        </p:nvSpPr>
        <p:spPr>
          <a:xfrm>
            <a:off x="5689431" y="3864379"/>
            <a:ext cx="829636" cy="269665"/>
          </a:xfrm>
          <a:prstGeom prst="rect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273169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397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بِطَلَاقَةٍ </a:t>
            </a: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 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دقائق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1F8DEDEF-F425-4839-9DFC-6115F888436F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5499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0238A5E-4986-5903-2049-3D290F5EF6AC}"/>
              </a:ext>
            </a:extLst>
          </p:cNvPr>
          <p:cNvSpPr/>
          <p:nvPr/>
        </p:nvSpPr>
        <p:spPr>
          <a:xfrm>
            <a:off x="7538738" y="1291753"/>
            <a:ext cx="4500013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71F5EEA-9F48-E358-5258-4C1FCB91832F}"/>
              </a:ext>
            </a:extLst>
          </p:cNvPr>
          <p:cNvSpPr/>
          <p:nvPr/>
        </p:nvSpPr>
        <p:spPr>
          <a:xfrm>
            <a:off x="7538738" y="3065168"/>
            <a:ext cx="4500014" cy="1039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335360" y="19594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8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506E64-F764-D317-1097-98882DC45D49}"/>
              </a:ext>
            </a:extLst>
          </p:cNvPr>
          <p:cNvSpPr/>
          <p:nvPr/>
        </p:nvSpPr>
        <p:spPr>
          <a:xfrm>
            <a:off x="7538738" y="5204413"/>
            <a:ext cx="4500013" cy="1019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معبرة</a:t>
            </a:r>
            <a:endParaRPr kumimoji="0" lang="ar-SA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1265090" y="1089441"/>
            <a:ext cx="6134792" cy="1426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716791" y="2844427"/>
            <a:ext cx="6659569" cy="14981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1320821" y="4739586"/>
            <a:ext cx="6134792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121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B78F-D478-980D-AA12-7F8ABAC65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B1AB7D-67CE-BE72-9D03-1826AAB5AA07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42EF9D-538B-A6EF-7DC4-2601602D84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Google Shape;656;p54">
            <a:extLst>
              <a:ext uri="{FF2B5EF4-FFF2-40B4-BE49-F238E27FC236}">
                <a16:creationId xmlns:a16="http://schemas.microsoft.com/office/drawing/2014/main" id="{81CA331E-0C01-F137-FBAC-2A91E5A82D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67910" y="9137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9" name="Google Shape;1348;p27">
            <a:extLst>
              <a:ext uri="{FF2B5EF4-FFF2-40B4-BE49-F238E27FC236}">
                <a16:creationId xmlns:a16="http://schemas.microsoft.com/office/drawing/2014/main" id="{578526E0-2E32-F6D1-0961-6288E0703952}"/>
              </a:ext>
            </a:extLst>
          </p:cNvPr>
          <p:cNvSpPr txBox="1">
            <a:spLocks/>
          </p:cNvSpPr>
          <p:nvPr/>
        </p:nvSpPr>
        <p:spPr>
          <a:xfrm>
            <a:off x="335360" y="19594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r" rtl="1">
              <a:buClr>
                <a:srgbClr val="757070"/>
              </a:buClr>
              <a:buSzPts val="2000"/>
              <a:defRPr/>
            </a:pPr>
            <a:r>
              <a:rPr lang="ar-SA" sz="18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1- النمذجة: </a:t>
            </a:r>
            <a:r>
              <a:rPr kumimoji="0" lang="ar-M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يحدد الأستاذ(ة) معايير القراءة بطلاقة</a:t>
            </a:r>
            <a:r>
              <a:rPr kumimoji="0" lang="ar-SA" sz="1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التي سيركز عليها في الحصة </a:t>
            </a:r>
            <a:endParaRPr kumimoji="0" lang="ar-MA" sz="1800" b="1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D3E34BF-2EFB-217A-608D-C3C4F8463B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3166" y="9878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41E1D-3619-E236-894B-0FB33C5F517B}"/>
              </a:ext>
            </a:extLst>
          </p:cNvPr>
          <p:cNvSpPr/>
          <p:nvPr/>
        </p:nvSpPr>
        <p:spPr>
          <a:xfrm>
            <a:off x="6804354" y="1899789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C2654F-CC26-551B-7AEA-033A4F7DE3DC}"/>
              </a:ext>
            </a:extLst>
          </p:cNvPr>
          <p:cNvSpPr txBox="1"/>
          <p:nvPr/>
        </p:nvSpPr>
        <p:spPr>
          <a:xfrm>
            <a:off x="335360" y="1356051"/>
            <a:ext cx="5957210" cy="16722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4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4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587554-47CB-BCAA-BC79-55F80ABDE3D3}"/>
              </a:ext>
            </a:extLst>
          </p:cNvPr>
          <p:cNvSpPr/>
          <p:nvPr/>
        </p:nvSpPr>
        <p:spPr>
          <a:xfrm>
            <a:off x="6454947" y="413356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63CB6D8-11AA-5C4C-2EAD-031AFE60FDA7}"/>
              </a:ext>
            </a:extLst>
          </p:cNvPr>
          <p:cNvSpPr txBox="1"/>
          <p:nvPr/>
        </p:nvSpPr>
        <p:spPr>
          <a:xfrm>
            <a:off x="335360" y="3829697"/>
            <a:ext cx="5957210" cy="18274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b="1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b="1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1- النمذجة: انتبهوا، سأقرأ العبارات بطلاقة، ثم ستتناوبون على قراءتها من بعدي مع احترام معايير الدقة والسرعة والاسترسال.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665019" y="495264"/>
            <a:ext cx="105121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انتباه التلاميذ، ثم يقرأ العبارات بطلاقة مركزا على السلامة من الأخطاء، وفق مؤشرات السلامة من الأخطاء: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ينظر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النموذج المرفق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oogle Shape;1334;p211">
            <a:extLst>
              <a:ext uri="{FF2B5EF4-FFF2-40B4-BE49-F238E27FC236}">
                <a16:creationId xmlns:a16="http://schemas.microsoft.com/office/drawing/2014/main" id="{1DB7E24E-B8C8-E30B-CB9A-34F76FE065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7137347"/>
              </p:ext>
            </p:extLst>
          </p:nvPr>
        </p:nvGraphicFramePr>
        <p:xfrm>
          <a:off x="9284688" y="1080039"/>
          <a:ext cx="2284571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84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كُنتُ طِفْلً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يُغَنِّي  أُغْنِيَتَهُ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1F38635-812A-68A4-FFBC-B0BCC0D22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61368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أَهْدَانِي  قَفَصًا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فَطَارَ قَلِيلًا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43B5591-A6C1-5869-5E43-166826516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021872"/>
              </p:ext>
            </p:extLst>
          </p:nvPr>
        </p:nvGraphicFramePr>
        <p:xfrm>
          <a:off x="8877993" y="3926205"/>
          <a:ext cx="269126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126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عُصْفُورٌ صَغِيرٌ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إِلَى حَافَّةِ النَّافِذَةِ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61E221B4-0CB1-249B-0D61-B62C3DFA5D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793694"/>
              </p:ext>
            </p:extLst>
          </p:nvPr>
        </p:nvGraphicFramePr>
        <p:xfrm>
          <a:off x="1116349" y="3822898"/>
          <a:ext cx="3095396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95396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رِيشُهُ مُلَوَّنٌ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الْفَضَاءِ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3B6A9B-A081-E9DB-C5B7-7D52704A8635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17B8E0-9C50-30B9-2D2A-43525E9C63C8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1693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2- الممارسة الموجهة: معايير الطلاقة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 في القراءة: أي السلامة من الأخطاء والسرعة والاسترسال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يطلب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الأستاذ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من بعض التلاميذ المرور إلى السبورة وقراءة بعض العبارات بطلاقة، أي </a:t>
            </a:r>
            <a:r>
              <a:rPr lang="ar-SA" sz="1600" i="1" dirty="0">
                <a:solidFill>
                  <a:prstClr val="white">
                    <a:lumMod val="65000"/>
                  </a:prstClr>
                </a:solidFill>
              </a:rPr>
              <a:t>على السلامة من الأخطاء.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ويحرص على التصحيح الفوري لقراءة كل تلميذ بإشراك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زملائه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، ويطلب منهم إبداء رأيهم، ويختم بتقديم 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تغذية راجعة.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A4E7032-8720-7F08-705B-C6494D893371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452412-E32D-7404-CA15-89B47A46B230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1" name="Google Shape;1334;p211">
            <a:extLst>
              <a:ext uri="{FF2B5EF4-FFF2-40B4-BE49-F238E27FC236}">
                <a16:creationId xmlns:a16="http://schemas.microsoft.com/office/drawing/2014/main" id="{C2983C49-A528-5FF1-D8D2-EC2583E3E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0309780"/>
              </p:ext>
            </p:extLst>
          </p:nvPr>
        </p:nvGraphicFramePr>
        <p:xfrm>
          <a:off x="9284688" y="1080039"/>
          <a:ext cx="2284571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84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كُنتُ طِفْلًا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يُغَنِّي  أُغْنِيَتَهُ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5DEFA48-DC7B-A763-A719-FCE7CBD51F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3661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أَهْدَانِي  قَفَصًا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فَطَارَ قَلِيلًا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A9BBA32B-0B27-F709-7184-24362E7A5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014738"/>
              </p:ext>
            </p:extLst>
          </p:nvPr>
        </p:nvGraphicFramePr>
        <p:xfrm>
          <a:off x="8877993" y="3926205"/>
          <a:ext cx="269126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126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عُصْفُورٌ صَغِيرٌ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إِلَى حَافَّةِ النَّافِذَةِ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93565303-23D4-DF53-DD38-B959DAE33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134683"/>
              </p:ext>
            </p:extLst>
          </p:nvPr>
        </p:nvGraphicFramePr>
        <p:xfrm>
          <a:off x="1116349" y="3822898"/>
          <a:ext cx="3095396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95396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رِيشُهُ مُلَوَّنٌ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الْفَضَاءِ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433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348;p27">
            <a:extLst>
              <a:ext uri="{FF2B5EF4-FFF2-40B4-BE49-F238E27FC236}">
                <a16:creationId xmlns:a16="http://schemas.microsoft.com/office/drawing/2014/main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rtl="1"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3- الممارسة المستقلة: 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معايير الطلاقة في القراءة: أي السلامة من الأخطاء والسرعة والاسترسال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 Light" panose="020F0302020204030204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يختار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الأستاذ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من بين التلاميذ عينة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عشوائي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ة، ويقرأ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كل واحد منهم خمس 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عبارات بطلاقة دون تدخل فوري، ثم يقدم 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تغذية راجعة</a:t>
            </a:r>
            <a:r>
              <a:rPr kumimoji="0" lang="ar-S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بعد انتهاء التلميذ من قراءة العبارات المطلوبة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B979AE3-2B2D-1B4C-8DC4-DCA89C18065C}"/>
              </a:ext>
            </a:extLst>
          </p:cNvPr>
          <p:cNvSpPr/>
          <p:nvPr/>
        </p:nvSpPr>
        <p:spPr>
          <a:xfrm>
            <a:off x="7157147" y="5918234"/>
            <a:ext cx="4881605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7CFA55-2E31-C99D-5027-D28EAD18E306}"/>
              </a:ext>
            </a:extLst>
          </p:cNvPr>
          <p:cNvSpPr/>
          <p:nvPr/>
        </p:nvSpPr>
        <p:spPr>
          <a:xfrm>
            <a:off x="1265956" y="5918234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id="{37C31223-E1D0-A480-DCB1-F52F8BD466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0309780"/>
              </p:ext>
            </p:extLst>
          </p:nvPr>
        </p:nvGraphicFramePr>
        <p:xfrm>
          <a:off x="9284688" y="1080039"/>
          <a:ext cx="2284571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284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1-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كُنتُ طِفْلًا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5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يُغَنِّي  أُغْنِيَتَهُ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6992137A-3DF7-DDE4-EEBE-8B9A33747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33661"/>
              </p:ext>
            </p:extLst>
          </p:nvPr>
        </p:nvGraphicFramePr>
        <p:xfrm>
          <a:off x="1098244" y="1080039"/>
          <a:ext cx="2528100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528100">
                  <a:extLst>
                    <a:ext uri="{9D8B030D-6E8A-4147-A177-3AD203B41FA5}">
                      <a16:colId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2-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أَهْدَانِي  قَفَصًا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09429"/>
                  </a:ext>
                </a:extLst>
              </a:tr>
              <a:tr h="15043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6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فَطَارَ قَلِيلًا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553604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3E737E4A-DC1D-AE65-59BE-6FF2BC064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014738"/>
              </p:ext>
            </p:extLst>
          </p:nvPr>
        </p:nvGraphicFramePr>
        <p:xfrm>
          <a:off x="8877993" y="3926205"/>
          <a:ext cx="2691267" cy="14630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91267">
                  <a:extLst>
                    <a:ext uri="{9D8B030D-6E8A-4147-A177-3AD203B41FA5}">
                      <a16:colId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3-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عُصْفُورٌ صَغِيرٌ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7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إِلَى حَافَّةِ النَّافِذَةِ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3D84F8AB-8592-B7F9-4132-E93D64159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134683"/>
              </p:ext>
            </p:extLst>
          </p:nvPr>
        </p:nvGraphicFramePr>
        <p:xfrm>
          <a:off x="1116349" y="3822898"/>
          <a:ext cx="3095396" cy="15577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95396">
                  <a:extLst>
                    <a:ext uri="{9D8B030D-6E8A-4147-A177-3AD203B41FA5}">
                      <a16:colId xmlns:a16="http://schemas.microsoft.com/office/drawing/2014/main" val="1150714360"/>
                    </a:ext>
                  </a:extLst>
                </a:gridCol>
              </a:tblGrid>
              <a:tr h="5196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4-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رِيشُهُ مُلَوَّنٌ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Calibri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908091"/>
                  </a:ext>
                </a:extLst>
              </a:tr>
              <a:tr h="82619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8</a:t>
                      </a:r>
                      <a:r>
                        <a:rPr kumimoji="0" lang="ar-M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  <a:sym typeface="Simplified Arabic"/>
                        </a:rPr>
                        <a:t>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فِي الْفَضَاءِ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969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423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8EA85-F243-C90D-70A9-9B78C140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324CB640-83B1-2647-F6A7-AFCB412F572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132FDF90-364E-5307-20B5-8C4BC273D973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F6538C02-8531-04A8-B37E-E55BD09E3015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4A95D4F7-BBAA-BB20-4D3B-16EFB2789D7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7EF18307-3FB9-66E4-64E4-CC73E078548F}"/>
              </a:ext>
            </a:extLst>
          </p:cNvPr>
          <p:cNvSpPr txBox="1"/>
          <p:nvPr/>
        </p:nvSpPr>
        <p:spPr>
          <a:xfrm>
            <a:off x="5877453" y="2008346"/>
            <a:ext cx="4754879" cy="27924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kumimoji="0" lang="ar-SA" sz="5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الأول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ب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4800" b="1" kern="0" dirty="0" err="1">
                <a:solidFill>
                  <a:srgbClr val="FFC000"/>
                </a:solidFill>
                <a:latin typeface="Simplified Arabic" panose="02020603050405020304" pitchFamily="18" charset="-78"/>
                <a:ea typeface="Calibri"/>
                <a:cs typeface="Simplified Arabic" panose="02020603050405020304" pitchFamily="18" charset="-78"/>
                <a:sym typeface="Calibri"/>
              </a:rPr>
              <a:t>ٱ</a:t>
            </a:r>
            <a:r>
              <a:rPr lang="ar-SA" sz="4800" b="1" kern="0" dirty="0" err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لنَّصَّ</a:t>
            </a: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بِطَلاقَةٍ </a:t>
            </a:r>
            <a:r>
              <a:rPr lang="ar-SA" sz="4000" b="1" kern="0" dirty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15 </a:t>
            </a:r>
            <a:r>
              <a:rPr kumimoji="0" lang="ar-MA" sz="4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BDC0B1-1E36-6A75-855A-735DD9901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A19E55A0-6BA7-3B86-184D-EEF54DF4E2BB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8421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D884884C-4558-9BD6-7D5B-5D606E86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806DA0DE-AC27-6817-395F-184C6F620C26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ٱلنَّصَّ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B15D52-8FDC-2687-8898-882A5CD2E630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BBE70B4-F7F4-C4D1-E1C3-03890476205D}"/>
              </a:ext>
            </a:extLst>
          </p:cNvPr>
          <p:cNvSpPr/>
          <p:nvPr/>
        </p:nvSpPr>
        <p:spPr>
          <a:xfrm>
            <a:off x="2776451" y="1184829"/>
            <a:ext cx="9310573" cy="52824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حِينَ كُنتُ طِفْلًا صَغِيرًا، أَهْدَانِي خَالِي قَفَصًا فِيهِ عُصْفُورٌ صَغِيرٌ، رِيشُهُ مُلَوَّنٌ، وَمِنْقَارُهُ أَصْفَرُ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lang="ar-SA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سَمَّيْتُهُ "سَعْدُونَ"، كَانَ يُزَقْزِقُ وَيُغَنِّي فِي مَمْلَكَتِهِ الْوَاسِعَةِ، وَصِرْتُ لَا أُفَارِقُهُ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حَتَّى إِنَّهُ كَانَ يَنَامُ مَعِي فِي غُرْفَتِي، وَكَانَ غِنَاؤُهُ أَوَّلَ صَوْتٍ أَسْمَعُهُ فِي الصَّبَاحِ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كُنْتُ أُطْعِمُهُ وَأَسْقِيهِ، وَتَعَلَّمْتُ لُغَتَهُ. </a:t>
            </a:r>
            <a:endParaRPr lang="fr-FR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فَكَانَ سَعْدُونُ يُزَقْزِقُ فَأَفْهَمُ مَا يُرِيدُ، وَحِينَ يَقُولُ لِي: "أُحِبُّكَ"، أَرُدُّ عَلَيْهِ، وَيُغَنِّي لِي أُغْنِيَتَهُ الْخَالِدَةَ فَرَحًا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lang="ar-SA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كَانَتْ أُغْنِيَةً عَنْ بِلَادٍ بَعِيدَةٍ جَمِيلَةٍ، حَفَرَتْ فِي نَفْسِي، حَتَّى فَتَحْتُ يَوْمًا بَابَ الْقَفَصِ، فَطَارَ قَلِيلًا، وَعَادَ إِلَى حَافَّةِ النَّافِذَةِ، فَقُلْتُ لَهُ: "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"، فَأَجَابَنِي: "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"، ثُمَّ غَابَ فِي الْفَضَاءِ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  <a:p>
            <a:pPr rtl="1">
              <a:lnSpc>
                <a:spcPct val="150000"/>
              </a:lnSpc>
            </a:pPr>
            <a:r>
              <a:rPr lang="ar-SA" b="1" dirty="0">
                <a:solidFill>
                  <a:prstClr val="black"/>
                </a:solidFill>
                <a:cs typeface="Mudir MT" pitchFamily="2" charset="-78"/>
              </a:rPr>
              <a:t>أحمد بوزفور، سعدون، ديوان السندباد، قصص، بتصرف</a:t>
            </a:r>
            <a:r>
              <a:rPr lang="ar-SA" sz="23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endParaRPr lang="fr-FR" sz="2300" b="1" dirty="0">
              <a:solidFill>
                <a:prstClr val="black"/>
              </a:solidFill>
              <a:cs typeface="Mudir MT" pitchFamily="2" charset="-78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5E8326B-985B-98CB-4298-F754931B168B}"/>
              </a:ext>
            </a:extLst>
          </p:cNvPr>
          <p:cNvSpPr txBox="1"/>
          <p:nvPr/>
        </p:nvSpPr>
        <p:spPr>
          <a:xfrm>
            <a:off x="3657600" y="274320"/>
            <a:ext cx="3724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dirty="0">
                <a:solidFill>
                  <a:srgbClr val="002060"/>
                </a:solidFill>
                <a:cs typeface="Mudir MT" pitchFamily="2" charset="-78"/>
              </a:rPr>
              <a:t>سَعْدُونُ</a:t>
            </a:r>
            <a:endParaRPr lang="fr-FR" sz="2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3013DF-C654-3007-B4F5-B2DDA815D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6" y="1922945"/>
            <a:ext cx="2566499" cy="372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55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B779A660-643D-7FEF-8C33-4C4248F98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74E22EAC-7331-4355-57C8-7B7CEACA3A31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82080819-2369-6EC2-458E-8AF42DBF9A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9C972AC0-C2C0-4790-5B84-74F3984422D8}"/>
              </a:ext>
            </a:extLst>
          </p:cNvPr>
          <p:cNvSpPr txBox="1"/>
          <p:nvPr/>
        </p:nvSpPr>
        <p:spPr>
          <a:xfrm>
            <a:off x="1055713" y="183300"/>
            <a:ext cx="10156375" cy="597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قراءة الجمل المثبتة في الكراسة قراءة اقتدائية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وفق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معايير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الطلاقة: 1-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r>
              <a:rPr lang="ar-SA" sz="1600" dirty="0">
                <a:solidFill>
                  <a:srgbClr val="002060"/>
                </a:solidFill>
              </a:rPr>
              <a:t>.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لكلمات المقروءة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987D6746-4A30-DA5D-A563-5C4587A9F1F6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45115" y="1962392"/>
            <a:ext cx="4505667" cy="3114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E49ECA0-4E5A-C835-3900-798F1F6A12BD}"/>
              </a:ext>
            </a:extLst>
          </p:cNvPr>
          <p:cNvSpPr txBox="1"/>
          <p:nvPr/>
        </p:nvSpPr>
        <p:spPr>
          <a:xfrm>
            <a:off x="436888" y="1067518"/>
            <a:ext cx="10787683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يحرص </a:t>
            </a:r>
            <a:r>
              <a:rPr lang="ar-MA" sz="2000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sz="2000" i="1" dirty="0">
                <a:latin typeface="Calibri"/>
                <a:ea typeface="Calibri"/>
                <a:cs typeface="Calibri"/>
              </a:rPr>
              <a:t>)</a:t>
            </a:r>
            <a:r>
              <a:rPr lang="ar-SA" sz="2000" i="1" dirty="0">
                <a:latin typeface="Calibri"/>
                <a:ea typeface="Calibri"/>
                <a:cs typeface="Calibri"/>
              </a:rPr>
              <a:t>ة</a:t>
            </a:r>
            <a:r>
              <a:rPr lang="fr-FR" sz="2000" i="1" dirty="0">
                <a:latin typeface="Calibri"/>
                <a:ea typeface="Calibri"/>
                <a:cs typeface="Calibri"/>
              </a:rPr>
              <a:t>(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على قراءة الفقرة قراءة اقتدائية، و</a:t>
            </a:r>
            <a:r>
              <a:rPr lang="ar-MA" sz="2000" i="1" dirty="0">
                <a:latin typeface="Calibri"/>
                <a:ea typeface="Calibri"/>
                <a:cs typeface="Calibri"/>
                <a:sym typeface="Calibri"/>
              </a:rPr>
              <a:t> على تتب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ع التلاميذ لقراءته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9838BDB2-CABD-8AA1-4976-64E28A81B51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07769D-CB27-F47C-787A-C874F328BE2B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7A1EDD-6B88-4C0A-5DAD-51D468C8C8AB}"/>
              </a:ext>
            </a:extLst>
          </p:cNvPr>
          <p:cNvSpPr/>
          <p:nvPr/>
        </p:nvSpPr>
        <p:spPr>
          <a:xfrm>
            <a:off x="1105231" y="1846017"/>
            <a:ext cx="523101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الدقة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4487D26-BA1E-0683-4047-6772D3481FFF}"/>
              </a:ext>
            </a:extLst>
          </p:cNvPr>
          <p:cNvSpPr txBox="1"/>
          <p:nvPr/>
        </p:nvSpPr>
        <p:spPr>
          <a:xfrm>
            <a:off x="436888" y="2484564"/>
            <a:ext cx="5957210" cy="1302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55BFF5-84AD-2B7F-F668-0971F8E67BC1}"/>
              </a:ext>
            </a:extLst>
          </p:cNvPr>
          <p:cNvSpPr/>
          <p:nvPr/>
        </p:nvSpPr>
        <p:spPr>
          <a:xfrm>
            <a:off x="1105230" y="4323502"/>
            <a:ext cx="5231012" cy="5847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F48EF9-0F3A-166E-143F-3E692CCAEA2E}"/>
              </a:ext>
            </a:extLst>
          </p:cNvPr>
          <p:cNvSpPr txBox="1"/>
          <p:nvPr/>
        </p:nvSpPr>
        <p:spPr>
          <a:xfrm>
            <a:off x="379032" y="4999555"/>
            <a:ext cx="5957210" cy="1237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قراءة عدد مناسب نص من 80 إلى 120 كلمة في دقيقتين.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16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16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586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34785A0-EB04-5C3E-C360-9EF7ACB79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D96A02E3-8AC3-4F3B-B445-A7BAEFDAAF9B}"/>
              </a:ext>
            </a:extLst>
          </p:cNvPr>
          <p:cNvSpPr/>
          <p:nvPr/>
        </p:nvSpPr>
        <p:spPr>
          <a:xfrm>
            <a:off x="0" y="5642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22E1E831-2A97-9059-D1B0-30ADFD31AD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277A0310-54FC-433B-AE69-8538445D91A2}"/>
              </a:ext>
            </a:extLst>
          </p:cNvPr>
          <p:cNvSpPr txBox="1"/>
          <p:nvPr/>
        </p:nvSpPr>
        <p:spPr>
          <a:xfrm>
            <a:off x="1046165" y="179036"/>
            <a:ext cx="10156375" cy="51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يحرص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بعد قراءته للنص المثبت في الكراسة قراءة اقتدائية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على تقديم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توضيحات حول معايير الطلاقة: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r>
              <a:rPr lang="ar-SA" sz="1600" dirty="0">
                <a:solidFill>
                  <a:srgbClr val="002060"/>
                </a:solidFill>
              </a:rPr>
              <a:t>.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ويطلب من التلاميذ استعمال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الإشارة بالأصبع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في تتبع الفقرة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المقروءة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 </a:t>
            </a:r>
            <a:endParaRPr sz="1600" i="1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370;p31">
            <a:extLst>
              <a:ext uri="{FF2B5EF4-FFF2-40B4-BE49-F238E27FC236}">
                <a16:creationId xmlns:a16="http://schemas.microsoft.com/office/drawing/2014/main" id="{0F0F8223-E0FC-510A-F3B9-95B60388C085}"/>
              </a:ext>
            </a:extLst>
          </p:cNvPr>
          <p:cNvPicPr preferRelativeResize="0"/>
          <p:nvPr/>
        </p:nvPicPr>
        <p:blipFill rotWithShape="1"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416272" y="1605484"/>
            <a:ext cx="1781972" cy="13982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69;p31">
            <a:extLst>
              <a:ext uri="{FF2B5EF4-FFF2-40B4-BE49-F238E27FC236}">
                <a16:creationId xmlns:a16="http://schemas.microsoft.com/office/drawing/2014/main" id="{123E9DC8-2FD5-F8F7-5E58-46BDE269F633}"/>
              </a:ext>
            </a:extLst>
          </p:cNvPr>
          <p:cNvSpPr txBox="1"/>
          <p:nvPr/>
        </p:nvSpPr>
        <p:spPr>
          <a:xfrm>
            <a:off x="519575" y="948568"/>
            <a:ext cx="10787683" cy="41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يقدم  </a:t>
            </a:r>
            <a:r>
              <a:rPr lang="ar-MA" sz="2000" i="1" dirty="0">
                <a:latin typeface="Calibri"/>
                <a:ea typeface="Calibri"/>
                <a:cs typeface="Calibri"/>
              </a:rPr>
              <a:t>الأستاذ</a:t>
            </a:r>
            <a:r>
              <a:rPr lang="fr-FR" sz="2000" i="1" dirty="0">
                <a:latin typeface="Calibri"/>
                <a:ea typeface="Calibri"/>
                <a:cs typeface="Calibri"/>
              </a:rPr>
              <a:t>)</a:t>
            </a:r>
            <a:r>
              <a:rPr lang="ar-SA" sz="2000" i="1" dirty="0">
                <a:latin typeface="Calibri"/>
                <a:ea typeface="Calibri"/>
                <a:cs typeface="Calibri"/>
              </a:rPr>
              <a:t>ة</a:t>
            </a:r>
            <a:r>
              <a:rPr lang="fr-FR" sz="2000" i="1" dirty="0">
                <a:latin typeface="Calibri"/>
                <a:ea typeface="Calibri"/>
                <a:cs typeface="Calibri"/>
              </a:rPr>
              <a:t>(</a:t>
            </a:r>
            <a:r>
              <a:rPr lang="ar-SA" sz="2000" i="1" dirty="0">
                <a:latin typeface="Calibri"/>
                <a:ea typeface="Calibri"/>
                <a:cs typeface="Calibri"/>
              </a:rPr>
              <a:t> بعد  قراءة الفقرة قراءة اقتدائية، </a:t>
            </a:r>
            <a:r>
              <a:rPr lang="ar-MA" sz="20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000" i="1" dirty="0">
                <a:latin typeface="Calibri"/>
                <a:ea typeface="Calibri"/>
                <a:cs typeface="Calibri"/>
                <a:sym typeface="Calibri"/>
              </a:rPr>
              <a:t>بعض التوضيحات على قراءته للفقرة مركزا على أمثلة توضيحية لمؤشرات الدقة</a:t>
            </a:r>
            <a:endParaRPr sz="2000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id="{A8051B48-DE79-24B0-F40D-0F5B9B744EC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DBCBED5-1A49-EEEE-57F3-97AC7E932D08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429A131-B756-72F7-513D-FDA8A4443A65}"/>
              </a:ext>
            </a:extLst>
          </p:cNvPr>
          <p:cNvSpPr txBox="1"/>
          <p:nvPr/>
        </p:nvSpPr>
        <p:spPr>
          <a:xfrm>
            <a:off x="513331" y="1360880"/>
            <a:ext cx="97279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24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أمثلة عن القراءة السليمة من الأخطاء</a:t>
            </a:r>
          </a:p>
          <a:p>
            <a:pPr algn="r" rtl="1">
              <a:buNone/>
            </a:pPr>
            <a:r>
              <a:rPr lang="fr-FR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🔹 </a:t>
            </a:r>
            <a:r>
              <a:rPr lang="ar-SA" sz="2400" b="1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المقطع الأول</a:t>
            </a:r>
            <a:endParaRPr lang="ar-SA" sz="2400" dirty="0">
              <a:solidFill>
                <a:schemeClr val="accent2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  <a:p>
            <a:pPr lvl="1" algn="r" rtl="1"/>
            <a: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حِينَ كُنتُ طِفْلًا صَغِيرًا، أَهْدَانِي خَالِي قَفَصًا فِيهِ عُصْفُورٌ صَغِيرٌ، رِيشُهُ مُلَوَّنٌ، وَمِنْقَارُهُ أَصْفَرُ</a:t>
            </a:r>
            <a:r>
              <a:rPr lang="ar-SA" sz="2400" i="1" dirty="0">
                <a:solidFill>
                  <a:srgbClr val="00206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.</a:t>
            </a:r>
            <a:br>
              <a:rPr lang="ar-SA" sz="2400" dirty="0">
                <a:solidFill>
                  <a:srgbClr val="00206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</a:b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✅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القراءة السليمة: الانتباه إلى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نطق التنوين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"طِفْلًا"،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وعدم مدّ كلمة "مُنقاره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" بدل "مِنقاره".</a:t>
            </a:r>
            <a:endParaRPr lang="ar-SA" sz="2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8CE67B7-464A-40CD-D4AA-3A7404BA3D5D}"/>
              </a:ext>
            </a:extLst>
          </p:cNvPr>
          <p:cNvSpPr txBox="1"/>
          <p:nvPr/>
        </p:nvSpPr>
        <p:spPr>
          <a:xfrm>
            <a:off x="338338" y="2930540"/>
            <a:ext cx="989975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🔹 </a:t>
            </a:r>
            <a:r>
              <a:rPr lang="ar-SA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المقطع الثاني</a:t>
            </a:r>
          </a:p>
          <a:p>
            <a:pPr lvl="1" algn="r" rtl="1"/>
            <a: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سَمَّيْتُهُ "سَعْدُونَ"، كَانَ يُزَقْزِقُ وَيُغَنِّي فِي مَمْلَكَتِهِ الْوَاسِعَةِ، وَصِرْتُ لَا أُفَارِقُهُ.</a:t>
            </a:r>
            <a:b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</a:b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✅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القراءة السليمة: التمييز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بين الضمّة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"سَعْدُونَ" والفتحة في "سَمَّيْتُهُ"، والحرص على نطق "مملكته" لا "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مملكتُه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".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FC2790-B29C-7B31-D78F-068526DE4E58}"/>
              </a:ext>
            </a:extLst>
          </p:cNvPr>
          <p:cNvSpPr txBox="1"/>
          <p:nvPr/>
        </p:nvSpPr>
        <p:spPr>
          <a:xfrm>
            <a:off x="79943" y="4176641"/>
            <a:ext cx="1015815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fr-FR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🔹 </a:t>
            </a:r>
            <a:r>
              <a:rPr lang="ar-SA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المقطع الثالث</a:t>
            </a:r>
          </a:p>
          <a:p>
            <a:pPr lvl="1" algn="r" rtl="1"/>
            <a: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فَكَانَ سَعْدُونُ يُزَقْزِقُ فَأَفْهَمُ مَا يُرِيدُ، وَحِينَ يَقُولُ لِي: "أُحِبُّكَ"، أَرُدُّ عَلَيْهِ.</a:t>
            </a:r>
            <a:b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</a:b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✅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القراءة السليمة: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الانتباه لحركة الكاف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"أحبُّكَ" (فتح وليس كسر)، ونطق "أردّ"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بتشديد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الدال.</a:t>
            </a:r>
            <a:endParaRPr lang="ar-SA" sz="2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91DB722-0439-38EA-2C40-D79D4E2B7D2B}"/>
              </a:ext>
            </a:extLst>
          </p:cNvPr>
          <p:cNvSpPr txBox="1"/>
          <p:nvPr/>
        </p:nvSpPr>
        <p:spPr>
          <a:xfrm>
            <a:off x="484785" y="5401983"/>
            <a:ext cx="975331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r-FR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🔹 </a:t>
            </a:r>
            <a:r>
              <a:rPr lang="ar-SA" sz="2400" dirty="0">
                <a:solidFill>
                  <a:schemeClr val="accent2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المقطع الرابع</a:t>
            </a:r>
          </a:p>
          <a:p>
            <a:pPr lvl="1" algn="r" rtl="1"/>
            <a: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حَتَّى فَتَحْتُ يَوْمًا بَابَ الْقَفَصِ، فَطَارَ قَلِيلًا، وَعَادَ إِلَى حَافَّةِ النَّافِذَةِ.</a:t>
            </a:r>
            <a:br>
              <a:rPr lang="ar-SA" sz="2400" i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</a:br>
            <a:r>
              <a:rPr lang="fr-FR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✅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القراءة السليمة: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المدّ الطبيعي 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في "النّافذة"، والانتباه إلى </a:t>
            </a:r>
            <a:r>
              <a:rPr lang="ar-SA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كسرة</a:t>
            </a:r>
            <a:r>
              <a:rPr lang="ar-SA" dirty="0">
                <a:latin typeface="Simplified Arabic" panose="02020603050405020304" pitchFamily="18" charset="-78"/>
                <a:cs typeface="Simplified Arabic" panose="02020603050405020304" pitchFamily="18" charset="-78"/>
              </a:rPr>
              <a:t> "قليلًا" لا ضمّها.</a:t>
            </a:r>
            <a:endParaRPr lang="ar-SA" sz="2400" dirty="0"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151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8339D836-E176-6A94-F562-EEA5AB22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22B077-CB97-89FB-9FCD-9982CE569082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72757DB5-F5E8-CC84-EA23-BC1BB7A8A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197" y="957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1031067" y="183379"/>
            <a:ext cx="10122943" cy="54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يدعو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التلاميذ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إلى قراءة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النص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 في كراساتهم </a:t>
            </a: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بصمت  مستعملين الإشارة بالأصبع للكلمات المقروءة</a:t>
            </a:r>
            <a:r>
              <a:rPr lang="ar-S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وتحديد الكلمات التي وجدوا صعوبة </a:t>
            </a:r>
            <a:r>
              <a:rPr lang="ar-SA" sz="1600" b="0" i="1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في قراءتها بدقة، قصد تتبع تقدم تمكنهم من قراءتها عند  نهاية هذا النشاط.</a:t>
            </a:r>
            <a:r>
              <a:rPr lang="ar-SA" sz="1600" i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sz="1600" b="0" i="1" u="none" strike="noStrike" cap="none" dirty="0">
              <a:solidFill>
                <a:schemeClr val="bg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07476" y="1517577"/>
            <a:ext cx="4921135" cy="37360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166383A-40E5-A47B-362B-81DB4BC01EE6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77172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6739AC71-ED8F-0A5A-6BFE-0D73837B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C39DBAB-52C1-4B87-B1A8-B2E55DE23107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8ABD5E7E-A323-4EEF-1B35-657E019EF7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6306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1036746" y="103879"/>
            <a:ext cx="10095380" cy="542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يطلب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من بعض التلاميذ المرور إلى السبورة وقراءة مقاطع من النص بطلاقة، ويحرص على التصحيح الفوري لقراءة كل تلميذ بإشراك زملائه، ويطلب منهم إبداء رأيهم، ويختم بتقديم 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تغذية راجعة.</a:t>
            </a:r>
            <a:r>
              <a:rPr lang="ar-SA" sz="1600" i="1" dirty="0">
                <a:solidFill>
                  <a:prstClr val="white">
                    <a:lumMod val="65000"/>
                  </a:prstClr>
                </a:solidFill>
              </a:rPr>
              <a:t> وفق: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1258" y="1810792"/>
            <a:ext cx="4311079" cy="347610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43D26C-CFFF-9235-01AD-469BE54409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415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34CBCAD0-52C8-AC1A-8DBF-9D95A4DA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1AE4F885-1F7E-2053-5CE4-DE1FA09528C8}"/>
              </a:ext>
            </a:extLst>
          </p:cNvPr>
          <p:cNvSpPr/>
          <p:nvPr/>
        </p:nvSpPr>
        <p:spPr>
          <a:xfrm>
            <a:off x="0" y="40656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3FB091B-B50D-C775-AADD-6834F3FB77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8" name="Google Shape;1368;p31">
            <a:extLst>
              <a:ext uri="{FF2B5EF4-FFF2-40B4-BE49-F238E27FC236}">
                <a16:creationId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66" y="45304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366327" y="372945"/>
            <a:ext cx="10787683" cy="499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يتناوب التلاميذ على قراءة مقاطع النص المتتابعة بطلاقة دون تدخل فوري من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، ثم يقدم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الأستاذ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</a:rPr>
              <a:t>تغذية راجعة</a:t>
            </a:r>
            <a:r>
              <a:rPr lang="ar-SA" sz="1600" i="1" dirty="0">
                <a:solidFill>
                  <a:schemeClr val="bg1">
                    <a:lumMod val="65000"/>
                  </a:schemeClr>
                </a:solidFill>
              </a:rPr>
              <a:t> بعد انتهاء كل تلميذ من قراءة المقطع المطلوب، بناء على </a:t>
            </a:r>
            <a:r>
              <a:rPr lang="ar-MA" sz="1600" i="1" dirty="0">
                <a:solidFill>
                  <a:schemeClr val="bg1">
                    <a:lumMod val="65000"/>
                  </a:schemeClr>
                </a:solidFill>
                <a:sym typeface="Calibri"/>
              </a:rPr>
              <a:t>معايير القراءة: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1-</a:t>
            </a:r>
            <a:r>
              <a:rPr lang="ar-SA" sz="1600" b="1" dirty="0">
                <a:solidFill>
                  <a:prstClr val="white">
                    <a:lumMod val="50000"/>
                  </a:prstClr>
                </a:solidFill>
                <a:latin typeface="Calibri Light" panose="020F0302020204030204"/>
                <a:cs typeface="Times New Roman" panose="02020603050405020304" pitchFamily="18" charset="0"/>
              </a:rPr>
              <a:t> معيار الدقة في القراءة، 2- معيار السرعة والاسترسال</a:t>
            </a:r>
            <a:endParaRPr lang="fr-FR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2430" y="1477932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3ED7F0-2EF1-2031-29EA-D35F159DC0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45E75C-2F91-65D1-F689-072A6945680F}"/>
              </a:ext>
            </a:extLst>
          </p:cNvPr>
          <p:cNvSpPr txBox="1"/>
          <p:nvPr/>
        </p:nvSpPr>
        <p:spPr>
          <a:xfrm>
            <a:off x="1837113" y="5007727"/>
            <a:ext cx="61347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b="1" dirty="0">
                <a:solidFill>
                  <a:srgbClr val="002060"/>
                </a:solidFill>
              </a:rPr>
              <a:t>تغذية راجعة للقرّاء: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قسم النص إلى وحدات معنوية صغيرة.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احترم علامات الترقيم: (،) = وقفة قصيرة، (.) = وقفة أطول.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راقب نبرة الصوت لإبراز التوتر أو التفسير.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ar-SA" dirty="0">
                <a:solidFill>
                  <a:srgbClr val="002060"/>
                </a:solidFill>
              </a:rPr>
              <a:t>اجعل الهدف إيصال </a:t>
            </a:r>
            <a:r>
              <a:rPr lang="ar-SA" b="1" dirty="0">
                <a:solidFill>
                  <a:srgbClr val="002060"/>
                </a:solidFill>
              </a:rPr>
              <a:t>المعنى</a:t>
            </a:r>
            <a:r>
              <a:rPr lang="ar-SA" dirty="0">
                <a:solidFill>
                  <a:srgbClr val="002060"/>
                </a:solidFill>
              </a:rPr>
              <a:t>، لا فقط </a:t>
            </a:r>
            <a:r>
              <a:rPr lang="ar-SA" b="1" dirty="0">
                <a:solidFill>
                  <a:srgbClr val="002060"/>
                </a:solidFill>
              </a:rPr>
              <a:t>قراءة الحروف</a:t>
            </a:r>
            <a:r>
              <a:rPr lang="ar-SA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87179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AADBE3DF-D3BC-407F-7838-020851B1C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A7AC1DD2-685F-5AD9-ACBF-58BD21EF7EB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7CBBB01E-D56D-AD59-A3A2-6B0BE5C8E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يختار الأستاذ عينة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الذين وجدوا صعوبة في قراءة بعض الكلمات أثناء مرحلة القراءة الصامتة، ويطلب منهم إعادة قراءتها بطلاقة وبصوت مرتفع، قصد تتبع تطور أدائهم القرائي.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0" name="Google Shape;1370;p31">
            <a:extLst>
              <a:ext uri="{FF2B5EF4-FFF2-40B4-BE49-F238E27FC236}">
                <a16:creationId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FF4C3F5-B76C-9CBB-8F42-49ABCAD7CC2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941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أن يقوموا أداءهم القرائي ذاتيا بوضع دائرة أمام الرمز الموافق لإنجازه القرائي في الجهة الخاصة بذلك على الكراسة. 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509018" y="981372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لأدائي القرائي </a:t>
            </a:r>
            <a:endParaRPr lang="fr-FR" sz="32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383E2F-5AB1-C2FE-8CA7-17613DDC2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760" y="1596514"/>
            <a:ext cx="7365075" cy="512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749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27964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السَّرْدِ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0CEE3-FEE0-74BB-B618-E32ED3DC9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70" b="100000" l="3418" r="100000">
                        <a14:foregroundMark x1="76855" y1="43945" x2="73145" y2="96582"/>
                        <a14:foregroundMark x1="42773" y1="88574" x2="95703" y2="91504"/>
                        <a14:foregroundMark x1="82813" y1="42285" x2="85352" y2="73926"/>
                        <a14:foregroundMark x1="41992" y1="95117" x2="81152" y2="97949"/>
                        <a14:foregroundMark x1="66992" y1="70410" x2="89355" y2="76074"/>
                        <a14:foregroundMark x1="95215" y1="75293" x2="95508" y2="834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08346"/>
            <a:ext cx="2882521" cy="2882521"/>
          </a:xfrm>
          <a:prstGeom prst="rect">
            <a:avLst/>
          </a:prstGeom>
        </p:spPr>
      </p:pic>
      <p:sp>
        <p:nvSpPr>
          <p:cNvPr id="2" name="Oval 45">
            <a:extLst>
              <a:ext uri="{FF2B5EF4-FFF2-40B4-BE49-F238E27FC236}">
                <a16:creationId xmlns:a16="http://schemas.microsoft.com/office/drawing/2014/main" id="{95B7C11A-85A5-C6B9-5EFC-1774D462E435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47636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3DEA-EDE0-7F9F-A081-7014CC34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05EDA12-B177-01ED-CD88-0CFF36A3891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D40A18-8EE4-E6AF-C0E9-81DB79C77D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id="{BA69C11E-7D60-C645-6C25-7A1EA7D6FB39}"/>
              </a:ext>
            </a:extLst>
          </p:cNvPr>
          <p:cNvSpPr txBox="1">
            <a:spLocks/>
          </p:cNvSpPr>
          <p:nvPr/>
        </p:nvSpPr>
        <p:spPr>
          <a:xfrm>
            <a:off x="411984" y="13969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الآن سنتعرف بعض العبارات التي تساعدنا في إغناء رصيدنا في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السرد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7" name="Google Shape;1369;p31">
            <a:extLst>
              <a:ext uri="{FF2B5EF4-FFF2-40B4-BE49-F238E27FC236}">
                <a16:creationId xmlns:a16="http://schemas.microsoft.com/office/drawing/2014/main" id="{5A06EBDF-BA0E-B47D-C39B-B90F570E4C9E}"/>
              </a:ext>
            </a:extLst>
          </p:cNvPr>
          <p:cNvSpPr txBox="1"/>
          <p:nvPr/>
        </p:nvSpPr>
        <p:spPr>
          <a:xfrm>
            <a:off x="641525" y="546271"/>
            <a:ext cx="10787683" cy="37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يدعو الأستاذ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ة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التلاميذ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قراءة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العبارات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الوصفية المثبتة في الكراسة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، 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وينبه</a:t>
            </a: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إلى أنها ستفيد في فهم النص</a:t>
            </a:r>
            <a:r>
              <a:rPr kumimoji="0" lang="ar-S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المقروء،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  <a:latin typeface="Calibri"/>
                <a:cs typeface="Arial" panose="020B0604020202020204" pitchFamily="34" charset="0"/>
              </a:rPr>
              <a:t>وفي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  <a:latin typeface="Calibri"/>
                <a:cs typeface="Arial" panose="020B0604020202020204" pitchFamily="34" charset="0"/>
              </a:rPr>
              <a:t>إنتاج نص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  <a:latin typeface="Calibri"/>
                <a:cs typeface="Arial" panose="020B0604020202020204" pitchFamily="34" charset="0"/>
              </a:rPr>
              <a:t>سردي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  <a:latin typeface="Calibri"/>
                <a:cs typeface="Arial" panose="020B0604020202020204" pitchFamily="34" charset="0"/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1F04555A-0608-95A7-4028-0F5B56BA8FC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248" y="98135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id="{6C66298B-5510-A437-BCAA-5ACF98166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1D15E69-D2E7-C600-B827-D3E6D0957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199951"/>
              </p:ext>
            </p:extLst>
          </p:nvPr>
        </p:nvGraphicFramePr>
        <p:xfrm>
          <a:off x="1047404" y="1951690"/>
          <a:ext cx="10381804" cy="17882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7606">
                  <a:extLst>
                    <a:ext uri="{9D8B030D-6E8A-4147-A177-3AD203B41FA5}">
                      <a16:colId xmlns:a16="http://schemas.microsoft.com/office/drawing/2014/main" val="3287334723"/>
                    </a:ext>
                  </a:extLst>
                </a:gridCol>
                <a:gridCol w="2297767">
                  <a:extLst>
                    <a:ext uri="{9D8B030D-6E8A-4147-A177-3AD203B41FA5}">
                      <a16:colId xmlns:a16="http://schemas.microsoft.com/office/drawing/2014/main" val="1026459573"/>
                    </a:ext>
                  </a:extLst>
                </a:gridCol>
                <a:gridCol w="2498877">
                  <a:extLst>
                    <a:ext uri="{9D8B030D-6E8A-4147-A177-3AD203B41FA5}">
                      <a16:colId xmlns:a16="http://schemas.microsoft.com/office/drawing/2014/main" val="4162110035"/>
                    </a:ext>
                  </a:extLst>
                </a:gridCol>
                <a:gridCol w="2477554">
                  <a:extLst>
                    <a:ext uri="{9D8B030D-6E8A-4147-A177-3AD203B41FA5}">
                      <a16:colId xmlns:a16="http://schemas.microsoft.com/office/drawing/2014/main" val="1357324230"/>
                    </a:ext>
                  </a:extLst>
                </a:gridCol>
              </a:tblGrid>
              <a:tr h="391486"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المكان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الزمان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الشخصيات 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الحدث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811465"/>
                  </a:ext>
                </a:extLst>
              </a:tr>
              <a:tr h="1331050"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قَفَصًا-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حَفَرَتْ فِي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نَفْسِي-حَافَّةِ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النَّافِذَةِ- غَابَ فِي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الْفَضَاءِ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كَانَ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يَنَامُ مَعِي-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كُنْتُ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أُطْعِمُهُ ..-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كَانَتْ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أُغْنِيَةً  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سَمَّيْ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هُ "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سَعْدُونَ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"-صِرْ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تُ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لَا أُفَارِقُهُ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حِينَ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كُنتُ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طِفْلًا - 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أَهْدَانِي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 خَالِي قَفَصًا –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سَمَّيْتُهُ</a:t>
                      </a:r>
                      <a:r>
                        <a:rPr kumimoji="0" lang="ar-SA" sz="2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Mudir MT" pitchFamily="2" charset="-78"/>
                        </a:rPr>
                        <a:t>...</a:t>
                      </a:r>
                      <a:endParaRPr kumimoji="0" lang="fr-FR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52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29857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0679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الثالث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دقيقة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15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C331F2-5D28-3F73-FDD7-866769839D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80" y="2078403"/>
            <a:ext cx="2701193" cy="2701193"/>
          </a:xfrm>
          <a:prstGeom prst="rect">
            <a:avLst/>
          </a:prstGeom>
        </p:spPr>
      </p:pic>
      <p:sp>
        <p:nvSpPr>
          <p:cNvPr id="3" name="Oval 45">
            <a:extLst>
              <a:ext uri="{FF2B5EF4-FFF2-40B4-BE49-F238E27FC236}">
                <a16:creationId xmlns:a16="http://schemas.microsoft.com/office/drawing/2014/main" id="{AB5C1DBA-3A8F-2A80-F398-FE99E9F31AD2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23112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id="{6E6EE1FE-1F8A-C59C-F0D7-433E9D4FC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id="{97105B6B-85F5-73DE-0068-A8A07786A16F}"/>
              </a:ext>
            </a:extLst>
          </p:cNvPr>
          <p:cNvSpPr/>
          <p:nvPr/>
        </p:nvSpPr>
        <p:spPr>
          <a:xfrm>
            <a:off x="8870257" y="56127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buClr>
                <a:srgbClr val="000000"/>
              </a:buClr>
              <a:buSzPts val="2800"/>
            </a:pP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SA" sz="2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ٱلنَّصَّ</a:t>
            </a:r>
            <a:r>
              <a:rPr lang="ar-MA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بِطَلاقَةٍ</a:t>
            </a:r>
            <a:endParaRPr sz="2800" b="1" dirty="0">
              <a:solidFill>
                <a:srgbClr val="FFFFFF"/>
              </a:solidFill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85E050-3415-D977-1E96-3B38CE12B4C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2206D2-D8A3-26DA-367E-8460D199A36F}"/>
              </a:ext>
            </a:extLst>
          </p:cNvPr>
          <p:cNvSpPr/>
          <p:nvPr/>
        </p:nvSpPr>
        <p:spPr>
          <a:xfrm>
            <a:off x="2776451" y="1184829"/>
            <a:ext cx="9310573" cy="52824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حِينَ كُنتُ طِفْلًا صَغِيرًا، أَهْدَانِي خَالِي قَفَصًا فِيهِ عُصْفُورٌ صَغِيرٌ، رِيشُهُ مُلَوَّنٌ، وَمِنْقَارُهُ أَصْفَرُ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lang="ar-SA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سَمَّيْتُهُ "سَعْدُونَ"، كَانَ يُزَقْزِقُ وَيُغَنِّي فِي مَمْلَكَتِهِ الْوَاسِعَةِ، وَصِرْتُ لَا أُفَارِقُهُ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حَتَّى إِنَّهُ كَانَ يَنَامُ مَعِي فِي غُرْفَتِي، وَكَانَ غِنَاؤُهُ أَوَّلَ صَوْتٍ أَسْمَعُهُ فِي الصَّبَاحِ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 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كُنْتُ أُطْعِمُهُ وَأَسْقِيهِ، وَتَعَلَّمْتُ لُغَتَهُ. </a:t>
            </a:r>
            <a:endParaRPr lang="fr-FR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فَكَانَ سَعْدُونُ يُزَقْزِقُ فَأَفْهَمُ مَا يُرِيدُ، وَحِينَ يَقُولُ لِي: "أُحِبُّكَ"، أَرُدُّ عَلَيْهِ، وَيُغَنِّي لِي أُغْنِيَتَهُ الْخَالِدَةَ فَرَحًا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  <a:endParaRPr lang="ar-SA" sz="2300" b="1" dirty="0">
              <a:solidFill>
                <a:srgbClr val="002060"/>
              </a:solidFill>
              <a:cs typeface="Mudir MT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كَانَتْ أُغْنِيَةً عَنْ بِلَادٍ بَعِيدَةٍ جَمِيلَةٍ، حَفَرَتْ فِي نَفْسِي، حَتَّى فَتَحْتُ يَوْمًا بَابَ الْقَفَصِ، فَطَارَ قَلِيلًا، وَعَادَ إِلَى حَافَّةِ النَّافِذَةِ، فَقُلْتُ لَهُ: "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"، فَأَجَابَنِي: "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300" b="1" dirty="0" err="1">
                <a:solidFill>
                  <a:srgbClr val="002060"/>
                </a:solidFill>
                <a:cs typeface="Mudir MT" pitchFamily="2" charset="-78"/>
              </a:rPr>
              <a:t>وَجَطْ</a:t>
            </a:r>
            <a:r>
              <a:rPr lang="ar-SA" sz="2300" b="1" dirty="0">
                <a:solidFill>
                  <a:srgbClr val="002060"/>
                </a:solidFill>
                <a:cs typeface="Mudir MT" pitchFamily="2" charset="-78"/>
              </a:rPr>
              <a:t>"، ثُمَّ غَابَ فِي الْفَضَاءِ</a:t>
            </a:r>
            <a:r>
              <a:rPr lang="fr-FR" sz="2300" b="1" dirty="0">
                <a:solidFill>
                  <a:srgbClr val="002060"/>
                </a:solidFill>
                <a:cs typeface="Mudir MT" pitchFamily="2" charset="-78"/>
              </a:rPr>
              <a:t>.</a:t>
            </a:r>
          </a:p>
          <a:p>
            <a:pPr rtl="1">
              <a:lnSpc>
                <a:spcPct val="150000"/>
              </a:lnSpc>
            </a:pPr>
            <a:r>
              <a:rPr lang="ar-SA" b="1" dirty="0">
                <a:solidFill>
                  <a:prstClr val="black"/>
                </a:solidFill>
                <a:cs typeface="Mudir MT" pitchFamily="2" charset="-78"/>
              </a:rPr>
              <a:t>أحمد بوزفور، سعدون، ديوان السندباد، قصص، بتصرف</a:t>
            </a:r>
            <a:r>
              <a:rPr lang="ar-SA" sz="2300" b="1" dirty="0">
                <a:solidFill>
                  <a:prstClr val="black"/>
                </a:solidFill>
                <a:cs typeface="Mudir MT" pitchFamily="2" charset="-78"/>
              </a:rPr>
              <a:t>.</a:t>
            </a:r>
            <a:endParaRPr lang="fr-FR" sz="2300" b="1" dirty="0">
              <a:solidFill>
                <a:prstClr val="black"/>
              </a:solidFill>
              <a:cs typeface="Mudir MT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81C5D7-8B48-F681-4849-845F88C84C30}"/>
              </a:ext>
            </a:extLst>
          </p:cNvPr>
          <p:cNvSpPr txBox="1"/>
          <p:nvPr/>
        </p:nvSpPr>
        <p:spPr>
          <a:xfrm>
            <a:off x="3657600" y="274320"/>
            <a:ext cx="3724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800" b="1" dirty="0">
                <a:solidFill>
                  <a:srgbClr val="002060"/>
                </a:solidFill>
                <a:cs typeface="Mudir MT" pitchFamily="2" charset="-78"/>
              </a:rPr>
              <a:t>سَعْدُونُ</a:t>
            </a:r>
            <a:endParaRPr lang="fr-FR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A4A248-1EB7-6902-2A47-9A68A155B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6" y="1922945"/>
            <a:ext cx="2566499" cy="372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679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D517746-D818-3BD6-7DFB-1DF16134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60;p18">
            <a:extLst>
              <a:ext uri="{FF2B5EF4-FFF2-40B4-BE49-F238E27FC236}">
                <a16:creationId xmlns:a16="http://schemas.microsoft.com/office/drawing/2014/main" id="{6A3E4B42-D475-38FA-A9F5-BC44A360FBB4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053D9E5F-B610-5BD0-9EA9-1390738F5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559" y="14857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0DDD375-5713-DE35-92ED-C3EE865875CA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AF34FD3B-CA3B-D54C-3EA5-095CEE94B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500;p44">
            <a:extLst>
              <a:ext uri="{FF2B5EF4-FFF2-40B4-BE49-F238E27FC236}">
                <a16:creationId xmlns:a16="http://schemas.microsoft.com/office/drawing/2014/main" id="{88F4BB5F-961C-DC20-EDE7-D32EC8C3DF4E}"/>
              </a:ext>
            </a:extLst>
          </p:cNvPr>
          <p:cNvSpPr txBox="1">
            <a:spLocks/>
          </p:cNvSpPr>
          <p:nvPr/>
        </p:nvSpPr>
        <p:spPr>
          <a:xfrm>
            <a:off x="1060418" y="135986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الآن، سننتقل إلى فهم المعاني المباشرة للنص المقروء، من خلال الأسئلة المثبتة في الكراسة.</a:t>
            </a:r>
          </a:p>
        </p:txBody>
      </p:sp>
      <p:sp>
        <p:nvSpPr>
          <p:cNvPr id="13" name="Google Shape;1503;p44">
            <a:extLst>
              <a:ext uri="{FF2B5EF4-FFF2-40B4-BE49-F238E27FC236}">
                <a16:creationId xmlns:a16="http://schemas.microsoft.com/office/drawing/2014/main" id="{105AF248-92FE-706E-E9D9-2BAB11FBEBCD}"/>
              </a:ext>
            </a:extLst>
          </p:cNvPr>
          <p:cNvSpPr txBox="1"/>
          <p:nvPr/>
        </p:nvSpPr>
        <p:spPr>
          <a:xfrm>
            <a:off x="348649" y="996342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1- مَنْ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ٱلَّذِي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أَهْدَى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ٱلْقَفَصَ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lang="fr-FR" sz="24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7" name="Google Shape;1369;p31">
            <a:extLst>
              <a:ext uri="{FF2B5EF4-FFF2-40B4-BE49-F238E27FC236}">
                <a16:creationId xmlns:a16="http://schemas.microsoft.com/office/drawing/2014/main" id="{4143F2D9-0170-DFCE-0A96-C79E35A814D9}"/>
              </a:ext>
            </a:extLst>
          </p:cNvPr>
          <p:cNvSpPr txBox="1"/>
          <p:nvPr/>
        </p:nvSpPr>
        <p:spPr>
          <a:xfrm>
            <a:off x="153248" y="500484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يدعو الأستاذ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ة</a:t>
            </a:r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</a:t>
            </a:r>
            <a:r>
              <a:rPr lang="ar-MA" sz="1600" i="1" dirty="0">
                <a:solidFill>
                  <a:schemeClr val="bg1">
                    <a:lumMod val="50000"/>
                  </a:schemeClr>
                </a:solidFill>
              </a:rPr>
              <a:t> إلى قراءة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الأسئلة المثبتة في الكراسة والاستعداد للإجابة عنها.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Google Shape;1558;p216">
            <a:extLst>
              <a:ext uri="{FF2B5EF4-FFF2-40B4-BE49-F238E27FC236}">
                <a16:creationId xmlns:a16="http://schemas.microsoft.com/office/drawing/2014/main" id="{6C1E1EDC-3BA1-6571-61F0-F1974BB2BEBA}"/>
              </a:ext>
            </a:extLst>
          </p:cNvPr>
          <p:cNvSpPr txBox="1"/>
          <p:nvPr/>
        </p:nvSpPr>
        <p:spPr>
          <a:xfrm>
            <a:off x="380665" y="3999734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لِمَاذَا قَرَّرَ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ٱلطِّفْلُ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فِي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ٱلنِّهَايَةِ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فَتْحَ بَابِ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ٱلْقَفَصِ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574;p218">
            <a:extLst>
              <a:ext uri="{FF2B5EF4-FFF2-40B4-BE49-F238E27FC236}">
                <a16:creationId xmlns:a16="http://schemas.microsoft.com/office/drawing/2014/main" id="{6DFD3B22-3341-CCFB-3936-E2F63F61670A}"/>
              </a:ext>
            </a:extLst>
          </p:cNvPr>
          <p:cNvSpPr txBox="1"/>
          <p:nvPr/>
        </p:nvSpPr>
        <p:spPr>
          <a:xfrm>
            <a:off x="380665" y="322761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مَا الَّذِي كَانَ يَفْعَلُهُ الطِّفْلُ عِنْدَمَا يَزَقْزِقُ سَعْدُونُ؟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:a16="http://schemas.microsoft.com/office/drawing/2014/main" id="{E913D062-F36E-A9A4-505D-1F622A3952EB}"/>
              </a:ext>
            </a:extLst>
          </p:cNvPr>
          <p:cNvSpPr txBox="1"/>
          <p:nvPr/>
        </p:nvSpPr>
        <p:spPr>
          <a:xfrm>
            <a:off x="348649" y="1734690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مَا الِاسْمُ الَّذِي أَطْلَقَهُ الطِّفْلُ عَلَى العُصْفُورِ؟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03;p44">
            <a:extLst>
              <a:ext uri="{FF2B5EF4-FFF2-40B4-BE49-F238E27FC236}">
                <a16:creationId xmlns:a16="http://schemas.microsoft.com/office/drawing/2014/main" id="{860D001F-891D-D97A-8B82-DD8238572496}"/>
              </a:ext>
            </a:extLst>
          </p:cNvPr>
          <p:cNvSpPr txBox="1"/>
          <p:nvPr/>
        </p:nvSpPr>
        <p:spPr>
          <a:xfrm>
            <a:off x="348649" y="2455500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أَيْنَ كَانَ يَنَامُ العُصْفُورُ؟</a:t>
            </a:r>
            <a:r>
              <a:rPr lang="fr-FR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6" name="Google Shape;1574;p218">
            <a:extLst>
              <a:ext uri="{FF2B5EF4-FFF2-40B4-BE49-F238E27FC236}">
                <a16:creationId xmlns:a16="http://schemas.microsoft.com/office/drawing/2014/main" id="{8AE400EC-3497-7C55-52B1-A384FB3A7EDD}"/>
              </a:ext>
            </a:extLst>
          </p:cNvPr>
          <p:cNvSpPr txBox="1"/>
          <p:nvPr/>
        </p:nvSpPr>
        <p:spPr>
          <a:xfrm>
            <a:off x="349266" y="4722903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6-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مَا دَلَالَةُ تَكْرَارِ عِبَارَةِ "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" بَيْنَ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وَسَعْدُونَ قَبْلَ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ٱلْوَدَاعِ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5360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0;p18">
            <a:extLst>
              <a:ext uri="{FF2B5EF4-FFF2-40B4-BE49-F238E27FC236}">
                <a16:creationId xmlns:a16="http://schemas.microsoft.com/office/drawing/2014/main" id="{3C6D3DCC-6F80-53AD-F25D-C3515B24D73A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id="{5AAA4279-3D32-FBE8-3394-AF58318CB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/>
          <p:cNvSpPr txBox="1">
            <a:spLocks noGrp="1"/>
          </p:cNvSpPr>
          <p:nvPr>
            <p:ph type="body" idx="4294967295"/>
          </p:nvPr>
        </p:nvSpPr>
        <p:spPr>
          <a:xfrm>
            <a:off x="953450" y="461749"/>
            <a:ext cx="10468339" cy="401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يوجه الأستاذ التلاميذ إلى ملاحظة السؤال الأول، وتأمل أداة الاستفهام الواردة فيه، وربطها القائم بالفعل انطلاقا من نشاط أغني رصيدي وانطلاقا من النص؟ ويوضح سيرورة التوصل إلى الجواب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512" name="Google Shape;1512;p45"/>
          <p:cNvGraphicFramePr/>
          <p:nvPr>
            <p:extLst>
              <p:ext uri="{D42A27DB-BD31-4B8C-83A1-F6EECF244321}">
                <p14:modId xmlns:p14="http://schemas.microsoft.com/office/powerpoint/2010/main" val="2624698460"/>
              </p:ext>
            </p:extLst>
          </p:nvPr>
        </p:nvGraphicFramePr>
        <p:xfrm>
          <a:off x="9164890" y="1857332"/>
          <a:ext cx="2539430" cy="365950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98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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2374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</a:rPr>
                        <a:t>ما المقصود بـ...؟ </a:t>
                      </a:r>
                      <a:endParaRPr lang="ar-MA" sz="24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06484"/>
                  </a:ext>
                </a:extLst>
              </a:tr>
              <a:tr h="2123146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مَنْ </a:t>
                      </a:r>
                      <a:r>
                        <a:rPr lang="ar-SA" sz="2400" b="1" dirty="0" err="1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ٱلَّذِي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أَهْدَى </a:t>
                      </a:r>
                      <a:r>
                        <a:rPr lang="ar-SA" sz="2400" b="1" kern="1200" dirty="0" err="1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ٱلطِّفْل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dirty="0" err="1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ٱلْقَفَصَ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؟</a:t>
                      </a:r>
                      <a:endParaRPr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14" name="Google Shape;1514;p45"/>
          <p:cNvSpPr/>
          <p:nvPr/>
        </p:nvSpPr>
        <p:spPr>
          <a:xfrm>
            <a:off x="10272246" y="3444766"/>
            <a:ext cx="504056" cy="1152128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49"/>
          <p:cNvSpPr txBox="1">
            <a:spLocks noGrp="1"/>
          </p:cNvSpPr>
          <p:nvPr>
            <p:ph type="title" idx="4294967295"/>
          </p:nvPr>
        </p:nvSpPr>
        <p:spPr>
          <a:xfrm>
            <a:off x="953451" y="16633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1- النمذجة:  لاحظوا معي السؤال الأول: </a:t>
            </a:r>
            <a:r>
              <a:rPr lang="ar-SA" sz="1800" b="1" dirty="0">
                <a:solidFill>
                  <a:srgbClr val="002060"/>
                </a:solidFill>
                <a:ea typeface="Calibri"/>
                <a:cs typeface="Calibri"/>
              </a:rPr>
              <a:t>مَنْ </a:t>
            </a:r>
            <a:r>
              <a:rPr lang="ar-SA" sz="1800" b="1" dirty="0" err="1">
                <a:solidFill>
                  <a:srgbClr val="002060"/>
                </a:solidFill>
                <a:ea typeface="Calibri"/>
                <a:cs typeface="Calibri"/>
              </a:rPr>
              <a:t>ٱلَّذِي</a:t>
            </a:r>
            <a:r>
              <a:rPr lang="ar-SA" sz="1800" b="1" dirty="0">
                <a:solidFill>
                  <a:srgbClr val="002060"/>
                </a:solidFill>
                <a:ea typeface="Calibri"/>
                <a:cs typeface="Calibri"/>
              </a:rPr>
              <a:t> أَهْدَى </a:t>
            </a:r>
            <a:r>
              <a:rPr lang="ar-SA" sz="1800" b="1" dirty="0" err="1">
                <a:solidFill>
                  <a:srgbClr val="002060"/>
                </a:solidFill>
                <a:ea typeface="Calibri"/>
                <a:cs typeface="Calibri"/>
              </a:rPr>
              <a:t>ٱلطِّفْل</a:t>
            </a:r>
            <a:r>
              <a:rPr lang="ar-SA" sz="18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1800" b="1" dirty="0" err="1">
                <a:solidFill>
                  <a:srgbClr val="002060"/>
                </a:solidFill>
                <a:ea typeface="Calibri"/>
                <a:cs typeface="Calibri"/>
              </a:rPr>
              <a:t>ٱلْقَفَصَ</a:t>
            </a:r>
            <a:r>
              <a:rPr lang="ar-SA" sz="18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18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graphicFrame>
        <p:nvGraphicFramePr>
          <p:cNvPr id="2" name="Google Shape;1512;p45">
            <a:extLst>
              <a:ext uri="{FF2B5EF4-FFF2-40B4-BE49-F238E27FC236}">
                <a16:creationId xmlns:a16="http://schemas.microsoft.com/office/drawing/2014/main" id="{36889E23-4976-C910-6E01-00F578BFF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4494470"/>
              </p:ext>
            </p:extLst>
          </p:nvPr>
        </p:nvGraphicFramePr>
        <p:xfrm>
          <a:off x="6417424" y="1877609"/>
          <a:ext cx="2539431" cy="3659503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53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808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24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❷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62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أداة الاستفهام: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مَنْ </a:t>
                      </a:r>
                      <a:r>
                        <a:rPr lang="ar-SA" sz="2400" b="1" dirty="0" err="1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ٱلَّذِي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ea typeface="Calibri"/>
                          <a:cs typeface="Calibri"/>
                          <a:sym typeface="Calibri"/>
                        </a:rPr>
                        <a:t>؟</a:t>
                      </a:r>
                      <a:endParaRPr lang="ar-SA" sz="2400" b="1" i="0" u="none" strike="noStrike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127045"/>
                  </a:ext>
                </a:extLst>
              </a:tr>
              <a:tr h="2248792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ar-SA" sz="2800" b="1" u="none" strike="noStrike" cap="none" dirty="0"/>
                        <a:t>دالة على ؟</a:t>
                      </a:r>
                      <a:endParaRPr sz="28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sz="2000" b="1" u="none" strike="noStrike" cap="none" dirty="0"/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dirty="0">
                          <a:solidFill>
                            <a:srgbClr val="C00000"/>
                          </a:solidFill>
                        </a:rPr>
                        <a:t>طلب معرفة 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القائم بالفعل أهدى.</a:t>
                      </a:r>
                      <a:endParaRPr sz="24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91FB627-3560-15B5-285A-B6A1B2CAB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737690"/>
              </p:ext>
            </p:extLst>
          </p:nvPr>
        </p:nvGraphicFramePr>
        <p:xfrm>
          <a:off x="3490845" y="1895253"/>
          <a:ext cx="2771187" cy="36418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187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54868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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6841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0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عبارات دالة على </a:t>
                      </a:r>
                      <a:r>
                        <a:rPr lang="ar-SA" sz="20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القائم بالفعل</a:t>
                      </a:r>
                      <a:endParaRPr lang="ar-SA" sz="2000" b="1" i="0" u="none" strike="noStrike" kern="1200" cap="none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981953"/>
                  </a:ext>
                </a:extLst>
              </a:tr>
              <a:tr h="2378593">
                <a:tc>
                  <a:txBody>
                    <a:bodyPr/>
                    <a:lstStyle/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مَن </a:t>
                      </a:r>
                      <a:r>
                        <a:rPr lang="ar-SA" sz="20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كان يُزقزق </a:t>
                      </a:r>
                      <a:r>
                        <a:rPr lang="ar-SA" sz="20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ويُغني في مملكته؟ 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lang="ar-SA" sz="20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مَن </a:t>
                      </a:r>
                      <a:r>
                        <a:rPr lang="ar-SA" sz="2000" b="1" i="0" u="none" strike="noStrike" kern="1200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</a:rPr>
                        <a:t>الذي فتح </a:t>
                      </a:r>
                      <a:r>
                        <a:rPr lang="ar-SA" sz="2000" b="1" i="0" u="none" strike="noStrike" kern="1200" cap="none" dirty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يومًا باب القفص؟ </a:t>
                      </a:r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تحديد الشخص أو الكائن الذي قام بالفعل.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11CDA53-DA61-529C-41BE-8BFB5D526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584213"/>
              </p:ext>
            </p:extLst>
          </p:nvPr>
        </p:nvGraphicFramePr>
        <p:xfrm>
          <a:off x="730297" y="1895255"/>
          <a:ext cx="2605155" cy="362157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05155">
                  <a:extLst>
                    <a:ext uri="{9D8B030D-6E8A-4147-A177-3AD203B41FA5}">
                      <a16:colId xmlns:a16="http://schemas.microsoft.com/office/drawing/2014/main" val="3019035222"/>
                    </a:ext>
                  </a:extLst>
                </a:gridCol>
              </a:tblGrid>
              <a:tr h="59704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kern="1200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</a:t>
                      </a:r>
                      <a:endParaRPr sz="3200" b="1" i="0" u="none" strike="noStrike" kern="1200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996141"/>
                  </a:ext>
                </a:extLst>
              </a:tr>
              <a:tr h="60142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SA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الجملة المقروءة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309788"/>
                  </a:ext>
                </a:extLst>
              </a:tr>
              <a:tr h="2423109"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r>
                        <a:rPr lang="ar-SA" sz="2400" b="1" i="0" u="none" strike="noStrike" kern="1200" cap="none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حِينَ كُنتُ طِفْلًا صَغِيرًا، أَهْدَانِي خَالِي قَفَصًا فِيهِ عُصْفُورٌ صَغِيرٌ، رِيشُهُ مُلَوَّنٌ، وَمِنْقَارُهُ أَصْفَرُ</a:t>
                      </a:r>
                      <a:r>
                        <a:rPr lang="fr-FR" sz="2400" b="1" i="0" u="none" strike="noStrike" kern="1200" cap="none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.</a:t>
                      </a:r>
                      <a:endParaRPr lang="ar-SA" sz="2400" b="1" i="0" u="none" strike="noStrike" kern="1200" cap="none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289139"/>
              </p:ext>
            </p:extLst>
          </p:nvPr>
        </p:nvGraphicFramePr>
        <p:xfrm>
          <a:off x="9508535" y="5704580"/>
          <a:ext cx="2195786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95786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الجواب: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617913"/>
              </p:ext>
            </p:extLst>
          </p:nvPr>
        </p:nvGraphicFramePr>
        <p:xfrm>
          <a:off x="4555374" y="5703560"/>
          <a:ext cx="4771505" cy="58117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771505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81170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القائم بالفعل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مَنْ </a:t>
                      </a:r>
                      <a:r>
                        <a:rPr lang="ar-SA" sz="2400" b="1" dirty="0" err="1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ٱلَّذِي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أَهْدَى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ٱلطِّفْل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ٱلْقَفَصَ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؟</a:t>
                      </a:r>
                      <a:endParaRPr sz="2400" b="1" i="0" u="none" strike="noStrike" kern="1200" cap="none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498626"/>
              </p:ext>
            </p:extLst>
          </p:nvPr>
        </p:nvGraphicFramePr>
        <p:xfrm>
          <a:off x="740658" y="5690489"/>
          <a:ext cx="3681713" cy="59322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681713">
                  <a:extLst>
                    <a:ext uri="{9D8B030D-6E8A-4147-A177-3AD203B41FA5}">
                      <a16:colId xmlns:a16="http://schemas.microsoft.com/office/drawing/2014/main" val="236478964"/>
                    </a:ext>
                  </a:extLst>
                </a:gridCol>
              </a:tblGrid>
              <a:tr h="593221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SA" sz="2400" b="1" dirty="0" err="1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ٱلَّذِي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أَهْدَى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ٱلطِّفْل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ar-SA" sz="2400" b="1" kern="1200" dirty="0" err="1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ٱلْقَفَصَ</a:t>
                      </a:r>
                      <a:r>
                        <a:rPr lang="ar-SA" sz="2400" b="1" dirty="0">
                          <a:solidFill>
                            <a:srgbClr val="002060"/>
                          </a:solidFill>
                          <a:ea typeface="Calibri"/>
                          <a:cs typeface="Calibri"/>
                        </a:rPr>
                        <a:t>: </a:t>
                      </a:r>
                      <a:r>
                        <a:rPr lang="ar-SA" sz="2400" b="1" kern="1200" dirty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Calibri"/>
                        </a:rPr>
                        <a:t>خَاله</a:t>
                      </a:r>
                      <a:endParaRPr lang="ar-MA" sz="2400" b="1" kern="1200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09" y="95551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9F35D99-A92D-0320-D893-F36EB92B42D7}"/>
              </a:ext>
            </a:extLst>
          </p:cNvPr>
          <p:cNvSpPr/>
          <p:nvPr/>
        </p:nvSpPr>
        <p:spPr>
          <a:xfrm>
            <a:off x="0" y="15766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503;p44">
            <a:extLst>
              <a:ext uri="{FF2B5EF4-FFF2-40B4-BE49-F238E27FC236}">
                <a16:creationId xmlns:a16="http://schemas.microsoft.com/office/drawing/2014/main" id="{2DE56695-2EEA-AEB2-42F7-87E34720B574}"/>
              </a:ext>
            </a:extLst>
          </p:cNvPr>
          <p:cNvSpPr txBox="1"/>
          <p:nvPr/>
        </p:nvSpPr>
        <p:spPr>
          <a:xfrm>
            <a:off x="730297" y="996342"/>
            <a:ext cx="10827017" cy="5932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defTabSz="685800" rtl="1">
              <a:defRPr/>
            </a:pPr>
            <a:r>
              <a:rPr lang="ar-SA" sz="2400" b="1" dirty="0">
                <a:solidFill>
                  <a:prstClr val="black"/>
                </a:solidFill>
                <a:cs typeface="Mudir MT" pitchFamily="2" charset="-78"/>
              </a:rPr>
              <a:t>1-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مَنْ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ٱلَّذِي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أَهْدَى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ٱلْقَفَصَ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lang="fr-FR" sz="2400" b="1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683EF7E6-83D2-AEC9-A6BE-B678EB11A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E10A8A3A-3ABE-A114-3C07-404016DE58E3}"/>
              </a:ext>
            </a:extLst>
          </p:cNvPr>
          <p:cNvSpPr/>
          <p:nvPr/>
        </p:nvSpPr>
        <p:spPr>
          <a:xfrm>
            <a:off x="0" y="-6643"/>
            <a:ext cx="12192000" cy="120585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47D30181-C55E-23D9-656F-AB3E9852C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1AE767F5-83B1-E0E0-83C7-709302165C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4820" y="417604"/>
            <a:ext cx="10468339" cy="788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- يوجه الأستاذ التلاميذ إلى الاشتغال في ثنائيات للجواب عن  السؤالين 2 و3؛ حيث يناقش كل ثنائي إجابة كل فرد منه عن كل سؤال، مع توضيح سيرورة الجواب المتوصل إليه.</a:t>
            </a:r>
          </a:p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- يراقب الأستاذ تفاعل الثنائيات، عبر التجول بين الصفوف، وتقديم التوجيهات والتغذية الراجعة عند الحاجة.</a:t>
            </a:r>
            <a:endParaRPr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B8C10404-0A1A-84D0-86ED-41444B961FD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72714" y="12516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2- الممارسة الموجهة:  ننتقل الآن، إلى الجواب عن السؤالين 2 و3 بشكل ثنائي؟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4" descr="Image générée">
            <a:extLst>
              <a:ext uri="{FF2B5EF4-FFF2-40B4-BE49-F238E27FC236}">
                <a16:creationId xmlns:a16="http://schemas.microsoft.com/office/drawing/2014/main" id="{C229D1A6-AEE1-515E-E198-49E079D26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0718" y="125161"/>
            <a:ext cx="761996" cy="72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D331BF-ED37-019E-470A-705053827A7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Google Shape;1503;p44">
            <a:extLst>
              <a:ext uri="{FF2B5EF4-FFF2-40B4-BE49-F238E27FC236}">
                <a16:creationId xmlns:a16="http://schemas.microsoft.com/office/drawing/2014/main" id="{901D17AD-4CD2-0E83-40DC-AEFD240108E4}"/>
              </a:ext>
            </a:extLst>
          </p:cNvPr>
          <p:cNvSpPr txBox="1"/>
          <p:nvPr/>
        </p:nvSpPr>
        <p:spPr>
          <a:xfrm>
            <a:off x="402800" y="2761982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الجواب: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أَطْلَقَ الطِّفْلُ عَلَى العُصْفُورِ</a:t>
            </a:r>
            <a:r>
              <a:rPr lang="fr-FR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اسْمَ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سَعْدُونُ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03;p44">
            <a:extLst>
              <a:ext uri="{FF2B5EF4-FFF2-40B4-BE49-F238E27FC236}">
                <a16:creationId xmlns:a16="http://schemas.microsoft.com/office/drawing/2014/main" id="{14ACD0FF-22FE-6ECC-85B9-94BCB4DBA0E4}"/>
              </a:ext>
            </a:extLst>
          </p:cNvPr>
          <p:cNvSpPr txBox="1"/>
          <p:nvPr/>
        </p:nvSpPr>
        <p:spPr>
          <a:xfrm>
            <a:off x="364656" y="4809991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كَانَ العُصْفُورُ يَنَامُ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مَعَ الطِّفْلِ فِي غُرْفَتِهِ</a:t>
            </a:r>
            <a:endParaRPr lang="ar-MA"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03;p44">
            <a:extLst>
              <a:ext uri="{FF2B5EF4-FFF2-40B4-BE49-F238E27FC236}">
                <a16:creationId xmlns:a16="http://schemas.microsoft.com/office/drawing/2014/main" id="{81E77B82-54E4-5C5A-0CD9-15D36FBA0358}"/>
              </a:ext>
            </a:extLst>
          </p:cNvPr>
          <p:cNvSpPr txBox="1"/>
          <p:nvPr/>
        </p:nvSpPr>
        <p:spPr>
          <a:xfrm>
            <a:off x="402800" y="1834510"/>
            <a:ext cx="11208666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chemeClr val="dk1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مَا الِاسْمُ الَّذِي أَطْلَقَهُ الطِّفْلُ عَلَى العُصْفُورِ؟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503;p44">
            <a:extLst>
              <a:ext uri="{FF2B5EF4-FFF2-40B4-BE49-F238E27FC236}">
                <a16:creationId xmlns:a16="http://schemas.microsoft.com/office/drawing/2014/main" id="{441941FE-9655-1FED-E457-26B247AB8719}"/>
              </a:ext>
            </a:extLst>
          </p:cNvPr>
          <p:cNvSpPr txBox="1"/>
          <p:nvPr/>
        </p:nvSpPr>
        <p:spPr>
          <a:xfrm>
            <a:off x="364656" y="3882519"/>
            <a:ext cx="11208666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chemeClr val="dk1"/>
              </a:buClr>
              <a:buSzPts val="2000"/>
              <a:defRPr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3- أَيْنَ كَانَ يَنَامُ العُصْفُورُ؟</a:t>
            </a:r>
            <a:r>
              <a:rPr lang="fr-FR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16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8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F36C3220-145D-BBD5-3CA0-AA0209F0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389F5768-4F75-4815-EDD1-AA5D89786DD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F2C37BC4-E80C-1C7E-C2AD-E9DEB689E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1" name="Google Shape;1511;p45">
            <a:extLst>
              <a:ext uri="{FF2B5EF4-FFF2-40B4-BE49-F238E27FC236}">
                <a16:creationId xmlns:a16="http://schemas.microsoft.com/office/drawing/2014/main" id="{D1764120-3FC9-8D7F-AB22-7F6518D251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0297" y="49977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</a:pPr>
            <a:r>
              <a:rPr lang="ar-SA" sz="1600" i="1" dirty="0">
                <a:solidFill>
                  <a:srgbClr val="AEABAB"/>
                </a:solidFill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sz="1600" i="1" dirty="0"/>
          </a:p>
        </p:txBody>
      </p:sp>
      <p:sp>
        <p:nvSpPr>
          <p:cNvPr id="1548" name="Google Shape;1548;p49">
            <a:extLst>
              <a:ext uri="{FF2B5EF4-FFF2-40B4-BE49-F238E27FC236}">
                <a16:creationId xmlns:a16="http://schemas.microsoft.com/office/drawing/2014/main" id="{278F3669-E170-ED08-499E-4A10799079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9210" y="1564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3- الممارسة المستقلة:  ننتقل الآن، إلى الجواب عن بقية الأسئلة بشكل فردي؟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Google Shape;1368;p31">
            <a:extLst>
              <a:ext uri="{FF2B5EF4-FFF2-40B4-BE49-F238E27FC236}">
                <a16:creationId xmlns:a16="http://schemas.microsoft.com/office/drawing/2014/main" id="{BC975035-C4CC-9951-E9DA-A3D3A0B0881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661" y="53036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 descr="Image générée">
            <a:extLst>
              <a:ext uri="{FF2B5EF4-FFF2-40B4-BE49-F238E27FC236}">
                <a16:creationId xmlns:a16="http://schemas.microsoft.com/office/drawing/2014/main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686" y="156443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7729D79-4C48-9E05-4229-DA4BFEF6770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Google Shape;1574;p218">
            <a:extLst>
              <a:ext uri="{FF2B5EF4-FFF2-40B4-BE49-F238E27FC236}">
                <a16:creationId xmlns:a16="http://schemas.microsoft.com/office/drawing/2014/main" id="{837D273B-3917-5105-CB1A-1AABEB4A2FA8}"/>
              </a:ext>
            </a:extLst>
          </p:cNvPr>
          <p:cNvSpPr txBox="1"/>
          <p:nvPr/>
        </p:nvSpPr>
        <p:spPr>
          <a:xfrm>
            <a:off x="332021" y="190840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SA" sz="2400" dirty="0"/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كانَ الطِّفْلُ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 يَفْهَمُ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ما يُرِيدُهُ سَعْدونُ عِنْدَما يَزَقْزِقُ</a:t>
            </a:r>
            <a:r>
              <a:rPr lang="ar-SA" sz="2400" dirty="0"/>
              <a:t>.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558;p216">
            <a:extLst>
              <a:ext uri="{FF2B5EF4-FFF2-40B4-BE49-F238E27FC236}">
                <a16:creationId xmlns:a16="http://schemas.microsoft.com/office/drawing/2014/main" id="{FBB25603-0163-8382-3868-4E3ECB47E496}"/>
              </a:ext>
            </a:extLst>
          </p:cNvPr>
          <p:cNvSpPr txBox="1"/>
          <p:nvPr/>
        </p:nvSpPr>
        <p:spPr>
          <a:xfrm>
            <a:off x="332022" y="3436649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الجواب: </a:t>
            </a:r>
            <a:r>
              <a:rPr lang="ar-SA" sz="2100" b="1" dirty="0">
                <a:solidFill>
                  <a:srgbClr val="002060"/>
                </a:solidFill>
                <a:ea typeface="Calibri"/>
                <a:cs typeface="Calibri"/>
              </a:rPr>
              <a:t>لِأَنَّ غِنَاءَ سَعْدونَ عَنْ بِلادٍ بَعِيدَةٍ جَمِيلَةٍ </a:t>
            </a:r>
            <a:r>
              <a:rPr lang="ar-SA" sz="2100" b="1" dirty="0">
                <a:solidFill>
                  <a:srgbClr val="C00000"/>
                </a:solidFill>
                <a:ea typeface="Calibri"/>
                <a:cs typeface="Calibri"/>
              </a:rPr>
              <a:t>أَثَّرَ فِي نَفْسِ الطِّفْلِ</a:t>
            </a:r>
            <a:r>
              <a:rPr lang="ar-SA" sz="2100" b="1" dirty="0">
                <a:solidFill>
                  <a:srgbClr val="002060"/>
                </a:solidFill>
                <a:ea typeface="Calibri"/>
                <a:cs typeface="Calibri"/>
              </a:rPr>
              <a:t>، فَشَعَرَ بِرَغْبَتِهِ فِي أَنْ يَعِيشَ الْحُرِّيَّةَ، </a:t>
            </a:r>
            <a:r>
              <a:rPr lang="ar-SA" sz="2100" b="1" dirty="0">
                <a:solidFill>
                  <a:srgbClr val="C00000"/>
                </a:solidFill>
                <a:ea typeface="Calibri"/>
                <a:cs typeface="Calibri"/>
              </a:rPr>
              <a:t>فَقَرَّرَ أَنْ يَفْتَحَ لَهُ </a:t>
            </a:r>
            <a:r>
              <a:rPr lang="ar-SA" sz="2100" b="1" dirty="0">
                <a:solidFill>
                  <a:srgbClr val="002060"/>
                </a:solidFill>
                <a:ea typeface="Calibri"/>
                <a:cs typeface="Calibri"/>
              </a:rPr>
              <a:t>بَابَ الْقَفَصِ.</a:t>
            </a:r>
            <a:endParaRPr sz="31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74;p218">
            <a:extLst>
              <a:ext uri="{FF2B5EF4-FFF2-40B4-BE49-F238E27FC236}">
                <a16:creationId xmlns:a16="http://schemas.microsoft.com/office/drawing/2014/main" id="{A7BE8727-01FE-5424-B85F-369143E617C5}"/>
              </a:ext>
            </a:extLst>
          </p:cNvPr>
          <p:cNvSpPr txBox="1"/>
          <p:nvPr/>
        </p:nvSpPr>
        <p:spPr>
          <a:xfrm>
            <a:off x="332019" y="4971166"/>
            <a:ext cx="11176651" cy="7184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دَلَالَةُ تَكْرَارِ عِبَارَةِ "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" بَيْنَ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وَسَعْدُونَ قَبْلَ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ٱلْوَدَاعِ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، أنها </a:t>
            </a:r>
            <a:r>
              <a:rPr lang="ar-SA" sz="2400" b="1" dirty="0">
                <a:solidFill>
                  <a:srgbClr val="C00000"/>
                </a:solidFill>
                <a:ea typeface="Calibri"/>
                <a:cs typeface="Calibri"/>
              </a:rPr>
              <a:t>تُعَبِّرُ عَنِ الاِنْسِجامِ وَالتَّفاهُمِ بَيْنَ الطِّفْلِ وَسَعْدونَ بِلُغَتِهِما الْخَاصَّةِ.</a:t>
            </a:r>
            <a:endParaRPr sz="24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558;p216">
            <a:extLst>
              <a:ext uri="{FF2B5EF4-FFF2-40B4-BE49-F238E27FC236}">
                <a16:creationId xmlns:a16="http://schemas.microsoft.com/office/drawing/2014/main" id="{706C2422-EBF8-8370-4B69-02E37B9EF77F}"/>
              </a:ext>
            </a:extLst>
          </p:cNvPr>
          <p:cNvSpPr txBox="1"/>
          <p:nvPr/>
        </p:nvSpPr>
        <p:spPr>
          <a:xfrm>
            <a:off x="349266" y="2668769"/>
            <a:ext cx="11176650" cy="5932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لِمَاذَا قَرَّرَ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ٱلطِّفْلُ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فِي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ٱلنِّهَايَةِ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فَتْحَ بَابِ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ٱلْقَفَصِ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574;p218">
            <a:extLst>
              <a:ext uri="{FF2B5EF4-FFF2-40B4-BE49-F238E27FC236}">
                <a16:creationId xmlns:a16="http://schemas.microsoft.com/office/drawing/2014/main" id="{87B83373-3F32-7E4B-E12E-5B4F404D72AA}"/>
              </a:ext>
            </a:extLst>
          </p:cNvPr>
          <p:cNvSpPr txBox="1"/>
          <p:nvPr/>
        </p:nvSpPr>
        <p:spPr>
          <a:xfrm>
            <a:off x="309852" y="1134017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4-</a:t>
            </a:r>
            <a:r>
              <a:rPr lang="ar-SA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مَا الَّذِي كَانَ يَفْعَلُهُ الطِّفْلُ عِنْدَمَا يَزَقْزِقُ سَعْدُونُ؟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574;p218">
            <a:extLst>
              <a:ext uri="{FF2B5EF4-FFF2-40B4-BE49-F238E27FC236}">
                <a16:creationId xmlns:a16="http://schemas.microsoft.com/office/drawing/2014/main" id="{5C7A3871-CC25-E21B-188C-91F271B8F55E}"/>
              </a:ext>
            </a:extLst>
          </p:cNvPr>
          <p:cNvSpPr txBox="1"/>
          <p:nvPr/>
        </p:nvSpPr>
        <p:spPr>
          <a:xfrm>
            <a:off x="332019" y="4197011"/>
            <a:ext cx="11176651" cy="5932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6-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مَا دَلَالَةُ تَكْرَارِ عِبَارَةِ "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وَجَطْ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" بَيْنَ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ٱلطِّفْلِ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 وَسَعْدُونَ قَبْلَ </a:t>
            </a:r>
            <a:r>
              <a:rPr lang="ar-SA" sz="2400" b="1" dirty="0" err="1">
                <a:solidFill>
                  <a:srgbClr val="002060"/>
                </a:solidFill>
                <a:ea typeface="Calibri"/>
                <a:cs typeface="Calibri"/>
              </a:rPr>
              <a:t>ٱلْوَدَاعِ</a:t>
            </a:r>
            <a:r>
              <a:rPr lang="ar-SA" sz="2400" b="1" dirty="0">
                <a:solidFill>
                  <a:srgbClr val="002060"/>
                </a:solidFill>
                <a:ea typeface="Calibri"/>
                <a:cs typeface="Calibri"/>
              </a:rPr>
              <a:t>؟</a:t>
            </a:r>
            <a:endParaRPr sz="2400"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436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4" grpId="0" animBg="1"/>
      <p:bldP spid="5" grpId="0" animBg="1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9">
          <a:extLst>
            <a:ext uri="{FF2B5EF4-FFF2-40B4-BE49-F238E27FC236}">
              <a16:creationId xmlns:a16="http://schemas.microsoft.com/office/drawing/2014/main" id="{C74CB3DD-2495-B088-92B3-B80D0FB18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01A04D9-AFBB-937B-CB18-FBD15D4E8E2E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E31BD-79CF-C44A-C8A4-C9395FC46C4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5F4B11-0071-A6B5-C167-B83E5AEF677A}"/>
              </a:ext>
            </a:extLst>
          </p:cNvPr>
          <p:cNvSpPr/>
          <p:nvPr/>
        </p:nvSpPr>
        <p:spPr>
          <a:xfrm>
            <a:off x="2509018" y="740128"/>
            <a:ext cx="8630560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3200" b="1" dirty="0"/>
              <a:t>أحرص على التقويم الذاتي المنتظم لفهمي القرائي</a:t>
            </a:r>
            <a:endParaRPr lang="fr-FR" sz="3200" b="1" dirty="0"/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024CDCA2-3BEC-D4FE-8FE4-852843E4A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1369;p31">
            <a:extLst>
              <a:ext uri="{FF2B5EF4-FFF2-40B4-BE49-F238E27FC236}">
                <a16:creationId xmlns:a16="http://schemas.microsoft.com/office/drawing/2014/main" id="{B591E3BB-E042-AFBE-6E0C-DADE64CF53FF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b="0" i="1" u="none" strike="noStrike" cap="none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  <a:sym typeface="Calibri"/>
              </a:rPr>
              <a:t>يطلب الأستاذ من</a:t>
            </a:r>
            <a:r>
              <a:rPr lang="ar-SA" sz="1600" i="1" dirty="0">
                <a:solidFill>
                  <a:schemeClr val="bg1">
                    <a:lumMod val="50000"/>
                  </a:schemeClr>
                </a:solidFill>
              </a:rPr>
              <a:t> التلاميذ أن يقوموا فهمهم  القرائي ذاتيا بوضع دائرة أمام الرمز الموافق لإنجازه القرائي في الجهة الخاصة بذلك على الكراسة.  </a:t>
            </a:r>
            <a:endParaRPr lang="fr-FR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9C33834-6A1E-01BE-302A-0C9B515BD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999" y="1405009"/>
            <a:ext cx="7938189" cy="518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013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671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النشاط </a:t>
            </a:r>
            <a:r>
              <a:rPr kumimoji="0" lang="ar-SA" sz="49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الرابع</a:t>
            </a:r>
            <a:b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أوظفُ وأستثمرُ</a:t>
            </a:r>
            <a:b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دقائق</a:t>
            </a:r>
            <a:r>
              <a:rPr kumimoji="0" lang="ar-M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fr-FR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05</a:t>
            </a:r>
            <a:endParaRPr kumimoji="0" 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FAA8C-B339-0DCE-831A-666A3E0FF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03" y="2230444"/>
            <a:ext cx="2697339" cy="2697339"/>
          </a:xfrm>
          <a:prstGeom prst="rect">
            <a:avLst/>
          </a:prstGeom>
        </p:spPr>
      </p:pic>
      <p:sp>
        <p:nvSpPr>
          <p:cNvPr id="2" name="Google Shape;1548;p49">
            <a:extLst>
              <a:ext uri="{FF2B5EF4-FFF2-40B4-BE49-F238E27FC236}">
                <a16:creationId xmlns:a16="http://schemas.microsoft.com/office/drawing/2014/main" id="{190D2230-9C31-0604-3BC0-6F967EBB9524}"/>
              </a:ext>
            </a:extLst>
          </p:cNvPr>
          <p:cNvSpPr txBox="1">
            <a:spLocks/>
          </p:cNvSpPr>
          <p:nvPr/>
        </p:nvSpPr>
        <p:spPr>
          <a:xfrm>
            <a:off x="-268700" y="5869225"/>
            <a:ext cx="5418140" cy="2655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rgbClr val="C00000"/>
                </a:solidFill>
              </a:rPr>
              <a:t>ينجز مع التلاميذ الذين أنهوا مرحلة أجيب عن أسئلة الفهم</a:t>
            </a:r>
          </a:p>
        </p:txBody>
      </p:sp>
      <p:sp>
        <p:nvSpPr>
          <p:cNvPr id="4" name="Oval 45">
            <a:extLst>
              <a:ext uri="{FF2B5EF4-FFF2-40B4-BE49-F238E27FC236}">
                <a16:creationId xmlns:a16="http://schemas.microsoft.com/office/drawing/2014/main" id="{48D86392-F524-8734-8E62-8187C5D2C502}"/>
              </a:ext>
            </a:extLst>
          </p:cNvPr>
          <p:cNvSpPr/>
          <p:nvPr/>
        </p:nvSpPr>
        <p:spPr>
          <a:xfrm>
            <a:off x="9548106" y="414672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83432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0C22407-2852-7CF0-EA09-5A83F02F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2FA783EC-6A83-D38E-4542-4B66439AFD97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863D2980-932C-B396-A3B8-00073EC40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511;p45">
            <a:extLst>
              <a:ext uri="{FF2B5EF4-FFF2-40B4-BE49-F238E27FC236}">
                <a16:creationId xmlns:a16="http://schemas.microsoft.com/office/drawing/2014/main" id="{21D933F7-C3D6-0516-1DCE-96F9D0876137}"/>
              </a:ext>
            </a:extLst>
          </p:cNvPr>
          <p:cNvSpPr txBox="1">
            <a:spLocks/>
          </p:cNvSpPr>
          <p:nvPr/>
        </p:nvSpPr>
        <p:spPr>
          <a:xfrm>
            <a:off x="1903459" y="439041"/>
            <a:ext cx="9224920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i="1" dirty="0">
                <a:solidFill>
                  <a:srgbClr val="AEABAB"/>
                </a:solidFill>
              </a:rPr>
              <a:t>يوجه الأستاذ التلاميذ توظيف تعلماتهم السابقة لإنتاج جمل سردي</a:t>
            </a:r>
            <a:r>
              <a:rPr lang="ar-MA" sz="1600" i="1" dirty="0">
                <a:solidFill>
                  <a:srgbClr val="AEABAB"/>
                </a:solidFill>
              </a:rPr>
              <a:t>ة</a:t>
            </a:r>
            <a:r>
              <a:rPr lang="ar-SA" sz="1600" i="1" dirty="0">
                <a:solidFill>
                  <a:srgbClr val="AEABAB"/>
                </a:solidFill>
              </a:rPr>
              <a:t> بتوظيف تعابير مناسب</a:t>
            </a:r>
            <a:r>
              <a:rPr lang="ar-MA" sz="1600" i="1" dirty="0">
                <a:solidFill>
                  <a:srgbClr val="AEABAB"/>
                </a:solidFill>
              </a:rPr>
              <a:t>ة</a:t>
            </a:r>
            <a:r>
              <a:rPr lang="ar-SA" sz="1600" i="1" dirty="0">
                <a:solidFill>
                  <a:srgbClr val="AEABAB"/>
                </a:solidFill>
              </a:rPr>
              <a:t>، ثم تحديد القيم المعبر عنها في النص. </a:t>
            </a:r>
            <a:endParaRPr lang="ar-SA" sz="1600" i="1" dirty="0"/>
          </a:p>
        </p:txBody>
      </p:sp>
      <p:sp>
        <p:nvSpPr>
          <p:cNvPr id="8" name="Google Shape;1548;p49">
            <a:extLst>
              <a:ext uri="{FF2B5EF4-FFF2-40B4-BE49-F238E27FC236}">
                <a16:creationId xmlns:a16="http://schemas.microsoft.com/office/drawing/2014/main" id="{D5D11558-01AF-44C3-3708-85D25F7FC695}"/>
              </a:ext>
            </a:extLst>
          </p:cNvPr>
          <p:cNvSpPr txBox="1">
            <a:spLocks/>
          </p:cNvSpPr>
          <p:nvPr/>
        </p:nvSpPr>
        <p:spPr>
          <a:xfrm>
            <a:off x="953451" y="15134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الآن، سنوظف </a:t>
            </a:r>
            <a:r>
              <a:rPr lang="ar-SA" sz="1800" b="1" dirty="0" err="1">
                <a:solidFill>
                  <a:schemeClr val="bg1">
                    <a:lumMod val="50000"/>
                  </a:schemeClr>
                </a:solidFill>
              </a:rPr>
              <a:t>تعلماتنا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 في إنتاج جمل سردية بتوظيف تعابير مناسبة، ثم تحديد القيم المعبر عنها في النص</a:t>
            </a:r>
          </a:p>
        </p:txBody>
      </p:sp>
      <p:pic>
        <p:nvPicPr>
          <p:cNvPr id="11" name="Picture 4" descr="Image générée">
            <a:extLst>
              <a:ext uri="{FF2B5EF4-FFF2-40B4-BE49-F238E27FC236}">
                <a16:creationId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10718" y="9555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3B1984-79F5-2DD1-90C4-83DE0CAB4716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D1789EA-D431-4811-ADEE-6B83AFD14474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أتمِمْ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ٱلْجُمَلَ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بِتَعَابِيرَ سَرْدِيَّةٍ مُنَاسِبَةٍ: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حِينَ كُنتُ طِفْلًا -صِرْتُ لَا أُفَارِقُهُ</a:t>
            </a:r>
            <a:endParaRPr lang="ar-MA"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DDB018D-0B80-02CF-C733-0A9B0C391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146578"/>
              </p:ext>
            </p:extLst>
          </p:nvPr>
        </p:nvGraphicFramePr>
        <p:xfrm>
          <a:off x="953451" y="1914983"/>
          <a:ext cx="10052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2600">
                  <a:extLst>
                    <a:ext uri="{9D8B030D-6E8A-4147-A177-3AD203B41FA5}">
                      <a16:colId xmlns:a16="http://schemas.microsoft.com/office/drawing/2014/main" val="1545915396"/>
                    </a:ext>
                  </a:extLst>
                </a:gridCol>
              </a:tblGrid>
              <a:tr h="290261">
                <a:tc>
                  <a:txBody>
                    <a:bodyPr/>
                    <a:lstStyle/>
                    <a:p>
                      <a:pPr marL="228600" marR="0" lvl="0" indent="-2286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كُنْتُ أُحِبُّ أَنْ أَرْسُمَ عَلَى جُدْرَانِ الْبَيْتِ...........................................................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561150"/>
                  </a:ext>
                </a:extLst>
              </a:tr>
              <a:tr h="290261">
                <a:tc>
                  <a:txBody>
                    <a:bodyPr/>
                    <a:lstStyle/>
                    <a:p>
                      <a:pPr marL="228600" marR="0" lvl="0" indent="-2286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مُنْذُ أَنْ وَجَدْتُ كِتَابَ الْقِصَصِ ذَاكَ، ..........................، ل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ْ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ظ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ة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ٍ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ق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ص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ير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ة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ٍ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686358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14DCB72-9442-B379-F884-88096522F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018906"/>
              </p:ext>
            </p:extLst>
          </p:nvPr>
        </p:nvGraphicFramePr>
        <p:xfrm>
          <a:off x="953451" y="3497977"/>
          <a:ext cx="10052600" cy="279736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39606">
                  <a:extLst>
                    <a:ext uri="{9D8B030D-6E8A-4147-A177-3AD203B41FA5}">
                      <a16:colId xmlns:a16="http://schemas.microsoft.com/office/drawing/2014/main" val="260832965"/>
                    </a:ext>
                  </a:extLst>
                </a:gridCol>
                <a:gridCol w="4156497">
                  <a:extLst>
                    <a:ext uri="{9D8B030D-6E8A-4147-A177-3AD203B41FA5}">
                      <a16:colId xmlns:a16="http://schemas.microsoft.com/office/drawing/2014/main" val="3487718296"/>
                    </a:ext>
                  </a:extLst>
                </a:gridCol>
                <a:gridCol w="4156497">
                  <a:extLst>
                    <a:ext uri="{9D8B030D-6E8A-4147-A177-3AD203B41FA5}">
                      <a16:colId xmlns:a16="http://schemas.microsoft.com/office/drawing/2014/main" val="3468867987"/>
                    </a:ext>
                  </a:extLst>
                </a:gridCol>
              </a:tblGrid>
              <a:tr h="52351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القيمة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✨ </a:t>
                      </a:r>
                      <a:r>
                        <a:rPr lang="ar-SA" sz="2000" b="1" kern="120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الفكرة الدالة على القيمة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📖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76854"/>
                  </a:ext>
                </a:extLst>
              </a:tr>
              <a:tr h="52351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حُبُّ الطِّفْلِ لِلْعُصْفُورِ وَحِرْصُهُ عَلَى قُرْبِهِ دَائِمًا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2432"/>
                  </a:ext>
                </a:extLst>
              </a:tr>
              <a:tr h="566553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الْحُرِّيَّةُ أَهَمُّ مِنَ التَّعَلُّقِ، وَكُلُّ كائِنٍ يَحْتاجُها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76823"/>
                  </a:ext>
                </a:extLst>
              </a:tr>
              <a:tr h="59189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الطِّفْلُ مَسْؤُولٌ عَنْ رِعايَةِ سَعْدونَ وَالاهْتِمامِ بِهِ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291839"/>
                  </a:ext>
                </a:extLst>
              </a:tr>
              <a:tr h="591891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لُغَةٌ خَاصَّةٌ بَيْنَهُما رَمْزُ الصَّداقَةِ وَالْوَفاءِ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807335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95BD483-3FE8-D041-9E4E-48A0F0EAB90B}"/>
              </a:ext>
            </a:extLst>
          </p:cNvPr>
          <p:cNvSpPr txBox="1"/>
          <p:nvPr/>
        </p:nvSpPr>
        <p:spPr>
          <a:xfrm>
            <a:off x="953451" y="28983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2- 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حدد القيمة المناسبة:</a:t>
            </a:r>
            <a:r>
              <a:rPr lang="ar-SA" sz="2000" b="1" dirty="0">
                <a:solidFill>
                  <a:srgbClr val="C00000"/>
                </a:solidFill>
                <a:cs typeface="Mudir M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cs typeface="Mudir MT" pitchFamily="2" charset="-78"/>
              </a:rPr>
              <a:t>الْمَحَبَّةُ- اْلحُرِّيَةُ- الْصَّداقَةُ</a:t>
            </a:r>
            <a:r>
              <a:rPr lang="ar-MA" b="1" dirty="0">
                <a:solidFill>
                  <a:srgbClr val="C00000"/>
                </a:solidFill>
                <a:cs typeface="Mudir M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cs typeface="Mudir MT" pitchFamily="2" charset="-78"/>
              </a:rPr>
              <a:t>والْوَفاءُ - اْلمَسْؤُوليةُ،</a:t>
            </a:r>
            <a:r>
              <a:rPr lang="ar-SA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والدليل الملائم من النص، لما يأتي: </a:t>
            </a:r>
            <a:endParaRPr lang="ar-MA"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3" name="Google Shape;1511;p45">
            <a:extLst>
              <a:ext uri="{FF2B5EF4-FFF2-40B4-BE49-F238E27FC236}">
                <a16:creationId xmlns:a16="http://schemas.microsoft.com/office/drawing/2014/main" id="{16A6D350-FF01-A348-F93E-35B8929E001C}"/>
              </a:ext>
            </a:extLst>
          </p:cNvPr>
          <p:cNvSpPr txBox="1">
            <a:spLocks/>
          </p:cNvSpPr>
          <p:nvPr/>
        </p:nvSpPr>
        <p:spPr>
          <a:xfrm>
            <a:off x="2813832" y="6451926"/>
            <a:ext cx="9224920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i="1" dirty="0">
                <a:solidFill>
                  <a:srgbClr val="002060"/>
                </a:solidFill>
              </a:rPr>
              <a:t>ينجز من قبل التلاميذ الذين استكملوا أنشطة أوظف وأستثمر</a:t>
            </a:r>
          </a:p>
        </p:txBody>
      </p:sp>
    </p:spTree>
    <p:extLst>
      <p:ext uri="{BB962C8B-B14F-4D97-AF65-F5344CB8AC3E}">
        <p14:creationId xmlns:p14="http://schemas.microsoft.com/office/powerpoint/2010/main" val="12283068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id="{FFA64460-5D03-1A3C-152E-6DB9543B9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11;p45">
            <a:extLst>
              <a:ext uri="{FF2B5EF4-FFF2-40B4-BE49-F238E27FC236}">
                <a16:creationId xmlns:a16="http://schemas.microsoft.com/office/drawing/2014/main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2583543" y="406401"/>
            <a:ext cx="8746626" cy="2952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800" dirty="0">
                <a:solidFill>
                  <a:schemeClr val="bg1">
                    <a:lumMod val="50000"/>
                  </a:schemeClr>
                </a:solidFill>
              </a:rPr>
              <a:t>يطلب الأستاذ من  التلاميذ تقديم أجوبتهم، ويحرص على تصحيح الأخطاء وتوثيق أجوبة نموذجية على السبورة.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هيا لنراجع معا الأجوبة المقترحة من قبلكم.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DADE57-1690-A483-8268-E2164F234420}"/>
              </a:ext>
            </a:extLst>
          </p:cNvPr>
          <p:cNvSpPr/>
          <p:nvPr/>
        </p:nvSpPr>
        <p:spPr>
          <a:xfrm>
            <a:off x="0" y="0"/>
            <a:ext cx="12192000" cy="6848122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5DFDBD-9F0D-8905-507A-38BFFEDC77FD}"/>
              </a:ext>
            </a:extLst>
          </p:cNvPr>
          <p:cNvSpPr txBox="1"/>
          <p:nvPr/>
        </p:nvSpPr>
        <p:spPr>
          <a:xfrm>
            <a:off x="953451" y="12762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1- أتمِمْ </a:t>
            </a:r>
            <a:r>
              <a:rPr lang="ar-SA" sz="2400" b="1" dirty="0" err="1">
                <a:solidFill>
                  <a:srgbClr val="002060"/>
                </a:solidFill>
                <a:cs typeface="Mudir MT" pitchFamily="2" charset="-78"/>
              </a:rPr>
              <a:t>ٱلْجُمَلَ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بِتَعَابِيرَ سَرْدِيَّةٍ مُنَاسِبَةٍ:</a:t>
            </a:r>
            <a:r>
              <a:rPr lang="ar-M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حِينَ كُنتُ طِفْلًا -صِرْتُ لَا أُفَارِقُهُ</a:t>
            </a:r>
            <a:endParaRPr lang="ar-MA"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F22A6C5-11F9-D32A-AC4E-BDCF9E31B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761155"/>
              </p:ext>
            </p:extLst>
          </p:nvPr>
        </p:nvGraphicFramePr>
        <p:xfrm>
          <a:off x="953451" y="1885154"/>
          <a:ext cx="10052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2600">
                  <a:extLst>
                    <a:ext uri="{9D8B030D-6E8A-4147-A177-3AD203B41FA5}">
                      <a16:colId xmlns:a16="http://schemas.microsoft.com/office/drawing/2014/main" val="1545915396"/>
                    </a:ext>
                  </a:extLst>
                </a:gridCol>
              </a:tblGrid>
              <a:tr h="290261">
                <a:tc>
                  <a:txBody>
                    <a:bodyPr/>
                    <a:lstStyle/>
                    <a:p>
                      <a:pPr marL="228600" marR="0" lvl="0" indent="-2286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كُنْتُ أُحِبُّ أَنْ أَرْسُمَ عَلَى جُدْرَانِ الْبَيْتِ 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حِينَ كُنتُ طِفْلًا 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.....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561150"/>
                  </a:ext>
                </a:extLst>
              </a:tr>
              <a:tr h="290261">
                <a:tc>
                  <a:txBody>
                    <a:bodyPr/>
                    <a:lstStyle/>
                    <a:p>
                      <a:pPr marL="228600" marR="0" lvl="0" indent="-22860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مُنْذُ أَنْ وَجَدْتُ كِتَابَ الْقِصَصِ ذَاكَ،.</a:t>
                      </a:r>
                      <a:r>
                        <a:rPr lang="ar-SA" sz="24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 صِرْتُ لَا أُفَارِقُهُ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.، ل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ْ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ظ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ة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ٍ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ق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ص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ِ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ير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َ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ة</a:t>
                      </a:r>
                      <a:r>
                        <a:rPr lang="ar-M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ٍ</a:t>
                      </a:r>
                      <a:r>
                        <a:rPr lang="ar-SA" sz="24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686358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5B365F1-F143-4938-1BCE-E628E1494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342700"/>
              </p:ext>
            </p:extLst>
          </p:nvPr>
        </p:nvGraphicFramePr>
        <p:xfrm>
          <a:off x="814643" y="3428999"/>
          <a:ext cx="10341033" cy="304797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89519">
                  <a:extLst>
                    <a:ext uri="{9D8B030D-6E8A-4147-A177-3AD203B41FA5}">
                      <a16:colId xmlns:a16="http://schemas.microsoft.com/office/drawing/2014/main" val="260832965"/>
                    </a:ext>
                  </a:extLst>
                </a:gridCol>
                <a:gridCol w="4046016">
                  <a:extLst>
                    <a:ext uri="{9D8B030D-6E8A-4147-A177-3AD203B41FA5}">
                      <a16:colId xmlns:a16="http://schemas.microsoft.com/office/drawing/2014/main" val="3487718296"/>
                    </a:ext>
                  </a:extLst>
                </a:gridCol>
                <a:gridCol w="4505498">
                  <a:extLst>
                    <a:ext uri="{9D8B030D-6E8A-4147-A177-3AD203B41FA5}">
                      <a16:colId xmlns:a16="http://schemas.microsoft.com/office/drawing/2014/main" val="3468867987"/>
                    </a:ext>
                  </a:extLst>
                </a:gridCol>
              </a:tblGrid>
              <a:tr h="57041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القيمة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✨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الفكرة الدالة على القيمة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📖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76854"/>
                  </a:ext>
                </a:extLst>
              </a:tr>
              <a:tr h="57041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الْمَحَبَّةُ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حُبُّ الطِّفْلِ لِلْعُصْفُورِ وَحِرْصُهُ عَلَى قُرْبِهِ دَائِمًا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صِرْتُ لا أُفارِقُهُ… كانَ يَنامُ مَعي في غُرْفَتي.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2432"/>
                  </a:ext>
                </a:extLst>
              </a:tr>
              <a:tr h="617309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اْلحُرِّيَةُ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الْحُرِّيَّةُ أَهَمُّ مِنَ التَّعَلُّقِ، وَكُلُّ كائِنٍ يَحْتاجُها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حَتّى فَتَحْتُ يَوْمًا بابَ الْقَفَصِ… ثُمَّ غابَ في الْفَضاءِ.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76823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اْلمَسْؤُوليةُ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الطِّفْلُ مَسْؤُولٌ عَنْ رِعايَةِ سَعْدونَ وَالاهْتِمامِ بِهِ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كنت أطْعمه وأسقيه وتعلمت لغته</a:t>
                      </a: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291839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الْصَّداقَةُ</a:t>
                      </a:r>
                      <a:r>
                        <a:rPr lang="ar-MA" sz="2000" b="1" dirty="0">
                          <a:solidFill>
                            <a:srgbClr val="C00000"/>
                          </a:solidFill>
                          <a:cs typeface="Mudir MT" pitchFamily="2" charset="-78"/>
                        </a:rPr>
                        <a:t>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وَالْوَفاءُ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لُغَةٌ خَاصَّةٌ بَيْنَهُما رَمْزُ الصَّداقَةِ وَالْوَفاءِ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وجط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وجط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… فأجابني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وجط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 </a:t>
                      </a:r>
                      <a:r>
                        <a:rPr lang="ar-SA" sz="2000" b="1" kern="1200" dirty="0" err="1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وجط</a:t>
                      </a: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507421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4D750064-7761-A77B-27AF-BED37EC505A9}"/>
              </a:ext>
            </a:extLst>
          </p:cNvPr>
          <p:cNvSpPr txBox="1"/>
          <p:nvPr/>
        </p:nvSpPr>
        <p:spPr>
          <a:xfrm>
            <a:off x="953451" y="2898359"/>
            <a:ext cx="100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28600" indent="-228600" algn="r" defTabSz="685800" rtl="1">
              <a:defRPr/>
            </a:pP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2-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حدد القيمة المناسبة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: </a:t>
            </a:r>
            <a:r>
              <a:rPr lang="ar-SA" sz="2000" b="1" dirty="0">
                <a:solidFill>
                  <a:srgbClr val="C00000"/>
                </a:solidFill>
                <a:cs typeface="Mudir MT" pitchFamily="2" charset="-78"/>
              </a:rPr>
              <a:t>الْمَحَبَّةُ- اْلحُرِّيَةُ- الْصَّداقَةُ وَالْوَفاءُ - اْلمَسْؤُوليةُ،</a:t>
            </a:r>
            <a:r>
              <a:rPr lang="ar-SA" sz="2000" b="1" dirty="0">
                <a:solidFill>
                  <a:srgbClr val="002060"/>
                </a:solidFill>
                <a:cs typeface="Mudir MT" pitchFamily="2" charset="-78"/>
              </a:rPr>
              <a:t>  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والدليل الملائم من النص </a:t>
            </a:r>
            <a:endParaRPr lang="ar-MA"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87488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96F63DB-5C1B-7547-7902-BB3281636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83" y="2323597"/>
            <a:ext cx="2795544" cy="2795544"/>
          </a:xfrm>
          <a:prstGeom prst="rect">
            <a:avLst/>
          </a:prstGeom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AC27BB1F-2C5B-27F0-0E16-2A110A8A71CE}"/>
              </a:ext>
            </a:extLst>
          </p:cNvPr>
          <p:cNvSpPr/>
          <p:nvPr/>
        </p:nvSpPr>
        <p:spPr>
          <a:xfrm>
            <a:off x="2173574" y="1945420"/>
            <a:ext cx="2158583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وَصَلْنَا إِلَى نِهَايَةِ </a:t>
            </a:r>
            <a:r>
              <a:rPr lang="ar-MA" sz="2400" dirty="0" err="1"/>
              <a:t>ٱلْحصَّةِ</a:t>
            </a:r>
            <a:endParaRPr lang="fr-FR" sz="2400" dirty="0"/>
          </a:p>
        </p:txBody>
      </p:sp>
      <p:sp>
        <p:nvSpPr>
          <p:cNvPr id="2" name="Oval 45">
            <a:extLst>
              <a:ext uri="{FF2B5EF4-FFF2-40B4-BE49-F238E27FC236}">
                <a16:creationId xmlns:a16="http://schemas.microsoft.com/office/drawing/2014/main" id="{968CA5A4-FFDF-DD7E-D822-80589383E83C}"/>
              </a:ext>
            </a:extLst>
          </p:cNvPr>
          <p:cNvSpPr/>
          <p:nvPr/>
        </p:nvSpPr>
        <p:spPr>
          <a:xfrm>
            <a:off x="9548106" y="3365956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81680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1692;p59">
            <a:extLst>
              <a:ext uri="{FF2B5EF4-FFF2-40B4-BE49-F238E27FC236}">
                <a16:creationId xmlns:a16="http://schemas.microsoft.com/office/drawing/2014/main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السردي بعبارات وأساليب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إنتاج جمل سردية عن حكاية متخيلة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 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عبارات وأساليب سردية مما تم تعلمه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9F77ABE-3A2B-4B2E-BB26-E21BAD8E3F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277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692;p59">
            <a:extLst>
              <a:ext uri="{FF2B5EF4-FFF2-40B4-BE49-F238E27FC236}">
                <a16:creationId xmlns:a16="http://schemas.microsoft.com/office/drawing/2014/main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146154" y="8932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السردي بعبارات وأساليب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إنتاج جمل سردية عن حكاية متخيلة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 فمن يذكرنا ببعض منها:</a:t>
            </a: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7371282" y="491413"/>
            <a:ext cx="4083051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1">
              <a:spcBef>
                <a:spcPts val="0"/>
              </a:spcBef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</a:rPr>
              <a:t>بَعْدَ تَقْدِيمِ المُتَعَلِّمِينَ لِأَجْوِبَتِهِمْ يَخْتَارُ الأُسْتَاذُ الأجوبة الجيدة.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18" y="113304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04;p225">
            <a:extLst>
              <a:ext uri="{FF2B5EF4-FFF2-40B4-BE49-F238E27FC236}">
                <a16:creationId xmlns:a16="http://schemas.microsoft.com/office/drawing/2014/main" id="{650C48D1-9DDF-5EC3-090D-AAD544827423}"/>
              </a:ext>
            </a:extLst>
          </p:cNvPr>
          <p:cNvSpPr txBox="1"/>
          <p:nvPr/>
        </p:nvSpPr>
        <p:spPr>
          <a:xfrm>
            <a:off x="5486400" y="1307384"/>
            <a:ext cx="5492879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حِينَ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كُنتُ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طِفْلًا صَغِيرًا،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أَهْدَانِي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خَالِي قَفَصًا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705;p225">
            <a:extLst>
              <a:ext uri="{FF2B5EF4-FFF2-40B4-BE49-F238E27FC236}">
                <a16:creationId xmlns:a16="http://schemas.microsoft.com/office/drawing/2014/main" id="{5B88C9D5-A0DF-DD6E-BE86-7107F80CDEFD}"/>
              </a:ext>
            </a:extLst>
          </p:cNvPr>
          <p:cNvSpPr txBox="1"/>
          <p:nvPr/>
        </p:nvSpPr>
        <p:spPr>
          <a:xfrm>
            <a:off x="4289836" y="1985673"/>
            <a:ext cx="606576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كَانَ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يُزَقْزِقُ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وَيُغَنِّي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فِي مَمْلَكَتِهِ الْوَاسِعَةِ،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وَصِرْتُ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لَا أُفَارِقُهُ</a:t>
            </a:r>
            <a:endParaRPr sz="2400" b="1" dirty="0">
              <a:solidFill>
                <a:srgbClr val="C00000"/>
              </a:solidFill>
              <a:cs typeface="Mudir MT" pitchFamily="2" charset="-78"/>
              <a:sym typeface="Calibri"/>
            </a:endParaRPr>
          </a:p>
        </p:txBody>
      </p:sp>
      <p:sp>
        <p:nvSpPr>
          <p:cNvPr id="19" name="Google Shape;1706;p225">
            <a:extLst>
              <a:ext uri="{FF2B5EF4-FFF2-40B4-BE49-F238E27FC236}">
                <a16:creationId xmlns:a16="http://schemas.microsoft.com/office/drawing/2014/main" id="{E60AAF5C-6354-D600-2109-4680C23DFB5B}"/>
              </a:ext>
            </a:extLst>
          </p:cNvPr>
          <p:cNvSpPr txBox="1"/>
          <p:nvPr/>
        </p:nvSpPr>
        <p:spPr>
          <a:xfrm>
            <a:off x="3454855" y="2624928"/>
            <a:ext cx="528229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وَكَانَ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غِنَاؤُهُ أَوَّلَ صَوْتٍ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أَسْمَعُهُ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فِي الصَّبَاحِ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707;p225">
            <a:extLst>
              <a:ext uri="{FF2B5EF4-FFF2-40B4-BE49-F238E27FC236}">
                <a16:creationId xmlns:a16="http://schemas.microsoft.com/office/drawing/2014/main" id="{5DADC994-997B-894A-995B-A7F187B8F9D6}"/>
              </a:ext>
            </a:extLst>
          </p:cNvPr>
          <p:cNvSpPr txBox="1"/>
          <p:nvPr/>
        </p:nvSpPr>
        <p:spPr>
          <a:xfrm>
            <a:off x="1146154" y="3281923"/>
            <a:ext cx="6922395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فَكَانَ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سَعْدُونُ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يُزَقْزِقُ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فَأَفْهَمُ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مَا يُرِيدُ</a:t>
            </a:r>
            <a:endParaRPr sz="24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326ACA-E593-033A-084E-39EE9D0EF8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Google Shape;1706;p225">
            <a:extLst>
              <a:ext uri="{FF2B5EF4-FFF2-40B4-BE49-F238E27FC236}">
                <a16:creationId xmlns:a16="http://schemas.microsoft.com/office/drawing/2014/main" id="{D3B88166-CEAC-CEC4-7727-2954402455CC}"/>
              </a:ext>
            </a:extLst>
          </p:cNvPr>
          <p:cNvSpPr txBox="1"/>
          <p:nvPr/>
        </p:nvSpPr>
        <p:spPr>
          <a:xfrm>
            <a:off x="154618" y="3938918"/>
            <a:ext cx="528229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Clr>
                <a:srgbClr val="000000"/>
              </a:buClr>
              <a:buSzPts val="2400"/>
            </a:pP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فَتَحْتُ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يَوْمًا بَابَ الْقَفَصِ، </a:t>
            </a:r>
            <a:r>
              <a:rPr lang="ar-SA" sz="2400" b="1" dirty="0">
                <a:solidFill>
                  <a:srgbClr val="C00000"/>
                </a:solidFill>
                <a:cs typeface="Mudir MT" pitchFamily="2" charset="-78"/>
              </a:rPr>
              <a:t>فَطَارَ</a:t>
            </a: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 قَلِيلًا،</a:t>
            </a:r>
            <a:endParaRPr sz="2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638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13;p61">
            <a:extLst>
              <a:ext uri="{FF2B5EF4-FFF2-40B4-BE49-F238E27FC236}">
                <a16:creationId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فِي </a:t>
            </a:r>
            <a:r>
              <a:rPr lang="ar-MA" sz="1800" b="1" dirty="0" err="1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ٱلْمَنزِلِ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،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</a:rPr>
              <a:t>اِسْتَخْرِجْ مِنَ النَّصِّ ما يُلائِمُ الْمَهاراتِ النَّفْسِيَّةَ وَالاجْتِماعِيَّةَ الآتِيَةَ وَوَضِّحْ مَدْلولَها وَفْقَ الْجَدْوَلِ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FA101-F46B-C69B-A2AB-35B9034A45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:a16="http://schemas.microsoft.com/office/drawing/2014/main" id="{C06573CC-9E1E-302C-5167-96538B31FBC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37" y="109804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0" name="Tableau 49">
            <a:extLst>
              <a:ext uri="{FF2B5EF4-FFF2-40B4-BE49-F238E27FC236}">
                <a16:creationId xmlns:a16="http://schemas.microsoft.com/office/drawing/2014/main" id="{5B32157D-4E03-3FD9-DA40-B5E040FA1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183382"/>
              </p:ext>
            </p:extLst>
          </p:nvPr>
        </p:nvGraphicFramePr>
        <p:xfrm>
          <a:off x="1143259" y="1916082"/>
          <a:ext cx="10341033" cy="304797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89519">
                  <a:extLst>
                    <a:ext uri="{9D8B030D-6E8A-4147-A177-3AD203B41FA5}">
                      <a16:colId xmlns:a16="http://schemas.microsoft.com/office/drawing/2014/main" val="260832965"/>
                    </a:ext>
                  </a:extLst>
                </a:gridCol>
                <a:gridCol w="4046016">
                  <a:extLst>
                    <a:ext uri="{9D8B030D-6E8A-4147-A177-3AD203B41FA5}">
                      <a16:colId xmlns:a16="http://schemas.microsoft.com/office/drawing/2014/main" val="3487718296"/>
                    </a:ext>
                  </a:extLst>
                </a:gridCol>
                <a:gridCol w="4505498">
                  <a:extLst>
                    <a:ext uri="{9D8B030D-6E8A-4147-A177-3AD203B41FA5}">
                      <a16:colId xmlns:a16="http://schemas.microsoft.com/office/drawing/2014/main" val="3468867987"/>
                    </a:ext>
                  </a:extLst>
                </a:gridCol>
              </a:tblGrid>
              <a:tr h="57041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الْمَهاراتِ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✨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مدلولُ </a:t>
                      </a:r>
                      <a:r>
                        <a:rPr lang="ar-SA" sz="2000" b="1" dirty="0">
                          <a:solidFill>
                            <a:srgbClr val="002060"/>
                          </a:solidFill>
                          <a:cs typeface="Mudir MT" pitchFamily="2" charset="-78"/>
                        </a:rPr>
                        <a:t>الْمَهارةِ النَّفْسِيَّةِ وَالاجْتِماعِيَّةِ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📖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76854"/>
                  </a:ext>
                </a:extLst>
              </a:tr>
              <a:tr h="57041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التعاطف</a:t>
                      </a:r>
                      <a:r>
                        <a:rPr lang="ar-S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2432"/>
                  </a:ext>
                </a:extLst>
              </a:tr>
              <a:tr h="6173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التواصل الفعّال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76823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اتخاذ القرار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291839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التقدير الجمالي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Mudir MT" pitchFamily="2" charset="-78"/>
                        </a:rPr>
                        <a:t>......................................................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507421"/>
                  </a:ext>
                </a:extLst>
              </a:tr>
            </a:tbl>
          </a:graphicData>
        </a:graphic>
      </p:graphicFrame>
      <p:sp>
        <p:nvSpPr>
          <p:cNvPr id="51" name="ZoneTexte 50">
            <a:extLst>
              <a:ext uri="{FF2B5EF4-FFF2-40B4-BE49-F238E27FC236}">
                <a16:creationId xmlns:a16="http://schemas.microsoft.com/office/drawing/2014/main" id="{34FEE45C-EEF5-7E79-3B5A-0D734134ED68}"/>
              </a:ext>
            </a:extLst>
          </p:cNvPr>
          <p:cNvSpPr txBox="1"/>
          <p:nvPr/>
        </p:nvSpPr>
        <p:spPr>
          <a:xfrm>
            <a:off x="965400" y="1129825"/>
            <a:ext cx="1070760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defTabSz="685800" rtl="1">
              <a:buFont typeface="Wingdings" panose="05000000000000000000" pitchFamily="2" charset="2"/>
              <a:buChar char="q"/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اِسْتَخْرِجْ مِنَ النَّصِّ ما يُلائِمُ الْمَهاراتِ النَّفْسِيَّةَ وَالاجْتِماعِيَّةَ الآتِيَةَ وَوَضِّحْ مَدْلولَها وَفْقَ الْجَدْوَلِ الآتِي:</a:t>
            </a:r>
            <a:endParaRPr lang="ar-MA"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36665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2163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721;p62">
            <a:extLst>
              <a:ext uri="{FF2B5EF4-FFF2-40B4-BE49-F238E27FC236}">
                <a16:creationId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 dirty="0"/>
              <a:t>وَصَلْنَا إِلَى نِهَايَةِ </a:t>
            </a:r>
            <a:r>
              <a:rPr lang="ar-MA" sz="2400" dirty="0" err="1">
                <a:highlight>
                  <a:srgbClr val="FFFF00"/>
                </a:highlight>
              </a:rPr>
              <a:t>ٱلْحصَّةِ</a:t>
            </a:r>
            <a:r>
              <a:rPr lang="ar-MA" sz="2400" dirty="0"/>
              <a:t>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60C5B5-96F7-AC83-77F3-3C1341E7C6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45214-015D-2C25-A541-655A2F044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0BBFF1AF-7A6C-7062-3F87-F9ECC4C7868B}"/>
              </a:ext>
            </a:extLst>
          </p:cNvPr>
          <p:cNvSpPr/>
          <p:nvPr/>
        </p:nvSpPr>
        <p:spPr>
          <a:xfrm>
            <a:off x="0" y="8348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D3C79723-F2A6-77D4-F954-5B7801C05A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69B18B-CB69-7CAE-22DD-5E8BCB891D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Google Shape;1698;p59">
            <a:extLst>
              <a:ext uri="{FF2B5EF4-FFF2-40B4-BE49-F238E27FC236}">
                <a16:creationId xmlns:a16="http://schemas.microsoft.com/office/drawing/2014/main" id="{032F3C9A-F9FC-C873-FD74-C0E4083E71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93;p59">
            <a:extLst>
              <a:ext uri="{FF2B5EF4-FFF2-40B4-BE49-F238E27FC236}">
                <a16:creationId xmlns:a16="http://schemas.microsoft.com/office/drawing/2014/main" id="{A272B37E-93FF-89DD-558C-3D56CA318778}"/>
              </a:ext>
            </a:extLst>
          </p:cNvPr>
          <p:cNvSpPr txBox="1">
            <a:spLocks/>
          </p:cNvSpPr>
          <p:nvPr/>
        </p:nvSpPr>
        <p:spPr>
          <a:xfrm>
            <a:off x="965199" y="530810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ما تم التوصل إليه، قبل أن يتقاسم معهم عناصر الإجابة.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713;p61">
            <a:extLst>
              <a:ext uri="{FF2B5EF4-FFF2-40B4-BE49-F238E27FC236}">
                <a16:creationId xmlns:a16="http://schemas.microsoft.com/office/drawing/2014/main" id="{A7C06036-3FB0-6558-7DB8-5EB1E29A7839}"/>
              </a:ext>
            </a:extLst>
          </p:cNvPr>
          <p:cNvSpPr txBox="1">
            <a:spLocks/>
          </p:cNvSpPr>
          <p:nvPr/>
        </p:nvSpPr>
        <p:spPr>
          <a:xfrm>
            <a:off x="1143259" y="90777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في الحصة الموالية: يراقب 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</a:rPr>
              <a:t>اِسْتَخْرِجْ الْمَهاراتِ النَّفْسِيَّةَ وَالاجْتِماعِيَّةَ ومَدْلولَها وَفْقَ الْجَدْوَلِ الآتِي</a:t>
            </a:r>
            <a:r>
              <a:rPr lang="ar-S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: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+mn-lt"/>
                <a:ea typeface="Calibri"/>
                <a:cs typeface="Calibri"/>
                <a:sym typeface="Calibri"/>
              </a:rPr>
              <a:t> 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0610ED8-E58F-BFF3-95F7-2C960FB29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013069"/>
              </p:ext>
            </p:extLst>
          </p:nvPr>
        </p:nvGraphicFramePr>
        <p:xfrm>
          <a:off x="1143259" y="1916082"/>
          <a:ext cx="10341033" cy="304797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89519">
                  <a:extLst>
                    <a:ext uri="{9D8B030D-6E8A-4147-A177-3AD203B41FA5}">
                      <a16:colId xmlns:a16="http://schemas.microsoft.com/office/drawing/2014/main" val="260832965"/>
                    </a:ext>
                  </a:extLst>
                </a:gridCol>
                <a:gridCol w="4046016">
                  <a:extLst>
                    <a:ext uri="{9D8B030D-6E8A-4147-A177-3AD203B41FA5}">
                      <a16:colId xmlns:a16="http://schemas.microsoft.com/office/drawing/2014/main" val="3487718296"/>
                    </a:ext>
                  </a:extLst>
                </a:gridCol>
                <a:gridCol w="4505498">
                  <a:extLst>
                    <a:ext uri="{9D8B030D-6E8A-4147-A177-3AD203B41FA5}">
                      <a16:colId xmlns:a16="http://schemas.microsoft.com/office/drawing/2014/main" val="3468867987"/>
                    </a:ext>
                  </a:extLst>
                </a:gridCol>
              </a:tblGrid>
              <a:tr h="570417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الْمَهاراتِ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✨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مدلول المهارة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📖 </a:t>
                      </a: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الدليل من النص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76854"/>
                  </a:ext>
                </a:extLst>
              </a:tr>
              <a:tr h="57041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التعاطف</a:t>
                      </a:r>
                      <a:r>
                        <a:rPr lang="ar-SA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محاولة فهم حاجات ومشاعر الآخر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فَكانَ سَعْدونُ يُزَقْزِقُ فَأَفْهَمُ ما يُرِيدُ</a:t>
                      </a: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92432"/>
                  </a:ext>
                </a:extLst>
              </a:tr>
              <a:tr h="6173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التواصل الفعّال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القدرة على ابتكار لغة للتخاطب والتفاهم</a:t>
                      </a:r>
                      <a:r>
                        <a:rPr lang="fr-FR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حين يقول لي: أحبك، أرد عليه..</a:t>
                      </a:r>
                      <a:r>
                        <a:rPr lang="fr-FR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"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076823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اتخاذ القرار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امتلاك الجرأة والقدرة على حسم الموقف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حَتّى فَتَحْتُ يَوْمًا بابَ الْقَفَصِ… ثُمَّ غابَ في الْفَضاءِ.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291839"/>
                  </a:ext>
                </a:extLst>
              </a:tr>
              <a:tr h="644916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التقدير الجمالي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الإحساس بجمال الغناء وتأثيره الوجداني.</a:t>
                      </a:r>
                      <a:endParaRPr lang="fr-FR" sz="20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ar-SA" sz="2000" b="1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Mudir MT" pitchFamily="2" charset="-78"/>
                        </a:rPr>
                        <a:t>«كانَتْ أُغْنِيَةً عَنْ بِلادٍ بَعِيدَةٍ جَميلَةٍ حَفَرَتْ في نَفْسي»</a:t>
                      </a:r>
                      <a:endParaRPr lang="fr-FR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Mudir MT" pitchFamily="2" charset="-78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507421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CAF62B71-86A8-1980-C6ED-B1B388D613B3}"/>
              </a:ext>
            </a:extLst>
          </p:cNvPr>
          <p:cNvSpPr txBox="1"/>
          <p:nvPr/>
        </p:nvSpPr>
        <p:spPr>
          <a:xfrm>
            <a:off x="965400" y="1129825"/>
            <a:ext cx="1070760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r" defTabSz="685800" rtl="1">
              <a:buFont typeface="Wingdings" panose="05000000000000000000" pitchFamily="2" charset="2"/>
              <a:buChar char="q"/>
              <a:defRPr/>
            </a:pPr>
            <a:r>
              <a:rPr lang="ar-SA" sz="2400" b="1" dirty="0">
                <a:solidFill>
                  <a:srgbClr val="002060"/>
                </a:solidFill>
                <a:cs typeface="Mudir MT" pitchFamily="2" charset="-78"/>
              </a:rPr>
              <a:t>اِسْتَخْرِجْ مِنَ النَّصِّ ما يُلائِمُ الْمَهاراتِ النَّفْسِيَّةَ وَالاجْتِماعِيَّةَ الآتِيَةَ وَوَضِّحْ مَدْلولَها وَفْقَ الْجَدْوَلِ الآتِي:</a:t>
            </a:r>
            <a:endParaRPr lang="ar-MA" sz="2400" b="1" dirty="0">
              <a:solidFill>
                <a:srgbClr val="002060"/>
              </a:solidFill>
              <a:cs typeface="Mudir MT" pitchFamily="2" charset="-78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91933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9630</TotalTime>
  <Words>3546</Words>
  <Application>Microsoft Office PowerPoint</Application>
  <PresentationFormat>Grand écran</PresentationFormat>
  <Paragraphs>423</Paragraphs>
  <Slides>53</Slides>
  <Notes>22</Notes>
  <HiddenSlides>10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53</vt:i4>
      </vt:variant>
    </vt:vector>
  </HeadingPairs>
  <TitlesOfParts>
    <vt:vector size="70" baseType="lpstr">
      <vt:lpstr>Aptos</vt:lpstr>
      <vt:lpstr>Arial</vt:lpstr>
      <vt:lpstr>Calibri</vt:lpstr>
      <vt:lpstr>Calibri (En-têtes)</vt:lpstr>
      <vt:lpstr>Calibri Light</vt:lpstr>
      <vt:lpstr>Dosis</vt:lpstr>
      <vt:lpstr>Mudir MT</vt:lpstr>
      <vt:lpstr>Poppins ExtraBold</vt:lpstr>
      <vt:lpstr>Simplified Arabic</vt:lpstr>
      <vt:lpstr>Symbol</vt:lpstr>
      <vt:lpstr>Times New Roman</vt:lpstr>
      <vt:lpstr>Wingdings</vt:lpstr>
      <vt:lpstr>Thème Office</vt:lpstr>
      <vt:lpstr>2_Thème Office</vt:lpstr>
      <vt:lpstr>5_Thème Office</vt:lpstr>
      <vt:lpstr>6_Thème Office</vt:lpstr>
      <vt:lpstr>7_Thème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القسم؟</vt:lpstr>
      <vt:lpstr>من يذكرنا بالضوابط التي ينبغي الالتزام بها داخل القسم؟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1- النمذجة:  لاحظوا معي السؤال الأول: مَنْ ٱلَّذِي أَهْدَى ٱلطِّفْل ٱلْقَفَصَ؟</vt:lpstr>
      <vt:lpstr>2- الممارسة الموجهة:  ننتقل الآن، إلى الجواب عن السؤالين 2 و3 بشكل ثنائي؟</vt:lpstr>
      <vt:lpstr>3- الممارسة المستقلة:  ننتقل الآن، إلى الجواب عن بقية الأسئلة بشكل فردي؟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OUTIZGUI AHMED</cp:lastModifiedBy>
  <cp:revision>146</cp:revision>
  <dcterms:created xsi:type="dcterms:W3CDTF">2025-08-08T14:19:48Z</dcterms:created>
  <dcterms:modified xsi:type="dcterms:W3CDTF">2025-09-27T20:04:04Z</dcterms:modified>
</cp:coreProperties>
</file>