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3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4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  <p:sldMasterId id="2147483731" r:id="rId3"/>
    <p:sldMasterId id="2147483759" r:id="rId4"/>
    <p:sldMasterId id="2147483778" r:id="rId5"/>
  </p:sldMasterIdLst>
  <p:notesMasterIdLst>
    <p:notesMasterId r:id="rId59"/>
  </p:notesMasterIdLst>
  <p:sldIdLst>
    <p:sldId id="2147483578" r:id="rId6"/>
    <p:sldId id="2147483485" r:id="rId7"/>
    <p:sldId id="2134807732" r:id="rId8"/>
    <p:sldId id="2147483579" r:id="rId9"/>
    <p:sldId id="955" r:id="rId10"/>
    <p:sldId id="2147483594" r:id="rId11"/>
    <p:sldId id="2147483486" r:id="rId12"/>
    <p:sldId id="2147483398" r:id="rId13"/>
    <p:sldId id="2147483399" r:id="rId14"/>
    <p:sldId id="2134806337" r:id="rId15"/>
    <p:sldId id="2147483535" r:id="rId16"/>
    <p:sldId id="2147483608" r:id="rId17"/>
    <p:sldId id="2147483609" r:id="rId18"/>
    <p:sldId id="2147483597" r:id="rId19"/>
    <p:sldId id="2147483413" r:id="rId20"/>
    <p:sldId id="2147483596" r:id="rId21"/>
    <p:sldId id="2147483536" r:id="rId22"/>
    <p:sldId id="2147483585" r:id="rId23"/>
    <p:sldId id="2147483436" r:id="rId24"/>
    <p:sldId id="2147483437" r:id="rId25"/>
    <p:sldId id="2147483586" r:id="rId26"/>
    <p:sldId id="2147483604" r:id="rId27"/>
    <p:sldId id="2147483592" r:id="rId28"/>
    <p:sldId id="2147483561" r:id="rId29"/>
    <p:sldId id="2147483563" r:id="rId30"/>
    <p:sldId id="2147483564" r:id="rId31"/>
    <p:sldId id="2147483587" r:id="rId32"/>
    <p:sldId id="2147483598" r:id="rId33"/>
    <p:sldId id="2147483600" r:id="rId34"/>
    <p:sldId id="2147483599" r:id="rId35"/>
    <p:sldId id="319" r:id="rId36"/>
    <p:sldId id="353" r:id="rId37"/>
    <p:sldId id="352" r:id="rId38"/>
    <p:sldId id="356" r:id="rId39"/>
    <p:sldId id="2147483595" r:id="rId40"/>
    <p:sldId id="2147483591" r:id="rId41"/>
    <p:sldId id="2147483570" r:id="rId42"/>
    <p:sldId id="2147483588" r:id="rId43"/>
    <p:sldId id="2147483605" r:id="rId44"/>
    <p:sldId id="2147483577" r:id="rId45"/>
    <p:sldId id="295" r:id="rId46"/>
    <p:sldId id="358" r:id="rId47"/>
    <p:sldId id="359" r:id="rId48"/>
    <p:sldId id="2147483603" r:id="rId49"/>
    <p:sldId id="2147483589" r:id="rId50"/>
    <p:sldId id="2147483572" r:id="rId51"/>
    <p:sldId id="2147483573" r:id="rId52"/>
    <p:sldId id="2147483590" r:id="rId53"/>
    <p:sldId id="2147483574" r:id="rId54"/>
    <p:sldId id="2147483575" r:id="rId55"/>
    <p:sldId id="2147483576" r:id="rId56"/>
    <p:sldId id="2147483560" r:id="rId57"/>
    <p:sldId id="2147483607" r:id="rId5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2A088B-B5E8-93F3-ECE1-9E70768B94A7}" name="OUTIZGUI AHMED" initials="AO" userId="S::AHMED.OUTIZGUI@TAALIM.MA::6c1d9dfc-82bb-47ed-b00f-add50caa3f4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3E0"/>
    <a:srgbClr val="156082"/>
    <a:srgbClr val="037A9C"/>
    <a:srgbClr val="15A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31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1116" y="66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2" d="100"/>
          <a:sy n="52" d="100"/>
        </p:scale>
        <p:origin x="286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microsoft.com/office/2018/10/relationships/authors" Target="author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D1214-C790-417D-A54B-85A42C4AE46A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74F34-2E39-4643-A01F-A565B072FF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989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66F0D78-D378-595E-6130-9F87EF53D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71;g3634b8406b9_1_0:notes">
            <a:extLst>
              <a:ext uri="{FF2B5EF4-FFF2-40B4-BE49-F238E27FC236}">
                <a16:creationId xmlns:a16="http://schemas.microsoft.com/office/drawing/2014/main" id="{A4EBF64A-B253-3FF9-BD8B-A31801EAC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1863" y="1052513"/>
            <a:ext cx="5054600" cy="2843212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72;g3634b8406b9_1_0:notes">
            <a:extLst>
              <a:ext uri="{FF2B5EF4-FFF2-40B4-BE49-F238E27FC236}">
                <a16:creationId xmlns:a16="http://schemas.microsoft.com/office/drawing/2014/main" id="{A990AF56-1BF7-D3FC-BC62-2948A9565A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59"/>
            <a:ext cx="5486400" cy="3600596"/>
          </a:xfrm>
        </p:spPr>
        <p:txBody>
          <a:bodyPr lIns="91421" tIns="45701" rIns="91421" bIns="45701"/>
          <a:lstStyle/>
          <a:p>
            <a:endParaRPr lang="fr-FR" dirty="0"/>
          </a:p>
        </p:txBody>
      </p:sp>
      <p:sp>
        <p:nvSpPr>
          <p:cNvPr id="4" name="Google Shape;773;g3634b8406b9_1_0:notes">
            <a:extLst>
              <a:ext uri="{FF2B5EF4-FFF2-40B4-BE49-F238E27FC236}">
                <a16:creationId xmlns:a16="http://schemas.microsoft.com/office/drawing/2014/main" id="{784A298B-DC89-0AD9-4BDA-0369BB4C35D0}"/>
              </a:ext>
            </a:extLst>
          </p:cNvPr>
          <p:cNvSpPr txBox="1"/>
          <p:nvPr/>
        </p:nvSpPr>
        <p:spPr>
          <a:xfrm>
            <a:off x="3884608" y="8685227"/>
            <a:ext cx="2971800" cy="4586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8D0D654-7172-4DD1-A11D-C8D82BEB2586}" type="slidenum">
              <a:t>1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115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6;g370ab27719c_0_589:notes">
            <a:extLst>
              <a:ext uri="{FF2B5EF4-FFF2-40B4-BE49-F238E27FC236}">
                <a16:creationId xmlns:a16="http://schemas.microsoft.com/office/drawing/2014/main" id="{808EA1FC-CA09-0FA7-9BFC-2DA09E4204E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lIns="91421" tIns="91421" rIns="91421" bIns="91421"/>
          <a:lstStyle/>
          <a:p>
            <a:endParaRPr lang="fr-FR"/>
          </a:p>
        </p:txBody>
      </p:sp>
      <p:sp>
        <p:nvSpPr>
          <p:cNvPr id="3" name="Google Shape;1077;g370ab27719c_0_589:notes">
            <a:extLst>
              <a:ext uri="{FF2B5EF4-FFF2-40B4-BE49-F238E27FC236}">
                <a16:creationId xmlns:a16="http://schemas.microsoft.com/office/drawing/2014/main" id="{6EDCBD9C-6CAC-EBB1-7496-F79C9F189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>
          <a:extLst>
            <a:ext uri="{FF2B5EF4-FFF2-40B4-BE49-F238E27FC236}">
              <a16:creationId xmlns:a16="http://schemas.microsoft.com/office/drawing/2014/main" id="{33E3C808-C8B5-FB39-C553-CC22EC607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>
            <a:extLst>
              <a:ext uri="{FF2B5EF4-FFF2-40B4-BE49-F238E27FC236}">
                <a16:creationId xmlns:a16="http://schemas.microsoft.com/office/drawing/2014/main" id="{5D2C00BD-1749-7F0E-899B-6BA4D4E1B2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>
            <a:extLst>
              <a:ext uri="{FF2B5EF4-FFF2-40B4-BE49-F238E27FC236}">
                <a16:creationId xmlns:a16="http://schemas.microsoft.com/office/drawing/2014/main" id="{A3A77B0D-F54E-3ED4-D79C-3BF6771C03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8009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>
          <a:extLst>
            <a:ext uri="{FF2B5EF4-FFF2-40B4-BE49-F238E27FC236}">
              <a16:creationId xmlns:a16="http://schemas.microsoft.com/office/drawing/2014/main" id="{6104F79D-0C71-8EAE-5091-94FB58FA0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1:notes">
            <a:extLst>
              <a:ext uri="{FF2B5EF4-FFF2-40B4-BE49-F238E27FC236}">
                <a16:creationId xmlns:a16="http://schemas.microsoft.com/office/drawing/2014/main" id="{84F5C3CC-5784-622A-3B10-325BEDB1E3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11:notes">
            <a:extLst>
              <a:ext uri="{FF2B5EF4-FFF2-40B4-BE49-F238E27FC236}">
                <a16:creationId xmlns:a16="http://schemas.microsoft.com/office/drawing/2014/main" id="{9DA59ABC-DB7C-8EA5-AC7A-8F54E55E08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2" name="Google Shape;362;p11:notes">
            <a:extLst>
              <a:ext uri="{FF2B5EF4-FFF2-40B4-BE49-F238E27FC236}">
                <a16:creationId xmlns:a16="http://schemas.microsoft.com/office/drawing/2014/main" id="{6E4D306F-3EDF-201A-94EB-55CC157FBC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ar-M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10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7511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94789958-BE2C-60A3-6064-85436B9DF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30:notes">
            <a:extLst>
              <a:ext uri="{FF2B5EF4-FFF2-40B4-BE49-F238E27FC236}">
                <a16:creationId xmlns:a16="http://schemas.microsoft.com/office/drawing/2014/main" id="{4CE15D58-5928-F20F-AF88-383F0BBB7D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8" name="Google Shape;1358;p30:notes">
            <a:extLst>
              <a:ext uri="{FF2B5EF4-FFF2-40B4-BE49-F238E27FC236}">
                <a16:creationId xmlns:a16="http://schemas.microsoft.com/office/drawing/2014/main" id="{004309FC-4902-BD8F-F69F-86B436355F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932904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E3C00CE3-E0A0-551C-3EC5-12096EC8E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D8EE13A4-D6BA-CA8D-885A-1A0FA09891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D7409A94-8E3C-35A6-B790-15D8D49FD7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318629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9C6BA25E-695B-1D00-5457-D68CEE089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71544F92-5E86-DDD0-7372-A259EB5A22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36018C8B-C638-E444-4A92-B77B3B02DE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886605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2DB407D6-6631-9AFF-95CA-5FAEFC7C0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5A0EC174-A1B7-D902-7B4D-226ECBE14F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70ECF989-0BFB-BB7B-3D19-9D95E4BD7F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05634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1804261A-1844-D0BA-CBFA-4B3BC0992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98761D05-34C2-0B60-42A2-7F704AD74D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B2B0657F-D9A2-D42E-59FD-C11071D2AC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096984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3BC94BF8-FFBF-D3C1-A761-CF2D5970F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0F181244-22DA-8B81-F42C-C48E94E295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50163067-7FDD-6351-B9AA-5ECF307DE4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220488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044FF9EB-D68A-F019-BB0E-3A91E1558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749AD77D-F4EF-0675-9123-B484F52ABA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EF89407D-B894-2556-F5A2-AA69C1AA26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9594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AC6A5CBB-8281-B2A4-DD81-824700A8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88C5E7F4-DE2A-64B9-2DF7-04558F0E5F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ADD53A2B-6B19-7602-544E-36BE26D6EA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38689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C168F95C-9D4F-E72E-A984-10943D11C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30:notes">
            <a:extLst>
              <a:ext uri="{FF2B5EF4-FFF2-40B4-BE49-F238E27FC236}">
                <a16:creationId xmlns:a16="http://schemas.microsoft.com/office/drawing/2014/main" id="{2306CD7D-DAB6-82CF-60C2-1568233090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8" name="Google Shape;1358;p30:notes">
            <a:extLst>
              <a:ext uri="{FF2B5EF4-FFF2-40B4-BE49-F238E27FC236}">
                <a16:creationId xmlns:a16="http://schemas.microsoft.com/office/drawing/2014/main" id="{96629844-8E0C-31DD-C8DD-044EE0F160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00766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5CE60656-15BE-1BF6-467B-21465596D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A902BAE3-EDB6-91A2-8CCA-9885D9040B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F8CB414E-0718-83C7-962B-2E07955F82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1B59C630-13BB-7EE5-C2F7-60DBC60F412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40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0374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508" name="Google Shape;1508;p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41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47EDB18C-DB15-8E13-BD06-98E7C2A10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F91EE819-20EF-3457-8519-43F692EFFF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C59CBCA1-04E1-D176-1C7F-738FB99940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94193C4A-F322-B2CD-7506-6230601D6F4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42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9949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CE2D98F3-4F01-9B30-C19B-C59B18ED0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FC43EC65-A147-8364-1F5D-628FE3C963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6F50015B-0705-EE10-7CB5-924FE69606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0B8C7AB3-A55E-1023-0F44-BA0863DB49F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43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4567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C16EE8C6-77B8-E6E2-957E-7A2E67CDA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091799D3-3724-08A6-6515-B37BDA2270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FFA9921F-7453-EDF1-E733-B7070F26A1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87ED6871-8B34-06A0-59F4-A9594403605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44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8078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0BF73178-4221-182B-9054-37D09D61E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B26ECB39-3B9C-DF24-BBFA-3E358149AF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48417557-1502-4816-2D34-AB8B693045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956991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931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8178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3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630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97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083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4944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0936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2655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79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429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1;p65">
            <a:extLst>
              <a:ext uri="{FF2B5EF4-FFF2-40B4-BE49-F238E27FC236}">
                <a16:creationId xmlns:a16="http://schemas.microsoft.com/office/drawing/2014/main" id="{26459DD0-CBC0-27E6-F49B-4789DAE18F30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459527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3816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1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76095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10900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:a16="http://schemas.microsoft.com/office/drawing/2014/main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494;p66">
            <a:extLst>
              <a:ext uri="{FF2B5EF4-FFF2-40B4-BE49-F238E27FC236}">
                <a16:creationId xmlns:a16="http://schemas.microsoft.com/office/drawing/2014/main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495;p66">
            <a:extLst>
              <a:ext uri="{FF2B5EF4-FFF2-40B4-BE49-F238E27FC236}">
                <a16:creationId xmlns:a16="http://schemas.microsoft.com/office/drawing/2014/main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B6157E9-D3C2-408A-8624-22B2CE8B1F9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31306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59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8FA9865-4FAE-4140-90AC-D386D6FC41BA}" type="datetime1">
              <a:rPr lang="fr-FR"/>
              <a:pPr lvl="0"/>
              <a:t>16/09/2025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3377B7-3CAF-4A67-911C-D4B2E0FBA2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763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2ABDDBA-8375-4493-853A-C01FB35A2F46}" type="datetime1">
              <a:rPr lang="fr-FR"/>
              <a:pPr lvl="0"/>
              <a:t>16/09/2025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CD731844-473A-4C86-8314-198431F5C6D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768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015A79E-26D0-40DE-9631-3AFBD54ADF9B}" type="datetime1">
              <a:rPr lang="fr-FR"/>
              <a:pPr lvl="0"/>
              <a:t>16/09/2025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948F3B7-A9A2-42B0-95B6-9ACC3060977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2772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0022089-A5D7-4EF6-B709-E23F02F99E33}" type="datetime1">
              <a:rPr lang="fr-FR"/>
              <a:pPr lvl="0"/>
              <a:t>16/09/2025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439C9F48-11D4-4921-8BD7-2A616E495D9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557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5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5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D7A5BC3-5753-4B61-943C-1ED6A0A093D1}" type="datetime1">
              <a:rPr lang="fr-FR"/>
              <a:pPr lvl="0"/>
              <a:t>16/09/2025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B2BBBD4-193B-42A1-A6DE-43C107483E0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004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DCEF032-47C8-43A4-BB2B-CF252202F2C0}" type="datetime1">
              <a:rPr lang="fr-FR"/>
              <a:pPr lvl="0"/>
              <a:t>16/09/2025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A0D16A6-909F-438F-82DE-9C675415274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8374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B1C7C0B-62D7-4401-80B9-CE6945F5B4AB}" type="datetime1">
              <a:rPr lang="fr-FR"/>
              <a:pPr lvl="0"/>
              <a:t>16/09/2025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BABAE430-7260-4094-B089-F06E6B7B5A5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2460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C7A46FA-C00D-499A-9F3C-5031298100A3}" type="datetime1">
              <a:rPr lang="fr-FR"/>
              <a:pPr lvl="0"/>
              <a:t>16/09/2025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9F8E816-F8CA-414A-9DF9-48887FAFE37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51149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4546EF5-36E1-4FC0-9B6C-CE745D939A2E}" type="datetime1">
              <a:rPr lang="fr-FR"/>
              <a:pPr lvl="0"/>
              <a:t>16/09/2025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ECF4397-6344-48E4-BD3C-CC9ADFFCA9B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32044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08C36E-DEE8-4925-8903-E0D3352E3C5C}" type="datetime1">
              <a:rPr lang="fr-FR"/>
              <a:pPr lvl="0"/>
              <a:t>16/09/2025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D9E9DCD-5922-45E1-8FF1-273D4ACF9B4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1597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0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9B690EA-43CC-4D64-832D-87C89E722281}" type="datetime1">
              <a:rPr lang="fr-FR"/>
              <a:pPr lvl="0"/>
              <a:t>16/09/2025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3514F1B-96EF-4601-8348-C6047C08BFF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4496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:a16="http://schemas.microsoft.com/office/drawing/2014/main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2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59281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id="{085C4DBA-4569-AC43-D429-33DA51606C81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07ABB235-8A44-BBB0-3520-B76CAD24E6E7}"/>
              </a:ext>
            </a:extLst>
          </p:cNvPr>
          <p:cNvSpPr/>
          <p:nvPr/>
        </p:nvSpPr>
        <p:spPr>
          <a:xfrm rot="10800009" flipH="1">
            <a:off x="495300" y="297925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3185278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EFB79256-9A33-8A21-1896-6F7EEA6D4579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53933152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61327B88-35D1-0E06-07C7-97D2CFED3411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70769326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:a16="http://schemas.microsoft.com/office/drawing/2014/main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:a16="http://schemas.microsoft.com/office/drawing/2014/main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:a16="http://schemas.microsoft.com/office/drawing/2014/main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:a16="http://schemas.microsoft.com/office/drawing/2014/main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:a16="http://schemas.microsoft.com/office/drawing/2014/main" id="{317A13B7-C035-1C17-D03E-0A288AEDA7E4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:a16="http://schemas.microsoft.com/office/drawing/2014/main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:a16="http://schemas.microsoft.com/office/drawing/2014/main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57254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:a16="http://schemas.microsoft.com/office/drawing/2014/main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:a16="http://schemas.microsoft.com/office/drawing/2014/main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0;p79">
            <a:extLst>
              <a:ext uri="{FF2B5EF4-FFF2-40B4-BE49-F238E27FC236}">
                <a16:creationId xmlns:a16="http://schemas.microsoft.com/office/drawing/2014/main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1;p79">
            <a:extLst>
              <a:ext uri="{FF2B5EF4-FFF2-40B4-BE49-F238E27FC236}">
                <a16:creationId xmlns:a16="http://schemas.microsoft.com/office/drawing/2014/main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fld id="{BBE84098-2294-4EF7-98CF-E51B5DE54DE1}" type="slidenum">
              <a:t>‹N°›</a:t>
            </a:fld>
            <a:endParaRPr lang="fr-FR"/>
          </a:p>
        </p:txBody>
      </p:sp>
      <p:grpSp>
        <p:nvGrpSpPr>
          <p:cNvPr id="6" name="Google Shape;52;p79">
            <a:extLst>
              <a:ext uri="{FF2B5EF4-FFF2-40B4-BE49-F238E27FC236}">
                <a16:creationId xmlns:a16="http://schemas.microsoft.com/office/drawing/2014/main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:a16="http://schemas.microsoft.com/office/drawing/2014/main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:a16="http://schemas.microsoft.com/office/drawing/2014/main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:a16="http://schemas.microsoft.com/office/drawing/2014/main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:a16="http://schemas.microsoft.com/office/drawing/2014/main" id="{D87173D8-889B-C425-0D29-B999C7F59C3C}"/>
              </a:ext>
            </a:extLst>
          </p:cNvPr>
          <p:cNvSpPr/>
          <p:nvPr/>
        </p:nvSpPr>
        <p:spPr>
          <a:xfrm flipH="1">
            <a:off x="11353800" y="363225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:a16="http://schemas.microsoft.com/office/drawing/2014/main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4" y="52389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5449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userDrawn="1">
  <p:cSld name="6_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id="{9F0F27D2-E3BB-E638-8657-579AE4CD7660}"/>
              </a:ext>
            </a:extLst>
          </p:cNvPr>
          <p:cNvSpPr/>
          <p:nvPr userDrawn="1"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FD4220-F79D-CE47-D46E-24FBA9C4789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3602516-E5E7-C548-5BDD-2D3BABF02CE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54427" y="55062"/>
            <a:ext cx="767119" cy="76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4206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12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4151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88959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288972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873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245826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4281321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0441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3460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9088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9758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3990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238640289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16/09/2025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864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927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719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18383586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01096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3128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16/09/2025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6412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1396352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404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502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87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402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008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81477"/>
      </p:ext>
    </p:extLst>
  </p:cSld>
  <p:clrMapOvr>
    <a:masterClrMapping/>
  </p:clrMapOvr>
  <p:hf sldNum="0"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17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4357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5485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338895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7695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6004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85804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786366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5082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54681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80148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7209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834817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0947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501767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3111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90238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89080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324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777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8533175"/>
      </p:ext>
    </p:extLst>
  </p:cSld>
  <p:clrMapOvr>
    <a:masterClrMapping/>
  </p:clrMapOvr>
  <p:hf sldNum="0"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3563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495818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598641"/>
      </p:ext>
    </p:extLst>
  </p:cSld>
  <p:clrMapOvr>
    <a:masterClrMapping/>
  </p:clrMapOvr>
  <p:hf sldNum="0"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0092301"/>
      </p:ext>
    </p:extLst>
  </p:cSld>
  <p:clrMapOvr>
    <a:masterClrMapping/>
  </p:clrMapOvr>
  <p:hf sldNum="0"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771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16012635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74920162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197580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6006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335477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543696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37890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5210513"/>
      </p:ext>
    </p:extLst>
  </p:cSld>
  <p:clrMapOvr>
    <a:masterClrMapping/>
  </p:clrMapOvr>
  <p:hf sldNum="0" hdr="0" ft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16/09/2025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24019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1988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4647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126812998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613261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14697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16/09/2025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28158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7343968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8496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540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390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6532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107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845435"/>
      </p:ext>
    </p:extLst>
  </p:cSld>
  <p:clrMapOvr>
    <a:masterClrMapping/>
  </p:clrMapOvr>
  <p:hf sldNum="0" hdr="0" ftr="0" dt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2_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33085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2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29" Type="http://schemas.openxmlformats.org/officeDocument/2006/relationships/theme" Target="../theme/theme5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28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slideLayout" Target="../slideLayouts/slideLayout1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460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80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594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26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  <p:sldLayoutId id="2147483811" r:id="rId28"/>
    <p:sldLayoutId id="2147483812" r:id="rId29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496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7" r:id="rId17"/>
    <p:sldLayoutId id="214748381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788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  <p:sldLayoutId id="2147483795" r:id="rId17"/>
    <p:sldLayoutId id="2147483796" r:id="rId18"/>
    <p:sldLayoutId id="2147483797" r:id="rId19"/>
    <p:sldLayoutId id="2147483798" r:id="rId20"/>
    <p:sldLayoutId id="2147483799" r:id="rId21"/>
    <p:sldLayoutId id="2147483800" r:id="rId22"/>
    <p:sldLayoutId id="2147483801" r:id="rId23"/>
    <p:sldLayoutId id="2147483802" r:id="rId24"/>
    <p:sldLayoutId id="2147483803" r:id="rId25"/>
    <p:sldLayoutId id="2147483804" r:id="rId26"/>
    <p:sldLayoutId id="2147483805" r:id="rId27"/>
    <p:sldLayoutId id="2147483806" r:id="rId28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microsoft.com/office/2007/relationships/hdphoto" Target="../media/hdphoto1.wdp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OFG-nWUaK8DQR0QW3I_oDD_CG7DzTBUZ?usp=drive_link" TargetMode="External"/><Relationship Id="rId2" Type="http://schemas.openxmlformats.org/officeDocument/2006/relationships/hyperlink" Target="https://drive.google.com/drive/folders/1LVMLazqavrVc3RVzeVN8mafgRNxbfOyb?usp=drive_link" TargetMode="Externa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0.png"/><Relationship Id="rId4" Type="http://schemas.openxmlformats.org/officeDocument/2006/relationships/hyperlink" Target="https://drive.google.com/drive/folders/1OFG-nWUaK8DQR0QW3I_oDD_CG7DzTBUZ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8.xml"/><Relationship Id="rId4" Type="http://schemas.openxmlformats.org/officeDocument/2006/relationships/image" Target="../media/image3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6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6.xml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6.xml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8.png"/><Relationship Id="rId5" Type="http://schemas.microsoft.com/office/2007/relationships/hdphoto" Target="../media/hdphoto3.wdp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8.png"/><Relationship Id="rId5" Type="http://schemas.microsoft.com/office/2007/relationships/hdphoto" Target="../media/hdphoto3.wdp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0.png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5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54.png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55.png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40.pn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B1F8C-F8C4-401C-9AAA-F7A2EFE60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75;p100" descr="الصفحة الرئيسية">
            <a:extLst>
              <a:ext uri="{FF2B5EF4-FFF2-40B4-BE49-F238E27FC236}">
                <a16:creationId xmlns:a16="http://schemas.microsoft.com/office/drawing/2014/main" id="{6AD23381-334C-67D8-CF1A-37D4D26D10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909508" y="183876"/>
            <a:ext cx="4372980" cy="6631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777;p100">
            <a:extLst>
              <a:ext uri="{FF2B5EF4-FFF2-40B4-BE49-F238E27FC236}">
                <a16:creationId xmlns:a16="http://schemas.microsoft.com/office/drawing/2014/main" id="{C1CD5E3F-6334-6BAD-8391-699AEABC32B7}"/>
              </a:ext>
            </a:extLst>
          </p:cNvPr>
          <p:cNvSpPr/>
          <p:nvPr/>
        </p:nvSpPr>
        <p:spPr>
          <a:xfrm>
            <a:off x="4875840" y="3464895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779;p100">
            <a:extLst>
              <a:ext uri="{FF2B5EF4-FFF2-40B4-BE49-F238E27FC236}">
                <a16:creationId xmlns:a16="http://schemas.microsoft.com/office/drawing/2014/main" id="{99507D5E-01E4-585E-FE95-22064BECB586}"/>
              </a:ext>
            </a:extLst>
          </p:cNvPr>
          <p:cNvSpPr txBox="1"/>
          <p:nvPr/>
        </p:nvSpPr>
        <p:spPr>
          <a:xfrm>
            <a:off x="9769961" y="3602745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اللبنة</a:t>
            </a: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</a:t>
            </a:r>
            <a:r>
              <a:rPr lang="fr-FR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3</a:t>
            </a: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</a:t>
            </a:r>
          </a:p>
        </p:txBody>
      </p:sp>
      <p:sp>
        <p:nvSpPr>
          <p:cNvPr id="5" name="Google Shape;780;p100">
            <a:extLst>
              <a:ext uri="{FF2B5EF4-FFF2-40B4-BE49-F238E27FC236}">
                <a16:creationId xmlns:a16="http://schemas.microsoft.com/office/drawing/2014/main" id="{50B1EF99-CF88-9967-3597-F1D93653E9A7}"/>
              </a:ext>
            </a:extLst>
          </p:cNvPr>
          <p:cNvSpPr/>
          <p:nvPr/>
        </p:nvSpPr>
        <p:spPr>
          <a:xfrm>
            <a:off x="9623127" y="357264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781;p100">
            <a:extLst>
              <a:ext uri="{FF2B5EF4-FFF2-40B4-BE49-F238E27FC236}">
                <a16:creationId xmlns:a16="http://schemas.microsoft.com/office/drawing/2014/main" id="{ACAD7DA3-8D04-019B-7276-FB1CD16AE0B9}"/>
              </a:ext>
            </a:extLst>
          </p:cNvPr>
          <p:cNvSpPr/>
          <p:nvPr/>
        </p:nvSpPr>
        <p:spPr>
          <a:xfrm>
            <a:off x="4872828" y="4374434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782;p100">
            <a:extLst>
              <a:ext uri="{FF2B5EF4-FFF2-40B4-BE49-F238E27FC236}">
                <a16:creationId xmlns:a16="http://schemas.microsoft.com/office/drawing/2014/main" id="{38D59DD8-FB78-B6A9-6375-F77709C89325}"/>
              </a:ext>
            </a:extLst>
          </p:cNvPr>
          <p:cNvSpPr txBox="1"/>
          <p:nvPr/>
        </p:nvSpPr>
        <p:spPr>
          <a:xfrm>
            <a:off x="9688973" y="4549743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الأسبوع</a:t>
            </a:r>
            <a:endParaRPr lang="fr-FR" sz="24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783;p100">
            <a:extLst>
              <a:ext uri="{FF2B5EF4-FFF2-40B4-BE49-F238E27FC236}">
                <a16:creationId xmlns:a16="http://schemas.microsoft.com/office/drawing/2014/main" id="{99AFAB8F-2231-1287-D5FE-06B6ECE6BF9C}"/>
              </a:ext>
            </a:extLst>
          </p:cNvPr>
          <p:cNvSpPr/>
          <p:nvPr/>
        </p:nvSpPr>
        <p:spPr>
          <a:xfrm>
            <a:off x="9623127" y="446822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787;p100">
            <a:extLst>
              <a:ext uri="{FF2B5EF4-FFF2-40B4-BE49-F238E27FC236}">
                <a16:creationId xmlns:a16="http://schemas.microsoft.com/office/drawing/2014/main" id="{B5C52090-22C0-035E-A803-B1979C0780AB}"/>
              </a:ext>
            </a:extLst>
          </p:cNvPr>
          <p:cNvSpPr txBox="1"/>
          <p:nvPr/>
        </p:nvSpPr>
        <p:spPr>
          <a:xfrm>
            <a:off x="6095998" y="1666874"/>
            <a:ext cx="5012000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lvl="0" algn="r">
              <a:buClr>
                <a:srgbClr val="000000"/>
              </a:buClr>
              <a:buSzPts val="5400"/>
            </a:pPr>
            <a:r>
              <a:rPr lang="ar-MA" sz="6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مادَّةُ اللُّغةِ العَربيَّةِ</a:t>
            </a:r>
            <a:endParaRPr lang="ar-MA" sz="60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0" name="Google Shape;788;p100">
            <a:extLst>
              <a:ext uri="{FF2B5EF4-FFF2-40B4-BE49-F238E27FC236}">
                <a16:creationId xmlns:a16="http://schemas.microsoft.com/office/drawing/2014/main" id="{F0592166-6F2D-C246-7169-F49581E4BC0D}"/>
              </a:ext>
            </a:extLst>
          </p:cNvPr>
          <p:cNvGrpSpPr/>
          <p:nvPr/>
        </p:nvGrpSpPr>
        <p:grpSpPr>
          <a:xfrm>
            <a:off x="917856" y="1127574"/>
            <a:ext cx="1782933" cy="1428585"/>
            <a:chOff x="917856" y="1127574"/>
            <a:chExt cx="1782933" cy="1428585"/>
          </a:xfrm>
        </p:grpSpPr>
        <p:pic>
          <p:nvPicPr>
            <p:cNvPr id="11" name="Google Shape;789;p100">
              <a:extLst>
                <a:ext uri="{FF2B5EF4-FFF2-40B4-BE49-F238E27FC236}">
                  <a16:creationId xmlns:a16="http://schemas.microsoft.com/office/drawing/2014/main" id="{ABCEDE7A-8414-C9DF-97B3-D8D715B5F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rcRect/>
            <a:stretch>
              <a:fillRect/>
            </a:stretch>
          </p:blipFill>
          <p:spPr>
            <a:xfrm>
              <a:off x="917856" y="1127574"/>
              <a:ext cx="1782933" cy="142858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" name="Google Shape;790;p100">
              <a:extLst>
                <a:ext uri="{FF2B5EF4-FFF2-40B4-BE49-F238E27FC236}">
                  <a16:creationId xmlns:a16="http://schemas.microsoft.com/office/drawing/2014/main" id="{E5F594F0-519F-8116-06FC-158330561925}"/>
                </a:ext>
              </a:extLst>
            </p:cNvPr>
            <p:cNvSpPr txBox="1"/>
            <p:nvPr/>
          </p:nvSpPr>
          <p:spPr>
            <a:xfrm>
              <a:off x="1040874" y="1460726"/>
              <a:ext cx="153689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30" tIns="45701" rIns="91430" bIns="45701" anchor="t" anchorCtr="1" compatLnSpc="1">
              <a:sp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dirty="0">
                  <a:solidFill>
                    <a:srgbClr val="FFFFFF"/>
                  </a:solidFill>
                  <a:latin typeface="Arial" pitchFamily="34"/>
                  <a:cs typeface="Arial" pitchFamily="34"/>
                </a:rPr>
                <a:t>  </a:t>
              </a:r>
              <a:r>
                <a:rPr lang="ar-SA" sz="2400" b="1">
                  <a:solidFill>
                    <a:srgbClr val="FFFFFF"/>
                  </a:solidFill>
                  <a:latin typeface="Arial" pitchFamily="34"/>
                  <a:cs typeface="Arial" pitchFamily="34"/>
                </a:rPr>
                <a:t>الأولى</a:t>
              </a:r>
              <a:endParaRPr lang="ar-MA" sz="2400" b="1" dirty="0">
                <a:solidFill>
                  <a:srgbClr val="FFFFFF"/>
                </a:solidFill>
                <a:latin typeface="Arial" pitchFamily="34"/>
                <a:cs typeface="Arial" pitchFamily="34"/>
              </a:endParaRPr>
            </a:p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dirty="0">
                  <a:solidFill>
                    <a:srgbClr val="FFFFFF"/>
                  </a:solidFill>
                  <a:latin typeface="Arial" pitchFamily="34"/>
                  <a:cs typeface="Arial" pitchFamily="34"/>
                </a:rPr>
                <a:t>إعدادي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2FFAC6F2-015B-798F-1504-B7EEF97426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00" y="3163116"/>
            <a:ext cx="4292600" cy="2234158"/>
          </a:xfrm>
          <a:prstGeom prst="rect">
            <a:avLst/>
          </a:prstGeom>
        </p:spPr>
      </p:pic>
      <p:sp>
        <p:nvSpPr>
          <p:cNvPr id="13" name="Google Shape;777;p100">
            <a:extLst>
              <a:ext uri="{FF2B5EF4-FFF2-40B4-BE49-F238E27FC236}">
                <a16:creationId xmlns:a16="http://schemas.microsoft.com/office/drawing/2014/main" id="{F1FBBE3B-B0B6-EF4B-3D10-C1678888BE57}"/>
              </a:ext>
            </a:extLst>
          </p:cNvPr>
          <p:cNvSpPr/>
          <p:nvPr/>
        </p:nvSpPr>
        <p:spPr>
          <a:xfrm>
            <a:off x="4895237" y="5263216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779;p100">
            <a:extLst>
              <a:ext uri="{FF2B5EF4-FFF2-40B4-BE49-F238E27FC236}">
                <a16:creationId xmlns:a16="http://schemas.microsoft.com/office/drawing/2014/main" id="{495A62C2-3767-832C-8188-342235288A18}"/>
              </a:ext>
            </a:extLst>
          </p:cNvPr>
          <p:cNvSpPr txBox="1"/>
          <p:nvPr/>
        </p:nvSpPr>
        <p:spPr>
          <a:xfrm>
            <a:off x="9789358" y="5401066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الحصة</a:t>
            </a: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</a:t>
            </a:r>
          </a:p>
        </p:txBody>
      </p:sp>
      <p:sp>
        <p:nvSpPr>
          <p:cNvPr id="17" name="Google Shape;780;p100">
            <a:extLst>
              <a:ext uri="{FF2B5EF4-FFF2-40B4-BE49-F238E27FC236}">
                <a16:creationId xmlns:a16="http://schemas.microsoft.com/office/drawing/2014/main" id="{FADCFE4A-2F06-FC61-3AF8-476027C3EE6C}"/>
              </a:ext>
            </a:extLst>
          </p:cNvPr>
          <p:cNvSpPr/>
          <p:nvPr/>
        </p:nvSpPr>
        <p:spPr>
          <a:xfrm>
            <a:off x="9642524" y="537096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3" name="Google Shape;781;p100">
            <a:extLst>
              <a:ext uri="{FF2B5EF4-FFF2-40B4-BE49-F238E27FC236}">
                <a16:creationId xmlns:a16="http://schemas.microsoft.com/office/drawing/2014/main" id="{328AD07A-2BE8-E8A4-C02B-B9C4DE22C9E7}"/>
              </a:ext>
            </a:extLst>
          </p:cNvPr>
          <p:cNvSpPr/>
          <p:nvPr/>
        </p:nvSpPr>
        <p:spPr>
          <a:xfrm>
            <a:off x="4875603" y="6056383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4" name="Google Shape;782;p100">
            <a:extLst>
              <a:ext uri="{FF2B5EF4-FFF2-40B4-BE49-F238E27FC236}">
                <a16:creationId xmlns:a16="http://schemas.microsoft.com/office/drawing/2014/main" id="{61109EE3-7AB9-A65B-8940-341C607461A7}"/>
              </a:ext>
            </a:extLst>
          </p:cNvPr>
          <p:cNvSpPr txBox="1"/>
          <p:nvPr/>
        </p:nvSpPr>
        <p:spPr>
          <a:xfrm>
            <a:off x="9691748" y="6181817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الموضوع</a:t>
            </a:r>
            <a:endParaRPr lang="fr-FR" sz="24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5" name="Google Shape;783;p100">
            <a:extLst>
              <a:ext uri="{FF2B5EF4-FFF2-40B4-BE49-F238E27FC236}">
                <a16:creationId xmlns:a16="http://schemas.microsoft.com/office/drawing/2014/main" id="{93D21B39-1633-4036-1A1C-A89F17307FFF}"/>
              </a:ext>
            </a:extLst>
          </p:cNvPr>
          <p:cNvSpPr/>
          <p:nvPr/>
        </p:nvSpPr>
        <p:spPr>
          <a:xfrm>
            <a:off x="9625902" y="615017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779;p100">
            <a:extLst>
              <a:ext uri="{FF2B5EF4-FFF2-40B4-BE49-F238E27FC236}">
                <a16:creationId xmlns:a16="http://schemas.microsoft.com/office/drawing/2014/main" id="{B9A582CD-A7E2-58EF-C6CE-EB8EC1CB9885}"/>
              </a:ext>
            </a:extLst>
          </p:cNvPr>
          <p:cNvSpPr txBox="1"/>
          <p:nvPr/>
        </p:nvSpPr>
        <p:spPr>
          <a:xfrm>
            <a:off x="4895237" y="3497267"/>
            <a:ext cx="4727890" cy="4948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457200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/>
                </a:solidFill>
                <a:cs typeface="Times New Roman" panose="02020603050405020304" pitchFamily="18" charset="0"/>
              </a:rPr>
              <a:t>أقرأ بطلاقة وأفهم</a:t>
            </a:r>
            <a:r>
              <a:rPr lang="ar-SA" sz="2400" b="1" dirty="0">
                <a:solidFill>
                  <a:schemeClr val="bg1"/>
                </a:solidFill>
                <a:cs typeface="Times New Roman" panose="02020603050405020304" pitchFamily="18" charset="0"/>
              </a:rPr>
              <a:t> نصا قصيرا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4" name="Google Shape;779;p100">
            <a:extLst>
              <a:ext uri="{FF2B5EF4-FFF2-40B4-BE49-F238E27FC236}">
                <a16:creationId xmlns:a16="http://schemas.microsoft.com/office/drawing/2014/main" id="{52EE8FC3-D9E9-4A3B-E9EE-74F94AD2C5A3}"/>
              </a:ext>
            </a:extLst>
          </p:cNvPr>
          <p:cNvSpPr txBox="1"/>
          <p:nvPr/>
        </p:nvSpPr>
        <p:spPr>
          <a:xfrm>
            <a:off x="4947433" y="5317429"/>
            <a:ext cx="4727890" cy="577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457200" rtl="1">
              <a:lnSpc>
                <a:spcPct val="150000"/>
              </a:lnSpc>
              <a:defRPr/>
            </a:pPr>
            <a:r>
              <a:rPr lang="ar-SA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الأولى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8" name="Google Shape;779;p100">
            <a:extLst>
              <a:ext uri="{FF2B5EF4-FFF2-40B4-BE49-F238E27FC236}">
                <a16:creationId xmlns:a16="http://schemas.microsoft.com/office/drawing/2014/main" id="{5BF1DDA0-D69B-886B-23AB-CCE05E82716E}"/>
              </a:ext>
            </a:extLst>
          </p:cNvPr>
          <p:cNvSpPr txBox="1"/>
          <p:nvPr/>
        </p:nvSpPr>
        <p:spPr>
          <a:xfrm>
            <a:off x="4980233" y="4402053"/>
            <a:ext cx="4727890" cy="577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457200" rtl="1">
              <a:lnSpc>
                <a:spcPct val="150000"/>
              </a:lnSpc>
              <a:defRPr/>
            </a:pPr>
            <a:r>
              <a:rPr lang="ar-SA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الأول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19" name="Google Shape;779;p100">
            <a:extLst>
              <a:ext uri="{FF2B5EF4-FFF2-40B4-BE49-F238E27FC236}">
                <a16:creationId xmlns:a16="http://schemas.microsoft.com/office/drawing/2014/main" id="{32621D15-C74B-5153-CA1C-CD24231E9AA1}"/>
              </a:ext>
            </a:extLst>
          </p:cNvPr>
          <p:cNvSpPr txBox="1"/>
          <p:nvPr/>
        </p:nvSpPr>
        <p:spPr>
          <a:xfrm>
            <a:off x="4871927" y="6147192"/>
            <a:ext cx="4884180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457200" rtl="1">
              <a:defRPr/>
            </a:pPr>
            <a:r>
              <a:rPr lang="ar-MA" sz="2400" b="1" dirty="0">
                <a:solidFill>
                  <a:schemeClr val="bg1"/>
                </a:solidFill>
                <a:cs typeface="Times New Roman" panose="02020603050405020304" pitchFamily="18" charset="0"/>
              </a:rPr>
              <a:t>أقرأ بطلاقة وأفهم</a:t>
            </a:r>
            <a:r>
              <a:rPr lang="ar-SA" sz="2400" b="1" dirty="0">
                <a:solidFill>
                  <a:schemeClr val="bg1"/>
                </a:solidFill>
                <a:cs typeface="Times New Roman" panose="02020603050405020304" pitchFamily="18" charset="0"/>
              </a:rPr>
              <a:t> نصا سرديا عن حكاية متخيلة</a:t>
            </a:r>
            <a:endParaRPr lang="fr-FR" sz="24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29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A053B6-0BB1-8FAF-5706-5A05EC837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803A1FCD-6298-E870-2699-1F7150C9A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" t="77363" r="68628" b="4644"/>
          <a:stretch>
            <a:fillRect/>
          </a:stretch>
        </p:blipFill>
        <p:spPr bwMode="auto">
          <a:xfrm>
            <a:off x="10651674" y="5098769"/>
            <a:ext cx="1197428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mage générée">
            <a:extLst>
              <a:ext uri="{FF2B5EF4-FFF2-40B4-BE49-F238E27FC236}">
                <a16:creationId xmlns:a16="http://schemas.microsoft.com/office/drawing/2014/main" id="{58E428DA-285D-11A1-7748-7870A4E01C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559772" y="184919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générée">
            <a:extLst>
              <a:ext uri="{FF2B5EF4-FFF2-40B4-BE49-F238E27FC236}">
                <a16:creationId xmlns:a16="http://schemas.microsoft.com/office/drawing/2014/main" id="{0FAB7A11-4C0C-461D-8C0C-CBAB16149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0689774" y="3045400"/>
            <a:ext cx="112122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générée">
            <a:extLst>
              <a:ext uri="{FF2B5EF4-FFF2-40B4-BE49-F238E27FC236}">
                <a16:creationId xmlns:a16="http://schemas.microsoft.com/office/drawing/2014/main" id="{CCE51CEF-CA8A-168B-A2A0-9E292C7B2C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9121" r="71159" b="24461"/>
          <a:stretch>
            <a:fillRect/>
          </a:stretch>
        </p:blipFill>
        <p:spPr bwMode="auto">
          <a:xfrm>
            <a:off x="10778759" y="4080668"/>
            <a:ext cx="1045029" cy="107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185;p114">
            <a:extLst>
              <a:ext uri="{FF2B5EF4-FFF2-40B4-BE49-F238E27FC236}">
                <a16:creationId xmlns:a16="http://schemas.microsoft.com/office/drawing/2014/main" id="{9917C2D1-B63A-53F3-CE8E-69A526B45DA0}"/>
              </a:ext>
            </a:extLst>
          </p:cNvPr>
          <p:cNvSpPr txBox="1"/>
          <p:nvPr/>
        </p:nvSpPr>
        <p:spPr>
          <a:xfrm>
            <a:off x="1439162" y="1303131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صفحات خاصة بالأستاذ(ة)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1185;p114">
            <a:extLst>
              <a:ext uri="{FF2B5EF4-FFF2-40B4-BE49-F238E27FC236}">
                <a16:creationId xmlns:a16="http://schemas.microsoft.com/office/drawing/2014/main" id="{140C4DBB-C1A6-A4EF-C926-D43FCA1F9E57}"/>
              </a:ext>
            </a:extLst>
          </p:cNvPr>
          <p:cNvSpPr txBox="1"/>
          <p:nvPr/>
        </p:nvSpPr>
        <p:spPr>
          <a:xfrm>
            <a:off x="1502226" y="2041881"/>
            <a:ext cx="9106684" cy="10156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تعليمات وتوضيحات موجهة للتلميذ(ة)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(يخاطب بها الأستاذ التلاميذ بصوت مسموع)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1185;p114">
            <a:extLst>
              <a:ext uri="{FF2B5EF4-FFF2-40B4-BE49-F238E27FC236}">
                <a16:creationId xmlns:a16="http://schemas.microsoft.com/office/drawing/2014/main" id="{2C38AFB4-3628-A7C2-D803-D748ACB6F0A7}"/>
              </a:ext>
            </a:extLst>
          </p:cNvPr>
          <p:cNvSpPr txBox="1"/>
          <p:nvPr/>
        </p:nvSpPr>
        <p:spPr>
          <a:xfrm>
            <a:off x="7902048" y="3363873"/>
            <a:ext cx="265772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صفحة في كراسة المتعلم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1185;p114">
            <a:extLst>
              <a:ext uri="{FF2B5EF4-FFF2-40B4-BE49-F238E27FC236}">
                <a16:creationId xmlns:a16="http://schemas.microsoft.com/office/drawing/2014/main" id="{054CEC93-47A8-1D69-15D6-D06394224B8D}"/>
              </a:ext>
            </a:extLst>
          </p:cNvPr>
          <p:cNvSpPr txBox="1"/>
          <p:nvPr/>
        </p:nvSpPr>
        <p:spPr>
          <a:xfrm>
            <a:off x="7252138" y="4484538"/>
            <a:ext cx="3356772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نشاط ذو أولوية ينجز في القسم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1185;p114">
            <a:extLst>
              <a:ext uri="{FF2B5EF4-FFF2-40B4-BE49-F238E27FC236}">
                <a16:creationId xmlns:a16="http://schemas.microsoft.com/office/drawing/2014/main" id="{1EC40EC0-2873-795C-FC7D-1515888BCA8B}"/>
              </a:ext>
            </a:extLst>
          </p:cNvPr>
          <p:cNvSpPr txBox="1"/>
          <p:nvPr/>
        </p:nvSpPr>
        <p:spPr>
          <a:xfrm>
            <a:off x="1502226" y="5504678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نشاط اختياري يُستغنى عنه عند عدم توفر </a:t>
            </a:r>
            <a:r>
              <a:rPr kumimoji="0" lang="ar-MA" sz="2000" b="1" i="0" u="none" strike="noStrike" kern="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الوقت.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26" name="Picture 2" descr="Image générée">
            <a:extLst>
              <a:ext uri="{FF2B5EF4-FFF2-40B4-BE49-F238E27FC236}">
                <a16:creationId xmlns:a16="http://schemas.microsoft.com/office/drawing/2014/main" id="{95AD8B07-50C1-8C9C-8D56-1249EBDF4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808880" y="934195"/>
            <a:ext cx="765800" cy="89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AD56834C-8B57-C279-82A8-6183DD408BCB}"/>
              </a:ext>
            </a:extLst>
          </p:cNvPr>
          <p:cNvSpPr/>
          <p:nvPr/>
        </p:nvSpPr>
        <p:spPr>
          <a:xfrm>
            <a:off x="4615543" y="116366"/>
            <a:ext cx="6576237" cy="7264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54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دلالة الأيقونات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ar-DZ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الخاصة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بالأستاذ(ة)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253135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9;p111">
            <a:extLst>
              <a:ext uri="{FF2B5EF4-FFF2-40B4-BE49-F238E27FC236}">
                <a16:creationId xmlns:a16="http://schemas.microsoft.com/office/drawing/2014/main" id="{186C4AD9-E957-5C52-09E9-70086A5F5FCB}"/>
              </a:ext>
            </a:extLst>
          </p:cNvPr>
          <p:cNvSpPr/>
          <p:nvPr/>
        </p:nvSpPr>
        <p:spPr>
          <a:xfrm>
            <a:off x="7398006" y="363027"/>
            <a:ext cx="3702103" cy="48415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i="0" u="none" strike="noStrike" kern="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هيكلة اللبنات </a:t>
            </a:r>
            <a:r>
              <a:rPr lang="fr-FR" sz="3200" b="1" i="0" u="none" strike="noStrike" kern="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:</a:t>
            </a:r>
            <a:r>
              <a:rPr lang="ar-MA" sz="3200" b="1" i="0" u="none" strike="noStrike" kern="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 </a:t>
            </a:r>
            <a:endParaRPr lang="fr-FR" sz="3200" b="1" i="0" u="none" strike="noStrike" kern="0" cap="none" spc="0" baseline="0" dirty="0">
              <a:solidFill>
                <a:srgbClr val="44546A"/>
              </a:solidFill>
              <a:uFillTx/>
              <a:latin typeface="Calibri"/>
              <a:cs typeface="Arial"/>
            </a:endParaRPr>
          </a:p>
        </p:txBody>
      </p:sp>
      <p:grpSp>
        <p:nvGrpSpPr>
          <p:cNvPr id="5" name="Groupe 84">
            <a:extLst>
              <a:ext uri="{FF2B5EF4-FFF2-40B4-BE49-F238E27FC236}">
                <a16:creationId xmlns:a16="http://schemas.microsoft.com/office/drawing/2014/main" id="{91EE2FEC-C762-9341-C10D-F9E1EF5BE5BD}"/>
              </a:ext>
            </a:extLst>
          </p:cNvPr>
          <p:cNvGrpSpPr/>
          <p:nvPr/>
        </p:nvGrpSpPr>
        <p:grpSpPr>
          <a:xfrm>
            <a:off x="281589" y="1191271"/>
            <a:ext cx="11655482" cy="5204133"/>
            <a:chOff x="281589" y="1191271"/>
            <a:chExt cx="11655482" cy="5204133"/>
          </a:xfrm>
        </p:grpSpPr>
        <p:sp>
          <p:nvSpPr>
            <p:cNvPr id="6" name="Rectangle 85">
              <a:extLst>
                <a:ext uri="{FF2B5EF4-FFF2-40B4-BE49-F238E27FC236}">
                  <a16:creationId xmlns:a16="http://schemas.microsoft.com/office/drawing/2014/main" id="{2EC222AA-216E-5E2B-1DC1-2A48EBAAD77C}"/>
                </a:ext>
              </a:extLst>
            </p:cNvPr>
            <p:cNvSpPr/>
            <p:nvPr/>
          </p:nvSpPr>
          <p:spPr>
            <a:xfrm>
              <a:off x="8554340" y="1947781"/>
              <a:ext cx="1486777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cxnSp>
          <p:nvCxnSpPr>
            <p:cNvPr id="7" name="Connecteur droit 86">
              <a:extLst>
                <a:ext uri="{FF2B5EF4-FFF2-40B4-BE49-F238E27FC236}">
                  <a16:creationId xmlns:a16="http://schemas.microsoft.com/office/drawing/2014/main" id="{EA891065-B903-F6BD-9346-53BDA91CDB63}"/>
                </a:ext>
              </a:extLst>
            </p:cNvPr>
            <p:cNvCxnSpPr/>
            <p:nvPr/>
          </p:nvCxnSpPr>
          <p:spPr>
            <a:xfrm>
              <a:off x="2555382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8" name="Flèche droite 13">
              <a:extLst>
                <a:ext uri="{FF2B5EF4-FFF2-40B4-BE49-F238E27FC236}">
                  <a16:creationId xmlns:a16="http://schemas.microsoft.com/office/drawing/2014/main" id="{E2BD383B-CD81-0EF6-3E05-022009AF6BB0}"/>
                </a:ext>
              </a:extLst>
            </p:cNvPr>
            <p:cNvSpPr/>
            <p:nvPr/>
          </p:nvSpPr>
          <p:spPr>
            <a:xfrm rot="10799991">
              <a:off x="462000" y="1561118"/>
              <a:ext cx="8928951" cy="276788"/>
            </a:xfrm>
            <a:custGeom>
              <a:avLst>
                <a:gd name="f0" fmla="val 21265"/>
                <a:gd name="f1" fmla="val 5400"/>
              </a:avLst>
              <a:gdLst>
                <a:gd name="f2" fmla="val 10800000"/>
                <a:gd name="f3" fmla="val 5400000"/>
                <a:gd name="f4" fmla="val 180"/>
                <a:gd name="f5" fmla="val w"/>
                <a:gd name="f6" fmla="val h"/>
                <a:gd name="f7" fmla="val 0"/>
                <a:gd name="f8" fmla="val 21600"/>
                <a:gd name="f9" fmla="val 10800"/>
                <a:gd name="f10" fmla="+- 0 0 0"/>
                <a:gd name="f11" fmla="+- 0 0 180"/>
                <a:gd name="f12" fmla="*/ f5 1 21600"/>
                <a:gd name="f13" fmla="*/ f6 1 21600"/>
                <a:gd name="f14" fmla="val f7"/>
                <a:gd name="f15" fmla="val f8"/>
                <a:gd name="f16" fmla="pin 0 f0 21600"/>
                <a:gd name="f17" fmla="pin 0 f1 10800"/>
                <a:gd name="f18" fmla="*/ f10 f2 1"/>
                <a:gd name="f19" fmla="*/ f11 f2 1"/>
                <a:gd name="f20" fmla="+- f15 0 f14"/>
                <a:gd name="f21" fmla="val f16"/>
                <a:gd name="f22" fmla="val f17"/>
                <a:gd name="f23" fmla="*/ f16 f12 1"/>
                <a:gd name="f24" fmla="*/ f17 f13 1"/>
                <a:gd name="f25" fmla="*/ f18 1 f4"/>
                <a:gd name="f26" fmla="*/ f19 1 f4"/>
                <a:gd name="f27" fmla="*/ f20 1 21600"/>
                <a:gd name="f28" fmla="+- 21600 0 f22"/>
                <a:gd name="f29" fmla="+- 21600 0 f21"/>
                <a:gd name="f30" fmla="*/ f22 f13 1"/>
                <a:gd name="f31" fmla="*/ f21 f12 1"/>
                <a:gd name="f32" fmla="+- f25 0 f3"/>
                <a:gd name="f33" fmla="+- f26 0 f3"/>
                <a:gd name="f34" fmla="*/ 0 f27 1"/>
                <a:gd name="f35" fmla="*/ 21600 f27 1"/>
                <a:gd name="f36" fmla="*/ f29 f22 1"/>
                <a:gd name="f37" fmla="*/ f28 f13 1"/>
                <a:gd name="f38" fmla="*/ f36 1 10800"/>
                <a:gd name="f39" fmla="*/ f34 1 f27"/>
                <a:gd name="f40" fmla="*/ f35 1 f27"/>
                <a:gd name="f41" fmla="+- f21 f38 0"/>
                <a:gd name="f42" fmla="*/ f39 f12 1"/>
                <a:gd name="f43" fmla="*/ f39 f13 1"/>
                <a:gd name="f44" fmla="*/ f40 f13 1"/>
                <a:gd name="f45" fmla="*/ f41 f12 1"/>
              </a:gdLst>
              <a:ahLst>
                <a:ahXY gdRefX="f0" minX="f7" maxX="f8" gdRefY="f1" minY="f7" maxY="f9">
                  <a:pos x="f23" y="f24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1" y="f43"/>
                </a:cxn>
                <a:cxn ang="f33">
                  <a:pos x="f31" y="f44"/>
                </a:cxn>
              </a:cxnLst>
              <a:rect l="f42" t="f30" r="f45" b="f37"/>
              <a:pathLst>
                <a:path w="21600" h="21600">
                  <a:moveTo>
                    <a:pt x="f7" y="f22"/>
                  </a:moveTo>
                  <a:lnTo>
                    <a:pt x="f21" y="f22"/>
                  </a:lnTo>
                  <a:lnTo>
                    <a:pt x="f21" y="f7"/>
                  </a:lnTo>
                  <a:lnTo>
                    <a:pt x="f8" y="f9"/>
                  </a:lnTo>
                  <a:lnTo>
                    <a:pt x="f21" y="f8"/>
                  </a:lnTo>
                  <a:lnTo>
                    <a:pt x="f21" y="f28"/>
                  </a:lnTo>
                  <a:lnTo>
                    <a:pt x="f7" y="f28"/>
                  </a:lnTo>
                  <a:close/>
                </a:path>
              </a:pathLst>
            </a:custGeom>
            <a:solidFill>
              <a:srgbClr val="7F6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9" name="Rectangle 88">
              <a:extLst>
                <a:ext uri="{FF2B5EF4-FFF2-40B4-BE49-F238E27FC236}">
                  <a16:creationId xmlns:a16="http://schemas.microsoft.com/office/drawing/2014/main" id="{E227A9A1-591D-9C6A-2CFB-36D025745B7A}"/>
                </a:ext>
              </a:extLst>
            </p:cNvPr>
            <p:cNvSpPr/>
            <p:nvPr/>
          </p:nvSpPr>
          <p:spPr>
            <a:xfrm>
              <a:off x="10077913" y="2305760"/>
              <a:ext cx="1859158" cy="933254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الطلاقة </a:t>
              </a:r>
              <a:endParaRPr lang="fr-FR" sz="24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0" name="Rectangle 89">
              <a:extLst>
                <a:ext uri="{FF2B5EF4-FFF2-40B4-BE49-F238E27FC236}">
                  <a16:creationId xmlns:a16="http://schemas.microsoft.com/office/drawing/2014/main" id="{2ECA4470-1C77-5465-1E7F-9C081B9DAEA5}"/>
                </a:ext>
              </a:extLst>
            </p:cNvPr>
            <p:cNvSpPr/>
            <p:nvPr/>
          </p:nvSpPr>
          <p:spPr>
            <a:xfrm>
              <a:off x="10077913" y="4026094"/>
              <a:ext cx="1859158" cy="945992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الفهم </a:t>
              </a:r>
              <a:endParaRPr lang="fr-FR" sz="24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1" name="Rectangle 90">
              <a:extLst>
                <a:ext uri="{FF2B5EF4-FFF2-40B4-BE49-F238E27FC236}">
                  <a16:creationId xmlns:a16="http://schemas.microsoft.com/office/drawing/2014/main" id="{32101E4B-7926-1519-625E-190CED244086}"/>
                </a:ext>
              </a:extLst>
            </p:cNvPr>
            <p:cNvSpPr/>
            <p:nvPr/>
          </p:nvSpPr>
          <p:spPr>
            <a:xfrm>
              <a:off x="942554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النص الطويل</a:t>
              </a:r>
              <a:endParaRPr lang="fr-FR" sz="20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2" name="Rectangle 91">
              <a:extLst>
                <a:ext uri="{FF2B5EF4-FFF2-40B4-BE49-F238E27FC236}">
                  <a16:creationId xmlns:a16="http://schemas.microsoft.com/office/drawing/2014/main" id="{851CE07F-F8E7-74A8-691E-9818447B6F15}"/>
                </a:ext>
              </a:extLst>
            </p:cNvPr>
            <p:cNvSpPr/>
            <p:nvPr/>
          </p:nvSpPr>
          <p:spPr>
            <a:xfrm>
              <a:off x="2845503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النص متوسط الطول</a:t>
              </a:r>
              <a:endParaRPr lang="fr-FR" sz="20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3" name="Rectangle 92">
              <a:extLst>
                <a:ext uri="{FF2B5EF4-FFF2-40B4-BE49-F238E27FC236}">
                  <a16:creationId xmlns:a16="http://schemas.microsoft.com/office/drawing/2014/main" id="{B11C7EAC-A822-92E1-F8B7-7C733469533C}"/>
                </a:ext>
              </a:extLst>
            </p:cNvPr>
            <p:cNvSpPr/>
            <p:nvPr/>
          </p:nvSpPr>
          <p:spPr>
            <a:xfrm>
              <a:off x="474845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النص القصير</a:t>
              </a:r>
              <a:endParaRPr lang="fr-FR" sz="20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4" name="Rectangle 93">
              <a:extLst>
                <a:ext uri="{FF2B5EF4-FFF2-40B4-BE49-F238E27FC236}">
                  <a16:creationId xmlns:a16="http://schemas.microsoft.com/office/drawing/2014/main" id="{BB2EDEC1-8EEC-23A0-21BB-4145B880C2AD}"/>
                </a:ext>
              </a:extLst>
            </p:cNvPr>
            <p:cNvSpPr/>
            <p:nvPr/>
          </p:nvSpPr>
          <p:spPr>
            <a:xfrm>
              <a:off x="665139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الفقرة </a:t>
              </a:r>
              <a:r>
                <a:rPr lang="ar-M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</a:t>
              </a:r>
              <a:r>
                <a:rPr lang="ar-S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قصيرة </a:t>
              </a:r>
              <a:endParaRPr lang="fr-FR" sz="20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5" name="Rectangle 94">
              <a:extLst>
                <a:ext uri="{FF2B5EF4-FFF2-40B4-BE49-F238E27FC236}">
                  <a16:creationId xmlns:a16="http://schemas.microsoft.com/office/drawing/2014/main" id="{B39CB541-FA1D-C79C-9B25-CFCFB4A1ABEB}"/>
                </a:ext>
              </a:extLst>
            </p:cNvPr>
            <p:cNvSpPr/>
            <p:nvPr/>
          </p:nvSpPr>
          <p:spPr>
            <a:xfrm>
              <a:off x="8554340" y="1345804"/>
              <a:ext cx="1486777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الجملة</a:t>
              </a:r>
              <a:endParaRPr lang="fr-FR" sz="20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6" name="Rectangle 95">
              <a:extLst>
                <a:ext uri="{FF2B5EF4-FFF2-40B4-BE49-F238E27FC236}">
                  <a16:creationId xmlns:a16="http://schemas.microsoft.com/office/drawing/2014/main" id="{A8CA3DAA-7FF6-5033-54D8-BE5C89E3F416}"/>
                </a:ext>
              </a:extLst>
            </p:cNvPr>
            <p:cNvSpPr/>
            <p:nvPr/>
          </p:nvSpPr>
          <p:spPr>
            <a:xfrm>
              <a:off x="942554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7" name="Rectangle 96">
              <a:extLst>
                <a:ext uri="{FF2B5EF4-FFF2-40B4-BE49-F238E27FC236}">
                  <a16:creationId xmlns:a16="http://schemas.microsoft.com/office/drawing/2014/main" id="{825A2787-E23F-6045-BB0A-1D14E39DB474}"/>
                </a:ext>
              </a:extLst>
            </p:cNvPr>
            <p:cNvSpPr/>
            <p:nvPr/>
          </p:nvSpPr>
          <p:spPr>
            <a:xfrm>
              <a:off x="2845503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8" name="Rectangle 97">
              <a:extLst>
                <a:ext uri="{FF2B5EF4-FFF2-40B4-BE49-F238E27FC236}">
                  <a16:creationId xmlns:a16="http://schemas.microsoft.com/office/drawing/2014/main" id="{626BEC3D-1AD4-FBAF-B262-F2A600A817A4}"/>
                </a:ext>
              </a:extLst>
            </p:cNvPr>
            <p:cNvSpPr/>
            <p:nvPr/>
          </p:nvSpPr>
          <p:spPr>
            <a:xfrm>
              <a:off x="4777465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9" name="Rectangle 98">
              <a:extLst>
                <a:ext uri="{FF2B5EF4-FFF2-40B4-BE49-F238E27FC236}">
                  <a16:creationId xmlns:a16="http://schemas.microsoft.com/office/drawing/2014/main" id="{36CF351B-8F07-05EA-873D-4E16C436D081}"/>
                </a:ext>
              </a:extLst>
            </p:cNvPr>
            <p:cNvSpPr/>
            <p:nvPr/>
          </p:nvSpPr>
          <p:spPr>
            <a:xfrm>
              <a:off x="6651391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0" name="Rectangle 99">
              <a:extLst>
                <a:ext uri="{FF2B5EF4-FFF2-40B4-BE49-F238E27FC236}">
                  <a16:creationId xmlns:a16="http://schemas.microsoft.com/office/drawing/2014/main" id="{1D2001CD-9A79-AE92-2CDD-3C48C318C912}"/>
                </a:ext>
              </a:extLst>
            </p:cNvPr>
            <p:cNvSpPr/>
            <p:nvPr/>
          </p:nvSpPr>
          <p:spPr>
            <a:xfrm>
              <a:off x="340961" y="3942060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1" name="Rectangle 100">
              <a:extLst>
                <a:ext uri="{FF2B5EF4-FFF2-40B4-BE49-F238E27FC236}">
                  <a16:creationId xmlns:a16="http://schemas.microsoft.com/office/drawing/2014/main" id="{F5EC5B9D-1907-9B74-B78B-54D459A2876B}"/>
                </a:ext>
              </a:extLst>
            </p:cNvPr>
            <p:cNvSpPr/>
            <p:nvPr/>
          </p:nvSpPr>
          <p:spPr>
            <a:xfrm>
              <a:off x="340961" y="2317848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2" name="Losange 101">
              <a:extLst>
                <a:ext uri="{FF2B5EF4-FFF2-40B4-BE49-F238E27FC236}">
                  <a16:creationId xmlns:a16="http://schemas.microsoft.com/office/drawing/2014/main" id="{4D24E61B-1940-4992-9382-19087818C3DB}"/>
                </a:ext>
              </a:extLst>
            </p:cNvPr>
            <p:cNvSpPr/>
            <p:nvPr/>
          </p:nvSpPr>
          <p:spPr>
            <a:xfrm>
              <a:off x="2390543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cxnSp>
          <p:nvCxnSpPr>
            <p:cNvPr id="23" name="Connecteur droit 102">
              <a:extLst>
                <a:ext uri="{FF2B5EF4-FFF2-40B4-BE49-F238E27FC236}">
                  <a16:creationId xmlns:a16="http://schemas.microsoft.com/office/drawing/2014/main" id="{B16BABE2-4787-9387-6CD2-81BF279F3015}"/>
                </a:ext>
              </a:extLst>
            </p:cNvPr>
            <p:cNvCxnSpPr/>
            <p:nvPr/>
          </p:nvCxnSpPr>
          <p:spPr>
            <a:xfrm>
              <a:off x="4483769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4" name="Losange 103">
              <a:extLst>
                <a:ext uri="{FF2B5EF4-FFF2-40B4-BE49-F238E27FC236}">
                  <a16:creationId xmlns:a16="http://schemas.microsoft.com/office/drawing/2014/main" id="{525B9FF4-08BD-D189-4052-60A4480D1E35}"/>
                </a:ext>
              </a:extLst>
            </p:cNvPr>
            <p:cNvSpPr/>
            <p:nvPr/>
          </p:nvSpPr>
          <p:spPr>
            <a:xfrm>
              <a:off x="4318921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cxnSp>
          <p:nvCxnSpPr>
            <p:cNvPr id="25" name="Connecteur droit 104">
              <a:extLst>
                <a:ext uri="{FF2B5EF4-FFF2-40B4-BE49-F238E27FC236}">
                  <a16:creationId xmlns:a16="http://schemas.microsoft.com/office/drawing/2014/main" id="{05ECF73A-5B75-9DC1-4A71-199E84C94E75}"/>
                </a:ext>
              </a:extLst>
            </p:cNvPr>
            <p:cNvCxnSpPr/>
            <p:nvPr/>
          </p:nvCxnSpPr>
          <p:spPr>
            <a:xfrm>
              <a:off x="641215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6" name="Losange 105">
              <a:extLst>
                <a:ext uri="{FF2B5EF4-FFF2-40B4-BE49-F238E27FC236}">
                  <a16:creationId xmlns:a16="http://schemas.microsoft.com/office/drawing/2014/main" id="{63CE5F64-E46F-1F6C-B11A-F6F1DD767D5A}"/>
                </a:ext>
              </a:extLst>
            </p:cNvPr>
            <p:cNvSpPr/>
            <p:nvPr/>
          </p:nvSpPr>
          <p:spPr>
            <a:xfrm>
              <a:off x="624730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cxnSp>
          <p:nvCxnSpPr>
            <p:cNvPr id="27" name="Connecteur droit 106">
              <a:extLst>
                <a:ext uri="{FF2B5EF4-FFF2-40B4-BE49-F238E27FC236}">
                  <a16:creationId xmlns:a16="http://schemas.microsoft.com/office/drawing/2014/main" id="{70236601-D15E-BCCD-866C-B28DA5270B36}"/>
                </a:ext>
              </a:extLst>
            </p:cNvPr>
            <p:cNvCxnSpPr/>
            <p:nvPr/>
          </p:nvCxnSpPr>
          <p:spPr>
            <a:xfrm>
              <a:off x="829084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8" name="Losange 107">
              <a:extLst>
                <a:ext uri="{FF2B5EF4-FFF2-40B4-BE49-F238E27FC236}">
                  <a16:creationId xmlns:a16="http://schemas.microsoft.com/office/drawing/2014/main" id="{1E272950-BACE-D155-FE96-77FD3B0A634E}"/>
                </a:ext>
              </a:extLst>
            </p:cNvPr>
            <p:cNvSpPr/>
            <p:nvPr/>
          </p:nvSpPr>
          <p:spPr>
            <a:xfrm>
              <a:off x="812599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9" name="ZoneTexte 108">
              <a:extLst>
                <a:ext uri="{FF2B5EF4-FFF2-40B4-BE49-F238E27FC236}">
                  <a16:creationId xmlns:a16="http://schemas.microsoft.com/office/drawing/2014/main" id="{C7448C3F-E34C-C4D4-CBD3-FEE0AE9FDAD9}"/>
                </a:ext>
              </a:extLst>
            </p:cNvPr>
            <p:cNvSpPr txBox="1"/>
            <p:nvPr/>
          </p:nvSpPr>
          <p:spPr>
            <a:xfrm>
              <a:off x="1990027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18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cs typeface="Arial" pitchFamily="34"/>
                </a:rPr>
                <a:t>اللبنة4</a:t>
              </a:r>
              <a:endParaRPr lang="fr-FR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</a:endParaRPr>
            </a:p>
          </p:txBody>
        </p:sp>
        <p:sp>
          <p:nvSpPr>
            <p:cNvPr id="30" name="ZoneTexte 109">
              <a:extLst>
                <a:ext uri="{FF2B5EF4-FFF2-40B4-BE49-F238E27FC236}">
                  <a16:creationId xmlns:a16="http://schemas.microsoft.com/office/drawing/2014/main" id="{DD8911C9-0E6F-D6D5-73A4-91E1E76CC9F6}"/>
                </a:ext>
              </a:extLst>
            </p:cNvPr>
            <p:cNvSpPr txBox="1"/>
            <p:nvPr/>
          </p:nvSpPr>
          <p:spPr>
            <a:xfrm>
              <a:off x="3918414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18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cs typeface="Arial" pitchFamily="34"/>
                </a:rPr>
                <a:t>اللبنة 3</a:t>
              </a:r>
              <a:endParaRPr lang="fr-FR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</a:endParaRPr>
            </a:p>
          </p:txBody>
        </p:sp>
        <p:sp>
          <p:nvSpPr>
            <p:cNvPr id="31" name="ZoneTexte 110">
              <a:extLst>
                <a:ext uri="{FF2B5EF4-FFF2-40B4-BE49-F238E27FC236}">
                  <a16:creationId xmlns:a16="http://schemas.microsoft.com/office/drawing/2014/main" id="{78D28334-2492-136F-4965-70EF7CBF9AE7}"/>
                </a:ext>
              </a:extLst>
            </p:cNvPr>
            <p:cNvSpPr txBox="1"/>
            <p:nvPr/>
          </p:nvSpPr>
          <p:spPr>
            <a:xfrm>
              <a:off x="7725491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18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cs typeface="Arial" pitchFamily="34"/>
                </a:rPr>
                <a:t>اللبنة 1</a:t>
              </a:r>
              <a:endParaRPr lang="fr-FR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</a:endParaRPr>
            </a:p>
          </p:txBody>
        </p:sp>
        <p:pic>
          <p:nvPicPr>
            <p:cNvPr id="32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id="{D5089E87-E99E-4EEC-60CE-90665039C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75336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3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id="{64327189-CB57-527C-4D9F-044C2A07B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4678655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4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id="{C4D815A3-566B-568E-FB57-1A56E65E1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60238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5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id="{F41851DB-1723-8246-834F-687ABA9BA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8503462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cxnSp>
          <p:nvCxnSpPr>
            <p:cNvPr id="36" name="Connecteur droit 115">
              <a:extLst>
                <a:ext uri="{FF2B5EF4-FFF2-40B4-BE49-F238E27FC236}">
                  <a16:creationId xmlns:a16="http://schemas.microsoft.com/office/drawing/2014/main" id="{DDDE1D66-9FCA-CB68-54A5-D5E9061DB4F1}"/>
                </a:ext>
              </a:extLst>
            </p:cNvPr>
            <p:cNvCxnSpPr/>
            <p:nvPr/>
          </p:nvCxnSpPr>
          <p:spPr>
            <a:xfrm>
              <a:off x="846953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37" name="Losange 116">
              <a:extLst>
                <a:ext uri="{FF2B5EF4-FFF2-40B4-BE49-F238E27FC236}">
                  <a16:creationId xmlns:a16="http://schemas.microsoft.com/office/drawing/2014/main" id="{EE0FB308-0994-25A0-98A1-0126F619725B}"/>
                </a:ext>
              </a:extLst>
            </p:cNvPr>
            <p:cNvSpPr/>
            <p:nvPr/>
          </p:nvSpPr>
          <p:spPr>
            <a:xfrm>
              <a:off x="682105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38" name="ZoneTexte 117">
              <a:extLst>
                <a:ext uri="{FF2B5EF4-FFF2-40B4-BE49-F238E27FC236}">
                  <a16:creationId xmlns:a16="http://schemas.microsoft.com/office/drawing/2014/main" id="{A75E5866-B5C1-A834-C10E-8A3B59CEEFB8}"/>
                </a:ext>
              </a:extLst>
            </p:cNvPr>
            <p:cNvSpPr txBox="1"/>
            <p:nvPr/>
          </p:nvSpPr>
          <p:spPr>
            <a:xfrm>
              <a:off x="281589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18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cs typeface="Arial" pitchFamily="34"/>
                </a:rPr>
                <a:t>اللبنة 5</a:t>
              </a:r>
              <a:endParaRPr lang="fr-FR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</a:endParaRPr>
            </a:p>
          </p:txBody>
        </p:sp>
      </p:grpSp>
      <p:sp>
        <p:nvSpPr>
          <p:cNvPr id="39" name="ZoneTexte 118">
            <a:extLst>
              <a:ext uri="{FF2B5EF4-FFF2-40B4-BE49-F238E27FC236}">
                <a16:creationId xmlns:a16="http://schemas.microsoft.com/office/drawing/2014/main" id="{9B7AA568-B891-D1D6-8907-AC7EEC345817}"/>
              </a:ext>
            </a:extLst>
          </p:cNvPr>
          <p:cNvSpPr txBox="1"/>
          <p:nvPr/>
        </p:nvSpPr>
        <p:spPr>
          <a:xfrm>
            <a:off x="5643649" y="6048801"/>
            <a:ext cx="117230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  <a:cs typeface="Arial" pitchFamily="34"/>
              </a:rPr>
              <a:t>اللبنة 2</a:t>
            </a:r>
            <a:endParaRPr lang="fr-FR" sz="1800" b="1" i="0" u="none" strike="noStrike" kern="1200" cap="none" spc="0" baseline="0">
              <a:solidFill>
                <a:srgbClr val="C00000"/>
              </a:solidFill>
              <a:uFillTx/>
              <a:latin typeface="Arial"/>
            </a:endParaRPr>
          </a:p>
        </p:txBody>
      </p:sp>
      <p:sp>
        <p:nvSpPr>
          <p:cNvPr id="4" name="ZoneTexte 57">
            <a:extLst>
              <a:ext uri="{FF2B5EF4-FFF2-40B4-BE49-F238E27FC236}">
                <a16:creationId xmlns:a16="http://schemas.microsoft.com/office/drawing/2014/main" id="{A15C9E74-958E-FB1C-79EF-5F9BFF3A6693}"/>
              </a:ext>
            </a:extLst>
          </p:cNvPr>
          <p:cNvSpPr txBox="1"/>
          <p:nvPr/>
        </p:nvSpPr>
        <p:spPr>
          <a:xfrm>
            <a:off x="4962799" y="2679328"/>
            <a:ext cx="9154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b="1" i="1" dirty="0">
                <a:solidFill>
                  <a:srgbClr val="C00000"/>
                </a:solidFill>
                <a:latin typeface="Arial"/>
              </a:rPr>
              <a:t>أنتم هنا</a:t>
            </a:r>
            <a:endParaRPr lang="fr-FR" b="1" i="1" dirty="0">
              <a:solidFill>
                <a:srgbClr val="C00000"/>
              </a:solidFill>
              <a:latin typeface="Arial"/>
            </a:endParaRPr>
          </a:p>
        </p:txBody>
      </p:sp>
      <p:pic>
        <p:nvPicPr>
          <p:cNvPr id="40" name="Picture 4" descr="Pin ">
            <a:extLst>
              <a:ext uri="{FF2B5EF4-FFF2-40B4-BE49-F238E27FC236}">
                <a16:creationId xmlns:a16="http://schemas.microsoft.com/office/drawing/2014/main" id="{244B5582-D1DA-71AB-FD3D-7A95BFEB2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491" y="2263745"/>
            <a:ext cx="374245" cy="37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Image générée">
            <a:extLst>
              <a:ext uri="{FF2B5EF4-FFF2-40B4-BE49-F238E27FC236}">
                <a16:creationId xmlns:a16="http://schemas.microsoft.com/office/drawing/2014/main" id="{DA400742-C0A5-C10A-C648-01801187D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6D7155-A765-E151-D15F-8818D830E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DC51E7-AA48-EBA3-4C6F-BAF95F0AAF70}"/>
              </a:ext>
            </a:extLst>
          </p:cNvPr>
          <p:cNvSpPr txBox="1"/>
          <p:nvPr/>
        </p:nvSpPr>
        <p:spPr>
          <a:xfrm>
            <a:off x="9639610" y="215908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أقرأ بطلاقة 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4A9BC0-7CDA-8EA7-4D5F-5CEDB89F2D4A}"/>
              </a:ext>
            </a:extLst>
          </p:cNvPr>
          <p:cNvSpPr txBox="1"/>
          <p:nvPr/>
        </p:nvSpPr>
        <p:spPr>
          <a:xfrm>
            <a:off x="1655882" y="5659270"/>
            <a:ext cx="2056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chemeClr val="tx2">
                  <a:lumMod val="25000"/>
                  <a:lumOff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73D664B-03D3-444E-9EAF-B07780924F21}"/>
              </a:ext>
            </a:extLst>
          </p:cNvPr>
          <p:cNvSpPr/>
          <p:nvPr/>
        </p:nvSpPr>
        <p:spPr>
          <a:xfrm rot="10800000">
            <a:off x="1655882" y="5402819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E92C096-81CD-FB6D-6DF1-02F428EADF8E}"/>
              </a:ext>
            </a:extLst>
          </p:cNvPr>
          <p:cNvCxnSpPr>
            <a:cxnSpLocks/>
          </p:cNvCxnSpPr>
          <p:nvPr/>
        </p:nvCxnSpPr>
        <p:spPr>
          <a:xfrm flipV="1">
            <a:off x="11842375" y="3720389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5653BAB-71E3-D7C4-6E7A-A7CBA696CEBB}"/>
              </a:ext>
            </a:extLst>
          </p:cNvPr>
          <p:cNvCxnSpPr>
            <a:cxnSpLocks/>
          </p:cNvCxnSpPr>
          <p:nvPr/>
        </p:nvCxnSpPr>
        <p:spPr>
          <a:xfrm flipV="1">
            <a:off x="16944199" y="3749165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909090C4-3F4D-7825-CDD6-BE9AB574BF24}"/>
              </a:ext>
            </a:extLst>
          </p:cNvPr>
          <p:cNvSpPr/>
          <p:nvPr/>
        </p:nvSpPr>
        <p:spPr>
          <a:xfrm rot="10800000">
            <a:off x="9773768" y="1556361"/>
            <a:ext cx="2863133" cy="1312967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 rtl="1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5C9B2ED-2D80-DF6A-172A-769338BC6DDA}"/>
              </a:ext>
            </a:extLst>
          </p:cNvPr>
          <p:cNvCxnSpPr>
            <a:cxnSpLocks/>
          </p:cNvCxnSpPr>
          <p:nvPr/>
        </p:nvCxnSpPr>
        <p:spPr>
          <a:xfrm flipV="1">
            <a:off x="11198350" y="2879332"/>
            <a:ext cx="2" cy="49776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14BFC67-B50B-DB3D-1760-C43110CEA4C0}"/>
              </a:ext>
            </a:extLst>
          </p:cNvPr>
          <p:cNvSpPr txBox="1"/>
          <p:nvPr/>
        </p:nvSpPr>
        <p:spPr>
          <a:xfrm>
            <a:off x="6751642" y="5578997"/>
            <a:ext cx="2056688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chemeClr val="tx2">
                  <a:lumMod val="25000"/>
                  <a:lumOff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1219170"/>
            <a:endParaRPr lang="fr-FR" sz="1867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CDF6613-A5B7-D657-6170-6FA80FF3EED6}"/>
              </a:ext>
            </a:extLst>
          </p:cNvPr>
          <p:cNvSpPr/>
          <p:nvPr/>
        </p:nvSpPr>
        <p:spPr>
          <a:xfrm rot="10800000">
            <a:off x="6695268" y="5337093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srgbClr val="C00000"/>
              </a:solidFill>
              <a:latin typeface="Aptos" panose="0211000402020202020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DC63924-DDF6-56C4-DB3A-890AED172AA3}"/>
              </a:ext>
            </a:extLst>
          </p:cNvPr>
          <p:cNvSpPr txBox="1"/>
          <p:nvPr/>
        </p:nvSpPr>
        <p:spPr>
          <a:xfrm>
            <a:off x="882208" y="2165636"/>
            <a:ext cx="835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sz="28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Aptos" panose="02110004020202020204"/>
              </a:rPr>
              <a:t>الرائز</a:t>
            </a:r>
            <a:endParaRPr lang="fr-FR" sz="2800" b="1" dirty="0">
              <a:solidFill>
                <a:schemeClr val="tx2">
                  <a:lumMod val="25000"/>
                  <a:lumOff val="75000"/>
                </a:schemeClr>
              </a:solidFill>
              <a:latin typeface="Aptos" panose="02110004020202020204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4E0C8DA-BB20-7C2E-A9CB-3C9077ECA744}"/>
              </a:ext>
            </a:extLst>
          </p:cNvPr>
          <p:cNvSpPr/>
          <p:nvPr/>
        </p:nvSpPr>
        <p:spPr>
          <a:xfrm>
            <a:off x="319857" y="1955885"/>
            <a:ext cx="1915525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89AE765-1B7C-E226-377D-2D7CF240F725}"/>
              </a:ext>
            </a:extLst>
          </p:cNvPr>
          <p:cNvCxnSpPr>
            <a:cxnSpLocks/>
          </p:cNvCxnSpPr>
          <p:nvPr/>
        </p:nvCxnSpPr>
        <p:spPr>
          <a:xfrm>
            <a:off x="1277619" y="2878617"/>
            <a:ext cx="0" cy="498480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Google Shape;1079;p111">
            <a:extLst>
              <a:ext uri="{FF2B5EF4-FFF2-40B4-BE49-F238E27FC236}">
                <a16:creationId xmlns:a16="http://schemas.microsoft.com/office/drawing/2014/main" id="{EFD3BBFB-7FB4-CDAC-BFA0-AE14654E626E}"/>
              </a:ext>
            </a:extLst>
          </p:cNvPr>
          <p:cNvSpPr/>
          <p:nvPr/>
        </p:nvSpPr>
        <p:spPr>
          <a:xfrm>
            <a:off x="3380391" y="370956"/>
            <a:ext cx="7722180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3200" b="1" kern="0" dirty="0">
                <a:solidFill>
                  <a:srgbClr val="44546A"/>
                </a:solidFill>
                <a:latin typeface="Calibri"/>
                <a:cs typeface="Arial"/>
              </a:rPr>
              <a:t>مسار حصص المعالجة المكثفة</a:t>
            </a:r>
            <a:endParaRPr lang="fr-FR" sz="3200" b="1" kern="0" dirty="0">
              <a:solidFill>
                <a:srgbClr val="44546A"/>
              </a:solidFill>
              <a:latin typeface="Calibri"/>
              <a:cs typeface="Arial"/>
            </a:endParaRPr>
          </a:p>
        </p:txBody>
      </p:sp>
      <p:sp>
        <p:nvSpPr>
          <p:cNvPr id="3" name="Pentagon 3">
            <a:extLst>
              <a:ext uri="{FF2B5EF4-FFF2-40B4-BE49-F238E27FC236}">
                <a16:creationId xmlns:a16="http://schemas.microsoft.com/office/drawing/2014/main" id="{57DA0EB5-5D87-413B-3347-D9FD00B0D4F4}"/>
              </a:ext>
            </a:extLst>
          </p:cNvPr>
          <p:cNvSpPr/>
          <p:nvPr/>
        </p:nvSpPr>
        <p:spPr>
          <a:xfrm rot="10800000">
            <a:off x="10615213" y="3414547"/>
            <a:ext cx="1576787" cy="1566077"/>
          </a:xfrm>
          <a:prstGeom prst="homePlate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hevron 5">
            <a:extLst>
              <a:ext uri="{FF2B5EF4-FFF2-40B4-BE49-F238E27FC236}">
                <a16:creationId xmlns:a16="http://schemas.microsoft.com/office/drawing/2014/main" id="{3EA06B1B-0C19-F757-318B-34C52282DE72}"/>
              </a:ext>
            </a:extLst>
          </p:cNvPr>
          <p:cNvSpPr/>
          <p:nvPr/>
        </p:nvSpPr>
        <p:spPr>
          <a:xfrm rot="10800000">
            <a:off x="933759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hevron 7">
            <a:extLst>
              <a:ext uri="{FF2B5EF4-FFF2-40B4-BE49-F238E27FC236}">
                <a16:creationId xmlns:a16="http://schemas.microsoft.com/office/drawing/2014/main" id="{F93E06B1-235E-DA56-E640-0233CC72958C}"/>
              </a:ext>
            </a:extLst>
          </p:cNvPr>
          <p:cNvSpPr/>
          <p:nvPr/>
        </p:nvSpPr>
        <p:spPr>
          <a:xfrm rot="10800000">
            <a:off x="805997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hevron 9">
            <a:extLst>
              <a:ext uri="{FF2B5EF4-FFF2-40B4-BE49-F238E27FC236}">
                <a16:creationId xmlns:a16="http://schemas.microsoft.com/office/drawing/2014/main" id="{4542C7CC-9153-0DE1-73FE-F0356FE5790D}"/>
              </a:ext>
            </a:extLst>
          </p:cNvPr>
          <p:cNvSpPr/>
          <p:nvPr/>
        </p:nvSpPr>
        <p:spPr>
          <a:xfrm rot="10800000">
            <a:off x="678235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4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hevron 11">
            <a:extLst>
              <a:ext uri="{FF2B5EF4-FFF2-40B4-BE49-F238E27FC236}">
                <a16:creationId xmlns:a16="http://schemas.microsoft.com/office/drawing/2014/main" id="{33103257-0E50-2897-6C4A-D8688F70848F}"/>
              </a:ext>
            </a:extLst>
          </p:cNvPr>
          <p:cNvSpPr/>
          <p:nvPr/>
        </p:nvSpPr>
        <p:spPr>
          <a:xfrm rot="10800000">
            <a:off x="4227116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hevron 13">
            <a:extLst>
              <a:ext uri="{FF2B5EF4-FFF2-40B4-BE49-F238E27FC236}">
                <a16:creationId xmlns:a16="http://schemas.microsoft.com/office/drawing/2014/main" id="{143159A1-056A-B8AA-4827-D5C81D9BDCF7}"/>
              </a:ext>
            </a:extLst>
          </p:cNvPr>
          <p:cNvSpPr/>
          <p:nvPr/>
        </p:nvSpPr>
        <p:spPr>
          <a:xfrm rot="10800000">
            <a:off x="39425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6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467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hevron 9">
            <a:extLst>
              <a:ext uri="{FF2B5EF4-FFF2-40B4-BE49-F238E27FC236}">
                <a16:creationId xmlns:a16="http://schemas.microsoft.com/office/drawing/2014/main" id="{668B47D4-B14A-FC64-78D4-7A3D85285695}"/>
              </a:ext>
            </a:extLst>
          </p:cNvPr>
          <p:cNvSpPr/>
          <p:nvPr/>
        </p:nvSpPr>
        <p:spPr>
          <a:xfrm rot="10800000">
            <a:off x="5504734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hevron 11">
            <a:extLst>
              <a:ext uri="{FF2B5EF4-FFF2-40B4-BE49-F238E27FC236}">
                <a16:creationId xmlns:a16="http://schemas.microsoft.com/office/drawing/2014/main" id="{4892B18E-61E5-A113-5C65-74422926CFD9}"/>
              </a:ext>
            </a:extLst>
          </p:cNvPr>
          <p:cNvSpPr/>
          <p:nvPr/>
        </p:nvSpPr>
        <p:spPr>
          <a:xfrm rot="10800000">
            <a:off x="2949497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hevron 11">
            <a:extLst>
              <a:ext uri="{FF2B5EF4-FFF2-40B4-BE49-F238E27FC236}">
                <a16:creationId xmlns:a16="http://schemas.microsoft.com/office/drawing/2014/main" id="{5E86CA5D-46DD-88C5-CA43-33E24F468758}"/>
              </a:ext>
            </a:extLst>
          </p:cNvPr>
          <p:cNvSpPr/>
          <p:nvPr/>
        </p:nvSpPr>
        <p:spPr>
          <a:xfrm rot="10800000">
            <a:off x="167187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rgbClr val="0F9ED5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50">
            <a:extLst>
              <a:ext uri="{FF2B5EF4-FFF2-40B4-BE49-F238E27FC236}">
                <a16:creationId xmlns:a16="http://schemas.microsoft.com/office/drawing/2014/main" id="{2802F12E-FE2D-1A8C-7C85-16089D86E725}"/>
              </a:ext>
            </a:extLst>
          </p:cNvPr>
          <p:cNvCxnSpPr>
            <a:cxnSpLocks/>
            <a:endCxn id="11" idx="0"/>
          </p:cNvCxnSpPr>
          <p:nvPr/>
        </p:nvCxnSpPr>
        <p:spPr>
          <a:xfrm flipV="1">
            <a:off x="2609854" y="4980624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32">
            <a:extLst>
              <a:ext uri="{FF2B5EF4-FFF2-40B4-BE49-F238E27FC236}">
                <a16:creationId xmlns:a16="http://schemas.microsoft.com/office/drawing/2014/main" id="{57E41609-26AE-541D-C296-C2537E54618D}"/>
              </a:ext>
            </a:extLst>
          </p:cNvPr>
          <p:cNvSpPr txBox="1"/>
          <p:nvPr/>
        </p:nvSpPr>
        <p:spPr>
          <a:xfrm>
            <a:off x="1106235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1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0" name="TextBox 32">
            <a:extLst>
              <a:ext uri="{FF2B5EF4-FFF2-40B4-BE49-F238E27FC236}">
                <a16:creationId xmlns:a16="http://schemas.microsoft.com/office/drawing/2014/main" id="{D6577EC6-0F01-3A0D-81EF-862945F9548F}"/>
              </a:ext>
            </a:extLst>
          </p:cNvPr>
          <p:cNvSpPr txBox="1"/>
          <p:nvPr/>
        </p:nvSpPr>
        <p:spPr>
          <a:xfrm>
            <a:off x="9715075" y="3998047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2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id="{09A4BE94-7DC4-FE93-74F0-67B93DC25A88}"/>
              </a:ext>
            </a:extLst>
          </p:cNvPr>
          <p:cNvSpPr txBox="1"/>
          <p:nvPr/>
        </p:nvSpPr>
        <p:spPr>
          <a:xfrm>
            <a:off x="836779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2" name="TextBox 32">
            <a:extLst>
              <a:ext uri="{FF2B5EF4-FFF2-40B4-BE49-F238E27FC236}">
                <a16:creationId xmlns:a16="http://schemas.microsoft.com/office/drawing/2014/main" id="{4C59B5BE-80AC-E69A-6BBB-D6E99F9464C4}"/>
              </a:ext>
            </a:extLst>
          </p:cNvPr>
          <p:cNvSpPr txBox="1"/>
          <p:nvPr/>
        </p:nvSpPr>
        <p:spPr>
          <a:xfrm>
            <a:off x="7090175" y="403348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3" name="TextBox 32">
            <a:extLst>
              <a:ext uri="{FF2B5EF4-FFF2-40B4-BE49-F238E27FC236}">
                <a16:creationId xmlns:a16="http://schemas.microsoft.com/office/drawing/2014/main" id="{A529B87B-A240-2B65-4A46-F61E75BC1216}"/>
              </a:ext>
            </a:extLst>
          </p:cNvPr>
          <p:cNvSpPr txBox="1"/>
          <p:nvPr/>
        </p:nvSpPr>
        <p:spPr>
          <a:xfrm>
            <a:off x="5801173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4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4" name="TextBox 32">
            <a:extLst>
              <a:ext uri="{FF2B5EF4-FFF2-40B4-BE49-F238E27FC236}">
                <a16:creationId xmlns:a16="http://schemas.microsoft.com/office/drawing/2014/main" id="{18A8F612-0F78-E073-BD24-1018FF906E08}"/>
              </a:ext>
            </a:extLst>
          </p:cNvPr>
          <p:cNvSpPr txBox="1"/>
          <p:nvPr/>
        </p:nvSpPr>
        <p:spPr>
          <a:xfrm>
            <a:off x="4565810" y="3988524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5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5" name="TextBox 32">
            <a:extLst>
              <a:ext uri="{FF2B5EF4-FFF2-40B4-BE49-F238E27FC236}">
                <a16:creationId xmlns:a16="http://schemas.microsoft.com/office/drawing/2014/main" id="{8D461894-EE5D-6E36-B2E0-052B9CF49141}"/>
              </a:ext>
            </a:extLst>
          </p:cNvPr>
          <p:cNvSpPr txBox="1"/>
          <p:nvPr/>
        </p:nvSpPr>
        <p:spPr>
          <a:xfrm>
            <a:off x="3334775" y="396820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6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6" name="TextBox 32">
            <a:extLst>
              <a:ext uri="{FF2B5EF4-FFF2-40B4-BE49-F238E27FC236}">
                <a16:creationId xmlns:a16="http://schemas.microsoft.com/office/drawing/2014/main" id="{103C0EFD-A027-0EBF-6DCA-DDAD982C37BE}"/>
              </a:ext>
            </a:extLst>
          </p:cNvPr>
          <p:cNvSpPr txBox="1"/>
          <p:nvPr/>
        </p:nvSpPr>
        <p:spPr>
          <a:xfrm>
            <a:off x="2010573" y="3996626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7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7" name="TextBox 32">
            <a:extLst>
              <a:ext uri="{FF2B5EF4-FFF2-40B4-BE49-F238E27FC236}">
                <a16:creationId xmlns:a16="http://schemas.microsoft.com/office/drawing/2014/main" id="{B7AF7B29-445B-60DD-6B69-50F7E9666626}"/>
              </a:ext>
            </a:extLst>
          </p:cNvPr>
          <p:cNvSpPr txBox="1"/>
          <p:nvPr/>
        </p:nvSpPr>
        <p:spPr>
          <a:xfrm>
            <a:off x="599171" y="3962487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35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cxnSp>
        <p:nvCxnSpPr>
          <p:cNvPr id="30" name="Straight Connector 50">
            <a:extLst>
              <a:ext uri="{FF2B5EF4-FFF2-40B4-BE49-F238E27FC236}">
                <a16:creationId xmlns:a16="http://schemas.microsoft.com/office/drawing/2014/main" id="{10A3DA78-330B-741A-C575-4C770F6FED63}"/>
              </a:ext>
            </a:extLst>
          </p:cNvPr>
          <p:cNvCxnSpPr>
            <a:cxnSpLocks/>
          </p:cNvCxnSpPr>
          <p:nvPr/>
        </p:nvCxnSpPr>
        <p:spPr>
          <a:xfrm flipV="1">
            <a:off x="7639374" y="4894908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id="{3B17C510-7942-057C-763A-5FA25772F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1">
            <a:extLst>
              <a:ext uri="{FF2B5EF4-FFF2-40B4-BE49-F238E27FC236}">
                <a16:creationId xmlns:a16="http://schemas.microsoft.com/office/drawing/2014/main" id="{A8AABC60-3334-2C12-3E9E-BCAA60AF38BC}"/>
              </a:ext>
            </a:extLst>
          </p:cNvPr>
          <p:cNvSpPr txBox="1"/>
          <p:nvPr/>
        </p:nvSpPr>
        <p:spPr>
          <a:xfrm>
            <a:off x="4911973" y="215091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ستمع </a:t>
            </a:r>
            <a:r>
              <a:rPr lang="ar-M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 أفهم</a:t>
            </a:r>
            <a:endParaRPr lang="fr-FR" sz="2000" b="1" dirty="0">
              <a:solidFill>
                <a:schemeClr val="tx2">
                  <a:lumMod val="25000"/>
                  <a:lumOff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49">
            <a:extLst>
              <a:ext uri="{FF2B5EF4-FFF2-40B4-BE49-F238E27FC236}">
                <a16:creationId xmlns:a16="http://schemas.microsoft.com/office/drawing/2014/main" id="{6C7634C1-B562-D436-5B8C-E856587DDB09}"/>
              </a:ext>
            </a:extLst>
          </p:cNvPr>
          <p:cNvSpPr/>
          <p:nvPr/>
        </p:nvSpPr>
        <p:spPr>
          <a:xfrm rot="10800000">
            <a:off x="5119211" y="1641460"/>
            <a:ext cx="2863133" cy="1312966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39" name="Straight Connector 50">
            <a:extLst>
              <a:ext uri="{FF2B5EF4-FFF2-40B4-BE49-F238E27FC236}">
                <a16:creationId xmlns:a16="http://schemas.microsoft.com/office/drawing/2014/main" id="{1A94972B-D4A1-EED8-FC6C-4C1075EDB2DE}"/>
              </a:ext>
            </a:extLst>
          </p:cNvPr>
          <p:cNvCxnSpPr>
            <a:cxnSpLocks/>
          </p:cNvCxnSpPr>
          <p:nvPr/>
        </p:nvCxnSpPr>
        <p:spPr>
          <a:xfrm flipV="1">
            <a:off x="6543792" y="2948664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784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9367E4CA-14F3-9F57-ED53-8A3D06E4C32F}"/>
              </a:ext>
            </a:extLst>
          </p:cNvPr>
          <p:cNvSpPr txBox="1"/>
          <p:nvPr/>
        </p:nvSpPr>
        <p:spPr>
          <a:xfrm>
            <a:off x="6813675" y="235406"/>
            <a:ext cx="4234074" cy="509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r" defTabSz="685800" rtl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i="0" u="none" strike="noStrike" kern="1200" cap="none" spc="0" baseline="0">
                <a:solidFill>
                  <a:srgbClr val="44546A"/>
                </a:solidFill>
                <a:uFillTx/>
                <a:latin typeface="Calibri"/>
                <a:cs typeface="Arial"/>
              </a:rPr>
              <a:t>هيكلة حصص الأسبوع :</a:t>
            </a:r>
            <a:endParaRPr lang="fr-FR" sz="3200" b="1" i="0" u="none" strike="noStrike" kern="1200" cap="none" spc="0" baseline="0">
              <a:solidFill>
                <a:srgbClr val="44546A"/>
              </a:solidFill>
              <a:uFillTx/>
              <a:latin typeface="Calibri"/>
            </a:endParaRPr>
          </a:p>
        </p:txBody>
      </p:sp>
      <p:sp>
        <p:nvSpPr>
          <p:cNvPr id="3" name="Rectangle : coins arrondis 18 - 3">
            <a:extLst>
              <a:ext uri="{FF2B5EF4-FFF2-40B4-BE49-F238E27FC236}">
                <a16:creationId xmlns:a16="http://schemas.microsoft.com/office/drawing/2014/main" id="{E7125ABE-93C9-34A7-EC4C-E28F434EFB62}"/>
              </a:ext>
            </a:extLst>
          </p:cNvPr>
          <p:cNvSpPr/>
          <p:nvPr/>
        </p:nvSpPr>
        <p:spPr>
          <a:xfrm>
            <a:off x="2808599" y="882078"/>
            <a:ext cx="5536024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bg1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lvl="0" algn="ctr" defTabSz="457200" rtl="1">
              <a:defRPr/>
            </a:pPr>
            <a:r>
              <a:rPr lang="ar-MA" sz="2400" b="1" dirty="0">
                <a:solidFill>
                  <a:srgbClr val="002060"/>
                </a:solidFill>
                <a:cs typeface="Times New Roman" panose="02020603050405020304" pitchFamily="18" charset="0"/>
              </a:rPr>
              <a:t>أقرأ بطلاقة وأفهم</a:t>
            </a:r>
            <a:r>
              <a:rPr lang="ar-SA" sz="2400" b="1" dirty="0">
                <a:solidFill>
                  <a:srgbClr val="002060"/>
                </a:solidFill>
                <a:cs typeface="Times New Roman" panose="02020603050405020304" pitchFamily="18" charset="0"/>
              </a:rPr>
              <a:t> نصا سرديا عن حكاية متخيلة</a:t>
            </a:r>
            <a:endParaRPr lang="fr-FR" sz="24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Rectangle : coins arrondis 18 - 3">
            <a:extLst>
              <a:ext uri="{FF2B5EF4-FFF2-40B4-BE49-F238E27FC236}">
                <a16:creationId xmlns:a16="http://schemas.microsoft.com/office/drawing/2014/main" id="{5C84E3F9-EF5C-6B44-F6A3-C91E2579D4C5}"/>
              </a:ext>
            </a:extLst>
          </p:cNvPr>
          <p:cNvSpPr/>
          <p:nvPr/>
        </p:nvSpPr>
        <p:spPr>
          <a:xfrm>
            <a:off x="8930712" y="843794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54AFE9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الحصة </a:t>
            </a:r>
            <a:r>
              <a:rPr lang="ar-SA" sz="1867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1</a:t>
            </a:r>
            <a:endParaRPr lang="fr-FR" sz="1867" b="1" kern="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Rectangle : coins arrondis 18 - 3">
            <a:extLst>
              <a:ext uri="{FF2B5EF4-FFF2-40B4-BE49-F238E27FC236}">
                <a16:creationId xmlns:a16="http://schemas.microsoft.com/office/drawing/2014/main" id="{F7E750AB-D1FD-A7E1-396E-64DB59D87636}"/>
              </a:ext>
            </a:extLst>
          </p:cNvPr>
          <p:cNvSpPr/>
          <p:nvPr/>
        </p:nvSpPr>
        <p:spPr>
          <a:xfrm>
            <a:off x="2819873" y="2750096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342900" indent="-342900" algn="r" defTabSz="457200" rtl="1">
              <a:buFont typeface="Arial" panose="020B0604020202020204" pitchFamily="34" charset="0"/>
              <a:buChar char="•"/>
              <a:defRPr/>
            </a:pPr>
            <a:r>
              <a:rPr lang="ar-SA" sz="2400" b="1" dirty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أستمع </a:t>
            </a:r>
            <a:r>
              <a:rPr lang="ar-MA" sz="2400" b="1" dirty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وأفهم</a:t>
            </a:r>
            <a:r>
              <a:rPr lang="ar-SA" sz="2400" b="1" dirty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 نصا سرديا لحكاية عجيبة</a:t>
            </a:r>
            <a:endParaRPr lang="fr-FR" sz="2400" b="1" dirty="0">
              <a:solidFill>
                <a:schemeClr val="tx2">
                  <a:lumMod val="60000"/>
                  <a:lumOff val="4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 : coins arrondis 18 - 3">
            <a:extLst>
              <a:ext uri="{FF2B5EF4-FFF2-40B4-BE49-F238E27FC236}">
                <a16:creationId xmlns:a16="http://schemas.microsoft.com/office/drawing/2014/main" id="{ACEE7100-E846-B31E-4E40-E4C90CED74BD}"/>
              </a:ext>
            </a:extLst>
          </p:cNvPr>
          <p:cNvSpPr/>
          <p:nvPr/>
        </p:nvSpPr>
        <p:spPr>
          <a:xfrm>
            <a:off x="8949242" y="2700221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 3</a:t>
            </a:r>
            <a:endParaRPr lang="fr-FR" sz="1867" b="1" kern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Rectangle : coins arrondis 18 - 3">
            <a:extLst>
              <a:ext uri="{FF2B5EF4-FFF2-40B4-BE49-F238E27FC236}">
                <a16:creationId xmlns:a16="http://schemas.microsoft.com/office/drawing/2014/main" id="{1867A7A4-94C0-3F25-90FC-D9C5427B6C57}"/>
              </a:ext>
            </a:extLst>
          </p:cNvPr>
          <p:cNvSpPr/>
          <p:nvPr/>
        </p:nvSpPr>
        <p:spPr>
          <a:xfrm>
            <a:off x="8969597" y="1844901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 rtl="1"/>
            <a:r>
              <a:rPr lang="ar-M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</a:t>
            </a:r>
            <a:r>
              <a:rPr lang="fr-FR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S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2</a:t>
            </a:r>
            <a:endParaRPr lang="fr-FR" sz="1867" b="1" kern="0" dirty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 : coins arrondis 18 - 3">
            <a:extLst>
              <a:ext uri="{FF2B5EF4-FFF2-40B4-BE49-F238E27FC236}">
                <a16:creationId xmlns:a16="http://schemas.microsoft.com/office/drawing/2014/main" id="{8F36FC4A-2671-3117-A4A3-DBF35D884BE9}"/>
              </a:ext>
            </a:extLst>
          </p:cNvPr>
          <p:cNvSpPr/>
          <p:nvPr/>
        </p:nvSpPr>
        <p:spPr>
          <a:xfrm>
            <a:off x="8969597" y="3527824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 4</a:t>
            </a:r>
            <a:endParaRPr lang="fr-FR" sz="1867" b="1" kern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Rectangle : coins arrondis 18 - 3">
            <a:extLst>
              <a:ext uri="{FF2B5EF4-FFF2-40B4-BE49-F238E27FC236}">
                <a16:creationId xmlns:a16="http://schemas.microsoft.com/office/drawing/2014/main" id="{111B0A63-0547-5E24-0F8D-78E2186A2009}"/>
              </a:ext>
            </a:extLst>
          </p:cNvPr>
          <p:cNvSpPr/>
          <p:nvPr/>
        </p:nvSpPr>
        <p:spPr>
          <a:xfrm>
            <a:off x="2798824" y="1883697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342900" lvl="0" indent="-342900" algn="r" defTabSz="457200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أقرأ بطلاقة وأفهم</a:t>
            </a:r>
            <a:r>
              <a:rPr lang="ar-SA" sz="2400" b="1" dirty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 نصا في وصف مكان</a:t>
            </a:r>
            <a:endParaRPr lang="fr-FR" sz="2400" b="1" dirty="0">
              <a:solidFill>
                <a:schemeClr val="tx2">
                  <a:lumMod val="60000"/>
                  <a:lumOff val="4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Rectangle : coins arrondis 18 - 3">
            <a:extLst>
              <a:ext uri="{FF2B5EF4-FFF2-40B4-BE49-F238E27FC236}">
                <a16:creationId xmlns:a16="http://schemas.microsoft.com/office/drawing/2014/main" id="{44A6D1D0-E243-831D-F355-A9B19B111ECB}"/>
              </a:ext>
            </a:extLst>
          </p:cNvPr>
          <p:cNvSpPr/>
          <p:nvPr/>
        </p:nvSpPr>
        <p:spPr>
          <a:xfrm>
            <a:off x="2819873" y="3616495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342900" lvl="0" indent="-342900" algn="r" defTabSz="457200" rtl="1">
              <a:buFont typeface="Arial" panose="020B0604020202020204" pitchFamily="34" charset="0"/>
              <a:buChar char="•"/>
              <a:defRPr/>
            </a:pPr>
            <a:r>
              <a:rPr lang="ar-SA" sz="2400" b="1" dirty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أنجز نشاطا توليفيا </a:t>
            </a:r>
            <a:endParaRPr lang="fr-FR" sz="2400" b="1" dirty="0">
              <a:solidFill>
                <a:schemeClr val="tx2">
                  <a:lumMod val="60000"/>
                  <a:lumOff val="4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1E9421C-6910-4B1F-1E08-7A5C9BF502C8}"/>
              </a:ext>
            </a:extLst>
          </p:cNvPr>
          <p:cNvSpPr/>
          <p:nvPr/>
        </p:nvSpPr>
        <p:spPr>
          <a:xfrm>
            <a:off x="2124173" y="767142"/>
            <a:ext cx="8794800" cy="976025"/>
          </a:xfrm>
          <a:prstGeom prst="roundRect">
            <a:avLst/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2" descr="Image générée">
            <a:extLst>
              <a:ext uri="{FF2B5EF4-FFF2-40B4-BE49-F238E27FC236}">
                <a16:creationId xmlns:a16="http://schemas.microsoft.com/office/drawing/2014/main" id="{DB984D49-6584-6DDB-3AF2-68DD53A2A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77521" y="627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>
          <a:extLst>
            <a:ext uri="{FF2B5EF4-FFF2-40B4-BE49-F238E27FC236}">
              <a16:creationId xmlns:a16="http://schemas.microsoft.com/office/drawing/2014/main" id="{4142147D-75FC-6FFC-D003-AD9049C16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DF598FD0-1B17-E1E7-B134-75E20494B0C2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2A6FE8-207B-D27D-74B1-43B3274D4FE2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Google Shape;995;p109">
            <a:extLst>
              <a:ext uri="{FF2B5EF4-FFF2-40B4-BE49-F238E27FC236}">
                <a16:creationId xmlns:a16="http://schemas.microsoft.com/office/drawing/2014/main" id="{7DDE3D86-78A0-0229-97B1-74B263F49E73}"/>
              </a:ext>
            </a:extLst>
          </p:cNvPr>
          <p:cNvSpPr txBox="1"/>
          <p:nvPr/>
        </p:nvSpPr>
        <p:spPr>
          <a:xfrm>
            <a:off x="6373801" y="1645993"/>
            <a:ext cx="3566004" cy="559996"/>
          </a:xfrm>
          <a:prstGeom prst="rect">
            <a:avLst/>
          </a:prstGeom>
          <a:solidFill>
            <a:srgbClr val="2E6574"/>
          </a:solidFill>
          <a:ln w="7150" cap="flat">
            <a:solidFill>
              <a:srgbClr val="1D9A78"/>
            </a:solidFill>
            <a:prstDash val="solid"/>
            <a:round/>
          </a:ln>
        </p:spPr>
        <p:txBody>
          <a:bodyPr vert="horz" wrap="square" lIns="60963" tIns="60002" rIns="60963" bIns="60963" anchor="ctr" anchorCtr="1" compatLnSpc="1">
            <a:noAutofit/>
          </a:bodyPr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50" b="1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Dosis"/>
                <a:cs typeface="Arial" pitchFamily="34"/>
              </a:defRPr>
            </a:lvl1pPr>
          </a:lstStyle>
          <a:p>
            <a:r>
              <a:rPr lang="fr-FR" dirty="0" err="1"/>
              <a:t>كراسة</a:t>
            </a:r>
            <a:r>
              <a:rPr lang="fr-FR" dirty="0"/>
              <a:t> </a:t>
            </a:r>
            <a:r>
              <a:rPr lang="fr-FR" dirty="0" err="1"/>
              <a:t>التلميذ</a:t>
            </a:r>
            <a:endParaRPr lang="fr-FR" dirty="0"/>
          </a:p>
        </p:txBody>
      </p:sp>
      <p:sp>
        <p:nvSpPr>
          <p:cNvPr id="6" name="Google Shape;996;p109">
            <a:extLst>
              <a:ext uri="{FF2B5EF4-FFF2-40B4-BE49-F238E27FC236}">
                <a16:creationId xmlns:a16="http://schemas.microsoft.com/office/drawing/2014/main" id="{29F91078-42E1-E5EE-7B56-7030C43EE358}"/>
              </a:ext>
            </a:extLst>
          </p:cNvPr>
          <p:cNvSpPr txBox="1"/>
          <p:nvPr/>
        </p:nvSpPr>
        <p:spPr>
          <a:xfrm>
            <a:off x="1361709" y="1645993"/>
            <a:ext cx="4770397" cy="559996"/>
          </a:xfrm>
          <a:prstGeom prst="rect">
            <a:avLst/>
          </a:prstGeom>
          <a:solidFill>
            <a:srgbClr val="2E6574"/>
          </a:solidFill>
          <a:ln w="7150" cap="flat">
            <a:solidFill>
              <a:srgbClr val="1D9A78"/>
            </a:solidFill>
            <a:prstDash val="solid"/>
            <a:round/>
          </a:ln>
        </p:spPr>
        <p:txBody>
          <a:bodyPr vert="horz" wrap="square" lIns="60963" tIns="60002" rIns="60963" bIns="60963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185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Dosis"/>
                <a:cs typeface="Arial" pitchFamily="34"/>
              </a:rPr>
              <a:t>أخرى</a:t>
            </a:r>
            <a:endParaRPr kumimoji="0" lang="ar-MA" sz="1867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/>
              <a:ea typeface="Dosis"/>
              <a:cs typeface="Arial" pitchFamily="34"/>
            </a:endParaRPr>
          </a:p>
        </p:txBody>
      </p:sp>
      <p:sp>
        <p:nvSpPr>
          <p:cNvPr id="7" name="Google Shape;997;p109">
            <a:extLst>
              <a:ext uri="{FF2B5EF4-FFF2-40B4-BE49-F238E27FC236}">
                <a16:creationId xmlns:a16="http://schemas.microsoft.com/office/drawing/2014/main" id="{D974EADD-4DF0-CD0D-47BE-5A6EBCD6DDC0}"/>
              </a:ext>
            </a:extLst>
          </p:cNvPr>
          <p:cNvSpPr/>
          <p:nvPr/>
        </p:nvSpPr>
        <p:spPr>
          <a:xfrm>
            <a:off x="1312911" y="2401561"/>
            <a:ext cx="4770397" cy="3161792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998;p109">
            <a:extLst>
              <a:ext uri="{FF2B5EF4-FFF2-40B4-BE49-F238E27FC236}">
                <a16:creationId xmlns:a16="http://schemas.microsoft.com/office/drawing/2014/main" id="{B6D225D9-2332-A7A2-B85E-4A804A466A55}"/>
              </a:ext>
            </a:extLst>
          </p:cNvPr>
          <p:cNvSpPr/>
          <p:nvPr/>
        </p:nvSpPr>
        <p:spPr>
          <a:xfrm>
            <a:off x="6371820" y="2448953"/>
            <a:ext cx="3566004" cy="3114400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999;p109">
            <a:extLst>
              <a:ext uri="{FF2B5EF4-FFF2-40B4-BE49-F238E27FC236}">
                <a16:creationId xmlns:a16="http://schemas.microsoft.com/office/drawing/2014/main" id="{9878B196-E3FB-CCA3-F13F-3CB283F570E4}"/>
              </a:ext>
            </a:extLst>
          </p:cNvPr>
          <p:cNvSpPr txBox="1">
            <a:spLocks/>
          </p:cNvSpPr>
          <p:nvPr/>
        </p:nvSpPr>
        <p:spPr>
          <a:xfrm>
            <a:off x="7109916" y="146933"/>
            <a:ext cx="4116213" cy="687115"/>
          </a:xfrm>
          <a:prstGeom prst="rect">
            <a:avLst/>
          </a:prstGeom>
        </p:spPr>
        <p:txBody>
          <a:bodyPr lIns="91430" tIns="45701" rIns="91430" bIns="45701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00000"/>
              </a:lnSpc>
            </a:pPr>
            <a:r>
              <a:rPr lang="fr-FR" sz="3200" b="1" dirty="0" err="1">
                <a:solidFill>
                  <a:schemeClr val="tx2"/>
                </a:solidFill>
                <a:ea typeface="+mn-ea"/>
                <a:cs typeface="+mn-cs"/>
              </a:rPr>
              <a:t>المستلزمات</a:t>
            </a:r>
            <a:r>
              <a:rPr lang="fr-FR" sz="3200" b="1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fr-FR" sz="3200" b="1" dirty="0" err="1">
                <a:solidFill>
                  <a:schemeClr val="tx2"/>
                </a:solidFill>
                <a:ea typeface="+mn-ea"/>
                <a:cs typeface="+mn-cs"/>
              </a:rPr>
              <a:t>الدراسية</a:t>
            </a:r>
            <a:endParaRPr lang="fr-FR" sz="3200" b="1" dirty="0">
              <a:solidFill>
                <a:schemeClr val="tx2"/>
              </a:solidFill>
              <a:ea typeface="+mn-ea"/>
              <a:cs typeface="+mn-cs"/>
            </a:endParaRPr>
          </a:p>
        </p:txBody>
      </p:sp>
      <p:pic>
        <p:nvPicPr>
          <p:cNvPr id="10" name="Google Shape;1001;p109">
            <a:extLst>
              <a:ext uri="{FF2B5EF4-FFF2-40B4-BE49-F238E27FC236}">
                <a16:creationId xmlns:a16="http://schemas.microsoft.com/office/drawing/2014/main" id="{BF312A59-B5F9-2BA9-331A-DA1E64A53C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717600" y="2922013"/>
            <a:ext cx="883669" cy="901265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11" name="Google Shape;1002;p109">
            <a:extLst>
              <a:ext uri="{FF2B5EF4-FFF2-40B4-BE49-F238E27FC236}">
                <a16:creationId xmlns:a16="http://schemas.microsoft.com/office/drawing/2014/main" id="{80564936-B286-6925-07D2-94E6353380D8}"/>
              </a:ext>
            </a:extLst>
          </p:cNvPr>
          <p:cNvGrpSpPr/>
          <p:nvPr/>
        </p:nvGrpSpPr>
        <p:grpSpPr>
          <a:xfrm>
            <a:off x="4512956" y="2966355"/>
            <a:ext cx="1156758" cy="812580"/>
            <a:chOff x="3412147" y="3579446"/>
            <a:chExt cx="849431" cy="398513"/>
          </a:xfrm>
        </p:grpSpPr>
        <p:sp>
          <p:nvSpPr>
            <p:cNvPr id="12" name="Google Shape;1003;p109">
              <a:extLst>
                <a:ext uri="{FF2B5EF4-FFF2-40B4-BE49-F238E27FC236}">
                  <a16:creationId xmlns:a16="http://schemas.microsoft.com/office/drawing/2014/main" id="{EAF53A74-1748-0437-F01C-91754F610C54}"/>
                </a:ext>
              </a:extLst>
            </p:cNvPr>
            <p:cNvSpPr/>
            <p:nvPr/>
          </p:nvSpPr>
          <p:spPr>
            <a:xfrm>
              <a:off x="3412147" y="3579446"/>
              <a:ext cx="849431" cy="398513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1636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w="109554" cap="flat">
              <a:solidFill>
                <a:srgbClr val="2E6574"/>
              </a:solidFill>
              <a:prstDash val="solid"/>
              <a:miter/>
            </a:ln>
          </p:spPr>
          <p:txBody>
            <a:bodyPr vert="horz" wrap="square" lIns="91430" tIns="45701" rIns="91430" bIns="45701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13" name="Google Shape;1004;p109">
              <a:extLst>
                <a:ext uri="{FF2B5EF4-FFF2-40B4-BE49-F238E27FC236}">
                  <a16:creationId xmlns:a16="http://schemas.microsoft.com/office/drawing/2014/main" id="{4672F8AE-B4AA-C9C7-DFBD-F60DA13D4484}"/>
                </a:ext>
              </a:extLst>
            </p:cNvPr>
            <p:cNvGrpSpPr/>
            <p:nvPr/>
          </p:nvGrpSpPr>
          <p:grpSpPr>
            <a:xfrm>
              <a:off x="3631923" y="3592046"/>
              <a:ext cx="542979" cy="324876"/>
              <a:chOff x="3631923" y="3592046"/>
              <a:chExt cx="542979" cy="324876"/>
            </a:xfrm>
          </p:grpSpPr>
          <p:pic>
            <p:nvPicPr>
              <p:cNvPr id="14" name="Google Shape;1005;p109">
                <a:extLst>
                  <a:ext uri="{FF2B5EF4-FFF2-40B4-BE49-F238E27FC236}">
                    <a16:creationId xmlns:a16="http://schemas.microsoft.com/office/drawing/2014/main" id="{11A2BFD4-1BDF-3663-226D-5D35BA41AD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</a:blip>
              <a:srcRect l="71346" t="7392" r="15566" b="76219"/>
              <a:stretch>
                <a:fillRect/>
              </a:stretch>
            </p:blipFill>
            <p:spPr>
              <a:xfrm>
                <a:off x="4063145" y="3592046"/>
                <a:ext cx="111757" cy="86666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15" name="Google Shape;1006;p109">
                <a:extLst>
                  <a:ext uri="{FF2B5EF4-FFF2-40B4-BE49-F238E27FC236}">
                    <a16:creationId xmlns:a16="http://schemas.microsoft.com/office/drawing/2014/main" id="{9BA88CEC-FD3F-784A-BCBB-15584DF260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</a:blip>
              <a:srcRect/>
              <a:stretch>
                <a:fillRect/>
              </a:stretch>
            </p:blipFill>
            <p:spPr>
              <a:xfrm rot="20646970">
                <a:off x="3631923" y="3665042"/>
                <a:ext cx="406002" cy="251880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AF4BF51D-BB12-13DB-FFA8-BE212F6E92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9916" y="2574935"/>
            <a:ext cx="2089811" cy="2862436"/>
          </a:xfrm>
          <a:prstGeom prst="rect">
            <a:avLst/>
          </a:prstGeom>
          <a:ln>
            <a:solidFill>
              <a:srgbClr val="156082"/>
            </a:solidFill>
          </a:ln>
        </p:spPr>
      </p:pic>
      <p:pic>
        <p:nvPicPr>
          <p:cNvPr id="18" name="Picture 2" descr="Blackboard ">
            <a:extLst>
              <a:ext uri="{FF2B5EF4-FFF2-40B4-BE49-F238E27FC236}">
                <a16:creationId xmlns:a16="http://schemas.microsoft.com/office/drawing/2014/main" id="{47DFF527-1725-35E9-9C5C-CBD7AF989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951" y="3724514"/>
            <a:ext cx="1487493" cy="148749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BE233033-54B4-AF37-5FDE-D40D06011D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979739" y="-10786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983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B6F77A-2E34-9DE2-DBE7-A4CC4B79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5;p28">
            <a:extLst>
              <a:ext uri="{FF2B5EF4-FFF2-40B4-BE49-F238E27FC236}">
                <a16:creationId xmlns:a16="http://schemas.microsoft.com/office/drawing/2014/main" id="{CD4330D0-95B7-A023-4E42-DC9716E9E7DD}"/>
              </a:ext>
            </a:extLst>
          </p:cNvPr>
          <p:cNvSpPr/>
          <p:nvPr/>
        </p:nvSpPr>
        <p:spPr>
          <a:xfrm>
            <a:off x="172899" y="61516"/>
            <a:ext cx="11310803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دلالة الأيقونات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Arial"/>
              </a:rPr>
              <a:t>  </a:t>
            </a:r>
            <a:r>
              <a:rPr lang="ar-DZ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DZ" sz="3200" b="1" i="0" dirty="0">
                <a:solidFill>
                  <a:srgbClr val="44546A"/>
                </a:solidFill>
                <a:effectLst/>
                <a:latin typeface="Calibri" panose="020F0502020204030204" pitchFamily="34" charset="0"/>
              </a:rPr>
              <a:t>بالمتعلم</a:t>
            </a:r>
            <a:r>
              <a:rPr lang="ar-MA" sz="3200" dirty="0"/>
              <a:t> 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:</a:t>
            </a:r>
          </a:p>
        </p:txBody>
      </p:sp>
      <p:sp>
        <p:nvSpPr>
          <p:cNvPr id="3" name="Google Shape;1229;p116">
            <a:extLst>
              <a:ext uri="{FF2B5EF4-FFF2-40B4-BE49-F238E27FC236}">
                <a16:creationId xmlns:a16="http://schemas.microsoft.com/office/drawing/2014/main" id="{3E61705D-FF76-C816-817F-FF16BB0F8FF7}"/>
              </a:ext>
            </a:extLst>
          </p:cNvPr>
          <p:cNvSpPr txBox="1"/>
          <p:nvPr/>
        </p:nvSpPr>
        <p:spPr>
          <a:xfrm>
            <a:off x="608022" y="1536628"/>
            <a:ext cx="10062183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ضوابط القسم</a:t>
            </a:r>
            <a:endParaRPr lang="en-US" dirty="0"/>
          </a:p>
        </p:txBody>
      </p:sp>
      <p:sp>
        <p:nvSpPr>
          <p:cNvPr id="4" name="Google Shape;1233;p116">
            <a:extLst>
              <a:ext uri="{FF2B5EF4-FFF2-40B4-BE49-F238E27FC236}">
                <a16:creationId xmlns:a16="http://schemas.microsoft.com/office/drawing/2014/main" id="{1F8181F4-C03D-E637-B412-A06B1C7EBA67}"/>
              </a:ext>
            </a:extLst>
          </p:cNvPr>
          <p:cNvSpPr txBox="1"/>
          <p:nvPr/>
        </p:nvSpPr>
        <p:spPr>
          <a:xfrm>
            <a:off x="797206" y="2629655"/>
            <a:ext cx="10062183" cy="4205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133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استعمال الألواح للإجابة</a:t>
            </a:r>
            <a:endParaRPr lang="fr-MA" sz="2133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1234;p116">
            <a:extLst>
              <a:ext uri="{FF2B5EF4-FFF2-40B4-BE49-F238E27FC236}">
                <a16:creationId xmlns:a16="http://schemas.microsoft.com/office/drawing/2014/main" id="{9A3F2DC4-EC8C-51E0-FA84-7C61465E7C2D}"/>
              </a:ext>
            </a:extLst>
          </p:cNvPr>
          <p:cNvSpPr txBox="1"/>
          <p:nvPr/>
        </p:nvSpPr>
        <p:spPr>
          <a:xfrm>
            <a:off x="797208" y="3958205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المستقلة</a:t>
            </a:r>
          </a:p>
        </p:txBody>
      </p:sp>
      <p:sp>
        <p:nvSpPr>
          <p:cNvPr id="6" name="Google Shape;1235;p116">
            <a:extLst>
              <a:ext uri="{FF2B5EF4-FFF2-40B4-BE49-F238E27FC236}">
                <a16:creationId xmlns:a16="http://schemas.microsoft.com/office/drawing/2014/main" id="{7239D583-F5F6-41D5-78C5-F987E4E3E4E5}"/>
              </a:ext>
            </a:extLst>
          </p:cNvPr>
          <p:cNvSpPr txBox="1"/>
          <p:nvPr/>
        </p:nvSpPr>
        <p:spPr>
          <a:xfrm>
            <a:off x="797206" y="5159833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الموجهة الثنائية</a:t>
            </a:r>
          </a:p>
        </p:txBody>
      </p:sp>
      <p:pic>
        <p:nvPicPr>
          <p:cNvPr id="7" name="Google Shape;1333;p128">
            <a:extLst>
              <a:ext uri="{FF2B5EF4-FFF2-40B4-BE49-F238E27FC236}">
                <a16:creationId xmlns:a16="http://schemas.microsoft.com/office/drawing/2014/main" id="{7269954D-EFC0-CC0A-0945-F6DF168F33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17502" y="1181507"/>
            <a:ext cx="875940" cy="8759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Google Shape;1341;p128" descr="Une image contenant Dessin animé, clipart, Animation, illustration&#10;&#10;Description générée automatiquement">
            <a:extLst>
              <a:ext uri="{FF2B5EF4-FFF2-40B4-BE49-F238E27FC236}">
                <a16:creationId xmlns:a16="http://schemas.microsoft.com/office/drawing/2014/main" id="{171C970F-7B59-B41F-6A3A-3A7A745D5A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18242" t="9344" r="18458" b="23864"/>
          <a:stretch>
            <a:fillRect/>
          </a:stretch>
        </p:blipFill>
        <p:spPr>
          <a:xfrm>
            <a:off x="10988052" y="2151545"/>
            <a:ext cx="991300" cy="10459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id="{3459E6BA-34BF-9ABD-9DAF-C10A0FA6FA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3385655"/>
            <a:ext cx="991299" cy="9912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698D0B-D28C-54AB-04BD-8E0B04BC55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4684764"/>
            <a:ext cx="991299" cy="92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97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953F4D-5EB1-7918-78B1-FAF7528ED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55;p28">
            <a:extLst>
              <a:ext uri="{FF2B5EF4-FFF2-40B4-BE49-F238E27FC236}">
                <a16:creationId xmlns:a16="http://schemas.microsoft.com/office/drawing/2014/main" id="{ADC741BD-C35B-6711-0D9F-DEB7BD7BE5C2}"/>
              </a:ext>
            </a:extLst>
          </p:cNvPr>
          <p:cNvSpPr/>
          <p:nvPr/>
        </p:nvSpPr>
        <p:spPr>
          <a:xfrm>
            <a:off x="-595085" y="319589"/>
            <a:ext cx="1180011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توظيف</a:t>
            </a:r>
            <a:r>
              <a:rPr lang="fr-FR" sz="3200" b="1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 </a:t>
            </a:r>
            <a:r>
              <a:rPr lang="fr-FR" sz="3200" b="1" dirty="0" err="1">
                <a:solidFill>
                  <a:srgbClr val="44546A"/>
                </a:solidFill>
                <a:latin typeface="Arial"/>
                <a:ea typeface="Arial"/>
                <a:cs typeface="Arial"/>
              </a:rPr>
              <a:t>الموارد</a:t>
            </a:r>
            <a:r>
              <a:rPr lang="fr-FR" sz="3200" b="1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 </a:t>
            </a:r>
            <a:r>
              <a:rPr lang="fr-FR" sz="3200" b="1" dirty="0" err="1">
                <a:solidFill>
                  <a:srgbClr val="44546A"/>
                </a:solidFill>
                <a:latin typeface="Arial"/>
                <a:ea typeface="Arial"/>
                <a:cs typeface="Arial"/>
              </a:rPr>
              <a:t>التعليمية</a:t>
            </a:r>
            <a:r>
              <a:rPr lang="ar-MA" sz="3200" b="1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 لدى للأستاذ</a:t>
            </a:r>
            <a:endParaRPr lang="fr-MA" sz="3200" b="1" kern="0" dirty="0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276;p28">
            <a:extLst>
              <a:ext uri="{FF2B5EF4-FFF2-40B4-BE49-F238E27FC236}">
                <a16:creationId xmlns:a16="http://schemas.microsoft.com/office/drawing/2014/main" id="{4645C4CF-711F-44CD-9DF4-AE3E1D124680}"/>
              </a:ext>
            </a:extLst>
          </p:cNvPr>
          <p:cNvSpPr/>
          <p:nvPr/>
        </p:nvSpPr>
        <p:spPr>
          <a:xfrm>
            <a:off x="2854159" y="1725050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دليل تقديم الحصة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Google Shape;276;p28">
            <a:extLst>
              <a:ext uri="{FF2B5EF4-FFF2-40B4-BE49-F238E27FC236}">
                <a16:creationId xmlns:a16="http://schemas.microsoft.com/office/drawing/2014/main" id="{86B28656-BD55-DF81-DAA0-81607787D386}"/>
              </a:ext>
            </a:extLst>
          </p:cNvPr>
          <p:cNvSpPr/>
          <p:nvPr/>
        </p:nvSpPr>
        <p:spPr>
          <a:xfrm>
            <a:off x="2854159" y="2351322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دليل مسار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276;p28">
            <a:extLst>
              <a:ext uri="{FF2B5EF4-FFF2-40B4-BE49-F238E27FC236}">
                <a16:creationId xmlns:a16="http://schemas.microsoft.com/office/drawing/2014/main" id="{D2D0A648-9BB6-5C5C-442C-42431FCB3517}"/>
              </a:ext>
            </a:extLst>
          </p:cNvPr>
          <p:cNvSpPr/>
          <p:nvPr/>
        </p:nvSpPr>
        <p:spPr>
          <a:xfrm>
            <a:off x="2854160" y="4015705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hlinkClick r:id="rId2"/>
              </a:rPr>
              <a:t>تقنيات التنشيط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Google Shape;276;p28">
            <a:extLst>
              <a:ext uri="{FF2B5EF4-FFF2-40B4-BE49-F238E27FC236}">
                <a16:creationId xmlns:a16="http://schemas.microsoft.com/office/drawing/2014/main" id="{704FFF7E-5C22-56E6-8231-FDD1DC8B9C6C}"/>
              </a:ext>
            </a:extLst>
          </p:cNvPr>
          <p:cNvSpPr/>
          <p:nvPr/>
        </p:nvSpPr>
        <p:spPr>
          <a:xfrm>
            <a:off x="2854159" y="4557531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/>
            <a:r>
              <a:rPr lang="ar-MA" b="1" dirty="0">
                <a:hlinkClick r:id="rId3"/>
              </a:rPr>
              <a:t>مقاطع عامة – التصرفات السليمة</a:t>
            </a:r>
            <a:endParaRPr lang="ar-MA" dirty="0"/>
          </a:p>
        </p:txBody>
      </p:sp>
      <p:sp>
        <p:nvSpPr>
          <p:cNvPr id="18" name="Google Shape;276;p28">
            <a:extLst>
              <a:ext uri="{FF2B5EF4-FFF2-40B4-BE49-F238E27FC236}">
                <a16:creationId xmlns:a16="http://schemas.microsoft.com/office/drawing/2014/main" id="{F05AB95B-4124-4DE4-EBBE-9E5BC8AC30B8}"/>
              </a:ext>
            </a:extLst>
          </p:cNvPr>
          <p:cNvSpPr/>
          <p:nvPr/>
        </p:nvSpPr>
        <p:spPr>
          <a:xfrm>
            <a:off x="2854159" y="5093383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hlinkClick r:id="rId4"/>
              </a:rPr>
              <a:t>مقاطع فيديو-العربية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276;p28">
            <a:extLst>
              <a:ext uri="{FF2B5EF4-FFF2-40B4-BE49-F238E27FC236}">
                <a16:creationId xmlns:a16="http://schemas.microsoft.com/office/drawing/2014/main" id="{23BF0DF5-069E-3E17-F24E-1FB27CEFC73A}"/>
              </a:ext>
            </a:extLst>
          </p:cNvPr>
          <p:cNvSpPr/>
          <p:nvPr/>
        </p:nvSpPr>
        <p:spPr>
          <a:xfrm>
            <a:off x="2854159" y="3013749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….</a:t>
            </a: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30C96641-5264-6E13-6948-37BF3649EB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322962" y="6795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76;p28">
            <a:extLst>
              <a:ext uri="{FF2B5EF4-FFF2-40B4-BE49-F238E27FC236}">
                <a16:creationId xmlns:a16="http://schemas.microsoft.com/office/drawing/2014/main" id="{F03EC7A7-6EE7-976A-AA0C-A906A34AD33F}"/>
              </a:ext>
            </a:extLst>
          </p:cNvPr>
          <p:cNvSpPr/>
          <p:nvPr/>
        </p:nvSpPr>
        <p:spPr>
          <a:xfrm>
            <a:off x="8748241" y="1696275"/>
            <a:ext cx="1891380" cy="170374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200" b="1" dirty="0" err="1">
                <a:solidFill>
                  <a:schemeClr val="bg1"/>
                </a:solidFill>
                <a:latin typeface="Arial"/>
                <a:ea typeface="Calibri"/>
                <a:cs typeface="Arial"/>
              </a:rPr>
              <a:t>الدلائل</a:t>
            </a:r>
            <a:r>
              <a:rPr lang="fr-FR" sz="2200" b="1" dirty="0">
                <a:solidFill>
                  <a:schemeClr val="bg1"/>
                </a:solidFill>
                <a:latin typeface="Arial"/>
                <a:ea typeface="Calibri"/>
                <a:cs typeface="Arial"/>
              </a:rPr>
              <a:t> </a:t>
            </a:r>
            <a:r>
              <a:rPr lang="fr-FR" sz="2200" b="1" kern="0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والمراجع</a:t>
            </a:r>
            <a:endParaRPr lang="fr-FR" sz="2200" b="1" kern="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76;p28">
            <a:extLst>
              <a:ext uri="{FF2B5EF4-FFF2-40B4-BE49-F238E27FC236}">
                <a16:creationId xmlns:a16="http://schemas.microsoft.com/office/drawing/2014/main" id="{3F6E3402-0203-63B2-670C-5F71E41599B7}"/>
              </a:ext>
            </a:extLst>
          </p:cNvPr>
          <p:cNvSpPr/>
          <p:nvPr/>
        </p:nvSpPr>
        <p:spPr>
          <a:xfrm>
            <a:off x="8748241" y="3884304"/>
            <a:ext cx="1891380" cy="170374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200" dirty="0">
                <a:solidFill>
                  <a:schemeClr val="bg1"/>
                </a:solidFill>
              </a:rPr>
              <a:t>مقاطع فيديو</a:t>
            </a:r>
            <a:endParaRPr lang="fr-FR" sz="2200" b="1" kern="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8A24B7-F3E4-9148-FF1D-1426799B91D8}"/>
              </a:ext>
            </a:extLst>
          </p:cNvPr>
          <p:cNvSpPr/>
          <p:nvPr/>
        </p:nvSpPr>
        <p:spPr>
          <a:xfrm>
            <a:off x="580480" y="218508"/>
            <a:ext cx="4041578" cy="7520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/>
              <a:t>ينبغي تحيين مضامينها تبعا لكل حصة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3480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23B19E-8B8D-1324-67BF-587110784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140;p112">
            <a:extLst>
              <a:ext uri="{FF2B5EF4-FFF2-40B4-BE49-F238E27FC236}">
                <a16:creationId xmlns:a16="http://schemas.microsoft.com/office/drawing/2014/main" id="{AD33CE28-6430-3190-0BC5-C86759D5CB5B}"/>
              </a:ext>
            </a:extLst>
          </p:cNvPr>
          <p:cNvSpPr txBox="1"/>
          <p:nvPr/>
        </p:nvSpPr>
        <p:spPr>
          <a:xfrm>
            <a:off x="1399309" y="343893"/>
            <a:ext cx="9957210" cy="592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3200" b="1" dirty="0" err="1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ديداكتيكية</a:t>
            </a:r>
            <a:r>
              <a:rPr lang="ar-MA" sz="32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لهذه الحصة</a:t>
            </a:r>
            <a:endParaRPr lang="en-US" sz="3200" b="1" kern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Google Shape;288;p29">
            <a:extLst>
              <a:ext uri="{FF2B5EF4-FFF2-40B4-BE49-F238E27FC236}">
                <a16:creationId xmlns:a16="http://schemas.microsoft.com/office/drawing/2014/main" id="{8CCFADBE-426F-1BD1-0052-CF95DF424457}"/>
              </a:ext>
            </a:extLst>
          </p:cNvPr>
          <p:cNvSpPr/>
          <p:nvPr/>
        </p:nvSpPr>
        <p:spPr>
          <a:xfrm>
            <a:off x="2598056" y="1651291"/>
            <a:ext cx="6629463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في نهاية هذه الحصة، يجب أن يكون التلاميذ قادرين على:</a:t>
            </a:r>
            <a:endParaRPr lang="fr-FR" b="1" dirty="0"/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قِرَاءَة</a:t>
            </a:r>
            <a:r>
              <a:rPr lang="ar-SA" sz="20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MA" sz="20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0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فِقْرةِ</a:t>
            </a:r>
            <a:r>
              <a:rPr lang="ar-MA" sz="20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بِطَلَاقَةٍ</a:t>
            </a:r>
            <a:r>
              <a:rPr lang="ar-SA" sz="20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؛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فَهْمُ مَعَانِي النَّصِّ المُبَاشِرَةِ</a:t>
            </a:r>
            <a:r>
              <a:rPr lang="ar-SA" sz="20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والضِّمْنيةِ</a:t>
            </a:r>
            <a:r>
              <a:rPr lang="ar-MA" sz="20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</a:p>
        </p:txBody>
      </p:sp>
      <p:sp>
        <p:nvSpPr>
          <p:cNvPr id="17" name="Google Shape;292;p29">
            <a:extLst>
              <a:ext uri="{FF2B5EF4-FFF2-40B4-BE49-F238E27FC236}">
                <a16:creationId xmlns:a16="http://schemas.microsoft.com/office/drawing/2014/main" id="{2FFA696C-060A-544E-952F-61FC383E5B89}"/>
              </a:ext>
            </a:extLst>
          </p:cNvPr>
          <p:cNvSpPr/>
          <p:nvPr/>
        </p:nvSpPr>
        <p:spPr>
          <a:xfrm>
            <a:off x="2598056" y="3117208"/>
            <a:ext cx="6665451" cy="106428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الاستراتيجية التي يتم تدريسها أثناء النمذجة وتمارس خلال بقية الحصة هي</a:t>
            </a:r>
            <a:r>
              <a:rPr lang="ar-MA" dirty="0"/>
              <a:t>:</a:t>
            </a:r>
            <a:endParaRPr lang="fr-FR" dirty="0"/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000" b="1" kern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معايير الدقة في القراءة بطلاقة: أي السلامة من الأخطاء؛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000" b="1" kern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أجيب عن أسئلة الفهم </a:t>
            </a:r>
            <a:r>
              <a:rPr lang="ar-SA" sz="2000" b="1" kern="0" dirty="0" err="1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المباشروالضمني</a:t>
            </a:r>
            <a:r>
              <a:rPr lang="ar-SA" sz="2000" b="1" kern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: من الذي؟ أين؟ متى؟ لماذا؟...</a:t>
            </a:r>
            <a:endParaRPr lang="fr-FR" sz="2000" b="1" kern="0" dirty="0">
              <a:solidFill>
                <a:schemeClr val="accent4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288;p29">
            <a:extLst>
              <a:ext uri="{FF2B5EF4-FFF2-40B4-BE49-F238E27FC236}">
                <a16:creationId xmlns:a16="http://schemas.microsoft.com/office/drawing/2014/main" id="{2033AB59-F0F3-EF02-8340-5CD20B0E656E}"/>
              </a:ext>
            </a:extLst>
          </p:cNvPr>
          <p:cNvSpPr/>
          <p:nvPr/>
        </p:nvSpPr>
        <p:spPr>
          <a:xfrm>
            <a:off x="2588964" y="4618604"/>
            <a:ext cx="6665451" cy="138318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 rtl="1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خلال التغذية الراجعة، وجّه انتباه التلاميذ إلى الأخطاء الشائعة </a:t>
            </a:r>
            <a:r>
              <a:rPr lang="ar-SA" b="1" dirty="0"/>
              <a:t>في القراءة بدقة الآتية</a:t>
            </a:r>
            <a:r>
              <a:rPr lang="fr-FR" b="1" dirty="0"/>
              <a:t> : 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000" b="1" kern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نطق الحروف من مخارجها الصحيحة؛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000" b="1" kern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التمييز بين الحركات القصيرة والطويلة؛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000" b="1" kern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الشدة والتنوين.</a:t>
            </a:r>
            <a:endParaRPr lang="fr-FR" sz="2000" b="1" kern="0" dirty="0">
              <a:solidFill>
                <a:schemeClr val="accent4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9FC3AB9C-5C89-984C-153A-E1CA24B593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464185" y="19399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89;p29">
            <a:extLst>
              <a:ext uri="{FF2B5EF4-FFF2-40B4-BE49-F238E27FC236}">
                <a16:creationId xmlns:a16="http://schemas.microsoft.com/office/drawing/2014/main" id="{D271B5C4-A2EC-E69B-E250-E474D690AAE2}"/>
              </a:ext>
            </a:extLst>
          </p:cNvPr>
          <p:cNvSpPr/>
          <p:nvPr/>
        </p:nvSpPr>
        <p:spPr>
          <a:xfrm>
            <a:off x="9297742" y="1651291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مهمة يجب أن ينجزها التلاميذ بنجاح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293;p29">
            <a:extLst>
              <a:ext uri="{FF2B5EF4-FFF2-40B4-BE49-F238E27FC236}">
                <a16:creationId xmlns:a16="http://schemas.microsoft.com/office/drawing/2014/main" id="{336EEC8F-5783-3949-F32D-0F27BD9E7916}"/>
              </a:ext>
            </a:extLst>
          </p:cNvPr>
          <p:cNvSpPr/>
          <p:nvPr/>
        </p:nvSpPr>
        <p:spPr>
          <a:xfrm>
            <a:off x="9333600" y="3117208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وسائل ديداكتيكية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8CF0BA5-A657-4B36-F74B-1C1F2B3FBE18}"/>
              </a:ext>
            </a:extLst>
          </p:cNvPr>
          <p:cNvSpPr/>
          <p:nvPr/>
        </p:nvSpPr>
        <p:spPr>
          <a:xfrm>
            <a:off x="9333600" y="4773797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عناصر التغذية الراجعة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276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>
          <a:extLst>
            <a:ext uri="{FF2B5EF4-FFF2-40B4-BE49-F238E27FC236}">
              <a16:creationId xmlns:a16="http://schemas.microsoft.com/office/drawing/2014/main" id="{3EC07401-45A5-C18F-0F8F-EEA36FE24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11">
            <a:extLst>
              <a:ext uri="{FF2B5EF4-FFF2-40B4-BE49-F238E27FC236}">
                <a16:creationId xmlns:a16="http://schemas.microsoft.com/office/drawing/2014/main" id="{52AB67E6-D525-0315-A349-C054D6D3E3CC}"/>
              </a:ext>
            </a:extLst>
          </p:cNvPr>
          <p:cNvGrpSpPr/>
          <p:nvPr/>
        </p:nvGrpSpPr>
        <p:grpSpPr>
          <a:xfrm>
            <a:off x="835255" y="904692"/>
            <a:ext cx="9864245" cy="5485899"/>
            <a:chOff x="2159302" y="1382561"/>
            <a:chExt cx="8127697" cy="5072667"/>
          </a:xfrm>
        </p:grpSpPr>
        <p:sp>
          <p:nvSpPr>
            <p:cNvPr id="365" name="Google Shape;365;p11">
              <a:extLst>
                <a:ext uri="{FF2B5EF4-FFF2-40B4-BE49-F238E27FC236}">
                  <a16:creationId xmlns:a16="http://schemas.microsoft.com/office/drawing/2014/main" id="{088D7E1F-712B-573D-5221-99A907992393}"/>
                </a:ext>
              </a:extLst>
            </p:cNvPr>
            <p:cNvSpPr/>
            <p:nvPr/>
          </p:nvSpPr>
          <p:spPr>
            <a:xfrm>
              <a:off x="2159302" y="1382561"/>
              <a:ext cx="8127697" cy="5072667"/>
            </a:xfrm>
            <a:prstGeom prst="roundRect">
              <a:avLst>
                <a:gd name="adj" fmla="val 2665"/>
              </a:avLst>
            </a:prstGeom>
            <a:solidFill>
              <a:schemeClr val="lt1"/>
            </a:solidFill>
            <a:ln w="12700" cap="flat" cmpd="sng">
              <a:solidFill>
                <a:srgbClr val="D8D8D8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588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1">
              <a:extLst>
                <a:ext uri="{FF2B5EF4-FFF2-40B4-BE49-F238E27FC236}">
                  <a16:creationId xmlns:a16="http://schemas.microsoft.com/office/drawing/2014/main" id="{2FF7B050-7AAB-5120-9E2E-06A9DD4EBD18}"/>
                </a:ext>
              </a:extLst>
            </p:cNvPr>
            <p:cNvSpPr/>
            <p:nvPr/>
          </p:nvSpPr>
          <p:spPr>
            <a:xfrm>
              <a:off x="2257274" y="1455217"/>
              <a:ext cx="7899097" cy="4912926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7" name="Google Shape;377;p11">
            <a:extLst>
              <a:ext uri="{FF2B5EF4-FFF2-40B4-BE49-F238E27FC236}">
                <a16:creationId xmlns:a16="http://schemas.microsoft.com/office/drawing/2014/main" id="{42AE0523-DC50-577D-5DAA-074BBA8B5B05}"/>
              </a:ext>
            </a:extLst>
          </p:cNvPr>
          <p:cNvSpPr/>
          <p:nvPr/>
        </p:nvSpPr>
        <p:spPr>
          <a:xfrm>
            <a:off x="9561957" y="160834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1">
            <a:extLst>
              <a:ext uri="{FF2B5EF4-FFF2-40B4-BE49-F238E27FC236}">
                <a16:creationId xmlns:a16="http://schemas.microsoft.com/office/drawing/2014/main" id="{E74577C6-757B-1496-456B-F240039DF494}"/>
              </a:ext>
            </a:extLst>
          </p:cNvPr>
          <p:cNvSpPr/>
          <p:nvPr/>
        </p:nvSpPr>
        <p:spPr>
          <a:xfrm>
            <a:off x="9561956" y="223777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2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1">
            <a:extLst>
              <a:ext uri="{FF2B5EF4-FFF2-40B4-BE49-F238E27FC236}">
                <a16:creationId xmlns:a16="http://schemas.microsoft.com/office/drawing/2014/main" id="{7D730FBE-1D43-AD8B-ED3D-49EB8E1339DA}"/>
              </a:ext>
            </a:extLst>
          </p:cNvPr>
          <p:cNvSpPr/>
          <p:nvPr/>
        </p:nvSpPr>
        <p:spPr>
          <a:xfrm>
            <a:off x="9578437" y="2906743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1">
            <a:extLst>
              <a:ext uri="{FF2B5EF4-FFF2-40B4-BE49-F238E27FC236}">
                <a16:creationId xmlns:a16="http://schemas.microsoft.com/office/drawing/2014/main" id="{58D843F1-2329-1E78-0BBB-0F11F9B3BDC8}"/>
              </a:ext>
            </a:extLst>
          </p:cNvPr>
          <p:cNvSpPr/>
          <p:nvPr/>
        </p:nvSpPr>
        <p:spPr>
          <a:xfrm>
            <a:off x="9595208" y="35181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4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1">
            <a:extLst>
              <a:ext uri="{FF2B5EF4-FFF2-40B4-BE49-F238E27FC236}">
                <a16:creationId xmlns:a16="http://schemas.microsoft.com/office/drawing/2014/main" id="{6394811E-A5EA-0FBB-EB0C-6EE935178A64}"/>
              </a:ext>
            </a:extLst>
          </p:cNvPr>
          <p:cNvSpPr/>
          <p:nvPr/>
        </p:nvSpPr>
        <p:spPr>
          <a:xfrm>
            <a:off x="9553358" y="416125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5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1">
            <a:extLst>
              <a:ext uri="{FF2B5EF4-FFF2-40B4-BE49-F238E27FC236}">
                <a16:creationId xmlns:a16="http://schemas.microsoft.com/office/drawing/2014/main" id="{16871F99-CA06-4540-1E62-82B2F9A32AA7}"/>
              </a:ext>
            </a:extLst>
          </p:cNvPr>
          <p:cNvSpPr/>
          <p:nvPr/>
        </p:nvSpPr>
        <p:spPr>
          <a:xfrm>
            <a:off x="5334862" y="312272"/>
            <a:ext cx="581765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Calibri"/>
              </a:rPr>
              <a:t>هيكلة حصة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Calibri"/>
              </a:rPr>
              <a:t> أقرأ بطلاقة وأفهم</a:t>
            </a:r>
            <a:endParaRPr kumimoji="0" sz="320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  <a:sym typeface="Calibri"/>
            </a:endParaRPr>
          </a:p>
        </p:txBody>
      </p:sp>
      <p:pic>
        <p:nvPicPr>
          <p:cNvPr id="385" name="Google Shape;385;p11">
            <a:extLst>
              <a:ext uri="{FF2B5EF4-FFF2-40B4-BE49-F238E27FC236}">
                <a16:creationId xmlns:a16="http://schemas.microsoft.com/office/drawing/2014/main" id="{B2DE4F48-3EA0-F416-B924-FCDBFA312A0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2967" y="251992"/>
            <a:ext cx="609383" cy="609383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11">
            <a:extLst>
              <a:ext uri="{FF2B5EF4-FFF2-40B4-BE49-F238E27FC236}">
                <a16:creationId xmlns:a16="http://schemas.microsoft.com/office/drawing/2014/main" id="{34F31B66-ABE5-A5E7-339A-39848C700C78}"/>
              </a:ext>
            </a:extLst>
          </p:cNvPr>
          <p:cNvSpPr txBox="1"/>
          <p:nvPr/>
        </p:nvSpPr>
        <p:spPr>
          <a:xfrm>
            <a:off x="1667662" y="1604571"/>
            <a:ext cx="788569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 </a:t>
            </a:r>
            <a:r>
              <a:rPr kumimoji="0" lang="ar-MA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/>
                <a:ea typeface="Arial Unicode MS" pitchFamily="34" charset="-128"/>
                <a:cs typeface="Arial" panose="020B0604020202020204" pitchFamily="34" charset="0"/>
              </a:rPr>
              <a:t>(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النشاط الاعتيادي-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مراقبة الواجب المنزلي-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التصريح بالأهداف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	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1">
            <a:extLst>
              <a:ext uri="{FF2B5EF4-FFF2-40B4-BE49-F238E27FC236}">
                <a16:creationId xmlns:a16="http://schemas.microsoft.com/office/drawing/2014/main" id="{F5E92BA9-2335-A33E-5EC3-B347D0B4234F}"/>
              </a:ext>
            </a:extLst>
          </p:cNvPr>
          <p:cNvSpPr/>
          <p:nvPr/>
        </p:nvSpPr>
        <p:spPr>
          <a:xfrm>
            <a:off x="1894216" y="1641538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10 </a:t>
            </a: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دقائق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373" name="Google Shape;373;p11">
            <a:extLst>
              <a:ext uri="{FF2B5EF4-FFF2-40B4-BE49-F238E27FC236}">
                <a16:creationId xmlns:a16="http://schemas.microsoft.com/office/drawing/2014/main" id="{115781B9-3102-DBAE-DECC-14F6B6C98F61}"/>
              </a:ext>
            </a:extLst>
          </p:cNvPr>
          <p:cNvSpPr/>
          <p:nvPr/>
        </p:nvSpPr>
        <p:spPr>
          <a:xfrm>
            <a:off x="1634412" y="1521985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386;p11">
            <a:extLst>
              <a:ext uri="{FF2B5EF4-FFF2-40B4-BE49-F238E27FC236}">
                <a16:creationId xmlns:a16="http://schemas.microsoft.com/office/drawing/2014/main" id="{D15EC988-D09E-382F-F0C1-480B7F0B6749}"/>
              </a:ext>
            </a:extLst>
          </p:cNvPr>
          <p:cNvSpPr txBox="1"/>
          <p:nvPr/>
        </p:nvSpPr>
        <p:spPr>
          <a:xfrm>
            <a:off x="1736937" y="2222477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marR="0" lvl="1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أقرأ بطلاقة (أ- أقرأ العبارات بطلاقة/ ب- أقرأ النص بطلاقة)</a:t>
            </a:r>
          </a:p>
        </p:txBody>
      </p:sp>
      <p:sp>
        <p:nvSpPr>
          <p:cNvPr id="6" name="Google Shape;391;p11">
            <a:extLst>
              <a:ext uri="{FF2B5EF4-FFF2-40B4-BE49-F238E27FC236}">
                <a16:creationId xmlns:a16="http://schemas.microsoft.com/office/drawing/2014/main" id="{C7EFD74C-DE08-C618-A64C-56FF375036C1}"/>
              </a:ext>
            </a:extLst>
          </p:cNvPr>
          <p:cNvSpPr/>
          <p:nvPr/>
        </p:nvSpPr>
        <p:spPr>
          <a:xfrm>
            <a:off x="1996741" y="2259444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15 دقيقة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7" name="Google Shape;373;p11">
            <a:extLst>
              <a:ext uri="{FF2B5EF4-FFF2-40B4-BE49-F238E27FC236}">
                <a16:creationId xmlns:a16="http://schemas.microsoft.com/office/drawing/2014/main" id="{C2E74810-7391-B718-A69D-792FAA71E63D}"/>
              </a:ext>
            </a:extLst>
          </p:cNvPr>
          <p:cNvSpPr/>
          <p:nvPr/>
        </p:nvSpPr>
        <p:spPr>
          <a:xfrm>
            <a:off x="1736937" y="213989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86;p11">
            <a:extLst>
              <a:ext uri="{FF2B5EF4-FFF2-40B4-BE49-F238E27FC236}">
                <a16:creationId xmlns:a16="http://schemas.microsoft.com/office/drawing/2014/main" id="{34D52DFE-C64F-31EB-D486-B118B5FDD029}"/>
              </a:ext>
            </a:extLst>
          </p:cNvPr>
          <p:cNvSpPr txBox="1"/>
          <p:nvPr/>
        </p:nvSpPr>
        <p:spPr>
          <a:xfrm>
            <a:off x="1756337" y="2840385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marR="0" lvl="1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أغني رصيدي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2F549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91;p11">
            <a:extLst>
              <a:ext uri="{FF2B5EF4-FFF2-40B4-BE49-F238E27FC236}">
                <a16:creationId xmlns:a16="http://schemas.microsoft.com/office/drawing/2014/main" id="{22570A76-0DE3-BDC6-39A4-1F16B4D164FF}"/>
              </a:ext>
            </a:extLst>
          </p:cNvPr>
          <p:cNvSpPr/>
          <p:nvPr/>
        </p:nvSpPr>
        <p:spPr>
          <a:xfrm>
            <a:off x="2016141" y="2877352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5 </a:t>
            </a: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دقائق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10" name="Google Shape;373;p11">
            <a:extLst>
              <a:ext uri="{FF2B5EF4-FFF2-40B4-BE49-F238E27FC236}">
                <a16:creationId xmlns:a16="http://schemas.microsoft.com/office/drawing/2014/main" id="{C32223ED-C144-FED4-0C5E-6336335D6F5B}"/>
              </a:ext>
            </a:extLst>
          </p:cNvPr>
          <p:cNvSpPr/>
          <p:nvPr/>
        </p:nvSpPr>
        <p:spPr>
          <a:xfrm>
            <a:off x="1772962" y="2824299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386;p11">
            <a:extLst>
              <a:ext uri="{FF2B5EF4-FFF2-40B4-BE49-F238E27FC236}">
                <a16:creationId xmlns:a16="http://schemas.microsoft.com/office/drawing/2014/main" id="{35C9797B-0D49-F071-76F7-543479752F37}"/>
              </a:ext>
            </a:extLst>
          </p:cNvPr>
          <p:cNvSpPr txBox="1"/>
          <p:nvPr/>
        </p:nvSpPr>
        <p:spPr>
          <a:xfrm>
            <a:off x="1739712" y="3540843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أجيب عن أسئلة الفهم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94;p11">
            <a:extLst>
              <a:ext uri="{FF2B5EF4-FFF2-40B4-BE49-F238E27FC236}">
                <a16:creationId xmlns:a16="http://schemas.microsoft.com/office/drawing/2014/main" id="{D42B0536-28B8-D3DA-4D4E-7F08E7B76FE6}"/>
              </a:ext>
            </a:extLst>
          </p:cNvPr>
          <p:cNvSpPr txBox="1"/>
          <p:nvPr/>
        </p:nvSpPr>
        <p:spPr>
          <a:xfrm>
            <a:off x="2175031" y="3611441"/>
            <a:ext cx="1396708" cy="33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  15  دقيقة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375" name="Google Shape;375;p11">
            <a:extLst>
              <a:ext uri="{FF2B5EF4-FFF2-40B4-BE49-F238E27FC236}">
                <a16:creationId xmlns:a16="http://schemas.microsoft.com/office/drawing/2014/main" id="{A8D40963-F10C-088F-D2F0-3C2B8E25DF18}"/>
              </a:ext>
            </a:extLst>
          </p:cNvPr>
          <p:cNvSpPr/>
          <p:nvPr/>
        </p:nvSpPr>
        <p:spPr>
          <a:xfrm>
            <a:off x="1755752" y="3510195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386;p11">
            <a:extLst>
              <a:ext uri="{FF2B5EF4-FFF2-40B4-BE49-F238E27FC236}">
                <a16:creationId xmlns:a16="http://schemas.microsoft.com/office/drawing/2014/main" id="{0881C49E-5FA5-8563-2682-DF46D3DD72E3}"/>
              </a:ext>
            </a:extLst>
          </p:cNvPr>
          <p:cNvSpPr txBox="1"/>
          <p:nvPr/>
        </p:nvSpPr>
        <p:spPr>
          <a:xfrm>
            <a:off x="1727538" y="4178896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أوظف وأستثمر 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394;p11">
            <a:extLst>
              <a:ext uri="{FF2B5EF4-FFF2-40B4-BE49-F238E27FC236}">
                <a16:creationId xmlns:a16="http://schemas.microsoft.com/office/drawing/2014/main" id="{AA6914DC-BF0F-111D-9944-79F7D4C23024}"/>
              </a:ext>
            </a:extLst>
          </p:cNvPr>
          <p:cNvSpPr txBox="1"/>
          <p:nvPr/>
        </p:nvSpPr>
        <p:spPr>
          <a:xfrm>
            <a:off x="2181996" y="4284042"/>
            <a:ext cx="1329922" cy="33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156082"/>
              </a:buClr>
              <a:buSzPts val="1867"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  05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376" name="Google Shape;376;p11">
            <a:extLst>
              <a:ext uri="{FF2B5EF4-FFF2-40B4-BE49-F238E27FC236}">
                <a16:creationId xmlns:a16="http://schemas.microsoft.com/office/drawing/2014/main" id="{E5E75CC7-B685-B249-8038-492A1FC8ED2B}"/>
              </a:ext>
            </a:extLst>
          </p:cNvPr>
          <p:cNvSpPr/>
          <p:nvPr/>
        </p:nvSpPr>
        <p:spPr>
          <a:xfrm>
            <a:off x="1778702" y="4167552"/>
            <a:ext cx="519608" cy="465747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386;p11">
            <a:extLst>
              <a:ext uri="{FF2B5EF4-FFF2-40B4-BE49-F238E27FC236}">
                <a16:creationId xmlns:a16="http://schemas.microsoft.com/office/drawing/2014/main" id="{AD283E46-B5D6-0008-030D-2D0EF73791D7}"/>
              </a:ext>
            </a:extLst>
          </p:cNvPr>
          <p:cNvSpPr txBox="1"/>
          <p:nvPr/>
        </p:nvSpPr>
        <p:spPr>
          <a:xfrm>
            <a:off x="1731230" y="4816317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اختتام الحصة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381;p11">
            <a:extLst>
              <a:ext uri="{FF2B5EF4-FFF2-40B4-BE49-F238E27FC236}">
                <a16:creationId xmlns:a16="http://schemas.microsoft.com/office/drawing/2014/main" id="{0F704D81-8500-91C7-FC6B-217CC987B608}"/>
              </a:ext>
            </a:extLst>
          </p:cNvPr>
          <p:cNvSpPr/>
          <p:nvPr/>
        </p:nvSpPr>
        <p:spPr>
          <a:xfrm>
            <a:off x="9556133" y="482903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6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1">
            <a:extLst>
              <a:ext uri="{FF2B5EF4-FFF2-40B4-BE49-F238E27FC236}">
                <a16:creationId xmlns:a16="http://schemas.microsoft.com/office/drawing/2014/main" id="{A33F11AA-FA1D-DA2F-7390-8303361E3633}"/>
              </a:ext>
            </a:extLst>
          </p:cNvPr>
          <p:cNvSpPr/>
          <p:nvPr/>
        </p:nvSpPr>
        <p:spPr>
          <a:xfrm>
            <a:off x="1774649" y="4738445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1">
            <a:extLst>
              <a:ext uri="{FF2B5EF4-FFF2-40B4-BE49-F238E27FC236}">
                <a16:creationId xmlns:a16="http://schemas.microsoft.com/office/drawing/2014/main" id="{46584DB7-DBE7-7F75-77EA-586F82E31C7B}"/>
              </a:ext>
            </a:extLst>
          </p:cNvPr>
          <p:cNvSpPr/>
          <p:nvPr/>
        </p:nvSpPr>
        <p:spPr>
          <a:xfrm>
            <a:off x="2194689" y="4897746"/>
            <a:ext cx="1188309" cy="24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Poppins ExtraBold"/>
                <a:sym typeface="Poppins ExtraBold"/>
              </a:rPr>
              <a:t> 5 </a:t>
            </a: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Poppins ExtraBold"/>
                <a:sym typeface="Poppins ExtraBold"/>
              </a:rPr>
              <a:t> </a:t>
            </a: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دقائق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112550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CDE4EE86-FEB8-30A5-809C-AC3FCBE05DE2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C04BEE4D-7472-3D1F-28CE-C1038D4C6B99}"/>
              </a:ext>
            </a:extLst>
          </p:cNvPr>
          <p:cNvSpPr txBox="1"/>
          <p:nvPr/>
        </p:nvSpPr>
        <p:spPr>
          <a:xfrm>
            <a:off x="5877453" y="2008346"/>
            <a:ext cx="4754879" cy="28060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kumimoji="0" lang="fr-FR" sz="5467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أ- نشاط اعتيادي</a:t>
            </a:r>
            <a:endParaRPr lang="ar-MA" sz="4800" b="1" kern="0" dirty="0">
              <a:solidFill>
                <a:srgbClr val="FFC000"/>
              </a:solidFill>
              <a:latin typeface="Calibri"/>
              <a:ea typeface="Calibri"/>
              <a:cs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05 </a:t>
            </a:r>
            <a:r>
              <a:rPr lang="ar-SA" sz="4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دقائق</a:t>
            </a: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 </a:t>
            </a:r>
            <a:endParaRPr lang="fr-FR" sz="40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4D480CD-8F26-4913-F982-169DA3E0A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174" y="2026230"/>
            <a:ext cx="2431983" cy="1522857"/>
          </a:xfrm>
          <a:prstGeom prst="rect">
            <a:avLst/>
          </a:prstGeom>
        </p:spPr>
      </p:pic>
      <p:pic>
        <p:nvPicPr>
          <p:cNvPr id="13" name="Picture 1">
            <a:extLst>
              <a:ext uri="{FF2B5EF4-FFF2-40B4-BE49-F238E27FC236}">
                <a16:creationId xmlns:a16="http://schemas.microsoft.com/office/drawing/2014/main" id="{5D56DD50-132E-0E00-E306-AAC21A10CA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7" y="2211482"/>
            <a:ext cx="2675209" cy="267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417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863E7021-E1F9-1E6D-87AA-933CAF2FED4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273" name="Google Shape;273;p6"/>
          <p:cNvSpPr txBox="1"/>
          <p:nvPr/>
        </p:nvSpPr>
        <p:spPr>
          <a:xfrm>
            <a:off x="1128470" y="201149"/>
            <a:ext cx="10157150" cy="540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النشاط الاعتيادي : سنبدأ حصتنا </a:t>
            </a: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بلعبة جعل الصورة تتكلم، انطلاقا من التعبير عن صورة: ماذا تلاحظ؟ ما  الانطباع الذي تركته فيك الصورة؟ ما الحكاية التي تود سماعها عن العصفور؟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 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74" name="Google Shape;274;p6"/>
          <p:cNvSpPr txBox="1"/>
          <p:nvPr/>
        </p:nvSpPr>
        <p:spPr>
          <a:xfrm>
            <a:off x="1093718" y="657521"/>
            <a:ext cx="10157150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يطلب 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الأستاذ 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من التلاميذ أن يتأملوا الصورة  لبضع ثوان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،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محاولين تمثل تحديد عناصرها، ثم الانطباعات التي تركتها فيهم، والحكاية التي يودون سماعها عن هذا العصفور/ 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يستمع إلى إجابات 4 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تلاميذ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7" name="Google Shape;277;p6" descr="Lever la main - Icônes mains et gestes gratuit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478" y="64923"/>
            <a:ext cx="735012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2C3D16F6-84F4-A124-9FB9-9BFA10F40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06FC9D-CAA9-BE36-8910-3D0C7A1D5CB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D9EEA59-1352-E728-B186-2EE0FBFD1434}"/>
              </a:ext>
            </a:extLst>
          </p:cNvPr>
          <p:cNvSpPr txBox="1"/>
          <p:nvPr/>
        </p:nvSpPr>
        <p:spPr>
          <a:xfrm>
            <a:off x="202392" y="1446304"/>
            <a:ext cx="516334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lvl="0" indent="-457200" algn="r" rtl="1">
              <a:buFont typeface="Wingdings" panose="05000000000000000000" pitchFamily="2" charset="2"/>
              <a:buChar char="§"/>
              <a:defRPr/>
            </a:pPr>
            <a:r>
              <a:rPr lang="ar-SA" sz="2800" b="1" dirty="0">
                <a:solidFill>
                  <a:srgbClr val="002060"/>
                </a:solidFill>
              </a:rPr>
              <a:t>ماذا تلاحظ في الصُّورَة؟</a:t>
            </a:r>
            <a:endParaRPr lang="ar-SA" sz="2800" b="1" dirty="0">
              <a:solidFill>
                <a:srgbClr val="002060"/>
              </a:solidFill>
              <a:sym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99CC035-6D01-DD89-5929-BC50C8A96821}"/>
              </a:ext>
            </a:extLst>
          </p:cNvPr>
          <p:cNvSpPr txBox="1"/>
          <p:nvPr/>
        </p:nvSpPr>
        <p:spPr>
          <a:xfrm>
            <a:off x="202394" y="3637204"/>
            <a:ext cx="516334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lvl="0" indent="-457200" algn="r" rtl="1">
              <a:buFont typeface="Wingdings" panose="05000000000000000000" pitchFamily="2" charset="2"/>
              <a:buChar char="§"/>
              <a:defRPr/>
            </a:pPr>
            <a:r>
              <a:rPr lang="ar-SA" sz="2800" b="1" dirty="0">
                <a:solidFill>
                  <a:srgbClr val="002060"/>
                </a:solidFill>
              </a:rPr>
              <a:t>عَبِّرْ عنْ الانطباع الذي تَرَكَتْهُ فِيكَ.</a:t>
            </a:r>
            <a:endParaRPr lang="ar-SA" sz="2800" b="1" dirty="0">
              <a:solidFill>
                <a:srgbClr val="002060"/>
              </a:solidFill>
              <a:sym typeface="Calibri"/>
            </a:endParaRPr>
          </a:p>
        </p:txBody>
      </p:sp>
      <p:pic>
        <p:nvPicPr>
          <p:cNvPr id="2050" name="Picture 2" descr="Image générée">
            <a:extLst>
              <a:ext uri="{FF2B5EF4-FFF2-40B4-BE49-F238E27FC236}">
                <a16:creationId xmlns:a16="http://schemas.microsoft.com/office/drawing/2014/main" id="{009A4908-7542-173B-67D5-0B219489F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733" y="915676"/>
            <a:ext cx="3932740" cy="589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F5CE725-331C-E593-58B6-4F9F32F7C7C4}"/>
              </a:ext>
            </a:extLst>
          </p:cNvPr>
          <p:cNvSpPr txBox="1"/>
          <p:nvPr/>
        </p:nvSpPr>
        <p:spPr>
          <a:xfrm>
            <a:off x="202393" y="4755053"/>
            <a:ext cx="5163341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lvl="0" indent="-457200" algn="r" rtl="1">
              <a:buFont typeface="Wingdings" panose="05000000000000000000" pitchFamily="2" charset="2"/>
              <a:buChar char="§"/>
              <a:defRPr/>
            </a:pPr>
            <a:r>
              <a:rPr lang="ar-SA" sz="2800" b="1" dirty="0">
                <a:solidFill>
                  <a:srgbClr val="002060"/>
                </a:solidFill>
              </a:rPr>
              <a:t>ما هي الحكاية التي تحب أن تقرأها أو تسمعها عن هذا العصفور؟.</a:t>
            </a:r>
            <a:endParaRPr lang="ar-SA" sz="2800" b="1" dirty="0">
              <a:solidFill>
                <a:srgbClr val="002060"/>
              </a:solidFill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10D3CB42-B265-3F33-D184-047505C746D5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3906094B-13B5-8090-E922-6B9292CE33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72992" y="9878"/>
            <a:ext cx="765760" cy="76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2" name="Google Shape;282;p7"/>
          <p:cNvSpPr txBox="1"/>
          <p:nvPr/>
        </p:nvSpPr>
        <p:spPr>
          <a:xfrm>
            <a:off x="1364149" y="128772"/>
            <a:ext cx="9815770" cy="668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defRPr/>
            </a:pPr>
            <a:r>
              <a:rPr lang="ar-SA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بعد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سماع إجابات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التلاميذ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،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يدون منها الأستاذ بعض العبارات على السبورة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altLang="fr-FR" dirty="0">
              <a:latin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7"/>
          <p:cNvSpPr txBox="1"/>
          <p:nvPr/>
        </p:nvSpPr>
        <p:spPr>
          <a:xfrm>
            <a:off x="615143" y="493908"/>
            <a:ext cx="1056477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r" rtl="1">
              <a:buClr>
                <a:srgbClr val="AEABAB"/>
              </a:buClr>
              <a:buSzPts val="1400"/>
              <a:defRPr/>
            </a:pP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ينوه المدرس بعمل المتعلمين، 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ويعلق </a:t>
            </a:r>
            <a:r>
              <a:rPr lang="ar-SA" altLang="fr-FR" sz="1600" i="1" dirty="0">
                <a:solidFill>
                  <a:srgbClr val="AEABAB"/>
                </a:solidFill>
                <a:latin typeface="Calibri"/>
                <a:ea typeface="Calibri"/>
                <a:cs typeface="Calibri"/>
              </a:rPr>
              <a:t>قائلاً: "الطبيعة تعطينا الجمال والراحة، واليوم سنتعلم كيف نعبر عنها بالكلمة/بالرسم/بالقراءة..." (حسب موضوع الدرس)</a:t>
            </a:r>
            <a:r>
              <a:rPr lang="ar-MA" sz="1600" i="1" dirty="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i="1" dirty="0">
              <a:solidFill>
                <a:srgbClr val="AEABAB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85" name="Google Shape;28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6949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4233406-40F4-8900-79F2-5F948CF9BDD1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88180509-271C-95BD-7C7A-F8C03DBF7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470" y="953836"/>
            <a:ext cx="3366654" cy="504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0CFFA0D-69B0-4A8E-F1F3-5DE5F65C3BA1}"/>
              </a:ext>
            </a:extLst>
          </p:cNvPr>
          <p:cNvSpPr txBox="1"/>
          <p:nvPr/>
        </p:nvSpPr>
        <p:spPr>
          <a:xfrm>
            <a:off x="7699374" y="1291156"/>
            <a:ext cx="437262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lvl="0" indent="-457200" algn="r" rtl="1">
              <a:buFont typeface="Wingdings" panose="05000000000000000000" pitchFamily="2" charset="2"/>
              <a:buChar char="§"/>
              <a:defRPr/>
            </a:pPr>
            <a:r>
              <a:rPr lang="ar-SA" sz="2800" b="1" dirty="0">
                <a:solidFill>
                  <a:srgbClr val="002060"/>
                </a:solidFill>
              </a:rPr>
              <a:t>عناصر الصُّورَة</a:t>
            </a:r>
            <a:endParaRPr lang="ar-SA" sz="2800" b="1" dirty="0">
              <a:solidFill>
                <a:srgbClr val="002060"/>
              </a:solidFill>
              <a:sym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072734F-4A8D-FE7C-81F0-221C06ADDC0D}"/>
              </a:ext>
            </a:extLst>
          </p:cNvPr>
          <p:cNvSpPr txBox="1"/>
          <p:nvPr/>
        </p:nvSpPr>
        <p:spPr>
          <a:xfrm>
            <a:off x="7699374" y="3812968"/>
            <a:ext cx="437262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lvl="0" indent="-457200" algn="r" rtl="1">
              <a:buFont typeface="Wingdings" panose="05000000000000000000" pitchFamily="2" charset="2"/>
              <a:buChar char="§"/>
              <a:defRPr/>
            </a:pPr>
            <a:r>
              <a:rPr lang="ar-SA" sz="2800" b="1" dirty="0">
                <a:solidFill>
                  <a:srgbClr val="002060"/>
                </a:solidFill>
              </a:rPr>
              <a:t>الانطباعات</a:t>
            </a:r>
            <a:endParaRPr lang="ar-SA" sz="2800" b="1" dirty="0">
              <a:solidFill>
                <a:srgbClr val="002060"/>
              </a:solidFill>
              <a:sym typeface="Calibri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FFF94F-642A-DFE6-AD18-1AE79A736EC8}"/>
              </a:ext>
            </a:extLst>
          </p:cNvPr>
          <p:cNvSpPr txBox="1"/>
          <p:nvPr/>
        </p:nvSpPr>
        <p:spPr>
          <a:xfrm>
            <a:off x="63938" y="2249997"/>
            <a:ext cx="416870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lvl="0" indent="-457200" algn="r" rtl="1">
              <a:buFont typeface="Wingdings" panose="05000000000000000000" pitchFamily="2" charset="2"/>
              <a:buChar char="§"/>
              <a:defRPr/>
            </a:pPr>
            <a:r>
              <a:rPr lang="ar-SA" sz="2800" b="1" dirty="0">
                <a:solidFill>
                  <a:srgbClr val="002060"/>
                </a:solidFill>
              </a:rPr>
              <a:t>توقعات عن حكاية العصفور.</a:t>
            </a:r>
            <a:endParaRPr lang="ar-SA" sz="2800" b="1" dirty="0">
              <a:solidFill>
                <a:srgbClr val="002060"/>
              </a:solidFill>
              <a:sym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83AC8EA-AB65-7FE7-4E62-CE8133B1D02E}"/>
              </a:ext>
            </a:extLst>
          </p:cNvPr>
          <p:cNvSpPr txBox="1"/>
          <p:nvPr/>
        </p:nvSpPr>
        <p:spPr>
          <a:xfrm>
            <a:off x="7699374" y="2135531"/>
            <a:ext cx="4372628" cy="954107"/>
          </a:xfrm>
          <a:prstGeom prst="rect">
            <a:avLst/>
          </a:prstGeom>
          <a:solidFill>
            <a:srgbClr val="F0E3E0"/>
          </a:solidFill>
        </p:spPr>
        <p:txBody>
          <a:bodyPr wrap="square">
            <a:spAutoFit/>
          </a:bodyPr>
          <a:lstStyle/>
          <a:p>
            <a:pPr lvl="0" algn="just" rtl="1">
              <a:defRPr/>
            </a:pPr>
            <a:r>
              <a:rPr lang="ar-SA" sz="2800" b="1" dirty="0">
                <a:solidFill>
                  <a:srgbClr val="002060"/>
                </a:solidFill>
              </a:rPr>
              <a:t>قفص- عصفور صغير- حسون- صمت- دون حركة... </a:t>
            </a:r>
            <a:endParaRPr lang="ar-SA" sz="2800" b="1" dirty="0">
              <a:solidFill>
                <a:srgbClr val="002060"/>
              </a:solidFill>
              <a:sym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1E9C54D-BFA2-9C77-0455-09D1539C4AA9}"/>
              </a:ext>
            </a:extLst>
          </p:cNvPr>
          <p:cNvSpPr txBox="1"/>
          <p:nvPr/>
        </p:nvSpPr>
        <p:spPr>
          <a:xfrm>
            <a:off x="7699374" y="4642986"/>
            <a:ext cx="4372628" cy="954107"/>
          </a:xfrm>
          <a:prstGeom prst="rect">
            <a:avLst/>
          </a:prstGeom>
          <a:solidFill>
            <a:srgbClr val="F0E3E0"/>
          </a:solidFill>
        </p:spPr>
        <p:txBody>
          <a:bodyPr wrap="square">
            <a:spAutoFit/>
          </a:bodyPr>
          <a:lstStyle/>
          <a:p>
            <a:pPr lvl="0" algn="just" rtl="1">
              <a:defRPr/>
            </a:pPr>
            <a:r>
              <a:rPr lang="ar-SA" sz="2800" b="1" dirty="0">
                <a:solidFill>
                  <a:srgbClr val="002060"/>
                </a:solidFill>
                <a:sym typeface="Calibri"/>
              </a:rPr>
              <a:t>قلق- حزن- تعاطف- سجن- فقدان الحرية...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52AE427-4057-16FF-BBD6-87C9FF9BF324}"/>
              </a:ext>
            </a:extLst>
          </p:cNvPr>
          <p:cNvSpPr txBox="1"/>
          <p:nvPr/>
        </p:nvSpPr>
        <p:spPr>
          <a:xfrm>
            <a:off x="63937" y="3335914"/>
            <a:ext cx="4202117" cy="954107"/>
          </a:xfrm>
          <a:prstGeom prst="rect">
            <a:avLst/>
          </a:prstGeom>
          <a:solidFill>
            <a:srgbClr val="F0E3E0"/>
          </a:solidFill>
        </p:spPr>
        <p:txBody>
          <a:bodyPr wrap="square">
            <a:spAutoFit/>
          </a:bodyPr>
          <a:lstStyle/>
          <a:p>
            <a:pPr lvl="0" algn="just" rtl="1">
              <a:defRPr/>
            </a:pPr>
            <a:r>
              <a:rPr lang="ar-SA" sz="2800" b="1" dirty="0">
                <a:solidFill>
                  <a:srgbClr val="002060"/>
                </a:solidFill>
                <a:sym typeface="Calibri"/>
              </a:rPr>
              <a:t>حكاية هروب من القفص- حكاية إطلاق سراح- حكاية الخروج ...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12E86-8262-CCCD-E6D7-D6A87D105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FB2BE32C-A40C-39D8-68B6-9AFBAC36F66E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C0191A03-1A98-1B87-FC08-1AA838EE9CF8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43A7EA35-3E04-7597-AAB4-26005E00329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1F61EF72-3B0A-15A4-624F-C3CDFF723BEE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1461A43-98BA-ED39-C542-2B92BC957A01}"/>
              </a:ext>
            </a:extLst>
          </p:cNvPr>
          <p:cNvSpPr txBox="1"/>
          <p:nvPr/>
        </p:nvSpPr>
        <p:spPr>
          <a:xfrm>
            <a:off x="5877453" y="2008346"/>
            <a:ext cx="4754879" cy="28060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kumimoji="0" lang="fr-FR" sz="5467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ب- واجبات منزلية</a:t>
            </a:r>
            <a:endParaRPr lang="ar-MA" sz="4800" b="1" kern="0" dirty="0">
              <a:solidFill>
                <a:srgbClr val="FFC000"/>
              </a:solidFill>
              <a:latin typeface="Calibri"/>
              <a:ea typeface="Calibri"/>
              <a:cs typeface="Calibri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02 </a:t>
            </a:r>
            <a:r>
              <a:rPr lang="ar-SA" sz="4000" b="1" kern="0" dirty="0">
                <a:solidFill>
                  <a:srgbClr val="44546A"/>
                </a:solidFill>
                <a:ea typeface="Calibri"/>
                <a:cs typeface="Calibri"/>
              </a:rPr>
              <a:t>دقيقتان </a:t>
            </a:r>
            <a:endParaRPr lang="fr-FR" sz="40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2FB404F-8937-6582-92BF-80AD2447E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174" y="2026230"/>
            <a:ext cx="2431983" cy="1522857"/>
          </a:xfrm>
          <a:prstGeom prst="rect">
            <a:avLst/>
          </a:prstGeom>
        </p:spPr>
      </p:pic>
      <p:pic>
        <p:nvPicPr>
          <p:cNvPr id="13" name="Picture 1">
            <a:extLst>
              <a:ext uri="{FF2B5EF4-FFF2-40B4-BE49-F238E27FC236}">
                <a16:creationId xmlns:a16="http://schemas.microsoft.com/office/drawing/2014/main" id="{581712DA-4D2F-2A9F-BA8A-AA79267183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7" y="2211482"/>
            <a:ext cx="2675209" cy="267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682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255;p28">
            <a:extLst>
              <a:ext uri="{FF2B5EF4-FFF2-40B4-BE49-F238E27FC236}">
                <a16:creationId xmlns:a16="http://schemas.microsoft.com/office/drawing/2014/main" id="{9E2175D2-986C-1BFD-098C-82CF13394720}"/>
              </a:ext>
            </a:extLst>
          </p:cNvPr>
          <p:cNvSpPr/>
          <p:nvPr/>
        </p:nvSpPr>
        <p:spPr>
          <a:xfrm>
            <a:off x="4683940" y="216280"/>
            <a:ext cx="6224235" cy="5209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مراقبة إنجاز الواجبات المنزلية</a:t>
            </a:r>
            <a:endParaRPr lang="en-US" sz="28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id="{47418503-E934-4EF4-9A75-8FFE7AC3F906}"/>
              </a:ext>
            </a:extLst>
          </p:cNvPr>
          <p:cNvSpPr txBox="1">
            <a:spLocks/>
          </p:cNvSpPr>
          <p:nvPr/>
        </p:nvSpPr>
        <p:spPr>
          <a:xfrm>
            <a:off x="1416402" y="706528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يراقب 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المدرس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إنجاز الواجبات المنزلية للحصة السابقة من قبل عينة من التلاميذ.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E44C85BE-ABA2-3C63-AD03-8158D99BA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 descr="Une image contenant habits, personne, Visage humain, intérieur&#10;&#10;Le contenu généré par l’IA peut être incorrect.">
            <a:extLst>
              <a:ext uri="{FF2B5EF4-FFF2-40B4-BE49-F238E27FC236}">
                <a16:creationId xmlns:a16="http://schemas.microsoft.com/office/drawing/2014/main" id="{80C3B32C-2503-FC22-C9E9-AB21D90E8D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710" y="1489176"/>
            <a:ext cx="6758247" cy="450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438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A2CB1-C34D-13FD-3020-01062469B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:a16="http://schemas.microsoft.com/office/drawing/2014/main" id="{6DD32732-3EA9-83CA-11B8-D85033F8AE6C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:a16="http://schemas.microsoft.com/office/drawing/2014/main" id="{BA8BC694-80FB-37CA-D4F5-4B1AD2C4A122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:a16="http://schemas.microsoft.com/office/drawing/2014/main" id="{E22F0480-D95A-3DB3-F4D4-E0C4075F02E6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:a16="http://schemas.microsoft.com/office/drawing/2014/main" id="{D1EBDC02-47D0-5216-06AC-6F442F0A84A5}"/>
              </a:ext>
            </a:extLst>
          </p:cNvPr>
          <p:cNvSpPr/>
          <p:nvPr/>
        </p:nvSpPr>
        <p:spPr>
          <a:xfrm>
            <a:off x="4683940" y="216280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FC3D6AD0-0195-1392-97A5-34A2BE8C07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6153258" y="2594546"/>
            <a:ext cx="1854929" cy="185492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Google Shape;1174;p113">
            <a:extLst>
              <a:ext uri="{FF2B5EF4-FFF2-40B4-BE49-F238E27FC236}">
                <a16:creationId xmlns:a16="http://schemas.microsoft.com/office/drawing/2014/main" id="{DF82B832-DB16-8F9B-7BCA-AB9661DD6E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2959070" y="2563141"/>
            <a:ext cx="1912187" cy="191218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Google Shape;1177;p113">
            <a:extLst>
              <a:ext uri="{FF2B5EF4-FFF2-40B4-BE49-F238E27FC236}">
                <a16:creationId xmlns:a16="http://schemas.microsoft.com/office/drawing/2014/main" id="{57D66363-DD29-C80D-8A0F-DA77D41771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9640" y="122990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بها داخل </a:t>
            </a:r>
            <a:r>
              <a:rPr lang="ar-SA" sz="2400" dirty="0">
                <a:latin typeface="Calibri" pitchFamily="34"/>
                <a:cs typeface="Calibri" pitchFamily="34"/>
              </a:rPr>
              <a:t>القسم</a:t>
            </a:r>
            <a:r>
              <a:rPr lang="ar-MA" sz="2400" dirty="0">
                <a:latin typeface="Calibri" pitchFamily="34"/>
                <a:cs typeface="Calibri" pitchFamily="34"/>
              </a:rPr>
              <a:t>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id="{81AA2504-8B21-9DD8-444B-5C7A6328FC5B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الأستاذ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3 متعلمين للتذكير بض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ابطين فقط من ضوابط 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العمل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الصفي.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:a16="http://schemas.microsoft.com/office/drawing/2014/main" id="{E856AD56-6C44-459D-961E-D84F463ED8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274;p6">
            <a:extLst>
              <a:ext uri="{FF2B5EF4-FFF2-40B4-BE49-F238E27FC236}">
                <a16:creationId xmlns:a16="http://schemas.microsoft.com/office/drawing/2014/main" id="{F3805660-D167-A157-95DF-982353858711}"/>
              </a:ext>
            </a:extLst>
          </p:cNvPr>
          <p:cNvSpPr txBox="1"/>
          <p:nvPr/>
        </p:nvSpPr>
        <p:spPr>
          <a:xfrm>
            <a:off x="1590213" y="754429"/>
            <a:ext cx="96012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r" rtl="1"/>
            <a:r>
              <a:rPr lang="ar-SA" sz="1600" dirty="0">
                <a:solidFill>
                  <a:schemeClr val="bg2">
                    <a:lumMod val="75000"/>
                  </a:schemeClr>
                </a:solidFill>
              </a:rPr>
              <a:t>يُخصص الأستاذ الحصة للتذكير بضابطين 02 على الأكثر تجنبا للتكرار وعدم الجدوى</a:t>
            </a:r>
            <a:endParaRPr lang="fr-FR" sz="1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48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BEC6D-C62C-39CF-E54F-6715DE0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:a16="http://schemas.microsoft.com/office/drawing/2014/main" id="{1F267F23-D26C-31E1-A452-6F3EE9221B67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:a16="http://schemas.microsoft.com/office/drawing/2014/main" id="{2536B6D8-C651-BC8C-AA32-640AE5A58F22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:a16="http://schemas.microsoft.com/office/drawing/2014/main" id="{27D8E1CD-152C-1200-F78A-DC8B603CD9E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:a16="http://schemas.microsoft.com/office/drawing/2014/main" id="{9AB985E3-D36F-8039-48C9-F1600104E598}"/>
              </a:ext>
            </a:extLst>
          </p:cNvPr>
          <p:cNvSpPr/>
          <p:nvPr/>
        </p:nvSpPr>
        <p:spPr>
          <a:xfrm>
            <a:off x="4731236" y="219008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16E76DE3-CCA7-5C71-C648-D3AAB116C0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046651" y="2503912"/>
            <a:ext cx="702636" cy="70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Google Shape;1174;p113">
            <a:extLst>
              <a:ext uri="{FF2B5EF4-FFF2-40B4-BE49-F238E27FC236}">
                <a16:creationId xmlns:a16="http://schemas.microsoft.com/office/drawing/2014/main" id="{48F1B6BE-347D-3A35-7970-D7D85F9309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0050235" y="4061905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Google Shape;1177;p113">
            <a:extLst>
              <a:ext uri="{FF2B5EF4-FFF2-40B4-BE49-F238E27FC236}">
                <a16:creationId xmlns:a16="http://schemas.microsoft.com/office/drawing/2014/main" id="{19052196-F939-39D7-260F-076167BB6B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9640" y="122990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بها داخل </a:t>
            </a:r>
            <a:r>
              <a:rPr lang="ar-SA" sz="2400" dirty="0">
                <a:latin typeface="Calibri" pitchFamily="34"/>
                <a:cs typeface="Calibri" pitchFamily="34"/>
              </a:rPr>
              <a:t>القسم</a:t>
            </a:r>
            <a:r>
              <a:rPr lang="ar-MA" sz="2400" dirty="0">
                <a:latin typeface="Calibri" pitchFamily="34"/>
                <a:cs typeface="Calibri" pitchFamily="34"/>
              </a:rPr>
              <a:t>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id="{6B4B82A8-3527-B6A3-9E31-DC5D7DE51185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الأستاذ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3 متعلمين للتذكير بض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ابطين فقط من ضوابط 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العمل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الصفي.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:a16="http://schemas.microsoft.com/office/drawing/2014/main" id="{43A8E15F-8D8F-1B99-8622-6D8725DDCD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" name="Google Shape;5938;p5">
            <a:extLst>
              <a:ext uri="{FF2B5EF4-FFF2-40B4-BE49-F238E27FC236}">
                <a16:creationId xmlns:a16="http://schemas.microsoft.com/office/drawing/2014/main" id="{1B6672DE-2183-EDF7-8DD6-798B402E1CAD}"/>
              </a:ext>
            </a:extLst>
          </p:cNvPr>
          <p:cNvSpPr txBox="1"/>
          <p:nvPr/>
        </p:nvSpPr>
        <p:spPr>
          <a:xfrm>
            <a:off x="925136" y="2814766"/>
            <a:ext cx="8950266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أشارك بفعالية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، 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وأطلب الإذن عند المشاركة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3" name="Google Shape;5939;p5">
            <a:extLst>
              <a:ext uri="{FF2B5EF4-FFF2-40B4-BE49-F238E27FC236}">
                <a16:creationId xmlns:a16="http://schemas.microsoft.com/office/drawing/2014/main" id="{F39D521B-B016-666D-46A9-C9868E4C3241}"/>
              </a:ext>
            </a:extLst>
          </p:cNvPr>
          <p:cNvSpPr txBox="1"/>
          <p:nvPr/>
        </p:nvSpPr>
        <p:spPr>
          <a:xfrm>
            <a:off x="2119937" y="4268571"/>
            <a:ext cx="7824785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أنتبه عندما يتحدث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أستاذي، وأصغي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بعناية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لحديث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زم</a:t>
            </a:r>
            <a:r>
              <a:rPr lang="ar-SA" sz="2400" b="1" i="0" u="none" strike="noStrike" kern="1200" cap="none" spc="0" baseline="0" dirty="0" err="1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لائي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زميل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اتي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6" name="Google Shape;274;p6">
            <a:extLst>
              <a:ext uri="{FF2B5EF4-FFF2-40B4-BE49-F238E27FC236}">
                <a16:creationId xmlns:a16="http://schemas.microsoft.com/office/drawing/2014/main" id="{1D6D2D04-4761-43EF-CB74-00F783CA8511}"/>
              </a:ext>
            </a:extLst>
          </p:cNvPr>
          <p:cNvSpPr txBox="1"/>
          <p:nvPr/>
        </p:nvSpPr>
        <p:spPr>
          <a:xfrm>
            <a:off x="1590213" y="754429"/>
            <a:ext cx="96012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r" rtl="1"/>
            <a:r>
              <a:rPr lang="ar-SA" sz="1600" dirty="0">
                <a:solidFill>
                  <a:schemeClr val="bg2">
                    <a:lumMod val="75000"/>
                  </a:schemeClr>
                </a:solidFill>
              </a:rPr>
              <a:t>يُخصص الأستاذ الحصة للتذكير بضابطين 02 على الأكثر تجنبا للتكرار وعدم الجدوى</a:t>
            </a:r>
            <a:endParaRPr lang="fr-FR" sz="1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763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B9E8-8F01-A328-9FC0-74930CEE3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05;p11">
            <a:extLst>
              <a:ext uri="{FF2B5EF4-FFF2-40B4-BE49-F238E27FC236}">
                <a16:creationId xmlns:a16="http://schemas.microsoft.com/office/drawing/2014/main" id="{447D94BB-F4C9-038C-FD8A-BEF1187680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07581" y="2255309"/>
            <a:ext cx="1173691" cy="11736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14">
            <a:extLst>
              <a:ext uri="{FF2B5EF4-FFF2-40B4-BE49-F238E27FC236}">
                <a16:creationId xmlns:a16="http://schemas.microsoft.com/office/drawing/2014/main" id="{2F41E2FE-40CC-BC39-64A9-66A740FA41CF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F568693A-796A-28DE-F3E5-BE5AD788E1E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2B43CFB1-0803-201E-FD96-6BAE1C3FD76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15256EC8-9FAF-4D7C-3FE3-F11BD24D27A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569A8221-3C16-4C7D-0611-CD5507A83D24}"/>
              </a:ext>
            </a:extLst>
          </p:cNvPr>
          <p:cNvSpPr txBox="1"/>
          <p:nvPr/>
        </p:nvSpPr>
        <p:spPr>
          <a:xfrm>
            <a:off x="5877453" y="2008346"/>
            <a:ext cx="4754879" cy="28060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kumimoji="0" lang="fr-FR" sz="5467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lvl="0"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ج- 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التصريح بالأهداف </a:t>
            </a: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05 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دقائق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1F9C021E-375B-53B7-4762-8E92153E8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7" y="2211482"/>
            <a:ext cx="2675209" cy="267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43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Google Shape;656;p54">
            <a:extLst>
              <a:ext uri="{FF2B5EF4-FFF2-40B4-BE49-F238E27FC236}">
                <a16:creationId xmlns:a16="http://schemas.microsoft.com/office/drawing/2014/main" id="{6E9EFBC9-927D-63C2-3029-CBAFE60441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96149" y="9052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1205;p11">
            <a:extLst>
              <a:ext uri="{FF2B5EF4-FFF2-40B4-BE49-F238E27FC236}">
                <a16:creationId xmlns:a16="http://schemas.microsoft.com/office/drawing/2014/main" id="{DA604BF0-59F3-C737-123E-BA34A0C9EB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2378781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06;p11">
            <a:extLst>
              <a:ext uri="{FF2B5EF4-FFF2-40B4-BE49-F238E27FC236}">
                <a16:creationId xmlns:a16="http://schemas.microsoft.com/office/drawing/2014/main" id="{B156C62E-7968-DA67-8393-161C0F4727E3}"/>
              </a:ext>
            </a:extLst>
          </p:cNvPr>
          <p:cNvSpPr txBox="1"/>
          <p:nvPr/>
        </p:nvSpPr>
        <p:spPr>
          <a:xfrm>
            <a:off x="1744713" y="-166900"/>
            <a:ext cx="9643604" cy="851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274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ar-MA" b="1" i="0" u="none" strike="noStrike" cap="none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عِندَ نِهَايَةِ هذِهِ الحِصَّةِ، سَتَكُونُونَ قَادِرِينَ عَلَى:</a:t>
            </a:r>
            <a:endParaRPr sz="1600" b="1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207;p11">
            <a:extLst>
              <a:ext uri="{FF2B5EF4-FFF2-40B4-BE49-F238E27FC236}">
                <a16:creationId xmlns:a16="http://schemas.microsoft.com/office/drawing/2014/main" id="{F49888E4-3AF3-06AE-0064-B083CB05209D}"/>
              </a:ext>
            </a:extLst>
          </p:cNvPr>
          <p:cNvSpPr/>
          <p:nvPr/>
        </p:nvSpPr>
        <p:spPr>
          <a:xfrm>
            <a:off x="2522669" y="2378781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قِرَاءَة </a:t>
            </a:r>
            <a:r>
              <a:rPr lang="ar-S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نَصٍّ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بِطَلَاقَةٍ.</a:t>
            </a:r>
            <a:endParaRPr sz="32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208;p11">
            <a:extLst>
              <a:ext uri="{FF2B5EF4-FFF2-40B4-BE49-F238E27FC236}">
                <a16:creationId xmlns:a16="http://schemas.microsoft.com/office/drawing/2014/main" id="{094E922A-BEDE-5284-DF57-F80CDA3070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3914380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209;p11">
            <a:extLst>
              <a:ext uri="{FF2B5EF4-FFF2-40B4-BE49-F238E27FC236}">
                <a16:creationId xmlns:a16="http://schemas.microsoft.com/office/drawing/2014/main" id="{9F78E784-166D-F3A8-D564-7E7A9F25BF90}"/>
              </a:ext>
            </a:extLst>
          </p:cNvPr>
          <p:cNvSpPr/>
          <p:nvPr/>
        </p:nvSpPr>
        <p:spPr>
          <a:xfrm>
            <a:off x="2522669" y="3914380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فَهْم مَعَانِي النَّصِّ </a:t>
            </a:r>
            <a:r>
              <a:rPr lang="ar-MA" sz="3200" b="1" i="0" u="none" strike="noStrike" cap="none" dirty="0" err="1">
                <a:solidFill>
                  <a:srgbClr val="106585"/>
                </a:solidFill>
                <a:latin typeface="Simplified Arabic" panose="02020603050405020304" pitchFamily="18" charset="-78"/>
                <a:ea typeface="Calibri"/>
                <a:cs typeface="Simplified Arabic" panose="02020603050405020304" pitchFamily="18" charset="-78"/>
                <a:sym typeface="Calibri"/>
              </a:rPr>
              <a:t>ٱ</a:t>
            </a:r>
            <a:r>
              <a:rPr lang="ar-MA" sz="3200" b="1" i="0" u="none" strike="noStrike" cap="none" dirty="0" err="1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لمُبَاشِرَةِ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والضِّمنية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160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72EB0-3C6A-5929-8B0E-248C307C1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24B6FCE-3330-8164-9BC5-1861982EC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573" y="1190787"/>
            <a:ext cx="3394050" cy="4729773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E983287-1CB8-D556-0EAB-DB4CF196488B}"/>
              </a:ext>
            </a:extLst>
          </p:cNvPr>
          <p:cNvSpPr/>
          <p:nvPr/>
        </p:nvSpPr>
        <p:spPr>
          <a:xfrm>
            <a:off x="39187" y="3982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2796F0-0470-A79F-6BC4-7A809B71B70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433;p50">
            <a:extLst>
              <a:ext uri="{FF2B5EF4-FFF2-40B4-BE49-F238E27FC236}">
                <a16:creationId xmlns:a16="http://schemas.microsoft.com/office/drawing/2014/main" id="{B0AECF35-A09A-CAD3-FB58-7176D0DD5CEE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435;p50">
            <a:extLst>
              <a:ext uri="{FF2B5EF4-FFF2-40B4-BE49-F238E27FC236}">
                <a16:creationId xmlns:a16="http://schemas.microsoft.com/office/drawing/2014/main" id="{C36DDEB6-CDF7-B06D-12BE-A6636DA5AF37}"/>
              </a:ext>
            </a:extLst>
          </p:cNvPr>
          <p:cNvSpPr txBox="1"/>
          <p:nvPr/>
        </p:nvSpPr>
        <p:spPr>
          <a:xfrm>
            <a:off x="3305214" y="524106"/>
            <a:ext cx="7873995" cy="3385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يُصرح الأستاذ بوضوح عن هدف الحصة</a:t>
            </a:r>
            <a:endParaRPr lang="fr-FR" sz="1400" i="1" kern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438;p50">
            <a:extLst>
              <a:ext uri="{FF2B5EF4-FFF2-40B4-BE49-F238E27FC236}">
                <a16:creationId xmlns:a16="http://schemas.microsoft.com/office/drawing/2014/main" id="{604CAC19-2A9D-1B99-540D-E3439FE77D7F}"/>
              </a:ext>
            </a:extLst>
          </p:cNvPr>
          <p:cNvSpPr txBox="1"/>
          <p:nvPr/>
        </p:nvSpPr>
        <p:spPr>
          <a:xfrm>
            <a:off x="792847" y="188940"/>
            <a:ext cx="1062280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هذا مثال لمهمة سيتعين عليك إنجازها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أقرأ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بطلاقة وأفهم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نصا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سرديا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حول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حكاية متخيلة</a:t>
            </a:r>
            <a:endParaRPr lang="fr-FR" sz="1600" b="1" kern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AD147E-6D9F-81AB-A5C5-FAEBDFA206D8}"/>
              </a:ext>
            </a:extLst>
          </p:cNvPr>
          <p:cNvSpPr txBox="1"/>
          <p:nvPr/>
        </p:nvSpPr>
        <p:spPr>
          <a:xfrm>
            <a:off x="9083481" y="3723611"/>
            <a:ext cx="2728685" cy="410433"/>
          </a:xfrm>
          <a:prstGeom prst="rect">
            <a:avLst/>
          </a:prstGeom>
          <a:solidFill>
            <a:srgbClr val="ED7D31"/>
          </a:solidFill>
          <a:ln cap="flat">
            <a:noFill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مثال</a:t>
            </a:r>
            <a:endParaRPr lang="en-US" sz="1867" b="1" kern="0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2E5339DB-45C3-FB8A-B096-7CE51FA140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30C88AC2-AE82-5ADA-07F8-79C624F126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F409E9E-EF40-9668-4261-4BEB5C08427A}"/>
              </a:ext>
            </a:extLst>
          </p:cNvPr>
          <p:cNvCxnSpPr>
            <a:cxnSpLocks/>
          </p:cNvCxnSpPr>
          <p:nvPr/>
        </p:nvCxnSpPr>
        <p:spPr>
          <a:xfrm>
            <a:off x="6519067" y="4021642"/>
            <a:ext cx="2875303" cy="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7D7492D5-FC5E-70F3-B27D-DE98B4C42CDE}"/>
              </a:ext>
            </a:extLst>
          </p:cNvPr>
          <p:cNvSpPr/>
          <p:nvPr/>
        </p:nvSpPr>
        <p:spPr>
          <a:xfrm>
            <a:off x="5689431" y="3864379"/>
            <a:ext cx="829636" cy="269665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273169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93971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lang="ar-S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الأول</a:t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أَقْرَأُ 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العبارات</a:t>
            </a: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 بِطَلَاقَةٍ 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 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05 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دقائق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5499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612B78F-D478-980D-AA12-7F8ABAC65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9B1AB7D-67CE-BE72-9D03-1826AAB5AA07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42EF9D-538B-A6EF-7DC4-2601602D84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81CA331E-0C01-F137-FBAC-2A91E5A82D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0238A5E-4986-5903-2049-3D290F5EF6AC}"/>
              </a:ext>
            </a:extLst>
          </p:cNvPr>
          <p:cNvSpPr/>
          <p:nvPr/>
        </p:nvSpPr>
        <p:spPr>
          <a:xfrm>
            <a:off x="7538738" y="1291753"/>
            <a:ext cx="4500013" cy="1039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</a:t>
            </a:r>
            <a:endParaRPr kumimoji="0" lang="ar-SA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1F5EEA-9F48-E358-5258-4C1FCB91832F}"/>
              </a:ext>
            </a:extLst>
          </p:cNvPr>
          <p:cNvSpPr/>
          <p:nvPr/>
        </p:nvSpPr>
        <p:spPr>
          <a:xfrm>
            <a:off x="7538738" y="3065168"/>
            <a:ext cx="4500014" cy="1039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9" name="Google Shape;1348;p27">
            <a:extLst>
              <a:ext uri="{FF2B5EF4-FFF2-40B4-BE49-F238E27FC236}">
                <a16:creationId xmlns:a16="http://schemas.microsoft.com/office/drawing/2014/main" id="{578526E0-2E32-F6D1-0961-6288E0703952}"/>
              </a:ext>
            </a:extLst>
          </p:cNvPr>
          <p:cNvSpPr txBox="1">
            <a:spLocks/>
          </p:cNvSpPr>
          <p:nvPr/>
        </p:nvSpPr>
        <p:spPr>
          <a:xfrm>
            <a:off x="335360" y="19594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r" rtl="1">
              <a:buClr>
                <a:srgbClr val="757070"/>
              </a:buClr>
              <a:buSzPts val="2000"/>
              <a:defRPr/>
            </a:pPr>
            <a:r>
              <a:rPr lang="ar-SA" sz="18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1- النمذجة: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يحدد الأستاذ(ة) معايير القراءة بطلاقة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506E64-F764-D317-1097-98882DC45D49}"/>
              </a:ext>
            </a:extLst>
          </p:cNvPr>
          <p:cNvSpPr/>
          <p:nvPr/>
        </p:nvSpPr>
        <p:spPr>
          <a:xfrm>
            <a:off x="7538738" y="5204413"/>
            <a:ext cx="4500013" cy="10193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معبرة</a:t>
            </a:r>
            <a:endParaRPr kumimoji="0" lang="ar-SA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لنبر والتنغيم)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D3E34BF-2EFB-217A-608D-C3C4F8463B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0937883-90D6-70E1-AE63-533D0C583A64}"/>
              </a:ext>
            </a:extLst>
          </p:cNvPr>
          <p:cNvSpPr txBox="1"/>
          <p:nvPr/>
        </p:nvSpPr>
        <p:spPr>
          <a:xfrm>
            <a:off x="1265090" y="1089441"/>
            <a:ext cx="6134792" cy="14260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sz="20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sz="20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عدم تغيير، أو حذف، أو إضافة حروف، أو كلمات.</a:t>
            </a:r>
            <a:endParaRPr lang="fr-FR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C165D66-8CB8-2EDB-E147-858044280DFD}"/>
              </a:ext>
            </a:extLst>
          </p:cNvPr>
          <p:cNvSpPr txBox="1"/>
          <p:nvPr/>
        </p:nvSpPr>
        <p:spPr>
          <a:xfrm>
            <a:off x="716791" y="2844427"/>
            <a:ext cx="6659569" cy="14981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قراءة عدد مناسب من الحروف/الكلمات في الدقيقة بحسب المستوى/اللبنة.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احترام علامات الوقف والفصل.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تجنب البطء المفرط أو التسرع المخل بالمعنى.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19AB96F-3D58-0E72-A930-09D5A0054C27}"/>
              </a:ext>
            </a:extLst>
          </p:cNvPr>
          <p:cNvSpPr txBox="1"/>
          <p:nvPr/>
        </p:nvSpPr>
        <p:spPr>
          <a:xfrm>
            <a:off x="1320821" y="4739586"/>
            <a:ext cx="6134792" cy="1703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إبراز الكلمات المفتاحية بالنبر المناسب.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توظيف تنغيم ملائم للجمل (خبرية، استفهامية، تعجبية…).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تنويع النبرة لتفادي الرتابة.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انسجام الصوت مع الجو العاطفي للمقروء.</a:t>
            </a:r>
            <a:endParaRPr lang="fr-FR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712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2B78F-D478-980D-AA12-7F8ABAC65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9B1AB7D-67CE-BE72-9D03-1826AAB5AA07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42EF9D-538B-A6EF-7DC4-2601602D84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81CA331E-0C01-F137-FBAC-2A91E5A82D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9" name="Google Shape;1348;p27">
            <a:extLst>
              <a:ext uri="{FF2B5EF4-FFF2-40B4-BE49-F238E27FC236}">
                <a16:creationId xmlns:a16="http://schemas.microsoft.com/office/drawing/2014/main" id="{578526E0-2E32-F6D1-0961-6288E0703952}"/>
              </a:ext>
            </a:extLst>
          </p:cNvPr>
          <p:cNvSpPr txBox="1">
            <a:spLocks/>
          </p:cNvSpPr>
          <p:nvPr/>
        </p:nvSpPr>
        <p:spPr>
          <a:xfrm>
            <a:off x="335360" y="19594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r" rtl="1">
              <a:buClr>
                <a:srgbClr val="757070"/>
              </a:buClr>
              <a:buSzPts val="2000"/>
              <a:defRPr/>
            </a:pPr>
            <a:r>
              <a:rPr lang="ar-SA" sz="18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1- النمذجة: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يحدد الأستاذ(ة) معايير القراءة بطلاقة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التي سيركز عليها في الحصة 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D3E34BF-2EFB-217A-608D-C3C4F8463B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A141E1D-3619-E236-894B-0FB33C5F517B}"/>
              </a:ext>
            </a:extLst>
          </p:cNvPr>
          <p:cNvSpPr/>
          <p:nvPr/>
        </p:nvSpPr>
        <p:spPr>
          <a:xfrm>
            <a:off x="6804354" y="1899789"/>
            <a:ext cx="4881605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2C2654F-CC26-551B-7AEA-033A4F7DE3DC}"/>
              </a:ext>
            </a:extLst>
          </p:cNvPr>
          <p:cNvSpPr txBox="1"/>
          <p:nvPr/>
        </p:nvSpPr>
        <p:spPr>
          <a:xfrm>
            <a:off x="335360" y="1356051"/>
            <a:ext cx="5957210" cy="16722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400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sz="24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400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sz="24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400" dirty="0">
                <a:solidFill>
                  <a:srgbClr val="002060"/>
                </a:solidFill>
                <a:effectLst/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400" dirty="0">
                <a:solidFill>
                  <a:srgbClr val="002060"/>
                </a:solidFill>
                <a:effectLst/>
              </a:rPr>
              <a:t>عدم تغيير، أو حذف، أو إضافة حروف، أو كلمات.</a:t>
            </a:r>
            <a:endParaRPr lang="fr-FR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587554-47CB-BCAA-BC79-55F80ABDE3D3}"/>
              </a:ext>
            </a:extLst>
          </p:cNvPr>
          <p:cNvSpPr/>
          <p:nvPr/>
        </p:nvSpPr>
        <p:spPr>
          <a:xfrm>
            <a:off x="6454947" y="4133564"/>
            <a:ext cx="5231012" cy="584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63CB6D8-11AA-5C4C-2EAD-031AFE60FDA7}"/>
              </a:ext>
            </a:extLst>
          </p:cNvPr>
          <p:cNvSpPr txBox="1"/>
          <p:nvPr/>
        </p:nvSpPr>
        <p:spPr>
          <a:xfrm>
            <a:off x="335360" y="3829697"/>
            <a:ext cx="5957210" cy="18274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b="1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sz="2000" b="1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b="1" dirty="0">
                <a:solidFill>
                  <a:srgbClr val="002060"/>
                </a:solidFill>
              </a:rPr>
              <a:t>قراءة عدد مناسب من الحروف/الكلمات في الدقيقة بحسب المستوى/اللبنة.</a:t>
            </a:r>
            <a:endParaRPr lang="fr-FR" sz="2000" b="1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b="1" dirty="0">
                <a:solidFill>
                  <a:srgbClr val="002060"/>
                </a:solidFill>
              </a:rPr>
              <a:t>احترام علامات الوقف والفصل.</a:t>
            </a:r>
            <a:endParaRPr lang="fr-FR" sz="2000" b="1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b="1" dirty="0">
                <a:solidFill>
                  <a:srgbClr val="002060"/>
                </a:solidFill>
              </a:rPr>
              <a:t>تجنب البطء المفرط أو التسرع المخل بالمعنى.</a:t>
            </a:r>
            <a:endParaRPr lang="fr-FR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8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09DF8-5939-1453-D48F-A4652D1CB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3DD11F5A-913A-DA0B-E559-4755F2F2EF6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43F0849B-BCE5-191D-CC42-322E7F4E9E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id="{0295ECFE-6F9E-D222-8231-2801E86D7800}"/>
              </a:ext>
            </a:extLst>
          </p:cNvPr>
          <p:cNvSpPr txBox="1">
            <a:spLocks/>
          </p:cNvSpPr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1- النمذجة: انتبهوا، سأقرأ العبارات بطلاقة، ثم ستتناوبون على قراءتها من بعدي مع احترام معايير الدقة والسرعة والاسترسال.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AD2146-63F1-9EAB-6D8C-0623487D86A9}"/>
              </a:ext>
            </a:extLst>
          </p:cNvPr>
          <p:cNvSpPr txBox="1"/>
          <p:nvPr/>
        </p:nvSpPr>
        <p:spPr>
          <a:xfrm>
            <a:off x="665019" y="495264"/>
            <a:ext cx="105121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يطلب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الأستاذ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انتباه التلاميذ، ثم يقرأ العبارات بطلاقة مركزا على السلامة من الأخطاء، وفق مؤشرات السلامة من الأخطاء: 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ينظر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النموذج المرفق</a:t>
            </a: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oogle Shape;1350;p27">
            <a:extLst>
              <a:ext uri="{FF2B5EF4-FFF2-40B4-BE49-F238E27FC236}">
                <a16:creationId xmlns:a16="http://schemas.microsoft.com/office/drawing/2014/main" id="{270769CE-BD1D-ACEE-B9CF-8676C39466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48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Google Shape;1334;p211">
            <a:extLst>
              <a:ext uri="{FF2B5EF4-FFF2-40B4-BE49-F238E27FC236}">
                <a16:creationId xmlns:a16="http://schemas.microsoft.com/office/drawing/2014/main" id="{1DB7E24E-B8C8-E30B-CB9A-34F76FE065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7137347"/>
              </p:ext>
            </p:extLst>
          </p:nvPr>
        </p:nvGraphicFramePr>
        <p:xfrm>
          <a:off x="9284688" y="1080039"/>
          <a:ext cx="2284571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845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1-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كُنتُ طِفْلً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ا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5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يُغَنِّي  أُغْنِيَتَهُ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1F38635-812A-68A4-FFBC-B0BCC0D22F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61368"/>
              </p:ext>
            </p:extLst>
          </p:nvPr>
        </p:nvGraphicFramePr>
        <p:xfrm>
          <a:off x="1098244" y="1080039"/>
          <a:ext cx="2528100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2-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أَهْدَانِي  قَفَصًا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509429"/>
                  </a:ext>
                </a:extLst>
              </a:tr>
              <a:tr h="1504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6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فَطَارَ قَلِيلًا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553604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243B5591-A6C1-5869-5E43-1668265161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021872"/>
              </p:ext>
            </p:extLst>
          </p:nvPr>
        </p:nvGraphicFramePr>
        <p:xfrm>
          <a:off x="8877993" y="3926205"/>
          <a:ext cx="2691267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91267">
                  <a:extLst>
                    <a:ext uri="{9D8B030D-6E8A-4147-A177-3AD203B41FA5}">
                      <a16:colId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3-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عُصْفُورٌ صَغِيرٌ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7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إِلَى حَافَّةِ النَّافِذَةِ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61E221B4-0CB1-249B-0D61-B62C3DFA5D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793694"/>
              </p:ext>
            </p:extLst>
          </p:nvPr>
        </p:nvGraphicFramePr>
        <p:xfrm>
          <a:off x="1116349" y="3822898"/>
          <a:ext cx="3095396" cy="15577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095396">
                  <a:extLst>
                    <a:ext uri="{9D8B030D-6E8A-4147-A177-3AD203B41FA5}">
                      <a16:colId xmlns:a16="http://schemas.microsoft.com/office/drawing/2014/main" val="1150714360"/>
                    </a:ext>
                  </a:extLst>
                </a:gridCol>
              </a:tblGrid>
              <a:tr h="519623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4-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 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رِيشُهُ مُلَوَّنٌ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4908091"/>
                  </a:ext>
                </a:extLst>
              </a:tr>
              <a:tr h="82619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8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فِي الْفَضَاءِ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8969833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A07D32FE-A92E-968B-5C5F-1117DFA8F1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3B6A9B-A081-E9DB-C5B7-7D52704A8635}"/>
              </a:ext>
            </a:extLst>
          </p:cNvPr>
          <p:cNvSpPr/>
          <p:nvPr/>
        </p:nvSpPr>
        <p:spPr>
          <a:xfrm>
            <a:off x="7157147" y="5918234"/>
            <a:ext cx="4881605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17B8E0-9C50-30B9-2D2A-43525E9C63C8}"/>
              </a:ext>
            </a:extLst>
          </p:cNvPr>
          <p:cNvSpPr/>
          <p:nvPr/>
        </p:nvSpPr>
        <p:spPr>
          <a:xfrm>
            <a:off x="1265956" y="5918234"/>
            <a:ext cx="5231012" cy="584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16930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E508E-0091-E195-60C9-4A3FA5EFF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9B2AAC63-94A8-775A-BDAA-FD564EBF18DD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EBFC5527-712E-EB30-A406-AEBA708B67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6A8363-A708-75B9-1029-2D2A420D6A1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Google Shape;1348;p27">
            <a:extLst>
              <a:ext uri="{FF2B5EF4-FFF2-40B4-BE49-F238E27FC236}">
                <a16:creationId xmlns:a16="http://schemas.microsoft.com/office/drawing/2014/main" id="{EEB5466B-E477-E513-8991-65AFCD73DABD}"/>
              </a:ext>
            </a:extLst>
          </p:cNvPr>
          <p:cNvSpPr txBox="1">
            <a:spLocks/>
          </p:cNvSpPr>
          <p:nvPr/>
        </p:nvSpPr>
        <p:spPr>
          <a:xfrm>
            <a:off x="288587" y="816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 rtl="1"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2- الممارسة الموجهة: معايير الطلاقة</a:t>
            </a:r>
            <a:r>
              <a:rPr lang="ar-SA" sz="1800" b="1" dirty="0">
                <a:solidFill>
                  <a:prstClr val="white">
                    <a:lumMod val="50000"/>
                  </a:prstClr>
                </a:solidFill>
              </a:rPr>
              <a:t> في القراءة: أي السلامة من الأخطاء والسرعة والاسترسال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B7AC223-5033-F348-4A46-5F3A0C18F9AB}"/>
              </a:ext>
            </a:extLst>
          </p:cNvPr>
          <p:cNvSpPr txBox="1"/>
          <p:nvPr/>
        </p:nvSpPr>
        <p:spPr>
          <a:xfrm>
            <a:off x="777255" y="341806"/>
            <a:ext cx="105598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يطلب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الأستاذ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(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من بعض التلاميذ المرور إلى السبورة وقراءة بعض العبارات بطلاقة، أي </a:t>
            </a:r>
            <a:r>
              <a:rPr lang="ar-SA" sz="1600" i="1" dirty="0">
                <a:solidFill>
                  <a:prstClr val="white">
                    <a:lumMod val="65000"/>
                  </a:prstClr>
                </a:solidFill>
              </a:rPr>
              <a:t>على السلامة من الأخطاء. 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ويحرص على التصحيح الفوري لقراءة كل تلميذ بإشراك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زملائه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، ويطلب منهم إبداء رأيهم، ويختم بتقديم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تغذية راجعة.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20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7A4927FE-2958-D5FF-8C0E-1FE745C64E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13" y="85751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0A4E7032-8720-7F08-705B-C6494D893371}"/>
              </a:ext>
            </a:extLst>
          </p:cNvPr>
          <p:cNvSpPr/>
          <p:nvPr/>
        </p:nvSpPr>
        <p:spPr>
          <a:xfrm>
            <a:off x="7157147" y="5918234"/>
            <a:ext cx="4881605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452412-E32D-7404-CA15-89B47A46B230}"/>
              </a:ext>
            </a:extLst>
          </p:cNvPr>
          <p:cNvSpPr/>
          <p:nvPr/>
        </p:nvSpPr>
        <p:spPr>
          <a:xfrm>
            <a:off x="1265956" y="5918234"/>
            <a:ext cx="5231012" cy="584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aphicFrame>
        <p:nvGraphicFramePr>
          <p:cNvPr id="11" name="Google Shape;1334;p211">
            <a:extLst>
              <a:ext uri="{FF2B5EF4-FFF2-40B4-BE49-F238E27FC236}">
                <a16:creationId xmlns:a16="http://schemas.microsoft.com/office/drawing/2014/main" id="{C2983C49-A528-5FF1-D8D2-EC2583E3EE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0309780"/>
              </p:ext>
            </p:extLst>
          </p:nvPr>
        </p:nvGraphicFramePr>
        <p:xfrm>
          <a:off x="9284688" y="1080039"/>
          <a:ext cx="2284571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845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1-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كُنتُ طِفْلًا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5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يُغَنِّي  أُغْنِيَتَهُ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F5DEFA48-DC7B-A763-A719-FCE7CBD51F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33661"/>
              </p:ext>
            </p:extLst>
          </p:nvPr>
        </p:nvGraphicFramePr>
        <p:xfrm>
          <a:off x="1098244" y="1080039"/>
          <a:ext cx="2528100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2-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أَهْدَانِي  قَفَصًا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509429"/>
                  </a:ext>
                </a:extLst>
              </a:tr>
              <a:tr h="1504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6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فَطَارَ قَلِيلًا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553604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A9BBA32B-0B27-F709-7184-24362E7A5C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014738"/>
              </p:ext>
            </p:extLst>
          </p:nvPr>
        </p:nvGraphicFramePr>
        <p:xfrm>
          <a:off x="8877993" y="3926205"/>
          <a:ext cx="2691267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91267">
                  <a:extLst>
                    <a:ext uri="{9D8B030D-6E8A-4147-A177-3AD203B41FA5}">
                      <a16:colId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3-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عُصْفُورٌ صَغِيرٌ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7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إِلَى حَافَّةِ النَّافِذَةِ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93565303-23D4-DF53-DD38-B959DAE337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134683"/>
              </p:ext>
            </p:extLst>
          </p:nvPr>
        </p:nvGraphicFramePr>
        <p:xfrm>
          <a:off x="1116349" y="3822898"/>
          <a:ext cx="3095396" cy="15577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095396">
                  <a:extLst>
                    <a:ext uri="{9D8B030D-6E8A-4147-A177-3AD203B41FA5}">
                      <a16:colId xmlns:a16="http://schemas.microsoft.com/office/drawing/2014/main" val="1150714360"/>
                    </a:ext>
                  </a:extLst>
                </a:gridCol>
              </a:tblGrid>
              <a:tr h="519623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4-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 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رِيشُهُ مُلَوَّنٌ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4908091"/>
                  </a:ext>
                </a:extLst>
              </a:tr>
              <a:tr h="82619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8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فِي الْفَضَاءِ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8969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94337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A43E7E72-B304-9D56-1103-8A54E6D5C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Google Shape;1348;p27">
            <a:extLst>
              <a:ext uri="{FF2B5EF4-FFF2-40B4-BE49-F238E27FC236}">
                <a16:creationId xmlns:a16="http://schemas.microsoft.com/office/drawing/2014/main" id="{2BB598BF-5785-D891-802D-FE0918FA81F5}"/>
              </a:ext>
            </a:extLst>
          </p:cNvPr>
          <p:cNvSpPr txBox="1">
            <a:spLocks/>
          </p:cNvSpPr>
          <p:nvPr/>
        </p:nvSpPr>
        <p:spPr>
          <a:xfrm>
            <a:off x="153248" y="668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 rtl="1"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3- الممارسة المستقلة: </a:t>
            </a:r>
            <a:r>
              <a:rPr lang="ar-SA" sz="1800" b="1" dirty="0">
                <a:solidFill>
                  <a:prstClr val="white">
                    <a:lumMod val="50000"/>
                  </a:prstClr>
                </a:solidFill>
              </a:rPr>
              <a:t>معايير الطلاقة في القراءة: أي السلامة من الأخطاء والسرعة والاسترسال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B81A6AB-37D0-E435-71C5-6EF1E2C99C8C}"/>
              </a:ext>
            </a:extLst>
          </p:cNvPr>
          <p:cNvSpPr txBox="1"/>
          <p:nvPr/>
        </p:nvSpPr>
        <p:spPr>
          <a:xfrm>
            <a:off x="732999" y="356871"/>
            <a:ext cx="104739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يختار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الأستاذ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من بين التلاميذ عينة 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عشوائي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ة، ويقرأ 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كل واحد منهم خمس 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عبارات بطلاقة دون تدخل فوري، ثم يقدم 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تغذية راجعة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بعد انتهاء التلميذ من قراءة العبارات المطلوبة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44B5F75D-434D-89AE-FB62-A1F36384E8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09" y="71470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EB979AE3-2B2D-1B4C-8DC4-DCA89C18065C}"/>
              </a:ext>
            </a:extLst>
          </p:cNvPr>
          <p:cNvSpPr/>
          <p:nvPr/>
        </p:nvSpPr>
        <p:spPr>
          <a:xfrm>
            <a:off x="7157147" y="5918234"/>
            <a:ext cx="4881605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7CFA55-2E31-C99D-5027-D28EAD18E306}"/>
              </a:ext>
            </a:extLst>
          </p:cNvPr>
          <p:cNvSpPr/>
          <p:nvPr/>
        </p:nvSpPr>
        <p:spPr>
          <a:xfrm>
            <a:off x="1265956" y="5918234"/>
            <a:ext cx="5231012" cy="584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aphicFrame>
        <p:nvGraphicFramePr>
          <p:cNvPr id="14" name="Google Shape;1334;p211">
            <a:extLst>
              <a:ext uri="{FF2B5EF4-FFF2-40B4-BE49-F238E27FC236}">
                <a16:creationId xmlns:a16="http://schemas.microsoft.com/office/drawing/2014/main" id="{37C31223-E1D0-A480-DCB1-F52F8BD466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0309780"/>
              </p:ext>
            </p:extLst>
          </p:nvPr>
        </p:nvGraphicFramePr>
        <p:xfrm>
          <a:off x="9284688" y="1080039"/>
          <a:ext cx="2284571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845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1-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كُنتُ طِفْلًا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5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يُغَنِّي  أُغْنِيَتَهُ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6992137A-3DF7-DDE4-EEBE-8B9A33747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33661"/>
              </p:ext>
            </p:extLst>
          </p:nvPr>
        </p:nvGraphicFramePr>
        <p:xfrm>
          <a:off x="1098244" y="1080039"/>
          <a:ext cx="2528100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2-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أَهْدَانِي  قَفَصًا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509429"/>
                  </a:ext>
                </a:extLst>
              </a:tr>
              <a:tr h="1504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6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فَطَارَ قَلِيلًا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553604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3E737E4A-DC1D-AE65-59BE-6FF2BC0648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014738"/>
              </p:ext>
            </p:extLst>
          </p:nvPr>
        </p:nvGraphicFramePr>
        <p:xfrm>
          <a:off x="8877993" y="3926205"/>
          <a:ext cx="2691267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91267">
                  <a:extLst>
                    <a:ext uri="{9D8B030D-6E8A-4147-A177-3AD203B41FA5}">
                      <a16:colId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3-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عُصْفُورٌ صَغِيرٌ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7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إِلَى حَافَّةِ النَّافِذَةِ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3D84F8AB-8592-B7F9-4132-E93D641599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134683"/>
              </p:ext>
            </p:extLst>
          </p:nvPr>
        </p:nvGraphicFramePr>
        <p:xfrm>
          <a:off x="1116349" y="3822898"/>
          <a:ext cx="3095396" cy="15577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095396">
                  <a:extLst>
                    <a:ext uri="{9D8B030D-6E8A-4147-A177-3AD203B41FA5}">
                      <a16:colId xmlns:a16="http://schemas.microsoft.com/office/drawing/2014/main" val="1150714360"/>
                    </a:ext>
                  </a:extLst>
                </a:gridCol>
              </a:tblGrid>
              <a:tr h="519623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4-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 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رِيشُهُ مُلَوَّنٌ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4908091"/>
                  </a:ext>
                </a:extLst>
              </a:tr>
              <a:tr h="82619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8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فِي الْفَضَاءِ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8969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2423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8EA85-F243-C90D-70A9-9B78C1405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324CB640-83B1-2647-F6A7-AFCB412F572F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132FDF90-364E-5307-20B5-8C4BC273D973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F6538C02-8531-04A8-B37E-E55BD09E3015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4A95D4F7-BBAA-BB20-4D3B-16EFB2789D7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7EF18307-3FB9-66E4-64E4-CC73E078548F}"/>
              </a:ext>
            </a:extLst>
          </p:cNvPr>
          <p:cNvSpPr txBox="1"/>
          <p:nvPr/>
        </p:nvSpPr>
        <p:spPr>
          <a:xfrm>
            <a:off x="5877453" y="2008346"/>
            <a:ext cx="4754879" cy="27924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kumimoji="0" lang="ar-SA" sz="5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الأول</a:t>
            </a:r>
            <a:b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ب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أَقْرَأُ </a:t>
            </a:r>
            <a:r>
              <a:rPr lang="ar-SA" sz="4800" b="1" kern="0" dirty="0" err="1">
                <a:solidFill>
                  <a:srgbClr val="FFC000"/>
                </a:solidFill>
                <a:latin typeface="Simplified Arabic" panose="02020603050405020304" pitchFamily="18" charset="-78"/>
                <a:ea typeface="Calibri"/>
                <a:cs typeface="Simplified Arabic" panose="02020603050405020304" pitchFamily="18" charset="-78"/>
                <a:sym typeface="Calibri"/>
              </a:rPr>
              <a:t>ٱ</a:t>
            </a:r>
            <a:r>
              <a:rPr lang="ar-SA" sz="4800" b="1" kern="0" dirty="0" err="1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لنَّصَّ</a:t>
            </a: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 بِطَلاقَةٍ </a:t>
            </a: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15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دقيقة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BDC0B1-1E36-6A75-855A-735DD9901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84219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>
          <a:extLst>
            <a:ext uri="{FF2B5EF4-FFF2-40B4-BE49-F238E27FC236}">
              <a16:creationId xmlns:a16="http://schemas.microsoft.com/office/drawing/2014/main" id="{D884884C-4558-9BD6-7D5B-5D606E86C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30">
            <a:extLst>
              <a:ext uri="{FF2B5EF4-FFF2-40B4-BE49-F238E27FC236}">
                <a16:creationId xmlns:a16="http://schemas.microsoft.com/office/drawing/2014/main" id="{806DA0DE-AC27-6817-395F-184C6F620C26}"/>
              </a:ext>
            </a:extLst>
          </p:cNvPr>
          <p:cNvSpPr/>
          <p:nvPr/>
        </p:nvSpPr>
        <p:spPr>
          <a:xfrm>
            <a:off x="8870257" y="56127"/>
            <a:ext cx="3216767" cy="888174"/>
          </a:xfrm>
          <a:prstGeom prst="roundRect">
            <a:avLst>
              <a:gd name="adj" fmla="val 16667"/>
            </a:avLst>
          </a:prstGeom>
          <a:solidFill>
            <a:srgbClr val="ED7D31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buClr>
                <a:srgbClr val="000000"/>
              </a:buClr>
              <a:buSzPts val="2800"/>
            </a:pPr>
            <a:r>
              <a:rPr lang="ar-M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أَقْرَأُ </a:t>
            </a:r>
            <a:r>
              <a:rPr lang="ar-SA" sz="2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ٱلنَّصَّ</a:t>
            </a:r>
            <a:r>
              <a:rPr lang="ar-M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بِطَلاقَةٍ</a:t>
            </a:r>
            <a:endParaRPr sz="2800" b="1" dirty="0">
              <a:solidFill>
                <a:srgbClr val="FFFFFF"/>
              </a:solidFill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B15D52-8FDC-2687-8898-882A5CD2E630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BBE70B4-F7F4-C4D1-E1C3-03890476205D}"/>
              </a:ext>
            </a:extLst>
          </p:cNvPr>
          <p:cNvSpPr/>
          <p:nvPr/>
        </p:nvSpPr>
        <p:spPr>
          <a:xfrm>
            <a:off x="2776451" y="1184829"/>
            <a:ext cx="9310573" cy="52824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حِينَ كُنتُ طِفْلًا صَغِيرًا، أَهْدَانِي خَالِي قَفَصًا فِيهِ عُصْفُورٌ صَغِيرٌ، رِيشُهُ مُلَوَّنٌ، وَمِنْقَارُهُ أَصْفَرُ</a:t>
            </a:r>
            <a:r>
              <a:rPr lang="fr-FR" sz="2300" b="1" dirty="0">
                <a:solidFill>
                  <a:srgbClr val="002060"/>
                </a:solidFill>
                <a:cs typeface="Mudir MT" pitchFamily="2" charset="-78"/>
              </a:rPr>
              <a:t>.</a:t>
            </a:r>
            <a:endParaRPr lang="ar-SA" sz="2300" b="1" dirty="0">
              <a:solidFill>
                <a:srgbClr val="002060"/>
              </a:solidFill>
              <a:cs typeface="Mudir MT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سَمَّيْتُهُ "سَعْدُونَ"، كَانَ يُزَقْزِقُ وَيُغَنِّي فِي مَمْلَكَتِهِ الْوَاسِعَةِ، وَصِرْتُ لَا أُفَارِقُهُ</a:t>
            </a:r>
            <a:r>
              <a:rPr lang="fr-FR" sz="2300" b="1" dirty="0">
                <a:solidFill>
                  <a:srgbClr val="002060"/>
                </a:solidFill>
                <a:cs typeface="Mudir MT" pitchFamily="2" charset="-78"/>
              </a:rPr>
              <a:t>. 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حَتَّى إِنَّهُ كَانَ يَنَامُ مَعِي فِي غُرْفَتِي، وَكَانَ غِنَاؤُهُ أَوَّلَ صَوْتٍ أَسْمَعُهُ فِي الصَّبَاحِ</a:t>
            </a:r>
            <a:r>
              <a:rPr lang="fr-FR" sz="2300" b="1" dirty="0">
                <a:solidFill>
                  <a:srgbClr val="002060"/>
                </a:solidFill>
                <a:cs typeface="Mudir MT" pitchFamily="2" charset="-78"/>
              </a:rPr>
              <a:t>. 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كُنْتُ أُطْعِمُهُ وَأَسْقِيهِ، وَتَعَلَّمْتُ لُغَتَهُ. </a:t>
            </a:r>
            <a:endParaRPr lang="fr-FR" sz="2300" b="1" dirty="0">
              <a:solidFill>
                <a:srgbClr val="002060"/>
              </a:solidFill>
              <a:cs typeface="Mudir MT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فَكَانَ سَعْدُونُ يُزَقْزِقُ فَأَفْهَمُ مَا يُرِيدُ، وَحِينَ يَقُولُ لِي: "أُحِبُّكَ"، أَرُدُّ عَلَيْهِ، وَيُغَنِّي لِي أُغْنِيَتَهُ الْخَالِدَةَ فَرَحًا</a:t>
            </a:r>
            <a:r>
              <a:rPr lang="fr-FR" sz="2300" b="1" dirty="0">
                <a:solidFill>
                  <a:srgbClr val="002060"/>
                </a:solidFill>
                <a:cs typeface="Mudir MT" pitchFamily="2" charset="-78"/>
              </a:rPr>
              <a:t>.</a:t>
            </a:r>
            <a:endParaRPr lang="ar-SA" sz="2300" b="1" dirty="0">
              <a:solidFill>
                <a:srgbClr val="002060"/>
              </a:solidFill>
              <a:cs typeface="Mudir MT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كَانَتْ أُغْنِيَةً عَنْ بِلَادٍ بَعِيدَةٍ جَمِيلَةٍ، حَفَرَتْ فِي نَفْسِي، حَتَّى فَتَحْتُ يَوْمًا بَابَ الْقَفَصِ، فَطَارَ قَلِيلًا، وَعَادَ إِلَى حَافَّةِ النَّافِذَةِ، فَقُلْتُ لَهُ: "</a:t>
            </a:r>
            <a:r>
              <a:rPr lang="ar-SA" sz="2300" b="1" dirty="0" err="1">
                <a:solidFill>
                  <a:srgbClr val="002060"/>
                </a:solidFill>
                <a:cs typeface="Mudir MT" pitchFamily="2" charset="-78"/>
              </a:rPr>
              <a:t>وَجَطْ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300" b="1" dirty="0" err="1">
                <a:solidFill>
                  <a:srgbClr val="002060"/>
                </a:solidFill>
                <a:cs typeface="Mudir MT" pitchFamily="2" charset="-78"/>
              </a:rPr>
              <a:t>وَجَطْ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"، فَأَجَابَنِي: "</a:t>
            </a:r>
            <a:r>
              <a:rPr lang="ar-SA" sz="2300" b="1" dirty="0" err="1">
                <a:solidFill>
                  <a:srgbClr val="002060"/>
                </a:solidFill>
                <a:cs typeface="Mudir MT" pitchFamily="2" charset="-78"/>
              </a:rPr>
              <a:t>وَجَطْ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300" b="1" dirty="0" err="1">
                <a:solidFill>
                  <a:srgbClr val="002060"/>
                </a:solidFill>
                <a:cs typeface="Mudir MT" pitchFamily="2" charset="-78"/>
              </a:rPr>
              <a:t>وَجَطْ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"، ثُمَّ غَابَ فِي الْفَضَاءِ</a:t>
            </a:r>
            <a:r>
              <a:rPr lang="fr-FR" sz="2300" b="1" dirty="0">
                <a:solidFill>
                  <a:srgbClr val="002060"/>
                </a:solidFill>
                <a:cs typeface="Mudir MT" pitchFamily="2" charset="-78"/>
              </a:rPr>
              <a:t>.</a:t>
            </a:r>
          </a:p>
          <a:p>
            <a:pPr rtl="1">
              <a:lnSpc>
                <a:spcPct val="150000"/>
              </a:lnSpc>
            </a:pPr>
            <a:r>
              <a:rPr lang="ar-SA" b="1" dirty="0">
                <a:solidFill>
                  <a:prstClr val="black"/>
                </a:solidFill>
                <a:cs typeface="Mudir MT" pitchFamily="2" charset="-78"/>
              </a:rPr>
              <a:t>أحمد بوزفور، سعدون، ديوان السندباد، قصص، بتصرف</a:t>
            </a:r>
            <a:r>
              <a:rPr lang="ar-SA" sz="2300" b="1" dirty="0">
                <a:solidFill>
                  <a:prstClr val="black"/>
                </a:solidFill>
                <a:cs typeface="Mudir MT" pitchFamily="2" charset="-78"/>
              </a:rPr>
              <a:t>.</a:t>
            </a:r>
            <a:endParaRPr lang="fr-FR" sz="2300" b="1" dirty="0">
              <a:solidFill>
                <a:prstClr val="black"/>
              </a:solidFill>
              <a:cs typeface="Mudir MT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5E8326B-985B-98CB-4298-F754931B168B}"/>
              </a:ext>
            </a:extLst>
          </p:cNvPr>
          <p:cNvSpPr txBox="1"/>
          <p:nvPr/>
        </p:nvSpPr>
        <p:spPr>
          <a:xfrm>
            <a:off x="3657600" y="274320"/>
            <a:ext cx="37241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800" b="1" dirty="0">
                <a:solidFill>
                  <a:srgbClr val="002060"/>
                </a:solidFill>
                <a:cs typeface="Mudir MT" pitchFamily="2" charset="-78"/>
              </a:rPr>
              <a:t>سَعْدُونُ</a:t>
            </a:r>
            <a:endParaRPr lang="fr-FR" sz="2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3013DF-C654-3007-B4F5-B2DDA815D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6" y="1922945"/>
            <a:ext cx="2566499" cy="372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8559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B779A660-643D-7FEF-8C33-4C4248F98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74E22EAC-7331-4355-57C8-7B7CEACA3A31}"/>
              </a:ext>
            </a:extLst>
          </p:cNvPr>
          <p:cNvSpPr/>
          <p:nvPr/>
        </p:nvSpPr>
        <p:spPr>
          <a:xfrm>
            <a:off x="0" y="5642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82080819-2369-6EC2-458E-8AF42DBF9A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9C972AC0-C2C0-4790-5B84-74F3984422D8}"/>
              </a:ext>
            </a:extLst>
          </p:cNvPr>
          <p:cNvSpPr txBox="1"/>
          <p:nvPr/>
        </p:nvSpPr>
        <p:spPr>
          <a:xfrm>
            <a:off x="1055713" y="183300"/>
            <a:ext cx="10156375" cy="597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يحرص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الأستاذ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ة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قراءة الجمل المثبتة في الكراسة قراءة اقتدائية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وفق 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معايير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الطلاقة: 1-</a:t>
            </a:r>
            <a:r>
              <a:rPr lang="ar-SA" sz="16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 معيار الدقة في القراءة، 2- معيار السرعة والاسترسال</a:t>
            </a:r>
            <a:r>
              <a:rPr lang="ar-SA" sz="1600" dirty="0">
                <a:solidFill>
                  <a:srgbClr val="002060"/>
                </a:solidFill>
              </a:rPr>
              <a:t>.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ويطلب من التلاميذ استعمال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الإشارة بالأصبع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في تتبع ا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لكلمات المقروءة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i="1" dirty="0">
              <a:solidFill>
                <a:schemeClr val="bg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370;p31">
            <a:extLst>
              <a:ext uri="{FF2B5EF4-FFF2-40B4-BE49-F238E27FC236}">
                <a16:creationId xmlns:a16="http://schemas.microsoft.com/office/drawing/2014/main" id="{987D6746-4A30-DA5D-A563-5C4587A9F1F6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345115" y="1962392"/>
            <a:ext cx="4505667" cy="311432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69;p31">
            <a:extLst>
              <a:ext uri="{FF2B5EF4-FFF2-40B4-BE49-F238E27FC236}">
                <a16:creationId xmlns:a16="http://schemas.microsoft.com/office/drawing/2014/main" id="{1E49ECA0-4E5A-C835-3900-798F1F6A12BD}"/>
              </a:ext>
            </a:extLst>
          </p:cNvPr>
          <p:cNvSpPr txBox="1"/>
          <p:nvPr/>
        </p:nvSpPr>
        <p:spPr>
          <a:xfrm>
            <a:off x="436888" y="1067518"/>
            <a:ext cx="10787683" cy="41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sz="2000" i="1" dirty="0">
                <a:latin typeface="Calibri"/>
                <a:ea typeface="Calibri"/>
                <a:cs typeface="Calibri"/>
                <a:sym typeface="Calibri"/>
              </a:rPr>
              <a:t>يحرص </a:t>
            </a:r>
            <a:r>
              <a:rPr lang="ar-MA" sz="2000" i="1" dirty="0">
                <a:latin typeface="Calibri"/>
                <a:ea typeface="Calibri"/>
                <a:cs typeface="Calibri"/>
              </a:rPr>
              <a:t>الأستاذ</a:t>
            </a:r>
            <a:r>
              <a:rPr lang="fr-FR" sz="2000" i="1" dirty="0">
                <a:latin typeface="Calibri"/>
                <a:ea typeface="Calibri"/>
                <a:cs typeface="Calibri"/>
              </a:rPr>
              <a:t>)</a:t>
            </a:r>
            <a:r>
              <a:rPr lang="ar-SA" sz="2000" i="1" dirty="0">
                <a:latin typeface="Calibri"/>
                <a:ea typeface="Calibri"/>
                <a:cs typeface="Calibri"/>
              </a:rPr>
              <a:t>ة</a:t>
            </a:r>
            <a:r>
              <a:rPr lang="fr-FR" sz="2000" i="1" dirty="0">
                <a:latin typeface="Calibri"/>
                <a:ea typeface="Calibri"/>
                <a:cs typeface="Calibri"/>
              </a:rPr>
              <a:t>(</a:t>
            </a:r>
            <a:r>
              <a:rPr lang="ar-SA" sz="2000" i="1" dirty="0">
                <a:latin typeface="Calibri"/>
                <a:ea typeface="Calibri"/>
                <a:cs typeface="Calibri"/>
              </a:rPr>
              <a:t> على قراءة الفقرة قراءة اقتدائية، و</a:t>
            </a:r>
            <a:r>
              <a:rPr lang="ar-MA" sz="2000" i="1" dirty="0">
                <a:latin typeface="Calibri"/>
                <a:ea typeface="Calibri"/>
                <a:cs typeface="Calibri"/>
                <a:sym typeface="Calibri"/>
              </a:rPr>
              <a:t> على تتب</a:t>
            </a:r>
            <a:r>
              <a:rPr lang="ar-SA" sz="2000" i="1" dirty="0">
                <a:latin typeface="Calibri"/>
                <a:ea typeface="Calibri"/>
                <a:cs typeface="Calibri"/>
                <a:sym typeface="Calibri"/>
              </a:rPr>
              <a:t>ع التلاميذ لقراءته</a:t>
            </a:r>
            <a:endParaRPr sz="2000" i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1368;p31">
            <a:extLst>
              <a:ext uri="{FF2B5EF4-FFF2-40B4-BE49-F238E27FC236}">
                <a16:creationId xmlns:a16="http://schemas.microsoft.com/office/drawing/2014/main" id="{9838BDB2-CABD-8AA1-4976-64E28A81B51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1197" y="9570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B07769D-CB27-F47C-787A-C874F328BE2B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7A1EDD-6B88-4C0A-5DAD-51D468C8C8AB}"/>
              </a:ext>
            </a:extLst>
          </p:cNvPr>
          <p:cNvSpPr/>
          <p:nvPr/>
        </p:nvSpPr>
        <p:spPr>
          <a:xfrm>
            <a:off x="1105231" y="1846017"/>
            <a:ext cx="5231012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(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4487D26-BA1E-0683-4047-6772D3481FFF}"/>
              </a:ext>
            </a:extLst>
          </p:cNvPr>
          <p:cNvSpPr txBox="1"/>
          <p:nvPr/>
        </p:nvSpPr>
        <p:spPr>
          <a:xfrm>
            <a:off x="436888" y="2484564"/>
            <a:ext cx="5957210" cy="1302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  <a:effectLst/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  <a:effectLst/>
              </a:rPr>
              <a:t>عدم تغيير، أو حذف، أو إضافة حروف، أو كلمات.</a:t>
            </a:r>
            <a:endParaRPr lang="fr-FR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55BFF5-84AD-2B7F-F668-0971F8E67BC1}"/>
              </a:ext>
            </a:extLst>
          </p:cNvPr>
          <p:cNvSpPr/>
          <p:nvPr/>
        </p:nvSpPr>
        <p:spPr>
          <a:xfrm>
            <a:off x="1105230" y="4323502"/>
            <a:ext cx="5231012" cy="584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9F48EF9-0F3A-166E-143F-3E692CCAEA2E}"/>
              </a:ext>
            </a:extLst>
          </p:cNvPr>
          <p:cNvSpPr txBox="1"/>
          <p:nvPr/>
        </p:nvSpPr>
        <p:spPr>
          <a:xfrm>
            <a:off x="379032" y="4999555"/>
            <a:ext cx="5957210" cy="1237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sz="16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</a:rPr>
              <a:t>قراءة عدد مناسب نص من 80 إلى 120 كلمة في دقيقتين.</a:t>
            </a:r>
            <a:endParaRPr lang="fr-FR" sz="16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</a:rPr>
              <a:t>احترام علامات الوقف والفصل.</a:t>
            </a:r>
            <a:endParaRPr lang="fr-FR" sz="16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</a:rPr>
              <a:t>تجنب البطء المفرط أو التسرع المخل بالمعنى.</a:t>
            </a:r>
            <a:endParaRPr lang="fr-FR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5869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366">
          <a:extLst>
            <a:ext uri="{FF2B5EF4-FFF2-40B4-BE49-F238E27FC236}">
              <a16:creationId xmlns:a16="http://schemas.microsoft.com/office/drawing/2014/main" id="{234785A0-EB04-5C3E-C360-9EF7ACB79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D96A02E3-8AC3-4F3B-B445-A7BAEFDAAF9B}"/>
              </a:ext>
            </a:extLst>
          </p:cNvPr>
          <p:cNvSpPr/>
          <p:nvPr/>
        </p:nvSpPr>
        <p:spPr>
          <a:xfrm>
            <a:off x="0" y="5642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22E1E831-2A97-9059-D1B0-30ADFD31AD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277A0310-54FC-433B-AE69-8538445D91A2}"/>
              </a:ext>
            </a:extLst>
          </p:cNvPr>
          <p:cNvSpPr txBox="1"/>
          <p:nvPr/>
        </p:nvSpPr>
        <p:spPr>
          <a:xfrm>
            <a:off x="1046165" y="179036"/>
            <a:ext cx="10156375" cy="511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يحرص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الأستاذ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ة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 بعد قراءته للنص المثبت في الكراسة قراءة اقتدائية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على تقديم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توضيحات حول معايير الطلاقة: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1-</a:t>
            </a:r>
            <a:r>
              <a:rPr lang="ar-SA" sz="16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 معيار الدقة في القراءة، 2- معيار السرعة والاسترسال</a:t>
            </a:r>
            <a:r>
              <a:rPr lang="ar-SA" sz="1600" dirty="0">
                <a:solidFill>
                  <a:srgbClr val="002060"/>
                </a:solidFill>
              </a:rPr>
              <a:t>.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ويطلب من التلاميذ استعمال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الإشارة بالأصبع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في تتبع الفقرة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المقروءة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</a:t>
            </a:r>
            <a:endParaRPr sz="1600" i="1" dirty="0">
              <a:solidFill>
                <a:schemeClr val="bg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370;p31">
            <a:extLst>
              <a:ext uri="{FF2B5EF4-FFF2-40B4-BE49-F238E27FC236}">
                <a16:creationId xmlns:a16="http://schemas.microsoft.com/office/drawing/2014/main" id="{0F0F8223-E0FC-510A-F3B9-95B60388C085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0416272" y="1605484"/>
            <a:ext cx="1781972" cy="13982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69;p31">
            <a:extLst>
              <a:ext uri="{FF2B5EF4-FFF2-40B4-BE49-F238E27FC236}">
                <a16:creationId xmlns:a16="http://schemas.microsoft.com/office/drawing/2014/main" id="{123E9DC8-2FD5-F8F7-5E58-46BDE269F633}"/>
              </a:ext>
            </a:extLst>
          </p:cNvPr>
          <p:cNvSpPr txBox="1"/>
          <p:nvPr/>
        </p:nvSpPr>
        <p:spPr>
          <a:xfrm>
            <a:off x="519575" y="948568"/>
            <a:ext cx="10787683" cy="41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sz="2000" i="1" dirty="0">
                <a:latin typeface="Calibri"/>
                <a:ea typeface="Calibri"/>
                <a:cs typeface="Calibri"/>
                <a:sym typeface="Calibri"/>
              </a:rPr>
              <a:t>يقدم  </a:t>
            </a:r>
            <a:r>
              <a:rPr lang="ar-MA" sz="2000" i="1" dirty="0">
                <a:latin typeface="Calibri"/>
                <a:ea typeface="Calibri"/>
                <a:cs typeface="Calibri"/>
              </a:rPr>
              <a:t>الأستاذ</a:t>
            </a:r>
            <a:r>
              <a:rPr lang="fr-FR" sz="2000" i="1" dirty="0">
                <a:latin typeface="Calibri"/>
                <a:ea typeface="Calibri"/>
                <a:cs typeface="Calibri"/>
              </a:rPr>
              <a:t>)</a:t>
            </a:r>
            <a:r>
              <a:rPr lang="ar-SA" sz="2000" i="1" dirty="0">
                <a:latin typeface="Calibri"/>
                <a:ea typeface="Calibri"/>
                <a:cs typeface="Calibri"/>
              </a:rPr>
              <a:t>ة</a:t>
            </a:r>
            <a:r>
              <a:rPr lang="fr-FR" sz="2000" i="1" dirty="0">
                <a:latin typeface="Calibri"/>
                <a:ea typeface="Calibri"/>
                <a:cs typeface="Calibri"/>
              </a:rPr>
              <a:t>(</a:t>
            </a:r>
            <a:r>
              <a:rPr lang="ar-SA" sz="2000" i="1" dirty="0">
                <a:latin typeface="Calibri"/>
                <a:ea typeface="Calibri"/>
                <a:cs typeface="Calibri"/>
              </a:rPr>
              <a:t> بعد  قراءة الفقرة قراءة اقتدائية، </a:t>
            </a:r>
            <a:r>
              <a:rPr lang="ar-MA" sz="2000" i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000" i="1" dirty="0">
                <a:latin typeface="Calibri"/>
                <a:ea typeface="Calibri"/>
                <a:cs typeface="Calibri"/>
                <a:sym typeface="Calibri"/>
              </a:rPr>
              <a:t>بعض التوضيحات على قراءته للفقرة مركزا على أمثلة توضيحية لمؤشرات الدقة</a:t>
            </a:r>
            <a:endParaRPr sz="2000" i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1368;p31">
            <a:extLst>
              <a:ext uri="{FF2B5EF4-FFF2-40B4-BE49-F238E27FC236}">
                <a16:creationId xmlns:a16="http://schemas.microsoft.com/office/drawing/2014/main" id="{A8051B48-DE79-24B0-F40D-0F5B9B744EC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1197" y="9570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DBCBED5-1A49-EEEE-57F3-97AC7E932D08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429A131-B756-72F7-513D-FDA8A4443A65}"/>
              </a:ext>
            </a:extLst>
          </p:cNvPr>
          <p:cNvSpPr txBox="1"/>
          <p:nvPr/>
        </p:nvSpPr>
        <p:spPr>
          <a:xfrm>
            <a:off x="513331" y="1360880"/>
            <a:ext cx="972794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sz="2400" b="1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أمثلة عن القراءة السليمة من الأخطاء</a:t>
            </a:r>
          </a:p>
          <a:p>
            <a:pPr algn="r" rtl="1">
              <a:buNone/>
            </a:pPr>
            <a:r>
              <a:rPr lang="fr-FR" sz="2400" dirty="0">
                <a:solidFill>
                  <a:schemeClr val="accent2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🔹 </a:t>
            </a:r>
            <a:r>
              <a:rPr lang="ar-SA" sz="2400" b="1" dirty="0">
                <a:solidFill>
                  <a:schemeClr val="accent2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المقطع الأول</a:t>
            </a:r>
            <a:endParaRPr lang="ar-SA" sz="2400" dirty="0">
              <a:solidFill>
                <a:schemeClr val="accent2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pPr lvl="1" algn="r" rtl="1"/>
            <a:r>
              <a:rPr lang="ar-SA" sz="2400" i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حِينَ كُنتُ طِفْلًا صَغِيرًا، أَهْدَانِي خَالِي قَفَصًا فِيهِ عُصْفُورٌ صَغِيرٌ، رِيشُهُ مُلَوَّنٌ، وَمِنْقَارُهُ أَصْفَرُ</a:t>
            </a:r>
            <a:r>
              <a:rPr lang="ar-SA" sz="2400" i="1" dirty="0">
                <a:solidFill>
                  <a:srgbClr val="00206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.</a:t>
            </a:r>
            <a:br>
              <a:rPr lang="ar-SA" sz="2400" dirty="0">
                <a:solidFill>
                  <a:srgbClr val="00206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</a:br>
            <a:r>
              <a:rPr lang="fr-FR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✅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القراءة السليمة: الانتباه إلى </a:t>
            </a:r>
            <a:r>
              <a:rPr lang="ar-SA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نطق التنوين 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"طِفْلًا"، </a:t>
            </a:r>
            <a:r>
              <a:rPr lang="ar-SA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وعدم مدّ كلمة "مُنقاره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" بدل "مِنقاره".</a:t>
            </a:r>
            <a:endParaRPr lang="ar-SA" sz="24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8CE67B7-464A-40CD-D4AA-3A7404BA3D5D}"/>
              </a:ext>
            </a:extLst>
          </p:cNvPr>
          <p:cNvSpPr txBox="1"/>
          <p:nvPr/>
        </p:nvSpPr>
        <p:spPr>
          <a:xfrm>
            <a:off x="338338" y="2930540"/>
            <a:ext cx="989975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FR" sz="2400" dirty="0">
                <a:solidFill>
                  <a:schemeClr val="accent2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🔹 </a:t>
            </a:r>
            <a:r>
              <a:rPr lang="ar-SA" sz="2400" dirty="0">
                <a:solidFill>
                  <a:schemeClr val="accent2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المقطع الثاني</a:t>
            </a:r>
          </a:p>
          <a:p>
            <a:pPr lvl="1" algn="r" rtl="1"/>
            <a:r>
              <a:rPr lang="ar-SA" sz="2400" i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سَمَّيْتُهُ "سَعْدُونَ"، كَانَ يُزَقْزِقُ وَيُغَنِّي فِي مَمْلَكَتِهِ الْوَاسِعَةِ، وَصِرْتُ لَا أُفَارِقُهُ.</a:t>
            </a:r>
            <a:br>
              <a:rPr lang="ar-SA" sz="2400" i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</a:br>
            <a:r>
              <a:rPr lang="fr-FR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✅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القراءة السليمة: التمييز </a:t>
            </a:r>
            <a:r>
              <a:rPr lang="ar-SA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بين الضمّة 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في "سَعْدُونَ" والفتحة في "سَمَّيْتُهُ"، والحرص على نطق "مملكته" لا "</a:t>
            </a:r>
            <a:r>
              <a:rPr lang="ar-SA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مملكتُه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".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DFC2790-B29C-7B31-D78F-068526DE4E58}"/>
              </a:ext>
            </a:extLst>
          </p:cNvPr>
          <p:cNvSpPr txBox="1"/>
          <p:nvPr/>
        </p:nvSpPr>
        <p:spPr>
          <a:xfrm>
            <a:off x="79943" y="4176641"/>
            <a:ext cx="1015815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fr-FR" sz="2400" dirty="0">
                <a:solidFill>
                  <a:schemeClr val="accent2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🔹 </a:t>
            </a:r>
            <a:r>
              <a:rPr lang="ar-SA" sz="2400" dirty="0">
                <a:solidFill>
                  <a:schemeClr val="accent2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المقطع الثالث</a:t>
            </a:r>
          </a:p>
          <a:p>
            <a:pPr lvl="1" algn="r" rtl="1"/>
            <a:r>
              <a:rPr lang="ar-SA" sz="2400" i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فَكَانَ سَعْدُونُ يُزَقْزِقُ فَأَفْهَمُ مَا يُرِيدُ، وَحِينَ يَقُولُ لِي: "أُحِبُّكَ"، أَرُدُّ عَلَيْهِ.</a:t>
            </a:r>
            <a:br>
              <a:rPr lang="ar-SA" sz="2400" i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</a:br>
            <a:r>
              <a:rPr lang="fr-FR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✅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القراءة السليمة: </a:t>
            </a:r>
            <a:r>
              <a:rPr lang="ar-SA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الانتباه لحركة الكاف 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في "أحبُّكَ" (فتح وليس كسر)، ونطق "أردّ" </a:t>
            </a:r>
            <a:r>
              <a:rPr lang="ar-SA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بتشديد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الدال.</a:t>
            </a:r>
            <a:endParaRPr lang="ar-SA" sz="24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91DB722-0439-38EA-2C40-D79D4E2B7D2B}"/>
              </a:ext>
            </a:extLst>
          </p:cNvPr>
          <p:cNvSpPr txBox="1"/>
          <p:nvPr/>
        </p:nvSpPr>
        <p:spPr>
          <a:xfrm>
            <a:off x="484785" y="5401983"/>
            <a:ext cx="975331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FR" sz="2400" dirty="0">
                <a:solidFill>
                  <a:schemeClr val="accent2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🔹 </a:t>
            </a:r>
            <a:r>
              <a:rPr lang="ar-SA" sz="2400" dirty="0">
                <a:solidFill>
                  <a:schemeClr val="accent2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المقطع الرابع</a:t>
            </a:r>
          </a:p>
          <a:p>
            <a:pPr lvl="1" algn="r" rtl="1"/>
            <a:r>
              <a:rPr lang="ar-SA" sz="2400" i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حَتَّى فَتَحْتُ يَوْمًا بَابَ الْقَفَصِ، فَطَارَ قَلِيلًا، وَعَادَ إِلَى حَافَّةِ النَّافِذَةِ.</a:t>
            </a:r>
            <a:br>
              <a:rPr lang="ar-SA" sz="2400" i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</a:br>
            <a:r>
              <a:rPr lang="fr-FR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✅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القراءة السليمة: </a:t>
            </a:r>
            <a:r>
              <a:rPr lang="ar-SA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المدّ الطبيعي 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في "النّافذة"، والانتباه إلى </a:t>
            </a:r>
            <a:r>
              <a:rPr lang="ar-SA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كسرة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"قليلًا" لا ضمّها.</a:t>
            </a:r>
            <a:endParaRPr lang="ar-SA" sz="24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81515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8339D836-E176-6A94-F562-EEA5AB22C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0B22B077-CB97-89FB-9FCD-9982CE569082}"/>
              </a:ext>
            </a:extLst>
          </p:cNvPr>
          <p:cNvSpPr/>
          <p:nvPr/>
        </p:nvSpPr>
        <p:spPr>
          <a:xfrm>
            <a:off x="0" y="40656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72757DB5-F5E8-CC84-EA23-BC1BB7A8A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8" name="Google Shape;1368;p31">
            <a:extLst>
              <a:ext uri="{FF2B5EF4-FFF2-40B4-BE49-F238E27FC236}">
                <a16:creationId xmlns:a16="http://schemas.microsoft.com/office/drawing/2014/main" id="{266BF60B-5129-29D6-FD78-B2FD83CF224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1197" y="9570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6587A1E1-E851-7F5F-3C67-4CA0F0720BC7}"/>
              </a:ext>
            </a:extLst>
          </p:cNvPr>
          <p:cNvSpPr txBox="1"/>
          <p:nvPr/>
        </p:nvSpPr>
        <p:spPr>
          <a:xfrm>
            <a:off x="1031067" y="183379"/>
            <a:ext cx="10122943" cy="546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يدعو 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الأستاذ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)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ة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(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التلاميذ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إلى قراءة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النص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 في كراساتهم </a:t>
            </a: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بصمت  مستعملين الإشارة بالأصبع للكلمات المقروءة</a:t>
            </a:r>
            <a:r>
              <a:rPr lang="ar-SA" sz="16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، </a:t>
            </a: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وتحديد الكلمات التي وجدوا صعوبة </a:t>
            </a:r>
            <a:r>
              <a:rPr lang="ar-SA" sz="16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في قراءتها بدقة، قصد تتبع تقدم تمكنهم من قراءتها عند  نهاية هذا النشاط.</a:t>
            </a:r>
            <a:r>
              <a:rPr lang="ar-SA" sz="1600" i="1" dirty="0">
                <a:solidFill>
                  <a:prstClr val="white">
                    <a:lumMod val="65000"/>
                  </a:prstClr>
                </a:solidFill>
              </a:rPr>
              <a:t> </a:t>
            </a:r>
            <a:endParaRPr sz="1600" b="0" i="1" u="none" strike="noStrike" cap="none" dirty="0">
              <a:solidFill>
                <a:schemeClr val="bg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0" name="Google Shape;1370;p31">
            <a:extLst>
              <a:ext uri="{FF2B5EF4-FFF2-40B4-BE49-F238E27FC236}">
                <a16:creationId xmlns:a16="http://schemas.microsoft.com/office/drawing/2014/main" id="{9BEB9A17-F6BE-3794-2298-FE0B8398BE8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07476" y="1517577"/>
            <a:ext cx="4921135" cy="37360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166383A-40E5-A47B-362B-81DB4BC01EE6}"/>
              </a:ext>
            </a:extLst>
          </p:cNvPr>
          <p:cNvSpPr/>
          <p:nvPr/>
        </p:nvSpPr>
        <p:spPr>
          <a:xfrm>
            <a:off x="0" y="0"/>
            <a:ext cx="12192000" cy="6848122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77172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6739AC71-ED8F-0A5A-6BFE-0D73837BA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FC39DBAB-52C1-4B87-B1A8-B2E55DE23107}"/>
              </a:ext>
            </a:extLst>
          </p:cNvPr>
          <p:cNvSpPr/>
          <p:nvPr/>
        </p:nvSpPr>
        <p:spPr>
          <a:xfrm>
            <a:off x="0" y="40656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8ABD5E7E-A323-4EEF-1B35-657E019EF7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8" name="Google Shape;1368;p31">
            <a:extLst>
              <a:ext uri="{FF2B5EF4-FFF2-40B4-BE49-F238E27FC236}">
                <a16:creationId xmlns:a16="http://schemas.microsoft.com/office/drawing/2014/main" id="{5496A4BF-0748-BD83-D56A-87CEF22AC87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3248" y="6306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D032CACB-7574-3FDD-2F59-07AE54AAE203}"/>
              </a:ext>
            </a:extLst>
          </p:cNvPr>
          <p:cNvSpPr txBox="1"/>
          <p:nvPr/>
        </p:nvSpPr>
        <p:spPr>
          <a:xfrm>
            <a:off x="1036746" y="103879"/>
            <a:ext cx="10095380" cy="542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يطلب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 الأستاذ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ة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من بعض التلاميذ المرور إلى السبورة وقراءة مقاطع من النص بطلاقة، ويحرص على التصحيح الفوري لقراءة كل تلميذ بإشراك زملائه، ويطلب منهم إبداء رأيهم، ويختم بتقديم 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تغذية راجعة.</a:t>
            </a:r>
            <a:r>
              <a:rPr lang="ar-SA" sz="1600" i="1" dirty="0">
                <a:solidFill>
                  <a:prstClr val="white">
                    <a:lumMod val="65000"/>
                  </a:prstClr>
                </a:solidFill>
              </a:rPr>
              <a:t> وفق: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1-</a:t>
            </a:r>
            <a:r>
              <a:rPr lang="ar-SA" sz="16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 معيار الدقة في القراءة، 2- معيار السرعة والاسترسال</a:t>
            </a:r>
            <a:endParaRPr lang="fr-FR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70" name="Google Shape;1370;p31">
            <a:extLst>
              <a:ext uri="{FF2B5EF4-FFF2-40B4-BE49-F238E27FC236}">
                <a16:creationId xmlns:a16="http://schemas.microsoft.com/office/drawing/2014/main" id="{74530198-A2EE-1A7B-5C4F-389D2537A2E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71258" y="1810792"/>
            <a:ext cx="4311079" cy="3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A43D26C-CFFF-9235-01AD-469BE54409F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74156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34CBCAD0-52C8-AC1A-8DBF-9D95A4DA7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1AE4F885-1F7E-2053-5CE4-DE1FA09528C8}"/>
              </a:ext>
            </a:extLst>
          </p:cNvPr>
          <p:cNvSpPr/>
          <p:nvPr/>
        </p:nvSpPr>
        <p:spPr>
          <a:xfrm>
            <a:off x="0" y="40656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A3FB091B-B50D-C775-AADD-6834F3FB77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8" name="Google Shape;1368;p31">
            <a:extLst>
              <a:ext uri="{FF2B5EF4-FFF2-40B4-BE49-F238E27FC236}">
                <a16:creationId xmlns:a16="http://schemas.microsoft.com/office/drawing/2014/main" id="{0F995303-8738-CAD5-E16E-FA6E947820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166" y="4530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36D646B3-E96A-1DA9-9FF7-E16AE27A47B7}"/>
              </a:ext>
            </a:extLst>
          </p:cNvPr>
          <p:cNvSpPr txBox="1"/>
          <p:nvPr/>
        </p:nvSpPr>
        <p:spPr>
          <a:xfrm>
            <a:off x="366327" y="372945"/>
            <a:ext cx="10787683" cy="499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b="0" i="1" u="none" strike="noStrike" cap="none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65000"/>
                  </a:schemeClr>
                </a:solidFill>
              </a:rPr>
              <a:t>يتناوب التلاميذ على قراءة مقاطع النص المتتابعة بطلاقة دون تدخل فوري من </a:t>
            </a:r>
            <a:r>
              <a:rPr lang="ar-MA" sz="1600" i="1" dirty="0">
                <a:solidFill>
                  <a:schemeClr val="bg1">
                    <a:lumMod val="65000"/>
                  </a:schemeClr>
                </a:solidFill>
              </a:rPr>
              <a:t>الأستاذ</a:t>
            </a:r>
            <a:r>
              <a:rPr lang="fr-FR" sz="1600" i="1" dirty="0">
                <a:solidFill>
                  <a:schemeClr val="bg1">
                    <a:lumMod val="65000"/>
                  </a:schemeClr>
                </a:solidFill>
              </a:rPr>
              <a:t>)</a:t>
            </a:r>
            <a:r>
              <a:rPr lang="ar-SA" sz="1600" i="1" dirty="0">
                <a:solidFill>
                  <a:schemeClr val="bg1">
                    <a:lumMod val="65000"/>
                  </a:schemeClr>
                </a:solidFill>
              </a:rPr>
              <a:t>ة</a:t>
            </a:r>
            <a:r>
              <a:rPr lang="fr-FR" sz="1600" i="1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ar-SA" sz="1600" i="1" dirty="0">
                <a:solidFill>
                  <a:schemeClr val="bg1">
                    <a:lumMod val="65000"/>
                  </a:schemeClr>
                </a:solidFill>
              </a:rPr>
              <a:t>، ثم يقدم </a:t>
            </a:r>
            <a:r>
              <a:rPr lang="ar-MA" sz="1600" i="1" dirty="0">
                <a:solidFill>
                  <a:schemeClr val="bg1">
                    <a:lumMod val="65000"/>
                  </a:schemeClr>
                </a:solidFill>
              </a:rPr>
              <a:t>الأستاذ</a:t>
            </a:r>
            <a:r>
              <a:rPr lang="fr-FR" sz="1600" i="1" dirty="0">
                <a:solidFill>
                  <a:schemeClr val="bg1">
                    <a:lumMod val="65000"/>
                  </a:schemeClr>
                </a:solidFill>
              </a:rPr>
              <a:t>)</a:t>
            </a:r>
            <a:r>
              <a:rPr lang="ar-SA" sz="1600" i="1" dirty="0">
                <a:solidFill>
                  <a:schemeClr val="bg1">
                    <a:lumMod val="65000"/>
                  </a:schemeClr>
                </a:solidFill>
              </a:rPr>
              <a:t>ة</a:t>
            </a:r>
            <a:r>
              <a:rPr lang="fr-FR" sz="1600" i="1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ar-SA" sz="16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ar-MA" sz="1600" i="1" dirty="0">
                <a:solidFill>
                  <a:schemeClr val="bg1">
                    <a:lumMod val="65000"/>
                  </a:schemeClr>
                </a:solidFill>
              </a:rPr>
              <a:t>تغذية راجعة</a:t>
            </a:r>
            <a:r>
              <a:rPr lang="ar-SA" sz="1600" i="1" dirty="0">
                <a:solidFill>
                  <a:schemeClr val="bg1">
                    <a:lumMod val="65000"/>
                  </a:schemeClr>
                </a:solidFill>
              </a:rPr>
              <a:t> بعد انتهاء كل تلميذ من قراءة المقطع المطلوب، بناء على </a:t>
            </a:r>
            <a:r>
              <a:rPr lang="ar-MA" sz="1600" i="1" dirty="0">
                <a:solidFill>
                  <a:schemeClr val="bg1">
                    <a:lumMod val="65000"/>
                  </a:schemeClr>
                </a:solidFill>
                <a:sym typeface="Calibri"/>
              </a:rPr>
              <a:t>معايير القراءة: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1-</a:t>
            </a:r>
            <a:r>
              <a:rPr lang="ar-SA" sz="16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 معيار الدقة في القراءة، 2- معيار السرعة والاسترسال</a:t>
            </a:r>
            <a:endParaRPr lang="fr-FR" sz="1600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370" name="Google Shape;1370;p31">
            <a:extLst>
              <a:ext uri="{FF2B5EF4-FFF2-40B4-BE49-F238E27FC236}">
                <a16:creationId xmlns:a16="http://schemas.microsoft.com/office/drawing/2014/main" id="{F32656D2-0BA5-5014-A521-8DB23CC2449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52430" y="1477932"/>
            <a:ext cx="4068000" cy="27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23ED7F0-2EF1-2031-29EA-D35F159DC05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F45E75C-2F91-65D1-F689-072A6945680F}"/>
              </a:ext>
            </a:extLst>
          </p:cNvPr>
          <p:cNvSpPr txBox="1"/>
          <p:nvPr/>
        </p:nvSpPr>
        <p:spPr>
          <a:xfrm>
            <a:off x="1837113" y="5007727"/>
            <a:ext cx="613479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b="1" dirty="0">
                <a:solidFill>
                  <a:srgbClr val="002060"/>
                </a:solidFill>
              </a:rPr>
              <a:t>تغذية راجعة للقرّاء: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002060"/>
                </a:solidFill>
              </a:rPr>
              <a:t>قسم النص إلى وحدات معنوية صغيرة.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002060"/>
                </a:solidFill>
              </a:rPr>
              <a:t>احترم علامات الترقيم: (،) = وقفة قصيرة، (.) = وقفة أطول.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002060"/>
                </a:solidFill>
              </a:rPr>
              <a:t>راقب نبرة الصوت لإبراز التوتر أو التفسير.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002060"/>
                </a:solidFill>
              </a:rPr>
              <a:t>اجعل الهدف إيصال </a:t>
            </a:r>
            <a:r>
              <a:rPr lang="ar-SA" b="1" dirty="0">
                <a:solidFill>
                  <a:srgbClr val="002060"/>
                </a:solidFill>
              </a:rPr>
              <a:t>المعنى</a:t>
            </a:r>
            <a:r>
              <a:rPr lang="ar-SA" dirty="0">
                <a:solidFill>
                  <a:srgbClr val="002060"/>
                </a:solidFill>
              </a:rPr>
              <a:t>، لا فقط </a:t>
            </a:r>
            <a:r>
              <a:rPr lang="ar-SA" b="1" dirty="0">
                <a:solidFill>
                  <a:srgbClr val="002060"/>
                </a:solidFill>
              </a:rPr>
              <a:t>قراءة الحروف</a:t>
            </a:r>
            <a:r>
              <a:rPr lang="ar-SA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87179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AADBE3DF-D3BC-407F-7838-020851B1C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A7AC1DD2-685F-5AD9-ACBF-58BD21EF7EB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7CBBB01E-D56D-AD59-A3A2-6B0BE5C8EA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EDEAD27F-1804-4595-B060-DF6B95F07EA1}"/>
              </a:ext>
            </a:extLst>
          </p:cNvPr>
          <p:cNvSpPr txBox="1"/>
          <p:nvPr/>
        </p:nvSpPr>
        <p:spPr>
          <a:xfrm>
            <a:off x="765613" y="338777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يختار الأستاذ عينة من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 التلاميذ الذين وجدوا صعوبة في قراءة بعض الكلمات أثناء مرحلة القراءة الصامتة، ويطلب منهم إعادة قراءتها بطلاقة وبصوت مرتفع، قصد تتبع تطور أدائهم القرائي.</a:t>
            </a:r>
            <a:endParaRPr lang="fr-FR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70" name="Google Shape;1370;p31">
            <a:extLst>
              <a:ext uri="{FF2B5EF4-FFF2-40B4-BE49-F238E27FC236}">
                <a16:creationId xmlns:a16="http://schemas.microsoft.com/office/drawing/2014/main" id="{5170D82C-C69B-3575-BA70-91215C43814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306F9C73-83A3-A6BF-1E3F-3CAF08AB8BC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3248" y="83931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F4C3F5-B76C-9CBB-8F42-49ABCAD7CC2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19413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99595CBD-654E-B287-7FBD-B5243222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E0C9E64-4494-AA92-435E-A4933940D53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7504D60D-7325-8890-6465-9213C6BA2E9B}"/>
              </a:ext>
            </a:extLst>
          </p:cNvPr>
          <p:cNvSpPr txBox="1"/>
          <p:nvPr/>
        </p:nvSpPr>
        <p:spPr>
          <a:xfrm>
            <a:off x="765613" y="338777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يطلب الأستاذ من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 التلاميذ أن يقوموا أداءهم القرائي ذاتيا بوضع دائرة أمام الرمز الموافق لإنجازه القرائي في الجهة الخاصة بذلك على الكراسة.  </a:t>
            </a:r>
            <a:endParaRPr lang="fr-FR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EC9F32-7DA0-FFCB-A933-340B84C47D1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14266C-0E07-8282-A326-D95D777F3B6D}"/>
              </a:ext>
            </a:extLst>
          </p:cNvPr>
          <p:cNvSpPr/>
          <p:nvPr/>
        </p:nvSpPr>
        <p:spPr>
          <a:xfrm>
            <a:off x="2509018" y="981372"/>
            <a:ext cx="8630560" cy="6151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3200" b="1" dirty="0"/>
              <a:t>أحرص على التقويم الذاتي المنتظم لأدائي القرائي </a:t>
            </a:r>
            <a:endParaRPr lang="fr-FR" sz="3200" b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1383E2F-5AB1-C2FE-8CA7-17613DDC2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1760" y="1596514"/>
            <a:ext cx="7365075" cy="512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2749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BA904-E2C3-561A-DC4A-F95028E92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B8D80AFD-A225-F578-7D94-6754C9A3AB1E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6E069E79-19B8-C43C-6CCD-CA3575275FE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804DC587-8157-6FB2-E2A2-5D424002B53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AF08A29B-06B0-3D1B-B913-CDC8611A392A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0B834D2B-89FC-799E-A74C-8E47766637FA}"/>
              </a:ext>
            </a:extLst>
          </p:cNvPr>
          <p:cNvSpPr txBox="1"/>
          <p:nvPr/>
        </p:nvSpPr>
        <p:spPr>
          <a:xfrm>
            <a:off x="5231567" y="2008346"/>
            <a:ext cx="5400765" cy="27964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lang="ar-S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الثاني</a:t>
            </a:r>
            <a:b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أُغْنِي رَصِيدِي فِي السَّرْدِ</a:t>
            </a:r>
            <a:b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lang="ar-SA" sz="4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70CEE3-FEE0-74BB-B618-E32ED3DC9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70" b="100000" l="3418" r="100000">
                        <a14:foregroundMark x1="76855" y1="43945" x2="73145" y2="96582"/>
                        <a14:foregroundMark x1="42773" y1="88574" x2="95703" y2="91504"/>
                        <a14:foregroundMark x1="82813" y1="42285" x2="85352" y2="73926"/>
                        <a14:foregroundMark x1="41992" y1="95117" x2="81152" y2="97949"/>
                        <a14:foregroundMark x1="66992" y1="70410" x2="89355" y2="76074"/>
                        <a14:foregroundMark x1="95215" y1="75293" x2="95508" y2="83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80" y="2008346"/>
            <a:ext cx="2882521" cy="288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7636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63DEA-EDE0-7F9F-A081-7014CC34F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505EDA12-B177-01ED-CD88-0CFF36A3891E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D40A18-8EE4-E6AF-C0E9-81DB79C77D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Google Shape;1367;p31">
            <a:extLst>
              <a:ext uri="{FF2B5EF4-FFF2-40B4-BE49-F238E27FC236}">
                <a16:creationId xmlns:a16="http://schemas.microsoft.com/office/drawing/2014/main" id="{BA69C11E-7D60-C645-6C25-7A1EA7D6FB39}"/>
              </a:ext>
            </a:extLst>
          </p:cNvPr>
          <p:cNvSpPr txBox="1">
            <a:spLocks/>
          </p:cNvSpPr>
          <p:nvPr/>
        </p:nvSpPr>
        <p:spPr>
          <a:xfrm>
            <a:off x="411984" y="139694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الآن سنتعرف بعض العبارات التي تساعدنا في إغناء رصيدنا في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السرد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7" name="Google Shape;1369;p31">
            <a:extLst>
              <a:ext uri="{FF2B5EF4-FFF2-40B4-BE49-F238E27FC236}">
                <a16:creationId xmlns:a16="http://schemas.microsoft.com/office/drawing/2014/main" id="{5A06EBDF-BA0E-B47D-C39B-B90F570E4C9E}"/>
              </a:ext>
            </a:extLst>
          </p:cNvPr>
          <p:cNvSpPr txBox="1"/>
          <p:nvPr/>
        </p:nvSpPr>
        <p:spPr>
          <a:xfrm>
            <a:off x="641525" y="546271"/>
            <a:ext cx="10787683" cy="37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يدعو الأستاذ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التلاميذ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إلى قراءة 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العبارات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الوصفية المثبتة في الكراسة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، 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وينبه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إلى أنها ستفيد في فهم النص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المقروء،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  <a:latin typeface="Calibri"/>
                <a:cs typeface="Arial" panose="020B0604020202020204" pitchFamily="34" charset="0"/>
              </a:rPr>
              <a:t>وفي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  <a:latin typeface="Calibri"/>
                <a:cs typeface="Arial" panose="020B0604020202020204" pitchFamily="34" charset="0"/>
              </a:rPr>
              <a:t>إنتاج نص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  <a:latin typeface="Calibri"/>
                <a:cs typeface="Arial" panose="020B0604020202020204" pitchFamily="34" charset="0"/>
              </a:rPr>
              <a:t>سردي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  <a:latin typeface="Calibri"/>
                <a:cs typeface="Arial" panose="020B0604020202020204" pitchFamily="34" charset="0"/>
              </a:rPr>
              <a:t>.</a:t>
            </a:r>
            <a:endParaRPr lang="fr-FR" sz="1600" dirty="0">
              <a:solidFill>
                <a:prstClr val="white">
                  <a:lumMod val="65000"/>
                </a:prstClr>
              </a:solidFill>
              <a:latin typeface="Calibri"/>
              <a:cs typeface="Arial" panose="020B0604020202020204" pitchFamily="34" charset="0"/>
            </a:endParaRPr>
          </a:p>
        </p:txBody>
      </p:sp>
      <p:pic>
        <p:nvPicPr>
          <p:cNvPr id="8" name="Google Shape;1368;p31">
            <a:extLst>
              <a:ext uri="{FF2B5EF4-FFF2-40B4-BE49-F238E27FC236}">
                <a16:creationId xmlns:a16="http://schemas.microsoft.com/office/drawing/2014/main" id="{1F04555A-0608-95A7-4028-0F5B56BA8FC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3248" y="98135"/>
            <a:ext cx="730250" cy="7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:a16="http://schemas.microsoft.com/office/drawing/2014/main" id="{6C66298B-5510-A437-BCAA-5ACF981662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1D15E69-D2E7-C600-B827-D3E6D0957B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199951"/>
              </p:ext>
            </p:extLst>
          </p:nvPr>
        </p:nvGraphicFramePr>
        <p:xfrm>
          <a:off x="1047404" y="1951690"/>
          <a:ext cx="10381804" cy="17882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07606">
                  <a:extLst>
                    <a:ext uri="{9D8B030D-6E8A-4147-A177-3AD203B41FA5}">
                      <a16:colId xmlns:a16="http://schemas.microsoft.com/office/drawing/2014/main" val="3287334723"/>
                    </a:ext>
                  </a:extLst>
                </a:gridCol>
                <a:gridCol w="2297767">
                  <a:extLst>
                    <a:ext uri="{9D8B030D-6E8A-4147-A177-3AD203B41FA5}">
                      <a16:colId xmlns:a16="http://schemas.microsoft.com/office/drawing/2014/main" val="1026459573"/>
                    </a:ext>
                  </a:extLst>
                </a:gridCol>
                <a:gridCol w="2498877">
                  <a:extLst>
                    <a:ext uri="{9D8B030D-6E8A-4147-A177-3AD203B41FA5}">
                      <a16:colId xmlns:a16="http://schemas.microsoft.com/office/drawing/2014/main" val="4162110035"/>
                    </a:ext>
                  </a:extLst>
                </a:gridCol>
                <a:gridCol w="2477554">
                  <a:extLst>
                    <a:ext uri="{9D8B030D-6E8A-4147-A177-3AD203B41FA5}">
                      <a16:colId xmlns:a16="http://schemas.microsoft.com/office/drawing/2014/main" val="1357324230"/>
                    </a:ext>
                  </a:extLst>
                </a:gridCol>
              </a:tblGrid>
              <a:tr h="391486"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المكان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الزمان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الشخصيات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الحدث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811465"/>
                  </a:ext>
                </a:extLst>
              </a:tr>
              <a:tr h="1331050"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قَفَصًا-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حَفَرَتْ فِي 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نَفْسِي-حَافَّةِ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النَّافِذَةِ- غَابَ فِي 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الْفَضَاءِ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كَانَ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يَنَامُ مَعِي- 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كُنْتُ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أُطْعِمُهُ ..-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كَانَتْ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أُغْنِيَةً  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سَمَّيْ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تُ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هُ "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سَعْدُونَ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"-صِرْ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تُ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لَا أُفَارِقُهُ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حِينَ 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كُنتُ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طِفْلًا - 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أَهْدَانِي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خَالِي قَفَصًا –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سَمَّيْتُهُ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...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52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9857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5701A-4AA8-2089-F9E0-0CAD4BEE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04B65BDB-22F3-EB17-94DF-07B915AE59EA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BE564D95-A06B-02B3-C1D0-543E5BBF7E8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9B2C05D1-E7A5-7ECA-5A9E-C996BA0400E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20A18381-8FA2-3604-BE90-A2EA167BAC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87811A5-F94A-5853-7869-85CDC1E5A8B2}"/>
              </a:ext>
            </a:extLst>
          </p:cNvPr>
          <p:cNvSpPr txBox="1"/>
          <p:nvPr/>
        </p:nvSpPr>
        <p:spPr>
          <a:xfrm>
            <a:off x="5231567" y="2008346"/>
            <a:ext cx="5400765" cy="30679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النشاط </a:t>
            </a:r>
            <a:r>
              <a:rPr lang="ar-S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الثالث</a:t>
            </a:r>
            <a:b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أُجِيبُ عَنْ أَسْئِلَةِ الفَهْمِ</a:t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دقيقة</a:t>
            </a:r>
            <a:r>
              <a:rPr kumimoji="0" lang="ar-M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fr-FR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15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C331F2-5D28-3F73-FDD7-866769839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80" y="2078403"/>
            <a:ext cx="2701193" cy="270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3112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>
          <a:extLst>
            <a:ext uri="{FF2B5EF4-FFF2-40B4-BE49-F238E27FC236}">
              <a16:creationId xmlns:a16="http://schemas.microsoft.com/office/drawing/2014/main" id="{6E6EE1FE-1F8A-C59C-F0D7-433E9D4FC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30">
            <a:extLst>
              <a:ext uri="{FF2B5EF4-FFF2-40B4-BE49-F238E27FC236}">
                <a16:creationId xmlns:a16="http://schemas.microsoft.com/office/drawing/2014/main" id="{97105B6B-85F5-73DE-0068-A8A07786A16F}"/>
              </a:ext>
            </a:extLst>
          </p:cNvPr>
          <p:cNvSpPr/>
          <p:nvPr/>
        </p:nvSpPr>
        <p:spPr>
          <a:xfrm>
            <a:off x="8870257" y="56127"/>
            <a:ext cx="3216767" cy="888174"/>
          </a:xfrm>
          <a:prstGeom prst="roundRect">
            <a:avLst>
              <a:gd name="adj" fmla="val 16667"/>
            </a:avLst>
          </a:prstGeom>
          <a:solidFill>
            <a:srgbClr val="ED7D31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buClr>
                <a:srgbClr val="000000"/>
              </a:buClr>
              <a:buSzPts val="2800"/>
            </a:pPr>
            <a:r>
              <a:rPr lang="ar-M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أَقْرَأُ </a:t>
            </a:r>
            <a:r>
              <a:rPr lang="ar-SA" sz="2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ٱلنَّصَّ</a:t>
            </a:r>
            <a:r>
              <a:rPr lang="ar-M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بِطَلاقَةٍ</a:t>
            </a:r>
            <a:endParaRPr sz="2800" b="1" dirty="0">
              <a:solidFill>
                <a:srgbClr val="FFFFFF"/>
              </a:solidFill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85E050-3415-D977-1E96-3B38CE12B4C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22206D2-D8A3-26DA-367E-8460D199A36F}"/>
              </a:ext>
            </a:extLst>
          </p:cNvPr>
          <p:cNvSpPr/>
          <p:nvPr/>
        </p:nvSpPr>
        <p:spPr>
          <a:xfrm>
            <a:off x="2776451" y="1184829"/>
            <a:ext cx="9310573" cy="52824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حِينَ كُنتُ طِفْلًا صَغِيرًا، أَهْدَانِي خَالِي قَفَصًا فِيهِ عُصْفُورٌ صَغِيرٌ، رِيشُهُ مُلَوَّنٌ، وَمِنْقَارُهُ أَصْفَرُ</a:t>
            </a:r>
            <a:r>
              <a:rPr lang="fr-FR" sz="2300" b="1" dirty="0">
                <a:solidFill>
                  <a:srgbClr val="002060"/>
                </a:solidFill>
                <a:cs typeface="Mudir MT" pitchFamily="2" charset="-78"/>
              </a:rPr>
              <a:t>.</a:t>
            </a:r>
            <a:endParaRPr lang="ar-SA" sz="2300" b="1" dirty="0">
              <a:solidFill>
                <a:srgbClr val="002060"/>
              </a:solidFill>
              <a:cs typeface="Mudir MT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سَمَّيْتُهُ "سَعْدُونَ"، كَانَ يُزَقْزِقُ وَيُغَنِّي فِي مَمْلَكَتِهِ الْوَاسِعَةِ، وَصِرْتُ لَا أُفَارِقُهُ</a:t>
            </a:r>
            <a:r>
              <a:rPr lang="fr-FR" sz="2300" b="1" dirty="0">
                <a:solidFill>
                  <a:srgbClr val="002060"/>
                </a:solidFill>
                <a:cs typeface="Mudir MT" pitchFamily="2" charset="-78"/>
              </a:rPr>
              <a:t>. 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حَتَّى إِنَّهُ كَانَ يَنَامُ مَعِي فِي غُرْفَتِي، وَكَانَ غِنَاؤُهُ أَوَّلَ صَوْتٍ أَسْمَعُهُ فِي الصَّبَاحِ</a:t>
            </a:r>
            <a:r>
              <a:rPr lang="fr-FR" sz="2300" b="1" dirty="0">
                <a:solidFill>
                  <a:srgbClr val="002060"/>
                </a:solidFill>
                <a:cs typeface="Mudir MT" pitchFamily="2" charset="-78"/>
              </a:rPr>
              <a:t>. 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كُنْتُ أُطْعِمُهُ وَأَسْقِيهِ، وَتَعَلَّمْتُ لُغَتَهُ. </a:t>
            </a:r>
            <a:endParaRPr lang="fr-FR" sz="2300" b="1" dirty="0">
              <a:solidFill>
                <a:srgbClr val="002060"/>
              </a:solidFill>
              <a:cs typeface="Mudir MT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فَكَانَ سَعْدُونُ يُزَقْزِقُ فَأَفْهَمُ مَا يُرِيدُ، وَحِينَ يَقُولُ لِي: "أُحِبُّكَ"، أَرُدُّ عَلَيْهِ، وَيُغَنِّي لِي أُغْنِيَتَهُ الْخَالِدَةَ فَرَحًا</a:t>
            </a:r>
            <a:r>
              <a:rPr lang="fr-FR" sz="2300" b="1" dirty="0">
                <a:solidFill>
                  <a:srgbClr val="002060"/>
                </a:solidFill>
                <a:cs typeface="Mudir MT" pitchFamily="2" charset="-78"/>
              </a:rPr>
              <a:t>.</a:t>
            </a:r>
            <a:endParaRPr lang="ar-SA" sz="2300" b="1" dirty="0">
              <a:solidFill>
                <a:srgbClr val="002060"/>
              </a:solidFill>
              <a:cs typeface="Mudir MT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كَانَتْ أُغْنِيَةً عَنْ بِلَادٍ بَعِيدَةٍ جَمِيلَةٍ، حَفَرَتْ فِي نَفْسِي، حَتَّى فَتَحْتُ يَوْمًا بَابَ الْقَفَصِ، فَطَارَ قَلِيلًا، وَعَادَ إِلَى حَافَّةِ النَّافِذَةِ، فَقُلْتُ لَهُ: "</a:t>
            </a:r>
            <a:r>
              <a:rPr lang="ar-SA" sz="2300" b="1" dirty="0" err="1">
                <a:solidFill>
                  <a:srgbClr val="002060"/>
                </a:solidFill>
                <a:cs typeface="Mudir MT" pitchFamily="2" charset="-78"/>
              </a:rPr>
              <a:t>وَجَطْ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300" b="1" dirty="0" err="1">
                <a:solidFill>
                  <a:srgbClr val="002060"/>
                </a:solidFill>
                <a:cs typeface="Mudir MT" pitchFamily="2" charset="-78"/>
              </a:rPr>
              <a:t>وَجَطْ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"، فَأَجَابَنِي: "</a:t>
            </a:r>
            <a:r>
              <a:rPr lang="ar-SA" sz="2300" b="1" dirty="0" err="1">
                <a:solidFill>
                  <a:srgbClr val="002060"/>
                </a:solidFill>
                <a:cs typeface="Mudir MT" pitchFamily="2" charset="-78"/>
              </a:rPr>
              <a:t>وَجَطْ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300" b="1" dirty="0" err="1">
                <a:solidFill>
                  <a:srgbClr val="002060"/>
                </a:solidFill>
                <a:cs typeface="Mudir MT" pitchFamily="2" charset="-78"/>
              </a:rPr>
              <a:t>وَجَطْ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"، ثُمَّ غَابَ فِي الْفَضَاءِ</a:t>
            </a:r>
            <a:r>
              <a:rPr lang="fr-FR" sz="2300" b="1" dirty="0">
                <a:solidFill>
                  <a:srgbClr val="002060"/>
                </a:solidFill>
                <a:cs typeface="Mudir MT" pitchFamily="2" charset="-78"/>
              </a:rPr>
              <a:t>.</a:t>
            </a:r>
          </a:p>
          <a:p>
            <a:pPr rtl="1">
              <a:lnSpc>
                <a:spcPct val="150000"/>
              </a:lnSpc>
            </a:pPr>
            <a:r>
              <a:rPr lang="ar-SA" b="1" dirty="0">
                <a:solidFill>
                  <a:prstClr val="black"/>
                </a:solidFill>
                <a:cs typeface="Mudir MT" pitchFamily="2" charset="-78"/>
              </a:rPr>
              <a:t>أحمد بوزفور، سعدون، ديوان السندباد، قصص، بتصرف</a:t>
            </a:r>
            <a:r>
              <a:rPr lang="ar-SA" sz="2300" b="1" dirty="0">
                <a:solidFill>
                  <a:prstClr val="black"/>
                </a:solidFill>
                <a:cs typeface="Mudir MT" pitchFamily="2" charset="-78"/>
              </a:rPr>
              <a:t>.</a:t>
            </a:r>
            <a:endParaRPr lang="fr-FR" sz="2300" b="1" dirty="0">
              <a:solidFill>
                <a:prstClr val="black"/>
              </a:solidFill>
              <a:cs typeface="Mudir MT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D81C5D7-8B48-F681-4849-845F88C84C30}"/>
              </a:ext>
            </a:extLst>
          </p:cNvPr>
          <p:cNvSpPr txBox="1"/>
          <p:nvPr/>
        </p:nvSpPr>
        <p:spPr>
          <a:xfrm>
            <a:off x="3657600" y="274320"/>
            <a:ext cx="37241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800" b="1" dirty="0">
                <a:solidFill>
                  <a:srgbClr val="002060"/>
                </a:solidFill>
                <a:cs typeface="Mudir MT" pitchFamily="2" charset="-78"/>
              </a:rPr>
              <a:t>سَعْدُونُ</a:t>
            </a:r>
            <a:endParaRPr lang="fr-FR" sz="28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A4A248-1EB7-6902-2A47-9A68A155B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6" y="1922945"/>
            <a:ext cx="2566499" cy="372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1679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CD517746-D818-3BD6-7DFB-1DF161345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0;p18">
            <a:extLst>
              <a:ext uri="{FF2B5EF4-FFF2-40B4-BE49-F238E27FC236}">
                <a16:creationId xmlns:a16="http://schemas.microsoft.com/office/drawing/2014/main" id="{6A3E4B42-D475-38FA-A9F5-BC44A360FBB4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053D9E5F-B610-5BD0-9EA9-1390738F52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9559" y="14857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0DDD375-5713-DE35-92ED-C3EE865875CA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AF34FD3B-CA3B-D54C-3EA5-095CEE94B0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1500;p44">
            <a:extLst>
              <a:ext uri="{FF2B5EF4-FFF2-40B4-BE49-F238E27FC236}">
                <a16:creationId xmlns:a16="http://schemas.microsoft.com/office/drawing/2014/main" id="{88F4BB5F-961C-DC20-EDE7-D32EC8C3DF4E}"/>
              </a:ext>
            </a:extLst>
          </p:cNvPr>
          <p:cNvSpPr txBox="1">
            <a:spLocks/>
          </p:cNvSpPr>
          <p:nvPr/>
        </p:nvSpPr>
        <p:spPr>
          <a:xfrm>
            <a:off x="1060418" y="135986"/>
            <a:ext cx="10161104" cy="37011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الآن، سننتقل إلى فهم المعاني المباشرة للنص المقروء، من خلال الأسئلة المثبتة في الكراسة.</a:t>
            </a:r>
          </a:p>
        </p:txBody>
      </p:sp>
      <p:sp>
        <p:nvSpPr>
          <p:cNvPr id="13" name="Google Shape;1503;p44">
            <a:extLst>
              <a:ext uri="{FF2B5EF4-FFF2-40B4-BE49-F238E27FC236}">
                <a16:creationId xmlns:a16="http://schemas.microsoft.com/office/drawing/2014/main" id="{105AF248-92FE-706E-E9D9-2BAB11FBEBCD}"/>
              </a:ext>
            </a:extLst>
          </p:cNvPr>
          <p:cNvSpPr txBox="1"/>
          <p:nvPr/>
        </p:nvSpPr>
        <p:spPr>
          <a:xfrm>
            <a:off x="348649" y="996342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defTabSz="685800" rtl="1">
              <a:defRPr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1- مَنْ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ٱلَّذِي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أَهْدَى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ٱلطِّفْل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ٱلْقَفَصَ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؟</a:t>
            </a:r>
            <a:endParaRPr lang="fr-FR" sz="2400" b="1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17" name="Google Shape;1369;p31">
            <a:extLst>
              <a:ext uri="{FF2B5EF4-FFF2-40B4-BE49-F238E27FC236}">
                <a16:creationId xmlns:a16="http://schemas.microsoft.com/office/drawing/2014/main" id="{4143F2D9-0170-DFCE-0A96-C79E35A814D9}"/>
              </a:ext>
            </a:extLst>
          </p:cNvPr>
          <p:cNvSpPr txBox="1"/>
          <p:nvPr/>
        </p:nvSpPr>
        <p:spPr>
          <a:xfrm>
            <a:off x="153248" y="500484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يدعو الأستاذ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ة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 التلاميذ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 إلى قراءة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الأسئلة المثبتة في الكراسة والاستعداد للإجابة عنها. </a:t>
            </a:r>
            <a:endParaRPr lang="fr-FR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Google Shape;1558;p216">
            <a:extLst>
              <a:ext uri="{FF2B5EF4-FFF2-40B4-BE49-F238E27FC236}">
                <a16:creationId xmlns:a16="http://schemas.microsoft.com/office/drawing/2014/main" id="{6C1E1EDC-3BA1-6571-61F0-F1974BB2BEBA}"/>
              </a:ext>
            </a:extLst>
          </p:cNvPr>
          <p:cNvSpPr txBox="1"/>
          <p:nvPr/>
        </p:nvSpPr>
        <p:spPr>
          <a:xfrm>
            <a:off x="380665" y="3999734"/>
            <a:ext cx="11176650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5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لِمَاذَا قَرَّرَ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ٱلطِّفْلُ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فِي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ٱلنِّهَايَةِ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فَتْحَ بَابِ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ٱلْقَفَصِ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؟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574;p218">
            <a:extLst>
              <a:ext uri="{FF2B5EF4-FFF2-40B4-BE49-F238E27FC236}">
                <a16:creationId xmlns:a16="http://schemas.microsoft.com/office/drawing/2014/main" id="{6DFD3B22-3341-CCFB-3936-E2F63F61670A}"/>
              </a:ext>
            </a:extLst>
          </p:cNvPr>
          <p:cNvSpPr txBox="1"/>
          <p:nvPr/>
        </p:nvSpPr>
        <p:spPr>
          <a:xfrm>
            <a:off x="380665" y="3227617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4-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مَا الَّذِي كَانَ يَفْعَلُهُ الطِّفْلُ عِنْدَمَا يَزَقْزِقُ سَعْدُونُ؟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503;p44">
            <a:extLst>
              <a:ext uri="{FF2B5EF4-FFF2-40B4-BE49-F238E27FC236}">
                <a16:creationId xmlns:a16="http://schemas.microsoft.com/office/drawing/2014/main" id="{E913D062-F36E-A9A4-505D-1F622A3952EB}"/>
              </a:ext>
            </a:extLst>
          </p:cNvPr>
          <p:cNvSpPr txBox="1"/>
          <p:nvPr/>
        </p:nvSpPr>
        <p:spPr>
          <a:xfrm>
            <a:off x="348649" y="1734690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2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مَا الِاسْمُ الَّذِي أَطْلَقَهُ الطِّفْلُ عَلَى العُصْفُورِ؟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503;p44">
            <a:extLst>
              <a:ext uri="{FF2B5EF4-FFF2-40B4-BE49-F238E27FC236}">
                <a16:creationId xmlns:a16="http://schemas.microsoft.com/office/drawing/2014/main" id="{860D001F-891D-D97A-8B82-DD8238572496}"/>
              </a:ext>
            </a:extLst>
          </p:cNvPr>
          <p:cNvSpPr txBox="1"/>
          <p:nvPr/>
        </p:nvSpPr>
        <p:spPr>
          <a:xfrm>
            <a:off x="348649" y="2455500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chemeClr val="dk1"/>
              </a:buClr>
              <a:buSzPts val="2000"/>
              <a:defRPr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3- أَيْنَ كَانَ يَنَامُ العُصْفُورُ؟</a:t>
            </a:r>
            <a:r>
              <a:rPr lang="fr-FR" sz="24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</a:p>
        </p:txBody>
      </p:sp>
      <p:sp>
        <p:nvSpPr>
          <p:cNvPr id="6" name="Google Shape;1574;p218">
            <a:extLst>
              <a:ext uri="{FF2B5EF4-FFF2-40B4-BE49-F238E27FC236}">
                <a16:creationId xmlns:a16="http://schemas.microsoft.com/office/drawing/2014/main" id="{8AE400EC-3497-7C55-52B1-A384FB3A7EDD}"/>
              </a:ext>
            </a:extLst>
          </p:cNvPr>
          <p:cNvSpPr txBox="1"/>
          <p:nvPr/>
        </p:nvSpPr>
        <p:spPr>
          <a:xfrm>
            <a:off x="349266" y="4722903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6-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مَا دَلَالَةُ تَكْرَارِ عِبَارَةِ "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وَجَطْ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وَجَطْ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" بَيْنَ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ٱلطِّفْلِ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وَسَعْدُونَ قَبْلَ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ٱلْوَدَاعِ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؟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53600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0;p18">
            <a:extLst>
              <a:ext uri="{FF2B5EF4-FFF2-40B4-BE49-F238E27FC236}">
                <a16:creationId xmlns:a16="http://schemas.microsoft.com/office/drawing/2014/main" id="{3C6D3DCC-6F80-53AD-F25D-C3515B24D73A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10" name="Picture 2" descr="Image générée">
            <a:extLst>
              <a:ext uri="{FF2B5EF4-FFF2-40B4-BE49-F238E27FC236}">
                <a16:creationId xmlns:a16="http://schemas.microsoft.com/office/drawing/2014/main" id="{5AAA4279-3D32-FBE8-3394-AF58318CB1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1" name="Google Shape;1511;p45"/>
          <p:cNvSpPr txBox="1">
            <a:spLocks noGrp="1"/>
          </p:cNvSpPr>
          <p:nvPr>
            <p:ph type="body" idx="4294967295"/>
          </p:nvPr>
        </p:nvSpPr>
        <p:spPr>
          <a:xfrm>
            <a:off x="953450" y="461749"/>
            <a:ext cx="10468339" cy="401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يوجه الأستاذ التلاميذ إلى ملاحظة السؤال الأول، وتأمل أداة الاستفهام الواردة فيه، وربطها القائم بالفعل انطلاقا من نشاط أغني رصيدي وانطلاقا من النص؟ ويوضح سيرورة التوصل إلى الجواب</a:t>
            </a:r>
            <a:endParaRPr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512" name="Google Shape;1512;p45"/>
          <p:cNvGraphicFramePr/>
          <p:nvPr>
            <p:extLst>
              <p:ext uri="{D42A27DB-BD31-4B8C-83A1-F6EECF244321}">
                <p14:modId xmlns:p14="http://schemas.microsoft.com/office/powerpoint/2010/main" val="2624698460"/>
              </p:ext>
            </p:extLst>
          </p:nvPr>
        </p:nvGraphicFramePr>
        <p:xfrm>
          <a:off x="9164890" y="1857332"/>
          <a:ext cx="2539430" cy="3659501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539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3981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32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</a:t>
                      </a:r>
                      <a:endParaRPr lang="fr-FR" sz="32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2374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ar-SA" sz="2400" b="1" i="0" u="none" strike="noStrike" kern="1200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</a:rPr>
                        <a:t>ما المقصود بـ...؟ </a:t>
                      </a:r>
                      <a:endParaRPr lang="ar-MA" sz="2400" b="1" i="0" u="none" strike="noStrike" kern="1200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306484"/>
                  </a:ext>
                </a:extLst>
              </a:tr>
              <a:tr h="2123146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2400" b="1" dirty="0">
                          <a:solidFill>
                            <a:srgbClr val="C00000"/>
                          </a:solidFill>
                          <a:ea typeface="Calibri"/>
                          <a:cs typeface="Calibri"/>
                        </a:rPr>
                        <a:t>مَنْ </a:t>
                      </a:r>
                      <a:r>
                        <a:rPr lang="ar-SA" sz="2400" b="1" dirty="0" err="1">
                          <a:solidFill>
                            <a:srgbClr val="C00000"/>
                          </a:solidFill>
                          <a:ea typeface="Calibri"/>
                          <a:cs typeface="Calibri"/>
                        </a:rPr>
                        <a:t>ٱلَّذِي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ea typeface="Calibri"/>
                          <a:cs typeface="Calibri"/>
                        </a:rPr>
                        <a:t> </a:t>
                      </a: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</a:rPr>
                        <a:t>أَهْدَى </a:t>
                      </a:r>
                      <a:r>
                        <a:rPr lang="ar-SA" sz="2400" b="1" kern="1200" dirty="0" err="1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</a:rPr>
                        <a:t>ٱلطِّفْل</a:t>
                      </a: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</a:rPr>
                        <a:t> </a:t>
                      </a:r>
                      <a:r>
                        <a:rPr lang="ar-SA" sz="2400" b="1" dirty="0" err="1">
                          <a:solidFill>
                            <a:srgbClr val="C00000"/>
                          </a:solidFill>
                          <a:ea typeface="Calibri"/>
                          <a:cs typeface="Calibri"/>
                        </a:rPr>
                        <a:t>ٱلْقَفَصَ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ea typeface="Calibri"/>
                          <a:cs typeface="Calibri"/>
                        </a:rPr>
                        <a:t>؟</a:t>
                      </a:r>
                      <a:endParaRPr sz="2400" b="1" i="0" u="none" strike="noStrike" cap="none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14" name="Google Shape;1514;p45"/>
          <p:cNvSpPr/>
          <p:nvPr/>
        </p:nvSpPr>
        <p:spPr>
          <a:xfrm>
            <a:off x="10272246" y="3444766"/>
            <a:ext cx="504056" cy="1152128"/>
          </a:xfrm>
          <a:prstGeom prst="up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570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8" name="Google Shape;1548;p49"/>
          <p:cNvSpPr txBox="1">
            <a:spLocks noGrp="1"/>
          </p:cNvSpPr>
          <p:nvPr>
            <p:ph type="title" idx="4294967295"/>
          </p:nvPr>
        </p:nvSpPr>
        <p:spPr>
          <a:xfrm>
            <a:off x="953451" y="166339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spcBef>
                <a:spcPts val="0"/>
              </a:spcBef>
              <a:buSzPct val="111111"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1- النمذجة:  لاحظوا معي السؤال الأول: </a:t>
            </a:r>
            <a:r>
              <a:rPr lang="ar-SA" sz="1800" b="1" dirty="0">
                <a:solidFill>
                  <a:srgbClr val="002060"/>
                </a:solidFill>
                <a:ea typeface="Calibri"/>
                <a:cs typeface="Calibri"/>
              </a:rPr>
              <a:t>مَنْ </a:t>
            </a:r>
            <a:r>
              <a:rPr lang="ar-SA" sz="1800" b="1" dirty="0" err="1">
                <a:solidFill>
                  <a:srgbClr val="002060"/>
                </a:solidFill>
                <a:ea typeface="Calibri"/>
                <a:cs typeface="Calibri"/>
              </a:rPr>
              <a:t>ٱلَّذِي</a:t>
            </a:r>
            <a:r>
              <a:rPr lang="ar-SA" sz="1800" b="1" dirty="0">
                <a:solidFill>
                  <a:srgbClr val="002060"/>
                </a:solidFill>
                <a:ea typeface="Calibri"/>
                <a:cs typeface="Calibri"/>
              </a:rPr>
              <a:t> أَهْدَى </a:t>
            </a:r>
            <a:r>
              <a:rPr lang="ar-SA" sz="1800" b="1" dirty="0" err="1">
                <a:solidFill>
                  <a:srgbClr val="002060"/>
                </a:solidFill>
                <a:ea typeface="Calibri"/>
                <a:cs typeface="Calibri"/>
              </a:rPr>
              <a:t>ٱلطِّفْل</a:t>
            </a:r>
            <a:r>
              <a:rPr lang="ar-SA" sz="18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ar-SA" sz="1800" b="1" dirty="0" err="1">
                <a:solidFill>
                  <a:srgbClr val="002060"/>
                </a:solidFill>
                <a:ea typeface="Calibri"/>
                <a:cs typeface="Calibri"/>
              </a:rPr>
              <a:t>ٱلْقَفَصَ</a:t>
            </a:r>
            <a:r>
              <a:rPr lang="ar-SA" sz="1800" b="1" dirty="0">
                <a:solidFill>
                  <a:srgbClr val="002060"/>
                </a:solidFill>
                <a:ea typeface="Calibri"/>
                <a:cs typeface="Calibri"/>
              </a:rPr>
              <a:t>؟</a:t>
            </a:r>
            <a:endParaRPr sz="1800" b="1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graphicFrame>
        <p:nvGraphicFramePr>
          <p:cNvPr id="2" name="Google Shape;1512;p45">
            <a:extLst>
              <a:ext uri="{FF2B5EF4-FFF2-40B4-BE49-F238E27FC236}">
                <a16:creationId xmlns:a16="http://schemas.microsoft.com/office/drawing/2014/main" id="{36889E23-4976-C910-6E01-00F578BFFF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4494470"/>
              </p:ext>
            </p:extLst>
          </p:nvPr>
        </p:nvGraphicFramePr>
        <p:xfrm>
          <a:off x="6417424" y="1877609"/>
          <a:ext cx="2539431" cy="3659503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539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808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2400" b="1" i="0" u="none" strike="noStrike" kern="1200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❷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262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ar-SA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أداة الاستفهام: 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ea typeface="Calibri"/>
                          <a:cs typeface="Calibri"/>
                        </a:rPr>
                        <a:t>مَنْ </a:t>
                      </a:r>
                      <a:r>
                        <a:rPr lang="ar-SA" sz="2400" b="1" dirty="0" err="1">
                          <a:solidFill>
                            <a:srgbClr val="C00000"/>
                          </a:solidFill>
                          <a:ea typeface="Calibri"/>
                          <a:cs typeface="Calibri"/>
                        </a:rPr>
                        <a:t>ٱلَّذِي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ea typeface="Calibri"/>
                          <a:cs typeface="Calibri"/>
                        </a:rPr>
                        <a:t> 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ea typeface="Calibri"/>
                          <a:cs typeface="Calibri"/>
                          <a:sym typeface="Calibri"/>
                        </a:rPr>
                        <a:t>؟</a:t>
                      </a:r>
                      <a:endParaRPr lang="ar-SA" sz="2400" b="1" i="0" u="none" strike="noStrike" cap="none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127045"/>
                  </a:ext>
                </a:extLst>
              </a:tr>
              <a:tr h="2248792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ar-SA" sz="2800" b="1" u="none" strike="noStrike" cap="none" dirty="0"/>
                        <a:t>دالة على ؟</a:t>
                      </a:r>
                      <a:endParaRPr sz="28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2400" b="1" dirty="0">
                          <a:solidFill>
                            <a:srgbClr val="C00000"/>
                          </a:solidFill>
                        </a:rPr>
                        <a:t>طلب معرفة </a:t>
                      </a: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القائم بالفعل أهدى.</a:t>
                      </a:r>
                      <a:endParaRPr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91FB627-3560-15B5-285A-B6A1B2CAB0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737690"/>
              </p:ext>
            </p:extLst>
          </p:nvPr>
        </p:nvGraphicFramePr>
        <p:xfrm>
          <a:off x="3490845" y="1895253"/>
          <a:ext cx="2771187" cy="3641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771187">
                  <a:extLst>
                    <a:ext uri="{9D8B030D-6E8A-4147-A177-3AD203B41FA5}">
                      <a16:colId xmlns:a16="http://schemas.microsoft.com/office/drawing/2014/main" val="3019035222"/>
                    </a:ext>
                  </a:extLst>
                </a:gridCol>
              </a:tblGrid>
              <a:tr h="54868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32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</a:t>
                      </a:r>
                      <a:endParaRPr lang="fr-FR" sz="32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996141"/>
                  </a:ext>
                </a:extLst>
              </a:tr>
              <a:tr h="68413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lang="ar-SA" sz="2000" b="1" i="0" u="none" strike="noStrike" kern="1200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عبارات دالة على </a:t>
                      </a:r>
                      <a:r>
                        <a:rPr lang="ar-SA" sz="2000" b="1" i="0" u="none" strike="noStrike" kern="1200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</a:rPr>
                        <a:t>القائم بالفعل</a:t>
                      </a:r>
                      <a:endParaRPr lang="ar-SA" sz="2000" b="1" i="0" u="none" strike="noStrike" kern="1200" cap="none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1953"/>
                  </a:ext>
                </a:extLst>
              </a:tr>
              <a:tr h="2378593">
                <a:tc>
                  <a:txBody>
                    <a:bodyPr/>
                    <a:lstStyle/>
                    <a:p>
                      <a:pPr marL="457200" marR="0" lvl="0" indent="-4572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Char char="•"/>
                      </a:pPr>
                      <a:r>
                        <a:rPr lang="ar-SA" sz="2000" b="1" i="0" u="none" strike="noStrike" kern="1200" cap="none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مَن </a:t>
                      </a:r>
                      <a:r>
                        <a:rPr lang="ar-SA" sz="2000" b="1" i="0" u="none" strike="noStrike" kern="1200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</a:rPr>
                        <a:t>كان يُزقزق </a:t>
                      </a:r>
                      <a:r>
                        <a:rPr lang="ar-SA" sz="2000" b="1" i="0" u="none" strike="noStrike" kern="1200" cap="none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ويُغني في مملكته؟ </a:t>
                      </a:r>
                    </a:p>
                    <a:p>
                      <a:pPr marL="457200" marR="0" lvl="0" indent="-4572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Char char="•"/>
                      </a:pPr>
                      <a:r>
                        <a:rPr lang="ar-SA" sz="2000" b="1" i="0" u="none" strike="noStrike" kern="1200" cap="none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مَن </a:t>
                      </a:r>
                      <a:r>
                        <a:rPr lang="ar-SA" sz="2000" b="1" i="0" u="none" strike="noStrike" kern="1200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</a:rPr>
                        <a:t>الذي فتح </a:t>
                      </a:r>
                      <a:r>
                        <a:rPr lang="ar-SA" sz="2000" b="1" i="0" u="none" strike="noStrike" kern="1200" cap="none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يومًا باب القفص؟ </a:t>
                      </a:r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تحديد الشخص أو الكائن الذي قام بالفعل.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7884936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11CDA53-DA61-529C-41BE-8BFB5D5265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584213"/>
              </p:ext>
            </p:extLst>
          </p:nvPr>
        </p:nvGraphicFramePr>
        <p:xfrm>
          <a:off x="730297" y="1895255"/>
          <a:ext cx="2605155" cy="362157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05155">
                  <a:extLst>
                    <a:ext uri="{9D8B030D-6E8A-4147-A177-3AD203B41FA5}">
                      <a16:colId xmlns:a16="http://schemas.microsoft.com/office/drawing/2014/main" val="3019035222"/>
                    </a:ext>
                  </a:extLst>
                </a:gridCol>
              </a:tblGrid>
              <a:tr h="597041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</a:t>
                      </a:r>
                      <a:endParaRPr sz="3200" b="1" i="0" u="none" strike="noStrike" kern="1200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996141"/>
                  </a:ext>
                </a:extLst>
              </a:tr>
              <a:tr h="6014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lang="ar-SA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الجملة المقروءة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309788"/>
                  </a:ext>
                </a:extLst>
              </a:tr>
              <a:tr h="2423109"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ar-SA" sz="2400" b="1" i="0" u="none" strike="noStrike" kern="1200" cap="none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حِينَ كُنتُ طِفْلًا صَغِيرًا، أَهْدَانِي خَالِي قَفَصًا فِيهِ عُصْفُورٌ صَغِيرٌ، رِيشُهُ مُلَوَّنٌ، وَمِنْقَارُهُ أَصْفَرُ</a:t>
                      </a:r>
                      <a:r>
                        <a:rPr lang="fr-FR" sz="2400" b="1" i="0" u="none" strike="noStrike" kern="1200" cap="none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.</a:t>
                      </a:r>
                      <a:endParaRPr lang="ar-SA" sz="2400" b="1" i="0" u="none" strike="noStrike" kern="1200" cap="none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7884936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5E52CB9-C25A-1AA8-79E0-EFC012B118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289139"/>
              </p:ext>
            </p:extLst>
          </p:nvPr>
        </p:nvGraphicFramePr>
        <p:xfrm>
          <a:off x="9508535" y="5704580"/>
          <a:ext cx="2195786" cy="57913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195786">
                  <a:extLst>
                    <a:ext uri="{9D8B030D-6E8A-4147-A177-3AD203B41FA5}">
                      <a16:colId xmlns:a16="http://schemas.microsoft.com/office/drawing/2014/main" val="236478964"/>
                    </a:ext>
                  </a:extLst>
                </a:gridCol>
              </a:tblGrid>
              <a:tr h="381732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3200" b="1" i="0" u="none" strike="noStrike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</a:t>
                      </a:r>
                      <a:r>
                        <a:rPr lang="ar-SA" sz="2400" b="1" i="0" u="none" strike="noStrike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الجواب: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669602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C3CF477-FEA8-2C30-1EA4-BEE8A69C07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617913"/>
              </p:ext>
            </p:extLst>
          </p:nvPr>
        </p:nvGraphicFramePr>
        <p:xfrm>
          <a:off x="4555374" y="5703560"/>
          <a:ext cx="4771505" cy="58117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771505">
                  <a:extLst>
                    <a:ext uri="{9D8B030D-6E8A-4147-A177-3AD203B41FA5}">
                      <a16:colId xmlns:a16="http://schemas.microsoft.com/office/drawing/2014/main" val="236478964"/>
                    </a:ext>
                  </a:extLst>
                </a:gridCol>
              </a:tblGrid>
              <a:tr h="581170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القائم بالفعل</a:t>
                      </a:r>
                      <a:r>
                        <a:rPr lang="ar-SA" sz="2400" b="1" i="0" u="none" strike="noStrike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 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ea typeface="Calibri"/>
                          <a:cs typeface="Calibri"/>
                        </a:rPr>
                        <a:t>مَنْ </a:t>
                      </a:r>
                      <a:r>
                        <a:rPr lang="ar-SA" sz="2400" b="1" dirty="0" err="1">
                          <a:solidFill>
                            <a:srgbClr val="002060"/>
                          </a:solidFill>
                          <a:ea typeface="Calibri"/>
                          <a:cs typeface="Calibri"/>
                        </a:rPr>
                        <a:t>ٱلَّذِي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ea typeface="Calibri"/>
                          <a:cs typeface="Calibri"/>
                        </a:rPr>
                        <a:t> 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أَهْدَى </a:t>
                      </a:r>
                      <a:r>
                        <a:rPr lang="ar-SA" sz="2400" b="1" kern="1200" dirty="0" err="1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ٱلطِّفْل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 </a:t>
                      </a:r>
                      <a:r>
                        <a:rPr lang="ar-SA" sz="2400" b="1" kern="1200" dirty="0" err="1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ٱلْقَفَصَ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ea typeface="Calibri"/>
                          <a:cs typeface="Calibri"/>
                        </a:rPr>
                        <a:t>؟</a:t>
                      </a:r>
                      <a:endParaRPr sz="2400" b="1" i="0" u="none" strike="noStrike" kern="1200" cap="none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669602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2BEDD38-FA49-34BC-8ECB-ADE977006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498626"/>
              </p:ext>
            </p:extLst>
          </p:nvPr>
        </p:nvGraphicFramePr>
        <p:xfrm>
          <a:off x="740658" y="5690489"/>
          <a:ext cx="3681713" cy="593221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681713">
                  <a:extLst>
                    <a:ext uri="{9D8B030D-6E8A-4147-A177-3AD203B41FA5}">
                      <a16:colId xmlns:a16="http://schemas.microsoft.com/office/drawing/2014/main" val="236478964"/>
                    </a:ext>
                  </a:extLst>
                </a:gridCol>
              </a:tblGrid>
              <a:tr h="593221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SA" sz="2400" b="1" dirty="0" err="1">
                          <a:solidFill>
                            <a:srgbClr val="002060"/>
                          </a:solidFill>
                          <a:ea typeface="Calibri"/>
                          <a:cs typeface="Calibri"/>
                        </a:rPr>
                        <a:t>ٱلَّذِي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ea typeface="Calibri"/>
                          <a:cs typeface="Calibri"/>
                        </a:rPr>
                        <a:t> 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أَهْدَى </a:t>
                      </a:r>
                      <a:r>
                        <a:rPr lang="ar-SA" sz="2400" b="1" kern="1200" dirty="0" err="1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ٱلطِّفْل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 </a:t>
                      </a:r>
                      <a:r>
                        <a:rPr lang="ar-SA" sz="2400" b="1" kern="1200" dirty="0" err="1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ٱلْقَفَصَ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ea typeface="Calibri"/>
                          <a:cs typeface="Calibri"/>
                        </a:rPr>
                        <a:t>: </a:t>
                      </a: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</a:rPr>
                        <a:t>خَاله</a:t>
                      </a:r>
                      <a:endParaRPr lang="ar-MA" sz="2400" b="1" kern="1200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669602"/>
                  </a:ext>
                </a:extLst>
              </a:tr>
            </a:tbl>
          </a:graphicData>
        </a:graphic>
      </p:graphicFrame>
      <p:pic>
        <p:nvPicPr>
          <p:cNvPr id="8" name="Google Shape;1368;p31">
            <a:extLst>
              <a:ext uri="{FF2B5EF4-FFF2-40B4-BE49-F238E27FC236}">
                <a16:creationId xmlns:a16="http://schemas.microsoft.com/office/drawing/2014/main" id="{7FB51EE5-440C-DE1D-446A-2DFFBA96877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709" y="95551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9F35D99-A92D-0320-D893-F36EB92B42D7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2" name="Google Shape;1503;p44">
            <a:extLst>
              <a:ext uri="{FF2B5EF4-FFF2-40B4-BE49-F238E27FC236}">
                <a16:creationId xmlns:a16="http://schemas.microsoft.com/office/drawing/2014/main" id="{2DE56695-2EEA-AEB2-42F7-87E34720B574}"/>
              </a:ext>
            </a:extLst>
          </p:cNvPr>
          <p:cNvSpPr txBox="1"/>
          <p:nvPr/>
        </p:nvSpPr>
        <p:spPr>
          <a:xfrm>
            <a:off x="730297" y="996342"/>
            <a:ext cx="10827017" cy="5932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defTabSz="685800" rtl="1">
              <a:defRPr/>
            </a:pP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1-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مَنْ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ٱلَّذِي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أَهْدَى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ٱلطِّفْل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ٱلْقَفَصَ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؟</a:t>
            </a:r>
            <a:endParaRPr lang="fr-FR" sz="2400" b="1" dirty="0">
              <a:solidFill>
                <a:srgbClr val="002060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683EF7E6-83D2-AEC9-A6BE-B678EB11A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E10A8A3A-3ABE-A114-3C07-404016DE58E3}"/>
              </a:ext>
            </a:extLst>
          </p:cNvPr>
          <p:cNvSpPr/>
          <p:nvPr/>
        </p:nvSpPr>
        <p:spPr>
          <a:xfrm>
            <a:off x="0" y="-6643"/>
            <a:ext cx="12192000" cy="1205855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47D30181-C55E-23D9-656F-AB3E9852CA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1" name="Google Shape;1511;p45">
            <a:extLst>
              <a:ext uri="{FF2B5EF4-FFF2-40B4-BE49-F238E27FC236}">
                <a16:creationId xmlns:a16="http://schemas.microsoft.com/office/drawing/2014/main" id="{1AE767F5-83B1-E0E0-83C7-709302165C8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34820" y="417604"/>
            <a:ext cx="10468339" cy="788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- يوجه الأستاذ التلاميذ إلى الاشتغال في ثنائيات للجواب عن  السؤالين 2 و3؛ حيث يناقش كل ثنائي إجابة كل فرد منه عن كل سؤال، مع توضيح سيرورة الجواب المتوصل إليه.</a:t>
            </a:r>
          </a:p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- يراقب الأستاذ تفاعل الثنائيات، عبر التجول بين الصفوف، وتقديم التوجيهات والتغذية الراجعة عند الحاجة.</a:t>
            </a:r>
            <a:endParaRPr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8" name="Google Shape;1548;p49">
            <a:extLst>
              <a:ext uri="{FF2B5EF4-FFF2-40B4-BE49-F238E27FC236}">
                <a16:creationId xmlns:a16="http://schemas.microsoft.com/office/drawing/2014/main" id="{B8C10404-0A1A-84D0-86ED-41444B961FD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72714" y="125161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2- الممارسة الموجهة:  ننتقل الآن، إلى الجواب عن السؤالين 2 و3 بشكل ثنائي؟</a:t>
            </a:r>
            <a:endParaRPr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4" descr="Image générée">
            <a:extLst>
              <a:ext uri="{FF2B5EF4-FFF2-40B4-BE49-F238E27FC236}">
                <a16:creationId xmlns:a16="http://schemas.microsoft.com/office/drawing/2014/main" id="{C229D1A6-AEE1-515E-E198-49E079D26E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10718" y="125161"/>
            <a:ext cx="761996" cy="725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0D331BF-ED37-019E-470A-705053827A7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Google Shape;1503;p44">
            <a:extLst>
              <a:ext uri="{FF2B5EF4-FFF2-40B4-BE49-F238E27FC236}">
                <a16:creationId xmlns:a16="http://schemas.microsoft.com/office/drawing/2014/main" id="{901D17AD-4CD2-0E83-40DC-AEFD240108E4}"/>
              </a:ext>
            </a:extLst>
          </p:cNvPr>
          <p:cNvSpPr txBox="1"/>
          <p:nvPr/>
        </p:nvSpPr>
        <p:spPr>
          <a:xfrm>
            <a:off x="402800" y="2761982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الجواب: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أَطْلَقَ الطِّفْلُ عَلَى العُصْفُورِ</a:t>
            </a:r>
            <a:r>
              <a:rPr lang="fr-FR" sz="24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اسْمَ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سَعْدُونُ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endParaRPr sz="24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503;p44">
            <a:extLst>
              <a:ext uri="{FF2B5EF4-FFF2-40B4-BE49-F238E27FC236}">
                <a16:creationId xmlns:a16="http://schemas.microsoft.com/office/drawing/2014/main" id="{14ACD0FF-22FE-6ECC-85B9-94BCB4DBA0E4}"/>
              </a:ext>
            </a:extLst>
          </p:cNvPr>
          <p:cNvSpPr txBox="1"/>
          <p:nvPr/>
        </p:nvSpPr>
        <p:spPr>
          <a:xfrm>
            <a:off x="364656" y="4809991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كَانَ العُصْفُورُ يَنَامُ 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</a:rPr>
              <a:t>مَعَ الطِّفْلِ فِي غُرْفَتِهِ</a:t>
            </a:r>
            <a:endParaRPr lang="ar-MA" sz="24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503;p44">
            <a:extLst>
              <a:ext uri="{FF2B5EF4-FFF2-40B4-BE49-F238E27FC236}">
                <a16:creationId xmlns:a16="http://schemas.microsoft.com/office/drawing/2014/main" id="{81E77B82-54E4-5C5A-0CD9-15D36FBA0358}"/>
              </a:ext>
            </a:extLst>
          </p:cNvPr>
          <p:cNvSpPr txBox="1"/>
          <p:nvPr/>
        </p:nvSpPr>
        <p:spPr>
          <a:xfrm>
            <a:off x="402800" y="1834510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2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مَا الِاسْمُ الَّذِي أَطْلَقَهُ الطِّفْلُ عَلَى العُصْفُورِ؟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503;p44">
            <a:extLst>
              <a:ext uri="{FF2B5EF4-FFF2-40B4-BE49-F238E27FC236}">
                <a16:creationId xmlns:a16="http://schemas.microsoft.com/office/drawing/2014/main" id="{441941FE-9655-1FED-E457-26B247AB8719}"/>
              </a:ext>
            </a:extLst>
          </p:cNvPr>
          <p:cNvSpPr txBox="1"/>
          <p:nvPr/>
        </p:nvSpPr>
        <p:spPr>
          <a:xfrm>
            <a:off x="364656" y="3882519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chemeClr val="dk1"/>
              </a:buClr>
              <a:buSzPts val="2000"/>
              <a:defRPr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3- أَيْنَ كَانَ يَنَامُ العُصْفُورُ؟</a:t>
            </a:r>
            <a:r>
              <a:rPr lang="fr-FR" sz="24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166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8" grpId="0" animBg="1"/>
      <p:bldP spid="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F36C3220-145D-BBD5-3CA0-AA0209F09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389F5768-4F75-4815-EDD1-AA5D89786DD2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F2C37BC4-E80C-1C7E-C2AD-E9DEB689E2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1" name="Google Shape;1511;p45">
            <a:extLst>
              <a:ext uri="{FF2B5EF4-FFF2-40B4-BE49-F238E27FC236}">
                <a16:creationId xmlns:a16="http://schemas.microsoft.com/office/drawing/2014/main" id="{D1764120-3FC9-8D7F-AB22-7F6518D251B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30297" y="499776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600" i="1" dirty="0">
                <a:solidFill>
                  <a:srgbClr val="AEABAB"/>
                </a:solidFill>
              </a:rPr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endParaRPr sz="1600" i="1" dirty="0"/>
          </a:p>
        </p:txBody>
      </p:sp>
      <p:sp>
        <p:nvSpPr>
          <p:cNvPr id="1548" name="Google Shape;1548;p49">
            <a:extLst>
              <a:ext uri="{FF2B5EF4-FFF2-40B4-BE49-F238E27FC236}">
                <a16:creationId xmlns:a16="http://schemas.microsoft.com/office/drawing/2014/main" id="{278F3669-E170-ED08-499E-4A10799079E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19210" y="15644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3- الممارسة المستقلة:  ننتقل الآن، إلى الجواب عن بقية الأسئلة بشكل فردي؟</a:t>
            </a:r>
            <a:endParaRPr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Google Shape;1368;p31">
            <a:extLst>
              <a:ext uri="{FF2B5EF4-FFF2-40B4-BE49-F238E27FC236}">
                <a16:creationId xmlns:a16="http://schemas.microsoft.com/office/drawing/2014/main" id="{BC975035-C4CC-9951-E9DA-A3D3A0B0881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4661" y="53036"/>
            <a:ext cx="730250" cy="7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4" descr="Image générée">
            <a:extLst>
              <a:ext uri="{FF2B5EF4-FFF2-40B4-BE49-F238E27FC236}">
                <a16:creationId xmlns:a16="http://schemas.microsoft.com/office/drawing/2014/main" id="{1A87F969-8074-C965-94E3-8FD7ECE76E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06686" y="156443"/>
            <a:ext cx="730250" cy="69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7729D79-4C48-9E05-4229-DA4BFEF67702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Google Shape;1574;p218">
            <a:extLst>
              <a:ext uri="{FF2B5EF4-FFF2-40B4-BE49-F238E27FC236}">
                <a16:creationId xmlns:a16="http://schemas.microsoft.com/office/drawing/2014/main" id="{837D273B-3917-5105-CB1A-1AABEB4A2FA8}"/>
              </a:ext>
            </a:extLst>
          </p:cNvPr>
          <p:cNvSpPr txBox="1"/>
          <p:nvPr/>
        </p:nvSpPr>
        <p:spPr>
          <a:xfrm>
            <a:off x="332021" y="1908407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ar-SA" sz="2400" dirty="0"/>
              <a:t>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كانَ الطِّفْلُ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</a:rPr>
              <a:t> يَفْهَمُ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ما يُرِيدُهُ سَعْدونُ عِنْدَما يَزَقْزِقُ</a:t>
            </a:r>
            <a:r>
              <a:rPr lang="ar-SA" sz="2400" dirty="0"/>
              <a:t>.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558;p216">
            <a:extLst>
              <a:ext uri="{FF2B5EF4-FFF2-40B4-BE49-F238E27FC236}">
                <a16:creationId xmlns:a16="http://schemas.microsoft.com/office/drawing/2014/main" id="{FBB25603-0163-8382-3868-4E3ECB47E496}"/>
              </a:ext>
            </a:extLst>
          </p:cNvPr>
          <p:cNvSpPr txBox="1"/>
          <p:nvPr/>
        </p:nvSpPr>
        <p:spPr>
          <a:xfrm>
            <a:off x="332022" y="3436649"/>
            <a:ext cx="11176650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الجواب: </a:t>
            </a:r>
            <a:r>
              <a:rPr lang="ar-SA" sz="2100" b="1" dirty="0">
                <a:solidFill>
                  <a:srgbClr val="002060"/>
                </a:solidFill>
                <a:ea typeface="Calibri"/>
                <a:cs typeface="Calibri"/>
              </a:rPr>
              <a:t>لِأَنَّ غِنَاءَ سَعْدونَ عَنْ بِلادٍ بَعِيدَةٍ جَمِيلَةٍ </a:t>
            </a:r>
            <a:r>
              <a:rPr lang="ar-SA" sz="2100" b="1" dirty="0">
                <a:solidFill>
                  <a:srgbClr val="C00000"/>
                </a:solidFill>
                <a:ea typeface="Calibri"/>
                <a:cs typeface="Calibri"/>
              </a:rPr>
              <a:t>أَثَّرَ فِي نَفْسِ الطِّفْلِ</a:t>
            </a:r>
            <a:r>
              <a:rPr lang="ar-SA" sz="2100" b="1" dirty="0">
                <a:solidFill>
                  <a:srgbClr val="002060"/>
                </a:solidFill>
                <a:ea typeface="Calibri"/>
                <a:cs typeface="Calibri"/>
              </a:rPr>
              <a:t>، فَشَعَرَ بِرَغْبَتِهِ فِي أَنْ يَعِيشَ الْحُرِّيَّةَ، </a:t>
            </a:r>
            <a:r>
              <a:rPr lang="ar-SA" sz="2100" b="1" dirty="0">
                <a:solidFill>
                  <a:srgbClr val="C00000"/>
                </a:solidFill>
                <a:ea typeface="Calibri"/>
                <a:cs typeface="Calibri"/>
              </a:rPr>
              <a:t>فَقَرَّرَ أَنْ يَفْتَحَ لَهُ </a:t>
            </a:r>
            <a:r>
              <a:rPr lang="ar-SA" sz="2100" b="1" dirty="0">
                <a:solidFill>
                  <a:srgbClr val="002060"/>
                </a:solidFill>
                <a:ea typeface="Calibri"/>
                <a:cs typeface="Calibri"/>
              </a:rPr>
              <a:t>بَابَ الْقَفَصِ.</a:t>
            </a:r>
            <a:endParaRPr sz="31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74;p218">
            <a:extLst>
              <a:ext uri="{FF2B5EF4-FFF2-40B4-BE49-F238E27FC236}">
                <a16:creationId xmlns:a16="http://schemas.microsoft.com/office/drawing/2014/main" id="{A7BE8727-01FE-5424-B85F-369143E617C5}"/>
              </a:ext>
            </a:extLst>
          </p:cNvPr>
          <p:cNvSpPr txBox="1"/>
          <p:nvPr/>
        </p:nvSpPr>
        <p:spPr>
          <a:xfrm>
            <a:off x="332019" y="4971166"/>
            <a:ext cx="11176651" cy="7184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dirty="0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دَلَالَةُ تَكْرَارِ عِبَارَةِ "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وَجَطْ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وَجَطْ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" بَيْنَ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ٱلطِّفْلِ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وَسَعْدُونَ قَبْلَ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ٱلْوَدَاعِ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، أنها 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</a:rPr>
              <a:t>تُعَبِّرُ عَنِ الاِنْسِجامِ وَالتَّفاهُمِ بَيْنَ الطِّفْلِ وَسَعْدونَ بِلُغَتِهِما الْخَاصَّةِ.</a:t>
            </a:r>
            <a:endParaRPr sz="24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558;p216">
            <a:extLst>
              <a:ext uri="{FF2B5EF4-FFF2-40B4-BE49-F238E27FC236}">
                <a16:creationId xmlns:a16="http://schemas.microsoft.com/office/drawing/2014/main" id="{706C2422-EBF8-8370-4B69-02E37B9EF77F}"/>
              </a:ext>
            </a:extLst>
          </p:cNvPr>
          <p:cNvSpPr txBox="1"/>
          <p:nvPr/>
        </p:nvSpPr>
        <p:spPr>
          <a:xfrm>
            <a:off x="349266" y="2668769"/>
            <a:ext cx="11176650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5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لِمَاذَا قَرَّرَ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ٱلطِّفْلُ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فِي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ٱلنِّهَايَةِ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فَتْحَ بَابِ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ٱلْقَفَصِ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؟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574;p218">
            <a:extLst>
              <a:ext uri="{FF2B5EF4-FFF2-40B4-BE49-F238E27FC236}">
                <a16:creationId xmlns:a16="http://schemas.microsoft.com/office/drawing/2014/main" id="{87B83373-3F32-7E4B-E12E-5B4F404D72AA}"/>
              </a:ext>
            </a:extLst>
          </p:cNvPr>
          <p:cNvSpPr txBox="1"/>
          <p:nvPr/>
        </p:nvSpPr>
        <p:spPr>
          <a:xfrm>
            <a:off x="309852" y="1134017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4-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مَا الَّذِي كَانَ يَفْعَلُهُ الطِّفْلُ عِنْدَمَا يَزَقْزِقُ سَعْدُونُ؟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574;p218">
            <a:extLst>
              <a:ext uri="{FF2B5EF4-FFF2-40B4-BE49-F238E27FC236}">
                <a16:creationId xmlns:a16="http://schemas.microsoft.com/office/drawing/2014/main" id="{5C7A3871-CC25-E21B-188C-91F271B8F55E}"/>
              </a:ext>
            </a:extLst>
          </p:cNvPr>
          <p:cNvSpPr txBox="1"/>
          <p:nvPr/>
        </p:nvSpPr>
        <p:spPr>
          <a:xfrm>
            <a:off x="332019" y="4197011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6-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مَا دَلَالَةُ تَكْرَارِ عِبَارَةِ "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وَجَطْ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وَجَطْ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" بَيْنَ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ٱلطِّفْلِ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وَسَعْدُونَ قَبْلَ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ٱلْوَدَاعِ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؟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436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4" grpId="0" animBg="1"/>
      <p:bldP spid="5" grpId="0" animBg="1"/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C74CB3DD-2495-B088-92B3-B80D0FB18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001A04D9-AFBB-937B-CB18-FBD15D4E8E2E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5E31BD-79CF-C44A-C8A4-C9395FC46C4D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35F4B11-0071-A6B5-C167-B83E5AEF677A}"/>
              </a:ext>
            </a:extLst>
          </p:cNvPr>
          <p:cNvSpPr/>
          <p:nvPr/>
        </p:nvSpPr>
        <p:spPr>
          <a:xfrm>
            <a:off x="2509018" y="740128"/>
            <a:ext cx="8630560" cy="6151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3200" b="1" dirty="0"/>
              <a:t>أحرص على التقويم الذاتي المنتظم لفهمي القرائي</a:t>
            </a:r>
            <a:endParaRPr lang="fr-FR" sz="3200" b="1" dirty="0"/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:a16="http://schemas.microsoft.com/office/drawing/2014/main" id="{024CDCA2-3BEC-D4FE-8FE4-852843E4A8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Google Shape;1369;p31">
            <a:extLst>
              <a:ext uri="{FF2B5EF4-FFF2-40B4-BE49-F238E27FC236}">
                <a16:creationId xmlns:a16="http://schemas.microsoft.com/office/drawing/2014/main" id="{B591E3BB-E042-AFBE-6E0C-DADE64CF53FF}"/>
              </a:ext>
            </a:extLst>
          </p:cNvPr>
          <p:cNvSpPr txBox="1"/>
          <p:nvPr/>
        </p:nvSpPr>
        <p:spPr>
          <a:xfrm>
            <a:off x="765613" y="338777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يطلب الأستاذ من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 التلاميذ أن يقوموا فهمهم  القرائي ذاتيا بوضع دائرة أمام الرمز الموافق لإنجازه القرائي في الجهة الخاصة بذلك على الكراسة.  </a:t>
            </a:r>
            <a:endParaRPr lang="fr-FR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9C33834-6A1E-01BE-302A-0C9B515BD6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8999" y="1405009"/>
            <a:ext cx="7938189" cy="518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013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A331E-704C-219A-2F1B-4E226D7CE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422C0397-356F-B692-90A9-4A65B3D77145}"/>
              </a:ext>
            </a:extLst>
          </p:cNvPr>
          <p:cNvGrpSpPr/>
          <p:nvPr/>
        </p:nvGrpSpPr>
        <p:grpSpPr>
          <a:xfrm>
            <a:off x="5171607" y="1642150"/>
            <a:ext cx="5610626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00B87FB4-E61A-E11C-5330-92BE01852C6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B98D18DC-FDD3-B22E-5F62-47ADBF99481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FC57F72C-DF00-5CF0-5AC3-E925C98519E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183D981-979D-7B5C-1989-99A7DC5BDCF2}"/>
              </a:ext>
            </a:extLst>
          </p:cNvPr>
          <p:cNvSpPr txBox="1"/>
          <p:nvPr/>
        </p:nvSpPr>
        <p:spPr>
          <a:xfrm>
            <a:off x="5381468" y="1945420"/>
            <a:ext cx="5400765" cy="29671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49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النشاط </a:t>
            </a:r>
            <a:r>
              <a:rPr kumimoji="0" lang="ar-SA" sz="49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الرابع</a:t>
            </a:r>
            <a:b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أوظفُ وأستثمرُ</a:t>
            </a:r>
            <a:b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دقائق</a:t>
            </a:r>
            <a:r>
              <a:rPr kumimoji="0" lang="ar-M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fr-FR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05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BFAA8C-B339-0DCE-831A-666A3E0FF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503" y="2230444"/>
            <a:ext cx="2697339" cy="2697339"/>
          </a:xfrm>
          <a:prstGeom prst="rect">
            <a:avLst/>
          </a:prstGeom>
        </p:spPr>
      </p:pic>
      <p:sp>
        <p:nvSpPr>
          <p:cNvPr id="2" name="Google Shape;1548;p49">
            <a:extLst>
              <a:ext uri="{FF2B5EF4-FFF2-40B4-BE49-F238E27FC236}">
                <a16:creationId xmlns:a16="http://schemas.microsoft.com/office/drawing/2014/main" id="{190D2230-9C31-0604-3BC0-6F967EBB9524}"/>
              </a:ext>
            </a:extLst>
          </p:cNvPr>
          <p:cNvSpPr txBox="1">
            <a:spLocks/>
          </p:cNvSpPr>
          <p:nvPr/>
        </p:nvSpPr>
        <p:spPr>
          <a:xfrm>
            <a:off x="4987636" y="5819349"/>
            <a:ext cx="5418140" cy="2655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800" b="1" dirty="0">
                <a:solidFill>
                  <a:srgbClr val="C00000"/>
                </a:solidFill>
              </a:rPr>
              <a:t>ينجز مع التلاميذ الذين أنهوا مرحلة أجيب عن أسئلة الفهم</a:t>
            </a:r>
          </a:p>
        </p:txBody>
      </p:sp>
    </p:spTree>
    <p:extLst>
      <p:ext uri="{BB962C8B-B14F-4D97-AF65-F5344CB8AC3E}">
        <p14:creationId xmlns:p14="http://schemas.microsoft.com/office/powerpoint/2010/main" val="16083432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20C22407-2852-7CF0-EA09-5A83F02FC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2FA783EC-6A83-D38E-4542-4B66439AFD97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863D2980-932C-B396-A3B8-00073EC40F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511;p45">
            <a:extLst>
              <a:ext uri="{FF2B5EF4-FFF2-40B4-BE49-F238E27FC236}">
                <a16:creationId xmlns:a16="http://schemas.microsoft.com/office/drawing/2014/main" id="{21D933F7-C3D6-0516-1DCE-96F9D0876137}"/>
              </a:ext>
            </a:extLst>
          </p:cNvPr>
          <p:cNvSpPr txBox="1">
            <a:spLocks/>
          </p:cNvSpPr>
          <p:nvPr/>
        </p:nvSpPr>
        <p:spPr>
          <a:xfrm>
            <a:off x="1903459" y="439041"/>
            <a:ext cx="9224920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i="1" dirty="0">
                <a:solidFill>
                  <a:srgbClr val="AEABAB"/>
                </a:solidFill>
              </a:rPr>
              <a:t>يوجه الأستاذ التلاميذ توظيف تعلماتهم السابقة لإنتاج جمل سردي</a:t>
            </a:r>
            <a:r>
              <a:rPr lang="ar-MA" sz="1600" i="1" dirty="0">
                <a:solidFill>
                  <a:srgbClr val="AEABAB"/>
                </a:solidFill>
              </a:rPr>
              <a:t>ة</a:t>
            </a:r>
            <a:r>
              <a:rPr lang="ar-SA" sz="1600" i="1" dirty="0">
                <a:solidFill>
                  <a:srgbClr val="AEABAB"/>
                </a:solidFill>
              </a:rPr>
              <a:t> بتوظيف تعابير مناسب</a:t>
            </a:r>
            <a:r>
              <a:rPr lang="ar-MA" sz="1600" i="1" dirty="0">
                <a:solidFill>
                  <a:srgbClr val="AEABAB"/>
                </a:solidFill>
              </a:rPr>
              <a:t>ة</a:t>
            </a:r>
            <a:r>
              <a:rPr lang="ar-SA" sz="1600" i="1" dirty="0">
                <a:solidFill>
                  <a:srgbClr val="AEABAB"/>
                </a:solidFill>
              </a:rPr>
              <a:t>، ثم تحديد القيم المعبر عنها في النص. </a:t>
            </a:r>
            <a:endParaRPr lang="ar-SA" sz="1600" i="1" dirty="0"/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D5D11558-01AF-44C3-3708-85D25F7FC695}"/>
              </a:ext>
            </a:extLst>
          </p:cNvPr>
          <p:cNvSpPr txBox="1">
            <a:spLocks/>
          </p:cNvSpPr>
          <p:nvPr/>
        </p:nvSpPr>
        <p:spPr>
          <a:xfrm>
            <a:off x="953451" y="151349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الآن، سنوظف </a:t>
            </a:r>
            <a:r>
              <a:rPr lang="ar-SA" sz="1800" b="1" dirty="0" err="1">
                <a:solidFill>
                  <a:schemeClr val="bg1">
                    <a:lumMod val="50000"/>
                  </a:schemeClr>
                </a:solidFill>
              </a:rPr>
              <a:t>تعلماتنا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 في إنتاج جمل سردية بتوظيف تعابير مناسبة، ثم تحديد القيم المعبر عنها في النص</a:t>
            </a:r>
          </a:p>
        </p:txBody>
      </p:sp>
      <p:pic>
        <p:nvPicPr>
          <p:cNvPr id="11" name="Picture 4" descr="Image générée">
            <a:extLst>
              <a:ext uri="{FF2B5EF4-FFF2-40B4-BE49-F238E27FC236}">
                <a16:creationId xmlns:a16="http://schemas.microsoft.com/office/drawing/2014/main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10718" y="95551"/>
            <a:ext cx="732016" cy="69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13B1984-79F5-2DD1-90C4-83DE0CAB4716}"/>
              </a:ext>
            </a:extLst>
          </p:cNvPr>
          <p:cNvSpPr/>
          <p:nvPr/>
        </p:nvSpPr>
        <p:spPr>
          <a:xfrm>
            <a:off x="0" y="0"/>
            <a:ext cx="12192000" cy="6848122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D1789EA-D431-4811-ADEE-6B83AFD14474}"/>
              </a:ext>
            </a:extLst>
          </p:cNvPr>
          <p:cNvSpPr txBox="1"/>
          <p:nvPr/>
        </p:nvSpPr>
        <p:spPr>
          <a:xfrm>
            <a:off x="953451" y="1276259"/>
            <a:ext cx="100526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28600" indent="-228600" algn="r" defTabSz="685800" rtl="1">
              <a:defRPr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1- أتمِمْ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ٱلْجُمَلَ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بِتَعَابِيرَ سَرْدِيَّةٍ مُنَاسِبَةٍ: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حِينَ كُنتُ طِفْلًا -صِرْتُ لَا أُفَارِقُهُ</a:t>
            </a:r>
            <a:endParaRPr lang="ar-MA" sz="2400" b="1" dirty="0">
              <a:solidFill>
                <a:srgbClr val="C00000"/>
              </a:solidFill>
              <a:cs typeface="Mudir MT" pitchFamily="2" charset="-78"/>
              <a:sym typeface="Calibri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DDB018D-0B80-02CF-C733-0A9B0C3916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146578"/>
              </p:ext>
            </p:extLst>
          </p:nvPr>
        </p:nvGraphicFramePr>
        <p:xfrm>
          <a:off x="953451" y="1914983"/>
          <a:ext cx="10052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2600">
                  <a:extLst>
                    <a:ext uri="{9D8B030D-6E8A-4147-A177-3AD203B41FA5}">
                      <a16:colId xmlns:a16="http://schemas.microsoft.com/office/drawing/2014/main" val="1545915396"/>
                    </a:ext>
                  </a:extLst>
                </a:gridCol>
              </a:tblGrid>
              <a:tr h="290261">
                <a:tc>
                  <a:txBody>
                    <a:bodyPr/>
                    <a:lstStyle/>
                    <a:p>
                      <a:pPr marL="228600" marR="0" lvl="0" indent="-22860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كُنْتُ أُحِبُّ أَنْ أَرْسُمَ عَلَى جُدْرَانِ الْبَيْتِ...........................................................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561150"/>
                  </a:ext>
                </a:extLst>
              </a:tr>
              <a:tr h="290261">
                <a:tc>
                  <a:txBody>
                    <a:bodyPr/>
                    <a:lstStyle/>
                    <a:p>
                      <a:pPr marL="228600" marR="0" lvl="0" indent="-22860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مُنْذُ أَنْ وَجَدْتُ كِتَابَ الْقِصَصِ ذَاكَ، ..........................، ل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ِ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ل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َ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ح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ْ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ظ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َ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ة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ٍ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ق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َ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ص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ِ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ير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َ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ة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ٍ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686358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14DCB72-9442-B379-F884-88096522F1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018906"/>
              </p:ext>
            </p:extLst>
          </p:nvPr>
        </p:nvGraphicFramePr>
        <p:xfrm>
          <a:off x="953451" y="3497977"/>
          <a:ext cx="10052600" cy="279736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39606">
                  <a:extLst>
                    <a:ext uri="{9D8B030D-6E8A-4147-A177-3AD203B41FA5}">
                      <a16:colId xmlns:a16="http://schemas.microsoft.com/office/drawing/2014/main" val="260832965"/>
                    </a:ext>
                  </a:extLst>
                </a:gridCol>
                <a:gridCol w="4156497">
                  <a:extLst>
                    <a:ext uri="{9D8B030D-6E8A-4147-A177-3AD203B41FA5}">
                      <a16:colId xmlns:a16="http://schemas.microsoft.com/office/drawing/2014/main" val="3487718296"/>
                    </a:ext>
                  </a:extLst>
                </a:gridCol>
                <a:gridCol w="4156497">
                  <a:extLst>
                    <a:ext uri="{9D8B030D-6E8A-4147-A177-3AD203B41FA5}">
                      <a16:colId xmlns:a16="http://schemas.microsoft.com/office/drawing/2014/main" val="3468867987"/>
                    </a:ext>
                  </a:extLst>
                </a:gridCol>
              </a:tblGrid>
              <a:tr h="523517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القيمة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✨ </a:t>
                      </a:r>
                      <a:r>
                        <a:rPr lang="ar-SA" sz="2000" b="1" kern="120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الفكرة الدالة على القيمة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📖 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الدليل من النص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876854"/>
                  </a:ext>
                </a:extLst>
              </a:tr>
              <a:tr h="523517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حُبُّ الطِّفْلِ لِلْعُصْفُورِ وَحِرْصُهُ عَلَى قُرْبِهِ دَائِمًا</a:t>
                      </a: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92432"/>
                  </a:ext>
                </a:extLst>
              </a:tr>
              <a:tr h="566553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الْحُرِّيَّةُ أَهَمُّ مِنَ التَّعَلُّقِ، وَكُلُّ كائِنٍ يَحْتاجُها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076823"/>
                  </a:ext>
                </a:extLst>
              </a:tr>
              <a:tr h="591891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الطِّفْلُ مَسْؤُولٌ عَنْ رِعايَةِ سَعْدونَ وَالاهْتِمامِ بِهِ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3291839"/>
                  </a:ext>
                </a:extLst>
              </a:tr>
              <a:tr h="591891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لُغَةٌ خَاصَّةٌ بَيْنَهُما رَمْزُ الصَّداقَةِ وَالْوَفاءِ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807335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F95BD483-3FE8-D041-9E4E-48A0F0EAB90B}"/>
              </a:ext>
            </a:extLst>
          </p:cNvPr>
          <p:cNvSpPr txBox="1"/>
          <p:nvPr/>
        </p:nvSpPr>
        <p:spPr>
          <a:xfrm>
            <a:off x="953451" y="2898359"/>
            <a:ext cx="100526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28600" indent="-228600" algn="r" defTabSz="685800" rtl="1">
              <a:defRPr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2- </a:t>
            </a:r>
            <a:r>
              <a:rPr lang="ar-SA" sz="2000" b="1" dirty="0">
                <a:solidFill>
                  <a:srgbClr val="002060"/>
                </a:solidFill>
                <a:cs typeface="Mudir MT" pitchFamily="2" charset="-78"/>
              </a:rPr>
              <a:t>حدد القيمة المناسبة:</a:t>
            </a:r>
            <a:r>
              <a:rPr lang="ar-SA" sz="2000" b="1" dirty="0">
                <a:solidFill>
                  <a:srgbClr val="C00000"/>
                </a:solidFill>
                <a:cs typeface="Mudir MT" pitchFamily="2" charset="-78"/>
              </a:rPr>
              <a:t> </a:t>
            </a:r>
            <a:r>
              <a:rPr lang="ar-SA" b="1" dirty="0">
                <a:solidFill>
                  <a:srgbClr val="C00000"/>
                </a:solidFill>
                <a:cs typeface="Mudir MT" pitchFamily="2" charset="-78"/>
              </a:rPr>
              <a:t>الْمَحَبَّةُ- اْلحُرِّيَةُ- الْصَّداقَةُ</a:t>
            </a:r>
            <a:r>
              <a:rPr lang="ar-MA" b="1" dirty="0">
                <a:solidFill>
                  <a:srgbClr val="C00000"/>
                </a:solidFill>
                <a:cs typeface="Mudir MT" pitchFamily="2" charset="-78"/>
              </a:rPr>
              <a:t> </a:t>
            </a:r>
            <a:r>
              <a:rPr lang="ar-SA" b="1" dirty="0">
                <a:solidFill>
                  <a:srgbClr val="C00000"/>
                </a:solidFill>
                <a:cs typeface="Mudir MT" pitchFamily="2" charset="-78"/>
              </a:rPr>
              <a:t>والْوَفاءُ - اْلمَسْؤُوليةُ،</a:t>
            </a:r>
            <a:r>
              <a:rPr lang="ar-SA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000" b="1" dirty="0">
                <a:solidFill>
                  <a:srgbClr val="002060"/>
                </a:solidFill>
                <a:cs typeface="Mudir MT" pitchFamily="2" charset="-78"/>
              </a:rPr>
              <a:t>والدليل الملائم من النص، لما يأتي: </a:t>
            </a:r>
            <a:endParaRPr lang="ar-MA" sz="2400" b="1" dirty="0">
              <a:solidFill>
                <a:srgbClr val="C00000"/>
              </a:solidFill>
              <a:cs typeface="Mudir MT" pitchFamily="2" charset="-78"/>
              <a:sym typeface="Calibri"/>
            </a:endParaRPr>
          </a:p>
        </p:txBody>
      </p:sp>
      <p:sp>
        <p:nvSpPr>
          <p:cNvPr id="13" name="Google Shape;1511;p45">
            <a:extLst>
              <a:ext uri="{FF2B5EF4-FFF2-40B4-BE49-F238E27FC236}">
                <a16:creationId xmlns:a16="http://schemas.microsoft.com/office/drawing/2014/main" id="{16A6D350-FF01-A348-F93E-35B8929E001C}"/>
              </a:ext>
            </a:extLst>
          </p:cNvPr>
          <p:cNvSpPr txBox="1">
            <a:spLocks/>
          </p:cNvSpPr>
          <p:nvPr/>
        </p:nvSpPr>
        <p:spPr>
          <a:xfrm>
            <a:off x="2813832" y="6451926"/>
            <a:ext cx="9224920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i="1" dirty="0">
                <a:solidFill>
                  <a:srgbClr val="002060"/>
                </a:solidFill>
              </a:rPr>
              <a:t>ينجز من قبل التلاميذ الذين استكملوا أنشطة أوظف وأستثمر</a:t>
            </a:r>
          </a:p>
        </p:txBody>
      </p:sp>
    </p:spTree>
    <p:extLst>
      <p:ext uri="{BB962C8B-B14F-4D97-AF65-F5344CB8AC3E}">
        <p14:creationId xmlns:p14="http://schemas.microsoft.com/office/powerpoint/2010/main" val="12283068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DCE083F-E950-BB3E-7A22-0D40690DA2E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C3052643-F2E9-590D-DDDA-1BD35CDFE6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FFA64460-5D03-1A3C-152E-6DB9543B92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3248" y="83931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511;p45">
            <a:extLst>
              <a:ext uri="{FF2B5EF4-FFF2-40B4-BE49-F238E27FC236}">
                <a16:creationId xmlns:a16="http://schemas.microsoft.com/office/drawing/2014/main" id="{873A3CEC-AB4E-3156-4CFB-A3ACAD5D1CDF}"/>
              </a:ext>
            </a:extLst>
          </p:cNvPr>
          <p:cNvSpPr txBox="1">
            <a:spLocks/>
          </p:cNvSpPr>
          <p:nvPr/>
        </p:nvSpPr>
        <p:spPr>
          <a:xfrm>
            <a:off x="2583543" y="406401"/>
            <a:ext cx="8746626" cy="29525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800" dirty="0">
                <a:solidFill>
                  <a:schemeClr val="bg1">
                    <a:lumMod val="50000"/>
                  </a:schemeClr>
                </a:solidFill>
              </a:rPr>
              <a:t>يطلب الأستاذ من  التلاميذ تقديم أجوبتهم، ويحرص على تصحيح الأخطاء وتوثيق أجوبة نموذجية على السبورة. </a:t>
            </a:r>
          </a:p>
        </p:txBody>
      </p:sp>
      <p:sp>
        <p:nvSpPr>
          <p:cNvPr id="12" name="Google Shape;1548;p49">
            <a:extLst>
              <a:ext uri="{FF2B5EF4-FFF2-40B4-BE49-F238E27FC236}">
                <a16:creationId xmlns:a16="http://schemas.microsoft.com/office/drawing/2014/main" id="{C826B332-A629-711A-340C-F6E215961112}"/>
              </a:ext>
            </a:extLst>
          </p:cNvPr>
          <p:cNvSpPr txBox="1">
            <a:spLocks/>
          </p:cNvSpPr>
          <p:nvPr/>
        </p:nvSpPr>
        <p:spPr>
          <a:xfrm>
            <a:off x="4060880" y="38415"/>
            <a:ext cx="7344465" cy="4947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هيا لنراجع معا الأجوبة المقترحة من قبلكم.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DADE57-1690-A483-8268-E2164F234420}"/>
              </a:ext>
            </a:extLst>
          </p:cNvPr>
          <p:cNvSpPr/>
          <p:nvPr/>
        </p:nvSpPr>
        <p:spPr>
          <a:xfrm>
            <a:off x="0" y="0"/>
            <a:ext cx="12192000" cy="6848122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85DFDBD-9F0D-8905-507A-38BFFEDC77FD}"/>
              </a:ext>
            </a:extLst>
          </p:cNvPr>
          <p:cNvSpPr txBox="1"/>
          <p:nvPr/>
        </p:nvSpPr>
        <p:spPr>
          <a:xfrm>
            <a:off x="953451" y="1276259"/>
            <a:ext cx="100526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28600" indent="-228600" algn="r" defTabSz="685800" rtl="1">
              <a:defRPr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1- أتمِمْ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ٱلْجُمَلَ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بِتَعَابِيرَ سَرْدِيَّةٍ مُنَاسِبَةٍ: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حِينَ كُنتُ طِفْلًا -صِرْتُ لَا أُفَارِقُهُ</a:t>
            </a:r>
            <a:endParaRPr lang="ar-MA" sz="2400" b="1" dirty="0">
              <a:solidFill>
                <a:srgbClr val="C00000"/>
              </a:solidFill>
              <a:cs typeface="Mudir MT" pitchFamily="2" charset="-78"/>
              <a:sym typeface="Calibri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F22A6C5-11F9-D32A-AC4E-BDCF9E31B6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761155"/>
              </p:ext>
            </p:extLst>
          </p:nvPr>
        </p:nvGraphicFramePr>
        <p:xfrm>
          <a:off x="953451" y="1885154"/>
          <a:ext cx="10052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2600">
                  <a:extLst>
                    <a:ext uri="{9D8B030D-6E8A-4147-A177-3AD203B41FA5}">
                      <a16:colId xmlns:a16="http://schemas.microsoft.com/office/drawing/2014/main" val="1545915396"/>
                    </a:ext>
                  </a:extLst>
                </a:gridCol>
              </a:tblGrid>
              <a:tr h="290261">
                <a:tc>
                  <a:txBody>
                    <a:bodyPr/>
                    <a:lstStyle/>
                    <a:p>
                      <a:pPr marL="228600" marR="0" lvl="0" indent="-22860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كُنْتُ أُحِبُّ أَنْ أَرْسُمَ عَلَى جُدْرَانِ الْبَيْتِ 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cs typeface="Mudir MT" pitchFamily="2" charset="-78"/>
                        </a:rPr>
                        <a:t>حِينَ كُنتُ طِفْلًا 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.....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561150"/>
                  </a:ext>
                </a:extLst>
              </a:tr>
              <a:tr h="290261">
                <a:tc>
                  <a:txBody>
                    <a:bodyPr/>
                    <a:lstStyle/>
                    <a:p>
                      <a:pPr marL="228600" marR="0" lvl="0" indent="-22860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مُنْذُ أَنْ وَجَدْتُ كِتَابَ الْقِصَصِ ذَاكَ،.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cs typeface="Mudir MT" pitchFamily="2" charset="-78"/>
                        </a:rPr>
                        <a:t> صِرْتُ لَا أُفَارِقُهُ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.، ل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ِ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ل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َ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ح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ْ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ظ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َ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ة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ٍ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ق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َ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ص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ِ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ير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َ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ة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ٍ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686358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95B365F1-F143-4938-1BCE-E628E1494C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342700"/>
              </p:ext>
            </p:extLst>
          </p:nvPr>
        </p:nvGraphicFramePr>
        <p:xfrm>
          <a:off x="814643" y="3428999"/>
          <a:ext cx="10341033" cy="304797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89519">
                  <a:extLst>
                    <a:ext uri="{9D8B030D-6E8A-4147-A177-3AD203B41FA5}">
                      <a16:colId xmlns:a16="http://schemas.microsoft.com/office/drawing/2014/main" val="260832965"/>
                    </a:ext>
                  </a:extLst>
                </a:gridCol>
                <a:gridCol w="4046016">
                  <a:extLst>
                    <a:ext uri="{9D8B030D-6E8A-4147-A177-3AD203B41FA5}">
                      <a16:colId xmlns:a16="http://schemas.microsoft.com/office/drawing/2014/main" val="3487718296"/>
                    </a:ext>
                  </a:extLst>
                </a:gridCol>
                <a:gridCol w="4505498">
                  <a:extLst>
                    <a:ext uri="{9D8B030D-6E8A-4147-A177-3AD203B41FA5}">
                      <a16:colId xmlns:a16="http://schemas.microsoft.com/office/drawing/2014/main" val="3468867987"/>
                    </a:ext>
                  </a:extLst>
                </a:gridCol>
              </a:tblGrid>
              <a:tr h="570417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القيمة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✨ 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الفكرة الدالة على القيمة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📖 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الدليل من النص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876854"/>
                  </a:ext>
                </a:extLst>
              </a:tr>
              <a:tr h="570417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dirty="0">
                          <a:solidFill>
                            <a:srgbClr val="C00000"/>
                          </a:solidFill>
                          <a:cs typeface="Mudir MT" pitchFamily="2" charset="-78"/>
                        </a:rPr>
                        <a:t>الْمَحَبَّةُ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حُبُّ الطِّفْلِ لِلْعُصْفُورِ وَحِرْصُهُ عَلَى قُرْبِهِ دَائِمًا</a:t>
                      </a: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صِرْتُ لا أُفارِقُهُ… كانَ يَنامُ مَعي في غُرْفَتي.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92432"/>
                  </a:ext>
                </a:extLst>
              </a:tr>
              <a:tr h="617309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dirty="0">
                          <a:solidFill>
                            <a:srgbClr val="C00000"/>
                          </a:solidFill>
                          <a:cs typeface="Mudir MT" pitchFamily="2" charset="-78"/>
                        </a:rPr>
                        <a:t>اْلحُرِّيَةُ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الْحُرِّيَّةُ أَهَمُّ مِنَ التَّعَلُّقِ، وَكُلُّ كائِنٍ يَحْتاجُها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حَتّى فَتَحْتُ يَوْمًا بابَ الْقَفَصِ… ثُمَّ غابَ في الْفَضاءِ.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076823"/>
                  </a:ext>
                </a:extLst>
              </a:tr>
              <a:tr h="644916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dirty="0">
                          <a:solidFill>
                            <a:srgbClr val="C00000"/>
                          </a:solidFill>
                          <a:cs typeface="Mudir MT" pitchFamily="2" charset="-78"/>
                        </a:rPr>
                        <a:t>اْلمَسْؤُوليةُ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الطِّفْلُ مَسْؤُولٌ عَنْ رِعايَةِ سَعْدونَ وَالاهْتِمامِ بِهِ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كنت أطْعمه وأسقيه وتعلمت لغته</a:t>
                      </a:r>
                      <a:r>
                        <a:rPr lang="fr-FR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3291839"/>
                  </a:ext>
                </a:extLst>
              </a:tr>
              <a:tr h="644916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dirty="0">
                          <a:solidFill>
                            <a:srgbClr val="C00000"/>
                          </a:solidFill>
                          <a:cs typeface="Mudir MT" pitchFamily="2" charset="-78"/>
                        </a:rPr>
                        <a:t>الْصَّداقَةُ</a:t>
                      </a:r>
                      <a:r>
                        <a:rPr lang="ar-MA" sz="2000" b="1" dirty="0">
                          <a:solidFill>
                            <a:srgbClr val="C00000"/>
                          </a:solidFill>
                          <a:cs typeface="Mudir MT" pitchFamily="2" charset="-78"/>
                        </a:rPr>
                        <a:t> 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وَالْوَفاءُ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لُغَةٌ خَاصَّةٌ بَيْنَهُما رَمْزُ الصَّداقَةِ وَالْوَفاءِ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  <a:r>
                        <a:rPr lang="ar-SA" sz="2000" b="1" kern="1200" dirty="0" err="1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وجط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r>
                        <a:rPr lang="ar-SA" sz="2000" b="1" kern="1200" dirty="0" err="1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وجط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… فأجابني </a:t>
                      </a:r>
                      <a:r>
                        <a:rPr lang="ar-SA" sz="2000" b="1" kern="1200" dirty="0" err="1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وجط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r>
                        <a:rPr lang="ar-SA" sz="2000" b="1" kern="1200" dirty="0" err="1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وجط</a:t>
                      </a:r>
                      <a:r>
                        <a:rPr lang="fr-FR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507421"/>
                  </a:ext>
                </a:extLst>
              </a:tr>
            </a:tbl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4D750064-7761-A77B-27AF-BED37EC505A9}"/>
              </a:ext>
            </a:extLst>
          </p:cNvPr>
          <p:cNvSpPr txBox="1"/>
          <p:nvPr/>
        </p:nvSpPr>
        <p:spPr>
          <a:xfrm>
            <a:off x="953451" y="2898359"/>
            <a:ext cx="100526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28600" indent="-228600" algn="r" defTabSz="685800" rtl="1">
              <a:defRPr/>
            </a:pPr>
            <a:r>
              <a:rPr lang="ar-SA" sz="2000" b="1" dirty="0">
                <a:solidFill>
                  <a:srgbClr val="002060"/>
                </a:solidFill>
                <a:cs typeface="Mudir MT" pitchFamily="2" charset="-78"/>
              </a:rPr>
              <a:t>2-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حدد القيمة المناسبة</a:t>
            </a:r>
            <a:r>
              <a:rPr lang="ar-SA" sz="2000" b="1" dirty="0">
                <a:solidFill>
                  <a:srgbClr val="002060"/>
                </a:solidFill>
                <a:cs typeface="Mudir MT" pitchFamily="2" charset="-78"/>
              </a:rPr>
              <a:t>: </a:t>
            </a:r>
            <a:r>
              <a:rPr lang="ar-SA" sz="2000" b="1" dirty="0">
                <a:solidFill>
                  <a:srgbClr val="C00000"/>
                </a:solidFill>
                <a:cs typeface="Mudir MT" pitchFamily="2" charset="-78"/>
              </a:rPr>
              <a:t>الْمَحَبَّةُ- اْلحُرِّيَةُ- الْصَّداقَةُ وَالْوَفاءُ - اْلمَسْؤُوليةُ،</a:t>
            </a:r>
            <a:r>
              <a:rPr lang="ar-SA" sz="2000" b="1" dirty="0">
                <a:solidFill>
                  <a:srgbClr val="002060"/>
                </a:solidFill>
                <a:cs typeface="Mudir MT" pitchFamily="2" charset="-78"/>
              </a:rPr>
              <a:t> 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والدليل الملائم من النص </a:t>
            </a:r>
            <a:endParaRPr lang="ar-MA" sz="2400" b="1" dirty="0">
              <a:solidFill>
                <a:srgbClr val="002060"/>
              </a:solidFill>
              <a:cs typeface="Mudir MT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87488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0E921-5C7A-45B5-7A04-1577B4B7C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8088CFA2-87D6-D17C-610C-16AA721B3191}"/>
              </a:ext>
            </a:extLst>
          </p:cNvPr>
          <p:cNvGrpSpPr/>
          <p:nvPr/>
        </p:nvGrpSpPr>
        <p:grpSpPr>
          <a:xfrm>
            <a:off x="5111646" y="1642150"/>
            <a:ext cx="5801193" cy="3476991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87B02774-AF2D-3E6C-3A0E-23C1659D9390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8D78E122-5B7D-78C1-9F5E-EBB8286918C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F9522235-60DD-07F0-87C8-068B389D5A37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B48AD0E8-9468-DB48-2187-E80396679C67}"/>
              </a:ext>
            </a:extLst>
          </p:cNvPr>
          <p:cNvSpPr txBox="1"/>
          <p:nvPr/>
        </p:nvSpPr>
        <p:spPr>
          <a:xfrm>
            <a:off x="5381468" y="1945420"/>
            <a:ext cx="5400765" cy="19768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اختتام الحصة</a:t>
            </a:r>
          </a:p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796F63DB-5C1B-7547-7902-BB3281636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83" y="2323597"/>
            <a:ext cx="2795544" cy="2795544"/>
          </a:xfrm>
          <a:prstGeom prst="rect">
            <a:avLst/>
          </a:prstGeom>
        </p:spPr>
      </p:pic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AC27BB1F-2C5B-27F0-0E16-2A110A8A71CE}"/>
              </a:ext>
            </a:extLst>
          </p:cNvPr>
          <p:cNvSpPr/>
          <p:nvPr/>
        </p:nvSpPr>
        <p:spPr>
          <a:xfrm>
            <a:off x="2173574" y="1945420"/>
            <a:ext cx="2158583" cy="1050159"/>
          </a:xfrm>
          <a:prstGeom prst="wedgeRoundRectCallout">
            <a:avLst>
              <a:gd name="adj1" fmla="val -73611"/>
              <a:gd name="adj2" fmla="val 439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dirty="0"/>
              <a:t>وَصَلْنَا إِلَى نِهَايَةِ </a:t>
            </a:r>
            <a:r>
              <a:rPr lang="ar-MA" sz="2400" dirty="0" err="1"/>
              <a:t>ٱلْحصَّةِ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0581680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94F80-86B2-7758-B09D-7B6F5F1F2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EE26D511-2C1E-B15A-D419-69F4795FA9C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AF02CD3-0B27-1CEB-25DF-08327DC294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1692;p59">
            <a:extLst>
              <a:ext uri="{FF2B5EF4-FFF2-40B4-BE49-F238E27FC236}">
                <a16:creationId xmlns:a16="http://schemas.microsoft.com/office/drawing/2014/main" id="{5989464E-6BB2-B976-C1B5-AD946167C5F1}"/>
              </a:ext>
            </a:extLst>
          </p:cNvPr>
          <p:cNvSpPr txBox="1">
            <a:spLocks/>
          </p:cNvSpPr>
          <p:nvPr/>
        </p:nvSpPr>
        <p:spPr>
          <a:xfrm>
            <a:off x="1223057" y="62004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اليوم أغنينا رصيدنا السردي بعبارات وأساليب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إنتاج جمل سردية عن حكاية متخيلة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. فمن يذكرنا ببعض منها:</a:t>
            </a:r>
          </a:p>
        </p:txBody>
      </p:sp>
      <p:sp>
        <p:nvSpPr>
          <p:cNvPr id="11" name="Google Shape;1693;p59">
            <a:extLst>
              <a:ext uri="{FF2B5EF4-FFF2-40B4-BE49-F238E27FC236}">
                <a16:creationId xmlns:a16="http://schemas.microsoft.com/office/drawing/2014/main" id="{9C9668F8-5AE2-11CD-6464-FA11C12568F2}"/>
              </a:ext>
            </a:extLst>
          </p:cNvPr>
          <p:cNvSpPr txBox="1">
            <a:spLocks/>
          </p:cNvSpPr>
          <p:nvPr/>
        </p:nvSpPr>
        <p:spPr>
          <a:xfrm>
            <a:off x="965199" y="447685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dirty="0">
                <a:solidFill>
                  <a:schemeClr val="bg1">
                    <a:lumMod val="50000"/>
                  </a:schemeClr>
                </a:solidFill>
              </a:rPr>
              <a:t>يطلب الأستاذ من التلاميذ تقديم عبارات وأساليب سردية مما تم تعلمه في الحصة.</a:t>
            </a:r>
          </a:p>
          <a:p>
            <a:pPr marL="0" indent="0" algn="r"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endParaRPr lang="ar-SA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Google Shape;1694;p59">
            <a:extLst>
              <a:ext uri="{FF2B5EF4-FFF2-40B4-BE49-F238E27FC236}">
                <a16:creationId xmlns:a16="http://schemas.microsoft.com/office/drawing/2014/main" id="{8B059179-60AD-954D-3402-CC262E0CD8C5}"/>
              </a:ext>
            </a:extLst>
          </p:cNvPr>
          <p:cNvSpPr txBox="1"/>
          <p:nvPr/>
        </p:nvSpPr>
        <p:spPr>
          <a:xfrm>
            <a:off x="7813515" y="1535508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الأول: ............ 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695;p59">
            <a:extLst>
              <a:ext uri="{FF2B5EF4-FFF2-40B4-BE49-F238E27FC236}">
                <a16:creationId xmlns:a16="http://schemas.microsoft.com/office/drawing/2014/main" id="{44E12331-6610-F2C5-1895-6719B246F6AC}"/>
              </a:ext>
            </a:extLst>
          </p:cNvPr>
          <p:cNvSpPr txBox="1"/>
          <p:nvPr/>
        </p:nvSpPr>
        <p:spPr>
          <a:xfrm>
            <a:off x="6996097" y="2671972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الثاني:................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696;p59">
            <a:extLst>
              <a:ext uri="{FF2B5EF4-FFF2-40B4-BE49-F238E27FC236}">
                <a16:creationId xmlns:a16="http://schemas.microsoft.com/office/drawing/2014/main" id="{EFFC0BB2-8760-AF22-83EE-0C58080AEBC0}"/>
              </a:ext>
            </a:extLst>
          </p:cNvPr>
          <p:cNvSpPr txBox="1"/>
          <p:nvPr/>
        </p:nvSpPr>
        <p:spPr>
          <a:xfrm>
            <a:off x="5036802" y="3808776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الثالث:....................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697;p59">
            <a:extLst>
              <a:ext uri="{FF2B5EF4-FFF2-40B4-BE49-F238E27FC236}">
                <a16:creationId xmlns:a16="http://schemas.microsoft.com/office/drawing/2014/main" id="{4E9CDA45-3234-E9B8-F095-FAE87345134F}"/>
              </a:ext>
            </a:extLst>
          </p:cNvPr>
          <p:cNvSpPr txBox="1"/>
          <p:nvPr/>
        </p:nvSpPr>
        <p:spPr>
          <a:xfrm>
            <a:off x="2915934" y="4868143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الرابع: ..................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98;p59">
            <a:extLst>
              <a:ext uri="{FF2B5EF4-FFF2-40B4-BE49-F238E27FC236}">
                <a16:creationId xmlns:a16="http://schemas.microsoft.com/office/drawing/2014/main" id="{84938926-1CBA-2D0E-40F7-4BF009EC84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06" y="93848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9F77ABE-3A2B-4B2E-BB26-E21BAD8E3F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4277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DAD31-B1D3-C38D-9435-2085AACE2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FFDD1772-6960-793F-1027-288A8A00E029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F5D3D23-5046-9A80-CB39-84E09D7D78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692;p59">
            <a:extLst>
              <a:ext uri="{FF2B5EF4-FFF2-40B4-BE49-F238E27FC236}">
                <a16:creationId xmlns:a16="http://schemas.microsoft.com/office/drawing/2014/main" id="{4CCC83DD-4171-89B6-7A73-7E174A5F539B}"/>
              </a:ext>
            </a:extLst>
          </p:cNvPr>
          <p:cNvSpPr txBox="1">
            <a:spLocks/>
          </p:cNvSpPr>
          <p:nvPr/>
        </p:nvSpPr>
        <p:spPr>
          <a:xfrm>
            <a:off x="1146154" y="89328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اليوم أغنينا رصيدنا السردي بعبارات وأساليب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إنتاج جمل سردية عن حكاية متخيلة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. فمن يذكرنا ببعض منها:</a:t>
            </a:r>
          </a:p>
        </p:txBody>
      </p:sp>
      <p:sp>
        <p:nvSpPr>
          <p:cNvPr id="8" name="Google Shape;1693;p59">
            <a:extLst>
              <a:ext uri="{FF2B5EF4-FFF2-40B4-BE49-F238E27FC236}">
                <a16:creationId xmlns:a16="http://schemas.microsoft.com/office/drawing/2014/main" id="{BA83F6FE-BD44-0551-8DD9-5C428731EEA1}"/>
              </a:ext>
            </a:extLst>
          </p:cNvPr>
          <p:cNvSpPr txBox="1">
            <a:spLocks/>
          </p:cNvSpPr>
          <p:nvPr/>
        </p:nvSpPr>
        <p:spPr>
          <a:xfrm>
            <a:off x="7371282" y="491413"/>
            <a:ext cx="4083051" cy="32801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1">
              <a:spcBef>
                <a:spcPts val="0"/>
              </a:spcBef>
            </a:pPr>
            <a:r>
              <a:rPr lang="ar-MA" sz="1600" dirty="0">
                <a:solidFill>
                  <a:schemeClr val="bg1">
                    <a:lumMod val="50000"/>
                  </a:schemeClr>
                </a:solidFill>
              </a:rPr>
              <a:t>بَعْدَ تَقْدِيمِ المُتَعَلِّمِينَ لِأَجْوِبَتِهِمْ يَخْتَارُ الأُسْتَاذُ الأجوبة الجيدة.</a:t>
            </a:r>
          </a:p>
        </p:txBody>
      </p:sp>
      <p:pic>
        <p:nvPicPr>
          <p:cNvPr id="9" name="Google Shape;1698;p59">
            <a:extLst>
              <a:ext uri="{FF2B5EF4-FFF2-40B4-BE49-F238E27FC236}">
                <a16:creationId xmlns:a16="http://schemas.microsoft.com/office/drawing/2014/main" id="{C1490919-0655-4B1B-96CC-26E2EBAB49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618" y="113304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04;p225">
            <a:extLst>
              <a:ext uri="{FF2B5EF4-FFF2-40B4-BE49-F238E27FC236}">
                <a16:creationId xmlns:a16="http://schemas.microsoft.com/office/drawing/2014/main" id="{650C48D1-9DDF-5EC3-090D-AAD544827423}"/>
              </a:ext>
            </a:extLst>
          </p:cNvPr>
          <p:cNvSpPr txBox="1"/>
          <p:nvPr/>
        </p:nvSpPr>
        <p:spPr>
          <a:xfrm>
            <a:off x="5486400" y="1307384"/>
            <a:ext cx="5492879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000000"/>
              </a:buClr>
              <a:buSzPts val="2400"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حِينَ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كُنتُ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طِفْلًا صَغِيرًا،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أَهْدَانِي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خَالِي قَفَصًا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705;p225">
            <a:extLst>
              <a:ext uri="{FF2B5EF4-FFF2-40B4-BE49-F238E27FC236}">
                <a16:creationId xmlns:a16="http://schemas.microsoft.com/office/drawing/2014/main" id="{5B88C9D5-A0DF-DD6E-BE86-7107F80CDEFD}"/>
              </a:ext>
            </a:extLst>
          </p:cNvPr>
          <p:cNvSpPr txBox="1"/>
          <p:nvPr/>
        </p:nvSpPr>
        <p:spPr>
          <a:xfrm>
            <a:off x="4289836" y="1985673"/>
            <a:ext cx="6065765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</a:pP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كَانَ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يُزَقْزِقُ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وَيُغَنِّي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فِي مَمْلَكَتِهِ الْوَاسِعَةِ،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وَصِرْتُ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لَا أُفَارِقُهُ</a:t>
            </a:r>
            <a:endParaRPr sz="2400" b="1" dirty="0">
              <a:solidFill>
                <a:srgbClr val="C00000"/>
              </a:solidFill>
              <a:cs typeface="Mudir MT" pitchFamily="2" charset="-78"/>
              <a:sym typeface="Calibri"/>
            </a:endParaRPr>
          </a:p>
        </p:txBody>
      </p:sp>
      <p:sp>
        <p:nvSpPr>
          <p:cNvPr id="19" name="Google Shape;1706;p225">
            <a:extLst>
              <a:ext uri="{FF2B5EF4-FFF2-40B4-BE49-F238E27FC236}">
                <a16:creationId xmlns:a16="http://schemas.microsoft.com/office/drawing/2014/main" id="{E60AAF5C-6354-D600-2109-4680C23DFB5B}"/>
              </a:ext>
            </a:extLst>
          </p:cNvPr>
          <p:cNvSpPr txBox="1"/>
          <p:nvPr/>
        </p:nvSpPr>
        <p:spPr>
          <a:xfrm>
            <a:off x="3454855" y="2624928"/>
            <a:ext cx="5282290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000000"/>
              </a:buClr>
              <a:buSzPts val="2400"/>
            </a:pP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وَكَانَ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غِنَاؤُهُ أَوَّلَ صَوْتٍ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أَسْمَعُهُ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فِي الصَّبَاحِ</a:t>
            </a:r>
            <a:endParaRPr sz="24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707;p225">
            <a:extLst>
              <a:ext uri="{FF2B5EF4-FFF2-40B4-BE49-F238E27FC236}">
                <a16:creationId xmlns:a16="http://schemas.microsoft.com/office/drawing/2014/main" id="{5DADC994-997B-894A-995B-A7F187B8F9D6}"/>
              </a:ext>
            </a:extLst>
          </p:cNvPr>
          <p:cNvSpPr txBox="1"/>
          <p:nvPr/>
        </p:nvSpPr>
        <p:spPr>
          <a:xfrm>
            <a:off x="1146154" y="3281923"/>
            <a:ext cx="6922395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000000"/>
              </a:buClr>
              <a:buSzPts val="2400"/>
            </a:pP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فَكَانَ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سَعْدُونُ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يُزَقْزِقُ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فَأَفْهَمُ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مَا يُرِيدُ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326ACA-E593-033A-084E-39EE9D0EF8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Google Shape;1706;p225">
            <a:extLst>
              <a:ext uri="{FF2B5EF4-FFF2-40B4-BE49-F238E27FC236}">
                <a16:creationId xmlns:a16="http://schemas.microsoft.com/office/drawing/2014/main" id="{D3B88166-CEAC-CEC4-7727-2954402455CC}"/>
              </a:ext>
            </a:extLst>
          </p:cNvPr>
          <p:cNvSpPr txBox="1"/>
          <p:nvPr/>
        </p:nvSpPr>
        <p:spPr>
          <a:xfrm>
            <a:off x="154618" y="3938918"/>
            <a:ext cx="5282290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000000"/>
              </a:buClr>
              <a:buSzPts val="2400"/>
            </a:pP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فَتَحْتُ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يَوْمًا بَابَ الْقَفَصِ،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فَطَارَ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قَلِيلًا،</a:t>
            </a:r>
            <a:endParaRPr sz="24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6386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BB944-3226-91BB-E658-36E3B69BB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52779C09-617F-3CA1-C55A-E5DE9B206FCB}"/>
              </a:ext>
            </a:extLst>
          </p:cNvPr>
          <p:cNvSpPr/>
          <p:nvPr/>
        </p:nvSpPr>
        <p:spPr>
          <a:xfrm>
            <a:off x="0" y="834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ABC4376C-8213-F6C3-5044-9270F19081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713;p61">
            <a:extLst>
              <a:ext uri="{FF2B5EF4-FFF2-40B4-BE49-F238E27FC236}">
                <a16:creationId xmlns:a16="http://schemas.microsoft.com/office/drawing/2014/main" id="{E96BE0AF-5D87-C44E-1DEE-DCB5FE1AC6BE}"/>
              </a:ext>
            </a:extLst>
          </p:cNvPr>
          <p:cNvSpPr txBox="1">
            <a:spLocks/>
          </p:cNvSpPr>
          <p:nvPr/>
        </p:nvSpPr>
        <p:spPr>
          <a:xfrm>
            <a:off x="1143259" y="173902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فِي </a:t>
            </a:r>
            <a:r>
              <a:rPr lang="ar-MA" sz="1800" b="1" dirty="0" err="1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ٱلْمَنزِلِ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،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</a:rPr>
              <a:t>اِسْتَخْرِجْ مِنَ النَّصِّ ما يُلائِمُ الْمَهاراتِ النَّفْسِيَّةَ وَالاجْتِماعِيَّةَ الآتِيَةَ وَوَضِّحْ مَدْلولَها وَفْقَ الْجَدْوَلِ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: 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AFA101-F46B-C69B-A2AB-35B9034A45D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Google Shape;1368;p31">
            <a:extLst>
              <a:ext uri="{FF2B5EF4-FFF2-40B4-BE49-F238E27FC236}">
                <a16:creationId xmlns:a16="http://schemas.microsoft.com/office/drawing/2014/main" id="{C06573CC-9E1E-302C-5167-96538B31FB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437" y="109804"/>
            <a:ext cx="730250" cy="730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0" name="Tableau 49">
            <a:extLst>
              <a:ext uri="{FF2B5EF4-FFF2-40B4-BE49-F238E27FC236}">
                <a16:creationId xmlns:a16="http://schemas.microsoft.com/office/drawing/2014/main" id="{5B32157D-4E03-3FD9-DA40-B5E040FA15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183382"/>
              </p:ext>
            </p:extLst>
          </p:nvPr>
        </p:nvGraphicFramePr>
        <p:xfrm>
          <a:off x="1143259" y="1916082"/>
          <a:ext cx="10341033" cy="304797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89519">
                  <a:extLst>
                    <a:ext uri="{9D8B030D-6E8A-4147-A177-3AD203B41FA5}">
                      <a16:colId xmlns:a16="http://schemas.microsoft.com/office/drawing/2014/main" val="260832965"/>
                    </a:ext>
                  </a:extLst>
                </a:gridCol>
                <a:gridCol w="4046016">
                  <a:extLst>
                    <a:ext uri="{9D8B030D-6E8A-4147-A177-3AD203B41FA5}">
                      <a16:colId xmlns:a16="http://schemas.microsoft.com/office/drawing/2014/main" val="3487718296"/>
                    </a:ext>
                  </a:extLst>
                </a:gridCol>
                <a:gridCol w="4505498">
                  <a:extLst>
                    <a:ext uri="{9D8B030D-6E8A-4147-A177-3AD203B41FA5}">
                      <a16:colId xmlns:a16="http://schemas.microsoft.com/office/drawing/2014/main" val="3468867987"/>
                    </a:ext>
                  </a:extLst>
                </a:gridCol>
              </a:tblGrid>
              <a:tr h="57041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الْمَهاراتِ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✨ 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مدلولُ </a:t>
                      </a:r>
                      <a:r>
                        <a:rPr lang="ar-SA" sz="2000" b="1" dirty="0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الْمَهارةِ النَّفْسِيَّةِ وَالاجْتِماعِيَّةِ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📖 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الدليل من النص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876854"/>
                  </a:ext>
                </a:extLst>
              </a:tr>
              <a:tr h="57041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التعاطف</a:t>
                      </a:r>
                      <a:r>
                        <a:rPr lang="ar-SA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......................................................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Mudir MT" pitchFamily="2" charset="-78"/>
                        </a:rPr>
                        <a:t>......................................................</a:t>
                      </a: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92432"/>
                  </a:ext>
                </a:extLst>
              </a:tr>
              <a:tr h="61730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التواصل الفعّال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Mudir MT" pitchFamily="2" charset="-78"/>
                        </a:rPr>
                        <a:t>......................................................</a:t>
                      </a: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Mudir MT" pitchFamily="2" charset="-78"/>
                        </a:rPr>
                        <a:t>......................................................</a:t>
                      </a: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076823"/>
                  </a:ext>
                </a:extLst>
              </a:tr>
              <a:tr h="64491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اتخاذ القرار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Mudir MT" pitchFamily="2" charset="-78"/>
                        </a:rPr>
                        <a:t>......................................................</a:t>
                      </a: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Mudir MT" pitchFamily="2" charset="-78"/>
                        </a:rPr>
                        <a:t>......................................................</a:t>
                      </a: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3291839"/>
                  </a:ext>
                </a:extLst>
              </a:tr>
              <a:tr h="64491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التقدير الجمالي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Mudir MT" pitchFamily="2" charset="-78"/>
                        </a:rPr>
                        <a:t>......................................................</a:t>
                      </a: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Mudir MT" pitchFamily="2" charset="-78"/>
                        </a:rPr>
                        <a:t>......................................................</a:t>
                      </a: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507421"/>
                  </a:ext>
                </a:extLst>
              </a:tr>
            </a:tbl>
          </a:graphicData>
        </a:graphic>
      </p:graphicFrame>
      <p:sp>
        <p:nvSpPr>
          <p:cNvPr id="51" name="ZoneTexte 50">
            <a:extLst>
              <a:ext uri="{FF2B5EF4-FFF2-40B4-BE49-F238E27FC236}">
                <a16:creationId xmlns:a16="http://schemas.microsoft.com/office/drawing/2014/main" id="{34FEE45C-EEF5-7E79-3B5A-0D734134ED68}"/>
              </a:ext>
            </a:extLst>
          </p:cNvPr>
          <p:cNvSpPr txBox="1"/>
          <p:nvPr/>
        </p:nvSpPr>
        <p:spPr>
          <a:xfrm>
            <a:off x="965400" y="1129825"/>
            <a:ext cx="10707605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 algn="r" defTabSz="685800" rtl="1">
              <a:buFont typeface="Wingdings" panose="05000000000000000000" pitchFamily="2" charset="2"/>
              <a:buChar char="q"/>
              <a:defRPr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اِسْتَخْرِجْ مِنَ النَّصِّ ما يُلائِمُ الْمَهاراتِ النَّفْسِيَّةَ وَالاجْتِماعِيَّةَ الآتِيَةَ وَوَضِّحْ مَدْلولَها وَفْقَ الْجَدْوَلِ الآتِي:</a:t>
            </a:r>
            <a:endParaRPr lang="ar-MA" sz="2400" b="1" dirty="0">
              <a:solidFill>
                <a:srgbClr val="002060"/>
              </a:solidFill>
              <a:cs typeface="Mudir MT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36665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B8238-4DF5-63BF-AF32-3A939000E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21E1CBB2-FF1D-A50A-0166-BBCF33559C80}"/>
              </a:ext>
            </a:extLst>
          </p:cNvPr>
          <p:cNvSpPr/>
          <p:nvPr/>
        </p:nvSpPr>
        <p:spPr>
          <a:xfrm>
            <a:off x="0" y="-2163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D8CEBBD-AB17-D22E-551E-C0561E451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721;p62">
            <a:extLst>
              <a:ext uri="{FF2B5EF4-FFF2-40B4-BE49-F238E27FC236}">
                <a16:creationId xmlns:a16="http://schemas.microsoft.com/office/drawing/2014/main" id="{2473380F-BE6A-17E8-320A-84F8C3713F0A}"/>
              </a:ext>
            </a:extLst>
          </p:cNvPr>
          <p:cNvSpPr txBox="1">
            <a:spLocks/>
          </p:cNvSpPr>
          <p:nvPr/>
        </p:nvSpPr>
        <p:spPr>
          <a:xfrm>
            <a:off x="4242216" y="195946"/>
            <a:ext cx="6934336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spcBef>
                <a:spcPts val="0"/>
              </a:spcBef>
              <a:buClr>
                <a:srgbClr val="757070"/>
              </a:buClr>
              <a:buSzPts val="2400"/>
              <a:buFont typeface="Calibri"/>
              <a:buNone/>
            </a:pPr>
            <a:r>
              <a:rPr lang="ar-MA" sz="2400" dirty="0"/>
              <a:t>وَصَلْنَا إِلَى نِهَايَةِ </a:t>
            </a:r>
            <a:r>
              <a:rPr lang="ar-MA" sz="2400" dirty="0" err="1">
                <a:highlight>
                  <a:srgbClr val="FFFF00"/>
                </a:highlight>
              </a:rPr>
              <a:t>ٱلْحصَّةِ</a:t>
            </a:r>
            <a:r>
              <a:rPr lang="ar-MA" sz="2400" dirty="0"/>
              <a:t>. لَا تَنْسَوْا مُرَاجَعَةَ دُرُوسِكُمْ، وَإِنْجَازَ وَاجِبَاتِكُمْ.</a:t>
            </a:r>
          </a:p>
        </p:txBody>
      </p:sp>
      <p:pic>
        <p:nvPicPr>
          <p:cNvPr id="6" name="Google Shape;1723;p62">
            <a:extLst>
              <a:ext uri="{FF2B5EF4-FFF2-40B4-BE49-F238E27FC236}">
                <a16:creationId xmlns:a16="http://schemas.microsoft.com/office/drawing/2014/main" id="{FDFC161F-2A15-0B4B-E3D3-C7BB605B6E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8856" y="1901081"/>
            <a:ext cx="3711575" cy="37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724;p62">
            <a:extLst>
              <a:ext uri="{FF2B5EF4-FFF2-40B4-BE49-F238E27FC236}">
                <a16:creationId xmlns:a16="http://schemas.microsoft.com/office/drawing/2014/main" id="{9E2DDC0F-19F6-E588-7403-2C5A995727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1806" y="65335"/>
            <a:ext cx="731837" cy="73183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60C5B5-96F7-AC83-77F3-3C1341E7C6C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69111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45214-015D-2C25-A541-655A2F044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0BBFF1AF-7A6C-7062-3F87-F9ECC4C7868B}"/>
              </a:ext>
            </a:extLst>
          </p:cNvPr>
          <p:cNvSpPr/>
          <p:nvPr/>
        </p:nvSpPr>
        <p:spPr>
          <a:xfrm>
            <a:off x="0" y="834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D3C79723-F2A6-77D4-F954-5B7801C05A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169B18B-CB69-7CAE-22DD-5E8BCB891D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Google Shape;1698;p59">
            <a:extLst>
              <a:ext uri="{FF2B5EF4-FFF2-40B4-BE49-F238E27FC236}">
                <a16:creationId xmlns:a16="http://schemas.microsoft.com/office/drawing/2014/main" id="{032F3C9A-F9FC-C873-FD74-C0E4083E71F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06" y="93848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693;p59">
            <a:extLst>
              <a:ext uri="{FF2B5EF4-FFF2-40B4-BE49-F238E27FC236}">
                <a16:creationId xmlns:a16="http://schemas.microsoft.com/office/drawing/2014/main" id="{A272B37E-93FF-89DD-558C-3D56CA318778}"/>
              </a:ext>
            </a:extLst>
          </p:cNvPr>
          <p:cNvSpPr txBox="1">
            <a:spLocks/>
          </p:cNvSpPr>
          <p:nvPr/>
        </p:nvSpPr>
        <p:spPr>
          <a:xfrm>
            <a:off x="965199" y="530810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dirty="0">
                <a:solidFill>
                  <a:schemeClr val="bg1">
                    <a:lumMod val="50000"/>
                  </a:schemeClr>
                </a:solidFill>
              </a:rPr>
              <a:t>يطلب الأستاذ من التلاميذ تقديم ما تم التوصل إليه، قبل أن يتقاسم معهم عناصر الإجابة.</a:t>
            </a:r>
          </a:p>
          <a:p>
            <a:pPr marL="0" indent="0" algn="r"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endParaRPr lang="ar-SA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713;p61">
            <a:extLst>
              <a:ext uri="{FF2B5EF4-FFF2-40B4-BE49-F238E27FC236}">
                <a16:creationId xmlns:a16="http://schemas.microsoft.com/office/drawing/2014/main" id="{A7C06036-3FB0-6558-7DB8-5EB1E29A7839}"/>
              </a:ext>
            </a:extLst>
          </p:cNvPr>
          <p:cNvSpPr txBox="1">
            <a:spLocks/>
          </p:cNvSpPr>
          <p:nvPr/>
        </p:nvSpPr>
        <p:spPr>
          <a:xfrm>
            <a:off x="1143259" y="90777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في الحصة الموالية: يراقب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</a:rPr>
              <a:t>اِسْتَخْرِجْ الْمَهاراتِ النَّفْسِيَّةَ وَالاجْتِماعِيَّةَ ومَدْلولَها وَفْقَ الْجَدْوَلِ الآتِي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: 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A0610ED8-E58F-BFF3-95F7-2C960FB29A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013069"/>
              </p:ext>
            </p:extLst>
          </p:nvPr>
        </p:nvGraphicFramePr>
        <p:xfrm>
          <a:off x="1143259" y="1916082"/>
          <a:ext cx="10341033" cy="304797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89519">
                  <a:extLst>
                    <a:ext uri="{9D8B030D-6E8A-4147-A177-3AD203B41FA5}">
                      <a16:colId xmlns:a16="http://schemas.microsoft.com/office/drawing/2014/main" val="260832965"/>
                    </a:ext>
                  </a:extLst>
                </a:gridCol>
                <a:gridCol w="4046016">
                  <a:extLst>
                    <a:ext uri="{9D8B030D-6E8A-4147-A177-3AD203B41FA5}">
                      <a16:colId xmlns:a16="http://schemas.microsoft.com/office/drawing/2014/main" val="3487718296"/>
                    </a:ext>
                  </a:extLst>
                </a:gridCol>
                <a:gridCol w="4505498">
                  <a:extLst>
                    <a:ext uri="{9D8B030D-6E8A-4147-A177-3AD203B41FA5}">
                      <a16:colId xmlns:a16="http://schemas.microsoft.com/office/drawing/2014/main" val="3468867987"/>
                    </a:ext>
                  </a:extLst>
                </a:gridCol>
              </a:tblGrid>
              <a:tr h="57041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الْمَهاراتِ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✨ 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مدلول المهارة 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📖 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الدليل من النص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876854"/>
                  </a:ext>
                </a:extLst>
              </a:tr>
              <a:tr h="57041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التعاطف</a:t>
                      </a:r>
                      <a:r>
                        <a:rPr lang="ar-SA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محاولة فهم حاجات ومشاعر الآخر</a:t>
                      </a: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فَكانَ سَعْدونُ يُزَقْزِقُ فَأَفْهَمُ ما يُرِيدُ</a:t>
                      </a:r>
                      <a:r>
                        <a:rPr lang="fr-FR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92432"/>
                  </a:ext>
                </a:extLst>
              </a:tr>
              <a:tr h="61730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التواصل الفعّال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القدرة على ابتكار لغة للتخاطب والتفاهم</a:t>
                      </a: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حين يقول لي: أحبك، أرد عليه..</a:t>
                      </a:r>
                      <a:r>
                        <a:rPr lang="fr-FR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076823"/>
                  </a:ext>
                </a:extLst>
              </a:tr>
              <a:tr h="64491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اتخاذ القرار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امتلاك الجرأة والقدرة على حسم الموقف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حَتّى فَتَحْتُ يَوْمًا بابَ الْقَفَصِ… ثُمَّ غابَ في الْفَضاءِ.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3291839"/>
                  </a:ext>
                </a:extLst>
              </a:tr>
              <a:tr h="64491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التقدير الجمالي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الإحساس بجمال الغناء وتأثيره الوجداني.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«كانَتْ أُغْنِيَةً عَنْ بِلادٍ بَعِيدَةٍ جَميلَةٍ حَفَرَتْ في نَفْسي»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507421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CAF62B71-86A8-1980-C6ED-B1B388D613B3}"/>
              </a:ext>
            </a:extLst>
          </p:cNvPr>
          <p:cNvSpPr txBox="1"/>
          <p:nvPr/>
        </p:nvSpPr>
        <p:spPr>
          <a:xfrm>
            <a:off x="965400" y="1129825"/>
            <a:ext cx="10707605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 algn="r" defTabSz="685800" rtl="1">
              <a:buFont typeface="Wingdings" panose="05000000000000000000" pitchFamily="2" charset="2"/>
              <a:buChar char="q"/>
              <a:defRPr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اِسْتَخْرِجْ مِنَ النَّصِّ ما يُلائِمُ الْمَهاراتِ النَّفْسِيَّةَ وَالاجْتِماعِيَّةَ الآتِيَةَ وَوَضِّحْ مَدْلولَها وَفْقَ الْجَدْوَلِ الآتِي:</a:t>
            </a:r>
            <a:endParaRPr lang="ar-MA" sz="2400" b="1" dirty="0">
              <a:solidFill>
                <a:srgbClr val="002060"/>
              </a:solidFill>
              <a:cs typeface="Mudir MT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919330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7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9606</TotalTime>
  <Words>3497</Words>
  <Application>Microsoft Office PowerPoint</Application>
  <PresentationFormat>Grand écran</PresentationFormat>
  <Paragraphs>423</Paragraphs>
  <Slides>53</Slides>
  <Notes>22</Notes>
  <HiddenSlides>10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53</vt:i4>
      </vt:variant>
    </vt:vector>
  </HeadingPairs>
  <TitlesOfParts>
    <vt:vector size="70" baseType="lpstr">
      <vt:lpstr>Aptos</vt:lpstr>
      <vt:lpstr>Arial</vt:lpstr>
      <vt:lpstr>Calibri</vt:lpstr>
      <vt:lpstr>Calibri (En-têtes)</vt:lpstr>
      <vt:lpstr>Calibri Light</vt:lpstr>
      <vt:lpstr>Dosis</vt:lpstr>
      <vt:lpstr>Mudir MT</vt:lpstr>
      <vt:lpstr>Poppins ExtraBold</vt:lpstr>
      <vt:lpstr>Simplified Arabic</vt:lpstr>
      <vt:lpstr>Symbol</vt:lpstr>
      <vt:lpstr>Times New Roman</vt:lpstr>
      <vt:lpstr>Wingdings</vt:lpstr>
      <vt:lpstr>Thème Office</vt:lpstr>
      <vt:lpstr>2_Thème Office</vt:lpstr>
      <vt:lpstr>5_Thème Office</vt:lpstr>
      <vt:lpstr>6_Thème Office</vt:lpstr>
      <vt:lpstr>7_Thème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من يذكرنا بالضوابط التي ينبغي الالتزام بها داخل القسم؟</vt:lpstr>
      <vt:lpstr>من يذكرنا بالضوابط التي ينبغي الالتزام بها داخل القسم؟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1- النمذجة:  لاحظوا معي السؤال الأول: مَنْ ٱلَّذِي أَهْدَى ٱلطِّفْل ٱلْقَفَصَ؟</vt:lpstr>
      <vt:lpstr>2- الممارسة الموجهة:  ننتقل الآن، إلى الجواب عن السؤالين 2 و3 بشكل ثنائي؟</vt:lpstr>
      <vt:lpstr>3- الممارسة المستقلة:  ننتقل الآن، إلى الجواب عن بقية الأسئلة بشكل فردي؟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yassine lamsarsem</dc:creator>
  <cp:lastModifiedBy>OUTIZGUI AHMED</cp:lastModifiedBy>
  <cp:revision>143</cp:revision>
  <dcterms:created xsi:type="dcterms:W3CDTF">2025-08-08T14:19:48Z</dcterms:created>
  <dcterms:modified xsi:type="dcterms:W3CDTF">2025-09-16T22:27:27Z</dcterms:modified>
</cp:coreProperties>
</file>