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31" r:id="rId3"/>
    <p:sldMasterId id="2147483759" r:id="rId4"/>
    <p:sldMasterId id="2147483778" r:id="rId5"/>
  </p:sldMasterIdLst>
  <p:notesMasterIdLst>
    <p:notesMasterId r:id="rId60"/>
  </p:notesMasterIdLst>
  <p:sldIdLst>
    <p:sldId id="2147483578" r:id="rId6"/>
    <p:sldId id="2147483485" r:id="rId7"/>
    <p:sldId id="2134807732" r:id="rId8"/>
    <p:sldId id="2147483579" r:id="rId9"/>
    <p:sldId id="955" r:id="rId10"/>
    <p:sldId id="2147483594" r:id="rId11"/>
    <p:sldId id="2147483486" r:id="rId12"/>
    <p:sldId id="2147483398" r:id="rId13"/>
    <p:sldId id="2147483399" r:id="rId14"/>
    <p:sldId id="2134806337" r:id="rId15"/>
    <p:sldId id="2147483535" r:id="rId16"/>
    <p:sldId id="261" r:id="rId17"/>
    <p:sldId id="266" r:id="rId18"/>
    <p:sldId id="2147483597" r:id="rId19"/>
    <p:sldId id="2147483413" r:id="rId20"/>
    <p:sldId id="2147483596" r:id="rId21"/>
    <p:sldId id="2147483536" r:id="rId22"/>
    <p:sldId id="2147483585" r:id="rId23"/>
    <p:sldId id="2147483436" r:id="rId24"/>
    <p:sldId id="2147483437" r:id="rId25"/>
    <p:sldId id="2147483586" r:id="rId26"/>
    <p:sldId id="2147483592" r:id="rId27"/>
    <p:sldId id="2147483561" r:id="rId28"/>
    <p:sldId id="2147483563" r:id="rId29"/>
    <p:sldId id="2147483564" r:id="rId30"/>
    <p:sldId id="2147483587" r:id="rId31"/>
    <p:sldId id="2147483598" r:id="rId32"/>
    <p:sldId id="340" r:id="rId33"/>
    <p:sldId id="2147483600" r:id="rId34"/>
    <p:sldId id="2147483599" r:id="rId35"/>
    <p:sldId id="319" r:id="rId36"/>
    <p:sldId id="353" r:id="rId37"/>
    <p:sldId id="352" r:id="rId38"/>
    <p:sldId id="356" r:id="rId39"/>
    <p:sldId id="2147483595" r:id="rId40"/>
    <p:sldId id="2147483591" r:id="rId41"/>
    <p:sldId id="2147483601" r:id="rId42"/>
    <p:sldId id="2147483570" r:id="rId43"/>
    <p:sldId id="2147483588" r:id="rId44"/>
    <p:sldId id="2147483577" r:id="rId45"/>
    <p:sldId id="295" r:id="rId46"/>
    <p:sldId id="358" r:id="rId47"/>
    <p:sldId id="360" r:id="rId48"/>
    <p:sldId id="359" r:id="rId49"/>
    <p:sldId id="364" r:id="rId50"/>
    <p:sldId id="2147483603" r:id="rId51"/>
    <p:sldId id="2147483589" r:id="rId52"/>
    <p:sldId id="2147483572" r:id="rId53"/>
    <p:sldId id="2147483573" r:id="rId54"/>
    <p:sldId id="2147483590" r:id="rId55"/>
    <p:sldId id="2147483574" r:id="rId56"/>
    <p:sldId id="2147483575" r:id="rId57"/>
    <p:sldId id="2147483576" r:id="rId58"/>
    <p:sldId id="2147483560" r:id="rId5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31" autoAdjust="0"/>
    <p:restoredTop sz="94660"/>
  </p:normalViewPr>
  <p:slideViewPr>
    <p:cSldViewPr snapToGrid="0" showGuides="1">
      <p:cViewPr varScale="1">
        <p:scale>
          <a:sx n="58" d="100"/>
          <a:sy n="58" d="100"/>
        </p:scale>
        <p:origin x="1116" y="6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27/09/2025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33E3C808-C8B5-FB39-C553-CC22EC6078B9}"/>
            </a:ext>
          </a:extLst>
        </p:cNvPr>
        <p:cNvGrpSpPr/>
        <p:nvPr/>
      </p:nvGrpSpPr>
      <p:grpSpPr>
        <a:xfrm>
          <a:off x="0" y="0"/>
          <a:ext cx="0" cy="0"/>
          <a:chOff x="0" y="0"/>
          <a:chExt cx="0" cy="0"/>
        </a:xfrm>
      </p:grpSpPr>
      <p:sp>
        <p:nvSpPr>
          <p:cNvPr id="279" name="Google Shape;279;p7:notes">
            <a:extLst>
              <a:ext uri="{FF2B5EF4-FFF2-40B4-BE49-F238E27FC236}">
                <a16:creationId xmlns:a16="http://schemas.microsoft.com/office/drawing/2014/main" id="{5D2C00BD-1749-7F0E-899B-6BA4D4E1B2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a:extLst>
              <a:ext uri="{FF2B5EF4-FFF2-40B4-BE49-F238E27FC236}">
                <a16:creationId xmlns:a16="http://schemas.microsoft.com/office/drawing/2014/main" id="{A3A77B0D-F54E-3ED4-D79C-3BF6771C03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0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10</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94789958-BE2C-60A3-6064-85436B9DF434}"/>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CE15D58-5928-F20F-AF88-383F0BBB7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04309FC-4902-BD8F-F69F-86B436355F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3290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5175D1A5-9FD1-A82B-1A3B-5FC980AD546A}"/>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3282AD33-920D-686F-68B2-43D0B058321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E16B2EE-432A-D9EA-BAF5-8EFE67BFE6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7495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E3C00CE3-E0A0-551C-3EC5-12096EC8E83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D8EE13A4-D6BA-CA8D-885A-1A0FA09891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D7409A94-8E3C-35A6-B790-15D8D49FD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1862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C6BA25E-695B-1D00-5457-D68CEE089062}"/>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1544F92-5E86-DDD0-7372-A259EB5A22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36018C8B-C638-E444-4A92-B77B3B02DE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660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563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9698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3BC94BF8-FFBF-D3C1-A761-CF2D5970F2B7}"/>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0F181244-22DA-8B81-F42C-C48E94E295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50163067-7FDD-6351-B9AA-5ECF307DE4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2048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44FF9EB-D68A-F019-BB0E-3A91E1558CA6}"/>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49AD77D-F4EF-0675-9123-B484F52ABA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EF89407D-B894-2556-F5A2-AA69C1AA26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959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C6A5CBB-8281-B2A4-DD81-824700A8E3D1}"/>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88C5E7F4-DE2A-64B9-2DF7-04558F0E5F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DD53A2B-6B19-7602-544E-36BE26D6EA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868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FB03F5DC-3FA2-7B4E-D1C0-54FA7A13BDC2}"/>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0D1B2F5A-B41D-F2B6-2425-95F519AD629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8DD0B77-014D-2DBF-56DD-6CB1A95391A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3143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5CE60656-15BE-1BF6-467B-21465596DD3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02BAE3-EDB6-91A2-8CCA-9885D9040B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8CB414E-0718-83C7-962B-2E07955F82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1B59C630-13BB-7EE5-C2F7-60DBC60F41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40</a:t>
            </a:fld>
            <a:endParaRPr>
              <a:solidFill>
                <a:srgbClr val="000000"/>
              </a:solidFill>
            </a:endParaRPr>
          </a:p>
        </p:txBody>
      </p:sp>
    </p:spTree>
    <p:extLst>
      <p:ext uri="{BB962C8B-B14F-4D97-AF65-F5344CB8AC3E}">
        <p14:creationId xmlns:p14="http://schemas.microsoft.com/office/powerpoint/2010/main" val="2804037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41</a:t>
            </a:fld>
            <a:endParaRPr>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42</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43</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44</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568AD09-04C2-0A33-817C-FD2E15689F8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F39207D-E60A-8515-9316-C24FAF8298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C094A09-43E2-D591-D088-16C8A58D7D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A1EB964-1EC0-B1D1-FE75-76316DF96AB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45</a:t>
            </a:fld>
            <a:endParaRPr>
              <a:solidFill>
                <a:srgbClr val="000000"/>
              </a:solidFill>
            </a:endParaRPr>
          </a:p>
        </p:txBody>
      </p:sp>
    </p:spTree>
    <p:extLst>
      <p:ext uri="{BB962C8B-B14F-4D97-AF65-F5344CB8AC3E}">
        <p14:creationId xmlns:p14="http://schemas.microsoft.com/office/powerpoint/2010/main" val="999624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6EE8C6-77B8-E6E2-957E-7A2E67CDAF7E}"/>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91799D3-3724-08A6-6515-B37BDA2270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FA9921F-7453-EDF1-E733-B7070F26A1F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ED6871-8B34-06A0-59F4-A9594403605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46</a:t>
            </a:fld>
            <a:endParaRPr>
              <a:solidFill>
                <a:srgbClr val="000000"/>
              </a:solidFill>
            </a:endParaRPr>
          </a:p>
        </p:txBody>
      </p:sp>
    </p:spTree>
    <p:extLst>
      <p:ext uri="{BB962C8B-B14F-4D97-AF65-F5344CB8AC3E}">
        <p14:creationId xmlns:p14="http://schemas.microsoft.com/office/powerpoint/2010/main" val="22868078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5699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632C9BFC-183A-5DBA-B544-9EB769425F1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3562D90-208B-B700-DA4F-FD996A70E3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3D162C2-BD6F-E026-F766-2FB99B120B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0177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123816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27/09/2025</a:t>
            </a:fld>
            <a:endParaRPr lang="fr-FR"/>
          </a:p>
        </p:txBody>
      </p:sp>
      <p:sp>
        <p:nvSpPr>
          <p:cNvPr id="5" name="Espace réservé du pied de page 4">
            <a:extLst>
              <a:ext uri="{FF2B5EF4-FFF2-40B4-BE49-F238E27FC236}">
                <a16:creationId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27/09/2025</a:t>
            </a:fld>
            <a:endParaRPr lang="fr-FR"/>
          </a:p>
        </p:txBody>
      </p:sp>
      <p:sp>
        <p:nvSpPr>
          <p:cNvPr id="5" name="Espace réservé du pied de page 4">
            <a:extLst>
              <a:ext uri="{FF2B5EF4-FFF2-40B4-BE49-F238E27FC236}">
                <a16:creationId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27/09/2025</a:t>
            </a:fld>
            <a:endParaRPr lang="fr-FR"/>
          </a:p>
        </p:txBody>
      </p:sp>
      <p:sp>
        <p:nvSpPr>
          <p:cNvPr id="5" name="Espace réservé du pied de page 4">
            <a:extLst>
              <a:ext uri="{FF2B5EF4-FFF2-40B4-BE49-F238E27FC236}">
                <a16:creationId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27/09/2025</a:t>
            </a:fld>
            <a:endParaRPr lang="fr-FR"/>
          </a:p>
        </p:txBody>
      </p:sp>
      <p:sp>
        <p:nvSpPr>
          <p:cNvPr id="6" name="Espace réservé du pied de page 5">
            <a:extLst>
              <a:ext uri="{FF2B5EF4-FFF2-40B4-BE49-F238E27FC236}">
                <a16:creationId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27/09/2025</a:t>
            </a:fld>
            <a:endParaRPr lang="fr-FR"/>
          </a:p>
        </p:txBody>
      </p:sp>
      <p:sp>
        <p:nvSpPr>
          <p:cNvPr id="8" name="Espace réservé du pied de page 7">
            <a:extLst>
              <a:ext uri="{FF2B5EF4-FFF2-40B4-BE49-F238E27FC236}">
                <a16:creationId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27/09/2025</a:t>
            </a:fld>
            <a:endParaRPr lang="fr-FR"/>
          </a:p>
        </p:txBody>
      </p:sp>
      <p:sp>
        <p:nvSpPr>
          <p:cNvPr id="4" name="Espace réservé du pied de page 3">
            <a:extLst>
              <a:ext uri="{FF2B5EF4-FFF2-40B4-BE49-F238E27FC236}">
                <a16:creationId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27/09/2025</a:t>
            </a:fld>
            <a:endParaRPr lang="fr-FR"/>
          </a:p>
        </p:txBody>
      </p:sp>
      <p:sp>
        <p:nvSpPr>
          <p:cNvPr id="3" name="Espace réservé du pied de page 2">
            <a:extLst>
              <a:ext uri="{FF2B5EF4-FFF2-40B4-BE49-F238E27FC236}">
                <a16:creationId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27/09/2025</a:t>
            </a:fld>
            <a:endParaRPr lang="fr-FR"/>
          </a:p>
        </p:txBody>
      </p:sp>
      <p:sp>
        <p:nvSpPr>
          <p:cNvPr id="6" name="Espace réservé du pied de page 5">
            <a:extLst>
              <a:ext uri="{FF2B5EF4-FFF2-40B4-BE49-F238E27FC236}">
                <a16:creationId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27/09/2025</a:t>
            </a:fld>
            <a:endParaRPr lang="fr-FR"/>
          </a:p>
        </p:txBody>
      </p:sp>
      <p:sp>
        <p:nvSpPr>
          <p:cNvPr id="6" name="Espace réservé du pied de page 5">
            <a:extLst>
              <a:ext uri="{FF2B5EF4-FFF2-40B4-BE49-F238E27FC236}">
                <a16:creationId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27/09/2025</a:t>
            </a:fld>
            <a:endParaRPr lang="fr-FR"/>
          </a:p>
        </p:txBody>
      </p:sp>
      <p:sp>
        <p:nvSpPr>
          <p:cNvPr id="5" name="Espace réservé du pied de page 4">
            <a:extLst>
              <a:ext uri="{FF2B5EF4-FFF2-40B4-BE49-F238E27FC236}">
                <a16:creationId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27/09/2025</a:t>
            </a:fld>
            <a:endParaRPr lang="fr-FR"/>
          </a:p>
        </p:txBody>
      </p:sp>
      <p:sp>
        <p:nvSpPr>
          <p:cNvPr id="5" name="Espace réservé du pied de page 4">
            <a:extLst>
              <a:ext uri="{FF2B5EF4-FFF2-40B4-BE49-F238E27FC236}">
                <a16:creationId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Slide">
  <p:cSld name="17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435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006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theme" Target="../theme/theme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29" Type="http://schemas.openxmlformats.org/officeDocument/2006/relationships/theme" Target="../theme/theme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811"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OFG-nWUaK8DQR0QW3I_oDD_CG7DzTBUZ?usp=drive_link" TargetMode="External"/><Relationship Id="rId2" Type="http://schemas.openxmlformats.org/officeDocument/2006/relationships/hyperlink" Target="https://drive.google.com/drive/folders/1LVMLazqavrVc3RVzeVN8mafgRNxbfOyb?usp=drive_link" TargetMode="Externa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hyperlink" Target="https://drive.google.com/drive/folders/1OFG-nWUaK8DQR0QW3I_oDD_CG7DzTBU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07.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6.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4.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74.xml"/><Relationship Id="rId5" Type="http://schemas.openxmlformats.org/officeDocument/2006/relationships/image" Target="../media/image35.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8.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1.png"/><Relationship Id="rId1" Type="http://schemas.openxmlformats.org/officeDocument/2006/relationships/slideLayout" Target="../slideLayouts/slideLayout36.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2.png"/><Relationship Id="rId1" Type="http://schemas.openxmlformats.org/officeDocument/2006/relationships/slideLayout" Target="../slideLayouts/slideLayout34.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4.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35.xml"/><Relationship Id="rId5" Type="http://schemas.openxmlformats.org/officeDocument/2006/relationships/image" Target="../media/image39.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1.png"/><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2.png"/><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78.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78.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8.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78.xml"/><Relationship Id="rId5" Type="http://schemas.openxmlformats.org/officeDocument/2006/relationships/image" Target="../media/image54.png"/><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8.xml"/><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6.png"/><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78.xml"/><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6.png"/><Relationship Id="rId1" Type="http://schemas.openxmlformats.org/officeDocument/2006/relationships/slideLayout" Target="../slideLayouts/slideLayout74.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a:t>
            </a:r>
            <a:r>
              <a:rPr lang="ar-SA" sz="2400" b="1" i="0" u="none" strike="noStrike" kern="1200" cap="none" spc="0" baseline="0" dirty="0">
                <a:solidFill>
                  <a:srgbClr val="FFFFFF"/>
                </a:solidFill>
                <a:uFillTx/>
                <a:latin typeface="Calibri"/>
                <a:ea typeface="Calibri"/>
                <a:cs typeface="Calibri"/>
              </a:rPr>
              <a:t> 2</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dirty="0">
                  <a:solidFill>
                    <a:srgbClr val="FFFFFF"/>
                  </a:solidFill>
                  <a:latin typeface="Arial" pitchFamily="34"/>
                  <a:cs typeface="Arial" pitchFamily="34"/>
                </a:rPr>
                <a:t>الأولى</a:t>
              </a:r>
              <a:endParaRPr lang="ar-MA" sz="2400" b="1" dirty="0">
                <a:solidFill>
                  <a:srgbClr val="FFFFFF"/>
                </a:solidFill>
                <a:latin typeface="Arial" pitchFamily="34"/>
                <a:cs typeface="Arial" pitchFamily="34"/>
              </a:endParaRP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pic>
        <p:nvPicPr>
          <p:cNvPr id="15" name="Image 14">
            <a:extLst>
              <a:ext uri="{FF2B5EF4-FFF2-40B4-BE49-F238E27FC236}">
                <a16:creationId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5237" y="3497267"/>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أَقْرَأُ بِطَلَاقَةٍ، وَأَفْهَمُ فِقْرَةً وَصْفِيَّةً</a:t>
            </a:r>
            <a:endParaRPr lang="fr-FR" sz="2800" b="1" dirty="0">
              <a:solidFill>
                <a:schemeClr val="bg1"/>
              </a:solidFill>
              <a:cs typeface="Times New Roman" panose="02020603050405020304" pitchFamily="18" charset="0"/>
            </a:endParaRPr>
          </a:p>
        </p:txBody>
      </p:sp>
      <p:sp>
        <p:nvSpPr>
          <p:cNvPr id="14" name="Google Shape;779;p100">
            <a:extLst>
              <a:ext uri="{FF2B5EF4-FFF2-40B4-BE49-F238E27FC236}">
                <a16:creationId xmlns:a16="http://schemas.microsoft.com/office/drawing/2014/main" id="{52EE8FC3-D9E9-4A3B-E9EE-74F94AD2C5A3}"/>
              </a:ext>
            </a:extLst>
          </p:cNvPr>
          <p:cNvSpPr txBox="1"/>
          <p:nvPr/>
        </p:nvSpPr>
        <p:spPr>
          <a:xfrm>
            <a:off x="4947433" y="5317429"/>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الثانية</a:t>
            </a:r>
            <a:endParaRPr lang="fr-FR" sz="2400" b="1" dirty="0">
              <a:solidFill>
                <a:schemeClr val="bg1"/>
              </a:solidFill>
            </a:endParaRPr>
          </a:p>
        </p:txBody>
      </p:sp>
      <p:sp>
        <p:nvSpPr>
          <p:cNvPr id="18" name="Google Shape;779;p100">
            <a:extLst>
              <a:ext uri="{FF2B5EF4-FFF2-40B4-BE49-F238E27FC236}">
                <a16:creationId xmlns:a16="http://schemas.microsoft.com/office/drawing/2014/main" id="{5BF1DDA0-D69B-886B-23AB-CCE05E82716E}"/>
              </a:ext>
            </a:extLst>
          </p:cNvPr>
          <p:cNvSpPr txBox="1"/>
          <p:nvPr/>
        </p:nvSpPr>
        <p:spPr>
          <a:xfrm>
            <a:off x="4980233" y="4402053"/>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الرابع</a:t>
            </a:r>
            <a:endParaRPr lang="fr-FR" sz="2800" b="1" dirty="0">
              <a:solidFill>
                <a:schemeClr val="bg1"/>
              </a:solidFill>
            </a:endParaRPr>
          </a:p>
        </p:txBody>
      </p:sp>
      <p:sp>
        <p:nvSpPr>
          <p:cNvPr id="19" name="Google Shape;779;p100">
            <a:extLst>
              <a:ext uri="{FF2B5EF4-FFF2-40B4-BE49-F238E27FC236}">
                <a16:creationId xmlns:a16="http://schemas.microsoft.com/office/drawing/2014/main" id="{32621D15-C74B-5153-CA1C-CD24231E9AA1}"/>
              </a:ext>
            </a:extLst>
          </p:cNvPr>
          <p:cNvSpPr txBox="1"/>
          <p:nvPr/>
        </p:nvSpPr>
        <p:spPr>
          <a:xfrm>
            <a:off x="5111428" y="6081041"/>
            <a:ext cx="4326259"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وَصْفُ مَشْهَدٍ طَبيعِيٍّ، ص.30</a:t>
            </a:r>
            <a:endParaRPr lang="fr-FR" sz="2800" b="1" dirty="0">
              <a:solidFill>
                <a:schemeClr val="bg1"/>
              </a:solidFill>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a16="http://schemas.microsoft.com/office/drawing/2014/main" id="{D27CC509-4FF2-1A2B-F179-152F909EAC5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343649" y="215629"/>
            <a:ext cx="612135" cy="718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الفقرة </a:t>
              </a:r>
              <a:r>
                <a:rPr lang="ar-MA" sz="2000" b="1" i="0" u="none" strike="noStrike" kern="1200" cap="none" spc="0" baseline="0">
                  <a:solidFill>
                    <a:srgbClr val="FFFFFF"/>
                  </a:solidFill>
                  <a:uFillTx/>
                  <a:latin typeface="Arial"/>
                  <a:cs typeface="Arial" pitchFamily="34"/>
                </a:rPr>
                <a:t>ال</a:t>
              </a:r>
              <a:r>
                <a:rPr lang="ar-SA" sz="2000" b="1" i="0" u="none" strike="noStrike" kern="1200" cap="none" spc="0" baseline="0">
                  <a:solidFill>
                    <a:srgbClr val="FFFFFF"/>
                  </a:solidFill>
                  <a:uFillTx/>
                  <a:latin typeface="Arial"/>
                  <a:cs typeface="Arial" pitchFamily="34"/>
                </a:rPr>
                <a:t>قصيرة </a:t>
              </a:r>
              <a:endParaRPr lang="fr-FR" sz="2000" b="1" i="0" u="none" strike="noStrike" kern="1200" cap="none" spc="0" baseline="0">
                <a:solidFill>
                  <a:srgbClr val="FFFFFF"/>
                </a:solidFill>
                <a:uFillTx/>
                <a:latin typeface="Arial"/>
              </a:endParaRPr>
            </a:p>
          </p:txBody>
        </p:sp>
        <p:sp>
          <p:nvSpPr>
            <p:cNvPr id="15" name="Rectangle 94">
              <a:extLst>
                <a:ext uri="{FF2B5EF4-FFF2-40B4-BE49-F238E27FC236}">
                  <a16:creationId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id="{A15C9E74-958E-FB1C-79EF-5F9BFF3A6693}"/>
              </a:ext>
            </a:extLst>
          </p:cNvPr>
          <p:cNvSpPr txBox="1"/>
          <p:nvPr/>
        </p:nvSpPr>
        <p:spPr>
          <a:xfrm>
            <a:off x="6974480" y="2729203"/>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172" y="2313620"/>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C51E7-AA48-EBA3-4C6F-BAF95F0AAF70}"/>
              </a:ext>
            </a:extLst>
          </p:cNvPr>
          <p:cNvSpPr txBox="1"/>
          <p:nvPr/>
        </p:nvSpPr>
        <p:spPr>
          <a:xfrm>
            <a:off x="8808330" y="215908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9090C4-3F4D-7825-CDD6-BE9AB574BF24}"/>
              </a:ext>
            </a:extLst>
          </p:cNvPr>
          <p:cNvSpPr/>
          <p:nvPr/>
        </p:nvSpPr>
        <p:spPr>
          <a:xfrm rot="10800000">
            <a:off x="8875986" y="1556361"/>
            <a:ext cx="2863133" cy="1312967"/>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rtl="1"/>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id="{E5C9B2ED-2D80-DF6A-172A-769338BC6DDA}"/>
              </a:ext>
            </a:extLst>
          </p:cNvPr>
          <p:cNvCxnSpPr>
            <a:cxnSpLocks/>
          </p:cNvCxnSpPr>
          <p:nvPr/>
        </p:nvCxnSpPr>
        <p:spPr>
          <a:xfrm flipV="1">
            <a:off x="10300568" y="2879332"/>
            <a:ext cx="2" cy="49776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chemeClr val="tx2">
                    <a:lumMod val="25000"/>
                    <a:lumOff val="75000"/>
                  </a:schemeClr>
                </a:solidFill>
                <a:latin typeface="Aptos" panose="02110004020202020204"/>
              </a:rPr>
              <a:t>الرائز</a:t>
            </a:r>
            <a:endParaRPr lang="fr-FR" sz="2800" b="1" dirty="0">
              <a:solidFill>
                <a:schemeClr val="tx2">
                  <a:lumMod val="25000"/>
                  <a:lumOff val="75000"/>
                </a:schemeClr>
              </a:solidFill>
              <a:latin typeface="Aptos" panose="02110004020202020204"/>
            </a:endParaRPr>
          </a:p>
        </p:txBody>
      </p:sp>
      <p:sp>
        <p:nvSpPr>
          <p:cNvPr id="35" name="Oval 34">
            <a:extLst>
              <a:ext uri="{FF2B5EF4-FFF2-40B4-BE49-F238E27FC236}">
                <a16:creationId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id="{57DA0EB5-5D87-413B-3347-D9FD00B0D4F4}"/>
              </a:ext>
            </a:extLst>
          </p:cNvPr>
          <p:cNvSpPr/>
          <p:nvPr/>
        </p:nvSpPr>
        <p:spPr>
          <a:xfrm rot="10800000">
            <a:off x="10615213" y="3414547"/>
            <a:ext cx="1576787" cy="1566077"/>
          </a:xfrm>
          <a:prstGeom prst="homePlate">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id="{3EA06B1B-0C19-F757-318B-34C52282DE72}"/>
              </a:ext>
            </a:extLst>
          </p:cNvPr>
          <p:cNvSpPr/>
          <p:nvPr/>
        </p:nvSpPr>
        <p:spPr>
          <a:xfrm rot="10800000">
            <a:off x="933759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id="{4542C7CC-9153-0DE1-73FE-F0356FE5790D}"/>
              </a:ext>
            </a:extLst>
          </p:cNvPr>
          <p:cNvSpPr/>
          <p:nvPr/>
        </p:nvSpPr>
        <p:spPr>
          <a:xfrm rot="10800000">
            <a:off x="6782353" y="3414547"/>
            <a:ext cx="1576787" cy="1566077"/>
          </a:xfrm>
          <a:prstGeom prst="chevron">
            <a:avLst>
              <a:gd name="adj" fmla="val 20000"/>
            </a:avLst>
          </a:prstGeom>
          <a:solidFill>
            <a:schemeClr val="accent4"/>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4</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5</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6</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7</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893613" y="1860682"/>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lvl="0" algn="ctr" defTabSz="457200" rtl="1">
              <a:lnSpc>
                <a:spcPct val="150000"/>
              </a:lnSpc>
              <a:defRPr/>
            </a:pPr>
            <a:r>
              <a:rPr lang="ar-SA" sz="2400" b="1" dirty="0">
                <a:solidFill>
                  <a:srgbClr val="002060"/>
                </a:solidFill>
                <a:cs typeface="Times New Roman" panose="02020603050405020304" pitchFamily="18" charset="0"/>
              </a:rPr>
              <a:t>أَقْرَأُ بِطَلَاقَةٍ، وَأَفْهَمُ فِقْرَةً وَصْفِيَّةً لِمَشْهَدٍ طَبيعِيٍّ </a:t>
            </a:r>
            <a:endParaRPr lang="fr-FR" sz="2400" b="1" dirty="0">
              <a:solidFill>
                <a:srgbClr val="002060"/>
              </a:solidFill>
              <a:cs typeface="Times New Roman" panose="02020603050405020304" pitchFamily="18"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49242" y="1845102"/>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a:t>
            </a:r>
            <a:r>
              <a:rPr lang="ar-SA" sz="1867" b="1" kern="0" dirty="0">
                <a:solidFill>
                  <a:srgbClr val="000000"/>
                </a:solidFill>
                <a:latin typeface="Calibri"/>
                <a:ea typeface="Calibri"/>
                <a:cs typeface="Calibri"/>
              </a:rPr>
              <a:t>2</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836498" y="2750096"/>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algn="r" defTabSz="457200" rtl="1">
              <a:lnSpc>
                <a:spcPct val="150000"/>
              </a:lnSpc>
              <a:defRPr/>
            </a:pPr>
            <a:r>
              <a:rPr lang="ar-SA" sz="2400" b="1" dirty="0">
                <a:solidFill>
                  <a:schemeClr val="tx2">
                    <a:lumMod val="60000"/>
                    <a:lumOff val="40000"/>
                  </a:schemeClr>
                </a:solidFill>
                <a:cs typeface="Times New Roman" panose="02020603050405020304" pitchFamily="18" charset="0"/>
              </a:rPr>
              <a:t>أستمع وأفهم حكاية مثل </a:t>
            </a:r>
            <a:endParaRPr lang="fr-FR" sz="2400" b="1" dirty="0">
              <a:solidFill>
                <a:schemeClr val="tx2">
                  <a:lumMod val="60000"/>
                  <a:lumOff val="40000"/>
                </a:schemeClr>
              </a:solidFill>
              <a:cs typeface="Times New Roman" panose="02020603050405020304" pitchFamily="18"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864917"/>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SA" sz="1867" b="1" kern="0" dirty="0">
                <a:solidFill>
                  <a:prstClr val="white"/>
                </a:solidFill>
                <a:latin typeface="Calibri"/>
                <a:ea typeface="Calibri"/>
                <a:cs typeface="Calibri"/>
              </a:rPr>
              <a:t>1</a:t>
            </a:r>
            <a:r>
              <a:rPr lang="ar-MA" sz="1867" b="1" kern="0" dirty="0">
                <a:solidFill>
                  <a:prstClr val="white"/>
                </a:solidFill>
                <a:latin typeface="Calibri"/>
                <a:ea typeface="Calibri"/>
                <a:cs typeface="Calibri"/>
              </a:rPr>
              <a:t> </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794119" y="848090"/>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lvl="0" algn="r" defTabSz="457200" rtl="1">
              <a:lnSpc>
                <a:spcPct val="150000"/>
              </a:lnSpc>
              <a:defRPr/>
            </a:pPr>
            <a:r>
              <a:rPr lang="ar-SA" sz="2400" b="1" dirty="0">
                <a:solidFill>
                  <a:schemeClr val="tx2">
                    <a:lumMod val="60000"/>
                    <a:lumOff val="40000"/>
                  </a:schemeClr>
                </a:solidFill>
                <a:cs typeface="Times New Roman" panose="02020603050405020304" pitchFamily="18" charset="0"/>
              </a:rPr>
              <a:t>أَقْرَأُ بِطَلَاقَةٍ، وَأَفْهَمُ فِقْرَةً سردية من حكاية متخيلة</a:t>
            </a:r>
            <a:endParaRPr lang="fr-FR" sz="2400" b="1" dirty="0">
              <a:solidFill>
                <a:schemeClr val="tx2">
                  <a:lumMod val="60000"/>
                  <a:lumOff val="40000"/>
                </a:schemeClr>
              </a:solidFill>
              <a:cs typeface="Times New Roman" panose="02020603050405020304" pitchFamily="18"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819873" y="3538108"/>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algn="r" defTabSz="342909" rtl="1">
              <a:spcBef>
                <a:spcPts val="600"/>
              </a:spcBef>
              <a:spcAft>
                <a:spcPts val="600"/>
              </a:spcAft>
              <a:buSzPct val="100000"/>
              <a:defRPr sz="1800" b="0" i="0" u="none" strike="noStrike" kern="0" cap="none" spc="0" baseline="0">
                <a:solidFill>
                  <a:srgbClr val="000000"/>
                </a:solidFill>
                <a:uFillTx/>
              </a:defRPr>
            </a:pPr>
            <a:r>
              <a:rPr lang="ar-SA" sz="2400" b="1" dirty="0">
                <a:solidFill>
                  <a:schemeClr val="tx2">
                    <a:lumMod val="60000"/>
                    <a:lumOff val="40000"/>
                  </a:schemeClr>
                </a:solidFill>
                <a:cs typeface="Times New Roman" panose="02020603050405020304" pitchFamily="18" charset="0"/>
              </a:rPr>
              <a:t>أنجز نشاطا توليفيا</a:t>
            </a:r>
            <a:endParaRPr lang="fr-FR" sz="2400" b="1" dirty="0">
              <a:solidFill>
                <a:schemeClr val="tx2">
                  <a:lumMod val="60000"/>
                  <a:lumOff val="40000"/>
                </a:schemeClr>
              </a:solidFill>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252949" y="1728885"/>
            <a:ext cx="8794800"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4142147D-75FC-6FFC-D003-AD9049C1624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F598FD0-1B17-E1E7-B134-75E20494B0C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9C2A6FE8-207B-D27D-74B1-43B3274D4F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995;p109">
            <a:extLst>
              <a:ext uri="{FF2B5EF4-FFF2-40B4-BE49-F238E27FC236}">
                <a16:creationId xmlns:a16="http://schemas.microsoft.com/office/drawing/2014/main" id="{7DDE3D86-78A0-0229-97B1-74B263F49E73}"/>
              </a:ext>
            </a:extLst>
          </p:cNvPr>
          <p:cNvSpPr txBox="1"/>
          <p:nvPr/>
        </p:nvSpPr>
        <p:spPr>
          <a:xfrm>
            <a:off x="6373801" y="1645993"/>
            <a:ext cx="3566004"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1850" b="1" i="0" u="none" strike="noStrike" kern="0" cap="none" spc="0" normalizeH="0" baseline="0">
                <a:ln>
                  <a:noFill/>
                </a:ln>
                <a:solidFill>
                  <a:srgbClr val="FFFFFF"/>
                </a:solidFill>
                <a:effectLst/>
                <a:uLnTx/>
                <a:uFillTx/>
                <a:latin typeface="Arial" pitchFamily="34"/>
                <a:ea typeface="Dosis"/>
                <a:cs typeface="Arial" pitchFamily="34"/>
              </a:defRPr>
            </a:lvl1pPr>
          </a:lstStyle>
          <a:p>
            <a:r>
              <a:rPr lang="fr-FR" dirty="0" err="1"/>
              <a:t>كراسة</a:t>
            </a:r>
            <a:r>
              <a:rPr lang="fr-FR" dirty="0"/>
              <a:t> </a:t>
            </a:r>
            <a:r>
              <a:rPr lang="fr-FR" dirty="0" err="1"/>
              <a:t>التلميذ</a:t>
            </a:r>
            <a:endParaRPr lang="fr-FR" dirty="0"/>
          </a:p>
        </p:txBody>
      </p:sp>
      <p:sp>
        <p:nvSpPr>
          <p:cNvPr id="6" name="Google Shape;996;p109">
            <a:extLst>
              <a:ext uri="{FF2B5EF4-FFF2-40B4-BE49-F238E27FC236}">
                <a16:creationId xmlns:a16="http://schemas.microsoft.com/office/drawing/2014/main" id="{29F91078-42E1-E5EE-7B56-7030C43EE358}"/>
              </a:ext>
            </a:extLst>
          </p:cNvPr>
          <p:cNvSpPr txBox="1"/>
          <p:nvPr/>
        </p:nvSpPr>
        <p:spPr>
          <a:xfrm>
            <a:off x="1361709" y="1645993"/>
            <a:ext cx="4770397"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1850" b="1" i="0" u="none" strike="noStrike" kern="0" cap="none" spc="0" normalizeH="0" baseline="0" noProof="0">
                <a:ln>
                  <a:noFill/>
                </a:ln>
                <a:solidFill>
                  <a:srgbClr val="FFFFFF"/>
                </a:solidFill>
                <a:effectLst/>
                <a:uLnTx/>
                <a:uFillTx/>
                <a:latin typeface="Arial" pitchFamily="34"/>
                <a:ea typeface="Dosis"/>
                <a:cs typeface="Arial" pitchFamily="34"/>
              </a:rPr>
              <a:t>أخرى</a:t>
            </a:r>
            <a:endParaRPr kumimoji="0" lang="ar-MA" sz="1867" b="1" i="0" u="none" strike="noStrike" kern="1200" cap="none" spc="0" normalizeH="0" baseline="0" noProof="0">
              <a:ln>
                <a:noFill/>
              </a:ln>
              <a:solidFill>
                <a:srgbClr val="FFFFFF"/>
              </a:solidFill>
              <a:effectLst/>
              <a:uLnTx/>
              <a:uFillTx/>
              <a:latin typeface="Arial" pitchFamily="34"/>
              <a:ea typeface="Dosis"/>
              <a:cs typeface="Arial" pitchFamily="34"/>
            </a:endParaRPr>
          </a:p>
        </p:txBody>
      </p:sp>
      <p:sp>
        <p:nvSpPr>
          <p:cNvPr id="7" name="Google Shape;997;p109">
            <a:extLst>
              <a:ext uri="{FF2B5EF4-FFF2-40B4-BE49-F238E27FC236}">
                <a16:creationId xmlns:a16="http://schemas.microsoft.com/office/drawing/2014/main" id="{D974EADD-4DF0-CD0D-47BE-5A6EBCD6DDC0}"/>
              </a:ext>
            </a:extLst>
          </p:cNvPr>
          <p:cNvSpPr/>
          <p:nvPr/>
        </p:nvSpPr>
        <p:spPr>
          <a:xfrm>
            <a:off x="1312911" y="2401561"/>
            <a:ext cx="4770397" cy="3161792"/>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8" name="Google Shape;998;p109">
            <a:extLst>
              <a:ext uri="{FF2B5EF4-FFF2-40B4-BE49-F238E27FC236}">
                <a16:creationId xmlns:a16="http://schemas.microsoft.com/office/drawing/2014/main" id="{B6D225D9-2332-A7A2-B85E-4A804A466A55}"/>
              </a:ext>
            </a:extLst>
          </p:cNvPr>
          <p:cNvSpPr/>
          <p:nvPr/>
        </p:nvSpPr>
        <p:spPr>
          <a:xfrm>
            <a:off x="6371820" y="2448953"/>
            <a:ext cx="3566004" cy="3114400"/>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999;p109">
            <a:extLst>
              <a:ext uri="{FF2B5EF4-FFF2-40B4-BE49-F238E27FC236}">
                <a16:creationId xmlns:a16="http://schemas.microsoft.com/office/drawing/2014/main" id="{9878B196-E3FB-CCA3-F13F-3CB283F570E4}"/>
              </a:ext>
            </a:extLst>
          </p:cNvPr>
          <p:cNvSpPr txBox="1">
            <a:spLocks/>
          </p:cNvSpPr>
          <p:nvPr/>
        </p:nvSpPr>
        <p:spPr>
          <a:xfrm>
            <a:off x="7109916" y="146933"/>
            <a:ext cx="4116213" cy="687115"/>
          </a:xfrm>
          <a:prstGeom prst="rect">
            <a:avLst/>
          </a:prstGeom>
        </p:spPr>
        <p:txBody>
          <a:bodyPr lIns="91430" tIns="45701" rIns="91430" bIns="45701"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fr-FR" sz="3200" b="1" dirty="0" err="1">
                <a:solidFill>
                  <a:schemeClr val="tx2"/>
                </a:solidFill>
                <a:ea typeface="+mn-ea"/>
                <a:cs typeface="+mn-cs"/>
              </a:rPr>
              <a:t>المستلزمات</a:t>
            </a:r>
            <a:r>
              <a:rPr lang="fr-FR" sz="3200" b="1" dirty="0">
                <a:solidFill>
                  <a:schemeClr val="tx2"/>
                </a:solidFill>
                <a:ea typeface="+mn-ea"/>
                <a:cs typeface="+mn-cs"/>
              </a:rPr>
              <a:t> </a:t>
            </a:r>
            <a:r>
              <a:rPr lang="fr-FR" sz="3200" b="1" dirty="0" err="1">
                <a:solidFill>
                  <a:schemeClr val="tx2"/>
                </a:solidFill>
                <a:ea typeface="+mn-ea"/>
                <a:cs typeface="+mn-cs"/>
              </a:rPr>
              <a:t>الدراسية</a:t>
            </a:r>
            <a:endParaRPr lang="fr-FR" sz="3200" b="1" dirty="0">
              <a:solidFill>
                <a:schemeClr val="tx2"/>
              </a:solidFill>
              <a:ea typeface="+mn-ea"/>
              <a:cs typeface="+mn-cs"/>
            </a:endParaRPr>
          </a:p>
        </p:txBody>
      </p:sp>
      <p:pic>
        <p:nvPicPr>
          <p:cNvPr id="10" name="Google Shape;1001;p109">
            <a:extLst>
              <a:ext uri="{FF2B5EF4-FFF2-40B4-BE49-F238E27FC236}">
                <a16:creationId xmlns:a16="http://schemas.microsoft.com/office/drawing/2014/main" id="{BF312A59-B5F9-2BA9-331A-DA1E64A53C16}"/>
              </a:ext>
            </a:extLst>
          </p:cNvPr>
          <p:cNvPicPr>
            <a:picLocks noChangeAspect="1"/>
          </p:cNvPicPr>
          <p:nvPr/>
        </p:nvPicPr>
        <p:blipFill>
          <a:blip r:embed="rId3">
            <a:alphaModFix/>
          </a:blip>
          <a:srcRect/>
          <a:stretch>
            <a:fillRect/>
          </a:stretch>
        </p:blipFill>
        <p:spPr>
          <a:xfrm>
            <a:off x="1717600" y="2922013"/>
            <a:ext cx="883669" cy="901265"/>
          </a:xfrm>
          <a:prstGeom prst="rect">
            <a:avLst/>
          </a:prstGeom>
          <a:noFill/>
          <a:ln cap="flat">
            <a:noFill/>
          </a:ln>
        </p:spPr>
      </p:pic>
      <p:grpSp>
        <p:nvGrpSpPr>
          <p:cNvPr id="11" name="Google Shape;1002;p109">
            <a:extLst>
              <a:ext uri="{FF2B5EF4-FFF2-40B4-BE49-F238E27FC236}">
                <a16:creationId xmlns:a16="http://schemas.microsoft.com/office/drawing/2014/main" id="{80564936-B286-6925-07D2-94E6353380D8}"/>
              </a:ext>
            </a:extLst>
          </p:cNvPr>
          <p:cNvGrpSpPr/>
          <p:nvPr/>
        </p:nvGrpSpPr>
        <p:grpSpPr>
          <a:xfrm>
            <a:off x="4512956" y="2966355"/>
            <a:ext cx="1156758" cy="812580"/>
            <a:chOff x="3412147" y="3579446"/>
            <a:chExt cx="849431" cy="398513"/>
          </a:xfrm>
        </p:grpSpPr>
        <p:sp>
          <p:nvSpPr>
            <p:cNvPr id="12" name="Google Shape;1003;p109">
              <a:extLst>
                <a:ext uri="{FF2B5EF4-FFF2-40B4-BE49-F238E27FC236}">
                  <a16:creationId xmlns:a16="http://schemas.microsoft.com/office/drawing/2014/main" id="{EAF53A74-1748-0437-F01C-91754F610C54}"/>
                </a:ext>
              </a:extLst>
            </p:cNvPr>
            <p:cNvSpPr/>
            <p:nvPr/>
          </p:nvSpPr>
          <p:spPr>
            <a:xfrm>
              <a:off x="3412147" y="3579446"/>
              <a:ext cx="849431" cy="398513"/>
            </a:xfrm>
            <a:custGeom>
              <a:avLst/>
              <a:gdLst>
                <a:gd name="f0" fmla="val 10800000"/>
                <a:gd name="f1" fmla="val 5400000"/>
                <a:gd name="f2" fmla="val 16200000"/>
                <a:gd name="f3" fmla="val w"/>
                <a:gd name="f4" fmla="val h"/>
                <a:gd name="f5" fmla="val ss"/>
                <a:gd name="f6" fmla="val 0"/>
                <a:gd name="f7" fmla="*/ 5419351 1 1725033"/>
                <a:gd name="f8" fmla="val 45"/>
                <a:gd name="f9" fmla="val 163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09554" cap="flat">
              <a:solidFill>
                <a:srgbClr val="2E6574"/>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1200" cap="none" spc="0" normalizeH="0" baseline="0" noProof="0">
                <a:ln>
                  <a:noFill/>
                </a:ln>
                <a:solidFill>
                  <a:srgbClr val="FFFFFF"/>
                </a:solidFill>
                <a:effectLst/>
                <a:uLnTx/>
                <a:uFillTx/>
                <a:latin typeface="Calibri"/>
                <a:ea typeface="Calibri"/>
                <a:cs typeface="Calibri"/>
              </a:endParaRPr>
            </a:p>
          </p:txBody>
        </p:sp>
        <p:grpSp>
          <p:nvGrpSpPr>
            <p:cNvPr id="13" name="Google Shape;1004;p109">
              <a:extLst>
                <a:ext uri="{FF2B5EF4-FFF2-40B4-BE49-F238E27FC236}">
                  <a16:creationId xmlns:a16="http://schemas.microsoft.com/office/drawing/2014/main" id="{4672F8AE-B4AA-C9C7-DFBD-F60DA13D4484}"/>
                </a:ext>
              </a:extLst>
            </p:cNvPr>
            <p:cNvGrpSpPr/>
            <p:nvPr/>
          </p:nvGrpSpPr>
          <p:grpSpPr>
            <a:xfrm>
              <a:off x="3631923" y="3592046"/>
              <a:ext cx="542979" cy="324876"/>
              <a:chOff x="3631923" y="3592046"/>
              <a:chExt cx="542979" cy="324876"/>
            </a:xfrm>
          </p:grpSpPr>
          <p:pic>
            <p:nvPicPr>
              <p:cNvPr id="14" name="Google Shape;1005;p109">
                <a:extLst>
                  <a:ext uri="{FF2B5EF4-FFF2-40B4-BE49-F238E27FC236}">
                    <a16:creationId xmlns:a16="http://schemas.microsoft.com/office/drawing/2014/main" id="{11A2BFD4-1BDF-3663-226D-5D35BA41ADFA}"/>
                  </a:ext>
                </a:extLst>
              </p:cNvPr>
              <p:cNvPicPr>
                <a:picLocks noChangeAspect="1"/>
              </p:cNvPicPr>
              <p:nvPr/>
            </p:nvPicPr>
            <p:blipFill>
              <a:blip r:embed="rId4">
                <a:alphaModFix/>
              </a:blip>
              <a:srcRect l="71346" t="7392" r="15566" b="76219"/>
              <a:stretch>
                <a:fillRect/>
              </a:stretch>
            </p:blipFill>
            <p:spPr>
              <a:xfrm>
                <a:off x="4063145" y="3592046"/>
                <a:ext cx="111757" cy="86666"/>
              </a:xfrm>
              <a:prstGeom prst="rect">
                <a:avLst/>
              </a:prstGeom>
              <a:noFill/>
              <a:ln cap="flat">
                <a:noFill/>
              </a:ln>
            </p:spPr>
          </p:pic>
          <p:pic>
            <p:nvPicPr>
              <p:cNvPr id="15" name="Google Shape;1006;p109">
                <a:extLst>
                  <a:ext uri="{FF2B5EF4-FFF2-40B4-BE49-F238E27FC236}">
                    <a16:creationId xmlns:a16="http://schemas.microsoft.com/office/drawing/2014/main" id="{9BA88CEC-FD3F-784A-BCBB-15584DF26057}"/>
                  </a:ext>
                </a:extLst>
              </p:cNvPr>
              <p:cNvPicPr>
                <a:picLocks noChangeAspect="1"/>
              </p:cNvPicPr>
              <p:nvPr/>
            </p:nvPicPr>
            <p:blipFill>
              <a:blip r:embed="rId5">
                <a:alphaModFix/>
              </a:blip>
              <a:srcRect/>
              <a:stretch>
                <a:fillRect/>
              </a:stretch>
            </p:blipFill>
            <p:spPr>
              <a:xfrm rot="20646970">
                <a:off x="3631923" y="3665042"/>
                <a:ext cx="406002" cy="251880"/>
              </a:xfrm>
              <a:prstGeom prst="rect">
                <a:avLst/>
              </a:prstGeom>
              <a:noFill/>
              <a:ln cap="flat">
                <a:noFill/>
              </a:ln>
            </p:spPr>
          </p:pic>
        </p:grpSp>
      </p:grpSp>
      <p:pic>
        <p:nvPicPr>
          <p:cNvPr id="16" name="Image 15">
            <a:extLst>
              <a:ext uri="{FF2B5EF4-FFF2-40B4-BE49-F238E27FC236}">
                <a16:creationId xmlns:a16="http://schemas.microsoft.com/office/drawing/2014/main" id="{AF4BF51D-BB12-13DB-FFA8-BE212F6E9288}"/>
              </a:ext>
            </a:extLst>
          </p:cNvPr>
          <p:cNvPicPr>
            <a:picLocks noChangeAspect="1"/>
          </p:cNvPicPr>
          <p:nvPr/>
        </p:nvPicPr>
        <p:blipFill>
          <a:blip r:embed="rId6"/>
          <a:stretch>
            <a:fillRect/>
          </a:stretch>
        </p:blipFill>
        <p:spPr>
          <a:xfrm>
            <a:off x="7109916" y="2574935"/>
            <a:ext cx="2089811" cy="2862436"/>
          </a:xfrm>
          <a:prstGeom prst="rect">
            <a:avLst/>
          </a:prstGeom>
          <a:ln>
            <a:solidFill>
              <a:srgbClr val="156082"/>
            </a:solidFill>
          </a:ln>
        </p:spPr>
      </p:pic>
      <p:pic>
        <p:nvPicPr>
          <p:cNvPr id="18" name="Picture 2" descr="Blackboard ">
            <a:extLst>
              <a:ext uri="{FF2B5EF4-FFF2-40B4-BE49-F238E27FC236}">
                <a16:creationId xmlns:a16="http://schemas.microsoft.com/office/drawing/2014/main" id="{47DFF527-1725-35E9-9C5C-CBD7AF989A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951" y="3724514"/>
            <a:ext cx="1487493" cy="1487493"/>
          </a:xfrm>
          <a:prstGeom prst="rect">
            <a:avLst/>
          </a:prstGeom>
          <a:solidFill>
            <a:schemeClr val="bg1"/>
          </a:solidFill>
        </p:spPr>
      </p:pic>
      <p:pic>
        <p:nvPicPr>
          <p:cNvPr id="19" name="Picture 3" descr="Image générée">
            <a:extLst>
              <a:ext uri="{FF2B5EF4-FFF2-40B4-BE49-F238E27FC236}">
                <a16:creationId xmlns:a16="http://schemas.microsoft.com/office/drawing/2014/main" id="{BE233033-54B4-AF37-5FDE-D40D06011D8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546" r="71115" b="60700"/>
          <a:stretch>
            <a:fillRect/>
          </a:stretch>
        </p:blipFill>
        <p:spPr bwMode="auto">
          <a:xfrm>
            <a:off x="10979739" y="-107861"/>
            <a:ext cx="1264016" cy="103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A4953F4D-5EB1-7918-78B1-FAF7528ED0E4}"/>
            </a:ext>
          </a:extLst>
        </p:cNvPr>
        <p:cNvGrpSpPr/>
        <p:nvPr/>
      </p:nvGrpSpPr>
      <p:grpSpPr>
        <a:xfrm>
          <a:off x="0" y="0"/>
          <a:ext cx="0" cy="0"/>
          <a:chOff x="0" y="0"/>
          <a:chExt cx="0" cy="0"/>
        </a:xfrm>
      </p:grpSpPr>
      <p:sp>
        <p:nvSpPr>
          <p:cNvPr id="3" name="Google Shape;255;p28">
            <a:extLst>
              <a:ext uri="{FF2B5EF4-FFF2-40B4-BE49-F238E27FC236}">
                <a16:creationId xmlns:a16="http://schemas.microsoft.com/office/drawing/2014/main" id="{ADC741BD-C35B-6711-0D9F-DEB7BD7BE5C2}"/>
              </a:ext>
            </a:extLst>
          </p:cNvPr>
          <p:cNvSpPr/>
          <p:nvPr/>
        </p:nvSpPr>
        <p:spPr>
          <a:xfrm>
            <a:off x="-595085" y="31958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التعليمية</a:t>
            </a:r>
            <a:r>
              <a:rPr lang="ar-MA" sz="3200" b="1" dirty="0">
                <a:solidFill>
                  <a:srgbClr val="44546A"/>
                </a:solidFill>
                <a:latin typeface="Arial"/>
                <a:ea typeface="Arial"/>
                <a:cs typeface="Arial"/>
              </a:rPr>
              <a:t> لدى للأستاذ</a:t>
            </a:r>
            <a:endParaRPr lang="fr-MA" sz="3200" b="1" kern="0" dirty="0">
              <a:solidFill>
                <a:srgbClr val="FF0000"/>
              </a:solidFill>
              <a:latin typeface="Calibri"/>
              <a:ea typeface="Calibri"/>
              <a:cs typeface="Calibri"/>
            </a:endParaRPr>
          </a:p>
        </p:txBody>
      </p:sp>
      <p:sp>
        <p:nvSpPr>
          <p:cNvPr id="14" name="Google Shape;276;p28">
            <a:extLst>
              <a:ext uri="{FF2B5EF4-FFF2-40B4-BE49-F238E27FC236}">
                <a16:creationId xmlns:a16="http://schemas.microsoft.com/office/drawing/2014/main" id="{4645C4CF-711F-44CD-9DF4-AE3E1D124680}"/>
              </a:ext>
            </a:extLst>
          </p:cNvPr>
          <p:cNvSpPr/>
          <p:nvPr/>
        </p:nvSpPr>
        <p:spPr>
          <a:xfrm>
            <a:off x="2854159" y="1725050"/>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تقديم الحصة</a:t>
            </a:r>
            <a:endParaRPr lang="fr-FR" sz="1867" b="1" kern="0" dirty="0">
              <a:solidFill>
                <a:srgbClr val="44546A"/>
              </a:solidFill>
              <a:latin typeface="Calibri"/>
              <a:ea typeface="Calibri"/>
              <a:cs typeface="Calibri"/>
            </a:endParaRPr>
          </a:p>
        </p:txBody>
      </p:sp>
      <p:sp>
        <p:nvSpPr>
          <p:cNvPr id="15" name="Google Shape;276;p28">
            <a:extLst>
              <a:ext uri="{FF2B5EF4-FFF2-40B4-BE49-F238E27FC236}">
                <a16:creationId xmlns:a16="http://schemas.microsoft.com/office/drawing/2014/main" id="{86B28656-BD55-DF81-DAA0-81607787D386}"/>
              </a:ext>
            </a:extLst>
          </p:cNvPr>
          <p:cNvSpPr/>
          <p:nvPr/>
        </p:nvSpPr>
        <p:spPr>
          <a:xfrm>
            <a:off x="2854159" y="2351322"/>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مسار</a:t>
            </a:r>
            <a:endParaRPr lang="fr-FR" sz="1867" b="1" kern="0" dirty="0">
              <a:solidFill>
                <a:srgbClr val="44546A"/>
              </a:solidFill>
              <a:latin typeface="Calibri"/>
              <a:ea typeface="Calibri"/>
              <a:cs typeface="Calibri"/>
            </a:endParaRPr>
          </a:p>
        </p:txBody>
      </p:sp>
      <p:sp>
        <p:nvSpPr>
          <p:cNvPr id="16" name="Google Shape;276;p28">
            <a:extLst>
              <a:ext uri="{FF2B5EF4-FFF2-40B4-BE49-F238E27FC236}">
                <a16:creationId xmlns:a16="http://schemas.microsoft.com/office/drawing/2014/main" id="{D2D0A648-9BB6-5C5C-442C-42431FCB3517}"/>
              </a:ext>
            </a:extLst>
          </p:cNvPr>
          <p:cNvSpPr/>
          <p:nvPr/>
        </p:nvSpPr>
        <p:spPr>
          <a:xfrm>
            <a:off x="2854160" y="4015705"/>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2"/>
              </a:rPr>
              <a:t>تقنيات التنشيط</a:t>
            </a:r>
            <a:endParaRPr lang="fr-FR" sz="1867" b="1" kern="0" dirty="0">
              <a:solidFill>
                <a:srgbClr val="44546A"/>
              </a:solidFill>
              <a:latin typeface="Calibri"/>
              <a:ea typeface="Calibri"/>
              <a:cs typeface="Calibri"/>
            </a:endParaRPr>
          </a:p>
        </p:txBody>
      </p:sp>
      <p:sp>
        <p:nvSpPr>
          <p:cNvPr id="17" name="Google Shape;276;p28">
            <a:extLst>
              <a:ext uri="{FF2B5EF4-FFF2-40B4-BE49-F238E27FC236}">
                <a16:creationId xmlns:a16="http://schemas.microsoft.com/office/drawing/2014/main" id="{704FFF7E-5C22-56E6-8231-FDD1DC8B9C6C}"/>
              </a:ext>
            </a:extLst>
          </p:cNvPr>
          <p:cNvSpPr/>
          <p:nvPr/>
        </p:nvSpPr>
        <p:spPr>
          <a:xfrm>
            <a:off x="2854159" y="4557531"/>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a:r>
              <a:rPr lang="ar-MA" b="1" dirty="0">
                <a:hlinkClick r:id="rId3"/>
              </a:rPr>
              <a:t>مقاطع عامة – التصرفات السليمة</a:t>
            </a:r>
            <a:endParaRPr lang="ar-MA" dirty="0"/>
          </a:p>
        </p:txBody>
      </p:sp>
      <p:sp>
        <p:nvSpPr>
          <p:cNvPr id="18" name="Google Shape;276;p28">
            <a:extLst>
              <a:ext uri="{FF2B5EF4-FFF2-40B4-BE49-F238E27FC236}">
                <a16:creationId xmlns:a16="http://schemas.microsoft.com/office/drawing/2014/main" id="{F05AB95B-4124-4DE4-EBBE-9E5BC8AC30B8}"/>
              </a:ext>
            </a:extLst>
          </p:cNvPr>
          <p:cNvSpPr/>
          <p:nvPr/>
        </p:nvSpPr>
        <p:spPr>
          <a:xfrm>
            <a:off x="2854159" y="5093383"/>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4"/>
              </a:rPr>
              <a:t>مقاطع فيديو-العربية</a:t>
            </a:r>
            <a:endParaRPr lang="fr-FR" sz="1867" b="1" kern="0" dirty="0">
              <a:solidFill>
                <a:srgbClr val="44546A"/>
              </a:solidFill>
              <a:latin typeface="Calibri"/>
              <a:ea typeface="Calibri"/>
              <a:cs typeface="Calibri"/>
            </a:endParaRPr>
          </a:p>
        </p:txBody>
      </p:sp>
      <p:sp>
        <p:nvSpPr>
          <p:cNvPr id="20" name="Google Shape;276;p28">
            <a:extLst>
              <a:ext uri="{FF2B5EF4-FFF2-40B4-BE49-F238E27FC236}">
                <a16:creationId xmlns:a16="http://schemas.microsoft.com/office/drawing/2014/main" id="{23BF0DF5-069E-3E17-F24E-1FB27CEFC73A}"/>
              </a:ext>
            </a:extLst>
          </p:cNvPr>
          <p:cNvSpPr/>
          <p:nvPr/>
        </p:nvSpPr>
        <p:spPr>
          <a:xfrm>
            <a:off x="2854159" y="3013749"/>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fr-FR" sz="1867" b="1" kern="0" dirty="0">
                <a:solidFill>
                  <a:srgbClr val="44546A"/>
                </a:solidFill>
                <a:latin typeface="Calibri"/>
                <a:ea typeface="Calibri"/>
                <a:cs typeface="Calibri"/>
              </a:rPr>
              <a:t>….</a:t>
            </a:r>
          </a:p>
        </p:txBody>
      </p:sp>
      <p:pic>
        <p:nvPicPr>
          <p:cNvPr id="5" name="Picture 2" descr="Image générée">
            <a:extLst>
              <a:ext uri="{FF2B5EF4-FFF2-40B4-BE49-F238E27FC236}">
                <a16:creationId xmlns:a16="http://schemas.microsoft.com/office/drawing/2014/main" id="{30C96641-5264-6E13-6948-37BF3649EB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322962" y="6795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76;p28">
            <a:extLst>
              <a:ext uri="{FF2B5EF4-FFF2-40B4-BE49-F238E27FC236}">
                <a16:creationId xmlns:a16="http://schemas.microsoft.com/office/drawing/2014/main" id="{F03EC7A7-6EE7-976A-AA0C-A906A34AD33F}"/>
              </a:ext>
            </a:extLst>
          </p:cNvPr>
          <p:cNvSpPr/>
          <p:nvPr/>
        </p:nvSpPr>
        <p:spPr>
          <a:xfrm>
            <a:off x="8748241" y="1696275"/>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200" b="1" dirty="0" err="1">
                <a:solidFill>
                  <a:schemeClr val="bg1"/>
                </a:solidFill>
                <a:latin typeface="Arial"/>
                <a:ea typeface="Calibri"/>
                <a:cs typeface="Arial"/>
              </a:rPr>
              <a:t>الدلائل</a:t>
            </a:r>
            <a:r>
              <a:rPr lang="fr-FR" sz="2200" b="1" dirty="0">
                <a:solidFill>
                  <a:schemeClr val="bg1"/>
                </a:solidFill>
                <a:latin typeface="Arial"/>
                <a:ea typeface="Calibri"/>
                <a:cs typeface="Arial"/>
              </a:rPr>
              <a:t> </a:t>
            </a:r>
            <a:r>
              <a:rPr lang="fr-FR" sz="2200" b="1" kern="0" dirty="0" err="1">
                <a:solidFill>
                  <a:schemeClr val="bg1"/>
                </a:solidFill>
                <a:latin typeface="Calibri"/>
                <a:ea typeface="Calibri"/>
                <a:cs typeface="Calibri"/>
              </a:rPr>
              <a:t>والمراجع</a:t>
            </a:r>
            <a:endParaRPr lang="fr-FR" sz="2200" b="1" kern="0" dirty="0">
              <a:solidFill>
                <a:schemeClr val="bg1"/>
              </a:solidFill>
              <a:latin typeface="Calibri"/>
              <a:ea typeface="Calibri"/>
              <a:cs typeface="Calibri"/>
            </a:endParaRPr>
          </a:p>
        </p:txBody>
      </p:sp>
      <p:sp>
        <p:nvSpPr>
          <p:cNvPr id="4" name="Google Shape;276;p28">
            <a:extLst>
              <a:ext uri="{FF2B5EF4-FFF2-40B4-BE49-F238E27FC236}">
                <a16:creationId xmlns:a16="http://schemas.microsoft.com/office/drawing/2014/main" id="{3F6E3402-0203-63B2-670C-5F71E41599B7}"/>
              </a:ext>
            </a:extLst>
          </p:cNvPr>
          <p:cNvSpPr/>
          <p:nvPr/>
        </p:nvSpPr>
        <p:spPr>
          <a:xfrm>
            <a:off x="8748241" y="3884304"/>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algn="ctr" defTabSz="1219170">
              <a:defRPr sz="1800" b="0" i="0" u="none" strike="noStrike" kern="0" cap="none" spc="0" baseline="0">
                <a:solidFill>
                  <a:srgbClr val="000000"/>
                </a:solidFill>
                <a:uFillTx/>
              </a:defRPr>
            </a:pPr>
            <a:r>
              <a:rPr lang="ar-MA" sz="2200" dirty="0">
                <a:solidFill>
                  <a:schemeClr val="bg1"/>
                </a:solidFill>
              </a:rPr>
              <a:t>مقاطع فيديو</a:t>
            </a:r>
            <a:endParaRPr lang="fr-FR" sz="2200" b="1" kern="0" dirty="0">
              <a:solidFill>
                <a:schemeClr val="bg1"/>
              </a:solidFill>
              <a:latin typeface="Calibri"/>
              <a:ea typeface="Calibri"/>
              <a:cs typeface="Calibri"/>
            </a:endParaRPr>
          </a:p>
        </p:txBody>
      </p:sp>
    </p:spTree>
    <p:extLst>
      <p:ext uri="{BB962C8B-B14F-4D97-AF65-F5344CB8AC3E}">
        <p14:creationId xmlns:p14="http://schemas.microsoft.com/office/powerpoint/2010/main" val="30834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D223B19E-8B8D-1324-67BF-587110784755}"/>
            </a:ext>
          </a:extLst>
        </p:cNvPr>
        <p:cNvGrpSpPr/>
        <p:nvPr/>
      </p:nvGrpSpPr>
      <p:grpSpPr>
        <a:xfrm>
          <a:off x="0" y="0"/>
          <a:ext cx="0" cy="0"/>
          <a:chOff x="0" y="0"/>
          <a:chExt cx="0" cy="0"/>
        </a:xfrm>
      </p:grpSpPr>
      <p:sp>
        <p:nvSpPr>
          <p:cNvPr id="13" name="Google Shape;1140;p112">
            <a:extLst>
              <a:ext uri="{FF2B5EF4-FFF2-40B4-BE49-F238E27FC236}">
                <a16:creationId xmlns:a16="http://schemas.microsoft.com/office/drawing/2014/main" id="{AD33CE28-6430-3190-0BC5-C86759D5CB5B}"/>
              </a:ext>
            </a:extLst>
          </p:cNvPr>
          <p:cNvSpPr txBox="1"/>
          <p:nvPr/>
        </p:nvSpPr>
        <p:spPr>
          <a:xfrm>
            <a:off x="1399309" y="343893"/>
            <a:ext cx="9957210" cy="592213"/>
          </a:xfrm>
          <a:prstGeom prst="rect">
            <a:avLst/>
          </a:prstGeom>
          <a:noFill/>
          <a:ln cap="flat">
            <a:noFill/>
          </a:ln>
        </p:spPr>
        <p:txBody>
          <a:bodyPr vert="horz" wrap="square" lIns="0" tIns="0" rIns="0" bIns="0" anchor="t" anchorCtr="0" compatLnSpc="1">
            <a:spAutoFit/>
          </a:bodyPr>
          <a:lstStyle/>
          <a:p>
            <a:pPr algn="r" defTabSz="1219170" rtl="1">
              <a:lnSpc>
                <a:spcPct val="131218"/>
              </a:lnSpc>
              <a:defRPr sz="1800" b="0" i="0" u="none" strike="noStrike" kern="0" cap="none" spc="0" baseline="0">
                <a:solidFill>
                  <a:srgbClr val="000000"/>
                </a:solidFill>
                <a:uFillTx/>
              </a:defRPr>
            </a:pP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توجيهات </a:t>
            </a:r>
            <a:r>
              <a:rPr lang="ar-MA" sz="3200" b="1" dirty="0" err="1">
                <a:solidFill>
                  <a:srgbClr val="156082"/>
                </a:solidFill>
                <a:latin typeface="Calibri" panose="020F0502020204030204" pitchFamily="34" charset="0"/>
                <a:ea typeface="Calibri" panose="020F0502020204030204" pitchFamily="34" charset="0"/>
                <a:cs typeface="Calibri" panose="020F0502020204030204" pitchFamily="34" charset="0"/>
              </a:rPr>
              <a:t>ديداكتيكية</a:t>
            </a: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MA" sz="3200" b="1">
                <a:solidFill>
                  <a:srgbClr val="156082"/>
                </a:solidFill>
                <a:latin typeface="Calibri" panose="020F0502020204030204" pitchFamily="34" charset="0"/>
                <a:ea typeface="Calibri" panose="020F0502020204030204" pitchFamily="34" charset="0"/>
                <a:cs typeface="Calibri" panose="020F0502020204030204" pitchFamily="34" charset="0"/>
              </a:rPr>
              <a:t>لهذه الحصة</a:t>
            </a:r>
            <a:endParaRPr lang="en-US" sz="32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288;p29">
            <a:extLst>
              <a:ext uri="{FF2B5EF4-FFF2-40B4-BE49-F238E27FC236}">
                <a16:creationId xmlns:a16="http://schemas.microsoft.com/office/drawing/2014/main" id="{8CCFADBE-426F-1BD1-0052-CF95DF424457}"/>
              </a:ext>
            </a:extLst>
          </p:cNvPr>
          <p:cNvSpPr/>
          <p:nvPr/>
        </p:nvSpPr>
        <p:spPr>
          <a:xfrm>
            <a:off x="2598056" y="1651291"/>
            <a:ext cx="6629463"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dirty="0"/>
              <a:t>في نهاية هذه الحصة، يجب أن يكون التلاميذ قادرين على:</a:t>
            </a:r>
            <a:endParaRPr lang="fr-FR" b="1"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b="1" dirty="0">
                <a:solidFill>
                  <a:srgbClr val="106585"/>
                </a:solidFill>
                <a:latin typeface="Calibri"/>
                <a:ea typeface="Calibri"/>
                <a:cs typeface="Calibri"/>
                <a:sym typeface="Calibri"/>
              </a:rPr>
              <a:t>قِرَاءَة</a:t>
            </a:r>
            <a:r>
              <a:rPr lang="ar-SA" sz="2000" b="1" dirty="0">
                <a:solidFill>
                  <a:srgbClr val="106585"/>
                </a:solidFill>
                <a:latin typeface="Calibri"/>
                <a:ea typeface="Calibri"/>
                <a:cs typeface="Calibri"/>
                <a:sym typeface="Calibri"/>
              </a:rPr>
              <a:t>ُ</a:t>
            </a:r>
            <a:r>
              <a:rPr lang="ar-MA" sz="2000" b="1" dirty="0">
                <a:solidFill>
                  <a:srgbClr val="106585"/>
                </a:solidFill>
                <a:latin typeface="Calibri"/>
                <a:ea typeface="Calibri"/>
                <a:cs typeface="Calibri"/>
                <a:sym typeface="Calibri"/>
              </a:rPr>
              <a:t> </a:t>
            </a:r>
            <a:r>
              <a:rPr lang="ar-SA" sz="2000" b="1" dirty="0">
                <a:solidFill>
                  <a:srgbClr val="106585"/>
                </a:solidFill>
                <a:latin typeface="Calibri"/>
                <a:ea typeface="Calibri"/>
                <a:cs typeface="Calibri"/>
                <a:sym typeface="Calibri"/>
              </a:rPr>
              <a:t>فِقْرةِ</a:t>
            </a:r>
            <a:r>
              <a:rPr lang="ar-MA" sz="2000" b="1" dirty="0">
                <a:solidFill>
                  <a:srgbClr val="106585"/>
                </a:solidFill>
                <a:latin typeface="Calibri"/>
                <a:ea typeface="Calibri"/>
                <a:cs typeface="Calibri"/>
                <a:sym typeface="Calibri"/>
              </a:rPr>
              <a:t> بِطَلَاقَةٍ</a:t>
            </a:r>
            <a:r>
              <a:rPr lang="ar-SA" sz="2000" b="1" dirty="0">
                <a:solidFill>
                  <a:srgbClr val="106585"/>
                </a:solidFill>
                <a:latin typeface="Calibri"/>
                <a:ea typeface="Calibri"/>
                <a:cs typeface="Calibri"/>
                <a:sym typeface="Calibri"/>
              </a:rPr>
              <a:t>؛</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b="1" dirty="0">
                <a:solidFill>
                  <a:srgbClr val="106585"/>
                </a:solidFill>
                <a:latin typeface="Calibri"/>
                <a:ea typeface="Calibri"/>
                <a:cs typeface="Calibri"/>
                <a:sym typeface="Calibri"/>
              </a:rPr>
              <a:t>فَهْمُ مَعَانِي النَّصِّ المُبَاشِرَةِ .</a:t>
            </a:r>
          </a:p>
        </p:txBody>
      </p:sp>
      <p:sp>
        <p:nvSpPr>
          <p:cNvPr id="17" name="Google Shape;292;p29">
            <a:extLst>
              <a:ext uri="{FF2B5EF4-FFF2-40B4-BE49-F238E27FC236}">
                <a16:creationId xmlns:a16="http://schemas.microsoft.com/office/drawing/2014/main" id="{2FFA696C-060A-544E-952F-61FC383E5B89}"/>
              </a:ext>
            </a:extLst>
          </p:cNvPr>
          <p:cNvSpPr/>
          <p:nvPr/>
        </p:nvSpPr>
        <p:spPr>
          <a:xfrm>
            <a:off x="2598056" y="3117208"/>
            <a:ext cx="6665451" cy="106428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kern="0" dirty="0">
                <a:solidFill>
                  <a:srgbClr val="000000"/>
                </a:solidFill>
              </a:rPr>
              <a:t>الاستراتيجية التي يتم تدريسها أثناء النمذجة وتمارس خلال بقية الحصة هي</a:t>
            </a:r>
            <a:r>
              <a:rPr lang="ar-MA" dirty="0"/>
              <a:t>:</a:t>
            </a:r>
            <a:endParaRPr lang="fr-FR"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b="1" kern="0" dirty="0">
                <a:solidFill>
                  <a:srgbClr val="106585"/>
                </a:solidFill>
                <a:latin typeface="Calibri"/>
                <a:ea typeface="Calibri"/>
                <a:cs typeface="Calibri"/>
              </a:rPr>
              <a:t>معايير الدقة في القراءة </a:t>
            </a:r>
            <a:r>
              <a:rPr lang="ar-SA" sz="2000" kern="0" dirty="0">
                <a:solidFill>
                  <a:srgbClr val="106585"/>
                </a:solidFill>
                <a:latin typeface="Calibri"/>
                <a:ea typeface="Calibri"/>
                <a:cs typeface="Calibri"/>
              </a:rPr>
              <a:t>بطلاقة: أي السلامة من الأخطاء؛</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b="1" kern="0" dirty="0">
                <a:solidFill>
                  <a:srgbClr val="106585"/>
                </a:solidFill>
                <a:latin typeface="Calibri"/>
                <a:ea typeface="Calibri"/>
                <a:cs typeface="Calibri"/>
              </a:rPr>
              <a:t>أجيب عن أسئلة الفهم المباشر: </a:t>
            </a:r>
            <a:r>
              <a:rPr lang="ar-SA" sz="2000" kern="0" dirty="0">
                <a:solidFill>
                  <a:srgbClr val="106585"/>
                </a:solidFill>
                <a:latin typeface="Calibri"/>
                <a:ea typeface="Calibri"/>
                <a:cs typeface="Calibri"/>
              </a:rPr>
              <a:t>متى؟ ما هي؟ ماذا؟ ما؟...</a:t>
            </a:r>
            <a:endParaRPr lang="fr-FR" sz="2000" kern="0" dirty="0">
              <a:solidFill>
                <a:srgbClr val="106585"/>
              </a:solidFill>
              <a:latin typeface="Calibri"/>
              <a:ea typeface="Calibri"/>
              <a:cs typeface="Calibri"/>
            </a:endParaRPr>
          </a:p>
        </p:txBody>
      </p:sp>
      <p:sp>
        <p:nvSpPr>
          <p:cNvPr id="20" name="Google Shape;288;p29">
            <a:extLst>
              <a:ext uri="{FF2B5EF4-FFF2-40B4-BE49-F238E27FC236}">
                <a16:creationId xmlns:a16="http://schemas.microsoft.com/office/drawing/2014/main" id="{2033AB59-F0F3-EF02-8340-5CD20B0E656E}"/>
              </a:ext>
            </a:extLst>
          </p:cNvPr>
          <p:cNvSpPr/>
          <p:nvPr/>
        </p:nvSpPr>
        <p:spPr>
          <a:xfrm>
            <a:off x="2144684" y="4618604"/>
            <a:ext cx="7109731" cy="189550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rtl="1">
              <a:buClr>
                <a:srgbClr val="000000"/>
              </a:buClr>
              <a:buSzPts val="1200"/>
              <a:defRPr sz="1800" b="0" i="0" u="none" strike="noStrike" kern="0" cap="none" spc="0" baseline="0">
                <a:solidFill>
                  <a:srgbClr val="000000"/>
                </a:solidFill>
                <a:uFillTx/>
              </a:defRPr>
            </a:pPr>
            <a:r>
              <a:rPr lang="ar-MA" b="1" dirty="0"/>
              <a:t>خلال التغذية الراجعة، وجّه انتباه التلاميذ إلى الأخطاء الشائعة </a:t>
            </a:r>
            <a:r>
              <a:rPr lang="ar-SA" b="1" dirty="0"/>
              <a:t>في القراءة بدقة الآتية</a:t>
            </a:r>
            <a:r>
              <a:rPr lang="fr-FR" b="1" dirty="0"/>
              <a:t> : </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نطق الحروف من مخارجها الصحيحة</a:t>
            </a:r>
            <a:r>
              <a:rPr lang="fr-FR" altLang="fr-FR" sz="2000" kern="0" dirty="0">
                <a:solidFill>
                  <a:srgbClr val="106585"/>
                </a:solidFill>
                <a:latin typeface="Calibri"/>
                <a:ea typeface="Calibri"/>
                <a:cs typeface="Calibri"/>
              </a:rPr>
              <a:t>.</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تجنب إسقاط أو زيادة كلمات</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الالتزام بالحركات والتشكيل</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مراعاة زمن الوقف عند علامات الترقيم</a:t>
            </a:r>
            <a:r>
              <a:rPr lang="fr-FR" altLang="fr-FR" sz="2000" kern="0" dirty="0">
                <a:solidFill>
                  <a:srgbClr val="106585"/>
                </a:solidFill>
                <a:latin typeface="Calibri"/>
                <a:ea typeface="Calibri"/>
                <a:cs typeface="Calibri"/>
              </a:rPr>
              <a:t>.</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عدم تقطيع الجملة بما يفسد معناها</a:t>
            </a:r>
            <a:endParaRPr lang="ar-SA" sz="2000" kern="0" dirty="0">
              <a:solidFill>
                <a:srgbClr val="106585"/>
              </a:solidFill>
              <a:latin typeface="Calibri"/>
              <a:ea typeface="Calibri"/>
              <a:cs typeface="Calibri"/>
            </a:endParaRPr>
          </a:p>
        </p:txBody>
      </p:sp>
      <p:pic>
        <p:nvPicPr>
          <p:cNvPr id="3" name="Picture 2" descr="Image générée">
            <a:extLst>
              <a:ext uri="{FF2B5EF4-FFF2-40B4-BE49-F238E27FC236}">
                <a16:creationId xmlns:a16="http://schemas.microsoft.com/office/drawing/2014/main" id="{9FC3AB9C-5C89-984C-153A-E1CA24B593C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464185" y="19399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9;p29">
            <a:extLst>
              <a:ext uri="{FF2B5EF4-FFF2-40B4-BE49-F238E27FC236}">
                <a16:creationId xmlns:a16="http://schemas.microsoft.com/office/drawing/2014/main" id="{D271B5C4-A2EC-E69B-E250-E474D690AAE2}"/>
              </a:ext>
            </a:extLst>
          </p:cNvPr>
          <p:cNvSpPr/>
          <p:nvPr/>
        </p:nvSpPr>
        <p:spPr>
          <a:xfrm>
            <a:off x="9297742" y="1651291"/>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مهمة يجب أن ينجزها التلاميذ بنجاح</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293;p29">
            <a:extLst>
              <a:ext uri="{FF2B5EF4-FFF2-40B4-BE49-F238E27FC236}">
                <a16:creationId xmlns:a16="http://schemas.microsoft.com/office/drawing/2014/main" id="{336EEC8F-5783-3949-F32D-0F27BD9E7916}"/>
              </a:ext>
            </a:extLst>
          </p:cNvPr>
          <p:cNvSpPr/>
          <p:nvPr/>
        </p:nvSpPr>
        <p:spPr>
          <a:xfrm>
            <a:off x="9333600" y="3117208"/>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وسائل ديداكتيكية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289;p29">
            <a:extLst>
              <a:ext uri="{FF2B5EF4-FFF2-40B4-BE49-F238E27FC236}">
                <a16:creationId xmlns:a16="http://schemas.microsoft.com/office/drawing/2014/main" id="{88CF0BA5-A657-4B36-F74B-1C1F2B3FBE18}"/>
              </a:ext>
            </a:extLst>
          </p:cNvPr>
          <p:cNvSpPr/>
          <p:nvPr/>
        </p:nvSpPr>
        <p:spPr>
          <a:xfrm>
            <a:off x="9333600" y="4773797"/>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عناصر التغذية الراجعة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627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61956" y="223777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290674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351815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1" name="Google Shape;381;p11">
            <a:extLst>
              <a:ext uri="{FF2B5EF4-FFF2-40B4-BE49-F238E27FC236}">
                <a16:creationId xmlns:a16="http://schemas.microsoft.com/office/drawing/2014/main" id="{6394811E-A5EA-0FBB-EB0C-6EE935178A64}"/>
              </a:ext>
            </a:extLst>
          </p:cNvPr>
          <p:cNvSpPr/>
          <p:nvPr/>
        </p:nvSpPr>
        <p:spPr>
          <a:xfrm>
            <a:off x="9553358" y="416125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أقرأ بطلاقة 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a:t>
            </a:r>
            <a:r>
              <a:rPr kumimoji="0" lang="ar-S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مراقبة الواجب المنزلي-</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التصريح بالأهداف</a:t>
            </a:r>
            <a:r>
              <a:rPr kumimoji="0" lang="fr-FR"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736937" y="222247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أقرأ بطلاقة (أ- أقرأ العبارات بطلاقة/ ب- أقرأ </a:t>
            </a:r>
            <a:r>
              <a:rPr lang="ar-SA" sz="2000" b="1" dirty="0">
                <a:solidFill>
                  <a:srgbClr val="106585"/>
                </a:solidFill>
                <a:latin typeface="Calibri"/>
                <a:ea typeface="Calibri"/>
                <a:cs typeface="Calibri"/>
                <a:sym typeface="Calibri"/>
              </a:rPr>
              <a:t>فقرة</a:t>
            </a: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بطلاقة)</a:t>
            </a:r>
          </a:p>
        </p:txBody>
      </p:sp>
      <p:sp>
        <p:nvSpPr>
          <p:cNvPr id="6" name="Google Shape;391;p11">
            <a:extLst>
              <a:ext uri="{FF2B5EF4-FFF2-40B4-BE49-F238E27FC236}">
                <a16:creationId xmlns:a16="http://schemas.microsoft.com/office/drawing/2014/main" id="{C7EFD74C-DE08-C618-A64C-56FF375036C1}"/>
              </a:ext>
            </a:extLst>
          </p:cNvPr>
          <p:cNvSpPr/>
          <p:nvPr/>
        </p:nvSpPr>
        <p:spPr>
          <a:xfrm>
            <a:off x="1996741" y="2259444"/>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736937" y="2139891"/>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6337" y="2840385"/>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أغني رصيدي</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6141" y="2877352"/>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962" y="2824299"/>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354084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أجيب عن أسئلة الفهم</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3611441"/>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351019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3" name="Google Shape;386;p11">
            <a:extLst>
              <a:ext uri="{FF2B5EF4-FFF2-40B4-BE49-F238E27FC236}">
                <a16:creationId xmlns:a16="http://schemas.microsoft.com/office/drawing/2014/main" id="{0881C49E-5FA5-8563-2682-DF46D3DD72E3}"/>
              </a:ext>
            </a:extLst>
          </p:cNvPr>
          <p:cNvSpPr txBox="1"/>
          <p:nvPr/>
        </p:nvSpPr>
        <p:spPr>
          <a:xfrm>
            <a:off x="1727538" y="417889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أوظف وأستثمر </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4" name="Google Shape;394;p11">
            <a:extLst>
              <a:ext uri="{FF2B5EF4-FFF2-40B4-BE49-F238E27FC236}">
                <a16:creationId xmlns:a16="http://schemas.microsoft.com/office/drawing/2014/main" id="{AA6914DC-BF0F-111D-9944-79F7D4C23024}"/>
              </a:ext>
            </a:extLst>
          </p:cNvPr>
          <p:cNvSpPr txBox="1"/>
          <p:nvPr/>
        </p:nvSpPr>
        <p:spPr>
          <a:xfrm>
            <a:off x="2181996" y="4284042"/>
            <a:ext cx="1329922" cy="331507"/>
          </a:xfrm>
          <a:prstGeom prst="rect">
            <a:avLst/>
          </a:prstGeom>
          <a:noFill/>
          <a:ln>
            <a:noFill/>
          </a:ln>
        </p:spPr>
        <p:txBody>
          <a:bodyPr spcFirstLastPara="1" wrap="square" lIns="91425" tIns="45700" rIns="91425" bIns="45700" anchor="ctr" anchorCtr="0">
            <a:noAutofit/>
          </a:bodyPr>
          <a:lstStyle/>
          <a:p>
            <a:pPr lvl="0" algn="ctr" rtl="1">
              <a:buClr>
                <a:srgbClr val="156082"/>
              </a:buClr>
              <a:buSzPts val="1867"/>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05 </a:t>
            </a:r>
            <a:r>
              <a:rPr lang="ar-MA" sz="1867" b="1" dirty="0">
                <a:solidFill>
                  <a:srgbClr val="156082"/>
                </a:solidFill>
                <a:latin typeface="Poppins ExtraBold"/>
                <a:ea typeface="Poppins ExtraBold"/>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6" name="Google Shape;376;p11">
            <a:extLst>
              <a:ext uri="{FF2B5EF4-FFF2-40B4-BE49-F238E27FC236}">
                <a16:creationId xmlns:a16="http://schemas.microsoft.com/office/drawing/2014/main" id="{E5E75CC7-B685-B249-8038-492A1FC8ED2B}"/>
              </a:ext>
            </a:extLst>
          </p:cNvPr>
          <p:cNvSpPr/>
          <p:nvPr/>
        </p:nvSpPr>
        <p:spPr>
          <a:xfrm>
            <a:off x="1778702" y="4167552"/>
            <a:ext cx="519608" cy="46574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5" name="Google Shape;386;p11">
            <a:extLst>
              <a:ext uri="{FF2B5EF4-FFF2-40B4-BE49-F238E27FC236}">
                <a16:creationId xmlns:a16="http://schemas.microsoft.com/office/drawing/2014/main" id="{AD283E46-B5D6-0008-030D-2D0EF73791D7}"/>
              </a:ext>
            </a:extLst>
          </p:cNvPr>
          <p:cNvSpPr txBox="1"/>
          <p:nvPr/>
        </p:nvSpPr>
        <p:spPr>
          <a:xfrm>
            <a:off x="1731230" y="481631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6" name="Google Shape;381;p11">
            <a:extLst>
              <a:ext uri="{FF2B5EF4-FFF2-40B4-BE49-F238E27FC236}">
                <a16:creationId xmlns:a16="http://schemas.microsoft.com/office/drawing/2014/main" id="{0F704D81-8500-91C7-FC6B-217CC987B608}"/>
              </a:ext>
            </a:extLst>
          </p:cNvPr>
          <p:cNvSpPr/>
          <p:nvPr/>
        </p:nvSpPr>
        <p:spPr>
          <a:xfrm>
            <a:off x="9556133" y="482903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SA" sz="2133" b="1" i="0" u="none" strike="noStrike" kern="1200" cap="none" spc="0" normalizeH="0" baseline="0" noProof="0" dirty="0">
                <a:ln>
                  <a:noFill/>
                </a:ln>
                <a:solidFill>
                  <a:srgbClr val="FFFFFF"/>
                </a:solidFill>
                <a:effectLst/>
                <a:uLnTx/>
                <a:uFillTx/>
                <a:latin typeface="Calibri"/>
                <a:ea typeface="Calibri"/>
                <a:cs typeface="Calibri"/>
                <a:sym typeface="Calibri"/>
              </a:rPr>
              <a:t>6</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2" name="Google Shape;382;p11">
            <a:extLst>
              <a:ext uri="{FF2B5EF4-FFF2-40B4-BE49-F238E27FC236}">
                <a16:creationId xmlns:a16="http://schemas.microsoft.com/office/drawing/2014/main" id="{A33F11AA-FA1D-DA2F-7390-8303361E3633}"/>
              </a:ext>
            </a:extLst>
          </p:cNvPr>
          <p:cNvSpPr/>
          <p:nvPr/>
        </p:nvSpPr>
        <p:spPr>
          <a:xfrm>
            <a:off x="1774649" y="473844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393" name="Google Shape;393;p11">
            <a:extLst>
              <a:ext uri="{FF2B5EF4-FFF2-40B4-BE49-F238E27FC236}">
                <a16:creationId xmlns:a16="http://schemas.microsoft.com/office/drawing/2014/main" id="{46584DB7-DBE7-7F75-77EA-586F82E31C7B}"/>
              </a:ext>
            </a:extLst>
          </p:cNvPr>
          <p:cNvSpPr/>
          <p:nvPr/>
        </p:nvSpPr>
        <p:spPr>
          <a:xfrm>
            <a:off x="2194689" y="4897746"/>
            <a:ext cx="1188309" cy="244767"/>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Tree>
    <p:extLst>
      <p:ext uri="{BB962C8B-B14F-4D97-AF65-F5344CB8AC3E}">
        <p14:creationId xmlns:p14="http://schemas.microsoft.com/office/powerpoint/2010/main" val="2112550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أ- نشاط اعتيادي</a:t>
            </a:r>
            <a:endParaRPr lang="ar-MA" sz="4800" b="1" kern="0" dirty="0">
              <a:solidFill>
                <a:srgbClr val="FFC000"/>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05 </a:t>
            </a:r>
            <a:r>
              <a:rPr lang="ar-SA" sz="4000" b="1" kern="0" dirty="0">
                <a:solidFill>
                  <a:srgbClr val="44546A"/>
                </a:solidFill>
                <a:latin typeface="Calibri"/>
                <a:ea typeface="Calibri"/>
                <a:cs typeface="Calibri"/>
              </a:rPr>
              <a:t>دقائق</a:t>
            </a:r>
            <a:r>
              <a:rPr lang="ar-SA" sz="4000" b="1" kern="0" dirty="0">
                <a:solidFill>
                  <a:srgbClr val="44546A"/>
                </a:solidFill>
                <a:latin typeface="Arial"/>
                <a:ea typeface="Calibri"/>
                <a:cs typeface="Arial"/>
              </a:rPr>
              <a:t> </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35014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273" name="Google Shape;273;p6"/>
          <p:cNvSpPr txBox="1"/>
          <p:nvPr/>
        </p:nvSpPr>
        <p:spPr>
          <a:xfrm>
            <a:off x="1231968" y="201149"/>
            <a:ext cx="10053651" cy="348388"/>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3750"/>
              </a:lnSpc>
              <a:spcBef>
                <a:spcPts val="0"/>
              </a:spcBef>
              <a:spcAft>
                <a:spcPts val="0"/>
              </a:spcAft>
              <a:buClr>
                <a:srgbClr val="757070"/>
              </a:buClr>
              <a:buSzPts val="2000"/>
              <a:buFont typeface="Arial"/>
              <a:buNone/>
              <a:tabLst/>
              <a:defRPr/>
            </a:pPr>
            <a:r>
              <a:rPr kumimoji="0" lang="ar-MA" sz="1600" b="1" i="0" u="none" strike="noStrike" kern="1200" cap="none" spc="0" normalizeH="0" baseline="0" noProof="0" dirty="0">
                <a:ln>
                  <a:noFill/>
                </a:ln>
                <a:solidFill>
                  <a:srgbClr val="757070"/>
                </a:solidFill>
                <a:effectLst/>
                <a:uLnTx/>
                <a:uFillTx/>
                <a:latin typeface="Calibri"/>
                <a:ea typeface="Calibri"/>
                <a:cs typeface="Calibri"/>
                <a:sym typeface="Calibri"/>
              </a:rPr>
              <a:t>النشاط الاعتيادي : سنبدأ حصتنا </a:t>
            </a:r>
            <a:r>
              <a:rPr kumimoji="0" lang="ar-SA" sz="1600" b="1" i="0" u="none" strike="noStrike" kern="1200" cap="none" spc="0" normalizeH="0" baseline="0" noProof="0" dirty="0">
                <a:ln>
                  <a:noFill/>
                </a:ln>
                <a:solidFill>
                  <a:srgbClr val="757070"/>
                </a:solidFill>
                <a:effectLst/>
                <a:uLnTx/>
                <a:uFillTx/>
                <a:latin typeface="Calibri"/>
                <a:ea typeface="Calibri"/>
                <a:cs typeface="Calibri"/>
                <a:sym typeface="Calibri"/>
              </a:rPr>
              <a:t>بلعبة جعل الصورة تتكلم، انطلاقا من التعبير عن صورة: ماذا تسمعون لو كنت داخل هذه الصورة؟</a:t>
            </a:r>
            <a:r>
              <a:rPr kumimoji="0" lang="ar-MA" sz="1600" b="1" i="0" u="none" strike="noStrike" kern="1200" cap="none" spc="0" normalizeH="0" baseline="0" noProof="0" dirty="0">
                <a:ln>
                  <a:noFill/>
                </a:ln>
                <a:solidFill>
                  <a:srgbClr val="757070"/>
                </a:solidFill>
                <a:effectLst/>
                <a:uLnTx/>
                <a:uFillTx/>
                <a:latin typeface="Calibri"/>
                <a:ea typeface="Calibri"/>
                <a:cs typeface="Calibri"/>
                <a:sym typeface="Calibri"/>
              </a:rPr>
              <a:t>. </a:t>
            </a:r>
            <a:endParaRPr kumimoji="0" sz="1600" b="0" i="0" u="none" strike="noStrike" kern="1200" cap="none" spc="0" normalizeH="0" baseline="0" noProof="0" dirty="0">
              <a:ln>
                <a:noFill/>
              </a:ln>
              <a:solidFill>
                <a:srgbClr val="FF0000"/>
              </a:solidFill>
              <a:effectLst/>
              <a:uLnTx/>
              <a:uFillTx/>
              <a:latin typeface="Calibri" panose="020F0502020204030204"/>
            </a:endParaRPr>
          </a:p>
        </p:txBody>
      </p:sp>
      <p:sp>
        <p:nvSpPr>
          <p:cNvPr id="274" name="Google Shape;274;p6"/>
          <p:cNvSpPr txBox="1"/>
          <p:nvPr/>
        </p:nvSpPr>
        <p:spPr>
          <a:xfrm>
            <a:off x="1462331" y="571933"/>
            <a:ext cx="9601200" cy="221599"/>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90000"/>
              </a:lnSpc>
              <a:spcBef>
                <a:spcPts val="0"/>
              </a:spcBef>
              <a:spcAft>
                <a:spcPts val="0"/>
              </a:spcAft>
              <a:buClr>
                <a:srgbClr val="AEABAB"/>
              </a:buClr>
              <a:buSzPts val="1400"/>
              <a:buFont typeface="Arial"/>
              <a:buNone/>
              <a:tabLst/>
              <a:defRPr/>
            </a:pP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يطلب </a:t>
            </a: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 المدرس </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من التلاميذ أن يتأملوا الصورة  لبضع ثوان</a:t>
            </a: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 محاولين تمثل ما يمكنهم سماعه من أصوات. </a:t>
            </a: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وبعدها يستمع إلى إجابات 4 </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تلاميذ</a:t>
            </a: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a:t>
            </a:r>
            <a:endParaRPr kumimoji="0"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7" name="Google Shape;277;p6" descr="Lever la main - Icônes mains et gestes gratuites"/>
          <p:cNvPicPr preferRelativeResize="0"/>
          <p:nvPr/>
        </p:nvPicPr>
        <p:blipFill rotWithShape="1">
          <a:blip r:embed="rId3">
            <a:alphaModFix/>
          </a:blip>
          <a:srcRect/>
          <a:stretch/>
        </p:blipFill>
        <p:spPr>
          <a:xfrm>
            <a:off x="248478" y="64923"/>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ZoneTexte 6">
            <a:extLst>
              <a:ext uri="{FF2B5EF4-FFF2-40B4-BE49-F238E27FC236}">
                <a16:creationId xmlns:a16="http://schemas.microsoft.com/office/drawing/2014/main" id="{FD9EEA59-1352-E728-B186-2EE0FBFD1434}"/>
              </a:ext>
            </a:extLst>
          </p:cNvPr>
          <p:cNvSpPr txBox="1"/>
          <p:nvPr/>
        </p:nvSpPr>
        <p:spPr>
          <a:xfrm>
            <a:off x="52770" y="2519355"/>
            <a:ext cx="5163341" cy="52322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800" b="1" dirty="0">
                <a:solidFill>
                  <a:srgbClr val="002060"/>
                </a:solidFill>
              </a:rPr>
              <a:t>ماذا تَسْمَعُ لو كُنْتَ داخِلَ هذِهِ الصُّورَةِ؟</a:t>
            </a:r>
            <a:endParaRPr lang="ar-SA" sz="2800" b="1" dirty="0">
              <a:solidFill>
                <a:srgbClr val="002060"/>
              </a:solidFill>
              <a:sym typeface="Calibri"/>
            </a:endParaRPr>
          </a:p>
        </p:txBody>
      </p:sp>
      <p:sp>
        <p:nvSpPr>
          <p:cNvPr id="9" name="ZoneTexte 8">
            <a:extLst>
              <a:ext uri="{FF2B5EF4-FFF2-40B4-BE49-F238E27FC236}">
                <a16:creationId xmlns:a16="http://schemas.microsoft.com/office/drawing/2014/main" id="{999CC035-6D01-DD89-5929-BC50C8A96821}"/>
              </a:ext>
            </a:extLst>
          </p:cNvPr>
          <p:cNvSpPr txBox="1"/>
          <p:nvPr/>
        </p:nvSpPr>
        <p:spPr>
          <a:xfrm>
            <a:off x="36145" y="4213646"/>
            <a:ext cx="5163341" cy="52322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800" b="1" dirty="0">
                <a:solidFill>
                  <a:srgbClr val="002060"/>
                </a:solidFill>
              </a:rPr>
              <a:t>عَبِّرْ عنْ ذلكَ بِعِبارةٍ قَصيرةٍ</a:t>
            </a:r>
            <a:endParaRPr lang="ar-SA" sz="2800" b="1" dirty="0">
              <a:solidFill>
                <a:srgbClr val="002060"/>
              </a:solidFill>
              <a:sym typeface="Calibri"/>
            </a:endParaRPr>
          </a:p>
        </p:txBody>
      </p:sp>
      <p:pic>
        <p:nvPicPr>
          <p:cNvPr id="1028" name="Picture 4" descr="Image générée">
            <a:extLst>
              <a:ext uri="{FF2B5EF4-FFF2-40B4-BE49-F238E27FC236}">
                <a16:creationId xmlns:a16="http://schemas.microsoft.com/office/drawing/2014/main" id="{C1B7BF38-5B58-223F-8170-91DE1E8738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9132" y="831706"/>
            <a:ext cx="5977289" cy="59772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a16="http://schemas.microsoft.com/office/drawing/2014/main" id="{10D3CB42-B265-3F33-D184-047505C746D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1364149" y="128772"/>
            <a:ext cx="9815770" cy="668476"/>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defRPr/>
            </a:pPr>
            <a:r>
              <a:rPr lang="ar-SA" b="1" dirty="0">
                <a:solidFill>
                  <a:srgbClr val="757070"/>
                </a:solidFill>
                <a:latin typeface="Calibri"/>
                <a:ea typeface="Calibri"/>
                <a:cs typeface="Calibri"/>
                <a:sym typeface="Calibri"/>
              </a:rPr>
              <a:t>بعد</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 سماع إجابات</a:t>
            </a:r>
            <a:r>
              <a:rPr kumimoji="0" lang="ar-SA" b="1" i="0" u="none" strike="noStrike" kern="1200" cap="none" spc="0" normalizeH="0" baseline="0" noProof="0" dirty="0">
                <a:ln>
                  <a:noFill/>
                </a:ln>
                <a:solidFill>
                  <a:srgbClr val="757070"/>
                </a:solidFill>
                <a:effectLst/>
                <a:uLnTx/>
                <a:uFillTx/>
                <a:latin typeface="Calibri"/>
                <a:ea typeface="Calibri"/>
                <a:cs typeface="Calibri"/>
                <a:sym typeface="Calibri"/>
              </a:rPr>
              <a:t> التلاميذ</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 </a:t>
            </a:r>
            <a:r>
              <a:rPr kumimoji="0" lang="ar-SA" b="1" i="0" u="none" strike="noStrike" kern="1200" cap="none" spc="0" normalizeH="0" baseline="0" noProof="0" dirty="0">
                <a:ln>
                  <a:noFill/>
                </a:ln>
                <a:solidFill>
                  <a:srgbClr val="757070"/>
                </a:solidFill>
                <a:effectLst/>
                <a:uLnTx/>
                <a:uFillTx/>
                <a:latin typeface="Calibri"/>
                <a:ea typeface="Calibri"/>
                <a:cs typeface="Calibri"/>
                <a:sym typeface="Calibri"/>
              </a:rPr>
              <a:t>يدون منها الأستاذ بعض العبارات على السبورة</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a:t>
            </a:r>
            <a:r>
              <a:rPr lang="fr-FR" altLang="fr-FR" dirty="0">
                <a:latin typeface="Arial" panose="020B0604020202020204" pitchFamily="34" charset="0"/>
                <a:cs typeface="Arial" panose="020B0604020202020204" pitchFamily="34" charset="0"/>
              </a:rPr>
              <a:t>.</a:t>
            </a:r>
            <a:endParaRPr lang="fr-FR" altLang="fr-FR" dirty="0">
              <a:latin typeface="Arial" panose="020B0604020202020204" pitchFamily="34" charset="0"/>
            </a:endParaRPr>
          </a:p>
          <a:p>
            <a:pPr marL="0" marR="0" lvl="0" indent="0" algn="r" defTabSz="914400" rtl="1" eaLnBrk="1" fontAlgn="auto" latinLnBrk="0" hangingPunct="1">
              <a:lnSpc>
                <a:spcPct val="103750"/>
              </a:lnSpc>
              <a:spcBef>
                <a:spcPts val="0"/>
              </a:spcBef>
              <a:spcAft>
                <a:spcPts val="0"/>
              </a:spcAft>
              <a:buClr>
                <a:srgbClr val="757070"/>
              </a:buClr>
              <a:buSzPts val="2000"/>
              <a:buFont typeface="Arial"/>
              <a:buNone/>
              <a:tabLst/>
              <a:defRPr/>
            </a:pP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a:t>
            </a:r>
            <a:endParaRPr kumimoji="0" b="1" i="0" u="none" strike="noStrike" kern="1200" cap="none" spc="0" normalizeH="0" baseline="0" noProof="0" dirty="0">
              <a:ln>
                <a:noFill/>
              </a:ln>
              <a:solidFill>
                <a:srgbClr val="757070"/>
              </a:solidFill>
              <a:effectLst/>
              <a:uLnTx/>
              <a:uFillTx/>
              <a:latin typeface="Calibri"/>
              <a:ea typeface="Calibri"/>
              <a:cs typeface="Calibri"/>
              <a:sym typeface="Calibri"/>
            </a:endParaRPr>
          </a:p>
        </p:txBody>
      </p:sp>
      <p:sp>
        <p:nvSpPr>
          <p:cNvPr id="283" name="Google Shape;283;p7"/>
          <p:cNvSpPr txBox="1"/>
          <p:nvPr/>
        </p:nvSpPr>
        <p:spPr>
          <a:xfrm>
            <a:off x="615143" y="493908"/>
            <a:ext cx="10564776" cy="246221"/>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ينوه المدرس بعمل المتعلمين، </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ويعلق </a:t>
            </a:r>
            <a:r>
              <a:rPr lang="ar-SA" altLang="fr-FR" sz="1600" i="1" dirty="0">
                <a:solidFill>
                  <a:srgbClr val="AEABAB"/>
                </a:solidFill>
                <a:latin typeface="Calibri"/>
                <a:ea typeface="Calibri"/>
                <a:cs typeface="Calibri"/>
              </a:rPr>
              <a:t>قائلاً: "الطبيعة تعطينا الجمال والراحة، واليوم سنتعلم كيف نعبر عنها بالكلمة/بالرسم/بالقراءة..." (حسب موضوع الدرس)</a:t>
            </a:r>
            <a:r>
              <a:rPr lang="ar-MA" sz="1600" i="1" dirty="0">
                <a:solidFill>
                  <a:srgbClr val="AEABAB"/>
                </a:solidFill>
                <a:latin typeface="Calibri"/>
                <a:ea typeface="Calibri"/>
                <a:cs typeface="Calibri"/>
                <a:sym typeface="Calibri"/>
              </a:rPr>
              <a:t>.</a:t>
            </a:r>
            <a:endParaRPr sz="1600" i="1" dirty="0">
              <a:solidFill>
                <a:srgbClr val="AEABAB"/>
              </a:solidFill>
              <a:latin typeface="Calibri"/>
              <a:ea typeface="Calibri"/>
              <a:cs typeface="Calibri"/>
            </a:endParaRPr>
          </a:p>
        </p:txBody>
      </p:sp>
      <p:pic>
        <p:nvPicPr>
          <p:cNvPr id="285" name="Google Shape;285;p7"/>
          <p:cNvPicPr preferRelativeResize="0"/>
          <p:nvPr/>
        </p:nvPicPr>
        <p:blipFill rotWithShape="1">
          <a:blip r:embed="rId4">
            <a:alphaModFix/>
          </a:blip>
          <a:srcRect/>
          <a:stretch/>
        </p:blipFill>
        <p:spPr>
          <a:xfrm>
            <a:off x="316949" y="44086"/>
            <a:ext cx="730250" cy="730250"/>
          </a:xfrm>
          <a:prstGeom prst="rect">
            <a:avLst/>
          </a:prstGeom>
          <a:noFill/>
          <a:ln>
            <a:noFill/>
          </a:ln>
        </p:spPr>
      </p:pic>
      <p:sp>
        <p:nvSpPr>
          <p:cNvPr id="4" name="Rectangle 3">
            <a:extLst>
              <a:ext uri="{FF2B5EF4-FFF2-40B4-BE49-F238E27FC236}">
                <a16:creationId xmlns:a16="http://schemas.microsoft.com/office/drawing/2014/main"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1" name="Ellipse 10">
            <a:extLst>
              <a:ext uri="{FF2B5EF4-FFF2-40B4-BE49-F238E27FC236}">
                <a16:creationId xmlns:a16="http://schemas.microsoft.com/office/drawing/2014/main" id="{4768BB4E-9764-0E54-2635-B22C0F5D1B31}"/>
              </a:ext>
            </a:extLst>
          </p:cNvPr>
          <p:cNvSpPr/>
          <p:nvPr/>
        </p:nvSpPr>
        <p:spPr>
          <a:xfrm>
            <a:off x="10058344" y="1389256"/>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صَفِيرُ الرِّيَاحِ</a:t>
            </a:r>
            <a:endParaRPr lang="fr-FR" sz="2400" b="1" dirty="0">
              <a:solidFill>
                <a:srgbClr val="002060"/>
              </a:solidFill>
            </a:endParaRPr>
          </a:p>
        </p:txBody>
      </p:sp>
      <p:sp>
        <p:nvSpPr>
          <p:cNvPr id="12" name="Ellipse 11">
            <a:extLst>
              <a:ext uri="{FF2B5EF4-FFF2-40B4-BE49-F238E27FC236}">
                <a16:creationId xmlns:a16="http://schemas.microsoft.com/office/drawing/2014/main" id="{5AB84A82-0AAA-F5EC-7D5C-E08802B9E6E7}"/>
              </a:ext>
            </a:extLst>
          </p:cNvPr>
          <p:cNvSpPr/>
          <p:nvPr/>
        </p:nvSpPr>
        <p:spPr>
          <a:xfrm>
            <a:off x="9442240" y="3429000"/>
            <a:ext cx="1397556"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طَقْطَقَةُ الأَسْنانِ</a:t>
            </a:r>
            <a:endParaRPr lang="fr-FR" sz="2400" b="1" dirty="0">
              <a:solidFill>
                <a:srgbClr val="002060"/>
              </a:solidFill>
            </a:endParaRPr>
          </a:p>
        </p:txBody>
      </p:sp>
      <p:sp>
        <p:nvSpPr>
          <p:cNvPr id="13" name="Ellipse 12">
            <a:extLst>
              <a:ext uri="{FF2B5EF4-FFF2-40B4-BE49-F238E27FC236}">
                <a16:creationId xmlns:a16="http://schemas.microsoft.com/office/drawing/2014/main" id="{41A03189-F3C8-D6E5-2B66-23D1D1C3D730}"/>
              </a:ext>
            </a:extLst>
          </p:cNvPr>
          <p:cNvSpPr/>
          <p:nvPr/>
        </p:nvSpPr>
        <p:spPr>
          <a:xfrm>
            <a:off x="8719115" y="5386845"/>
            <a:ext cx="1522165"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حَفيفُ الأَغْصانِ</a:t>
            </a:r>
            <a:endParaRPr lang="fr-FR" sz="2400" b="1" dirty="0">
              <a:solidFill>
                <a:srgbClr val="002060"/>
              </a:solidFill>
            </a:endParaRPr>
          </a:p>
        </p:txBody>
      </p:sp>
      <p:sp>
        <p:nvSpPr>
          <p:cNvPr id="14" name="Ellipse 13">
            <a:extLst>
              <a:ext uri="{FF2B5EF4-FFF2-40B4-BE49-F238E27FC236}">
                <a16:creationId xmlns:a16="http://schemas.microsoft.com/office/drawing/2014/main" id="{55410A1F-0DF0-2208-18CB-67F9CC5CD282}"/>
              </a:ext>
            </a:extLst>
          </p:cNvPr>
          <p:cNvSpPr/>
          <p:nvPr/>
        </p:nvSpPr>
        <p:spPr>
          <a:xfrm>
            <a:off x="1014810" y="1270110"/>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دَوِيُّ الرَّعْدِ</a:t>
            </a:r>
            <a:endParaRPr lang="fr-FR" sz="2400" b="1" dirty="0">
              <a:solidFill>
                <a:srgbClr val="002060"/>
              </a:solidFill>
            </a:endParaRPr>
          </a:p>
        </p:txBody>
      </p:sp>
      <p:sp>
        <p:nvSpPr>
          <p:cNvPr id="15" name="Ellipse 14">
            <a:extLst>
              <a:ext uri="{FF2B5EF4-FFF2-40B4-BE49-F238E27FC236}">
                <a16:creationId xmlns:a16="http://schemas.microsoft.com/office/drawing/2014/main" id="{261F815C-CE7E-97D8-9822-AA1F6DC71D14}"/>
              </a:ext>
            </a:extLst>
          </p:cNvPr>
          <p:cNvSpPr/>
          <p:nvPr/>
        </p:nvSpPr>
        <p:spPr>
          <a:xfrm>
            <a:off x="2049559" y="3359403"/>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صَمْتٌ ثَقِيلٌ</a:t>
            </a:r>
            <a:endParaRPr lang="fr-FR" sz="2400" b="1" dirty="0">
              <a:solidFill>
                <a:srgbClr val="002060"/>
              </a:solidFill>
            </a:endParaRPr>
          </a:p>
        </p:txBody>
      </p:sp>
      <p:sp>
        <p:nvSpPr>
          <p:cNvPr id="16" name="Ellipse 15">
            <a:extLst>
              <a:ext uri="{FF2B5EF4-FFF2-40B4-BE49-F238E27FC236}">
                <a16:creationId xmlns:a16="http://schemas.microsoft.com/office/drawing/2014/main" id="{41133F9F-C3F3-223D-B99F-7B894150B9C4}"/>
              </a:ext>
            </a:extLst>
          </p:cNvPr>
          <p:cNvSpPr/>
          <p:nvPr/>
        </p:nvSpPr>
        <p:spPr>
          <a:xfrm>
            <a:off x="2856782" y="5532022"/>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تَكَسُّرُ الجَليدِ</a:t>
            </a:r>
            <a:endParaRPr lang="fr-FR" sz="2400" b="1" dirty="0">
              <a:solidFill>
                <a:srgbClr val="002060"/>
              </a:solidFill>
            </a:endParaRPr>
          </a:p>
        </p:txBody>
      </p:sp>
      <p:pic>
        <p:nvPicPr>
          <p:cNvPr id="17" name="Picture 4" descr="Image générée">
            <a:extLst>
              <a:ext uri="{FF2B5EF4-FFF2-40B4-BE49-F238E27FC236}">
                <a16:creationId xmlns:a16="http://schemas.microsoft.com/office/drawing/2014/main" id="{1164E3B9-A28B-736C-525A-6C2FA4A630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8989" y="897172"/>
            <a:ext cx="4562741" cy="45627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2E86-8262-CCCD-E6D7-D6A87D10536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FB2BE32C-A40C-39D8-68B6-9AFBAC36F66E}"/>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C0191A03-1A98-1B87-FC08-1AA838EE9CF8}"/>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43A7EA35-3E04-7597-AAB4-26005E00329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1F61EF72-3B0A-15A4-624F-C3CDFF723BE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E1461A43-98BA-ED39-C542-2B92BC957A01}"/>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ب- واجبات منزلية</a:t>
            </a:r>
            <a:endParaRPr lang="ar-MA" sz="4800" b="1" kern="0" dirty="0">
              <a:solidFill>
                <a:srgbClr val="FFC000"/>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02 </a:t>
            </a:r>
            <a:r>
              <a:rPr lang="ar-SA" sz="4000" b="1" kern="0" dirty="0">
                <a:solidFill>
                  <a:srgbClr val="44546A"/>
                </a:solidFill>
                <a:ea typeface="Calibri"/>
                <a:cs typeface="Calibri"/>
              </a:rPr>
              <a:t>دقيقتان</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E2FB404F-8937-6582-92BF-80AD2447EE65}"/>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81712DA-4D2F-2A9F-BA8A-AA79267183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12566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2800" b="1" kern="0" dirty="0">
                <a:solidFill>
                  <a:srgbClr val="44546A"/>
                </a:solidFill>
                <a:latin typeface="Calibri"/>
                <a:ea typeface="Calibri"/>
                <a:cs typeface="Calibri"/>
              </a:rPr>
              <a:t>مراقبة إنجاز الواجبات المنزلية</a:t>
            </a:r>
            <a:endParaRPr lang="en-US" sz="2800" kern="0" dirty="0">
              <a:solidFill>
                <a:srgbClr val="000000"/>
              </a:solidFill>
              <a:latin typeface="Arial"/>
              <a:ea typeface="Arial"/>
              <a:cs typeface="Arial"/>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706528"/>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a:t>
            </a:r>
            <a:r>
              <a:rPr lang="ar-SA" sz="1600" i="1" dirty="0">
                <a:solidFill>
                  <a:srgbClr val="AFABAB"/>
                </a:solidFill>
                <a:latin typeface="Calibri" pitchFamily="34"/>
                <a:cs typeface="Calibri" pitchFamily="34"/>
              </a:rPr>
              <a:t>إنجاز الواجبات المنزلية من قبل عينة من التلاميذ.</a:t>
            </a:r>
            <a:endParaRPr lang="fr-FR" sz="1600" i="1" dirty="0">
              <a:solidFill>
                <a:srgbClr val="AFABAB"/>
              </a:solidFill>
              <a:latin typeface="Calibri" pitchFamily="34"/>
              <a:cs typeface="Calibri" pitchFamily="34"/>
            </a:endParaRPr>
          </a:p>
        </p:txBody>
      </p:sp>
      <p:pic>
        <p:nvPicPr>
          <p:cNvPr id="6" name="Picture 2" descr="Image générée">
            <a:extLst>
              <a:ext uri="{FF2B5EF4-FFF2-40B4-BE49-F238E27FC236}">
                <a16:creationId xmlns:a16="http://schemas.microsoft.com/office/drawing/2014/main" id="{E44C85BE-ABA2-3C63-AD03-8158D99B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descr="Une image contenant habits, personne, Visage humain, intérieur&#10;&#10;Le contenu généré par l’IA peut être incorrect.">
            <a:extLst>
              <a:ext uri="{FF2B5EF4-FFF2-40B4-BE49-F238E27FC236}">
                <a16:creationId xmlns:a16="http://schemas.microsoft.com/office/drawing/2014/main" id="{0CFF20E8-39B3-1214-134F-A8CB00F5CB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710" y="1489176"/>
            <a:ext cx="6758247" cy="4505498"/>
          </a:xfrm>
          <a:prstGeom prst="rect">
            <a:avLst/>
          </a:prstGeom>
        </p:spPr>
      </p:pic>
    </p:spTree>
    <p:extLst>
      <p:ext uri="{BB962C8B-B14F-4D97-AF65-F5344CB8AC3E}">
        <p14:creationId xmlns:p14="http://schemas.microsoft.com/office/powerpoint/2010/main" val="986438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2CB1-C34D-13FD-3020-01062469B35E}"/>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6DD32732-3EA9-83CA-11B8-D85033F8AE6C}"/>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BA8BC694-80FB-37CA-D4F5-4B1AD2C4A1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E22F0480-D95A-3DB3-F4D4-E0C4075F02E6}"/>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D1EBDC02-47D0-5216-06AC-6F442F0A84A5}"/>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FC3D6AD0-0195-1392-97A5-34A2BE8C070C}"/>
              </a:ext>
            </a:extLst>
          </p:cNvPr>
          <p:cNvPicPr>
            <a:picLocks noChangeAspect="1"/>
          </p:cNvPicPr>
          <p:nvPr/>
        </p:nvPicPr>
        <p:blipFill>
          <a:blip r:embed="rId2">
            <a:alphaModFix/>
          </a:blip>
          <a:srcRect/>
          <a:stretch>
            <a:fillRect/>
          </a:stretch>
        </p:blipFill>
        <p:spPr>
          <a:xfrm>
            <a:off x="3258329" y="2606556"/>
            <a:ext cx="1874618" cy="1874618"/>
          </a:xfrm>
          <a:prstGeom prst="rect">
            <a:avLst/>
          </a:prstGeom>
          <a:noFill/>
          <a:ln cap="flat">
            <a:noFill/>
          </a:ln>
        </p:spPr>
      </p:pic>
      <p:pic>
        <p:nvPicPr>
          <p:cNvPr id="22" name="Google Shape;1175;p113">
            <a:extLst>
              <a:ext uri="{FF2B5EF4-FFF2-40B4-BE49-F238E27FC236}">
                <a16:creationId xmlns:a16="http://schemas.microsoft.com/office/drawing/2014/main" id="{A2614C8F-CCC8-9A39-7E32-733905B49FD9}"/>
              </a:ext>
            </a:extLst>
          </p:cNvPr>
          <p:cNvPicPr>
            <a:picLocks noChangeAspect="1"/>
          </p:cNvPicPr>
          <p:nvPr/>
        </p:nvPicPr>
        <p:blipFill>
          <a:blip r:embed="rId3">
            <a:alphaModFix/>
          </a:blip>
          <a:srcRect/>
          <a:stretch>
            <a:fillRect/>
          </a:stretch>
        </p:blipFill>
        <p:spPr>
          <a:xfrm>
            <a:off x="6356419" y="2749478"/>
            <a:ext cx="1874618" cy="1874618"/>
          </a:xfrm>
          <a:prstGeom prst="rect">
            <a:avLst/>
          </a:prstGeom>
          <a:noFill/>
          <a:ln cap="flat">
            <a:noFill/>
          </a:ln>
        </p:spPr>
      </p:pic>
      <p:sp>
        <p:nvSpPr>
          <p:cNvPr id="24" name="Google Shape;1177;p113">
            <a:extLst>
              <a:ext uri="{FF2B5EF4-FFF2-40B4-BE49-F238E27FC236}">
                <a16:creationId xmlns:a16="http://schemas.microsoft.com/office/drawing/2014/main" id="{57D66363-DD29-C80D-8A0F-DA77D417718E}"/>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81AA2504-8B21-9DD8-444B-5C7A6328FC5B}"/>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E856AD56-6C44-459D-961E-D84F463ED8DA}"/>
              </a:ext>
            </a:extLst>
          </p:cNvPr>
          <p:cNvPicPr>
            <a:picLocks noChangeAspect="1"/>
          </p:cNvPicPr>
          <p:nvPr/>
        </p:nvPicPr>
        <p:blipFill>
          <a:blip r:embed="rId4">
            <a:alphaModFix/>
          </a:blip>
          <a:srcRect/>
          <a:stretch>
            <a:fillRect/>
          </a:stretch>
        </p:blipFill>
        <p:spPr>
          <a:xfrm>
            <a:off x="11191413" y="183649"/>
            <a:ext cx="602723" cy="602723"/>
          </a:xfrm>
          <a:prstGeom prst="rect">
            <a:avLst/>
          </a:prstGeom>
          <a:noFill/>
          <a:ln cap="flat">
            <a:noFill/>
          </a:ln>
        </p:spPr>
      </p:pic>
    </p:spTree>
    <p:extLst>
      <p:ext uri="{BB962C8B-B14F-4D97-AF65-F5344CB8AC3E}">
        <p14:creationId xmlns:p14="http://schemas.microsoft.com/office/powerpoint/2010/main" val="119244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16E76DE3-CCA7-5C71-C648-D3AAB116C079}"/>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2" name="Google Shape;1175;p113">
            <a:extLst>
              <a:ext uri="{FF2B5EF4-FFF2-40B4-BE49-F238E27FC236}">
                <a16:creationId xmlns:a16="http://schemas.microsoft.com/office/drawing/2014/main" id="{05F0BB1C-13AE-8204-7A68-15FDE67B9645}"/>
              </a:ext>
            </a:extLst>
          </p:cNvPr>
          <p:cNvPicPr>
            <a:picLocks noChangeAspect="1"/>
          </p:cNvPicPr>
          <p:nvPr/>
        </p:nvPicPr>
        <p:blipFill>
          <a:blip r:embed="rId3">
            <a:alphaModFix/>
          </a:blip>
          <a:srcRect/>
          <a:stretch>
            <a:fillRect/>
          </a:stretch>
        </p:blipFill>
        <p:spPr>
          <a:xfrm>
            <a:off x="10091018" y="4157075"/>
            <a:ext cx="636507" cy="636507"/>
          </a:xfrm>
          <a:prstGeom prst="rect">
            <a:avLst/>
          </a:prstGeom>
          <a:noFill/>
          <a:ln cap="flat">
            <a:noFill/>
          </a:ln>
        </p:spPr>
      </p:pic>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4">
            <a:alphaModFix/>
          </a:blip>
          <a:srcRect/>
          <a:stretch>
            <a:fillRect/>
          </a:stretch>
        </p:blipFill>
        <p:spPr>
          <a:xfrm>
            <a:off x="11191413" y="183649"/>
            <a:ext cx="602723" cy="602723"/>
          </a:xfrm>
          <a:prstGeom prst="rect">
            <a:avLst/>
          </a:prstGeom>
          <a:noFill/>
          <a:ln cap="flat">
            <a:noFill/>
          </a:ln>
        </p:spPr>
      </p:pic>
      <p:sp>
        <p:nvSpPr>
          <p:cNvPr id="2" name="Google Shape;5938;p5">
            <a:extLst>
              <a:ext uri="{FF2B5EF4-FFF2-40B4-BE49-F238E27FC236}">
                <a16:creationId xmlns:a16="http://schemas.microsoft.com/office/drawing/2014/main" id="{1B6672DE-2183-EDF7-8DD6-798B402E1CAD}"/>
              </a:ext>
            </a:extLst>
          </p:cNvPr>
          <p:cNvSpPr txBox="1"/>
          <p:nvPr/>
        </p:nvSpPr>
        <p:spPr>
          <a:xfrm>
            <a:off x="903374" y="2407898"/>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4" name="Google Shape;5941;p5">
            <a:extLst>
              <a:ext uri="{FF2B5EF4-FFF2-40B4-BE49-F238E27FC236}">
                <a16:creationId xmlns:a16="http://schemas.microsoft.com/office/drawing/2014/main" id="{4066CC66-F37F-7217-B6B6-7C5EF2388229}"/>
              </a:ext>
            </a:extLst>
          </p:cNvPr>
          <p:cNvSpPr txBox="1"/>
          <p:nvPr/>
        </p:nvSpPr>
        <p:spPr>
          <a:xfrm>
            <a:off x="3414874" y="4301196"/>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Tree>
    <p:extLst>
      <p:ext uri="{BB962C8B-B14F-4D97-AF65-F5344CB8AC3E}">
        <p14:creationId xmlns:p14="http://schemas.microsoft.com/office/powerpoint/2010/main" val="418976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ج- </a:t>
            </a:r>
            <a:r>
              <a:rPr lang="ar-SA" sz="4800" b="1" kern="0" dirty="0">
                <a:solidFill>
                  <a:srgbClr val="FFC000"/>
                </a:solidFill>
                <a:latin typeface="Calibri"/>
                <a:ea typeface="Calibri"/>
                <a:cs typeface="Calibri"/>
              </a:rPr>
              <a:t>التصريح بالأهداف </a:t>
            </a:r>
            <a:r>
              <a:rPr lang="ar-SA" sz="4000" b="1" kern="0" dirty="0">
                <a:solidFill>
                  <a:srgbClr val="44546A"/>
                </a:solidFill>
                <a:latin typeface="Arial"/>
                <a:ea typeface="Calibri"/>
                <a:cs typeface="Arial"/>
              </a:rPr>
              <a:t>05 </a:t>
            </a:r>
            <a:r>
              <a:rPr kumimoji="0" lang="ar-SA" sz="4000" b="1" i="0" u="none" strike="noStrike" kern="0" cap="none" spc="0" normalizeH="0" baseline="0" noProof="0" dirty="0">
                <a:ln>
                  <a:noFill/>
                </a:ln>
                <a:solidFill>
                  <a:srgbClr val="44546A"/>
                </a:solidFill>
                <a:effectLst/>
                <a:uLnTx/>
                <a:uFillTx/>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sp>
        <p:nvSpPr>
          <p:cNvPr id="10" name="Google Shape;1207;p11">
            <a:extLst>
              <a:ext uri="{FF2B5EF4-FFF2-40B4-BE49-F238E27FC236}">
                <a16:creationId xmlns:a16="http://schemas.microsoft.com/office/drawing/2014/main" id="{F49888E4-3AF3-06AE-0064-B083CB05209D}"/>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a:t>
            </a:r>
            <a:r>
              <a:rPr lang="ar-SA" sz="3200" b="1" dirty="0">
                <a:solidFill>
                  <a:srgbClr val="106585"/>
                </a:solidFill>
                <a:latin typeface="Calibri"/>
                <a:ea typeface="Calibri"/>
                <a:cs typeface="Calibri"/>
                <a:sym typeface="Calibri"/>
              </a:rPr>
              <a:t>فِقْرةِ</a:t>
            </a:r>
            <a:r>
              <a:rPr lang="ar-MA" sz="3200" b="1" i="0" u="none" strike="noStrike" cap="none" dirty="0">
                <a:solidFill>
                  <a:srgbClr val="106585"/>
                </a:solidFill>
                <a:latin typeface="Calibri"/>
                <a:ea typeface="Calibri"/>
                <a:cs typeface="Calibri"/>
                <a:sym typeface="Calibri"/>
              </a:rPr>
              <a:t> بِطَلَاقَةٍ.</a:t>
            </a:r>
            <a:endParaRPr sz="3200" b="1" i="0" u="none" strike="noStrike" cap="none" dirty="0">
              <a:solidFill>
                <a:srgbClr val="106585"/>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6" name="Google Shape;1209;p11">
            <a:extLst>
              <a:ext uri="{FF2B5EF4-FFF2-40B4-BE49-F238E27FC236}">
                <a16:creationId xmlns:a16="http://schemas.microsoft.com/office/drawing/2014/main" id="{9F78E784-166D-F3A8-D564-7E7A9F25BF90}"/>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فَهْم</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مَعَانِي النَّصِّ المُبَاشِرَةِ .</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83287-1CB8-D556-0EAB-DB4CF196488B}"/>
              </a:ext>
            </a:extLst>
          </p:cNvPr>
          <p:cNvSpPr/>
          <p:nvPr/>
        </p:nvSpPr>
        <p:spPr>
          <a:xfrm>
            <a:off x="39187" y="3982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305214" y="524106"/>
            <a:ext cx="7873995" cy="33850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6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يُصرح الأستاذ بوضوح عن هدف الحصة</a:t>
            </a:r>
            <a:endParaRPr lang="fr-FR" sz="1400" i="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92847" y="188940"/>
            <a:ext cx="10622804" cy="369281"/>
          </a:xfrm>
          <a:prstGeom prst="rect">
            <a:avLst/>
          </a:prstGeom>
          <a:noFill/>
          <a:ln cap="flat">
            <a:noFill/>
          </a:ln>
        </p:spPr>
        <p:txBody>
          <a:bodyPr vert="horz" wrap="square" lIns="91427" tIns="45695" rIns="91427" bIns="45695" anchor="t" anchorCtr="0" compatLnSpc="1">
            <a:spAutoFit/>
          </a:bodyPr>
          <a:lstStyle/>
          <a:p>
            <a:pPr algn="r" defTabSz="1219170" rtl="1">
              <a:defRPr sz="1800" b="0" i="0" u="none" strike="noStrike" kern="0" cap="none" spc="0" baseline="0">
                <a:solidFill>
                  <a:srgbClr val="000000"/>
                </a:solidFill>
                <a:uFillTx/>
              </a:defRPr>
            </a:pPr>
            <a:r>
              <a:rPr lang="ar-MA"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r>
              <a:rPr lang="ar-SA"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أقرأ جملا وصفية بطلاقة</a:t>
            </a:r>
            <a:endParaRPr lang="fr-FR" sz="16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8918428" y="1668172"/>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F8BD1352-C172-52B0-6AC0-D6EA69C58431}"/>
              </a:ext>
            </a:extLst>
          </p:cNvPr>
          <p:cNvPicPr>
            <a:picLocks noChangeAspect="1"/>
          </p:cNvPicPr>
          <p:nvPr/>
        </p:nvPicPr>
        <p:blipFill>
          <a:blip r:embed="rId4"/>
          <a:stretch>
            <a:fillRect/>
          </a:stretch>
        </p:blipFill>
        <p:spPr>
          <a:xfrm>
            <a:off x="2278506" y="836255"/>
            <a:ext cx="3817494" cy="5360494"/>
          </a:xfrm>
          <a:prstGeom prst="rect">
            <a:avLst/>
          </a:prstGeom>
        </p:spPr>
      </p:pic>
      <p:cxnSp>
        <p:nvCxnSpPr>
          <p:cNvPr id="17" name="Straight Arrow Connector 16">
            <a:extLst>
              <a:ext uri="{FF2B5EF4-FFF2-40B4-BE49-F238E27FC236}">
                <a16:creationId xmlns:a16="http://schemas.microsoft.com/office/drawing/2014/main" id="{4F409E9E-EF40-9668-4261-4BEB5C08427A}"/>
              </a:ext>
            </a:extLst>
          </p:cNvPr>
          <p:cNvCxnSpPr>
            <a:cxnSpLocks/>
          </p:cNvCxnSpPr>
          <p:nvPr/>
        </p:nvCxnSpPr>
        <p:spPr>
          <a:xfrm>
            <a:off x="5948532" y="1984235"/>
            <a:ext cx="2875303"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7D7492D5-FC5E-70F3-B27D-DE98B4C42CDE}"/>
              </a:ext>
            </a:extLst>
          </p:cNvPr>
          <p:cNvSpPr/>
          <p:nvPr/>
        </p:nvSpPr>
        <p:spPr>
          <a:xfrm>
            <a:off x="5105400" y="1885950"/>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273169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877453" y="2008346"/>
            <a:ext cx="4754879" cy="293971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br>
              <a:rPr lang="ar-SA" sz="4800" b="1" kern="0" dirty="0">
                <a:solidFill>
                  <a:srgbClr val="44546A"/>
                </a:solidFill>
                <a:latin typeface="Calibri"/>
                <a:ea typeface="Calibri"/>
                <a:cs typeface="Calibri"/>
                <a:sym typeface="Calibri"/>
              </a:rPr>
            </a:br>
            <a:r>
              <a:rPr lang="ar-MA" sz="4800" b="1" kern="0" dirty="0">
                <a:solidFill>
                  <a:srgbClr val="FFC000"/>
                </a:solidFill>
                <a:latin typeface="Calibri"/>
                <a:ea typeface="Calibri"/>
                <a:cs typeface="Calibri"/>
                <a:sym typeface="Calibri"/>
              </a:rPr>
              <a:t>أ</a:t>
            </a:r>
            <a:r>
              <a:rPr lang="ar-SA" sz="4800" b="1" kern="0" dirty="0">
                <a:solidFill>
                  <a:srgbClr val="FFC000"/>
                </a:solidFill>
                <a:latin typeface="Calibri"/>
                <a:ea typeface="Calibri"/>
                <a:cs typeface="Calibri"/>
                <a:sym typeface="Calibri"/>
              </a:rPr>
              <a:t>- </a:t>
            </a:r>
            <a:r>
              <a:rPr lang="ar-MA" sz="4800" b="1" kern="0" dirty="0">
                <a:solidFill>
                  <a:srgbClr val="FFC000"/>
                </a:solidFill>
                <a:latin typeface="Calibri"/>
                <a:ea typeface="Calibri"/>
                <a:cs typeface="Calibri"/>
              </a:rPr>
              <a:t>أَقْرَأُ </a:t>
            </a:r>
            <a:r>
              <a:rPr lang="ar-SA" sz="4800" b="1" kern="0" dirty="0">
                <a:solidFill>
                  <a:srgbClr val="FFC000"/>
                </a:solidFill>
                <a:latin typeface="Calibri"/>
                <a:ea typeface="Calibri"/>
                <a:cs typeface="Calibri"/>
              </a:rPr>
              <a:t>العبارات</a:t>
            </a:r>
            <a:r>
              <a:rPr lang="ar-MA" sz="4800" b="1" kern="0" dirty="0">
                <a:solidFill>
                  <a:srgbClr val="FFC000"/>
                </a:solidFill>
                <a:latin typeface="Calibri"/>
                <a:ea typeface="Calibri"/>
                <a:cs typeface="Calibri"/>
              </a:rPr>
              <a:t> بِطَلَاقَةٍ </a:t>
            </a:r>
            <a:r>
              <a:rPr lang="ar-SA" sz="4800" b="1" kern="0" dirty="0">
                <a:solidFill>
                  <a:srgbClr val="FFC000"/>
                </a:solidFill>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 </a:t>
            </a:r>
            <a:r>
              <a:rPr lang="ar-SA" sz="4800" b="1" kern="0" dirty="0">
                <a:solidFill>
                  <a:srgbClr val="44546A"/>
                </a:solidFill>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Tree>
    <p:extLst>
      <p:ext uri="{BB962C8B-B14F-4D97-AF65-F5344CB8AC3E}">
        <p14:creationId xmlns:p14="http://schemas.microsoft.com/office/powerpoint/2010/main" val="283549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335360" y="195946"/>
            <a:ext cx="11017224" cy="470617"/>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800" b="1" dirty="0">
                <a:solidFill>
                  <a:prstClr val="white">
                    <a:lumMod val="50000"/>
                  </a:prstClr>
                </a:solidFill>
                <a:latin typeface="Calibri Light" panose="020F0302020204030204"/>
                <a:cs typeface="Times New Roman" panose="02020603050405020304" pitchFamily="18" charset="0"/>
              </a:rPr>
              <a:t>1- النمذجة: </a:t>
            </a:r>
            <a:r>
              <a:rPr kumimoji="0" lang="ar-M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التي سيركز عليها في الحصة </a:t>
            </a:r>
            <a:endParaRPr kumimoji="0" lang="ar-M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A141E1D-3619-E236-894B-0FB33C5F517B}"/>
              </a:ext>
            </a:extLst>
          </p:cNvPr>
          <p:cNvSpPr/>
          <p:nvPr/>
        </p:nvSpPr>
        <p:spPr>
          <a:xfrm>
            <a:off x="3403169" y="1503900"/>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7" name="ZoneTexte 6">
            <a:extLst>
              <a:ext uri="{FF2B5EF4-FFF2-40B4-BE49-F238E27FC236}">
                <a16:creationId xmlns:a16="http://schemas.microsoft.com/office/drawing/2014/main" id="{E2C2654F-CC26-551B-7AEA-033A4F7DE3DC}"/>
              </a:ext>
            </a:extLst>
          </p:cNvPr>
          <p:cNvSpPr txBox="1"/>
          <p:nvPr/>
        </p:nvSpPr>
        <p:spPr>
          <a:xfrm>
            <a:off x="2327564" y="2419397"/>
            <a:ext cx="5957210" cy="1672253"/>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نطق الحروف من مخارجها الصحيحة.</a:t>
            </a:r>
            <a:endParaRPr lang="fr-FR" sz="2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التمييز بين الحركات القصيرة والطويلة، الشدة والتنوين.</a:t>
            </a:r>
            <a:endParaRPr lang="fr-FR" sz="2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عدم تغيير، أو حذف، أو إضافة حروف، أو كلمات.</a:t>
            </a:r>
            <a:endParaRPr lang="fr-FR" sz="20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358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9DF8-5939-1453-D48F-A4652D1CB42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DD11F5A-913A-DA0B-E559-4755F2F2EF6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43F0849B-BCE5-191D-CC42-322E7F4E9E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0295ECFE-6F9E-D222-8231-2801E86D7800}"/>
              </a:ext>
            </a:extLst>
          </p:cNvPr>
          <p:cNvSpPr txBox="1">
            <a:spLocks/>
          </p:cNvSpPr>
          <p:nvPr/>
        </p:nvSpPr>
        <p:spPr>
          <a:xfrm>
            <a:off x="288587" y="61552"/>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1- النمذجة: انتبهوا، سأقرأ العبارات بطلاقة، ثم ستتناوبون على قراءتها من بعدي مع احترام مؤشرات الدقة.</a:t>
            </a:r>
          </a:p>
        </p:txBody>
      </p:sp>
      <p:sp>
        <p:nvSpPr>
          <p:cNvPr id="6" name="ZoneTexte 5">
            <a:extLst>
              <a:ext uri="{FF2B5EF4-FFF2-40B4-BE49-F238E27FC236}">
                <a16:creationId xmlns:a16="http://schemas.microsoft.com/office/drawing/2014/main" id="{01AD2146-63F1-9EAB-6D8C-0623487D86A9}"/>
              </a:ext>
            </a:extLst>
          </p:cNvPr>
          <p:cNvSpPr txBox="1"/>
          <p:nvPr/>
        </p:nvSpPr>
        <p:spPr>
          <a:xfrm>
            <a:off x="665019" y="495264"/>
            <a:ext cx="10512164" cy="338554"/>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يطلب</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الأستاذ</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انتباه التلاميذ، ثم يقرأ العبارات بطلاقة مركزا على السلامة من الأخطاء، وفق مؤشرات السلامة من الأخطاء: ينطر النموذج المرفق</a:t>
            </a:r>
            <a:endPar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350;p27">
            <a:extLst>
              <a:ext uri="{FF2B5EF4-FFF2-40B4-BE49-F238E27FC236}">
                <a16:creationId xmlns:a16="http://schemas.microsoft.com/office/drawing/2014/main" id="{270769CE-BD1D-ACEE-B9CF-8676C39466A5}"/>
              </a:ext>
            </a:extLst>
          </p:cNvPr>
          <p:cNvPicPr preferRelativeResize="0"/>
          <p:nvPr/>
        </p:nvPicPr>
        <p:blipFill rotWithShape="1">
          <a:blip r:embed="rId3">
            <a:alphaModFix/>
          </a:blip>
          <a:srcRect/>
          <a:stretch/>
        </p:blipFill>
        <p:spPr>
          <a:xfrm>
            <a:off x="153248" y="44086"/>
            <a:ext cx="730250" cy="730250"/>
          </a:xfrm>
          <a:prstGeom prst="rect">
            <a:avLst/>
          </a:prstGeom>
          <a:noFill/>
          <a:ln>
            <a:noFill/>
          </a:ln>
        </p:spPr>
      </p:pic>
      <p:graphicFrame>
        <p:nvGraphicFramePr>
          <p:cNvPr id="8" name="Google Shape;1334;p211">
            <a:extLst>
              <a:ext uri="{FF2B5EF4-FFF2-40B4-BE49-F238E27FC236}">
                <a16:creationId xmlns:a16="http://schemas.microsoft.com/office/drawing/2014/main" id="{1DB7E24E-B8C8-E30B-CB9A-34F76FE0650C}"/>
              </a:ext>
            </a:extLst>
          </p:cNvPr>
          <p:cNvGraphicFramePr/>
          <p:nvPr>
            <p:extLst>
              <p:ext uri="{D42A27DB-BD31-4B8C-83A1-F6EECF244321}">
                <p14:modId xmlns:p14="http://schemas.microsoft.com/office/powerpoint/2010/main" val="2153286109"/>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تَوَارَى </a:t>
                      </a:r>
                      <a:r>
                        <a:rPr kumimoji="0" lang="ar-MA" sz="2400" b="1" i="0" u="none" strike="noStrike" kern="1200" cap="none" spc="0" normalizeH="0" baseline="0" dirty="0" err="1">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لنَّهَارُ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6-</a:t>
                      </a:r>
                      <a:r>
                        <a:rPr lang="ar-MA" sz="2400" b="1" i="0" u="none" strike="noStrike" cap="none" dirty="0">
                          <a:solidFill>
                            <a:schemeClr val="dk1"/>
                          </a:solidFill>
                          <a:latin typeface="+mn-lt"/>
                          <a:ea typeface="Calibri"/>
                          <a:cs typeface="Calibri"/>
                          <a:sym typeface="Calibri"/>
                        </a:rPr>
                        <a:t>وَظَهَرَتِ </a:t>
                      </a:r>
                      <a:r>
                        <a:rPr lang="ar-MA" sz="2400" b="1" i="0" u="none" strike="noStrike" cap="none" dirty="0" err="1">
                          <a:solidFill>
                            <a:schemeClr val="dk1"/>
                          </a:solidFill>
                          <a:latin typeface="+mn-lt"/>
                          <a:ea typeface="Calibri"/>
                          <a:cs typeface="Calibri"/>
                          <a:sym typeface="Calibri"/>
                        </a:rPr>
                        <a:t>ٱلنُّجُومُ</a:t>
                      </a:r>
                      <a:r>
                        <a:rPr lang="ar-MA" sz="2400" b="1" i="0" u="none" strike="noStrike" cap="none" dirty="0">
                          <a:solidFill>
                            <a:schemeClr val="dk1"/>
                          </a:solidFill>
                          <a:latin typeface="+mn-lt"/>
                          <a:ea typeface="Calibri"/>
                          <a:cs typeface="Calibri"/>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21F38635-812A-68A4-FFBC-B0BCC0D22F7C}"/>
              </a:ext>
            </a:extLst>
          </p:cNvPr>
          <p:cNvGraphicFramePr>
            <a:graphicFrameLocks noGrp="1"/>
          </p:cNvGraphicFramePr>
          <p:nvPr>
            <p:extLst>
              <p:ext uri="{D42A27DB-BD31-4B8C-83A1-F6EECF244321}">
                <p14:modId xmlns:p14="http://schemas.microsoft.com/office/powerpoint/2010/main" val="1683852665"/>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زَحَفَ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ٱللَّيْلُ</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مِنْ بمَرْدِ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ٱلشِّتَاءِ</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243B5591-A6C1-5869-5E43-16682651611B}"/>
              </a:ext>
            </a:extLst>
          </p:cNvPr>
          <p:cNvGraphicFramePr>
            <a:graphicFrameLocks noGrp="1"/>
          </p:cNvGraphicFramePr>
          <p:nvPr>
            <p:extLst>
              <p:ext uri="{D42A27DB-BD31-4B8C-83A1-F6EECF244321}">
                <p14:modId xmlns:p14="http://schemas.microsoft.com/office/powerpoint/2010/main" val="1789013108"/>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عَلَى أَكْوَاخِ</a:t>
                      </a:r>
                      <a:r>
                        <a:rPr kumimoji="0" lang="en-US"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لدَُوارِ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ٱلْقَرَوِيُّونَ</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61E221B4-0CB1-249B-0D61-B62C3DFA5D0B}"/>
              </a:ext>
            </a:extLst>
          </p:cNvPr>
          <p:cNvGraphicFramePr>
            <a:graphicFrameLocks noGrp="1"/>
          </p:cNvGraphicFramePr>
          <p:nvPr>
            <p:extLst>
              <p:ext uri="{D42A27DB-BD31-4B8C-83A1-F6EECF244321}">
                <p14:modId xmlns:p14="http://schemas.microsoft.com/office/powerpoint/2010/main" val="2676865033"/>
              </p:ext>
            </p:extLst>
          </p:nvPr>
        </p:nvGraphicFramePr>
        <p:xfrm>
          <a:off x="937643" y="3862173"/>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ٱلْمُثْقَلَةُ</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بِالثُّلُوجِ</a:t>
                      </a:r>
                      <a:endParaRPr kumimoji="0" lang="fr-FR" alt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يَتَرَقَّبُونَ شَمْسَ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ٱلصَّبَاح</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01C5118D-3F77-782C-066B-B945D9AB49CD}"/>
              </a:ext>
            </a:extLst>
          </p:cNvPr>
          <p:cNvGraphicFramePr>
            <a:graphicFrameLocks noGrp="1"/>
          </p:cNvGraphicFramePr>
          <p:nvPr>
            <p:extLst>
              <p:ext uri="{D42A27DB-BD31-4B8C-83A1-F6EECF244321}">
                <p14:modId xmlns:p14="http://schemas.microsoft.com/office/powerpoint/2010/main" val="4023599076"/>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5-</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سِوى عُواءِ </a:t>
                      </a:r>
                      <a:r>
                        <a:rPr kumimoji="0" lang="ar-MA" sz="2400" b="1" i="0" u="none" strike="noStrike" kern="1200" cap="none" spc="0" normalizeH="0" baseline="0" dirty="0">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لرِّيحِ </a:t>
                      </a:r>
                      <a:endParaRPr kumimoji="0" lang="ar-SA"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10-</a:t>
                      </a:r>
                      <a:r>
                        <a:rPr kumimoji="0" lang="ar-SA" altLang="fr-FR" sz="2400" b="1" i="0" u="none" strike="noStrike" kern="1200" cap="none" spc="0" normalizeH="0" baseline="0" dirty="0">
                          <a:ln>
                            <a:noFill/>
                          </a:ln>
                          <a:solidFill>
                            <a:prstClr val="black"/>
                          </a:solidFill>
                          <a:effectLst/>
                          <a:uLnTx/>
                          <a:uFillTx/>
                          <a:latin typeface="+mn-lt"/>
                          <a:ea typeface="+mn-ea"/>
                          <a:cs typeface="Mudir MT" pitchFamily="2" charset="-78"/>
                        </a:rPr>
                        <a:t>جَداوِلُ المَاءِ</a:t>
                      </a:r>
                      <a:endParaRPr kumimoji="0" 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A07D32FE-A92E-968B-5C5F-1117DFA8F14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AD3B6A9B-A081-E9DB-C5B7-7D52704A8635}"/>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24" name="ZoneTexte 23">
            <a:extLst>
              <a:ext uri="{FF2B5EF4-FFF2-40B4-BE49-F238E27FC236}">
                <a16:creationId xmlns:a16="http://schemas.microsoft.com/office/drawing/2014/main" id="{6A58DF7A-1C90-B2D0-E654-18A8C800EDA0}"/>
              </a:ext>
            </a:extLst>
          </p:cNvPr>
          <p:cNvSpPr txBox="1"/>
          <p:nvPr/>
        </p:nvSpPr>
        <p:spPr>
          <a:xfrm>
            <a:off x="777255" y="5682272"/>
            <a:ext cx="6134792" cy="1056700"/>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نطق الحروف من مخارجها الصحيحة.</a:t>
            </a:r>
            <a:endParaRPr lang="fr-FR" sz="1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التمييز بين الحركات القصيرة والطويلة، الشدة والتنوين.</a:t>
            </a:r>
            <a:endParaRPr lang="fr-FR" sz="1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عدم تغيير، أو حذف، أو إضافة حروف، أو كلمات.</a:t>
            </a:r>
            <a:endParaRPr lang="fr-FR" sz="12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21693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B2AAC63-94A8-775A-BDAA-FD564EBF18D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EBFC5527-712E-EB30-A406-AEBA708B67E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6A8363-A708-75B9-1029-2D2A420D6A1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348;p27">
            <a:extLst>
              <a:ext uri="{FF2B5EF4-FFF2-40B4-BE49-F238E27FC236}">
                <a16:creationId xmlns:a16="http://schemas.microsoft.com/office/drawing/2014/main" id="{EEB5466B-E477-E513-8991-65AFCD73DABD}"/>
              </a:ext>
            </a:extLst>
          </p:cNvPr>
          <p:cNvSpPr txBox="1">
            <a:spLocks/>
          </p:cNvSpPr>
          <p:nvPr/>
        </p:nvSpPr>
        <p:spPr>
          <a:xfrm>
            <a:off x="288587" y="8166"/>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2- الممارسة الموجهة: معايير الطلاقة</a:t>
            </a:r>
            <a:r>
              <a:rPr lang="ar-SA" sz="1800" b="1" dirty="0">
                <a:solidFill>
                  <a:prstClr val="white">
                    <a:lumMod val="50000"/>
                  </a:prstClr>
                </a:solidFill>
              </a:rPr>
              <a:t> في القراءة: مؤشر السلامة من الأخطاء</a:t>
            </a: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19" name="ZoneTexte 18">
            <a:extLst>
              <a:ext uri="{FF2B5EF4-FFF2-40B4-BE49-F238E27FC236}">
                <a16:creationId xmlns:a16="http://schemas.microsoft.com/office/drawing/2014/main" id="{CB7AC223-5033-F348-4A46-5F3A0C18F9AB}"/>
              </a:ext>
            </a:extLst>
          </p:cNvPr>
          <p:cNvSpPr txBox="1"/>
          <p:nvPr/>
        </p:nvSpPr>
        <p:spPr>
          <a:xfrm>
            <a:off x="777255" y="341806"/>
            <a:ext cx="10559840" cy="584775"/>
          </a:xfrm>
          <a:prstGeom prst="rect">
            <a:avLst/>
          </a:prstGeom>
          <a:noFill/>
        </p:spPr>
        <p:txBody>
          <a:bodyPr wrap="square">
            <a:spAutoFit/>
          </a:bodyPr>
          <a:lstStyle/>
          <a:p>
            <a:pPr lvl="0" algn="r" rtl="1">
              <a:defRPr/>
            </a:pP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يطلب</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الأستاذ</a:t>
            </a:r>
            <a:r>
              <a:rPr kumimoji="0" lang="fr-FR" sz="1600" b="0" i="0" u="none" strike="noStrike" kern="1200" cap="none" spc="0" normalizeH="0" baseline="0" noProof="0" dirty="0">
                <a:ln>
                  <a:noFill/>
                </a:ln>
                <a:solidFill>
                  <a:prstClr val="white">
                    <a:lumMod val="65000"/>
                  </a:prstClr>
                </a:solidFill>
                <a:effectLst/>
                <a:uLnTx/>
                <a:uFillTx/>
                <a:ea typeface="+mn-ea"/>
                <a:cs typeface="+mn-cs"/>
              </a:rPr>
              <a:t>)</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ة</a:t>
            </a:r>
            <a:r>
              <a:rPr kumimoji="0" lang="fr-FR" sz="1600" b="0" i="0" u="none" strike="noStrike" kern="1200" cap="none" spc="0" normalizeH="0" baseline="0" noProof="0" dirty="0">
                <a:ln>
                  <a:noFill/>
                </a:ln>
                <a:solidFill>
                  <a:prstClr val="white">
                    <a:lumMod val="65000"/>
                  </a:prstClr>
                </a:solidFill>
                <a:effectLst/>
                <a:uLnTx/>
                <a:uFillTx/>
                <a:ea typeface="+mn-ea"/>
                <a:cs typeface="+mn-cs"/>
              </a:rPr>
              <a:t>(</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من بعض التلاميذ المرور إلى السبورة وقراءة بعض العبارات بطلاقة، أي </a:t>
            </a:r>
            <a:r>
              <a:rPr lang="ar-SA" sz="1600" i="1" dirty="0">
                <a:solidFill>
                  <a:prstClr val="white">
                    <a:lumMod val="65000"/>
                  </a:prstClr>
                </a:solidFill>
              </a:rPr>
              <a:t>على السلامة من الأخطاء. </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ويحرص على التصحيح الفوري لقراءة كل تلميذ بإشراك وملائه، ويطلب منهم إبداء رأيهم، ويختم بتقديم </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تغذية راجعة.</a:t>
            </a:r>
            <a:endParaRPr kumimoji="0" lang="fr-FR" sz="1600" b="0" i="0" u="none" strike="noStrike" kern="1200" cap="none" spc="0" normalizeH="0" baseline="0" noProof="0" dirty="0">
              <a:ln>
                <a:noFill/>
              </a:ln>
              <a:solidFill>
                <a:prstClr val="white">
                  <a:lumMod val="65000"/>
                </a:prstClr>
              </a:solidFill>
              <a:effectLst/>
              <a:uLnTx/>
              <a:uFillTx/>
              <a:ea typeface="+mn-ea"/>
              <a:cs typeface="+mn-cs"/>
            </a:endParaRPr>
          </a:p>
        </p:txBody>
      </p:sp>
      <p:pic>
        <p:nvPicPr>
          <p:cNvPr id="20" name="Google Shape;1435;p14" descr="Lever la main - Icônes mains et gestes gratuites">
            <a:extLst>
              <a:ext uri="{FF2B5EF4-FFF2-40B4-BE49-F238E27FC236}">
                <a16:creationId xmlns:a16="http://schemas.microsoft.com/office/drawing/2014/main" id="{7A4927FE-2958-D5FF-8C0E-1FE745C64E73}"/>
              </a:ext>
            </a:extLst>
          </p:cNvPr>
          <p:cNvPicPr preferRelativeResize="0"/>
          <p:nvPr/>
        </p:nvPicPr>
        <p:blipFill rotWithShape="1">
          <a:blip r:embed="rId3">
            <a:alphaModFix/>
          </a:blip>
          <a:srcRect/>
          <a:stretch/>
        </p:blipFill>
        <p:spPr>
          <a:xfrm>
            <a:off x="74613" y="85751"/>
            <a:ext cx="702642" cy="702642"/>
          </a:xfrm>
          <a:prstGeom prst="rect">
            <a:avLst/>
          </a:prstGeom>
          <a:noFill/>
          <a:ln>
            <a:noFill/>
          </a:ln>
        </p:spPr>
      </p:pic>
      <p:graphicFrame>
        <p:nvGraphicFramePr>
          <p:cNvPr id="27" name="Google Shape;1334;p211">
            <a:extLst>
              <a:ext uri="{FF2B5EF4-FFF2-40B4-BE49-F238E27FC236}">
                <a16:creationId xmlns:a16="http://schemas.microsoft.com/office/drawing/2014/main" id="{EC74708B-EBDB-2F65-EDF6-66D3DF486C9E}"/>
              </a:ext>
            </a:extLst>
          </p:cNvPr>
          <p:cNvGraphicFramePr/>
          <p:nvPr>
            <p:extLst>
              <p:ext uri="{D42A27DB-BD31-4B8C-83A1-F6EECF244321}">
                <p14:modId xmlns:p14="http://schemas.microsoft.com/office/powerpoint/2010/main" val="1581378609"/>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تَوَارَى </a:t>
                      </a:r>
                      <a:r>
                        <a:rPr kumimoji="0" lang="ar-MA" sz="2400" b="1" i="0" u="none" strike="noStrike" kern="1200" cap="none" spc="0" normalizeH="0" baseline="0" dirty="0" err="1">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لنَّهَارُ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6-</a:t>
                      </a:r>
                      <a:r>
                        <a:rPr lang="ar-MA" sz="2400" b="1" i="0" u="none" strike="noStrike" cap="none" dirty="0">
                          <a:solidFill>
                            <a:schemeClr val="dk1"/>
                          </a:solidFill>
                          <a:latin typeface="+mn-lt"/>
                          <a:ea typeface="Calibri"/>
                          <a:cs typeface="Calibri"/>
                          <a:sym typeface="Calibri"/>
                        </a:rPr>
                        <a:t>وَظَهَرَتِ </a:t>
                      </a:r>
                      <a:r>
                        <a:rPr lang="ar-MA" sz="2400" b="1" i="0" u="none" strike="noStrike" cap="none" dirty="0" err="1">
                          <a:solidFill>
                            <a:schemeClr val="dk1"/>
                          </a:solidFill>
                          <a:latin typeface="+mn-lt"/>
                          <a:ea typeface="Calibri"/>
                          <a:cs typeface="Calibri"/>
                          <a:sym typeface="Calibri"/>
                        </a:rPr>
                        <a:t>ٱلنُّجُومُ</a:t>
                      </a:r>
                      <a:r>
                        <a:rPr lang="ar-MA" sz="2400" b="1" i="0" u="none" strike="noStrike" cap="none" dirty="0">
                          <a:solidFill>
                            <a:schemeClr val="dk1"/>
                          </a:solidFill>
                          <a:latin typeface="+mn-lt"/>
                          <a:ea typeface="Calibri"/>
                          <a:cs typeface="Calibri"/>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28" name="Tableau 27">
            <a:extLst>
              <a:ext uri="{FF2B5EF4-FFF2-40B4-BE49-F238E27FC236}">
                <a16:creationId xmlns:a16="http://schemas.microsoft.com/office/drawing/2014/main" id="{E72E149F-C9CA-FAEE-89C9-2D36562FD12F}"/>
              </a:ext>
            </a:extLst>
          </p:cNvPr>
          <p:cNvGraphicFramePr>
            <a:graphicFrameLocks noGrp="1"/>
          </p:cNvGraphicFramePr>
          <p:nvPr>
            <p:extLst>
              <p:ext uri="{D42A27DB-BD31-4B8C-83A1-F6EECF244321}">
                <p14:modId xmlns:p14="http://schemas.microsoft.com/office/powerpoint/2010/main" val="905547378"/>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زَحَفَ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ٱللَّيْلُ</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مِنْ بمَرْدِ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ٱلشِّتَاءِ</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29" name="Tableau 28">
            <a:extLst>
              <a:ext uri="{FF2B5EF4-FFF2-40B4-BE49-F238E27FC236}">
                <a16:creationId xmlns:a16="http://schemas.microsoft.com/office/drawing/2014/main" id="{A9CBC1F0-732C-F6D3-B65F-5B813C6129D9}"/>
              </a:ext>
            </a:extLst>
          </p:cNvPr>
          <p:cNvGraphicFramePr>
            <a:graphicFrameLocks noGrp="1"/>
          </p:cNvGraphicFramePr>
          <p:nvPr>
            <p:extLst>
              <p:ext uri="{D42A27DB-BD31-4B8C-83A1-F6EECF244321}">
                <p14:modId xmlns:p14="http://schemas.microsoft.com/office/powerpoint/2010/main" val="1803429591"/>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عَلَى أَكْوَاخِ</a:t>
                      </a:r>
                      <a:r>
                        <a:rPr kumimoji="0" lang="en-US"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لدَُوارِ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ٱلْقَرَوِيُّونَ</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30" name="Tableau 29">
            <a:extLst>
              <a:ext uri="{FF2B5EF4-FFF2-40B4-BE49-F238E27FC236}">
                <a16:creationId xmlns:a16="http://schemas.microsoft.com/office/drawing/2014/main" id="{DE029A4F-C6F8-15E0-FB14-B0C53B04F537}"/>
              </a:ext>
            </a:extLst>
          </p:cNvPr>
          <p:cNvGraphicFramePr>
            <a:graphicFrameLocks noGrp="1"/>
          </p:cNvGraphicFramePr>
          <p:nvPr>
            <p:extLst>
              <p:ext uri="{D42A27DB-BD31-4B8C-83A1-F6EECF244321}">
                <p14:modId xmlns:p14="http://schemas.microsoft.com/office/powerpoint/2010/main" val="690656253"/>
              </p:ext>
            </p:extLst>
          </p:nvPr>
        </p:nvGraphicFramePr>
        <p:xfrm>
          <a:off x="937643" y="3862173"/>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ٱلْمُثْقَلَةُ</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بِالثُّلُوجِ</a:t>
                      </a:r>
                      <a:endParaRPr kumimoji="0" lang="fr-FR" alt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يَتَرَقَّبُونَ شَمْسَ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ٱلصَّبَاح</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31" name="Tableau 30">
            <a:extLst>
              <a:ext uri="{FF2B5EF4-FFF2-40B4-BE49-F238E27FC236}">
                <a16:creationId xmlns:a16="http://schemas.microsoft.com/office/drawing/2014/main" id="{F2277025-BC5E-CD5A-4402-B007746C5D7D}"/>
              </a:ext>
            </a:extLst>
          </p:cNvPr>
          <p:cNvGraphicFramePr>
            <a:graphicFrameLocks noGrp="1"/>
          </p:cNvGraphicFramePr>
          <p:nvPr>
            <p:extLst>
              <p:ext uri="{D42A27DB-BD31-4B8C-83A1-F6EECF244321}">
                <p14:modId xmlns:p14="http://schemas.microsoft.com/office/powerpoint/2010/main" val="3775562836"/>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5-</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سِوى عُواءِ </a:t>
                      </a:r>
                      <a:r>
                        <a:rPr kumimoji="0" lang="ar-MA" sz="2400" b="1" i="0" u="none" strike="noStrike" kern="1200" cap="none" spc="0" normalizeH="0" baseline="0" dirty="0">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لرِّيحِ </a:t>
                      </a:r>
                      <a:endParaRPr kumimoji="0" lang="ar-SA"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10-</a:t>
                      </a:r>
                      <a:r>
                        <a:rPr kumimoji="0" lang="ar-SA" altLang="fr-FR" sz="2400" b="1" i="0" u="none" strike="noStrike" kern="1200" cap="none" spc="0" normalizeH="0" baseline="0" dirty="0">
                          <a:ln>
                            <a:noFill/>
                          </a:ln>
                          <a:solidFill>
                            <a:prstClr val="black"/>
                          </a:solidFill>
                          <a:effectLst/>
                          <a:uLnTx/>
                          <a:uFillTx/>
                          <a:latin typeface="+mn-lt"/>
                          <a:ea typeface="+mn-ea"/>
                          <a:cs typeface="Mudir MT" pitchFamily="2" charset="-78"/>
                        </a:rPr>
                        <a:t>جَداوِلُ المَاءِ</a:t>
                      </a:r>
                      <a:endParaRPr kumimoji="0" 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32" name="Rectangle 31">
            <a:extLst>
              <a:ext uri="{FF2B5EF4-FFF2-40B4-BE49-F238E27FC236}">
                <a16:creationId xmlns:a16="http://schemas.microsoft.com/office/drawing/2014/main" id="{0A4E7032-8720-7F08-705B-C6494D893371}"/>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33" name="ZoneTexte 32">
            <a:extLst>
              <a:ext uri="{FF2B5EF4-FFF2-40B4-BE49-F238E27FC236}">
                <a16:creationId xmlns:a16="http://schemas.microsoft.com/office/drawing/2014/main" id="{7A175219-188B-D339-1AC4-816A605E9FF9}"/>
              </a:ext>
            </a:extLst>
          </p:cNvPr>
          <p:cNvSpPr txBox="1"/>
          <p:nvPr/>
        </p:nvSpPr>
        <p:spPr>
          <a:xfrm>
            <a:off x="777255" y="5682272"/>
            <a:ext cx="6134792" cy="1056700"/>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نطق الحروف من مخارجها الصحيحة.</a:t>
            </a:r>
            <a:endParaRPr lang="fr-FR" sz="1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التمييز بين الحركات القصيرة والطويلة، الشدة والتنوين.</a:t>
            </a:r>
            <a:endParaRPr lang="fr-FR" sz="1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عدم تغيير، أو حذف، أو إضافة حروف، أو كلمات.</a:t>
            </a:r>
            <a:endParaRPr lang="fr-FR" sz="12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79433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8581-DCDD-9E5F-7BF3-0A7536916AB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CEBC4A-5423-F1FC-7D19-03146D33D21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A43E7E72-B304-9D56-1103-8A54E6D5C0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D44A52C-F026-7017-4F05-7CC2F27BB37E}"/>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1348;p27">
            <a:extLst>
              <a:ext uri="{FF2B5EF4-FFF2-40B4-BE49-F238E27FC236}">
                <a16:creationId xmlns:a16="http://schemas.microsoft.com/office/drawing/2014/main" id="{2BB598BF-5785-D891-802D-FE0918FA81F5}"/>
              </a:ext>
            </a:extLst>
          </p:cNvPr>
          <p:cNvSpPr txBox="1">
            <a:spLocks/>
          </p:cNvSpPr>
          <p:nvPr/>
        </p:nvSpPr>
        <p:spPr>
          <a:xfrm>
            <a:off x="153248" y="6680"/>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3- الممارسة المستقلة: </a:t>
            </a:r>
            <a:r>
              <a:rPr lang="ar-SA" sz="1800" b="1" dirty="0">
                <a:solidFill>
                  <a:prstClr val="white">
                    <a:lumMod val="50000"/>
                  </a:prstClr>
                </a:solidFill>
              </a:rPr>
              <a:t>معايير الطلاقة في القراءة، وتحديدا مؤشر السلامة من الأخطاء</a:t>
            </a: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6" name="ZoneTexte 5">
            <a:extLst>
              <a:ext uri="{FF2B5EF4-FFF2-40B4-BE49-F238E27FC236}">
                <a16:creationId xmlns:a16="http://schemas.microsoft.com/office/drawing/2014/main" id="{4B81A6AB-37D0-E435-71C5-6EF1E2C99C8C}"/>
              </a:ext>
            </a:extLst>
          </p:cNvPr>
          <p:cNvSpPr txBox="1"/>
          <p:nvPr/>
        </p:nvSpPr>
        <p:spPr>
          <a:xfrm>
            <a:off x="732999" y="356871"/>
            <a:ext cx="10473912"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يختار</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الأستاذ</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من بين التلاميذ عينة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عشوائي</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 ويقرأ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كل واحد منهم خمس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عبارات بطلاقة دون تدخل فوري، ثم يقدم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تغذية راجعة</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بعد انتهاء التلميذ من قراءة العبارات المطلوبة</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a:t>
            </a:r>
            <a:endPar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435;p14" descr="Lever la main - Icônes mains et gestes gratuites">
            <a:extLst>
              <a:ext uri="{FF2B5EF4-FFF2-40B4-BE49-F238E27FC236}">
                <a16:creationId xmlns:a16="http://schemas.microsoft.com/office/drawing/2014/main" id="{44B5F75D-434D-89AE-FB62-A1F36384E853}"/>
              </a:ext>
            </a:extLst>
          </p:cNvPr>
          <p:cNvPicPr preferRelativeResize="0"/>
          <p:nvPr/>
        </p:nvPicPr>
        <p:blipFill rotWithShape="1">
          <a:blip r:embed="rId3">
            <a:alphaModFix/>
          </a:blip>
          <a:srcRect/>
          <a:stretch/>
        </p:blipFill>
        <p:spPr>
          <a:xfrm>
            <a:off x="116809" y="71470"/>
            <a:ext cx="702642" cy="702642"/>
          </a:xfrm>
          <a:prstGeom prst="rect">
            <a:avLst/>
          </a:prstGeom>
          <a:noFill/>
          <a:ln>
            <a:noFill/>
          </a:ln>
        </p:spPr>
      </p:pic>
      <p:graphicFrame>
        <p:nvGraphicFramePr>
          <p:cNvPr id="23" name="Google Shape;1334;p211">
            <a:extLst>
              <a:ext uri="{FF2B5EF4-FFF2-40B4-BE49-F238E27FC236}">
                <a16:creationId xmlns:a16="http://schemas.microsoft.com/office/drawing/2014/main" id="{E2A6C1D2-D265-E7B5-B2E5-2610D7EF741B}"/>
              </a:ext>
            </a:extLst>
          </p:cNvPr>
          <p:cNvGraphicFramePr/>
          <p:nvPr>
            <p:extLst>
              <p:ext uri="{D42A27DB-BD31-4B8C-83A1-F6EECF244321}">
                <p14:modId xmlns:p14="http://schemas.microsoft.com/office/powerpoint/2010/main" val="854538561"/>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تَوَارَى </a:t>
                      </a:r>
                      <a:r>
                        <a:rPr kumimoji="0" lang="ar-MA" sz="2400" b="1" i="0" u="none" strike="noStrike" kern="1200" cap="none" spc="0" normalizeH="0" baseline="0" dirty="0" err="1">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لنَّهَارُ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6-</a:t>
                      </a:r>
                      <a:r>
                        <a:rPr lang="ar-MA" sz="2400" b="1" i="0" u="none" strike="noStrike" cap="none" dirty="0">
                          <a:solidFill>
                            <a:schemeClr val="dk1"/>
                          </a:solidFill>
                          <a:latin typeface="+mn-lt"/>
                          <a:ea typeface="Calibri"/>
                          <a:cs typeface="Calibri"/>
                          <a:sym typeface="Calibri"/>
                        </a:rPr>
                        <a:t>وَظَهَرَتِ </a:t>
                      </a:r>
                      <a:r>
                        <a:rPr lang="ar-MA" sz="2400" b="1" i="0" u="none" strike="noStrike" cap="none" dirty="0" err="1">
                          <a:solidFill>
                            <a:schemeClr val="dk1"/>
                          </a:solidFill>
                          <a:latin typeface="+mn-lt"/>
                          <a:ea typeface="Calibri"/>
                          <a:cs typeface="Calibri"/>
                          <a:sym typeface="Calibri"/>
                        </a:rPr>
                        <a:t>ٱلنُّجُومُ</a:t>
                      </a:r>
                      <a:r>
                        <a:rPr lang="ar-MA" sz="2400" b="1" i="0" u="none" strike="noStrike" cap="none" dirty="0">
                          <a:solidFill>
                            <a:schemeClr val="dk1"/>
                          </a:solidFill>
                          <a:latin typeface="+mn-lt"/>
                          <a:ea typeface="Calibri"/>
                          <a:cs typeface="Calibri"/>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24" name="Tableau 23">
            <a:extLst>
              <a:ext uri="{FF2B5EF4-FFF2-40B4-BE49-F238E27FC236}">
                <a16:creationId xmlns:a16="http://schemas.microsoft.com/office/drawing/2014/main" id="{3B1AE410-6610-70D1-6047-76EB19DC5B26}"/>
              </a:ext>
            </a:extLst>
          </p:cNvPr>
          <p:cNvGraphicFramePr>
            <a:graphicFrameLocks noGrp="1"/>
          </p:cNvGraphicFramePr>
          <p:nvPr>
            <p:extLst>
              <p:ext uri="{D42A27DB-BD31-4B8C-83A1-F6EECF244321}">
                <p14:modId xmlns:p14="http://schemas.microsoft.com/office/powerpoint/2010/main" val="1217661576"/>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زَحَفَ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ٱللَّيْلُ</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مِنْ بمَرْدِ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ٱلشِّتَاءِ</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25" name="Tableau 24">
            <a:extLst>
              <a:ext uri="{FF2B5EF4-FFF2-40B4-BE49-F238E27FC236}">
                <a16:creationId xmlns:a16="http://schemas.microsoft.com/office/drawing/2014/main" id="{1DF31BCD-B336-468B-8345-B7727DD2C02C}"/>
              </a:ext>
            </a:extLst>
          </p:cNvPr>
          <p:cNvGraphicFramePr>
            <a:graphicFrameLocks noGrp="1"/>
          </p:cNvGraphicFramePr>
          <p:nvPr>
            <p:extLst>
              <p:ext uri="{D42A27DB-BD31-4B8C-83A1-F6EECF244321}">
                <p14:modId xmlns:p14="http://schemas.microsoft.com/office/powerpoint/2010/main" val="1762161098"/>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عَلَى أَكْوَاخِ</a:t>
                      </a:r>
                      <a:r>
                        <a:rPr kumimoji="0" lang="en-US"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لدَُوارِ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ٱلْقَرَوِيُّونَ</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26" name="Tableau 25">
            <a:extLst>
              <a:ext uri="{FF2B5EF4-FFF2-40B4-BE49-F238E27FC236}">
                <a16:creationId xmlns:a16="http://schemas.microsoft.com/office/drawing/2014/main" id="{8A9C99B8-9E05-FEEC-8BDD-441DF2EB01E9}"/>
              </a:ext>
            </a:extLst>
          </p:cNvPr>
          <p:cNvGraphicFramePr>
            <a:graphicFrameLocks noGrp="1"/>
          </p:cNvGraphicFramePr>
          <p:nvPr>
            <p:extLst>
              <p:ext uri="{D42A27DB-BD31-4B8C-83A1-F6EECF244321}">
                <p14:modId xmlns:p14="http://schemas.microsoft.com/office/powerpoint/2010/main" val="3556714028"/>
              </p:ext>
            </p:extLst>
          </p:nvPr>
        </p:nvGraphicFramePr>
        <p:xfrm>
          <a:off x="937643" y="3862173"/>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ٱلْمُثْقَلَةُ</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بِالثُّلُوجِ</a:t>
                      </a:r>
                      <a:endParaRPr kumimoji="0" lang="fr-FR" alt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يَتَرَقَّبُونَ شَمْسَ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ٱلصَّبَاح</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27" name="Tableau 26">
            <a:extLst>
              <a:ext uri="{FF2B5EF4-FFF2-40B4-BE49-F238E27FC236}">
                <a16:creationId xmlns:a16="http://schemas.microsoft.com/office/drawing/2014/main" id="{55558121-4192-6A48-83B7-CE0B995B545B}"/>
              </a:ext>
            </a:extLst>
          </p:cNvPr>
          <p:cNvGraphicFramePr>
            <a:graphicFrameLocks noGrp="1"/>
          </p:cNvGraphicFramePr>
          <p:nvPr>
            <p:extLst>
              <p:ext uri="{D42A27DB-BD31-4B8C-83A1-F6EECF244321}">
                <p14:modId xmlns:p14="http://schemas.microsoft.com/office/powerpoint/2010/main" val="2963583063"/>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5-</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سِوى عُواءِ </a:t>
                      </a:r>
                      <a:r>
                        <a:rPr kumimoji="0" lang="ar-MA" sz="2400" b="1" i="0" u="none" strike="noStrike" kern="1200" cap="none" spc="0" normalizeH="0" baseline="0" dirty="0">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لرِّيحِ </a:t>
                      </a:r>
                      <a:endParaRPr kumimoji="0" lang="ar-SA"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10-</a:t>
                      </a:r>
                      <a:r>
                        <a:rPr kumimoji="0" lang="ar-SA" altLang="fr-FR" sz="2400" b="1" i="0" u="none" strike="noStrike" kern="1200" cap="none" spc="0" normalizeH="0" baseline="0" dirty="0">
                          <a:ln>
                            <a:noFill/>
                          </a:ln>
                          <a:solidFill>
                            <a:prstClr val="black"/>
                          </a:solidFill>
                          <a:effectLst/>
                          <a:uLnTx/>
                          <a:uFillTx/>
                          <a:latin typeface="+mn-lt"/>
                          <a:ea typeface="+mn-ea"/>
                          <a:cs typeface="Mudir MT" pitchFamily="2" charset="-78"/>
                        </a:rPr>
                        <a:t>جَداوِلُ المَاءِ</a:t>
                      </a:r>
                      <a:endParaRPr kumimoji="0" 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28" name="Rectangle 27">
            <a:extLst>
              <a:ext uri="{FF2B5EF4-FFF2-40B4-BE49-F238E27FC236}">
                <a16:creationId xmlns:a16="http://schemas.microsoft.com/office/drawing/2014/main" id="{EB979AE3-2B2D-1B4C-8DC4-DCA89C18065C}"/>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29" name="ZoneTexte 28">
            <a:extLst>
              <a:ext uri="{FF2B5EF4-FFF2-40B4-BE49-F238E27FC236}">
                <a16:creationId xmlns:a16="http://schemas.microsoft.com/office/drawing/2014/main" id="{07487E80-35D2-9402-EE67-1B60887435E6}"/>
              </a:ext>
            </a:extLst>
          </p:cNvPr>
          <p:cNvSpPr txBox="1"/>
          <p:nvPr/>
        </p:nvSpPr>
        <p:spPr>
          <a:xfrm>
            <a:off x="777255" y="5682272"/>
            <a:ext cx="6134792" cy="1056700"/>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نطق الحروف من مخارجها الصحيحة.</a:t>
            </a:r>
            <a:endParaRPr lang="fr-FR" sz="1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التمييز بين الحركات القصيرة والطويلة، الشدة والتنوين.</a:t>
            </a:r>
            <a:endParaRPr lang="fr-FR" sz="1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عدم تغيير، أو حذف، أو إضافة حروف، أو كلمات.</a:t>
            </a:r>
            <a:endParaRPr lang="fr-FR" sz="12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52423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EA85-F243-C90D-70A9-9B78C1405710}"/>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324CB640-83B1-2647-F6A7-AFCB412F572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132FDF90-364E-5307-20B5-8C4BC273D973}"/>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F6538C02-8531-04A8-B37E-E55BD09E3015}"/>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95D4F7-BBAA-BB20-4D3B-16EFB2789D7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7EF18307-3FB9-66E4-64E4-CC73E078548F}"/>
              </a:ext>
            </a:extLst>
          </p:cNvPr>
          <p:cNvSpPr txBox="1"/>
          <p:nvPr/>
        </p:nvSpPr>
        <p:spPr>
          <a:xfrm>
            <a:off x="5877453" y="2008346"/>
            <a:ext cx="4754879" cy="279249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kumimoji="0" lang="ar-MA" sz="5400" b="1" i="0" u="none" strike="noStrike" kern="0" cap="none" spc="0" normalizeH="0" baseline="0" noProof="0" dirty="0">
                <a:ln>
                  <a:noFill/>
                </a:ln>
                <a:solidFill>
                  <a:srgbClr val="44546A"/>
                </a:solidFill>
                <a:effectLst/>
                <a:uLnTx/>
                <a:uFillTx/>
                <a:latin typeface="Calibri"/>
                <a:ea typeface="Calibri"/>
                <a:cs typeface="Calibri"/>
                <a:sym typeface="Calibri"/>
              </a:rPr>
              <a:t>النشاط </a:t>
            </a:r>
            <a:r>
              <a:rPr kumimoji="0" lang="ar-SA" sz="5400" b="1" i="0" u="none" strike="noStrike" kern="0" cap="none" spc="0" normalizeH="0" baseline="0" noProof="0" dirty="0">
                <a:ln>
                  <a:noFill/>
                </a:ln>
                <a:solidFill>
                  <a:srgbClr val="44546A"/>
                </a:solidFill>
                <a:effectLst/>
                <a:uLnTx/>
                <a:uFillTx/>
                <a:latin typeface="Calibri"/>
                <a:ea typeface="Calibri"/>
                <a:cs typeface="Calibri"/>
                <a:sym typeface="Calibri"/>
              </a:rPr>
              <a:t>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a:ln>
                  <a:noFill/>
                </a:ln>
                <a:solidFill>
                  <a:srgbClr val="FFC000"/>
                </a:solidFill>
                <a:effectLst/>
                <a:uLnTx/>
                <a:uFillTx/>
                <a:latin typeface="Calibri"/>
                <a:ea typeface="Calibri"/>
                <a:cs typeface="Calibri"/>
                <a:sym typeface="Calibri"/>
              </a:rPr>
              <a:t>ب</a:t>
            </a:r>
            <a:r>
              <a:rPr kumimoji="0" lang="ar-SA" sz="4800" b="1" i="0" u="none" strike="noStrike" kern="0" cap="none" spc="0" normalizeH="0" baseline="0" noProof="0" dirty="0">
                <a:ln>
                  <a:noFill/>
                </a:ln>
                <a:solidFill>
                  <a:srgbClr val="FFC000"/>
                </a:solidFill>
                <a:effectLst/>
                <a:uLnTx/>
                <a:uFillTx/>
                <a:latin typeface="Calibri"/>
                <a:ea typeface="Calibri"/>
                <a:cs typeface="Calibri"/>
                <a:sym typeface="Calibri"/>
              </a:rPr>
              <a:t>- </a:t>
            </a:r>
            <a:r>
              <a:rPr lang="ar-MA" sz="4800" b="1" kern="0" dirty="0">
                <a:solidFill>
                  <a:srgbClr val="FFC000"/>
                </a:solidFill>
                <a:latin typeface="Calibri"/>
                <a:ea typeface="Calibri"/>
                <a:cs typeface="Calibri"/>
                <a:sym typeface="Calibri"/>
              </a:rPr>
              <a:t>أَقْرَأُ </a:t>
            </a:r>
            <a:r>
              <a:rPr lang="ar-SA" sz="4800" b="1" kern="0" dirty="0">
                <a:solidFill>
                  <a:srgbClr val="FFC000"/>
                </a:solidFill>
                <a:latin typeface="Calibri"/>
                <a:ea typeface="Calibri"/>
                <a:cs typeface="Calibri"/>
                <a:sym typeface="Calibri"/>
              </a:rPr>
              <a:t>الْفِقْرَةَ</a:t>
            </a:r>
            <a:r>
              <a:rPr lang="ar-MA" sz="4800" b="1" kern="0" dirty="0">
                <a:solidFill>
                  <a:srgbClr val="FFC000"/>
                </a:solidFill>
                <a:latin typeface="Calibri"/>
                <a:ea typeface="Calibri"/>
                <a:cs typeface="Calibri"/>
                <a:sym typeface="Calibri"/>
              </a:rPr>
              <a:t> بِطَلاقَةٍ </a:t>
            </a:r>
            <a:r>
              <a:rPr lang="ar-SA" sz="4000" b="1" kern="0" dirty="0">
                <a:solidFill>
                  <a:srgbClr val="44546A"/>
                </a:solidFill>
                <a:latin typeface="Arial"/>
                <a:ea typeface="Calibri"/>
                <a:cs typeface="Arial"/>
              </a:rPr>
              <a:t>15 </a:t>
            </a:r>
            <a:r>
              <a:rPr kumimoji="0" lang="ar-MA" sz="4000" b="1" i="0" u="none" strike="noStrike" kern="0" cap="none" spc="0" normalizeH="0" baseline="0" noProof="0" dirty="0">
                <a:ln>
                  <a:noFill/>
                </a:ln>
                <a:solidFill>
                  <a:srgbClr val="44546A"/>
                </a:solidFill>
                <a:effectLst/>
                <a:uLnTx/>
                <a:uFillTx/>
                <a:latin typeface="Calibri"/>
                <a:ea typeface="Calibri"/>
                <a:cs typeface="Calibri"/>
              </a:rPr>
              <a:t>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13BDC0B1-1E36-6A75-855A-735DD990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Tree>
    <p:extLst>
      <p:ext uri="{BB962C8B-B14F-4D97-AF65-F5344CB8AC3E}">
        <p14:creationId xmlns:p14="http://schemas.microsoft.com/office/powerpoint/2010/main" val="508421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D884884C-4558-9BD6-7D5B-5D606E86C55B}"/>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806DA0DE-AC27-6817-395F-184C6F620C26}"/>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MA" sz="2800" b="1" dirty="0" err="1">
                <a:solidFill>
                  <a:srgbClr val="FFFFFF"/>
                </a:solidFill>
                <a:latin typeface="Calibri"/>
                <a:ea typeface="Calibri"/>
                <a:cs typeface="Calibri"/>
                <a:sym typeface="Arial"/>
              </a:rPr>
              <a:t>ٱلْفِقْرَةَ</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59B15D52-8FDC-2687-8898-882A5CD2E63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5BBE70B4-F7F4-C4D1-E1C3-03890476205D}"/>
              </a:ext>
            </a:extLst>
          </p:cNvPr>
          <p:cNvSpPr/>
          <p:nvPr/>
        </p:nvSpPr>
        <p:spPr>
          <a:xfrm>
            <a:off x="4339244" y="1184828"/>
            <a:ext cx="7747780"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200000"/>
              </a:lnSpc>
            </a:pPr>
            <a:r>
              <a:rPr lang="ar-SA" sz="2400" b="1" dirty="0">
                <a:solidFill>
                  <a:srgbClr val="002060"/>
                </a:solidFill>
                <a:cs typeface="Mudir MT" pitchFamily="2" charset="-78"/>
              </a:rPr>
              <a:t>تَوَارَى النَّهَارُ، وَزَحَفَ اللَّيْلُ بِهُدوءٍ </a:t>
            </a:r>
            <a:r>
              <a:rPr lang="ar-MA" sz="2400" b="1" dirty="0">
                <a:solidFill>
                  <a:srgbClr val="002060"/>
                </a:solidFill>
                <a:cs typeface="Mudir MT" pitchFamily="2" charset="-78"/>
                <a:sym typeface="Calibri"/>
              </a:rPr>
              <a:t>عَلَى أَكْوَاخِ</a:t>
            </a:r>
            <a:r>
              <a:rPr lang="en-US" sz="2400" b="1" dirty="0">
                <a:solidFill>
                  <a:srgbClr val="002060"/>
                </a:solidFill>
                <a:cs typeface="Mudir MT" pitchFamily="2" charset="-78"/>
                <a:sym typeface="Calibri"/>
              </a:rPr>
              <a:t> </a:t>
            </a:r>
            <a:r>
              <a:rPr lang="ar-MA" sz="2400" b="1" dirty="0">
                <a:solidFill>
                  <a:srgbClr val="002060"/>
                </a:solidFill>
                <a:cs typeface="Mudir MT" pitchFamily="2" charset="-78"/>
                <a:sym typeface="Calibri"/>
              </a:rPr>
              <a:t>ٱ</a:t>
            </a:r>
            <a:r>
              <a:rPr lang="ar-SA" sz="2400" b="1" dirty="0">
                <a:solidFill>
                  <a:srgbClr val="002060"/>
                </a:solidFill>
                <a:cs typeface="Mudir MT" pitchFamily="2" charset="-78"/>
                <a:sym typeface="Calibri"/>
              </a:rPr>
              <a:t>لدَُوارِ </a:t>
            </a:r>
            <a:r>
              <a:rPr lang="ar-SA" sz="2400" b="1" dirty="0">
                <a:solidFill>
                  <a:srgbClr val="002060"/>
                </a:solidFill>
                <a:cs typeface="Mudir MT" pitchFamily="2" charset="-78"/>
              </a:rPr>
              <a:t>الْمُثَقَّلَةِ بِالْحُزْنِ، فَغَمَرَتِ الْعُتْمَةُ الطَّرِيقَاتِ الضَّيِّقَةَ، وَسَادَ صَمْتٌ رَهِيبٌ لَا يَقْطَعُهُ سِوَى عُوَاءُ الرِّيحِ الْبَارِدَةِ. وَظَهَرَتِ النُّجُومُ كَأَمَلٍ فِي النَّجَاةِ مِنْ أَوْجَاعِ بَرْدِ الشِّتَاءِ، تَتَلَأْلَأُ فِي السَّمَاءِ كَأَنَّهَا تَبُثُّ الدَّفْءَ فِي الْقُلُوبِ الْمُتْعَبَةِ، فَأَوْصَدَ الْقَرْوِيُّونَ الْأَبْوَابَ، وَأَشْعَلُوا الْمَوَاقِدَ، وَاجْتَمَعُوا حَوْلَهَا يَتَقَاسَمُونَ الْحِكَايَاتِ، يَتَرَقَّبُونَ شَمْسَ الصَّبَاحِ الْجَدِيدِ، عَلَّهَا تَحْمِلُ لَهُمْ يَوْمًا أَقَلَّ مَشَقَّةً وَأَكْثَرَ دِفْئًا.</a:t>
            </a:r>
            <a:endParaRPr lang="fr-FR" sz="2400" b="1" dirty="0">
              <a:solidFill>
                <a:srgbClr val="002060"/>
              </a:solidFill>
              <a:cs typeface="Mudir MT" pitchFamily="2" charset="-78"/>
            </a:endParaRPr>
          </a:p>
        </p:txBody>
      </p:sp>
      <p:pic>
        <p:nvPicPr>
          <p:cNvPr id="21" name="Image 20">
            <a:extLst>
              <a:ext uri="{FF2B5EF4-FFF2-40B4-BE49-F238E27FC236}">
                <a16:creationId xmlns:a16="http://schemas.microsoft.com/office/drawing/2014/main" id="{B3F176A1-7C98-51AD-AA27-1E48B9382A55}"/>
              </a:ext>
            </a:extLst>
          </p:cNvPr>
          <p:cNvPicPr>
            <a:picLocks noChangeAspect="1"/>
          </p:cNvPicPr>
          <p:nvPr/>
        </p:nvPicPr>
        <p:blipFill>
          <a:blip r:embed="rId3"/>
          <a:stretch>
            <a:fillRect/>
          </a:stretch>
        </p:blipFill>
        <p:spPr>
          <a:xfrm>
            <a:off x="81222" y="2196769"/>
            <a:ext cx="4258022" cy="3374967"/>
          </a:xfrm>
          <a:prstGeom prst="rect">
            <a:avLst/>
          </a:prstGeom>
        </p:spPr>
      </p:pic>
      <p:sp>
        <p:nvSpPr>
          <p:cNvPr id="23" name="ZoneTexte 22">
            <a:extLst>
              <a:ext uri="{FF2B5EF4-FFF2-40B4-BE49-F238E27FC236}">
                <a16:creationId xmlns:a16="http://schemas.microsoft.com/office/drawing/2014/main" id="{35E8326B-985B-98CB-4298-F754931B168B}"/>
              </a:ext>
            </a:extLst>
          </p:cNvPr>
          <p:cNvSpPr txBox="1"/>
          <p:nvPr/>
        </p:nvSpPr>
        <p:spPr>
          <a:xfrm>
            <a:off x="3657600" y="274320"/>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عُوَاءُ الرِّيحِ </a:t>
            </a:r>
            <a:endParaRPr lang="fr-FR" sz="2800" dirty="0"/>
          </a:p>
        </p:txBody>
      </p:sp>
    </p:spTree>
    <p:extLst>
      <p:ext uri="{BB962C8B-B14F-4D97-AF65-F5344CB8AC3E}">
        <p14:creationId xmlns:p14="http://schemas.microsoft.com/office/powerpoint/2010/main" val="2780855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4DB0F968-8E4B-DF4A-0CFA-D10F5283AB96}"/>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5C37321C-1487-EE66-DDEC-5F5AF3E66F50}"/>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6BFB4603-2182-9F52-5CC1-D159CD61E5D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34B5830C-4D4C-320B-E952-3D259F201062}"/>
              </a:ext>
            </a:extLst>
          </p:cNvPr>
          <p:cNvSpPr txBox="1"/>
          <p:nvPr/>
        </p:nvSpPr>
        <p:spPr>
          <a:xfrm>
            <a:off x="1094636" y="417295"/>
            <a:ext cx="10156375" cy="597710"/>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i="1" dirty="0">
                <a:solidFill>
                  <a:schemeClr val="bg1">
                    <a:lumMod val="50000"/>
                  </a:schemeClr>
                </a:solidFill>
                <a:sym typeface="Calibri"/>
              </a:rPr>
              <a:t>يحرص </a:t>
            </a:r>
            <a:r>
              <a:rPr lang="ar-SA" sz="1600" i="1" dirty="0">
                <a:solidFill>
                  <a:schemeClr val="bg1">
                    <a:lumMod val="50000"/>
                  </a:schemeClr>
                </a:solidFill>
              </a:rPr>
              <a:t>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قراءة الجمل المثبتة في الكراسة قراءة اقتدائية</a:t>
            </a:r>
            <a:r>
              <a:rPr lang="ar-MA" sz="1600" i="1" dirty="0">
                <a:solidFill>
                  <a:schemeClr val="bg1">
                    <a:lumMod val="50000"/>
                  </a:schemeClr>
                </a:solidFill>
                <a:sym typeface="Calibri"/>
              </a:rPr>
              <a:t> </a:t>
            </a:r>
            <a:r>
              <a:rPr lang="ar-SA" sz="1600" i="1" dirty="0">
                <a:solidFill>
                  <a:schemeClr val="bg1">
                    <a:lumMod val="50000"/>
                  </a:schemeClr>
                </a:solidFill>
                <a:sym typeface="Calibri"/>
              </a:rPr>
              <a:t>وفق </a:t>
            </a:r>
            <a:r>
              <a:rPr lang="ar-SA" sz="1600" b="1" dirty="0">
                <a:solidFill>
                  <a:prstClr val="white">
                    <a:lumMod val="50000"/>
                  </a:prstClr>
                </a:solidFill>
                <a:latin typeface="Calibri Light" panose="020F0302020204030204"/>
                <a:cs typeface="Times New Roman" panose="02020603050405020304" pitchFamily="18" charset="0"/>
              </a:rPr>
              <a:t>مؤشرات الدقة في القراءة: أي السلامة من الأخطاء</a:t>
            </a:r>
            <a:r>
              <a:rPr lang="ar-SA" sz="1600" i="1" dirty="0">
                <a:solidFill>
                  <a:prstClr val="white">
                    <a:lumMod val="65000"/>
                  </a:prstClr>
                </a:solidFill>
              </a:rPr>
              <a:t>: - </a:t>
            </a:r>
            <a:r>
              <a:rPr lang="ar-SA" sz="1600" dirty="0">
                <a:solidFill>
                  <a:srgbClr val="002060"/>
                </a:solidFill>
              </a:rPr>
              <a:t>نطق الحروف من مخارجها الصحيحة؛ - التمييز بين الحركات القصيرة والطويلة، الشدة والتنوين.</a:t>
            </a:r>
            <a:r>
              <a:rPr lang="ar-SA" sz="1600" i="1" dirty="0">
                <a:solidFill>
                  <a:schemeClr val="bg1">
                    <a:lumMod val="50000"/>
                  </a:schemeClr>
                </a:solidFill>
                <a:sym typeface="Calibri"/>
              </a:rPr>
              <a:t> ويطلب من التلاميذ استعمال</a:t>
            </a:r>
            <a:r>
              <a:rPr lang="ar-MA" sz="1600" i="1" dirty="0">
                <a:solidFill>
                  <a:schemeClr val="bg1">
                    <a:lumMod val="50000"/>
                  </a:schemeClr>
                </a:solidFill>
                <a:sym typeface="Calibri"/>
              </a:rPr>
              <a:t> الإشارة بالأصبع</a:t>
            </a:r>
            <a:r>
              <a:rPr lang="ar-SA" sz="1600" i="1" dirty="0">
                <a:solidFill>
                  <a:schemeClr val="bg1">
                    <a:lumMod val="50000"/>
                  </a:schemeClr>
                </a:solidFill>
                <a:sym typeface="Calibri"/>
              </a:rPr>
              <a:t> في تتبع ا</a:t>
            </a:r>
            <a:r>
              <a:rPr lang="ar-MA" sz="1600" i="1" dirty="0">
                <a:solidFill>
                  <a:schemeClr val="bg1">
                    <a:lumMod val="50000"/>
                  </a:schemeClr>
                </a:solidFill>
                <a:sym typeface="Calibri"/>
              </a:rPr>
              <a:t>لكلمات المقروءة</a:t>
            </a:r>
            <a:r>
              <a:rPr lang="ar-SA" sz="1600" i="1" dirty="0">
                <a:solidFill>
                  <a:schemeClr val="bg1">
                    <a:lumMod val="50000"/>
                  </a:schemeClr>
                </a:solidFill>
                <a:sym typeface="Calibri"/>
              </a:rPr>
              <a:t> </a:t>
            </a:r>
            <a:r>
              <a:rPr lang="ar-MA" sz="1600" i="1" dirty="0">
                <a:solidFill>
                  <a:schemeClr val="bg1">
                    <a:lumMod val="50000"/>
                  </a:schemeClr>
                </a:solidFill>
                <a:latin typeface="Calibri"/>
                <a:ea typeface="Calibri"/>
                <a:cs typeface="Calibri"/>
                <a:sym typeface="Calibri"/>
              </a:rPr>
              <a:t>.</a:t>
            </a:r>
            <a:endParaRPr sz="16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4D0DAC89-7C81-5615-A801-05D2D5A97DE9}"/>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8728364" y="1790035"/>
            <a:ext cx="3106466" cy="1834314"/>
          </a:xfrm>
          <a:prstGeom prst="rect">
            <a:avLst/>
          </a:prstGeom>
          <a:noFill/>
          <a:ln>
            <a:noFill/>
          </a:ln>
        </p:spPr>
      </p:pic>
      <p:sp>
        <p:nvSpPr>
          <p:cNvPr id="3" name="Google Shape;1369;p31">
            <a:extLst>
              <a:ext uri="{FF2B5EF4-FFF2-40B4-BE49-F238E27FC236}">
                <a16:creationId xmlns:a16="http://schemas.microsoft.com/office/drawing/2014/main" id="{76E81B0F-9E2C-298B-C5C0-266C787630DE}"/>
              </a:ext>
            </a:extLst>
          </p:cNvPr>
          <p:cNvSpPr txBox="1"/>
          <p:nvPr/>
        </p:nvSpPr>
        <p:spPr>
          <a:xfrm>
            <a:off x="778981" y="1186827"/>
            <a:ext cx="10787683" cy="285435"/>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2000" b="0" i="1" u="none" strike="noStrike" cap="none" dirty="0">
                <a:latin typeface="Calibri"/>
                <a:ea typeface="Calibri"/>
                <a:cs typeface="Calibri"/>
                <a:sym typeface="Calibri"/>
              </a:rPr>
              <a:t>يحرص </a:t>
            </a:r>
            <a:r>
              <a:rPr lang="ar-SA" sz="2000" dirty="0"/>
              <a:t> </a:t>
            </a:r>
            <a:r>
              <a:rPr lang="ar-MA" sz="2000" dirty="0"/>
              <a:t>الأستاذ</a:t>
            </a:r>
            <a:r>
              <a:rPr lang="fr-FR" sz="2000" dirty="0"/>
              <a:t>)</a:t>
            </a:r>
            <a:r>
              <a:rPr lang="ar-SA" sz="2000" dirty="0"/>
              <a:t>ة</a:t>
            </a:r>
            <a:r>
              <a:rPr lang="fr-FR" sz="2000" dirty="0"/>
              <a:t>(</a:t>
            </a:r>
            <a:r>
              <a:rPr lang="ar-MA" sz="2000" dirty="0"/>
              <a:t> </a:t>
            </a:r>
            <a:r>
              <a:rPr lang="ar-SA" sz="2000" dirty="0"/>
              <a:t>قراءة الفقرة قراءة اقتدائية </a:t>
            </a:r>
            <a:r>
              <a:rPr lang="ar-MA" sz="2000" b="0" i="1" u="none" strike="noStrike" cap="none" dirty="0">
                <a:latin typeface="Calibri"/>
                <a:ea typeface="Calibri"/>
                <a:cs typeface="Calibri"/>
                <a:sym typeface="Calibri"/>
              </a:rPr>
              <a:t> على تتبع أخطاء المتعلمين.</a:t>
            </a:r>
            <a:endParaRPr sz="2000" b="0" i="1" u="none" strike="noStrike" cap="none"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6E025B67-A032-B108-2B90-7CCBD7BF53BD}"/>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D5C83F73-9936-63C6-34CA-481126351302}"/>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8" name="Google Shape;1370;p31">
            <a:extLst>
              <a:ext uri="{FF2B5EF4-FFF2-40B4-BE49-F238E27FC236}">
                <a16:creationId xmlns:a16="http://schemas.microsoft.com/office/drawing/2014/main" id="{FDEB6F68-17F2-5375-5950-8011962B1941}"/>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8163098" y="1962392"/>
            <a:ext cx="3687684" cy="2563864"/>
          </a:xfrm>
          <a:prstGeom prst="rect">
            <a:avLst/>
          </a:prstGeom>
          <a:noFill/>
          <a:ln>
            <a:noFill/>
          </a:ln>
        </p:spPr>
      </p:pic>
      <p:sp>
        <p:nvSpPr>
          <p:cNvPr id="9" name="Rectangle 8">
            <a:extLst>
              <a:ext uri="{FF2B5EF4-FFF2-40B4-BE49-F238E27FC236}">
                <a16:creationId xmlns:a16="http://schemas.microsoft.com/office/drawing/2014/main" id="{600CAF17-7B8C-30C9-DFEF-F6BCA62D86C8}"/>
              </a:ext>
            </a:extLst>
          </p:cNvPr>
          <p:cNvSpPr/>
          <p:nvPr/>
        </p:nvSpPr>
        <p:spPr>
          <a:xfrm>
            <a:off x="1105231" y="1846017"/>
            <a:ext cx="5231012"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0" name="ZoneTexte 9">
            <a:extLst>
              <a:ext uri="{FF2B5EF4-FFF2-40B4-BE49-F238E27FC236}">
                <a16:creationId xmlns:a16="http://schemas.microsoft.com/office/drawing/2014/main" id="{04B97E48-64D2-E38E-9421-BFF16612E652}"/>
              </a:ext>
            </a:extLst>
          </p:cNvPr>
          <p:cNvSpPr txBox="1"/>
          <p:nvPr/>
        </p:nvSpPr>
        <p:spPr>
          <a:xfrm>
            <a:off x="778981" y="2563324"/>
            <a:ext cx="5957210" cy="1302921"/>
          </a:xfrm>
          <a:prstGeom prst="rect">
            <a:avLst/>
          </a:prstGeom>
          <a:noFill/>
          <a:ln>
            <a:solidFill>
              <a:srgbClr val="C00000"/>
            </a:solidFill>
          </a:ln>
        </p:spPr>
        <p:txBody>
          <a:bodyPr wrap="square">
            <a:spAutoFit/>
          </a:bodyPr>
          <a:lstStyle/>
          <a:p>
            <a:pPr marL="342900" lvl="0" indent="-342900" algn="r" rtl="1">
              <a:buSzPts val="1000"/>
              <a:buFont typeface="Symbol" panose="05050102010706020507" pitchFamily="18" charset="2"/>
              <a:buChar char=""/>
              <a:tabLst>
                <a:tab pos="228600" algn="l"/>
              </a:tabLst>
            </a:pPr>
            <a:r>
              <a:rPr lang="ar-SA" dirty="0">
                <a:solidFill>
                  <a:srgbClr val="002060"/>
                </a:solidFill>
                <a:effectLst/>
              </a:rPr>
              <a:t>نطق الحروف من مخارجها الصحيحة.</a:t>
            </a:r>
            <a:endParaRPr lang="fr-FR"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dirty="0">
                <a:solidFill>
                  <a:srgbClr val="002060"/>
                </a:solidFill>
                <a:effectLst/>
              </a:rPr>
              <a:t>التمييز بين الحركات القصيرة والطويلة، الشدة والتنوين.</a:t>
            </a:r>
            <a:endParaRPr lang="fr-FR"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عدم تغيير، أو حذف، أو إضافة حروف، أو كلمات.</a:t>
            </a:r>
            <a:endParaRPr lang="fr-FR" sz="1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BE6A7B0-BFC0-95E5-EBE3-B6DC79599A91}"/>
              </a:ext>
            </a:extLst>
          </p:cNvPr>
          <p:cNvSpPr/>
          <p:nvPr/>
        </p:nvSpPr>
        <p:spPr>
          <a:xfrm>
            <a:off x="1105230" y="4323502"/>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2" name="ZoneTexte 11">
            <a:extLst>
              <a:ext uri="{FF2B5EF4-FFF2-40B4-BE49-F238E27FC236}">
                <a16:creationId xmlns:a16="http://schemas.microsoft.com/office/drawing/2014/main" id="{A1DAFD04-BD53-FF47-386B-BB83ECE14609}"/>
              </a:ext>
            </a:extLst>
          </p:cNvPr>
          <p:cNvSpPr txBox="1"/>
          <p:nvPr/>
        </p:nvSpPr>
        <p:spPr>
          <a:xfrm>
            <a:off x="778981" y="5023945"/>
            <a:ext cx="5957210" cy="1237583"/>
          </a:xfrm>
          <a:prstGeom prst="rect">
            <a:avLst/>
          </a:prstGeom>
          <a:noFill/>
          <a:ln>
            <a:solidFill>
              <a:srgbClr val="C00000"/>
            </a:solidFill>
          </a:ln>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المحافظة على تدفق القراءة دون تلعثم أو توقفات طويلة.</a:t>
            </a:r>
            <a:endParaRPr lang="fr-FR" sz="16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قراءة عدد مناسب نص من 80 إلى 120 كلمة في دقيقتين.</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احترام علامات الوقف والفصل.</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تجنب البطء المفرط أو التسرع المخل بالمعنى.</a:t>
            </a:r>
            <a:endParaRPr lang="fr-FR" sz="1600" dirty="0">
              <a:solidFill>
                <a:srgbClr val="002060"/>
              </a:solidFill>
            </a:endParaRPr>
          </a:p>
        </p:txBody>
      </p:sp>
      <p:sp>
        <p:nvSpPr>
          <p:cNvPr id="13" name="Google Shape;1367;p31">
            <a:extLst>
              <a:ext uri="{FF2B5EF4-FFF2-40B4-BE49-F238E27FC236}">
                <a16:creationId xmlns:a16="http://schemas.microsoft.com/office/drawing/2014/main" id="{7D876EBE-63D5-F9B5-1AAC-8D587165DC17}"/>
              </a:ext>
            </a:extLst>
          </p:cNvPr>
          <p:cNvSpPr txBox="1">
            <a:spLocks/>
          </p:cNvSpPr>
          <p:nvPr/>
        </p:nvSpPr>
        <p:spPr>
          <a:xfrm>
            <a:off x="1349829" y="61629"/>
            <a:ext cx="10014424" cy="355666"/>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buClr>
                <a:srgbClr val="AEABAB"/>
              </a:buClr>
              <a:buSzPts val="1400"/>
            </a:pPr>
            <a:r>
              <a:rPr lang="ar-SA" sz="1800" b="1" dirty="0">
                <a:solidFill>
                  <a:schemeClr val="bg1">
                    <a:lumMod val="50000"/>
                  </a:schemeClr>
                </a:solidFill>
              </a:rPr>
              <a:t>1- النمذجة: أقرأ الفقرة بطلاقة</a:t>
            </a:r>
            <a:r>
              <a:rPr lang="ar-MA" sz="1800" b="1" dirty="0">
                <a:solidFill>
                  <a:schemeClr val="bg1">
                    <a:lumMod val="50000"/>
                  </a:schemeClr>
                </a:solidFill>
              </a:rPr>
              <a:t>. </a:t>
            </a:r>
          </a:p>
        </p:txBody>
      </p:sp>
    </p:spTree>
    <p:extLst>
      <p:ext uri="{BB962C8B-B14F-4D97-AF65-F5344CB8AC3E}">
        <p14:creationId xmlns:p14="http://schemas.microsoft.com/office/powerpoint/2010/main" val="2969318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B779A660-643D-7FEF-8C33-4C4248F981C7}"/>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74E22EAC-7331-4355-57C8-7B7CEACA3A31}"/>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82080819-2369-6EC2-458E-8AF42DBF9A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9C972AC0-C2C0-4790-5B84-74F3984422D8}"/>
              </a:ext>
            </a:extLst>
          </p:cNvPr>
          <p:cNvSpPr txBox="1"/>
          <p:nvPr/>
        </p:nvSpPr>
        <p:spPr>
          <a:xfrm>
            <a:off x="1055713" y="316300"/>
            <a:ext cx="10156375" cy="597710"/>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i="1" dirty="0">
                <a:solidFill>
                  <a:schemeClr val="bg1">
                    <a:lumMod val="50000"/>
                  </a:schemeClr>
                </a:solidFill>
                <a:sym typeface="Calibri"/>
              </a:rPr>
              <a:t>يحرص </a:t>
            </a:r>
            <a:r>
              <a:rPr lang="ar-SA" sz="1600" i="1" dirty="0">
                <a:solidFill>
                  <a:schemeClr val="bg1">
                    <a:lumMod val="50000"/>
                  </a:schemeClr>
                </a:solidFill>
              </a:rPr>
              <a:t>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قراءة الفقرة المثبتة في الكراسة قراءة اقتدائية</a:t>
            </a:r>
            <a:r>
              <a:rPr lang="ar-MA" sz="1600" i="1" dirty="0">
                <a:solidFill>
                  <a:schemeClr val="bg1">
                    <a:lumMod val="50000"/>
                  </a:schemeClr>
                </a:solidFill>
                <a:sym typeface="Calibri"/>
              </a:rPr>
              <a:t> </a:t>
            </a:r>
            <a:r>
              <a:rPr lang="ar-SA" sz="1600" i="1" dirty="0">
                <a:solidFill>
                  <a:schemeClr val="bg1">
                    <a:lumMod val="50000"/>
                  </a:schemeClr>
                </a:solidFill>
                <a:sym typeface="Calibri"/>
              </a:rPr>
              <a:t>وفق </a:t>
            </a:r>
            <a:r>
              <a:rPr lang="ar-SA" sz="1600" b="1" dirty="0">
                <a:solidFill>
                  <a:prstClr val="white">
                    <a:lumMod val="50000"/>
                  </a:prstClr>
                </a:solidFill>
                <a:latin typeface="Calibri Light" panose="020F0302020204030204"/>
                <a:cs typeface="Times New Roman" panose="02020603050405020304" pitchFamily="18" charset="0"/>
              </a:rPr>
              <a:t>معايير الدقة في القراءة: أي السلامة من الأخطاء. </a:t>
            </a:r>
            <a:r>
              <a:rPr lang="ar-SA" sz="1600" i="1" dirty="0">
                <a:solidFill>
                  <a:prstClr val="white">
                    <a:lumMod val="65000"/>
                  </a:prstClr>
                </a:solidFill>
              </a:rPr>
              <a:t>وفق مؤشري: - </a:t>
            </a:r>
            <a:r>
              <a:rPr lang="ar-SA" sz="1600" dirty="0">
                <a:solidFill>
                  <a:srgbClr val="002060"/>
                </a:solidFill>
              </a:rPr>
              <a:t>نطق الحروف من مخارجها الصحيحة؛ - التمييز بين الحركات القصيرة والطويلة، الشدة والتنوين.</a:t>
            </a:r>
            <a:r>
              <a:rPr lang="ar-SA" sz="1600" i="1" dirty="0">
                <a:solidFill>
                  <a:schemeClr val="bg1">
                    <a:lumMod val="50000"/>
                  </a:schemeClr>
                </a:solidFill>
                <a:sym typeface="Calibri"/>
              </a:rPr>
              <a:t> ويطلب من التلاميذ استعمال</a:t>
            </a:r>
            <a:r>
              <a:rPr lang="ar-MA" sz="1600" i="1" dirty="0">
                <a:solidFill>
                  <a:schemeClr val="bg1">
                    <a:lumMod val="50000"/>
                  </a:schemeClr>
                </a:solidFill>
                <a:sym typeface="Calibri"/>
              </a:rPr>
              <a:t> الإشارة بالأصبع</a:t>
            </a:r>
            <a:r>
              <a:rPr lang="ar-SA" sz="1600" i="1" dirty="0">
                <a:solidFill>
                  <a:schemeClr val="bg1">
                    <a:lumMod val="50000"/>
                  </a:schemeClr>
                </a:solidFill>
                <a:sym typeface="Calibri"/>
              </a:rPr>
              <a:t> في تتبع ا</a:t>
            </a:r>
            <a:r>
              <a:rPr lang="ar-MA" sz="1600" i="1" dirty="0">
                <a:solidFill>
                  <a:schemeClr val="bg1">
                    <a:lumMod val="50000"/>
                  </a:schemeClr>
                </a:solidFill>
                <a:sym typeface="Calibri"/>
              </a:rPr>
              <a:t>لكلمات المقروءة</a:t>
            </a:r>
            <a:r>
              <a:rPr lang="ar-SA" sz="1600" i="1" dirty="0">
                <a:solidFill>
                  <a:schemeClr val="bg1">
                    <a:lumMod val="50000"/>
                  </a:schemeClr>
                </a:solidFill>
                <a:sym typeface="Calibri"/>
              </a:rPr>
              <a:t> </a:t>
            </a:r>
            <a:r>
              <a:rPr lang="ar-MA" sz="1600" i="1" dirty="0">
                <a:solidFill>
                  <a:schemeClr val="bg1">
                    <a:lumMod val="50000"/>
                  </a:schemeClr>
                </a:solidFill>
                <a:latin typeface="Calibri"/>
                <a:ea typeface="Calibri"/>
                <a:cs typeface="Calibri"/>
                <a:sym typeface="Calibri"/>
              </a:rPr>
              <a:t>.</a:t>
            </a:r>
            <a:endParaRPr sz="16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987D6746-4A30-DA5D-A563-5C4587A9F1F6}"/>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4455622" y="1850587"/>
            <a:ext cx="4505667" cy="3114328"/>
          </a:xfrm>
          <a:prstGeom prst="rect">
            <a:avLst/>
          </a:prstGeom>
          <a:noFill/>
          <a:ln>
            <a:noFill/>
          </a:ln>
        </p:spPr>
      </p:pic>
      <p:sp>
        <p:nvSpPr>
          <p:cNvPr id="3" name="Google Shape;1369;p31">
            <a:extLst>
              <a:ext uri="{FF2B5EF4-FFF2-40B4-BE49-F238E27FC236}">
                <a16:creationId xmlns:a16="http://schemas.microsoft.com/office/drawing/2014/main" id="{1E49ECA0-4E5A-C835-3900-798F1F6A12BD}"/>
              </a:ext>
            </a:extLst>
          </p:cNvPr>
          <p:cNvSpPr txBox="1"/>
          <p:nvPr/>
        </p:nvSpPr>
        <p:spPr>
          <a:xfrm>
            <a:off x="436888" y="106751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يحرص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على قراءة الفقرة قراءة اقتدائية، و</a:t>
            </a:r>
            <a:r>
              <a:rPr lang="ar-MA" sz="2000" i="1" dirty="0">
                <a:latin typeface="Calibri"/>
                <a:ea typeface="Calibri"/>
                <a:cs typeface="Calibri"/>
                <a:sym typeface="Calibri"/>
              </a:rPr>
              <a:t> على تتب</a:t>
            </a:r>
            <a:r>
              <a:rPr lang="ar-SA" sz="2000" i="1" dirty="0">
                <a:latin typeface="Calibri"/>
                <a:ea typeface="Calibri"/>
                <a:cs typeface="Calibri"/>
                <a:sym typeface="Calibri"/>
              </a:rPr>
              <a:t>ع التلاميذ لقراءته</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9838BDB2-CABD-8AA1-4976-64E28A81B511}"/>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0B07769D-CB27-F47C-787A-C874F328BE2B}"/>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1" name="Rectangle 10">
            <a:extLst>
              <a:ext uri="{FF2B5EF4-FFF2-40B4-BE49-F238E27FC236}">
                <a16:creationId xmlns:a16="http://schemas.microsoft.com/office/drawing/2014/main" id="{E4294265-339E-340B-3D6E-2EE652DD2213}"/>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2" name="ZoneTexte 11">
            <a:extLst>
              <a:ext uri="{FF2B5EF4-FFF2-40B4-BE49-F238E27FC236}">
                <a16:creationId xmlns:a16="http://schemas.microsoft.com/office/drawing/2014/main" id="{07B6F6C4-D002-50CB-1C8D-6A9361B77C7A}"/>
              </a:ext>
            </a:extLst>
          </p:cNvPr>
          <p:cNvSpPr txBox="1"/>
          <p:nvPr/>
        </p:nvSpPr>
        <p:spPr>
          <a:xfrm>
            <a:off x="777255" y="5682272"/>
            <a:ext cx="6134792" cy="1056700"/>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نطق الحروف من مخارجها الصحيحة.</a:t>
            </a:r>
            <a:endParaRPr lang="fr-FR" sz="1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التمييز بين الحركات القصيرة والطويلة، الشدة والتنوين.</a:t>
            </a:r>
            <a:endParaRPr lang="fr-FR" sz="1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عدم تغيير، أو حذف، أو إضافة حروف، أو كلمات.</a:t>
            </a:r>
            <a:endParaRPr lang="fr-FR" sz="12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Google Shape;1367;p31">
            <a:extLst>
              <a:ext uri="{FF2B5EF4-FFF2-40B4-BE49-F238E27FC236}">
                <a16:creationId xmlns:a16="http://schemas.microsoft.com/office/drawing/2014/main" id="{7FC1C268-C93C-1C45-0052-1449EC285FCC}"/>
              </a:ext>
            </a:extLst>
          </p:cNvPr>
          <p:cNvSpPr txBox="1">
            <a:spLocks/>
          </p:cNvSpPr>
          <p:nvPr/>
        </p:nvSpPr>
        <p:spPr>
          <a:xfrm>
            <a:off x="1349829" y="61629"/>
            <a:ext cx="10014424" cy="355666"/>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buClr>
                <a:srgbClr val="AEABAB"/>
              </a:buClr>
              <a:buSzPts val="1400"/>
            </a:pPr>
            <a:r>
              <a:rPr lang="ar-SA" sz="1800" b="1" dirty="0">
                <a:solidFill>
                  <a:schemeClr val="bg1">
                    <a:lumMod val="50000"/>
                  </a:schemeClr>
                </a:solidFill>
              </a:rPr>
              <a:t>1- النمذجة: أقرأ الفقرة بطلاقة</a:t>
            </a:r>
            <a:r>
              <a:rPr lang="ar-MA" sz="1800" b="1" dirty="0">
                <a:solidFill>
                  <a:schemeClr val="bg1">
                    <a:lumMod val="50000"/>
                  </a:schemeClr>
                </a:solidFill>
              </a:rPr>
              <a:t>. </a:t>
            </a:r>
          </a:p>
        </p:txBody>
      </p:sp>
    </p:spTree>
    <p:extLst>
      <p:ext uri="{BB962C8B-B14F-4D97-AF65-F5344CB8AC3E}">
        <p14:creationId xmlns:p14="http://schemas.microsoft.com/office/powerpoint/2010/main" val="47758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234785A0-EB04-5C3E-C360-9EF7ACB798F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D96A02E3-8AC3-4F3B-B445-A7BAEFDAAF9B}"/>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22E1E831-2A97-9059-D1B0-30ADFD31ADE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277A0310-54FC-433B-AE69-8538445D91A2}"/>
              </a:ext>
            </a:extLst>
          </p:cNvPr>
          <p:cNvSpPr txBox="1"/>
          <p:nvPr/>
        </p:nvSpPr>
        <p:spPr>
          <a:xfrm>
            <a:off x="1046165" y="345286"/>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i="1" dirty="0">
                <a:solidFill>
                  <a:schemeClr val="bg1">
                    <a:lumMod val="50000"/>
                  </a:schemeClr>
                </a:solidFill>
                <a:sym typeface="Calibri"/>
              </a:rPr>
              <a:t>يحرص </a:t>
            </a:r>
            <a:r>
              <a:rPr lang="ar-SA" sz="1600" i="1" dirty="0">
                <a:solidFill>
                  <a:schemeClr val="bg1">
                    <a:lumMod val="50000"/>
                  </a:schemeClr>
                </a:solidFill>
              </a:rPr>
              <a:t>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SA" sz="1600" i="1" dirty="0">
                <a:solidFill>
                  <a:schemeClr val="bg1">
                    <a:lumMod val="50000"/>
                  </a:schemeClr>
                </a:solidFill>
              </a:rPr>
              <a:t> بعد قراءته للفقرة المثبتة في الكراسة قراءة اقتدائية</a:t>
            </a:r>
            <a:r>
              <a:rPr lang="ar-MA" sz="1600" i="1" dirty="0">
                <a:solidFill>
                  <a:schemeClr val="bg1">
                    <a:lumMod val="50000"/>
                  </a:schemeClr>
                </a:solidFill>
                <a:sym typeface="Calibri"/>
              </a:rPr>
              <a:t> </a:t>
            </a:r>
            <a:r>
              <a:rPr lang="ar-SA" sz="1600" i="1" dirty="0">
                <a:solidFill>
                  <a:schemeClr val="bg1">
                    <a:lumMod val="50000"/>
                  </a:schemeClr>
                </a:solidFill>
                <a:sym typeface="Calibri"/>
              </a:rPr>
              <a:t>على تقديم </a:t>
            </a:r>
            <a:r>
              <a:rPr lang="ar-SA" sz="1600" dirty="0">
                <a:solidFill>
                  <a:prstClr val="white">
                    <a:lumMod val="50000"/>
                  </a:prstClr>
                </a:solidFill>
                <a:latin typeface="Calibri Light" panose="020F0302020204030204"/>
                <a:cs typeface="Times New Roman" panose="02020603050405020304" pitchFamily="18" charset="0"/>
              </a:rPr>
              <a:t>توضيحات حول مؤشرات القراءة بدقة</a:t>
            </a:r>
            <a:r>
              <a:rPr lang="ar-SA" sz="1600" i="1" dirty="0">
                <a:solidFill>
                  <a:prstClr val="white">
                    <a:lumMod val="65000"/>
                  </a:prstClr>
                </a:solidFill>
              </a:rPr>
              <a:t>: - </a:t>
            </a:r>
            <a:r>
              <a:rPr lang="ar-SA" sz="1600" b="1" dirty="0">
                <a:solidFill>
                  <a:srgbClr val="002060"/>
                </a:solidFill>
              </a:rPr>
              <a:t>نطق الحروف من مخارجها الصحيحة؛ - التمييز بين الحركات القصيرة والطويلة-  الشدة والتنوين</a:t>
            </a:r>
            <a:r>
              <a:rPr lang="ar-SA" sz="1600" dirty="0">
                <a:solidFill>
                  <a:srgbClr val="002060"/>
                </a:solidFill>
              </a:rPr>
              <a:t>.</a:t>
            </a:r>
            <a:r>
              <a:rPr lang="ar-SA" sz="1600" i="1" dirty="0">
                <a:solidFill>
                  <a:schemeClr val="bg1">
                    <a:lumMod val="50000"/>
                  </a:schemeClr>
                </a:solidFill>
                <a:sym typeface="Calibri"/>
              </a:rPr>
              <a:t> ويطلب من التلاميذ استعمال</a:t>
            </a:r>
            <a:r>
              <a:rPr lang="ar-MA" sz="1600" i="1" dirty="0">
                <a:solidFill>
                  <a:schemeClr val="bg1">
                    <a:lumMod val="50000"/>
                  </a:schemeClr>
                </a:solidFill>
                <a:sym typeface="Calibri"/>
              </a:rPr>
              <a:t> الإشارة بالأصبع</a:t>
            </a:r>
            <a:r>
              <a:rPr lang="ar-SA" sz="1600" i="1" dirty="0">
                <a:solidFill>
                  <a:schemeClr val="bg1">
                    <a:lumMod val="50000"/>
                  </a:schemeClr>
                </a:solidFill>
                <a:sym typeface="Calibri"/>
              </a:rPr>
              <a:t> في تتبع الفقرة</a:t>
            </a:r>
            <a:r>
              <a:rPr lang="ar-MA" sz="1600" i="1" dirty="0">
                <a:solidFill>
                  <a:schemeClr val="bg1">
                    <a:lumMod val="50000"/>
                  </a:schemeClr>
                </a:solidFill>
                <a:sym typeface="Calibri"/>
              </a:rPr>
              <a:t> المقروءة</a:t>
            </a:r>
            <a:r>
              <a:rPr lang="ar-SA" sz="1600" i="1" dirty="0">
                <a:solidFill>
                  <a:schemeClr val="bg1">
                    <a:lumMod val="50000"/>
                  </a:schemeClr>
                </a:solidFill>
                <a:sym typeface="Calibri"/>
              </a:rPr>
              <a:t> </a:t>
            </a:r>
            <a:endParaRPr sz="16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0F0F8223-E0FC-510A-F3B9-95B60388C085}"/>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416272" y="1605484"/>
            <a:ext cx="1781972" cy="1398271"/>
          </a:xfrm>
          <a:prstGeom prst="rect">
            <a:avLst/>
          </a:prstGeom>
          <a:noFill/>
          <a:ln>
            <a:noFill/>
          </a:ln>
        </p:spPr>
      </p:pic>
      <p:sp>
        <p:nvSpPr>
          <p:cNvPr id="3" name="Google Shape;1369;p31">
            <a:extLst>
              <a:ext uri="{FF2B5EF4-FFF2-40B4-BE49-F238E27FC236}">
                <a16:creationId xmlns:a16="http://schemas.microsoft.com/office/drawing/2014/main" id="{123E9DC8-2FD5-F8F7-5E58-46BDE269F633}"/>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الفقرة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للفقرة مركزا على أمثلة توضيحية لمؤشرات الدقة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A8051B48-DE79-24B0-F40D-0F5B9B744EC3}"/>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EDBCBED5-1A49-EEEE-57F3-97AC7E932D08}"/>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graphicFrame>
        <p:nvGraphicFramePr>
          <p:cNvPr id="8" name="Tableau 7">
            <a:extLst>
              <a:ext uri="{FF2B5EF4-FFF2-40B4-BE49-F238E27FC236}">
                <a16:creationId xmlns:a16="http://schemas.microsoft.com/office/drawing/2014/main" id="{17D51E3E-65D7-437D-58E4-6F3C1643F385}"/>
              </a:ext>
            </a:extLst>
          </p:cNvPr>
          <p:cNvGraphicFramePr>
            <a:graphicFrameLocks noGrp="1"/>
          </p:cNvGraphicFramePr>
          <p:nvPr/>
        </p:nvGraphicFramePr>
        <p:xfrm>
          <a:off x="6373630" y="4568847"/>
          <a:ext cx="5665122" cy="2087120"/>
        </p:xfrm>
        <a:graphic>
          <a:graphicData uri="http://schemas.openxmlformats.org/drawingml/2006/table">
            <a:tbl>
              <a:tblPr rtl="1" firstRow="1" firstCol="1" bandRow="1">
                <a:tableStyleId>{5C22544A-7EE6-4342-B048-85BDC9FD1C3A}</a:tableStyleId>
              </a:tblPr>
              <a:tblGrid>
                <a:gridCol w="2832561">
                  <a:extLst>
                    <a:ext uri="{9D8B030D-6E8A-4147-A177-3AD203B41FA5}">
                      <a16:colId xmlns:a16="http://schemas.microsoft.com/office/drawing/2014/main" val="2071773365"/>
                    </a:ext>
                  </a:extLst>
                </a:gridCol>
                <a:gridCol w="2832561">
                  <a:extLst>
                    <a:ext uri="{9D8B030D-6E8A-4147-A177-3AD203B41FA5}">
                      <a16:colId xmlns:a16="http://schemas.microsoft.com/office/drawing/2014/main" val="3806960165"/>
                    </a:ext>
                  </a:extLst>
                </a:gridCol>
              </a:tblGrid>
              <a:tr h="300502">
                <a:tc gridSpan="2">
                  <a:txBody>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lang="ar-SA" sz="2000" b="1" kern="1200" dirty="0">
                          <a:solidFill>
                            <a:srgbClr val="002060"/>
                          </a:solidFill>
                          <a:latin typeface="+mn-lt"/>
                          <a:ea typeface="+mn-ea"/>
                          <a:cs typeface="+mn-cs"/>
                        </a:rPr>
                        <a:t>2- التمييز بين الحركات القصيرة والطويلة</a:t>
                      </a:r>
                      <a:endParaRPr lang="fr-FR" sz="2000" b="1" kern="1200" dirty="0">
                        <a:solidFill>
                          <a:sysClr val="windowText" lastClr="000000"/>
                        </a:solidFill>
                        <a:effectLst/>
                        <a:latin typeface="+mn-lt"/>
                        <a:ea typeface="+mn-ea"/>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tc hMerge="1">
                  <a:txBody>
                    <a:bodyPr/>
                    <a:lstStyle/>
                    <a:p>
                      <a:pPr algn="r" rtl="1">
                        <a:lnSpc>
                          <a:spcPct val="115000"/>
                        </a:lnSpc>
                        <a:spcAft>
                          <a:spcPts val="1000"/>
                        </a:spcAft>
                        <a:buNone/>
                      </a:pPr>
                      <a:endParaRPr lang="fr-FR" sz="1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799336600"/>
                  </a:ext>
                </a:extLst>
              </a:tr>
              <a:tr h="300502">
                <a:tc>
                  <a:txBody>
                    <a:bodyPr/>
                    <a:lstStyle/>
                    <a:p>
                      <a:pPr algn="r" rtl="1">
                        <a:lnSpc>
                          <a:spcPct val="115000"/>
                        </a:lnSpc>
                        <a:spcAft>
                          <a:spcPts val="1000"/>
                        </a:spcAft>
                        <a:buNone/>
                      </a:pPr>
                      <a:r>
                        <a:rPr lang="ar-SA" sz="2000" dirty="0">
                          <a:solidFill>
                            <a:sysClr val="windowText" lastClr="000000"/>
                          </a:solidFill>
                          <a:effectLst/>
                        </a:rPr>
                        <a:t>الحركات القصيرة</a:t>
                      </a:r>
                      <a:r>
                        <a:rPr lang="fr-FR" sz="2000" dirty="0">
                          <a:solidFill>
                            <a:sysClr val="windowText" lastClr="000000"/>
                          </a:solidFill>
                          <a:effectLst/>
                        </a:rPr>
                        <a:t>) </a:t>
                      </a:r>
                      <a:r>
                        <a:rPr lang="ar-SA" sz="2000" dirty="0">
                          <a:solidFill>
                            <a:sysClr val="windowText" lastClr="000000"/>
                          </a:solidFill>
                          <a:effectLst/>
                        </a:rPr>
                        <a:t>َُِ</a:t>
                      </a:r>
                      <a:r>
                        <a:rPr lang="fr-FR" sz="2000" dirty="0">
                          <a:solidFill>
                            <a:sysClr val="windowText" lastClr="000000"/>
                          </a:solidFill>
                          <a:effectLst/>
                        </a:rPr>
                        <a:t>(</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tc>
                  <a:txBody>
                    <a:bodyPr/>
                    <a:lstStyle/>
                    <a:p>
                      <a:pPr algn="r" rtl="1">
                        <a:lnSpc>
                          <a:spcPct val="115000"/>
                        </a:lnSpc>
                        <a:spcAft>
                          <a:spcPts val="1000"/>
                        </a:spcAft>
                        <a:buNone/>
                      </a:pPr>
                      <a:r>
                        <a:rPr lang="ar-SA" sz="2000" b="1" kern="1200" dirty="0">
                          <a:solidFill>
                            <a:sysClr val="windowText" lastClr="000000"/>
                          </a:solidFill>
                          <a:effectLst/>
                          <a:latin typeface="+mn-lt"/>
                          <a:ea typeface="+mn-ea"/>
                          <a:cs typeface="+mn-cs"/>
                        </a:rPr>
                        <a:t>الحركات الطويلة (ا – و – </a:t>
                      </a:r>
                      <a:r>
                        <a:rPr lang="ar-SA" sz="2000" dirty="0">
                          <a:solidFill>
                            <a:sysClr val="windowText" lastClr="000000"/>
                          </a:solidFill>
                          <a:effectLst/>
                        </a:rPr>
                        <a:t>ي)</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1202831198"/>
                  </a:ext>
                </a:extLst>
              </a:tr>
              <a:tr h="300502">
                <a:tc>
                  <a:txBody>
                    <a:bodyPr/>
                    <a:lstStyle/>
                    <a:p>
                      <a:pPr algn="r" rtl="1">
                        <a:lnSpc>
                          <a:spcPct val="115000"/>
                        </a:lnSpc>
                        <a:spcAft>
                          <a:spcPts val="1000"/>
                        </a:spcAft>
                        <a:buNone/>
                      </a:pPr>
                      <a:r>
                        <a:rPr lang="ar-SA" sz="2000" b="0" dirty="0">
                          <a:solidFill>
                            <a:sysClr val="windowText" lastClr="000000"/>
                          </a:solidFill>
                          <a:effectLst/>
                        </a:rPr>
                        <a:t>تَـوَارَى (تَـ = فتحة قصيرة)</a:t>
                      </a:r>
                      <a:endParaRPr lang="fr-FR" sz="2000" b="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r" rtl="1">
                        <a:lnSpc>
                          <a:spcPct val="115000"/>
                        </a:lnSpc>
                        <a:spcAft>
                          <a:spcPts val="1000"/>
                        </a:spcAft>
                        <a:buNone/>
                      </a:pPr>
                      <a:r>
                        <a:rPr lang="ar-SA" sz="2000" dirty="0">
                          <a:solidFill>
                            <a:sysClr val="windowText" lastClr="000000"/>
                          </a:solidFill>
                          <a:effectLst/>
                        </a:rPr>
                        <a:t>النُّجُومُ (ـو = مد بالواو)</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7201278"/>
                  </a:ext>
                </a:extLst>
              </a:tr>
              <a:tr h="300502">
                <a:tc>
                  <a:txBody>
                    <a:bodyPr/>
                    <a:lstStyle/>
                    <a:p>
                      <a:pPr algn="r" rtl="1">
                        <a:lnSpc>
                          <a:spcPct val="115000"/>
                        </a:lnSpc>
                        <a:spcAft>
                          <a:spcPts val="1000"/>
                        </a:spcAft>
                        <a:buNone/>
                      </a:pPr>
                      <a:r>
                        <a:rPr lang="ar-SA" sz="2000" b="0" dirty="0">
                          <a:solidFill>
                            <a:sysClr val="windowText" lastClr="000000"/>
                          </a:solidFill>
                          <a:effectLst/>
                        </a:rPr>
                        <a:t>النَّهَارُ (هَـ = فتحة قصيرة)</a:t>
                      </a:r>
                      <a:endParaRPr lang="fr-FR" sz="2000" b="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r" rtl="1">
                        <a:lnSpc>
                          <a:spcPct val="115000"/>
                        </a:lnSpc>
                        <a:spcAft>
                          <a:spcPts val="1000"/>
                        </a:spcAft>
                        <a:buNone/>
                      </a:pPr>
                      <a:r>
                        <a:rPr lang="ar-SA" sz="2000" dirty="0">
                          <a:solidFill>
                            <a:sysClr val="windowText" lastClr="000000"/>
                          </a:solidFill>
                          <a:effectLst/>
                        </a:rPr>
                        <a:t>الشِّتَاءِ (ـ</a:t>
                      </a:r>
                      <a:r>
                        <a:rPr lang="ar-SA" sz="2000" dirty="0" err="1">
                          <a:solidFill>
                            <a:sysClr val="windowText" lastClr="000000"/>
                          </a:solidFill>
                          <a:effectLst/>
                        </a:rPr>
                        <a:t>اءِ</a:t>
                      </a:r>
                      <a:r>
                        <a:rPr lang="ar-SA" sz="2000" dirty="0">
                          <a:solidFill>
                            <a:sysClr val="windowText" lastClr="000000"/>
                          </a:solidFill>
                          <a:effectLst/>
                        </a:rPr>
                        <a:t> = مد بالألف والهمزة)</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3414288"/>
                  </a:ext>
                </a:extLst>
              </a:tr>
              <a:tr h="300502">
                <a:tc>
                  <a:txBody>
                    <a:bodyPr/>
                    <a:lstStyle/>
                    <a:p>
                      <a:pPr algn="r" rtl="1">
                        <a:lnSpc>
                          <a:spcPct val="115000"/>
                        </a:lnSpc>
                        <a:spcAft>
                          <a:spcPts val="1000"/>
                        </a:spcAft>
                        <a:buNone/>
                      </a:pPr>
                      <a:r>
                        <a:rPr lang="ar-SA" sz="2000" b="0" dirty="0">
                          <a:solidFill>
                            <a:sysClr val="windowText" lastClr="000000"/>
                          </a:solidFill>
                          <a:effectLst/>
                        </a:rPr>
                        <a:t>البَارِدَةِ (رِ = كسرة قصيرة)</a:t>
                      </a:r>
                      <a:endParaRPr lang="fr-FR" sz="2000" b="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r" rtl="1">
                        <a:lnSpc>
                          <a:spcPct val="115000"/>
                        </a:lnSpc>
                        <a:spcAft>
                          <a:spcPts val="1000"/>
                        </a:spcAft>
                        <a:buNone/>
                      </a:pPr>
                      <a:r>
                        <a:rPr lang="ar-SA" sz="2000">
                          <a:solidFill>
                            <a:sysClr val="windowText" lastClr="000000"/>
                          </a:solidFill>
                          <a:effectLst/>
                        </a:rPr>
                        <a:t>القُلُوبِ (ـو = مد بالواو)</a:t>
                      </a:r>
                      <a:endParaRPr lang="fr-FR" sz="20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6835411"/>
                  </a:ext>
                </a:extLst>
              </a:tr>
              <a:tr h="300502">
                <a:tc>
                  <a:txBody>
                    <a:bodyPr/>
                    <a:lstStyle/>
                    <a:p>
                      <a:pPr algn="r" rtl="1">
                        <a:lnSpc>
                          <a:spcPct val="115000"/>
                        </a:lnSpc>
                        <a:spcAft>
                          <a:spcPts val="1000"/>
                        </a:spcAft>
                        <a:buNone/>
                      </a:pPr>
                      <a:r>
                        <a:rPr lang="ar-SA" sz="2000" b="0" dirty="0">
                          <a:solidFill>
                            <a:sysClr val="windowText" lastClr="000000"/>
                          </a:solidFill>
                          <a:effectLst/>
                        </a:rPr>
                        <a:t>صَمْتٌ (مْ = سكون)</a:t>
                      </a:r>
                      <a:endParaRPr lang="fr-FR" sz="2000" b="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r" rtl="1">
                        <a:lnSpc>
                          <a:spcPct val="115000"/>
                        </a:lnSpc>
                        <a:spcAft>
                          <a:spcPts val="1000"/>
                        </a:spcAft>
                        <a:buNone/>
                      </a:pPr>
                      <a:r>
                        <a:rPr lang="ar-SA" sz="2000" dirty="0">
                          <a:solidFill>
                            <a:sysClr val="windowText" lastClr="000000"/>
                          </a:solidFill>
                          <a:effectLst/>
                        </a:rPr>
                        <a:t>دِفْئًا (ـي = مد بالياء)</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7570870"/>
                  </a:ext>
                </a:extLst>
              </a:tr>
            </a:tbl>
          </a:graphicData>
        </a:graphic>
      </p:graphicFrame>
      <p:graphicFrame>
        <p:nvGraphicFramePr>
          <p:cNvPr id="9" name="Tableau 8">
            <a:extLst>
              <a:ext uri="{FF2B5EF4-FFF2-40B4-BE49-F238E27FC236}">
                <a16:creationId xmlns:a16="http://schemas.microsoft.com/office/drawing/2014/main" id="{81660C13-E0B9-F035-0CDE-8BF820542B6C}"/>
              </a:ext>
            </a:extLst>
          </p:cNvPr>
          <p:cNvGraphicFramePr>
            <a:graphicFrameLocks noGrp="1"/>
          </p:cNvGraphicFramePr>
          <p:nvPr>
            <p:extLst>
              <p:ext uri="{D42A27DB-BD31-4B8C-83A1-F6EECF244321}">
                <p14:modId xmlns:p14="http://schemas.microsoft.com/office/powerpoint/2010/main" val="455268589"/>
              </p:ext>
            </p:extLst>
          </p:nvPr>
        </p:nvGraphicFramePr>
        <p:xfrm>
          <a:off x="108316" y="1651113"/>
          <a:ext cx="10301712" cy="2530856"/>
        </p:xfrm>
        <a:graphic>
          <a:graphicData uri="http://schemas.openxmlformats.org/drawingml/2006/table">
            <a:tbl>
              <a:tblPr rtl="1" firstRow="1" firstCol="1" bandRow="1">
                <a:tableStyleId>{5C22544A-7EE6-4342-B048-85BDC9FD1C3A}</a:tableStyleId>
              </a:tblPr>
              <a:tblGrid>
                <a:gridCol w="1220190">
                  <a:extLst>
                    <a:ext uri="{9D8B030D-6E8A-4147-A177-3AD203B41FA5}">
                      <a16:colId xmlns:a16="http://schemas.microsoft.com/office/drawing/2014/main" val="2151955461"/>
                    </a:ext>
                  </a:extLst>
                </a:gridCol>
                <a:gridCol w="1710165">
                  <a:extLst>
                    <a:ext uri="{9D8B030D-6E8A-4147-A177-3AD203B41FA5}">
                      <a16:colId xmlns:a16="http://schemas.microsoft.com/office/drawing/2014/main" val="3996935137"/>
                    </a:ext>
                  </a:extLst>
                </a:gridCol>
                <a:gridCol w="2785127">
                  <a:extLst>
                    <a:ext uri="{9D8B030D-6E8A-4147-A177-3AD203B41FA5}">
                      <a16:colId xmlns:a16="http://schemas.microsoft.com/office/drawing/2014/main" val="4097869207"/>
                    </a:ext>
                  </a:extLst>
                </a:gridCol>
                <a:gridCol w="4586230">
                  <a:extLst>
                    <a:ext uri="{9D8B030D-6E8A-4147-A177-3AD203B41FA5}">
                      <a16:colId xmlns:a16="http://schemas.microsoft.com/office/drawing/2014/main" val="437233842"/>
                    </a:ext>
                  </a:extLst>
                </a:gridCol>
              </a:tblGrid>
              <a:tr h="93959">
                <a:tc gridSpan="4">
                  <a:txBody>
                    <a:bodyPr/>
                    <a:lstStyle/>
                    <a:p>
                      <a:pPr algn="ctr" rtl="1">
                        <a:lnSpc>
                          <a:spcPct val="115000"/>
                        </a:lnSpc>
                        <a:spcAft>
                          <a:spcPts val="1000"/>
                        </a:spcAft>
                        <a:buNone/>
                      </a:pPr>
                      <a:r>
                        <a:rPr lang="ar-SA" sz="1800" b="1" kern="1200" dirty="0">
                          <a:solidFill>
                            <a:srgbClr val="002060"/>
                          </a:solidFill>
                          <a:latin typeface="+mn-lt"/>
                          <a:ea typeface="+mn-ea"/>
                          <a:cs typeface="+mn-cs"/>
                        </a:rPr>
                        <a:t>1- نطق الحروف </a:t>
                      </a:r>
                      <a:r>
                        <a:rPr lang="ar-SA" sz="1800" dirty="0">
                          <a:solidFill>
                            <a:srgbClr val="002060"/>
                          </a:solidFill>
                        </a:rPr>
                        <a:t>من مخارجها الصحيحة</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extLst>
                  <a:ext uri="{0D108BD9-81ED-4DB2-BD59-A6C34878D82A}">
                    <a16:rowId xmlns:a16="http://schemas.microsoft.com/office/drawing/2014/main" val="669238223"/>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المخرج</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الحروف</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أمثلة مشكولة</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طريقة النطق</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extLst>
                  <a:ext uri="{0D108BD9-81ED-4DB2-BD59-A6C34878D82A}">
                    <a16:rowId xmlns:a16="http://schemas.microsoft.com/office/drawing/2014/main" val="3839586598"/>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الشفتان</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ب – م – ف – و</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بَابٌ – مَاءٌ – فَرَاشَةٌ – وُرُودٌ</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إطباق الشفتين (ب، م) / الشفة السفلى مع الأسنان العليا (ف) / ضم الشفتين (و)</a:t>
                      </a:r>
                      <a:endParaRPr lang="fr-FR" sz="1800" b="0" kern="1200" dirty="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905039037"/>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طرف اللسان</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ت – د – ط – ل – ن</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a:solidFill>
                            <a:sysClr val="windowText" lastClr="000000"/>
                          </a:solidFill>
                          <a:effectLst/>
                          <a:latin typeface="+mn-lt"/>
                          <a:ea typeface="+mn-ea"/>
                          <a:cs typeface="+mn-cs"/>
                        </a:rPr>
                        <a:t>تِلْمِيذٌ – دَرْسٌ – طَرِيقٌ – لُغَةٌ – نُورٌ</a:t>
                      </a:r>
                      <a:endParaRPr lang="fr-FR" sz="1800" b="0" kern="120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طرف اللسان مع أصول الأسنان العليا أو اللثة</a:t>
                      </a:r>
                      <a:endParaRPr lang="fr-FR" sz="1800" b="0" kern="1200" dirty="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3695675407"/>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وسط اللسان</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ج – ش – ي</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جَمِيلٌ – شَمْسٌ – يَسِيرٌ</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a:solidFill>
                            <a:sysClr val="windowText" lastClr="000000"/>
                          </a:solidFill>
                          <a:effectLst/>
                          <a:latin typeface="+mn-lt"/>
                          <a:ea typeface="+mn-ea"/>
                          <a:cs typeface="+mn-cs"/>
                        </a:rPr>
                        <a:t>وسط اللسان مع الحنك الأعلى</a:t>
                      </a:r>
                      <a:endParaRPr lang="fr-FR" sz="1800" b="0" kern="120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3881197941"/>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أقصى اللسان</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ق – ك</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قَلْبٌ – كِتَابٌ</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أقصى اللسان مع الحنك الأعلى</a:t>
                      </a:r>
                      <a:endParaRPr lang="fr-FR" sz="1800" b="0" kern="1200" dirty="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2028995102"/>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الحلق</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ع – ح – هـ – خ – غ</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عَيْنٌ – حَقٌّ – هَوَاءٌ – خَيْرٌ – غُرُوبٌ</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أقصى الحلق (ع، هـ) / وسط الحلق (ح) / أدنى الحلق (خ، غ)</a:t>
                      </a:r>
                      <a:endParaRPr lang="fr-FR" sz="1800" b="0" kern="1200" dirty="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305490533"/>
                  </a:ext>
                </a:extLst>
              </a:tr>
            </a:tbl>
          </a:graphicData>
        </a:graphic>
      </p:graphicFrame>
      <p:graphicFrame>
        <p:nvGraphicFramePr>
          <p:cNvPr id="10" name="Tableau 9">
            <a:extLst>
              <a:ext uri="{FF2B5EF4-FFF2-40B4-BE49-F238E27FC236}">
                <a16:creationId xmlns:a16="http://schemas.microsoft.com/office/drawing/2014/main" id="{4DECCFC3-797C-1903-6D65-140DC80CD128}"/>
              </a:ext>
            </a:extLst>
          </p:cNvPr>
          <p:cNvGraphicFramePr>
            <a:graphicFrameLocks noGrp="1"/>
          </p:cNvGraphicFramePr>
          <p:nvPr/>
        </p:nvGraphicFramePr>
        <p:xfrm>
          <a:off x="144697" y="4563835"/>
          <a:ext cx="6075685" cy="2256770"/>
        </p:xfrm>
        <a:graphic>
          <a:graphicData uri="http://schemas.openxmlformats.org/drawingml/2006/table">
            <a:tbl>
              <a:tblPr rtl="1" firstRow="1" firstCol="1" bandRow="1">
                <a:tableStyleId>{5C22544A-7EE6-4342-B048-85BDC9FD1C3A}</a:tableStyleId>
              </a:tblPr>
              <a:tblGrid>
                <a:gridCol w="1219179">
                  <a:extLst>
                    <a:ext uri="{9D8B030D-6E8A-4147-A177-3AD203B41FA5}">
                      <a16:colId xmlns:a16="http://schemas.microsoft.com/office/drawing/2014/main" val="1260494191"/>
                    </a:ext>
                  </a:extLst>
                </a:gridCol>
                <a:gridCol w="1227225">
                  <a:extLst>
                    <a:ext uri="{9D8B030D-6E8A-4147-A177-3AD203B41FA5}">
                      <a16:colId xmlns:a16="http://schemas.microsoft.com/office/drawing/2014/main" val="3149097893"/>
                    </a:ext>
                  </a:extLst>
                </a:gridCol>
                <a:gridCol w="3629281">
                  <a:extLst>
                    <a:ext uri="{9D8B030D-6E8A-4147-A177-3AD203B41FA5}">
                      <a16:colId xmlns:a16="http://schemas.microsoft.com/office/drawing/2014/main" val="2196732297"/>
                    </a:ext>
                  </a:extLst>
                </a:gridCol>
              </a:tblGrid>
              <a:tr h="246720">
                <a:tc gridSpan="3">
                  <a:txBody>
                    <a:bodyPr/>
                    <a:lstStyle/>
                    <a:p>
                      <a:pPr algn="ctr" rtl="1">
                        <a:lnSpc>
                          <a:spcPct val="115000"/>
                        </a:lnSpc>
                        <a:spcAft>
                          <a:spcPts val="1000"/>
                        </a:spcAft>
                        <a:buNone/>
                      </a:pPr>
                      <a:r>
                        <a:rPr lang="ar-SA" sz="2000" b="1" kern="1200" dirty="0">
                          <a:solidFill>
                            <a:srgbClr val="002060"/>
                          </a:solidFill>
                          <a:latin typeface="+mn-lt"/>
                          <a:ea typeface="+mn-ea"/>
                          <a:cs typeface="+mn-cs"/>
                        </a:rPr>
                        <a:t>3- الشدة والتنوين</a:t>
                      </a:r>
                      <a:endParaRPr lang="fr-FR" sz="2000" b="1" kern="1200" dirty="0">
                        <a:solidFill>
                          <a:srgbClr val="002060"/>
                        </a:solidFill>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rgbClr val="002060"/>
                        </a:solidFill>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rgbClr val="002060"/>
                        </a:solidFill>
                        <a:latin typeface="+mn-lt"/>
                        <a:ea typeface="+mn-ea"/>
                        <a:cs typeface="+mn-cs"/>
                      </a:endParaRPr>
                    </a:p>
                  </a:txBody>
                  <a:tcPr marL="9525" marR="9525" marT="9525" marB="9525" anchor="ctr">
                    <a:solidFill>
                      <a:schemeClr val="accent4"/>
                    </a:solidFill>
                  </a:tcPr>
                </a:tc>
                <a:extLst>
                  <a:ext uri="{0D108BD9-81ED-4DB2-BD59-A6C34878D82A}">
                    <a16:rowId xmlns:a16="http://schemas.microsoft.com/office/drawing/2014/main" val="554458230"/>
                  </a:ext>
                </a:extLst>
              </a:tr>
              <a:tr h="246720">
                <a:tc>
                  <a:txBody>
                    <a:bodyPr/>
                    <a:lstStyle/>
                    <a:p>
                      <a:pPr algn="r" rtl="1">
                        <a:lnSpc>
                          <a:spcPct val="115000"/>
                        </a:lnSpc>
                        <a:spcAft>
                          <a:spcPts val="1000"/>
                        </a:spcAft>
                        <a:buNone/>
                      </a:pPr>
                      <a:r>
                        <a:rPr lang="ar-SA" sz="2000" b="1" kern="1200" dirty="0">
                          <a:solidFill>
                            <a:srgbClr val="002060"/>
                          </a:solidFill>
                          <a:latin typeface="+mn-lt"/>
                          <a:ea typeface="+mn-ea"/>
                          <a:cs typeface="+mn-cs"/>
                        </a:rPr>
                        <a:t>الحروف</a:t>
                      </a:r>
                      <a:endParaRPr lang="fr-FR" sz="2000" b="1" kern="1200" dirty="0">
                        <a:solidFill>
                          <a:srgbClr val="002060"/>
                        </a:solidFill>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2000" b="1" kern="1200" dirty="0">
                          <a:solidFill>
                            <a:srgbClr val="002060"/>
                          </a:solidFill>
                          <a:latin typeface="+mn-lt"/>
                          <a:ea typeface="+mn-ea"/>
                          <a:cs typeface="+mn-cs"/>
                        </a:rPr>
                        <a:t>الأمثلة</a:t>
                      </a:r>
                      <a:endParaRPr lang="fr-FR" sz="2000" b="1" kern="1200" dirty="0">
                        <a:solidFill>
                          <a:srgbClr val="002060"/>
                        </a:solidFill>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2000" b="1" kern="1200" dirty="0">
                          <a:solidFill>
                            <a:srgbClr val="002060"/>
                          </a:solidFill>
                          <a:latin typeface="+mn-lt"/>
                          <a:ea typeface="+mn-ea"/>
                          <a:cs typeface="+mn-cs"/>
                        </a:rPr>
                        <a:t>التوضيح</a:t>
                      </a:r>
                      <a:endParaRPr lang="fr-FR" sz="2000" b="1" kern="1200" dirty="0">
                        <a:solidFill>
                          <a:srgbClr val="002060"/>
                        </a:solidFill>
                        <a:latin typeface="+mn-lt"/>
                        <a:ea typeface="+mn-ea"/>
                        <a:cs typeface="+mn-cs"/>
                      </a:endParaRPr>
                    </a:p>
                  </a:txBody>
                  <a:tcPr marL="9525" marR="9525" marT="9525" marB="9525" anchor="ctr">
                    <a:solidFill>
                      <a:schemeClr val="accent4"/>
                    </a:solidFill>
                  </a:tcPr>
                </a:tc>
                <a:extLst>
                  <a:ext uri="{0D108BD9-81ED-4DB2-BD59-A6C34878D82A}">
                    <a16:rowId xmlns:a16="http://schemas.microsoft.com/office/drawing/2014/main" val="2417077628"/>
                  </a:ext>
                </a:extLst>
              </a:tr>
              <a:tr h="778881">
                <a:tc>
                  <a:txBody>
                    <a:bodyPr/>
                    <a:lstStyle/>
                    <a:p>
                      <a:pPr algn="r" rtl="1">
                        <a:lnSpc>
                          <a:spcPct val="115000"/>
                        </a:lnSpc>
                        <a:spcAft>
                          <a:spcPts val="1000"/>
                        </a:spcAft>
                        <a:buNone/>
                      </a:pPr>
                      <a:r>
                        <a:rPr lang="ar-SA" sz="2000" b="1" kern="1200" dirty="0">
                          <a:solidFill>
                            <a:sysClr val="windowText" lastClr="000000"/>
                          </a:solidFill>
                          <a:effectLst/>
                          <a:latin typeface="+mn-lt"/>
                          <a:ea typeface="+mn-ea"/>
                          <a:cs typeface="+mn-cs"/>
                        </a:rPr>
                        <a:t>الشَّدَّة</a:t>
                      </a:r>
                      <a:endParaRPr lang="fr-FR" sz="20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2000" b="0" kern="1200" dirty="0">
                          <a:solidFill>
                            <a:sysClr val="windowText" lastClr="000000"/>
                          </a:solidFill>
                          <a:effectLst/>
                          <a:latin typeface="+mn-lt"/>
                          <a:ea typeface="+mn-ea"/>
                          <a:cs typeface="+mn-cs"/>
                        </a:rPr>
                        <a:t>اللَّيْلُ </a:t>
                      </a:r>
                      <a:r>
                        <a:rPr lang="fr-FR" sz="2000" b="0" kern="1200" dirty="0">
                          <a:solidFill>
                            <a:sysClr val="windowText" lastClr="000000"/>
                          </a:solidFill>
                          <a:effectLst/>
                          <a:latin typeface="+mn-lt"/>
                          <a:ea typeface="+mn-ea"/>
                          <a:cs typeface="+mn-cs"/>
                        </a:rPr>
                        <a:t>– </a:t>
                      </a:r>
                      <a:r>
                        <a:rPr lang="ar-SA" sz="2000" b="0" kern="1200" dirty="0">
                          <a:solidFill>
                            <a:sysClr val="windowText" lastClr="000000"/>
                          </a:solidFill>
                          <a:effectLst/>
                          <a:latin typeface="+mn-lt"/>
                          <a:ea typeface="+mn-ea"/>
                          <a:cs typeface="+mn-cs"/>
                        </a:rPr>
                        <a:t>الصَّبَاحِ</a:t>
                      </a:r>
                      <a:endParaRPr lang="fr-FR" sz="20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2000" b="0" kern="1200" dirty="0">
                          <a:solidFill>
                            <a:sysClr val="windowText" lastClr="000000"/>
                          </a:solidFill>
                          <a:effectLst/>
                          <a:latin typeface="+mn-lt"/>
                          <a:ea typeface="+mn-ea"/>
                          <a:cs typeface="+mn-cs"/>
                        </a:rPr>
                        <a:t>الشدة تعني أن الحرف يُنطق حرفين: الأول ساكن والثاني متحرك (لْ + لَ، صْ + صَ)</a:t>
                      </a:r>
                      <a:r>
                        <a:rPr lang="fr-FR" sz="2000" b="0" kern="1200" dirty="0">
                          <a:solidFill>
                            <a:sysClr val="windowText" lastClr="000000"/>
                          </a:solidFill>
                          <a:effectLst/>
                          <a:latin typeface="+mn-lt"/>
                          <a:ea typeface="+mn-ea"/>
                          <a:cs typeface="+mn-cs"/>
                        </a:rPr>
                        <a:t>.</a:t>
                      </a:r>
                    </a:p>
                  </a:txBody>
                  <a:tcPr marL="9525" marR="9525" marT="9525" marB="9525" anchor="ctr"/>
                </a:tc>
                <a:extLst>
                  <a:ext uri="{0D108BD9-81ED-4DB2-BD59-A6C34878D82A}">
                    <a16:rowId xmlns:a16="http://schemas.microsoft.com/office/drawing/2014/main" val="1683793367"/>
                  </a:ext>
                </a:extLst>
              </a:tr>
              <a:tr h="778881">
                <a:tc>
                  <a:txBody>
                    <a:bodyPr/>
                    <a:lstStyle/>
                    <a:p>
                      <a:pPr algn="r" rtl="1">
                        <a:lnSpc>
                          <a:spcPct val="115000"/>
                        </a:lnSpc>
                        <a:spcAft>
                          <a:spcPts val="1000"/>
                        </a:spcAft>
                        <a:buNone/>
                      </a:pPr>
                      <a:r>
                        <a:rPr lang="ar-SA" sz="2000" b="1" kern="1200" dirty="0">
                          <a:solidFill>
                            <a:sysClr val="windowText" lastClr="000000"/>
                          </a:solidFill>
                          <a:effectLst/>
                          <a:latin typeface="+mn-lt"/>
                          <a:ea typeface="+mn-ea"/>
                          <a:cs typeface="+mn-cs"/>
                        </a:rPr>
                        <a:t>التَّنوين</a:t>
                      </a:r>
                      <a:endParaRPr lang="fr-FR" sz="20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2000" b="0" kern="1200" dirty="0">
                          <a:solidFill>
                            <a:sysClr val="windowText" lastClr="000000"/>
                          </a:solidFill>
                          <a:effectLst/>
                          <a:latin typeface="+mn-lt"/>
                          <a:ea typeface="+mn-ea"/>
                          <a:cs typeface="+mn-cs"/>
                        </a:rPr>
                        <a:t>يَوْمًا </a:t>
                      </a:r>
                      <a:r>
                        <a:rPr lang="fr-FR" sz="2000" b="0" kern="1200" dirty="0">
                          <a:solidFill>
                            <a:sysClr val="windowText" lastClr="000000"/>
                          </a:solidFill>
                          <a:effectLst/>
                          <a:latin typeface="+mn-lt"/>
                          <a:ea typeface="+mn-ea"/>
                          <a:cs typeface="+mn-cs"/>
                        </a:rPr>
                        <a:t>– </a:t>
                      </a:r>
                      <a:r>
                        <a:rPr lang="ar-SA" sz="2000" b="0" kern="1200" dirty="0">
                          <a:solidFill>
                            <a:sysClr val="windowText" lastClr="000000"/>
                          </a:solidFill>
                          <a:effectLst/>
                          <a:latin typeface="+mn-lt"/>
                          <a:ea typeface="+mn-ea"/>
                          <a:cs typeface="+mn-cs"/>
                        </a:rPr>
                        <a:t>دِفْئًا</a:t>
                      </a:r>
                      <a:endParaRPr lang="fr-FR" sz="20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2000" b="0" kern="1200" dirty="0">
                          <a:solidFill>
                            <a:sysClr val="windowText" lastClr="000000"/>
                          </a:solidFill>
                          <a:effectLst/>
                          <a:latin typeface="+mn-lt"/>
                          <a:ea typeface="+mn-ea"/>
                          <a:cs typeface="+mn-cs"/>
                        </a:rPr>
                        <a:t>التنوين هو نون ساكنة زائدة تُنطق ولا تُكتب، وتلحق آخر الاسم: (تنوين فتح)</a:t>
                      </a:r>
                      <a:r>
                        <a:rPr lang="fr-FR" sz="2000" b="0" kern="1200" dirty="0">
                          <a:solidFill>
                            <a:sysClr val="windowText" lastClr="000000"/>
                          </a:solidFill>
                          <a:effectLst/>
                          <a:latin typeface="+mn-lt"/>
                          <a:ea typeface="+mn-ea"/>
                          <a:cs typeface="+mn-cs"/>
                        </a:rPr>
                        <a:t>.</a:t>
                      </a:r>
                    </a:p>
                  </a:txBody>
                  <a:tcPr marL="9525" marR="9525" marT="9525" marB="9525" anchor="ctr"/>
                </a:tc>
                <a:extLst>
                  <a:ext uri="{0D108BD9-81ED-4DB2-BD59-A6C34878D82A}">
                    <a16:rowId xmlns:a16="http://schemas.microsoft.com/office/drawing/2014/main" val="4261379886"/>
                  </a:ext>
                </a:extLst>
              </a:tr>
            </a:tbl>
          </a:graphicData>
        </a:graphic>
      </p:graphicFrame>
      <p:sp>
        <p:nvSpPr>
          <p:cNvPr id="11" name="Google Shape;1367;p31">
            <a:extLst>
              <a:ext uri="{FF2B5EF4-FFF2-40B4-BE49-F238E27FC236}">
                <a16:creationId xmlns:a16="http://schemas.microsoft.com/office/drawing/2014/main" id="{DBC5FD41-215E-2338-C3B8-AD63B5327EB0}"/>
              </a:ext>
            </a:extLst>
          </p:cNvPr>
          <p:cNvSpPr txBox="1">
            <a:spLocks/>
          </p:cNvSpPr>
          <p:nvPr/>
        </p:nvSpPr>
        <p:spPr>
          <a:xfrm>
            <a:off x="1349829" y="61629"/>
            <a:ext cx="10014424" cy="355666"/>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buClr>
                <a:srgbClr val="AEABAB"/>
              </a:buClr>
              <a:buSzPts val="1400"/>
            </a:pPr>
            <a:r>
              <a:rPr lang="ar-SA" sz="1800" b="1" dirty="0">
                <a:solidFill>
                  <a:schemeClr val="bg1">
                    <a:lumMod val="50000"/>
                  </a:schemeClr>
                </a:solidFill>
              </a:rPr>
              <a:t>1- النمذجة: أقرأ الفقرة بطلاقة</a:t>
            </a:r>
            <a:r>
              <a:rPr lang="ar-MA" sz="1800" b="1" dirty="0">
                <a:solidFill>
                  <a:schemeClr val="bg1">
                    <a:lumMod val="50000"/>
                  </a:schemeClr>
                </a:solidFill>
              </a:rPr>
              <a:t>. </a:t>
            </a:r>
          </a:p>
        </p:txBody>
      </p:sp>
    </p:spTree>
    <p:extLst>
      <p:ext uri="{BB962C8B-B14F-4D97-AF65-F5344CB8AC3E}">
        <p14:creationId xmlns:p14="http://schemas.microsoft.com/office/powerpoint/2010/main" val="2508151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22B077-CB97-89FB-9FCD-9982CE569082}"/>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2757DB5-F5E8-CC84-EA23-BC1BB7A8AD3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266BF60B-5129-29D6-FD78-B2FD83CF224D}"/>
              </a:ext>
            </a:extLst>
          </p:cNvPr>
          <p:cNvPicPr preferRelativeResize="0"/>
          <p:nvPr/>
        </p:nvPicPr>
        <p:blipFill rotWithShape="1">
          <a:blip r:embed="rId4">
            <a:alphaModFix/>
          </a:blip>
          <a:srcRect/>
          <a:stretch/>
        </p:blipFill>
        <p:spPr>
          <a:xfrm>
            <a:off x="211197" y="95704"/>
            <a:ext cx="730250" cy="730250"/>
          </a:xfrm>
          <a:prstGeom prst="rect">
            <a:avLst/>
          </a:prstGeom>
          <a:noFill/>
          <a:ln>
            <a:noFill/>
          </a:ln>
        </p:spPr>
      </p:pic>
      <p:sp>
        <p:nvSpPr>
          <p:cNvPr id="1369" name="Google Shape;1369;p31">
            <a:extLst>
              <a:ext uri="{FF2B5EF4-FFF2-40B4-BE49-F238E27FC236}">
                <a16:creationId xmlns:a16="http://schemas.microsoft.com/office/drawing/2014/main" id="{6587A1E1-E851-7F5F-3C67-4CA0F0720BC7}"/>
              </a:ext>
            </a:extLst>
          </p:cNvPr>
          <p:cNvSpPr txBox="1"/>
          <p:nvPr/>
        </p:nvSpPr>
        <p:spPr>
          <a:xfrm>
            <a:off x="1106571" y="366759"/>
            <a:ext cx="10122943" cy="54625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b="0" i="1" u="none" strike="noStrike" cap="none" dirty="0">
                <a:solidFill>
                  <a:schemeClr val="bg1">
                    <a:lumMod val="50000"/>
                  </a:schemeClr>
                </a:solidFill>
                <a:latin typeface="Calibri"/>
                <a:ea typeface="Calibri"/>
                <a:cs typeface="Calibri"/>
                <a:sym typeface="Calibri"/>
              </a:rPr>
              <a:t> يدعو </a:t>
            </a:r>
            <a:r>
              <a:rPr lang="ar-MA" sz="1600" i="1" dirty="0">
                <a:solidFill>
                  <a:schemeClr val="bg1">
                    <a:lumMod val="50000"/>
                  </a:schemeClr>
                </a:solidFill>
                <a:latin typeface="Calibri"/>
                <a:ea typeface="Calibri"/>
                <a:cs typeface="Calibri"/>
              </a:rPr>
              <a:t>الأستاذ</a:t>
            </a:r>
            <a:r>
              <a:rPr lang="fr-FR" sz="1600" i="1" dirty="0">
                <a:solidFill>
                  <a:schemeClr val="bg1">
                    <a:lumMod val="50000"/>
                  </a:schemeClr>
                </a:solidFill>
                <a:latin typeface="Calibri"/>
                <a:ea typeface="Calibri"/>
                <a:cs typeface="Calibri"/>
              </a:rPr>
              <a:t>)</a:t>
            </a:r>
            <a:r>
              <a:rPr lang="ar-SA" sz="1600" i="1" dirty="0">
                <a:solidFill>
                  <a:schemeClr val="bg1">
                    <a:lumMod val="50000"/>
                  </a:schemeClr>
                </a:solidFill>
                <a:latin typeface="Calibri"/>
                <a:ea typeface="Calibri"/>
                <a:cs typeface="Calibri"/>
              </a:rPr>
              <a:t>ة</a:t>
            </a:r>
            <a:r>
              <a:rPr lang="fr-FR" sz="1600" i="1" dirty="0">
                <a:solidFill>
                  <a:schemeClr val="bg1">
                    <a:lumMod val="50000"/>
                  </a:schemeClr>
                </a:solidFill>
                <a:latin typeface="Calibri"/>
                <a:ea typeface="Calibri"/>
                <a:cs typeface="Calibri"/>
              </a:rPr>
              <a:t>(</a:t>
            </a:r>
            <a:r>
              <a:rPr lang="ar-MA" sz="1600" i="1" dirty="0">
                <a:solidFill>
                  <a:schemeClr val="bg1">
                    <a:lumMod val="50000"/>
                  </a:schemeClr>
                </a:solidFill>
                <a:latin typeface="Calibri"/>
                <a:ea typeface="Calibri"/>
                <a:cs typeface="Calibri"/>
                <a:sym typeface="Calibri"/>
              </a:rPr>
              <a:t> </a:t>
            </a:r>
            <a:r>
              <a:rPr lang="ar-SA" sz="1600" i="1" dirty="0">
                <a:solidFill>
                  <a:schemeClr val="bg1">
                    <a:lumMod val="50000"/>
                  </a:schemeClr>
                </a:solidFill>
                <a:latin typeface="Calibri"/>
                <a:ea typeface="Calibri"/>
                <a:cs typeface="Calibri"/>
              </a:rPr>
              <a:t>التلاميذ</a:t>
            </a:r>
            <a:r>
              <a:rPr lang="ar-MA" sz="1600" i="1" dirty="0">
                <a:solidFill>
                  <a:schemeClr val="bg1">
                    <a:lumMod val="50000"/>
                  </a:schemeClr>
                </a:solidFill>
                <a:latin typeface="Calibri"/>
                <a:ea typeface="Calibri"/>
                <a:cs typeface="Calibri"/>
                <a:sym typeface="Calibri"/>
              </a:rPr>
              <a:t> إلى قراءة </a:t>
            </a:r>
            <a:r>
              <a:rPr lang="ar-SA" sz="1600" i="1" dirty="0">
                <a:solidFill>
                  <a:schemeClr val="bg1">
                    <a:lumMod val="50000"/>
                  </a:schemeClr>
                </a:solidFill>
                <a:latin typeface="Calibri"/>
                <a:ea typeface="Calibri"/>
                <a:cs typeface="Calibri"/>
                <a:sym typeface="Calibri"/>
              </a:rPr>
              <a:t>الفقرة</a:t>
            </a:r>
            <a:r>
              <a:rPr lang="ar-MA" sz="1600" i="1" dirty="0">
                <a:solidFill>
                  <a:schemeClr val="bg1">
                    <a:lumMod val="50000"/>
                  </a:schemeClr>
                </a:solidFill>
                <a:latin typeface="Calibri"/>
                <a:ea typeface="Calibri"/>
                <a:cs typeface="Calibri"/>
                <a:sym typeface="Calibri"/>
              </a:rPr>
              <a:t>  في كراساتهم </a:t>
            </a:r>
            <a:r>
              <a:rPr lang="ar-MA" sz="1600" b="0" i="1" u="none" strike="noStrike" cap="none" dirty="0">
                <a:solidFill>
                  <a:schemeClr val="bg1">
                    <a:lumMod val="50000"/>
                  </a:schemeClr>
                </a:solidFill>
                <a:latin typeface="Calibri"/>
                <a:ea typeface="Calibri"/>
                <a:cs typeface="Calibri"/>
                <a:sym typeface="Calibri"/>
              </a:rPr>
              <a:t>بصمت  مستعملين الإشارة بالأصبع للكلمات المقروءة</a:t>
            </a:r>
            <a:r>
              <a:rPr lang="ar-SA" sz="1600" b="0" i="1" u="none" strike="noStrike" cap="none" dirty="0">
                <a:solidFill>
                  <a:schemeClr val="bg1">
                    <a:lumMod val="50000"/>
                  </a:schemeClr>
                </a:solidFill>
                <a:latin typeface="Calibri"/>
                <a:ea typeface="Calibri"/>
                <a:cs typeface="Calibri"/>
                <a:sym typeface="Calibri"/>
              </a:rPr>
              <a:t>، </a:t>
            </a:r>
            <a:r>
              <a:rPr lang="ar-MA" sz="1600" b="0" i="1" u="none" strike="noStrike" cap="none" dirty="0">
                <a:solidFill>
                  <a:schemeClr val="bg1">
                    <a:lumMod val="50000"/>
                  </a:schemeClr>
                </a:solidFill>
                <a:latin typeface="Calibri"/>
                <a:ea typeface="Calibri"/>
                <a:cs typeface="Calibri"/>
                <a:sym typeface="Calibri"/>
              </a:rPr>
              <a:t>وتحديد الكلمات التي وجدوا صعوبة </a:t>
            </a:r>
            <a:r>
              <a:rPr lang="ar-SA" sz="1600" b="0" i="1" u="none" strike="noStrike" cap="none" dirty="0">
                <a:solidFill>
                  <a:schemeClr val="bg1">
                    <a:lumMod val="50000"/>
                  </a:schemeClr>
                </a:solidFill>
                <a:latin typeface="Calibri"/>
                <a:ea typeface="Calibri"/>
                <a:cs typeface="Calibri"/>
                <a:sym typeface="Calibri"/>
              </a:rPr>
              <a:t>في قراءتها بدقة، قصد تتبع تقدم تمكنهم من قراءتها عند  نهاية هذا النشاط.</a:t>
            </a:r>
            <a:r>
              <a:rPr lang="ar-SA" sz="1600" i="1" dirty="0">
                <a:solidFill>
                  <a:prstClr val="white">
                    <a:lumMod val="65000"/>
                  </a:prstClr>
                </a:solidFill>
              </a:rPr>
              <a:t> </a:t>
            </a:r>
            <a:endParaRPr sz="1600" b="0" i="1" u="none" strike="noStrike" cap="none" dirty="0">
              <a:solidFill>
                <a:schemeClr val="bg1">
                  <a:lumMod val="50000"/>
                </a:schemeClr>
              </a:solidFill>
              <a:latin typeface="Calibri"/>
              <a:ea typeface="Calibri"/>
              <a:cs typeface="Calibri"/>
              <a:sym typeface="Calibri"/>
            </a:endParaRPr>
          </a:p>
        </p:txBody>
      </p:sp>
      <p:pic>
        <p:nvPicPr>
          <p:cNvPr id="1370" name="Google Shape;1370;p31">
            <a:extLst>
              <a:ext uri="{FF2B5EF4-FFF2-40B4-BE49-F238E27FC236}">
                <a16:creationId xmlns:a16="http://schemas.microsoft.com/office/drawing/2014/main" id="{9BEB9A17-F6BE-3794-2298-FE0B8398BE80}"/>
              </a:ext>
            </a:extLst>
          </p:cNvPr>
          <p:cNvPicPr preferRelativeResize="0"/>
          <p:nvPr/>
        </p:nvPicPr>
        <p:blipFill rotWithShape="1">
          <a:blip r:embed="rId5">
            <a:alphaModFix/>
          </a:blip>
          <a:srcRect/>
          <a:stretch/>
        </p:blipFill>
        <p:spPr>
          <a:xfrm>
            <a:off x="3707476" y="1517577"/>
            <a:ext cx="4921135" cy="3736067"/>
          </a:xfrm>
          <a:prstGeom prst="rect">
            <a:avLst/>
          </a:prstGeom>
          <a:noFill/>
          <a:ln>
            <a:noFill/>
          </a:ln>
        </p:spPr>
      </p:pic>
      <p:sp>
        <p:nvSpPr>
          <p:cNvPr id="5" name="Rectangle 4">
            <a:extLst>
              <a:ext uri="{FF2B5EF4-FFF2-40B4-BE49-F238E27FC236}">
                <a16:creationId xmlns:a16="http://schemas.microsoft.com/office/drawing/2014/main" id="{9166383A-40E5-A47B-362B-81DB4BC01EE6}"/>
              </a:ext>
            </a:extLst>
          </p:cNvPr>
          <p:cNvSpPr/>
          <p:nvPr/>
        </p:nvSpPr>
        <p:spPr>
          <a:xfrm>
            <a:off x="0" y="0"/>
            <a:ext cx="12192000" cy="6848122"/>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6E717870-8ADE-DE26-EB89-205BDBBFCFA3}"/>
              </a:ext>
            </a:extLst>
          </p:cNvPr>
          <p:cNvSpPr txBox="1">
            <a:spLocks/>
          </p:cNvSpPr>
          <p:nvPr/>
        </p:nvSpPr>
        <p:spPr>
          <a:xfrm>
            <a:off x="335360" y="54052"/>
            <a:ext cx="11017224" cy="470617"/>
          </a:xfrm>
          <a:prstGeom prst="rect">
            <a:avLst/>
          </a:prstGeom>
          <a:noFill/>
          <a:ln>
            <a:noFill/>
          </a:ln>
        </p:spPr>
        <p:txBody>
          <a:bodyPr spcFirstLastPara="1" wrap="square" lIns="91425" tIns="45700" rIns="91425" bIns="45700" anchor="ctr" anchorCtr="0">
            <a:normAutofit fontScale="9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latin typeface="+mn-lt"/>
              </a:rPr>
              <a:t>2- الممارسة الموجهة: نقرأ الآن الفقرة قِرَاءَة صامتة، ونضع سطرا أسفل الكلمات التي نجد صعوبة في قراءتها بدقة</a:t>
            </a:r>
            <a:r>
              <a:rPr lang="ar-SA" sz="1800" i="1" dirty="0">
                <a:solidFill>
                  <a:schemeClr val="bg1">
                    <a:lumMod val="50000"/>
                  </a:schemeClr>
                </a:solidFill>
                <a:sym typeface="Calibri"/>
              </a:rPr>
              <a:t> وفق معايير</a:t>
            </a:r>
            <a:r>
              <a:rPr lang="ar-SA" sz="1800" b="1" dirty="0">
                <a:solidFill>
                  <a:prstClr val="white">
                    <a:lumMod val="50000"/>
                  </a:prstClr>
                </a:solidFill>
              </a:rPr>
              <a:t>: السلامة من الأخطاء</a:t>
            </a:r>
            <a:r>
              <a:rPr lang="ar-SA" sz="1800" b="1" dirty="0">
                <a:solidFill>
                  <a:schemeClr val="bg1">
                    <a:lumMod val="50000"/>
                  </a:schemeClr>
                </a:solidFill>
                <a:latin typeface="+mn-lt"/>
              </a:rPr>
              <a:t>.</a:t>
            </a:r>
          </a:p>
        </p:txBody>
      </p:sp>
    </p:spTree>
    <p:extLst>
      <p:ext uri="{BB962C8B-B14F-4D97-AF65-F5344CB8AC3E}">
        <p14:creationId xmlns:p14="http://schemas.microsoft.com/office/powerpoint/2010/main" val="1857717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C39DBAB-52C1-4B87-B1A8-B2E55DE23107}"/>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ABD5E7E-A323-4EEF-1B35-657E019EF73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4">
            <a:alphaModFix/>
          </a:blip>
          <a:srcRect/>
          <a:stretch/>
        </p:blipFill>
        <p:spPr>
          <a:xfrm>
            <a:off x="153248" y="63064"/>
            <a:ext cx="730250" cy="730250"/>
          </a:xfrm>
          <a:prstGeom prst="rect">
            <a:avLst/>
          </a:prstGeom>
          <a:noFill/>
          <a:ln>
            <a:noFill/>
          </a:ln>
        </p:spPr>
      </p:pic>
      <p:sp>
        <p:nvSpPr>
          <p:cNvPr id="1369" name="Google Shape;1369;p31">
            <a:extLst>
              <a:ext uri="{FF2B5EF4-FFF2-40B4-BE49-F238E27FC236}">
                <a16:creationId xmlns:a16="http://schemas.microsoft.com/office/drawing/2014/main" id="{D032CACB-7574-3FDD-2F59-07AE54AAE203}"/>
              </a:ext>
            </a:extLst>
          </p:cNvPr>
          <p:cNvSpPr txBox="1"/>
          <p:nvPr/>
        </p:nvSpPr>
        <p:spPr>
          <a:xfrm>
            <a:off x="1060390" y="299227"/>
            <a:ext cx="10246868" cy="54224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rPr>
              <a:t>يطلب</a:t>
            </a:r>
            <a:r>
              <a:rPr lang="ar-MA" sz="1600" i="1" dirty="0">
                <a:solidFill>
                  <a:schemeClr val="bg1">
                    <a:lumMod val="50000"/>
                  </a:schemeClr>
                </a:solidFill>
              </a:rPr>
              <a:t> 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من بعض التلاميذ المرور إلى السبورة وقراءة مقاطع من الجمل بطلاقة، ويحرص على التصحيح الفوري لقراءة كل تلميذ بإشراك زملائه، ويطلب منهم إبداء رأيهم، ويختم بتقديم </a:t>
            </a:r>
            <a:r>
              <a:rPr lang="ar-MA" sz="1600" i="1" dirty="0">
                <a:solidFill>
                  <a:schemeClr val="bg1">
                    <a:lumMod val="50000"/>
                  </a:schemeClr>
                </a:solidFill>
              </a:rPr>
              <a:t>تغذية راجعة.</a:t>
            </a:r>
            <a:r>
              <a:rPr lang="ar-SA" sz="1600" i="1" dirty="0">
                <a:solidFill>
                  <a:prstClr val="white">
                    <a:lumMod val="65000"/>
                  </a:prstClr>
                </a:solidFill>
              </a:rPr>
              <a:t> وفق مؤشرات: - </a:t>
            </a:r>
            <a:r>
              <a:rPr lang="ar-SA" sz="1600" dirty="0">
                <a:solidFill>
                  <a:srgbClr val="002060"/>
                </a:solidFill>
              </a:rPr>
              <a:t>نطق الحروف من مخارجها الصحيحة؛ - التمييز بين الحركات القصيرة والطويلة، الشدة والتنوين.</a:t>
            </a:r>
            <a:endParaRPr lang="fr-FR" sz="1600" i="1" dirty="0">
              <a:solidFill>
                <a:schemeClr val="bg1">
                  <a:lumMod val="50000"/>
                </a:schemeClr>
              </a:solidFill>
            </a:endParaRPr>
          </a:p>
        </p:txBody>
      </p:sp>
      <p:pic>
        <p:nvPicPr>
          <p:cNvPr id="1370" name="Google Shape;1370;p31">
            <a:extLst>
              <a:ext uri="{FF2B5EF4-FFF2-40B4-BE49-F238E27FC236}">
                <a16:creationId xmlns:a16="http://schemas.microsoft.com/office/drawing/2014/main" id="{74530198-A2EE-1A7B-5C4F-389D2537A2EA}"/>
              </a:ext>
            </a:extLst>
          </p:cNvPr>
          <p:cNvPicPr preferRelativeResize="0"/>
          <p:nvPr/>
        </p:nvPicPr>
        <p:blipFill rotWithShape="1">
          <a:blip r:embed="rId5">
            <a:alphaModFix/>
          </a:blip>
          <a:srcRect/>
          <a:stretch/>
        </p:blipFill>
        <p:spPr>
          <a:xfrm>
            <a:off x="5120640" y="1810792"/>
            <a:ext cx="4061697" cy="3309847"/>
          </a:xfrm>
          <a:prstGeom prst="rect">
            <a:avLst/>
          </a:prstGeom>
          <a:noFill/>
          <a:ln>
            <a:noFill/>
          </a:ln>
        </p:spPr>
      </p:pic>
      <p:sp>
        <p:nvSpPr>
          <p:cNvPr id="5" name="Rectangle 4">
            <a:extLst>
              <a:ext uri="{FF2B5EF4-FFF2-40B4-BE49-F238E27FC236}">
                <a16:creationId xmlns:a16="http://schemas.microsoft.com/office/drawing/2014/main" id="{1A43D26C-CFFF-9235-01AD-469BE54409F6}"/>
              </a:ext>
            </a:extLst>
          </p:cNvPr>
          <p:cNvSpPr/>
          <p:nvPr/>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ZoneTexte 5">
            <a:extLst>
              <a:ext uri="{FF2B5EF4-FFF2-40B4-BE49-F238E27FC236}">
                <a16:creationId xmlns:a16="http://schemas.microsoft.com/office/drawing/2014/main" id="{6DA82F08-43B5-28C9-7775-8B68BE8C5635}"/>
              </a:ext>
            </a:extLst>
          </p:cNvPr>
          <p:cNvSpPr txBox="1"/>
          <p:nvPr/>
        </p:nvSpPr>
        <p:spPr>
          <a:xfrm>
            <a:off x="797691" y="40656"/>
            <a:ext cx="10620779" cy="369332"/>
          </a:xfrm>
          <a:prstGeom prst="rect">
            <a:avLst/>
          </a:prstGeom>
          <a:noFill/>
        </p:spPr>
        <p:txBody>
          <a:bodyPr wrap="square">
            <a:spAutoFit/>
          </a:bodyPr>
          <a:lstStyle/>
          <a:p>
            <a:pPr algn="r" rtl="1"/>
            <a:r>
              <a:rPr lang="ar-SA" sz="1800" b="1" dirty="0">
                <a:solidFill>
                  <a:schemeClr val="bg1">
                    <a:lumMod val="50000"/>
                  </a:schemeClr>
                </a:solidFill>
              </a:rPr>
              <a:t>2- الممارسة الموجهة: </a:t>
            </a:r>
            <a:r>
              <a:rPr lang="ar-MA" sz="1800" b="1" dirty="0">
                <a:solidFill>
                  <a:schemeClr val="bg1">
                    <a:lumMod val="50000"/>
                  </a:schemeClr>
                </a:solidFill>
              </a:rPr>
              <a:t>نقرأ الآن </a:t>
            </a:r>
            <a:r>
              <a:rPr lang="ar-SA" sz="1800" b="1" dirty="0">
                <a:solidFill>
                  <a:schemeClr val="bg1">
                    <a:lumMod val="50000"/>
                  </a:schemeClr>
                </a:solidFill>
              </a:rPr>
              <a:t>الجمل بطلاقة</a:t>
            </a:r>
            <a:r>
              <a:rPr lang="ar-SA" sz="1800" i="1" dirty="0">
                <a:solidFill>
                  <a:schemeClr val="bg1">
                    <a:lumMod val="50000"/>
                  </a:schemeClr>
                </a:solidFill>
                <a:sym typeface="Calibri"/>
              </a:rPr>
              <a:t> </a:t>
            </a:r>
            <a:r>
              <a:rPr lang="ar-SA" b="1" i="1" dirty="0">
                <a:solidFill>
                  <a:schemeClr val="bg1">
                    <a:lumMod val="50000"/>
                  </a:schemeClr>
                </a:solidFill>
                <a:sym typeface="Calibri"/>
              </a:rPr>
              <a:t>تبعا ل</a:t>
            </a:r>
            <a:r>
              <a:rPr lang="ar-SA" b="1" i="1" dirty="0">
                <a:solidFill>
                  <a:schemeClr val="bg1">
                    <a:lumMod val="50000"/>
                  </a:schemeClr>
                </a:solidFill>
              </a:rPr>
              <a:t>معايير </a:t>
            </a:r>
            <a:r>
              <a:rPr lang="ar-SA" sz="1800" b="1" dirty="0">
                <a:solidFill>
                  <a:prstClr val="white">
                    <a:lumMod val="50000"/>
                  </a:prstClr>
                </a:solidFill>
              </a:rPr>
              <a:t>الدقة في القراءة: أي السلامة من الأخطاء</a:t>
            </a:r>
            <a:r>
              <a:rPr lang="ar-MA" sz="1800" b="1" dirty="0">
                <a:solidFill>
                  <a:schemeClr val="bg1">
                    <a:lumMod val="50000"/>
                  </a:schemeClr>
                </a:solidFill>
              </a:rPr>
              <a:t>.</a:t>
            </a:r>
            <a:endParaRPr lang="fr-FR" b="1" dirty="0"/>
          </a:p>
        </p:txBody>
      </p:sp>
    </p:spTree>
    <p:extLst>
      <p:ext uri="{BB962C8B-B14F-4D97-AF65-F5344CB8AC3E}">
        <p14:creationId xmlns:p14="http://schemas.microsoft.com/office/powerpoint/2010/main" val="1887415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34CBCAD0-52C8-AC1A-8DBF-9D95A4DA780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AE4F885-1F7E-2053-5CE4-DE1FA09528C8}"/>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3FB091B-B50D-C775-AADD-6834F3FB77A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0F995303-8738-CAD5-E16E-FA6E947820FB}"/>
              </a:ext>
            </a:extLst>
          </p:cNvPr>
          <p:cNvPicPr preferRelativeResize="0"/>
          <p:nvPr/>
        </p:nvPicPr>
        <p:blipFill rotWithShape="1">
          <a:blip r:embed="rId4">
            <a:alphaModFix/>
          </a:blip>
          <a:srcRect/>
          <a:stretch/>
        </p:blipFill>
        <p:spPr>
          <a:xfrm>
            <a:off x="109166" y="45304"/>
            <a:ext cx="730250" cy="730250"/>
          </a:xfrm>
          <a:prstGeom prst="rect">
            <a:avLst/>
          </a:prstGeom>
          <a:noFill/>
          <a:ln>
            <a:noFill/>
          </a:ln>
        </p:spPr>
      </p:pic>
      <p:sp>
        <p:nvSpPr>
          <p:cNvPr id="1369" name="Google Shape;1369;p31">
            <a:extLst>
              <a:ext uri="{FF2B5EF4-FFF2-40B4-BE49-F238E27FC236}">
                <a16:creationId xmlns:a16="http://schemas.microsoft.com/office/drawing/2014/main" id="{36D646B3-E96A-1DA9-9FF7-E16AE27A47B7}"/>
              </a:ext>
            </a:extLst>
          </p:cNvPr>
          <p:cNvSpPr txBox="1"/>
          <p:nvPr/>
        </p:nvSpPr>
        <p:spPr>
          <a:xfrm>
            <a:off x="366327" y="372945"/>
            <a:ext cx="10787683" cy="49941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rgbClr val="AEABAB"/>
                </a:solidFill>
                <a:ea typeface="Calibri"/>
                <a:cs typeface="Calibri"/>
                <a:sym typeface="Calibri"/>
              </a:rPr>
              <a:t> </a:t>
            </a:r>
            <a:r>
              <a:rPr lang="ar-SA" sz="1600" i="1" dirty="0">
                <a:solidFill>
                  <a:schemeClr val="bg1">
                    <a:lumMod val="65000"/>
                  </a:schemeClr>
                </a:solidFill>
              </a:rPr>
              <a:t>يتناوب التلاميذ على قراءة مقاطع النص المتتابعة بطلاقة دون تدخل فوري من </a:t>
            </a:r>
            <a:r>
              <a:rPr lang="ar-MA" sz="1600" i="1" dirty="0">
                <a:solidFill>
                  <a:schemeClr val="bg1">
                    <a:lumMod val="65000"/>
                  </a:schemeClr>
                </a:solidFill>
              </a:rPr>
              <a:t>الأستاذ</a:t>
            </a:r>
            <a:r>
              <a:rPr lang="fr-FR" sz="1600" i="1" dirty="0">
                <a:solidFill>
                  <a:schemeClr val="bg1">
                    <a:lumMod val="65000"/>
                  </a:schemeClr>
                </a:solidFill>
              </a:rPr>
              <a:t>)</a:t>
            </a:r>
            <a:r>
              <a:rPr lang="ar-SA" sz="1600" i="1" dirty="0">
                <a:solidFill>
                  <a:schemeClr val="bg1">
                    <a:lumMod val="65000"/>
                  </a:schemeClr>
                </a:solidFill>
              </a:rPr>
              <a:t>ة</a:t>
            </a:r>
            <a:r>
              <a:rPr lang="fr-FR" sz="1600" i="1" dirty="0">
                <a:solidFill>
                  <a:schemeClr val="bg1">
                    <a:lumMod val="65000"/>
                  </a:schemeClr>
                </a:solidFill>
              </a:rPr>
              <a:t>(</a:t>
            </a:r>
            <a:r>
              <a:rPr lang="ar-SA" sz="1600" i="1" dirty="0">
                <a:solidFill>
                  <a:schemeClr val="bg1">
                    <a:lumMod val="65000"/>
                  </a:schemeClr>
                </a:solidFill>
              </a:rPr>
              <a:t>، ثم يقدم </a:t>
            </a:r>
            <a:r>
              <a:rPr lang="ar-MA" sz="1600" i="1" dirty="0">
                <a:solidFill>
                  <a:schemeClr val="bg1">
                    <a:lumMod val="65000"/>
                  </a:schemeClr>
                </a:solidFill>
              </a:rPr>
              <a:t>الأستاذ</a:t>
            </a:r>
            <a:r>
              <a:rPr lang="fr-FR" sz="1600" i="1" dirty="0">
                <a:solidFill>
                  <a:schemeClr val="bg1">
                    <a:lumMod val="65000"/>
                  </a:schemeClr>
                </a:solidFill>
              </a:rPr>
              <a:t>)</a:t>
            </a:r>
            <a:r>
              <a:rPr lang="ar-SA" sz="1600" i="1" dirty="0">
                <a:solidFill>
                  <a:schemeClr val="bg1">
                    <a:lumMod val="65000"/>
                  </a:schemeClr>
                </a:solidFill>
              </a:rPr>
              <a:t>ة</a:t>
            </a:r>
            <a:r>
              <a:rPr lang="fr-FR" sz="1600" i="1" dirty="0">
                <a:solidFill>
                  <a:schemeClr val="bg1">
                    <a:lumMod val="65000"/>
                  </a:schemeClr>
                </a:solidFill>
              </a:rPr>
              <a:t>(</a:t>
            </a:r>
            <a:r>
              <a:rPr lang="ar-SA" sz="1600" i="1" dirty="0">
                <a:solidFill>
                  <a:schemeClr val="bg1">
                    <a:lumMod val="65000"/>
                  </a:schemeClr>
                </a:solidFill>
              </a:rPr>
              <a:t> </a:t>
            </a:r>
            <a:r>
              <a:rPr lang="ar-MA" sz="1600" i="1" dirty="0">
                <a:solidFill>
                  <a:schemeClr val="bg1">
                    <a:lumMod val="65000"/>
                  </a:schemeClr>
                </a:solidFill>
              </a:rPr>
              <a:t>تغذية راجعة</a:t>
            </a:r>
            <a:r>
              <a:rPr lang="ar-SA" sz="1600" i="1" dirty="0">
                <a:solidFill>
                  <a:schemeClr val="bg1">
                    <a:lumMod val="65000"/>
                  </a:schemeClr>
                </a:solidFill>
              </a:rPr>
              <a:t> بعد انتهاء كل تلميذ من قراءة المقطع المطلوب، بناء على </a:t>
            </a:r>
            <a:r>
              <a:rPr lang="ar-MA" sz="1600" i="1" dirty="0">
                <a:solidFill>
                  <a:schemeClr val="bg1">
                    <a:lumMod val="65000"/>
                  </a:schemeClr>
                </a:solidFill>
                <a:sym typeface="Calibri"/>
              </a:rPr>
              <a:t>معايير القراءة السليمة: السلامة من الأخطاء- الاسترسال-</a:t>
            </a:r>
            <a:r>
              <a:rPr lang="ar-SA" sz="1600" i="1" dirty="0">
                <a:solidFill>
                  <a:schemeClr val="bg1">
                    <a:lumMod val="65000"/>
                  </a:schemeClr>
                </a:solidFill>
                <a:sym typeface="Calibri"/>
              </a:rPr>
              <a:t> </a:t>
            </a:r>
            <a:r>
              <a:rPr lang="ar-MA" sz="1600" i="1" dirty="0">
                <a:solidFill>
                  <a:schemeClr val="bg1">
                    <a:lumMod val="65000"/>
                  </a:schemeClr>
                </a:solidFill>
                <a:sym typeface="Calibri"/>
              </a:rPr>
              <a:t>تمثل المعنى</a:t>
            </a:r>
            <a:r>
              <a:rPr lang="ar-MA" sz="1600" i="1" dirty="0">
                <a:solidFill>
                  <a:schemeClr val="bg1">
                    <a:lumMod val="65000"/>
                  </a:schemeClr>
                </a:solidFill>
              </a:rPr>
              <a:t>.</a:t>
            </a:r>
            <a:endParaRPr lang="fr-FR" sz="1600" i="1" dirty="0">
              <a:solidFill>
                <a:schemeClr val="bg1">
                  <a:lumMod val="65000"/>
                </a:schemeClr>
              </a:solidFill>
            </a:endParaRPr>
          </a:p>
        </p:txBody>
      </p:sp>
      <p:pic>
        <p:nvPicPr>
          <p:cNvPr id="1370" name="Google Shape;1370;p31">
            <a:extLst>
              <a:ext uri="{FF2B5EF4-FFF2-40B4-BE49-F238E27FC236}">
                <a16:creationId xmlns:a16="http://schemas.microsoft.com/office/drawing/2014/main" id="{F32656D2-0BA5-5014-A521-8DB23CC24492}"/>
              </a:ext>
            </a:extLst>
          </p:cNvPr>
          <p:cNvPicPr preferRelativeResize="0"/>
          <p:nvPr/>
        </p:nvPicPr>
        <p:blipFill rotWithShape="1">
          <a:blip r:embed="rId5">
            <a:alphaModFix/>
          </a:blip>
          <a:srcRect/>
          <a:stretch/>
        </p:blipFill>
        <p:spPr>
          <a:xfrm>
            <a:off x="3809972" y="2408958"/>
            <a:ext cx="4068000" cy="2772000"/>
          </a:xfrm>
          <a:prstGeom prst="rect">
            <a:avLst/>
          </a:prstGeom>
          <a:noFill/>
          <a:ln>
            <a:noFill/>
          </a:ln>
        </p:spPr>
      </p:pic>
      <p:sp>
        <p:nvSpPr>
          <p:cNvPr id="6" name="Rectangle 5">
            <a:extLst>
              <a:ext uri="{FF2B5EF4-FFF2-40B4-BE49-F238E27FC236}">
                <a16:creationId xmlns:a16="http://schemas.microsoft.com/office/drawing/2014/main" id="{723ED7F0-2EF1-2031-29EA-D35F159DC056}"/>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
        <p:nvSpPr>
          <p:cNvPr id="4" name="Google Shape;1367;p31">
            <a:extLst>
              <a:ext uri="{FF2B5EF4-FFF2-40B4-BE49-F238E27FC236}">
                <a16:creationId xmlns:a16="http://schemas.microsoft.com/office/drawing/2014/main" id="{7C0E9286-4654-0A47-4612-155B7C3B2200}"/>
              </a:ext>
            </a:extLst>
          </p:cNvPr>
          <p:cNvSpPr txBox="1">
            <a:spLocks/>
          </p:cNvSpPr>
          <p:nvPr/>
        </p:nvSpPr>
        <p:spPr>
          <a:xfrm>
            <a:off x="335360" y="22523"/>
            <a:ext cx="1101722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latin typeface="+mn-lt"/>
              </a:rPr>
              <a:t>3- الممارسة المستقلة: أقرأ الآن الفقرة بطلاقة: </a:t>
            </a:r>
            <a:r>
              <a:rPr lang="ar-SA" sz="1800" dirty="0">
                <a:solidFill>
                  <a:srgbClr val="002060"/>
                </a:solidFill>
              </a:rPr>
              <a:t>نطق الحروف من مخارجها الصحيحة؛ - التمييز بين الحركات القصيرة والطويلة؛ -الشدة والتنوين</a:t>
            </a:r>
            <a:r>
              <a:rPr lang="ar-SA" sz="1800" dirty="0">
                <a:solidFill>
                  <a:schemeClr val="bg1">
                    <a:lumMod val="50000"/>
                  </a:schemeClr>
                </a:solidFill>
                <a:latin typeface="+mn-lt"/>
              </a:rPr>
              <a:t>.</a:t>
            </a:r>
          </a:p>
        </p:txBody>
      </p:sp>
    </p:spTree>
    <p:extLst>
      <p:ext uri="{BB962C8B-B14F-4D97-AF65-F5344CB8AC3E}">
        <p14:creationId xmlns:p14="http://schemas.microsoft.com/office/powerpoint/2010/main" val="878717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AADBE3DF-D3BC-407F-7838-020851B1C054}"/>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A7AC1DD2-685F-5AD9-ACBF-58BD21EF7EB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7CBBB01E-D56D-AD59-A3A2-6B0BE5C8EA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EDEAD27F-1804-4595-B060-DF6B95F07EA1}"/>
              </a:ext>
            </a:extLst>
          </p:cNvPr>
          <p:cNvSpPr txBox="1"/>
          <p:nvPr/>
        </p:nvSpPr>
        <p:spPr>
          <a:xfrm>
            <a:off x="765613" y="338777"/>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يختار الأستاذ عينة من</a:t>
            </a:r>
            <a:r>
              <a:rPr lang="ar-SA" sz="1600" i="1" dirty="0">
                <a:solidFill>
                  <a:schemeClr val="bg1">
                    <a:lumMod val="50000"/>
                  </a:schemeClr>
                </a:solidFill>
              </a:rPr>
              <a:t>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lang="fr-FR" sz="1600" i="1" dirty="0">
              <a:solidFill>
                <a:schemeClr val="bg1">
                  <a:lumMod val="50000"/>
                </a:schemeClr>
              </a:solidFill>
            </a:endParaRPr>
          </a:p>
        </p:txBody>
      </p:sp>
      <p:pic>
        <p:nvPicPr>
          <p:cNvPr id="1370" name="Google Shape;1370;p31">
            <a:extLst>
              <a:ext uri="{FF2B5EF4-FFF2-40B4-BE49-F238E27FC236}">
                <a16:creationId xmlns:a16="http://schemas.microsoft.com/office/drawing/2014/main" id="{5170D82C-C69B-3575-BA70-91215C438143}"/>
              </a:ext>
            </a:extLst>
          </p:cNvPr>
          <p:cNvPicPr preferRelativeResize="0"/>
          <p:nvPr/>
        </p:nvPicPr>
        <p:blipFill rotWithShape="1">
          <a:blip r:embed="rId4">
            <a:alphaModFix/>
          </a:blip>
          <a:srcRect/>
          <a:stretch/>
        </p:blipFill>
        <p:spPr>
          <a:xfrm>
            <a:off x="3809972" y="2408958"/>
            <a:ext cx="4068000" cy="2772000"/>
          </a:xfrm>
          <a:prstGeom prst="rect">
            <a:avLst/>
          </a:prstGeom>
          <a:noFill/>
          <a:ln>
            <a:noFill/>
          </a:ln>
        </p:spPr>
      </p:pic>
      <p:pic>
        <p:nvPicPr>
          <p:cNvPr id="2" name="Google Shape;1435;p14" descr="Lever la main - Icônes mains et gestes gratuites">
            <a:extLst>
              <a:ext uri="{FF2B5EF4-FFF2-40B4-BE49-F238E27FC236}">
                <a16:creationId xmlns:a16="http://schemas.microsoft.com/office/drawing/2014/main" id="{306F9C73-83A3-A6BF-1E3F-3CAF08AB8BCA}"/>
              </a:ext>
            </a:extLst>
          </p:cNvPr>
          <p:cNvPicPr preferRelativeResize="0"/>
          <p:nvPr/>
        </p:nvPicPr>
        <p:blipFill rotWithShape="1">
          <a:blip r:embed="rId5">
            <a:alphaModFix/>
          </a:blip>
          <a:srcRect/>
          <a:stretch/>
        </p:blipFill>
        <p:spPr>
          <a:xfrm>
            <a:off x="153248" y="83931"/>
            <a:ext cx="702642" cy="702642"/>
          </a:xfrm>
          <a:prstGeom prst="rect">
            <a:avLst/>
          </a:prstGeom>
          <a:noFill/>
          <a:ln>
            <a:noFill/>
          </a:ln>
        </p:spPr>
      </p:pic>
      <p:sp>
        <p:nvSpPr>
          <p:cNvPr id="5" name="Rectangle 4">
            <a:extLst>
              <a:ext uri="{FF2B5EF4-FFF2-40B4-BE49-F238E27FC236}">
                <a16:creationId xmlns:a16="http://schemas.microsoft.com/office/drawing/2014/main" id="{DFF4C3F5-B76C-9CBB-8F42-49ABCAD7CC2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5F539AAC-3DFA-FCB9-AAE7-70D7A29883BF}"/>
              </a:ext>
            </a:extLst>
          </p:cNvPr>
          <p:cNvSpPr txBox="1">
            <a:spLocks/>
          </p:cNvSpPr>
          <p:nvPr/>
        </p:nvSpPr>
        <p:spPr>
          <a:xfrm>
            <a:off x="335360" y="6754"/>
            <a:ext cx="1101722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rPr>
              <a:t>4- التغذية الراجعة: أقرأ الكلمات التي كنت أجد صعوبة في قراءتها بطلاقة - المسطر تحتها أثناء القراءة الصامتة- .</a:t>
            </a:r>
          </a:p>
        </p:txBody>
      </p:sp>
    </p:spTree>
    <p:extLst>
      <p:ext uri="{BB962C8B-B14F-4D97-AF65-F5344CB8AC3E}">
        <p14:creationId xmlns:p14="http://schemas.microsoft.com/office/powerpoint/2010/main" val="1761941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99595CBD-654E-B287-7FBD-B52432227DD1}"/>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9E0C9E64-4494-AA92-435E-A4933940D53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DB2C413-96AC-2222-1FDD-E20CF566D1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7504D60D-7325-8890-6465-9213C6BA2E9B}"/>
              </a:ext>
            </a:extLst>
          </p:cNvPr>
          <p:cNvSpPr txBox="1"/>
          <p:nvPr/>
        </p:nvSpPr>
        <p:spPr>
          <a:xfrm>
            <a:off x="782940" y="536741"/>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أداءهم القرائي ذاتيا بوضع دائرة أمام الرمز الموافق لإنجازهم القرائي في الجهة الخاصة بذلك على الكراسة.  </a:t>
            </a:r>
            <a:endParaRPr lang="fr-FR" sz="1600" i="1" dirty="0">
              <a:solidFill>
                <a:schemeClr val="bg1">
                  <a:lumMod val="50000"/>
                </a:schemeClr>
              </a:solidFill>
            </a:endParaRPr>
          </a:p>
        </p:txBody>
      </p:sp>
      <p:sp>
        <p:nvSpPr>
          <p:cNvPr id="5" name="Rectangle 4">
            <a:extLst>
              <a:ext uri="{FF2B5EF4-FFF2-40B4-BE49-F238E27FC236}">
                <a16:creationId xmlns:a16="http://schemas.microsoft.com/office/drawing/2014/main" id="{09EC9F32-7DA0-FFCB-A933-340B84C47D1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9C14266C-0E07-8282-A326-D95D777F3B6D}"/>
              </a:ext>
            </a:extLst>
          </p:cNvPr>
          <p:cNvSpPr/>
          <p:nvPr/>
        </p:nvSpPr>
        <p:spPr>
          <a:xfrm>
            <a:off x="2509018" y="981372"/>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لأدائي القرائي </a:t>
            </a:r>
            <a:endParaRPr lang="fr-FR" sz="3200" b="1" dirty="0"/>
          </a:p>
        </p:txBody>
      </p:sp>
      <p:pic>
        <p:nvPicPr>
          <p:cNvPr id="7" name="Image 6">
            <a:extLst>
              <a:ext uri="{FF2B5EF4-FFF2-40B4-BE49-F238E27FC236}">
                <a16:creationId xmlns:a16="http://schemas.microsoft.com/office/drawing/2014/main" id="{D9FA17AD-D764-28B7-F70A-105D0711310C}"/>
              </a:ext>
            </a:extLst>
          </p:cNvPr>
          <p:cNvPicPr>
            <a:picLocks noChangeAspect="1"/>
          </p:cNvPicPr>
          <p:nvPr/>
        </p:nvPicPr>
        <p:blipFill>
          <a:blip r:embed="rId4"/>
          <a:stretch>
            <a:fillRect/>
          </a:stretch>
        </p:blipFill>
        <p:spPr>
          <a:xfrm>
            <a:off x="2758392" y="1636405"/>
            <a:ext cx="7931767" cy="5086531"/>
          </a:xfrm>
          <a:prstGeom prst="rect">
            <a:avLst/>
          </a:prstGeom>
        </p:spPr>
      </p:pic>
      <p:sp>
        <p:nvSpPr>
          <p:cNvPr id="2" name="Google Shape;1367;p31">
            <a:extLst>
              <a:ext uri="{FF2B5EF4-FFF2-40B4-BE49-F238E27FC236}">
                <a16:creationId xmlns:a16="http://schemas.microsoft.com/office/drawing/2014/main" id="{F1B9593B-D9BD-9EE7-5072-1661876FED72}"/>
              </a:ext>
            </a:extLst>
          </p:cNvPr>
          <p:cNvSpPr txBox="1">
            <a:spLocks/>
          </p:cNvSpPr>
          <p:nvPr/>
        </p:nvSpPr>
        <p:spPr>
          <a:xfrm>
            <a:off x="335360" y="40004"/>
            <a:ext cx="1101722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rPr>
              <a:t>5- التقويم الذاتي: أقوم أدائي القرائي.</a:t>
            </a:r>
          </a:p>
        </p:txBody>
      </p:sp>
    </p:spTree>
    <p:extLst>
      <p:ext uri="{BB962C8B-B14F-4D97-AF65-F5344CB8AC3E}">
        <p14:creationId xmlns:p14="http://schemas.microsoft.com/office/powerpoint/2010/main" val="2733274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8D80AFD-A225-F578-7D94-6754C9A3AB1E}"/>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0B834D2B-89FC-799E-A74C-8E47766637FA}"/>
              </a:ext>
            </a:extLst>
          </p:cNvPr>
          <p:cNvSpPr txBox="1"/>
          <p:nvPr/>
        </p:nvSpPr>
        <p:spPr>
          <a:xfrm>
            <a:off x="5231567" y="2008346"/>
            <a:ext cx="5400765" cy="2796471"/>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44546A"/>
                </a:solidFill>
                <a:latin typeface="Calibri"/>
                <a:ea typeface="Calibri"/>
                <a:cs typeface="Calibri"/>
                <a:sym typeface="Calibri"/>
              </a:rPr>
              <a:t>أُغْنِي رَصِيدِي فِي السَّرْدِ</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000" b="1" kern="0" dirty="0">
                <a:solidFill>
                  <a:srgbClr val="44546A"/>
                </a:solidFill>
                <a:latin typeface="Calibri"/>
                <a:ea typeface="Calibri"/>
                <a:cs typeface="Calibri"/>
              </a:rPr>
              <a:t>05 دقائق</a:t>
            </a:r>
            <a:endParaRPr lang="fr-FR" sz="4800" b="1" kern="0" dirty="0">
              <a:solidFill>
                <a:srgbClr val="44546A"/>
              </a:solidFill>
              <a:latin typeface="Calibri"/>
              <a:ea typeface="Calibri"/>
              <a:cs typeface="Calibri"/>
            </a:endParaRPr>
          </a:p>
        </p:txBody>
      </p:sp>
      <p:pic>
        <p:nvPicPr>
          <p:cNvPr id="3" name="Picture 2">
            <a:extLst>
              <a:ext uri="{FF2B5EF4-FFF2-40B4-BE49-F238E27FC236}">
                <a16:creationId xmlns:a16="http://schemas.microsoft.com/office/drawing/2014/main" id="{5070CEE3-FEE0-74BB-B618-E32ED3DC90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3418" r="100000">
                        <a14:foregroundMark x1="76855" y1="43945" x2="73145" y2="96582"/>
                        <a14:foregroundMark x1="42773" y1="88574" x2="95703" y2="91504"/>
                        <a14:foregroundMark x1="82813" y1="42285" x2="85352" y2="73926"/>
                        <a14:foregroundMark x1="41992" y1="95117" x2="81152" y2="97949"/>
                        <a14:foregroundMark x1="66992" y1="70410" x2="89355" y2="76074"/>
                        <a14:foregroundMark x1="95215" y1="75293" x2="95508" y2="83496"/>
                      </a14:backgroundRemoval>
                    </a14:imgEffect>
                  </a14:imgLayer>
                </a14:imgProps>
              </a:ext>
              <a:ext uri="{28A0092B-C50C-407E-A947-70E740481C1C}">
                <a14:useLocalDpi xmlns:a14="http://schemas.microsoft.com/office/drawing/2010/main" val="0"/>
              </a:ext>
            </a:extLst>
          </a:blip>
          <a:stretch>
            <a:fillRect/>
          </a:stretch>
        </p:blipFill>
        <p:spPr>
          <a:xfrm>
            <a:off x="1112680" y="2008346"/>
            <a:ext cx="2882521" cy="2882521"/>
          </a:xfrm>
          <a:prstGeom prst="rect">
            <a:avLst/>
          </a:prstGeom>
        </p:spPr>
      </p:pic>
    </p:spTree>
    <p:extLst>
      <p:ext uri="{BB962C8B-B14F-4D97-AF65-F5344CB8AC3E}">
        <p14:creationId xmlns:p14="http://schemas.microsoft.com/office/powerpoint/2010/main" val="454763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1C3EC558-9BE4-3145-579D-7398F74047D5}"/>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2CA75206-B499-2DBC-CBB5-C6B50A2398C3}"/>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MA" sz="2800" b="1" dirty="0" err="1">
                <a:solidFill>
                  <a:srgbClr val="FFFFFF"/>
                </a:solidFill>
                <a:latin typeface="Calibri"/>
                <a:ea typeface="Calibri"/>
                <a:cs typeface="Calibri"/>
                <a:sym typeface="Arial"/>
              </a:rPr>
              <a:t>ٱلْفِقْرَةَ</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994C224D-D4B9-BC8E-A57C-390CD623570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94111E2D-CB5A-7063-45DD-F016E8C3B2A9}"/>
              </a:ext>
            </a:extLst>
          </p:cNvPr>
          <p:cNvSpPr/>
          <p:nvPr/>
        </p:nvSpPr>
        <p:spPr>
          <a:xfrm>
            <a:off x="4339244" y="1184828"/>
            <a:ext cx="7747780"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200000"/>
              </a:lnSpc>
            </a:pPr>
            <a:r>
              <a:rPr lang="ar-SA" sz="2400" b="1" dirty="0">
                <a:solidFill>
                  <a:srgbClr val="002060"/>
                </a:solidFill>
                <a:cs typeface="Mudir MT" pitchFamily="2" charset="-78"/>
              </a:rPr>
              <a:t>تَوَارَى النَّهَارُ، وَزَحَفَ اللَّيْلُ بِهُدوءٍ </a:t>
            </a:r>
            <a:r>
              <a:rPr lang="ar-MA" sz="2400" b="1" dirty="0">
                <a:solidFill>
                  <a:srgbClr val="002060"/>
                </a:solidFill>
                <a:cs typeface="Mudir MT" pitchFamily="2" charset="-78"/>
                <a:sym typeface="Calibri"/>
              </a:rPr>
              <a:t>عَلَى أَكْوَاخِ</a:t>
            </a:r>
            <a:r>
              <a:rPr lang="en-US" sz="2400" b="1" dirty="0">
                <a:solidFill>
                  <a:srgbClr val="002060"/>
                </a:solidFill>
                <a:cs typeface="Mudir MT" pitchFamily="2" charset="-78"/>
                <a:sym typeface="Calibri"/>
              </a:rPr>
              <a:t> </a:t>
            </a:r>
            <a:r>
              <a:rPr lang="ar-MA" sz="2400" b="1" dirty="0">
                <a:solidFill>
                  <a:srgbClr val="002060"/>
                </a:solidFill>
                <a:cs typeface="Mudir MT" pitchFamily="2" charset="-78"/>
                <a:sym typeface="Calibri"/>
              </a:rPr>
              <a:t>ٱ</a:t>
            </a:r>
            <a:r>
              <a:rPr lang="ar-SA" sz="2400" b="1" dirty="0">
                <a:solidFill>
                  <a:srgbClr val="002060"/>
                </a:solidFill>
                <a:cs typeface="Mudir MT" pitchFamily="2" charset="-78"/>
                <a:sym typeface="Calibri"/>
              </a:rPr>
              <a:t>لدَُوارِ </a:t>
            </a:r>
            <a:r>
              <a:rPr lang="ar-SA" sz="2400" b="1" dirty="0">
                <a:solidFill>
                  <a:srgbClr val="002060"/>
                </a:solidFill>
                <a:cs typeface="Mudir MT" pitchFamily="2" charset="-78"/>
              </a:rPr>
              <a:t>الْمُثَقَّلَةِ بِالْحُزْنِ، فَغَمَرَتِ الْعُتْمَةُ الطَّرِيقَاتِ الضَّيِّقَةَ، وَسَادَ صَمْتٌ رَهِيبٌ لَا يَقْطَعُهُ سِوَى عُوَاءُ الرِّيحِ الْبَارِدَةِ. وَظَهَرَتِ النُّجُومُ كَأَمَلٍ فِي النَّجَاةِ مِنْ أَوْجَاعِ بَرْدِ الشِّتَاءِ، تَتَلَأْلَأُ فِي السَّمَاءِ كَأَنَّهَا تَبُثُّ الدَّفْءَ فِي الْقُلُوبِ الْمُتْعَبَةِ، فَأَوْصَدَ الْقَرْوِيُّونَ الْأَبْوَابَ، وَأَشْعَلُوا الْمَوَاقِدَ، وَاجْتَمَعُوا حَوْلَهَا يَتَقَاسَمُونَ الْحِكَايَاتِ، يَتَرَقَّبُونَ شَمْسَ الصَّبَاحِ الْجَدِيدِ، عَلَّهَا تَحْمِلُ لَهُمْ يَوْمًا أَقَلَّ مَشَقَّةً وَأَكْثَرَ دِفْئًا.</a:t>
            </a:r>
            <a:endParaRPr lang="fr-FR" sz="2400" b="1" dirty="0">
              <a:solidFill>
                <a:srgbClr val="002060"/>
              </a:solidFill>
              <a:cs typeface="Mudir MT" pitchFamily="2" charset="-78"/>
            </a:endParaRPr>
          </a:p>
        </p:txBody>
      </p:sp>
      <p:pic>
        <p:nvPicPr>
          <p:cNvPr id="21" name="Image 20">
            <a:extLst>
              <a:ext uri="{FF2B5EF4-FFF2-40B4-BE49-F238E27FC236}">
                <a16:creationId xmlns:a16="http://schemas.microsoft.com/office/drawing/2014/main" id="{48F7C224-4C3F-4FF7-6F85-5EDFA0DB16E8}"/>
              </a:ext>
            </a:extLst>
          </p:cNvPr>
          <p:cNvPicPr>
            <a:picLocks noChangeAspect="1"/>
          </p:cNvPicPr>
          <p:nvPr/>
        </p:nvPicPr>
        <p:blipFill>
          <a:blip r:embed="rId3"/>
          <a:stretch>
            <a:fillRect/>
          </a:stretch>
        </p:blipFill>
        <p:spPr>
          <a:xfrm>
            <a:off x="81222" y="2196769"/>
            <a:ext cx="4258022" cy="3374967"/>
          </a:xfrm>
          <a:prstGeom prst="rect">
            <a:avLst/>
          </a:prstGeom>
        </p:spPr>
      </p:pic>
      <p:sp>
        <p:nvSpPr>
          <p:cNvPr id="23" name="ZoneTexte 22">
            <a:extLst>
              <a:ext uri="{FF2B5EF4-FFF2-40B4-BE49-F238E27FC236}">
                <a16:creationId xmlns:a16="http://schemas.microsoft.com/office/drawing/2014/main" id="{EBD094B1-8AB0-1DC9-D2D0-ECE3C48EC4C9}"/>
              </a:ext>
            </a:extLst>
          </p:cNvPr>
          <p:cNvSpPr txBox="1"/>
          <p:nvPr/>
        </p:nvSpPr>
        <p:spPr>
          <a:xfrm>
            <a:off x="3657600" y="274320"/>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عُوَاءُ الرِّيحِ </a:t>
            </a:r>
            <a:endParaRPr lang="fr-FR" sz="2800" dirty="0"/>
          </a:p>
        </p:txBody>
      </p:sp>
    </p:spTree>
    <p:extLst>
      <p:ext uri="{BB962C8B-B14F-4D97-AF65-F5344CB8AC3E}">
        <p14:creationId xmlns:p14="http://schemas.microsoft.com/office/powerpoint/2010/main" val="814826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3DEA-EDE0-7F9F-A081-7014CC34FC2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05EDA12-B177-01ED-CD88-0CFF36A3891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sp>
        <p:nvSpPr>
          <p:cNvPr id="3" name="Rectangle 2">
            <a:extLst>
              <a:ext uri="{FF2B5EF4-FFF2-40B4-BE49-F238E27FC236}">
                <a16:creationId xmlns:a16="http://schemas.microsoft.com/office/drawing/2014/main" id="{0AD40A18-8EE4-E6AF-C0E9-81DB79C77D58}"/>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BA69C11E-7D60-C645-6C25-7A1EA7D6FB39}"/>
              </a:ext>
            </a:extLst>
          </p:cNvPr>
          <p:cNvSpPr txBox="1">
            <a:spLocks/>
          </p:cNvSpPr>
          <p:nvPr/>
        </p:nvSpPr>
        <p:spPr>
          <a:xfrm>
            <a:off x="411984" y="139694"/>
            <a:ext cx="1101722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800" b="1" i="0" u="none" strike="noStrike" kern="1200" cap="none" spc="0" normalizeH="0" baseline="0" noProof="0" dirty="0">
                <a:ln>
                  <a:noFill/>
                </a:ln>
                <a:solidFill>
                  <a:srgbClr val="757070"/>
                </a:solidFill>
                <a:effectLst/>
                <a:uLnTx/>
                <a:uFillTx/>
                <a:latin typeface="Calibri"/>
                <a:ea typeface="Calibri"/>
                <a:cs typeface="Calibri"/>
                <a:sym typeface="Calibri"/>
              </a:rPr>
              <a:t>الآن سنتعرف بعض العبارات التي تساعدنا في إغناء رصيدنا في وصف مشهد طبيعي.</a:t>
            </a:r>
          </a:p>
        </p:txBody>
      </p:sp>
      <p:sp>
        <p:nvSpPr>
          <p:cNvPr id="7" name="Google Shape;1369;p31">
            <a:extLst>
              <a:ext uri="{FF2B5EF4-FFF2-40B4-BE49-F238E27FC236}">
                <a16:creationId xmlns:a16="http://schemas.microsoft.com/office/drawing/2014/main" id="{5A06EBDF-BA0E-B47D-C39B-B90F570E4C9E}"/>
              </a:ext>
            </a:extLst>
          </p:cNvPr>
          <p:cNvSpPr txBox="1"/>
          <p:nvPr/>
        </p:nvSpPr>
        <p:spPr>
          <a:xfrm>
            <a:off x="641525" y="546271"/>
            <a:ext cx="10787683" cy="376928"/>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Tx/>
              <a:buNone/>
              <a:tabLst/>
              <a:defRPr/>
            </a:pP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يدعو الأستاذ</a:t>
            </a:r>
            <a: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ة</a:t>
            </a:r>
            <a: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التلاميذ</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قراءة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العبارات</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الوصفية المثبتة في الكراسة</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وينبه</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أنها ستفيد في فهم النص</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المقروء، </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وفي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إنتاج الجمل والفقرات الوصفية لمشهد طبيعي</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a:t>
            </a: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8" name="Google Shape;1368;p31">
            <a:extLst>
              <a:ext uri="{FF2B5EF4-FFF2-40B4-BE49-F238E27FC236}">
                <a16:creationId xmlns:a16="http://schemas.microsoft.com/office/drawing/2014/main" id="{1F04555A-0608-95A7-4028-0F5B56BA8FC7}"/>
              </a:ext>
            </a:extLst>
          </p:cNvPr>
          <p:cNvPicPr preferRelativeResize="0"/>
          <p:nvPr/>
        </p:nvPicPr>
        <p:blipFill rotWithShape="1">
          <a:blip r:embed="rId2">
            <a:alphaModFix/>
          </a:blip>
          <a:srcRect/>
          <a:stretch/>
        </p:blipFill>
        <p:spPr>
          <a:xfrm>
            <a:off x="153248" y="98135"/>
            <a:ext cx="730250" cy="730250"/>
          </a:xfrm>
          <a:prstGeom prst="rect">
            <a:avLst/>
          </a:prstGeom>
          <a:noFill/>
          <a:ln>
            <a:noFill/>
          </a:ln>
        </p:spPr>
      </p:pic>
      <p:pic>
        <p:nvPicPr>
          <p:cNvPr id="9" name="Picture 2" descr="Image générée">
            <a:extLst>
              <a:ext uri="{FF2B5EF4-FFF2-40B4-BE49-F238E27FC236}">
                <a16:creationId xmlns:a16="http://schemas.microsoft.com/office/drawing/2014/main" id="{6C66298B-5510-A437-BCAA-5ACF981662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Google Shape;144;p3">
            <a:extLst>
              <a:ext uri="{FF2B5EF4-FFF2-40B4-BE49-F238E27FC236}">
                <a16:creationId xmlns:a16="http://schemas.microsoft.com/office/drawing/2014/main" id="{08F78F2E-9256-67AE-75F5-4836780E514C}"/>
              </a:ext>
            </a:extLst>
          </p:cNvPr>
          <p:cNvGraphicFramePr/>
          <p:nvPr>
            <p:extLst>
              <p:ext uri="{D42A27DB-BD31-4B8C-83A1-F6EECF244321}">
                <p14:modId xmlns:p14="http://schemas.microsoft.com/office/powerpoint/2010/main" val="2441163902"/>
              </p:ext>
            </p:extLst>
          </p:nvPr>
        </p:nvGraphicFramePr>
        <p:xfrm>
          <a:off x="33250" y="1858658"/>
          <a:ext cx="12038753" cy="1883486"/>
        </p:xfrm>
        <a:graphic>
          <a:graphicData uri="http://schemas.openxmlformats.org/drawingml/2006/table">
            <a:tbl>
              <a:tblPr firstRow="1" bandRow="1">
                <a:noFill/>
              </a:tblPr>
              <a:tblGrid>
                <a:gridCol w="3890356">
                  <a:extLst>
                    <a:ext uri="{9D8B030D-6E8A-4147-A177-3AD203B41FA5}">
                      <a16:colId xmlns:a16="http://schemas.microsoft.com/office/drawing/2014/main" val="20000"/>
                    </a:ext>
                  </a:extLst>
                </a:gridCol>
                <a:gridCol w="2327564">
                  <a:extLst>
                    <a:ext uri="{9D8B030D-6E8A-4147-A177-3AD203B41FA5}">
                      <a16:colId xmlns:a16="http://schemas.microsoft.com/office/drawing/2014/main" val="20001"/>
                    </a:ext>
                  </a:extLst>
                </a:gridCol>
                <a:gridCol w="2737410">
                  <a:extLst>
                    <a:ext uri="{9D8B030D-6E8A-4147-A177-3AD203B41FA5}">
                      <a16:colId xmlns:a16="http://schemas.microsoft.com/office/drawing/2014/main" val="20002"/>
                    </a:ext>
                  </a:extLst>
                </a:gridCol>
                <a:gridCol w="3083423">
                  <a:extLst>
                    <a:ext uri="{9D8B030D-6E8A-4147-A177-3AD203B41FA5}">
                      <a16:colId xmlns:a16="http://schemas.microsoft.com/office/drawing/2014/main" val="20003"/>
                    </a:ext>
                  </a:extLst>
                </a:gridCol>
              </a:tblGrid>
              <a:tr h="422542">
                <a:tc>
                  <a:txBody>
                    <a:bodyPr/>
                    <a:lstStyle/>
                    <a:p>
                      <a:pPr marL="0" marR="0" lvl="0" indent="0" algn="ctr"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وصف المشاعر</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solidFill>
                      <a:srgbClr val="FFC000"/>
                    </a:solidFill>
                  </a:tcPr>
                </a:tc>
                <a:tc>
                  <a:txBody>
                    <a:bodyPr/>
                    <a:lstStyle/>
                    <a:p>
                      <a:pPr marL="0" marR="0" lvl="0" indent="0" algn="ctr"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a:ln>
                            <a:noFill/>
                          </a:ln>
                          <a:solidFill>
                            <a:srgbClr val="002060"/>
                          </a:solidFill>
                          <a:effectLst/>
                          <a:uLnTx/>
                          <a:uFillTx/>
                          <a:latin typeface="+mn-lt"/>
                          <a:ea typeface="+mn-ea"/>
                          <a:cs typeface="Mudir MT" pitchFamily="2" charset="-78"/>
                          <a:sym typeface="Calibri"/>
                        </a:rPr>
                        <a:t>وصف الحركة</a:t>
                      </a:r>
                      <a:endParaRPr kumimoji="0" sz="2400" b="1" i="0" u="none" strike="noStrike" kern="1200" cap="none" spc="0" normalizeH="0" baseline="0">
                        <a:ln>
                          <a:noFill/>
                        </a:ln>
                        <a:solidFill>
                          <a:srgbClr val="002060"/>
                        </a:solidFill>
                        <a:effectLst/>
                        <a:uLnTx/>
                        <a:uFillTx/>
                        <a:latin typeface="+mn-lt"/>
                        <a:ea typeface="+mn-ea"/>
                        <a:cs typeface="Mudir MT" pitchFamily="2" charset="-78"/>
                        <a:sym typeface="Calibri"/>
                      </a:endParaRPr>
                    </a:p>
                  </a:txBody>
                  <a:tcPr marL="91450" marR="91450" marT="45725" marB="45725">
                    <a:solidFill>
                      <a:srgbClr val="FFC000"/>
                    </a:solidFill>
                  </a:tcPr>
                </a:tc>
                <a:tc>
                  <a:txBody>
                    <a:bodyPr/>
                    <a:lstStyle/>
                    <a:p>
                      <a:pPr marL="0" marR="0" lvl="0" indent="0" algn="ctr"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الوصف السمعي</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solidFill>
                      <a:srgbClr val="FFC000"/>
                    </a:solidFill>
                  </a:tcPr>
                </a:tc>
                <a:tc>
                  <a:txBody>
                    <a:bodyPr/>
                    <a:lstStyle/>
                    <a:p>
                      <a:pPr marL="0" marR="0" lvl="0" indent="0" algn="ctr"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الوصف البصري</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solidFill>
                      <a:srgbClr val="FFC000"/>
                    </a:solidFill>
                  </a:tcPr>
                </a:tc>
                <a:extLst>
                  <a:ext uri="{0D108BD9-81ED-4DB2-BD59-A6C34878D82A}">
                    <a16:rowId xmlns:a16="http://schemas.microsoft.com/office/drawing/2014/main" val="10000"/>
                  </a:ext>
                </a:extLst>
              </a:tr>
              <a:tr h="1426276">
                <a:tc>
                  <a:txBody>
                    <a:bodyPr/>
                    <a:lstStyle/>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أ</a:t>
                      </a:r>
                      <a:r>
                        <a:rPr lang="ar-MA" sz="2400" b="1" i="0" u="none" strike="noStrike" kern="1200" cap="none" dirty="0">
                          <a:solidFill>
                            <a:srgbClr val="FF0000"/>
                          </a:solidFill>
                          <a:latin typeface="Calibri"/>
                          <a:ea typeface="Calibri"/>
                          <a:cs typeface="Mudir MT" pitchFamily="2" charset="-78"/>
                          <a:sym typeface="Calibri"/>
                        </a:rPr>
                        <a:t>َ</a:t>
                      </a:r>
                      <a:r>
                        <a:rPr lang="ar-MA" sz="2400" b="1" i="0" u="none" strike="noStrike" cap="none" dirty="0">
                          <a:solidFill>
                            <a:srgbClr val="FF0000"/>
                          </a:solidFill>
                          <a:latin typeface="Calibri"/>
                          <a:ea typeface="Calibri"/>
                          <a:cs typeface="Mudir MT" pitchFamily="2" charset="-78"/>
                          <a:sym typeface="Calibri"/>
                        </a:rPr>
                        <a:t>وْجَاعِ</a:t>
                      </a:r>
                      <a:r>
                        <a:rPr lang="ar-MA" sz="2400" b="1" i="0" u="none" strike="noStrike" cap="none" dirty="0">
                          <a:solidFill>
                            <a:srgbClr val="000000"/>
                          </a:solidFill>
                          <a:latin typeface="Calibri"/>
                          <a:ea typeface="Calibri"/>
                          <a:cs typeface="Mudir MT" pitchFamily="2" charset="-78"/>
                          <a:sym typeface="Calibri"/>
                        </a:rPr>
                        <a:t> </a:t>
                      </a:r>
                      <a:r>
                        <a:rPr lang="ar-MA" sz="2400" b="1" i="0" u="none" strike="noStrike" cap="none" dirty="0">
                          <a:solidFill>
                            <a:srgbClr val="FF0000"/>
                          </a:solidFill>
                          <a:latin typeface="Calibri"/>
                          <a:ea typeface="Calibri"/>
                          <a:cs typeface="Mudir MT" pitchFamily="2" charset="-78"/>
                          <a:sym typeface="Calibri"/>
                        </a:rPr>
                        <a:t>بَرْدِ</a:t>
                      </a:r>
                      <a:r>
                        <a:rPr lang="ar-MA" sz="2400" b="1" i="0" u="none" strike="noStrike" cap="none" dirty="0">
                          <a:solidFill>
                            <a:srgbClr val="000000"/>
                          </a:solidFill>
                          <a:latin typeface="Calibri"/>
                          <a:ea typeface="Calibri"/>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ٱلشِّتَاءِ</a:t>
                      </a:r>
                      <a:r>
                        <a:rPr lang="ar-SA" sz="2400" b="1" i="0" u="none" strike="noStrike" cap="none" dirty="0">
                          <a:solidFill>
                            <a:srgbClr val="000000"/>
                          </a:solidFill>
                          <a:latin typeface="Calibri"/>
                          <a:ea typeface="Calibri"/>
                          <a:cs typeface="Mudir MT" pitchFamily="2" charset="-78"/>
                          <a:sym typeface="Calibri"/>
                        </a:rPr>
                        <a:t>؛</a:t>
                      </a:r>
                    </a:p>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يَتَرَقَّبُونَ</a:t>
                      </a:r>
                      <a:r>
                        <a:rPr lang="ar-SA" sz="2400" b="1" i="0" u="none" strike="noStrike" cap="none" dirty="0">
                          <a:solidFill>
                            <a:srgbClr val="FF0000"/>
                          </a:solidFill>
                          <a:latin typeface="Calibri"/>
                          <a:ea typeface="Calibri"/>
                          <a:cs typeface="Mudir MT" pitchFamily="2" charset="-78"/>
                          <a:sym typeface="Calibri"/>
                        </a:rPr>
                        <a:t> </a:t>
                      </a:r>
                      <a:r>
                        <a:rPr lang="ar-SA" sz="2400" b="1" dirty="0">
                          <a:solidFill>
                            <a:srgbClr val="002060"/>
                          </a:solidFill>
                          <a:cs typeface="Mudir MT" pitchFamily="2" charset="-78"/>
                        </a:rPr>
                        <a:t>شَمْسَ الصَّبَاحِ الْجَدِيدِ.</a:t>
                      </a:r>
                      <a:endParaRPr sz="2400" b="1" i="0" u="none" strike="noStrike" cap="none" dirty="0">
                        <a:solidFill>
                          <a:srgbClr val="000000"/>
                        </a:solidFill>
                        <a:latin typeface="Calibri"/>
                        <a:ea typeface="Calibri"/>
                        <a:cs typeface="Mudir MT" pitchFamily="2" charset="-78"/>
                        <a:sym typeface="Calibri"/>
                      </a:endParaRPr>
                    </a:p>
                  </a:txBody>
                  <a:tcPr marL="91450" marR="91450" marT="45725" marB="45725">
                    <a:solidFill>
                      <a:schemeClr val="accent1">
                        <a:lumMod val="20000"/>
                        <a:lumOff val="80000"/>
                      </a:schemeClr>
                    </a:solidFill>
                  </a:tcPr>
                </a:tc>
                <a:tc>
                  <a:txBody>
                    <a:bodyPr/>
                    <a:lstStyle/>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وَظَهَرَتِ</a:t>
                      </a:r>
                      <a:r>
                        <a:rPr lang="ar-MA" sz="2400" b="1" i="0" u="none" strike="noStrike" cap="none" dirty="0">
                          <a:solidFill>
                            <a:schemeClr val="dk1"/>
                          </a:solidFill>
                          <a:latin typeface="Calibri"/>
                          <a:ea typeface="Calibri"/>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ٱلنُّجُومُ</a:t>
                      </a:r>
                      <a:r>
                        <a:rPr lang="ar-MA" sz="2400" b="1" kern="1200" dirty="0">
                          <a:solidFill>
                            <a:srgbClr val="002060"/>
                          </a:solidFill>
                          <a:latin typeface="+mn-lt"/>
                          <a:ea typeface="+mn-ea"/>
                          <a:cs typeface="Mudir MT" pitchFamily="2" charset="-78"/>
                          <a:sym typeface="Calibri"/>
                        </a:rPr>
                        <a:t> </a:t>
                      </a:r>
                      <a:r>
                        <a:rPr lang="ar-SA" sz="2400" b="1" kern="1200" dirty="0">
                          <a:solidFill>
                            <a:srgbClr val="002060"/>
                          </a:solidFill>
                          <a:latin typeface="+mn-lt"/>
                          <a:ea typeface="+mn-ea"/>
                          <a:cs typeface="Mudir MT" pitchFamily="2" charset="-78"/>
                          <a:sym typeface="Calibri"/>
                        </a:rPr>
                        <a:t>؛</a:t>
                      </a:r>
                    </a:p>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kern="1200" cap="none" dirty="0">
                          <a:solidFill>
                            <a:srgbClr val="FF0000"/>
                          </a:solidFill>
                          <a:latin typeface="Calibri"/>
                          <a:ea typeface="Calibri"/>
                          <a:cs typeface="Mudir MT" pitchFamily="2" charset="-78"/>
                          <a:sym typeface="Calibri"/>
                        </a:rPr>
                        <a:t>وَأَشْعَلُوا</a:t>
                      </a:r>
                      <a:r>
                        <a:rPr lang="ar-SA" sz="2400" b="1" i="0" u="none" strike="noStrike" kern="1200" cap="none" dirty="0">
                          <a:solidFill>
                            <a:srgbClr val="FF0000"/>
                          </a:solidFill>
                          <a:latin typeface="Calibri"/>
                          <a:ea typeface="Calibri"/>
                          <a:cs typeface="Mudir MT" pitchFamily="2" charset="-78"/>
                          <a:sym typeface="Calibri"/>
                        </a:rPr>
                        <a:t> </a:t>
                      </a:r>
                      <a:r>
                        <a:rPr lang="ar-SA" sz="2400" b="1" dirty="0">
                          <a:solidFill>
                            <a:srgbClr val="002060"/>
                          </a:solidFill>
                          <a:cs typeface="Mudir MT" pitchFamily="2" charset="-78"/>
                        </a:rPr>
                        <a:t>الْمَوَاقِدَ؛</a:t>
                      </a:r>
                      <a:endParaRPr sz="2400" b="1" i="0" u="none" strike="noStrike" kern="1200" cap="none" dirty="0">
                        <a:solidFill>
                          <a:srgbClr val="FF0000"/>
                        </a:solidFill>
                        <a:latin typeface="Calibri"/>
                        <a:ea typeface="Calibri"/>
                        <a:cs typeface="Mudir MT" pitchFamily="2" charset="-78"/>
                        <a:sym typeface="Calibri"/>
                      </a:endParaRPr>
                    </a:p>
                  </a:txBody>
                  <a:tcPr marL="91450" marR="91450" marT="45725" marB="45725">
                    <a:solidFill>
                      <a:schemeClr val="accent1">
                        <a:lumMod val="20000"/>
                        <a:lumOff val="80000"/>
                      </a:schemeClr>
                    </a:solidFill>
                  </a:tcPr>
                </a:tc>
                <a:tc>
                  <a:txBody>
                    <a:bodyPr/>
                    <a:lstStyle/>
                    <a:p>
                      <a:pPr marL="342900" marR="0" lvl="0" indent="-342900" algn="ct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kern="1200" cap="none" dirty="0">
                          <a:solidFill>
                            <a:srgbClr val="FF0000"/>
                          </a:solidFill>
                          <a:latin typeface="Calibri"/>
                          <a:ea typeface="Calibri"/>
                          <a:cs typeface="Mudir MT" pitchFamily="2" charset="-78"/>
                          <a:sym typeface="Calibri"/>
                        </a:rPr>
                        <a:t>زَحَفَ</a:t>
                      </a:r>
                      <a:r>
                        <a:rPr lang="ar-MA" sz="2400" b="1" i="0" u="none" strike="noStrike" cap="none" dirty="0">
                          <a:solidFill>
                            <a:srgbClr val="000000"/>
                          </a:solidFill>
                          <a:latin typeface="Calibri"/>
                          <a:ea typeface="Calibri"/>
                          <a:cs typeface="Mudir MT" pitchFamily="2" charset="-78"/>
                          <a:sym typeface="Calibri"/>
                        </a:rPr>
                        <a:t> </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اللَّيْلُ</a:t>
                      </a:r>
                      <a:r>
                        <a:rPr lang="ar-MA" sz="2400" b="1" i="0" u="none" strike="noStrike" cap="none" dirty="0">
                          <a:solidFill>
                            <a:srgbClr val="000000"/>
                          </a:solidFill>
                          <a:latin typeface="Calibri"/>
                          <a:ea typeface="Calibri"/>
                          <a:cs typeface="Mudir MT" pitchFamily="2" charset="-78"/>
                          <a:sym typeface="Calibri"/>
                        </a:rPr>
                        <a:t> </a:t>
                      </a:r>
                      <a:r>
                        <a:rPr lang="ar-MA" sz="2400" b="1" i="0" u="none" strike="noStrike" cap="none" dirty="0">
                          <a:solidFill>
                            <a:srgbClr val="FF0000"/>
                          </a:solidFill>
                          <a:latin typeface="Calibri"/>
                          <a:ea typeface="Calibri"/>
                          <a:cs typeface="Mudir MT" pitchFamily="2" charset="-78"/>
                          <a:sym typeface="Calibri"/>
                        </a:rPr>
                        <a:t>بِهُدُوءٍ</a:t>
                      </a:r>
                      <a:endParaRPr sz="2400" u="none" strike="noStrike" cap="none" dirty="0">
                        <a:cs typeface="Mudir MT" pitchFamily="2" charset="-78"/>
                      </a:endParaRPr>
                    </a:p>
                  </a:txBody>
                  <a:tcPr marL="91450" marR="91450" marT="45725" marB="45725">
                    <a:solidFill>
                      <a:schemeClr val="accent1">
                        <a:lumMod val="20000"/>
                        <a:lumOff val="80000"/>
                      </a:schemeClr>
                    </a:solidFill>
                  </a:tcPr>
                </a:tc>
                <a:tc>
                  <a:txBody>
                    <a:bodyPr/>
                    <a:lstStyle/>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تَوَارَى</a:t>
                      </a:r>
                      <a:r>
                        <a:rPr lang="ar-MA" sz="2400" b="1" i="0" u="none" strike="noStrike" cap="none" dirty="0">
                          <a:solidFill>
                            <a:srgbClr val="000000"/>
                          </a:solidFill>
                          <a:latin typeface="Calibri"/>
                          <a:ea typeface="Calibri"/>
                          <a:cs typeface="Mudir MT" pitchFamily="2" charset="-78"/>
                          <a:sym typeface="Calibri"/>
                        </a:rPr>
                        <a:t> الن</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َّه</a:t>
                      </a:r>
                      <a:r>
                        <a:rPr lang="ar-MA" sz="2400" b="1" i="0" u="none" strike="noStrike" cap="none" dirty="0">
                          <a:solidFill>
                            <a:srgbClr val="000000"/>
                          </a:solidFill>
                          <a:latin typeface="Calibri"/>
                          <a:ea typeface="Calibri"/>
                          <a:cs typeface="Mudir MT" pitchFamily="2" charset="-78"/>
                          <a:sym typeface="Calibri"/>
                        </a:rPr>
                        <a:t>َارُ</a:t>
                      </a:r>
                      <a:r>
                        <a:rPr lang="ar-SA" sz="2400" b="1" i="0" u="none" strike="noStrike" cap="none" dirty="0">
                          <a:solidFill>
                            <a:srgbClr val="000000"/>
                          </a:solidFill>
                          <a:latin typeface="Calibri"/>
                          <a:ea typeface="Calibri"/>
                          <a:cs typeface="Mudir MT" pitchFamily="2" charset="-78"/>
                          <a:sym typeface="Calibri"/>
                        </a:rPr>
                        <a:t>؛ </a:t>
                      </a:r>
                    </a:p>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فَأَوْصَدَ</a:t>
                      </a:r>
                      <a:r>
                        <a:rPr lang="ar-SA" sz="2400" b="1" dirty="0">
                          <a:solidFill>
                            <a:srgbClr val="002060"/>
                          </a:solidFill>
                          <a:cs typeface="Mudir MT" pitchFamily="2" charset="-78"/>
                        </a:rPr>
                        <a:t>الْقَرْوِيُّونَ الْأَبْوَابَ</a:t>
                      </a:r>
                      <a:endParaRPr sz="2400" b="1" i="0" u="none" strike="noStrike" cap="none" dirty="0">
                        <a:solidFill>
                          <a:srgbClr val="000000"/>
                        </a:solidFill>
                        <a:latin typeface="Calibri"/>
                        <a:ea typeface="Calibri"/>
                        <a:cs typeface="Mudir MT" pitchFamily="2" charset="-78"/>
                        <a:sym typeface="Calibri"/>
                      </a:endParaRPr>
                    </a:p>
                  </a:txBody>
                  <a:tcPr marL="91450" marR="91450" marT="45725" marB="45725">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22985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04B65BDB-22F3-EB17-94DF-07B915AE59EA}"/>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BE564D95-A06B-02B3-C1D0-543E5BBF7E8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9B2C05D1-E7A5-7ECA-5A9E-C996BA0400E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20A18381-8FA2-3604-BE90-A2EA167BAC96}"/>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87811A5-F94A-5853-7869-85CDC1E5A8B2}"/>
              </a:ext>
            </a:extLst>
          </p:cNvPr>
          <p:cNvSpPr txBox="1"/>
          <p:nvPr/>
        </p:nvSpPr>
        <p:spPr>
          <a:xfrm>
            <a:off x="5231567" y="2008346"/>
            <a:ext cx="5400765" cy="306795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النشاط </a:t>
            </a:r>
            <a:r>
              <a:rPr lang="ar-SA" sz="5400" b="1" kern="0" dirty="0">
                <a:solidFill>
                  <a:srgbClr val="44546A"/>
                </a:solidFill>
                <a:latin typeface="Calibri"/>
                <a:ea typeface="Calibri"/>
                <a:cs typeface="Calibri"/>
              </a:rPr>
              <a:t>الثالث</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44546A"/>
                </a:solidFill>
                <a:latin typeface="Calibri"/>
                <a:ea typeface="Calibri"/>
                <a:cs typeface="Calibri"/>
                <a:sym typeface="Calibri"/>
              </a:rPr>
              <a:t>أُجِيبُ عَنْ أَسْئِلَةِ الفَهْمِ</a:t>
            </a:r>
            <a:br>
              <a:rPr lang="ar-MA" sz="4800" b="1" kern="0" dirty="0">
                <a:solidFill>
                  <a:srgbClr val="44546A"/>
                </a:solidFill>
                <a:latin typeface="Calibri"/>
                <a:ea typeface="Calibri"/>
                <a:cs typeface="Calibri"/>
                <a:sym typeface="Calibri"/>
              </a:rPr>
            </a:br>
            <a:r>
              <a:rPr kumimoji="0" lang="ar-MA" sz="4800" b="1" i="0" u="none" strike="noStrike" kern="0" cap="none" spc="0" normalizeH="0" baseline="0" noProof="0" dirty="0">
                <a:ln>
                  <a:noFill/>
                </a:ln>
                <a:solidFill>
                  <a:srgbClr val="44546A"/>
                </a:solidFill>
                <a:effectLst/>
                <a:uLnTx/>
                <a:uFillTx/>
                <a:latin typeface="Calibri"/>
                <a:ea typeface="Calibri"/>
                <a:cs typeface="Calibri"/>
              </a:rPr>
              <a:t>دقيقة</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15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1">
            <a:extLst>
              <a:ext uri="{FF2B5EF4-FFF2-40B4-BE49-F238E27FC236}">
                <a16:creationId xmlns:a16="http://schemas.microsoft.com/office/drawing/2014/main" id="{DEC331F2-5D28-3F73-FDD7-866769839D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502311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D517746-D818-3BD6-7DFB-1DF161345C61}"/>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6A3E4B42-D475-38FA-A9F5-BC44A360FBB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053D9E5F-B610-5BD0-9EA9-1390738F52EA}"/>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A0DDD375-5713-DE35-92ED-C3EE865875C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AF34FD3B-CA3B-D54C-3EA5-095CEE94B0D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1500;p44">
            <a:extLst>
              <a:ext uri="{FF2B5EF4-FFF2-40B4-BE49-F238E27FC236}">
                <a16:creationId xmlns:a16="http://schemas.microsoft.com/office/drawing/2014/main" id="{88F4BB5F-961C-DC20-EDE7-D32EC8C3DF4E}"/>
              </a:ext>
            </a:extLst>
          </p:cNvPr>
          <p:cNvSpPr txBox="1">
            <a:spLocks/>
          </p:cNvSpPr>
          <p:nvPr/>
        </p:nvSpPr>
        <p:spPr>
          <a:xfrm>
            <a:off x="1060418" y="135986"/>
            <a:ext cx="10161104" cy="370111"/>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buFont typeface="Calibri"/>
              <a:buNone/>
            </a:pPr>
            <a:r>
              <a:rPr lang="ar-SA" sz="1800" b="1" dirty="0">
                <a:solidFill>
                  <a:schemeClr val="bg1">
                    <a:lumMod val="50000"/>
                  </a:schemeClr>
                </a:solidFill>
                <a:latin typeface="+mn-lt"/>
              </a:rPr>
              <a:t>الآن، سننتقل إلى فهم المعاني المباشرة للنص المقروء، من خلال الأسئلة المثبتة في الكراسة.</a:t>
            </a:r>
          </a:p>
        </p:txBody>
      </p:sp>
      <p:sp>
        <p:nvSpPr>
          <p:cNvPr id="13" name="Google Shape;1503;p44">
            <a:extLst>
              <a:ext uri="{FF2B5EF4-FFF2-40B4-BE49-F238E27FC236}">
                <a16:creationId xmlns:a16="http://schemas.microsoft.com/office/drawing/2014/main" id="{105AF248-92FE-706E-E9D9-2BAB11FBEBCD}"/>
              </a:ext>
            </a:extLst>
          </p:cNvPr>
          <p:cNvSpPr txBox="1"/>
          <p:nvPr/>
        </p:nvSpPr>
        <p:spPr>
          <a:xfrm>
            <a:off x="348649" y="996342"/>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1- </a:t>
            </a:r>
            <a:r>
              <a:rPr lang="ar-MA" sz="2400" b="1" dirty="0">
                <a:solidFill>
                  <a:srgbClr val="000000"/>
                </a:solidFill>
                <a:ea typeface="Calibri"/>
                <a:cs typeface="Calibri"/>
                <a:sym typeface="Calibri"/>
              </a:rPr>
              <a:t>مَتَى زَحَفَ اللَّيْلُ عَلَى الدَّوَّارِ؟</a:t>
            </a:r>
            <a:r>
              <a:rPr lang="ar-SA" sz="2400" b="1" dirty="0">
                <a:latin typeface="Calibri"/>
                <a:ea typeface="Calibri"/>
                <a:cs typeface="Calibri"/>
              </a:rPr>
              <a:t> </a:t>
            </a:r>
            <a:endParaRPr lang="fr-FR" sz="2400" b="1" dirty="0">
              <a:latin typeface="Calibri"/>
              <a:ea typeface="Calibri"/>
              <a:cs typeface="Calibri"/>
            </a:endParaRPr>
          </a:p>
        </p:txBody>
      </p:sp>
      <p:sp>
        <p:nvSpPr>
          <p:cNvPr id="17" name="Google Shape;1369;p31">
            <a:extLst>
              <a:ext uri="{FF2B5EF4-FFF2-40B4-BE49-F238E27FC236}">
                <a16:creationId xmlns:a16="http://schemas.microsoft.com/office/drawing/2014/main" id="{4143F2D9-0170-DFCE-0A96-C79E35A814D9}"/>
              </a:ext>
            </a:extLst>
          </p:cNvPr>
          <p:cNvSpPr txBox="1"/>
          <p:nvPr/>
        </p:nvSpPr>
        <p:spPr>
          <a:xfrm>
            <a:off x="153248" y="500484"/>
            <a:ext cx="10787683" cy="285435"/>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i="1" dirty="0">
                <a:solidFill>
                  <a:schemeClr val="bg1">
                    <a:lumMod val="50000"/>
                  </a:schemeClr>
                </a:solidFill>
              </a:rPr>
              <a:t>يدعو 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SA" sz="1600" i="1" dirty="0">
                <a:solidFill>
                  <a:schemeClr val="bg1">
                    <a:lumMod val="50000"/>
                  </a:schemeClr>
                </a:solidFill>
              </a:rPr>
              <a:t> التلاميذ</a:t>
            </a:r>
            <a:r>
              <a:rPr lang="ar-MA" sz="1600" i="1" dirty="0">
                <a:solidFill>
                  <a:schemeClr val="bg1">
                    <a:lumMod val="50000"/>
                  </a:schemeClr>
                </a:solidFill>
              </a:rPr>
              <a:t> إلى قراءة </a:t>
            </a:r>
            <a:r>
              <a:rPr lang="ar-SA" sz="1600" i="1" dirty="0">
                <a:solidFill>
                  <a:schemeClr val="bg1">
                    <a:lumMod val="50000"/>
                  </a:schemeClr>
                </a:solidFill>
              </a:rPr>
              <a:t>الأسئلة المثبتة في الكراسة والاستعداد للإجابة عنها. </a:t>
            </a:r>
            <a:endParaRPr lang="fr-FR" sz="1600" i="1" dirty="0">
              <a:solidFill>
                <a:schemeClr val="bg1">
                  <a:lumMod val="50000"/>
                </a:schemeClr>
              </a:solidFill>
            </a:endParaRPr>
          </a:p>
        </p:txBody>
      </p:sp>
      <p:sp>
        <p:nvSpPr>
          <p:cNvPr id="18" name="Google Shape;1558;p216">
            <a:extLst>
              <a:ext uri="{FF2B5EF4-FFF2-40B4-BE49-F238E27FC236}">
                <a16:creationId xmlns:a16="http://schemas.microsoft.com/office/drawing/2014/main" id="{6C1E1EDC-3BA1-6571-61F0-F1974BB2BEBA}"/>
              </a:ext>
            </a:extLst>
          </p:cNvPr>
          <p:cNvSpPr txBox="1"/>
          <p:nvPr/>
        </p:nvSpPr>
        <p:spPr>
          <a:xfrm>
            <a:off x="380665" y="399973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i="0" u="none" strike="noStrike" cap="none" dirty="0">
                <a:solidFill>
                  <a:srgbClr val="000000"/>
                </a:solidFill>
                <a:latin typeface="Calibri"/>
                <a:ea typeface="Calibri"/>
                <a:cs typeface="Calibri"/>
                <a:sym typeface="Calibri"/>
              </a:rPr>
              <a:t>5</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الأَفْعَالُ الَّتِي تَدُلُّ عَلَى شِدَّةِ البَرْدِ عَلَى القَرَوِيِّينَ؟-....................-....................-.....................-.............</a:t>
            </a:r>
            <a:endParaRPr sz="2400" b="1" dirty="0">
              <a:latin typeface="Calibri"/>
              <a:ea typeface="Calibri"/>
              <a:cs typeface="Calibri"/>
              <a:sym typeface="Calibri"/>
            </a:endParaRPr>
          </a:p>
        </p:txBody>
      </p:sp>
      <p:sp>
        <p:nvSpPr>
          <p:cNvPr id="19" name="Google Shape;1574;p218">
            <a:extLst>
              <a:ext uri="{FF2B5EF4-FFF2-40B4-BE49-F238E27FC236}">
                <a16:creationId xmlns:a16="http://schemas.microsoft.com/office/drawing/2014/main" id="{6DFD3B22-3341-CCFB-3936-E2F63F61670A}"/>
              </a:ext>
            </a:extLst>
          </p:cNvPr>
          <p:cNvSpPr txBox="1"/>
          <p:nvPr/>
        </p:nvSpPr>
        <p:spPr>
          <a:xfrm>
            <a:off x="365274" y="322761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4-</a:t>
            </a:r>
            <a:r>
              <a:rPr lang="ar-SA" sz="2400" b="1" dirty="0">
                <a:latin typeface="Calibri"/>
                <a:ea typeface="Calibri"/>
                <a:cs typeface="Calibri"/>
              </a:rPr>
              <a:t> </a:t>
            </a:r>
            <a:r>
              <a:rPr lang="ar-MA" sz="2400" b="1" dirty="0">
                <a:solidFill>
                  <a:srgbClr val="000000"/>
                </a:solidFill>
                <a:ea typeface="Calibri"/>
                <a:cs typeface="Calibri"/>
                <a:sym typeface="Calibri"/>
              </a:rPr>
              <a:t>بِمَاذَا شَبَّهَ الكَاتِبُ النُّجُومَ؟ وَعَلَى مَاذَا يَدُلُّ ذَلِكَ؟ ...................................................................................</a:t>
            </a:r>
            <a:endParaRPr sz="2400" b="1" dirty="0">
              <a:latin typeface="Calibri"/>
              <a:ea typeface="Calibri"/>
              <a:cs typeface="Calibri"/>
              <a:sym typeface="Calibri"/>
            </a:endParaRPr>
          </a:p>
        </p:txBody>
      </p:sp>
      <p:sp>
        <p:nvSpPr>
          <p:cNvPr id="20" name="Google Shape;1503;p44">
            <a:extLst>
              <a:ext uri="{FF2B5EF4-FFF2-40B4-BE49-F238E27FC236}">
                <a16:creationId xmlns:a16="http://schemas.microsoft.com/office/drawing/2014/main" id="{E913D062-F36E-A9A4-505D-1F622A3952EB}"/>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هِيَ العَنَاصِرُ الَّتِي وَصَفَهَا الكَاتِبُ فِي المَشْهَدِ؟ -...................-....................-.....................-....................</a:t>
            </a:r>
            <a:endParaRPr sz="2400" b="1" dirty="0">
              <a:latin typeface="Calibri"/>
              <a:ea typeface="Calibri"/>
              <a:cs typeface="Calibri"/>
              <a:sym typeface="Calibri"/>
            </a:endParaRPr>
          </a:p>
        </p:txBody>
      </p:sp>
      <p:sp>
        <p:nvSpPr>
          <p:cNvPr id="5" name="Google Shape;1503;p44">
            <a:extLst>
              <a:ext uri="{FF2B5EF4-FFF2-40B4-BE49-F238E27FC236}">
                <a16:creationId xmlns:a16="http://schemas.microsoft.com/office/drawing/2014/main" id="{860D001F-891D-D97A-8B82-DD8238572496}"/>
              </a:ext>
            </a:extLst>
          </p:cNvPr>
          <p:cNvSpPr txBox="1"/>
          <p:nvPr/>
        </p:nvSpPr>
        <p:spPr>
          <a:xfrm>
            <a:off x="333259" y="245785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defTabSz="685800" rtl="1">
              <a:defRPr/>
            </a:pPr>
            <a:r>
              <a:rPr lang="ar-SA" sz="2400" b="1" dirty="0">
                <a:solidFill>
                  <a:prstClr val="black"/>
                </a:solidFill>
                <a:cs typeface="Mudir MT" pitchFamily="2" charset="-78"/>
              </a:rPr>
              <a:t>3- </a:t>
            </a:r>
            <a:r>
              <a:rPr lang="ar-MA" sz="2400" b="1" dirty="0">
                <a:solidFill>
                  <a:srgbClr val="000000"/>
                </a:solidFill>
                <a:ea typeface="Calibri"/>
                <a:cs typeface="Calibri"/>
                <a:sym typeface="Calibri"/>
              </a:rPr>
              <a:t>مَا العِبَارَاتُ الَّتِي وَصَفَ بِهَا الكَاتِبُ تَحَوُّلَ الزَّمَنِ مِنَ النَّهَارِ إِلَى اللَّيْلِ؟ -...................-....................-................</a:t>
            </a:r>
            <a:endParaRPr lang="fr-FR" sz="2400" b="1" dirty="0">
              <a:latin typeface="Calibri"/>
              <a:ea typeface="Calibri"/>
              <a:cs typeface="Calibri"/>
            </a:endParaRPr>
          </a:p>
        </p:txBody>
      </p:sp>
      <p:sp>
        <p:nvSpPr>
          <p:cNvPr id="6" name="Google Shape;1574;p218">
            <a:extLst>
              <a:ext uri="{FF2B5EF4-FFF2-40B4-BE49-F238E27FC236}">
                <a16:creationId xmlns:a16="http://schemas.microsoft.com/office/drawing/2014/main" id="{8AE400EC-3497-7C55-52B1-A384FB3A7EDD}"/>
              </a:ext>
            </a:extLst>
          </p:cNvPr>
          <p:cNvSpPr txBox="1"/>
          <p:nvPr/>
        </p:nvSpPr>
        <p:spPr>
          <a:xfrm>
            <a:off x="349266" y="4722903"/>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6-</a:t>
            </a:r>
            <a:r>
              <a:rPr lang="ar-SA" sz="2400" b="1" dirty="0">
                <a:latin typeface="Calibri"/>
                <a:ea typeface="Calibri"/>
                <a:cs typeface="Calibri"/>
              </a:rPr>
              <a:t> </a:t>
            </a:r>
            <a:r>
              <a:rPr lang="ar-MA" sz="2400" b="1" dirty="0">
                <a:solidFill>
                  <a:srgbClr val="000000"/>
                </a:solidFill>
                <a:ea typeface="Calibri"/>
                <a:cs typeface="Calibri"/>
                <a:sym typeface="Calibri"/>
              </a:rPr>
              <a:t>مَا مَوْقِفُ الوَاصِفِ مِنَ المَشْهَدِ المَوْصُوفِ؟؟........................................................................................</a:t>
            </a:r>
            <a:endParaRPr sz="2400" b="1" dirty="0">
              <a:latin typeface="Calibri"/>
              <a:ea typeface="Calibri"/>
              <a:cs typeface="Calibri"/>
              <a:sym typeface="Calibri"/>
            </a:endParaRPr>
          </a:p>
        </p:txBody>
      </p:sp>
    </p:spTree>
    <p:extLst>
      <p:ext uri="{BB962C8B-B14F-4D97-AF65-F5344CB8AC3E}">
        <p14:creationId xmlns:p14="http://schemas.microsoft.com/office/powerpoint/2010/main" val="1915360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9" name="Google Shape;160;p18">
            <a:extLst>
              <a:ext uri="{FF2B5EF4-FFF2-40B4-BE49-F238E27FC236}">
                <a16:creationId xmlns:a16="http://schemas.microsoft.com/office/drawing/2014/main" id="{3C6D3DCC-6F80-53AD-F25D-C3515B24D73A}"/>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5AAA4279-3D32-FBE8-3394-AF58318CB1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p:cNvSpPr txBox="1">
            <a:spLocks noGrp="1"/>
          </p:cNvSpPr>
          <p:nvPr>
            <p:ph type="body" idx="4294967295"/>
          </p:nvPr>
        </p:nvSpPr>
        <p:spPr>
          <a:xfrm>
            <a:off x="953450" y="461749"/>
            <a:ext cx="9997765" cy="401022"/>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chemeClr val="bg1">
                    <a:lumMod val="50000"/>
                  </a:schemeClr>
                </a:solidFill>
              </a:rPr>
              <a:t>يوجه الأستاذ التلاميذ إلى ملاحظة السؤال الأول، وتأمل أداة الاستفهام الواردة فيه، وربطها بالزمن انطلاقا من نشاط أغني رصيدي وانطلاقا من النص؟ ويوضح سيرورة التوصل إلى الجواب</a:t>
            </a:r>
            <a:endParaRPr sz="1600" i="1" dirty="0">
              <a:solidFill>
                <a:schemeClr val="bg1">
                  <a:lumMod val="50000"/>
                </a:schemeClr>
              </a:solidFill>
            </a:endParaRPr>
          </a:p>
        </p:txBody>
      </p:sp>
      <p:graphicFrame>
        <p:nvGraphicFramePr>
          <p:cNvPr id="1512" name="Google Shape;1512;p45"/>
          <p:cNvGraphicFramePr/>
          <p:nvPr>
            <p:extLst>
              <p:ext uri="{D42A27DB-BD31-4B8C-83A1-F6EECF244321}">
                <p14:modId xmlns:p14="http://schemas.microsoft.com/office/powerpoint/2010/main" val="817468157"/>
              </p:ext>
            </p:extLst>
          </p:nvPr>
        </p:nvGraphicFramePr>
        <p:xfrm>
          <a:off x="9164888" y="1857332"/>
          <a:ext cx="2539431" cy="3659501"/>
        </p:xfrm>
        <a:graphic>
          <a:graphicData uri="http://schemas.openxmlformats.org/drawingml/2006/table">
            <a:tbl>
              <a:tblPr firstRow="1" bandRow="1">
                <a:noFill/>
              </a:tblPr>
              <a:tblGrid>
                <a:gridCol w="2539431">
                  <a:extLst>
                    <a:ext uri="{9D8B030D-6E8A-4147-A177-3AD203B41FA5}">
                      <a16:colId xmlns:a16="http://schemas.microsoft.com/office/drawing/2014/main" val="20001"/>
                    </a:ext>
                  </a:extLst>
                </a:gridCol>
              </a:tblGrid>
              <a:tr h="68398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52374">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MA" sz="2400" b="1" dirty="0">
                          <a:solidFill>
                            <a:srgbClr val="000000"/>
                          </a:solidFill>
                          <a:ea typeface="Calibri"/>
                          <a:cs typeface="Calibri"/>
                          <a:sym typeface="Calibri"/>
                        </a:rPr>
                        <a:t>مَتَى زَحَفَ اللَّيْلُ عَلَى الدَّوَّارِ؟</a:t>
                      </a:r>
                      <a:r>
                        <a:rPr lang="ar-SA" sz="2400" b="1" dirty="0">
                          <a:ea typeface="Calibri"/>
                          <a:cs typeface="Calibri"/>
                        </a:rPr>
                        <a:t> </a:t>
                      </a:r>
                      <a:endParaRPr lang="ar-MA"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3704306484"/>
                  </a:ext>
                </a:extLst>
              </a:tr>
              <a:tr h="2123146">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514" name="Google Shape;1514;p45"/>
          <p:cNvSpPr/>
          <p:nvPr/>
        </p:nvSpPr>
        <p:spPr>
          <a:xfrm>
            <a:off x="10272246" y="3444766"/>
            <a:ext cx="504056" cy="1152128"/>
          </a:xfrm>
          <a:prstGeom prst="upDownArrow">
            <a:avLst>
              <a:gd name="adj1" fmla="val 50000"/>
              <a:gd name="adj2" fmla="val 50000"/>
            </a:avLst>
          </a:prstGeom>
          <a:solidFill>
            <a:schemeClr val="accent1"/>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8" name="Google Shape;1548;p49"/>
          <p:cNvSpPr txBox="1">
            <a:spLocks noGrp="1"/>
          </p:cNvSpPr>
          <p:nvPr>
            <p:ph type="title" idx="4294967295"/>
          </p:nvPr>
        </p:nvSpPr>
        <p:spPr>
          <a:xfrm>
            <a:off x="953451" y="166339"/>
            <a:ext cx="10468339" cy="292443"/>
          </a:xfrm>
          <a:prstGeom prst="rect">
            <a:avLst/>
          </a:prstGeom>
          <a:noFill/>
          <a:ln>
            <a:noFill/>
          </a:ln>
        </p:spPr>
        <p:txBody>
          <a:bodyPr spcFirstLastPara="1" wrap="square" lIns="91425" tIns="45700" rIns="91425" bIns="45700" anchor="ctr" anchorCtr="0">
            <a:noAutofit/>
          </a:bodyPr>
          <a:lstStyle/>
          <a:p>
            <a:pPr lvl="0" algn="r" rtl="1">
              <a:spcBef>
                <a:spcPts val="0"/>
              </a:spcBef>
              <a:buSzPct val="111111"/>
            </a:pPr>
            <a:r>
              <a:rPr lang="ar-SA" sz="1800" b="1" dirty="0">
                <a:solidFill>
                  <a:schemeClr val="bg1">
                    <a:lumMod val="50000"/>
                  </a:schemeClr>
                </a:solidFill>
              </a:rPr>
              <a:t>1- النمذجة:  لاحظوا معي السؤال الأول: كَيْفَ كانَتْ سَماءُ الصَّباحِ؟ </a:t>
            </a:r>
            <a:endParaRPr sz="1800" b="1" dirty="0">
              <a:solidFill>
                <a:schemeClr val="bg1">
                  <a:lumMod val="50000"/>
                </a:schemeClr>
              </a:solidFill>
            </a:endParaRPr>
          </a:p>
        </p:txBody>
      </p:sp>
      <p:graphicFrame>
        <p:nvGraphicFramePr>
          <p:cNvPr id="2" name="Google Shape;1512;p45">
            <a:extLst>
              <a:ext uri="{FF2B5EF4-FFF2-40B4-BE49-F238E27FC236}">
                <a16:creationId xmlns:a16="http://schemas.microsoft.com/office/drawing/2014/main" id="{36889E23-4976-C910-6E01-00F578BFFFF9}"/>
              </a:ext>
            </a:extLst>
          </p:cNvPr>
          <p:cNvGraphicFramePr/>
          <p:nvPr>
            <p:extLst>
              <p:ext uri="{D42A27DB-BD31-4B8C-83A1-F6EECF244321}">
                <p14:modId xmlns:p14="http://schemas.microsoft.com/office/powerpoint/2010/main" val="3186455272"/>
              </p:ext>
            </p:extLst>
          </p:nvPr>
        </p:nvGraphicFramePr>
        <p:xfrm>
          <a:off x="6417424" y="1877609"/>
          <a:ext cx="2539431" cy="3659503"/>
        </p:xfrm>
        <a:graphic>
          <a:graphicData uri="http://schemas.openxmlformats.org/drawingml/2006/table">
            <a:tbl>
              <a:tblPr firstRow="1" bandRow="1">
                <a:noFill/>
              </a:tblPr>
              <a:tblGrid>
                <a:gridCol w="2539431">
                  <a:extLst>
                    <a:ext uri="{9D8B030D-6E8A-4147-A177-3AD203B41FA5}">
                      <a16:colId xmlns:a16="http://schemas.microsoft.com/office/drawing/2014/main" val="20001"/>
                    </a:ext>
                  </a:extLst>
                </a:gridCol>
              </a:tblGrid>
              <a:tr h="568085">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2400" b="1" i="0" u="none" strike="noStrike" cap="none" dirty="0">
                          <a:solidFill>
                            <a:schemeClr val="dk1"/>
                          </a:solidFill>
                          <a:latin typeface="Calibri"/>
                          <a:ea typeface="Calibri"/>
                          <a:cs typeface="Calibri"/>
                          <a:sym typeface="Calibri"/>
                        </a:rPr>
                        <a:t>❷</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42626">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cap="none" dirty="0">
                          <a:solidFill>
                            <a:schemeClr val="dk1"/>
                          </a:solidFill>
                          <a:latin typeface="Calibri"/>
                          <a:ea typeface="Calibri"/>
                          <a:cs typeface="Calibri"/>
                          <a:sym typeface="Calibri"/>
                        </a:rPr>
                        <a:t>أداة الاستفهام: </a:t>
                      </a:r>
                      <a:r>
                        <a:rPr lang="ar-MA" sz="2400" b="1" dirty="0">
                          <a:solidFill>
                            <a:srgbClr val="C00000"/>
                          </a:solidFill>
                          <a:ea typeface="Calibri"/>
                          <a:cs typeface="Calibri"/>
                          <a:sym typeface="Calibri"/>
                        </a:rPr>
                        <a:t>مَتَى</a:t>
                      </a:r>
                      <a:endParaRPr lang="ar-SA" sz="2400" b="1" i="0" u="none" strike="noStrike"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23127045"/>
                  </a:ext>
                </a:extLst>
              </a:tr>
              <a:tr h="2248792">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r>
                        <a:rPr lang="ar-SA" sz="2800" b="1" u="none" strike="noStrike" cap="none" dirty="0"/>
                        <a:t>دالة على ؟</a:t>
                      </a:r>
                      <a:endParaRPr sz="28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SA" sz="2400" b="1" i="0" u="none" strike="noStrike" kern="1200" cap="none" dirty="0">
                          <a:solidFill>
                            <a:srgbClr val="C00000"/>
                          </a:solidFill>
                          <a:latin typeface="Calibri"/>
                          <a:ea typeface="Calibri"/>
                          <a:cs typeface="Calibri"/>
                        </a:rPr>
                        <a:t>طلب زمن وقوع الفعل</a:t>
                      </a:r>
                      <a:endParaRPr sz="2400" b="1" i="0" u="none" strike="noStrike" kern="1200"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3" name="Tableau 2">
            <a:extLst>
              <a:ext uri="{FF2B5EF4-FFF2-40B4-BE49-F238E27FC236}">
                <a16:creationId xmlns:a16="http://schemas.microsoft.com/office/drawing/2014/main" id="{E91FB627-3560-15B5-285A-B6A1B2CAB0CE}"/>
              </a:ext>
            </a:extLst>
          </p:cNvPr>
          <p:cNvGraphicFramePr>
            <a:graphicFrameLocks noGrp="1"/>
          </p:cNvGraphicFramePr>
          <p:nvPr>
            <p:extLst>
              <p:ext uri="{D42A27DB-BD31-4B8C-83A1-F6EECF244321}">
                <p14:modId xmlns:p14="http://schemas.microsoft.com/office/powerpoint/2010/main" val="2763270646"/>
              </p:ext>
            </p:extLst>
          </p:nvPr>
        </p:nvGraphicFramePr>
        <p:xfrm>
          <a:off x="3490845" y="1895253"/>
          <a:ext cx="2771187" cy="3641860"/>
        </p:xfrm>
        <a:graphic>
          <a:graphicData uri="http://schemas.openxmlformats.org/drawingml/2006/table">
            <a:tbl>
              <a:tblPr>
                <a:noFill/>
              </a:tblPr>
              <a:tblGrid>
                <a:gridCol w="2771187">
                  <a:extLst>
                    <a:ext uri="{9D8B030D-6E8A-4147-A177-3AD203B41FA5}">
                      <a16:colId xmlns:a16="http://schemas.microsoft.com/office/drawing/2014/main" val="3019035222"/>
                    </a:ext>
                  </a:extLst>
                </a:gridCol>
              </a:tblGrid>
              <a:tr h="548689">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84137">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kern="1200" cap="none" dirty="0">
                          <a:solidFill>
                            <a:srgbClr val="C00000"/>
                          </a:solidFill>
                          <a:latin typeface="Calibri"/>
                          <a:ea typeface="Calibri"/>
                          <a:cs typeface="Calibri"/>
                          <a:sym typeface="Simplified Arabic"/>
                        </a:rPr>
                        <a:t>عبارات دالة على الحال</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4118981953"/>
                  </a:ext>
                </a:extLst>
              </a:tr>
              <a:tr h="2378593">
                <a:tc>
                  <a:txBody>
                    <a:bodyPr/>
                    <a:lstStyle/>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C00000"/>
                          </a:solidFill>
                          <a:latin typeface="Calibri"/>
                          <a:ea typeface="Calibri"/>
                          <a:cs typeface="Calibri"/>
                        </a:rPr>
                        <a:t>قَبْلَ أَنْ</a:t>
                      </a:r>
                      <a:r>
                        <a:rPr lang="ar-SA" sz="2400" b="1" i="0" u="none" strike="noStrike" kern="1200" cap="none" dirty="0">
                          <a:solidFill>
                            <a:schemeClr val="dk1"/>
                          </a:solidFill>
                          <a:latin typeface="Calibri"/>
                          <a:ea typeface="Calibri"/>
                          <a:cs typeface="Calibri"/>
                        </a:rPr>
                        <a:t> </a:t>
                      </a:r>
                      <a:r>
                        <a:rPr lang="ar-SA" sz="2400" b="1" i="0" u="none" strike="noStrike" kern="1200" cap="none" dirty="0">
                          <a:solidFill>
                            <a:srgbClr val="002060"/>
                          </a:solidFill>
                          <a:latin typeface="Calibri"/>
                          <a:ea typeface="Calibri"/>
                          <a:cs typeface="Calibri"/>
                        </a:rPr>
                        <a:t>تَهُبُّ رِّيَاحٌ قَوِيَّةً؛</a:t>
                      </a:r>
                    </a:p>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C00000"/>
                          </a:solidFill>
                          <a:latin typeface="Calibri"/>
                          <a:ea typeface="Calibri"/>
                          <a:cs typeface="Calibri"/>
                        </a:rPr>
                        <a:t>أَمْسِ</a:t>
                      </a:r>
                      <a:r>
                        <a:rPr lang="ar-SA" sz="2400" b="1" i="0" u="none" strike="noStrike" kern="1200" cap="none" dirty="0">
                          <a:solidFill>
                            <a:schemeClr val="dk1"/>
                          </a:solidFill>
                          <a:latin typeface="Calibri"/>
                          <a:ea typeface="Calibri"/>
                          <a:cs typeface="Calibri"/>
                        </a:rPr>
                        <a:t> </a:t>
                      </a:r>
                      <a:r>
                        <a:rPr lang="ar-SA" sz="2400" b="1" i="0" u="none" strike="noStrike" kern="1200" cap="none" dirty="0">
                          <a:solidFill>
                            <a:srgbClr val="002060"/>
                          </a:solidFill>
                          <a:latin typeface="Calibri"/>
                          <a:ea typeface="Calibri"/>
                          <a:cs typeface="Calibri"/>
                        </a:rPr>
                        <a:t>هَطَلَ مَطَرٌ غَزِيرٌ؛</a:t>
                      </a:r>
                    </a:p>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002060"/>
                          </a:solidFill>
                          <a:latin typeface="+mn-lt"/>
                          <a:ea typeface="Calibri"/>
                          <a:cs typeface="Calibri"/>
                        </a:rPr>
                        <a:t>هَطَلَ مَطَرٌ غَزِير، </a:t>
                      </a:r>
                      <a:r>
                        <a:rPr lang="ar-SA" sz="2400" b="1" i="0" u="none" strike="noStrike" kern="1200" cap="none" dirty="0">
                          <a:solidFill>
                            <a:srgbClr val="C00000"/>
                          </a:solidFill>
                          <a:latin typeface="+mn-lt"/>
                          <a:ea typeface="Calibri"/>
                          <a:cs typeface="Calibri"/>
                        </a:rPr>
                        <a:t>وشُروقَ </a:t>
                      </a:r>
                      <a:r>
                        <a:rPr lang="ar-SA" sz="2400" b="1" i="0" u="none" strike="noStrike" kern="1200" cap="none" dirty="0">
                          <a:solidFill>
                            <a:srgbClr val="C00000"/>
                          </a:solidFill>
                          <a:latin typeface="Calibri"/>
                          <a:ea typeface="Calibri"/>
                          <a:cs typeface="Calibri"/>
                        </a:rPr>
                        <a:t>الشَّمْسِ</a:t>
                      </a:r>
                      <a:r>
                        <a:rPr lang="ar-SA" sz="2400" b="1" i="0" u="none" strike="noStrike" kern="1200" cap="none" dirty="0">
                          <a:solidFill>
                            <a:srgbClr val="002060"/>
                          </a:solidFill>
                          <a:latin typeface="Calibri"/>
                          <a:ea typeface="Calibri"/>
                          <a:cs typeface="Calibri"/>
                        </a:rPr>
                        <a:t>.</a:t>
                      </a:r>
                      <a:endParaRPr lang="ar-MA" sz="24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4" name="Tableau 3">
            <a:extLst>
              <a:ext uri="{FF2B5EF4-FFF2-40B4-BE49-F238E27FC236}">
                <a16:creationId xmlns:a16="http://schemas.microsoft.com/office/drawing/2014/main" id="{611CDA53-DA61-529C-41BE-8BFB5D526508}"/>
              </a:ext>
            </a:extLst>
          </p:cNvPr>
          <p:cNvGraphicFramePr>
            <a:graphicFrameLocks noGrp="1"/>
          </p:cNvGraphicFramePr>
          <p:nvPr>
            <p:extLst>
              <p:ext uri="{D42A27DB-BD31-4B8C-83A1-F6EECF244321}">
                <p14:modId xmlns:p14="http://schemas.microsoft.com/office/powerpoint/2010/main" val="590127654"/>
              </p:ext>
            </p:extLst>
          </p:nvPr>
        </p:nvGraphicFramePr>
        <p:xfrm>
          <a:off x="730297" y="1895255"/>
          <a:ext cx="2605155" cy="3621578"/>
        </p:xfrm>
        <a:graphic>
          <a:graphicData uri="http://schemas.openxmlformats.org/drawingml/2006/table">
            <a:tbl>
              <a:tblPr>
                <a:noFill/>
              </a:tblPr>
              <a:tblGrid>
                <a:gridCol w="2605155">
                  <a:extLst>
                    <a:ext uri="{9D8B030D-6E8A-4147-A177-3AD203B41FA5}">
                      <a16:colId xmlns:a16="http://schemas.microsoft.com/office/drawing/2014/main" val="3019035222"/>
                    </a:ext>
                  </a:extLst>
                </a:gridCol>
              </a:tblGrid>
              <a:tr h="59704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kern="1200" cap="none" dirty="0">
                          <a:solidFill>
                            <a:schemeClr val="dk1"/>
                          </a:solidFill>
                          <a:latin typeface="Calibri"/>
                          <a:ea typeface="Calibri"/>
                          <a:cs typeface="Calibri"/>
                          <a:sym typeface="Wingdings 2" panose="05020102010507070707" pitchFamily="18" charset="2"/>
                        </a:rPr>
                        <a:t></a:t>
                      </a:r>
                      <a:endParaRPr sz="3200" b="1" i="0" u="none" strike="noStrike" kern="1200" cap="none" dirty="0">
                        <a:solidFill>
                          <a:schemeClr val="dk1"/>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01428">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cap="none" dirty="0">
                          <a:solidFill>
                            <a:schemeClr val="dk1"/>
                          </a:solidFill>
                          <a:latin typeface="Calibri"/>
                          <a:ea typeface="Calibri"/>
                          <a:cs typeface="Calibri"/>
                          <a:sym typeface="Simplified Arabic"/>
                        </a:rPr>
                        <a:t>الجملة المقروءة</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375309788"/>
                  </a:ext>
                </a:extLst>
              </a:tr>
              <a:tr h="2423109">
                <a:tc>
                  <a:txBody>
                    <a:bodyPr/>
                    <a:lstStyle/>
                    <a:p>
                      <a:pPr marL="0" indent="0" algn="just" rtl="1">
                        <a:buFont typeface="Arial" panose="020B0604020202020204" pitchFamily="34" charset="0"/>
                        <a:buNone/>
                      </a:pPr>
                      <a:r>
                        <a:rPr lang="ar-SA" sz="2400" b="1" i="0" u="none" strike="noStrike" kern="1200" cap="none" dirty="0">
                          <a:solidFill>
                            <a:srgbClr val="002060"/>
                          </a:solidFill>
                          <a:latin typeface="Calibri"/>
                          <a:ea typeface="Calibri"/>
                          <a:cs typeface="Calibri"/>
                        </a:rPr>
                        <a:t>تَوَارَى النَّهَارُ، وَزَحَفَ اللَّيْلُ بِهُدوءٍ </a:t>
                      </a:r>
                      <a:r>
                        <a:rPr lang="ar-MA" sz="2400" b="1" i="0" u="none" strike="noStrike" kern="1200" cap="none" dirty="0">
                          <a:solidFill>
                            <a:srgbClr val="002060"/>
                          </a:solidFill>
                          <a:latin typeface="Calibri"/>
                          <a:ea typeface="Calibri"/>
                          <a:cs typeface="Calibri"/>
                          <a:sym typeface="Calibri"/>
                        </a:rPr>
                        <a:t>عَلَى أَكْوَاخِ</a:t>
                      </a:r>
                      <a:r>
                        <a:rPr lang="en-US" sz="2400" b="1" i="0" u="none" strike="noStrike" kern="1200" cap="none" dirty="0">
                          <a:solidFill>
                            <a:srgbClr val="002060"/>
                          </a:solidFill>
                          <a:latin typeface="Calibri"/>
                          <a:ea typeface="Calibri"/>
                          <a:cs typeface="Calibri"/>
                          <a:sym typeface="Calibri"/>
                        </a:rPr>
                        <a:t> </a:t>
                      </a:r>
                      <a:r>
                        <a:rPr lang="ar-MA" sz="2400" b="1" i="0" u="none" strike="noStrike" kern="1200" cap="none" dirty="0">
                          <a:solidFill>
                            <a:srgbClr val="002060"/>
                          </a:solidFill>
                          <a:latin typeface="Calibri"/>
                          <a:ea typeface="Calibri"/>
                          <a:cs typeface="Calibri"/>
                          <a:sym typeface="Calibri"/>
                        </a:rPr>
                        <a:t>ٱ</a:t>
                      </a:r>
                      <a:r>
                        <a:rPr lang="ar-SA" sz="2400" b="1" i="0" u="none" strike="noStrike" kern="1200" cap="none" dirty="0">
                          <a:solidFill>
                            <a:srgbClr val="002060"/>
                          </a:solidFill>
                          <a:latin typeface="Calibri"/>
                          <a:ea typeface="Calibri"/>
                          <a:cs typeface="Calibri"/>
                          <a:sym typeface="Calibri"/>
                        </a:rPr>
                        <a:t>لدَُوارِ </a:t>
                      </a:r>
                      <a:r>
                        <a:rPr lang="ar-SA" sz="2400" b="1" i="0" u="none" strike="noStrike" kern="1200" cap="none" dirty="0">
                          <a:solidFill>
                            <a:srgbClr val="002060"/>
                          </a:solidFill>
                          <a:latin typeface="Calibri"/>
                          <a:ea typeface="Calibri"/>
                          <a:cs typeface="Calibri"/>
                        </a:rPr>
                        <a:t>الْمُثَقَّلَةِ بِالْحُزْنِ، </a:t>
                      </a:r>
                      <a:endParaRPr lang="ar-MA" sz="24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5" name="Tableau 4">
            <a:extLst>
              <a:ext uri="{FF2B5EF4-FFF2-40B4-BE49-F238E27FC236}">
                <a16:creationId xmlns:a16="http://schemas.microsoft.com/office/drawing/2014/main" id="{D5E52CB9-C25A-1AA8-79E0-EFC012B11858}"/>
              </a:ext>
            </a:extLst>
          </p:cNvPr>
          <p:cNvGraphicFramePr>
            <a:graphicFrameLocks noGrp="1"/>
          </p:cNvGraphicFramePr>
          <p:nvPr>
            <p:extLst>
              <p:ext uri="{D42A27DB-BD31-4B8C-83A1-F6EECF244321}">
                <p14:modId xmlns:p14="http://schemas.microsoft.com/office/powerpoint/2010/main" val="3231405633"/>
              </p:ext>
            </p:extLst>
          </p:nvPr>
        </p:nvGraphicFramePr>
        <p:xfrm>
          <a:off x="9164889" y="5704580"/>
          <a:ext cx="2339821" cy="579130"/>
        </p:xfrm>
        <a:graphic>
          <a:graphicData uri="http://schemas.openxmlformats.org/drawingml/2006/table">
            <a:tbl>
              <a:tblPr firstRow="1" bandRow="1">
                <a:noFill/>
              </a:tblPr>
              <a:tblGrid>
                <a:gridCol w="2339821">
                  <a:extLst>
                    <a:ext uri="{9D8B030D-6E8A-4147-A177-3AD203B41FA5}">
                      <a16:colId xmlns:a16="http://schemas.microsoft.com/office/drawing/2014/main" val="236478964"/>
                    </a:ext>
                  </a:extLst>
                </a:gridCol>
              </a:tblGrid>
              <a:tr h="381732">
                <a:tc>
                  <a:txBody>
                    <a:bodyPr/>
                    <a:lstStyle/>
                    <a:p>
                      <a:pPr marL="0" marR="0" lvl="0" indent="0" algn="ctr" rtl="1">
                        <a:lnSpc>
                          <a:spcPct val="100000"/>
                        </a:lnSpc>
                        <a:spcBef>
                          <a:spcPts val="0"/>
                        </a:spcBef>
                        <a:spcAft>
                          <a:spcPts val="0"/>
                        </a:spcAft>
                        <a:buClr>
                          <a:srgbClr val="000000"/>
                        </a:buClr>
                        <a:buSzPts val="2400"/>
                        <a:buFont typeface="Arial"/>
                        <a:buNone/>
                      </a:pPr>
                      <a:r>
                        <a:rPr lang="ar-SA" sz="3200" b="1" i="0" u="none" strike="noStrike" cap="none" dirty="0">
                          <a:solidFill>
                            <a:schemeClr val="tx1"/>
                          </a:solidFill>
                          <a:latin typeface="Calibri"/>
                          <a:ea typeface="Calibri"/>
                          <a:cs typeface="Calibri"/>
                          <a:sym typeface="Wingdings 2" panose="05020102010507070707" pitchFamily="18" charset="2"/>
                        </a:rPr>
                        <a:t></a:t>
                      </a:r>
                      <a:r>
                        <a:rPr lang="ar-SA" sz="2400" b="1" i="0" u="none" strike="noStrike" cap="none" dirty="0">
                          <a:solidFill>
                            <a:srgbClr val="C00000"/>
                          </a:solidFill>
                          <a:latin typeface="Calibri"/>
                          <a:ea typeface="Calibri"/>
                          <a:cs typeface="Calibri"/>
                          <a:sym typeface="Calibri"/>
                        </a:rPr>
                        <a:t>الجواب:</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6" name="Tableau 5">
            <a:extLst>
              <a:ext uri="{FF2B5EF4-FFF2-40B4-BE49-F238E27FC236}">
                <a16:creationId xmlns:a16="http://schemas.microsoft.com/office/drawing/2014/main" id="{FC3CF477-FEA8-2C30-1EA4-BEE8A69C0720}"/>
              </a:ext>
            </a:extLst>
          </p:cNvPr>
          <p:cNvGraphicFramePr>
            <a:graphicFrameLocks noGrp="1"/>
          </p:cNvGraphicFramePr>
          <p:nvPr>
            <p:extLst>
              <p:ext uri="{D42A27DB-BD31-4B8C-83A1-F6EECF244321}">
                <p14:modId xmlns:p14="http://schemas.microsoft.com/office/powerpoint/2010/main" val="3655104107"/>
              </p:ext>
            </p:extLst>
          </p:nvPr>
        </p:nvGraphicFramePr>
        <p:xfrm>
          <a:off x="5092750" y="5703560"/>
          <a:ext cx="3618988" cy="581170"/>
        </p:xfrm>
        <a:graphic>
          <a:graphicData uri="http://schemas.openxmlformats.org/drawingml/2006/table">
            <a:tbl>
              <a:tblPr firstRow="1" bandRow="1">
                <a:noFill/>
              </a:tblPr>
              <a:tblGrid>
                <a:gridCol w="3618988">
                  <a:extLst>
                    <a:ext uri="{9D8B030D-6E8A-4147-A177-3AD203B41FA5}">
                      <a16:colId xmlns:a16="http://schemas.microsoft.com/office/drawing/2014/main" val="236478964"/>
                    </a:ext>
                  </a:extLst>
                </a:gridCol>
              </a:tblGrid>
              <a:tr h="581170">
                <a:tc>
                  <a:txBody>
                    <a:bodyPr/>
                    <a:lstStyle/>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rgbClr val="C00000"/>
                          </a:solidFill>
                          <a:latin typeface="Calibri"/>
                          <a:ea typeface="Calibri"/>
                          <a:cs typeface="Calibri"/>
                          <a:sym typeface="Calibri"/>
                        </a:rPr>
                        <a:t>زمن: </a:t>
                      </a:r>
                      <a:r>
                        <a:rPr lang="ar-SA" sz="2400" b="1" i="0" u="none" strike="noStrike" kern="1200" cap="none" dirty="0">
                          <a:solidFill>
                            <a:srgbClr val="002060"/>
                          </a:solidFill>
                          <a:latin typeface="+mn-lt"/>
                          <a:ea typeface="Calibri"/>
                          <a:cs typeface="Calibri"/>
                          <a:sym typeface="Calibri"/>
                        </a:rPr>
                        <a:t>زَ</a:t>
                      </a:r>
                      <a:r>
                        <a:rPr lang="ar-SA" sz="2400" b="1" i="0" u="none" strike="noStrike" kern="1200" cap="none" dirty="0">
                          <a:solidFill>
                            <a:srgbClr val="002060"/>
                          </a:solidFill>
                          <a:latin typeface="+mn-lt"/>
                          <a:ea typeface="Calibri"/>
                          <a:cs typeface="Calibri"/>
                        </a:rPr>
                        <a:t>حَفِ اللَّيْلِ عَلى الدّوارِ</a:t>
                      </a:r>
                      <a:endParaRPr sz="2400" b="1" kern="1200" dirty="0">
                        <a:solidFill>
                          <a:srgbClr val="C00000"/>
                        </a:solidFill>
                        <a:latin typeface="+mn-lt"/>
                        <a:ea typeface="+mn-ea"/>
                        <a:cs typeface="Mudir MT" pitchFamily="2" charset="-78"/>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7" name="Tableau 6">
            <a:extLst>
              <a:ext uri="{FF2B5EF4-FFF2-40B4-BE49-F238E27FC236}">
                <a16:creationId xmlns:a16="http://schemas.microsoft.com/office/drawing/2014/main" id="{C2BEDD38-FA49-34BC-8ECB-ADE977006A22}"/>
              </a:ext>
            </a:extLst>
          </p:cNvPr>
          <p:cNvGraphicFramePr>
            <a:graphicFrameLocks noGrp="1"/>
          </p:cNvGraphicFramePr>
          <p:nvPr>
            <p:extLst>
              <p:ext uri="{D42A27DB-BD31-4B8C-83A1-F6EECF244321}">
                <p14:modId xmlns:p14="http://schemas.microsoft.com/office/powerpoint/2010/main" val="2084193603"/>
              </p:ext>
            </p:extLst>
          </p:nvPr>
        </p:nvGraphicFramePr>
        <p:xfrm>
          <a:off x="740658" y="5690489"/>
          <a:ext cx="3914469" cy="593221"/>
        </p:xfrm>
        <a:graphic>
          <a:graphicData uri="http://schemas.openxmlformats.org/drawingml/2006/table">
            <a:tbl>
              <a:tblPr firstRow="1" bandRow="1">
                <a:noFill/>
              </a:tblPr>
              <a:tblGrid>
                <a:gridCol w="3914469">
                  <a:extLst>
                    <a:ext uri="{9D8B030D-6E8A-4147-A177-3AD203B41FA5}">
                      <a16:colId xmlns:a16="http://schemas.microsoft.com/office/drawing/2014/main" val="236478964"/>
                    </a:ext>
                  </a:extLst>
                </a:gridCol>
              </a:tblGrid>
              <a:tr h="593221">
                <a:tc>
                  <a:txBody>
                    <a:bodyPr/>
                    <a:lstStyle/>
                    <a:p>
                      <a:pPr marL="0" marR="0" lvl="0" indent="0" algn="ctr" rtl="1">
                        <a:lnSpc>
                          <a:spcPct val="100000"/>
                        </a:lnSpc>
                        <a:spcBef>
                          <a:spcPts val="0"/>
                        </a:spcBef>
                        <a:spcAft>
                          <a:spcPts val="0"/>
                        </a:spcAft>
                        <a:buClr>
                          <a:srgbClr val="000000"/>
                        </a:buClr>
                        <a:buSzPts val="2800"/>
                        <a:buFont typeface="Arial" panose="020B0604020202020204" pitchFamily="34" charset="0"/>
                        <a:buNone/>
                      </a:pPr>
                      <a:r>
                        <a:rPr lang="ar-SA" sz="2400" b="1" i="0" u="none" strike="noStrike" kern="1200" cap="none" dirty="0">
                          <a:solidFill>
                            <a:srgbClr val="C00000"/>
                          </a:solidFill>
                          <a:latin typeface="+mn-lt"/>
                          <a:ea typeface="Calibri"/>
                          <a:cs typeface="Calibri"/>
                        </a:rPr>
                        <a:t>عندما</a:t>
                      </a:r>
                      <a:r>
                        <a:rPr lang="ar-SA" sz="2400" b="1" i="0" u="none" strike="noStrike" kern="1200" cap="none" dirty="0">
                          <a:solidFill>
                            <a:srgbClr val="002060"/>
                          </a:solidFill>
                          <a:latin typeface="+mn-lt"/>
                          <a:ea typeface="Calibri"/>
                          <a:cs typeface="Calibri"/>
                        </a:rPr>
                        <a:t> تَوَارَى النَّهَارُ</a:t>
                      </a:r>
                      <a:endParaRPr lang="ar-MA" sz="2400" b="1" i="0" u="none" strike="noStrike" kern="1200" cap="none" dirty="0">
                        <a:solidFill>
                          <a:srgbClr val="002060"/>
                        </a:solidFill>
                        <a:latin typeface="+mn-lt"/>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971669602"/>
                  </a:ext>
                </a:extLst>
              </a:tr>
            </a:tbl>
          </a:graphicData>
        </a:graphic>
      </p:graphicFrame>
      <p:pic>
        <p:nvPicPr>
          <p:cNvPr id="8" name="Google Shape;1368;p31">
            <a:extLst>
              <a:ext uri="{FF2B5EF4-FFF2-40B4-BE49-F238E27FC236}">
                <a16:creationId xmlns:a16="http://schemas.microsoft.com/office/drawing/2014/main" id="{7FB51EE5-440C-DE1D-446A-2DFFBA968772}"/>
              </a:ext>
            </a:extLst>
          </p:cNvPr>
          <p:cNvPicPr preferRelativeResize="0"/>
          <p:nvPr/>
        </p:nvPicPr>
        <p:blipFill rotWithShape="1">
          <a:blip r:embed="rId4">
            <a:alphaModFix/>
          </a:blip>
          <a:srcRect/>
          <a:stretch/>
        </p:blipFill>
        <p:spPr>
          <a:xfrm>
            <a:off x="80709" y="95551"/>
            <a:ext cx="730250" cy="730250"/>
          </a:xfrm>
          <a:prstGeom prst="rect">
            <a:avLst/>
          </a:prstGeom>
          <a:noFill/>
          <a:ln>
            <a:noFill/>
          </a:ln>
        </p:spPr>
      </p:pic>
      <p:sp>
        <p:nvSpPr>
          <p:cNvPr id="11" name="Rectangle 10">
            <a:extLst>
              <a:ext uri="{FF2B5EF4-FFF2-40B4-BE49-F238E27FC236}">
                <a16:creationId xmlns:a16="http://schemas.microsoft.com/office/drawing/2014/main" id="{C9F35D99-A92D-0320-D893-F36EB92B42D7}"/>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2" name="Google Shape;1503;p44">
            <a:extLst>
              <a:ext uri="{FF2B5EF4-FFF2-40B4-BE49-F238E27FC236}">
                <a16:creationId xmlns:a16="http://schemas.microsoft.com/office/drawing/2014/main" id="{2DE56695-2EEA-AEB2-42F7-87E34720B574}"/>
              </a:ext>
            </a:extLst>
          </p:cNvPr>
          <p:cNvSpPr txBox="1"/>
          <p:nvPr/>
        </p:nvSpPr>
        <p:spPr>
          <a:xfrm>
            <a:off x="730297" y="996342"/>
            <a:ext cx="10827017" cy="593222"/>
          </a:xfrm>
          <a:prstGeom prst="rect">
            <a:avLst/>
          </a:prstGeom>
          <a:solidFill>
            <a:schemeClr val="accent6">
              <a:lumMod val="40000"/>
              <a:lumOff val="6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1- </a:t>
            </a:r>
            <a:r>
              <a:rPr lang="ar-MA" sz="2400" b="1" dirty="0">
                <a:solidFill>
                  <a:srgbClr val="000000"/>
                </a:solidFill>
                <a:ea typeface="Calibri"/>
                <a:cs typeface="Calibri"/>
                <a:sym typeface="Calibri"/>
              </a:rPr>
              <a:t>مَتَى زَحَفَ اللَّيْلُ عَلَى الدَّوَّارِ؟</a:t>
            </a:r>
            <a:r>
              <a:rPr lang="ar-SA" sz="2400" b="1" dirty="0">
                <a:ea typeface="Calibri"/>
                <a:cs typeface="Calibri"/>
              </a:rPr>
              <a:t> </a:t>
            </a:r>
            <a:endParaRPr lang="fr-FR" sz="2400" b="1" dirty="0">
              <a:latin typeface="Calibri"/>
              <a:ea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120585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1AE767F5-83B1-E0E0-83C7-709302165C8A}"/>
              </a:ext>
            </a:extLst>
          </p:cNvPr>
          <p:cNvSpPr txBox="1">
            <a:spLocks noGrp="1"/>
          </p:cNvSpPr>
          <p:nvPr>
            <p:ph type="body" idx="4294967295"/>
          </p:nvPr>
        </p:nvSpPr>
        <p:spPr>
          <a:xfrm>
            <a:off x="734820" y="417604"/>
            <a:ext cx="10468339" cy="78825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600" i="1" dirty="0">
                <a:solidFill>
                  <a:schemeClr val="bg1">
                    <a:lumMod val="50000"/>
                  </a:schemeClr>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p>
          <a:p>
            <a:pPr marL="0" lvl="0" indent="0" algn="r" rtl="1">
              <a:lnSpc>
                <a:spcPct val="90000"/>
              </a:lnSpc>
              <a:spcBef>
                <a:spcPts val="0"/>
              </a:spcBef>
              <a:spcAft>
                <a:spcPts val="0"/>
              </a:spcAft>
              <a:buClr>
                <a:srgbClr val="AEABAB"/>
              </a:buClr>
              <a:buSzPts val="1400"/>
              <a:buNone/>
            </a:pPr>
            <a:r>
              <a:rPr lang="ar-SA" sz="1600" i="1" dirty="0">
                <a:solidFill>
                  <a:schemeClr val="bg1">
                    <a:lumMod val="50000"/>
                  </a:schemeClr>
                </a:solidFill>
              </a:rPr>
              <a:t>- يراقب الأستاذ تفاعل الثنائيات، عبر التجول بين الصفوف، وتقديم التوجيهات والتغذية الراجعة عند الحاجة.</a:t>
            </a:r>
            <a:endParaRPr sz="1600" i="1" dirty="0">
              <a:solidFill>
                <a:schemeClr val="bg1">
                  <a:lumMod val="50000"/>
                </a:schemeClr>
              </a:solidFill>
            </a:endParaRPr>
          </a:p>
        </p:txBody>
      </p:sp>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idx="4294967295"/>
          </p:nvPr>
        </p:nvSpPr>
        <p:spPr>
          <a:xfrm>
            <a:off x="872714" y="125161"/>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2- الممارسة الموجهة:  ننتقل الآن، إلى الجواب عن السؤالين 2 و3 بشكل ثنائي؟</a:t>
            </a:r>
            <a:endParaRPr sz="1800" b="1" dirty="0">
              <a:solidFill>
                <a:schemeClr val="bg1">
                  <a:lumMod val="50000"/>
                </a:schemeClr>
              </a:solidFill>
            </a:endParaRPr>
          </a:p>
        </p:txBody>
      </p:sp>
      <p:pic>
        <p:nvPicPr>
          <p:cNvPr id="6" name="Picture 4" descr="Image générée">
            <a:extLst>
              <a:ext uri="{FF2B5EF4-FFF2-40B4-BE49-F238E27FC236}">
                <a16:creationId xmlns:a16="http://schemas.microsoft.com/office/drawing/2014/main" id="{C229D1A6-AEE1-515E-E198-49E079D26EA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125161"/>
            <a:ext cx="761996" cy="72500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 name="Google Shape;1503;p44">
            <a:extLst>
              <a:ext uri="{FF2B5EF4-FFF2-40B4-BE49-F238E27FC236}">
                <a16:creationId xmlns:a16="http://schemas.microsoft.com/office/drawing/2014/main" id="{E97146C8-47BB-D991-955D-48F063E1C8F2}"/>
              </a:ext>
            </a:extLst>
          </p:cNvPr>
          <p:cNvSpPr txBox="1"/>
          <p:nvPr/>
        </p:nvSpPr>
        <p:spPr>
          <a:xfrm>
            <a:off x="364656" y="1873497"/>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هِيَ العَنَاصِرُ الَّتِي وَصَفَهَا الكَاتِبُ فِي المَشْهَدِ؟ -...................-....................-.....................-....................</a:t>
            </a:r>
            <a:endParaRPr sz="2400" b="1" dirty="0">
              <a:latin typeface="Calibri"/>
              <a:ea typeface="Calibri"/>
              <a:cs typeface="Calibri"/>
              <a:sym typeface="Calibri"/>
            </a:endParaRPr>
          </a:p>
        </p:txBody>
      </p:sp>
      <p:sp>
        <p:nvSpPr>
          <p:cNvPr id="3" name="Google Shape;1503;p44">
            <a:extLst>
              <a:ext uri="{FF2B5EF4-FFF2-40B4-BE49-F238E27FC236}">
                <a16:creationId xmlns:a16="http://schemas.microsoft.com/office/drawing/2014/main" id="{3A04EC0C-EB5B-50B2-553B-41A7A636B8E8}"/>
              </a:ext>
            </a:extLst>
          </p:cNvPr>
          <p:cNvSpPr txBox="1"/>
          <p:nvPr/>
        </p:nvSpPr>
        <p:spPr>
          <a:xfrm>
            <a:off x="364656" y="392789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defTabSz="685800" rtl="1">
              <a:defRPr/>
            </a:pPr>
            <a:r>
              <a:rPr lang="ar-SA" sz="2400" b="1" dirty="0">
                <a:solidFill>
                  <a:prstClr val="black"/>
                </a:solidFill>
                <a:cs typeface="Mudir MT" pitchFamily="2" charset="-78"/>
              </a:rPr>
              <a:t>3- </a:t>
            </a:r>
            <a:r>
              <a:rPr lang="ar-MA" sz="2400" b="1" dirty="0">
                <a:solidFill>
                  <a:srgbClr val="000000"/>
                </a:solidFill>
                <a:ea typeface="Calibri"/>
                <a:cs typeface="Calibri"/>
                <a:sym typeface="Calibri"/>
              </a:rPr>
              <a:t>مَا العِبَارَاتُ الَّتِي وَصَفَ بِهَا الكَاتِبُ تَحَوُّلَ الزَّمَنِ مِنَ النَّهَارِ إِلَى اللَّيْلِ؟ -...................-....................-................</a:t>
            </a:r>
            <a:endParaRPr lang="fr-FR" sz="2400" b="1" dirty="0">
              <a:latin typeface="Calibri"/>
              <a:ea typeface="Calibri"/>
              <a:cs typeface="Calibri"/>
            </a:endParaRPr>
          </a:p>
        </p:txBody>
      </p:sp>
      <p:sp>
        <p:nvSpPr>
          <p:cNvPr id="10" name="Google Shape;1503;p44">
            <a:extLst>
              <a:ext uri="{FF2B5EF4-FFF2-40B4-BE49-F238E27FC236}">
                <a16:creationId xmlns:a16="http://schemas.microsoft.com/office/drawing/2014/main" id="{901D17AD-4CD2-0E83-40DC-AEFD240108E4}"/>
              </a:ext>
            </a:extLst>
          </p:cNvPr>
          <p:cNvSpPr txBox="1"/>
          <p:nvPr/>
        </p:nvSpPr>
        <p:spPr>
          <a:xfrm>
            <a:off x="364656" y="2749196"/>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MA" sz="2400" b="1" dirty="0">
                <a:solidFill>
                  <a:srgbClr val="000000"/>
                </a:solidFill>
                <a:ea typeface="Calibri"/>
                <a:cs typeface="Calibri"/>
                <a:sym typeface="Calibri"/>
              </a:rPr>
              <a:t>-</a:t>
            </a:r>
            <a:r>
              <a:rPr lang="ar-SA" sz="2400" b="1" dirty="0">
                <a:solidFill>
                  <a:srgbClr val="002060"/>
                </a:solidFill>
                <a:ea typeface="Calibri"/>
                <a:cs typeface="Calibri"/>
                <a:sym typeface="Calibri"/>
              </a:rPr>
              <a:t>العنصر1: </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العنصر2:</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العنصر3:</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العنصر4:</a:t>
            </a:r>
            <a:r>
              <a:rPr lang="ar-MA" sz="2400" b="1" dirty="0">
                <a:solidFill>
                  <a:srgbClr val="002060"/>
                </a:solidFill>
                <a:ea typeface="Calibri"/>
                <a:cs typeface="Calibri"/>
                <a:sym typeface="Calibri"/>
              </a:rPr>
              <a:t>...................</a:t>
            </a:r>
            <a:endParaRPr sz="2400" b="1" dirty="0">
              <a:solidFill>
                <a:srgbClr val="002060"/>
              </a:solidFill>
              <a:latin typeface="Calibri"/>
              <a:ea typeface="Calibri"/>
              <a:cs typeface="Calibri"/>
              <a:sym typeface="Calibri"/>
            </a:endParaRPr>
          </a:p>
        </p:txBody>
      </p:sp>
      <p:sp>
        <p:nvSpPr>
          <p:cNvPr id="11" name="Google Shape;1503;p44">
            <a:extLst>
              <a:ext uri="{FF2B5EF4-FFF2-40B4-BE49-F238E27FC236}">
                <a16:creationId xmlns:a16="http://schemas.microsoft.com/office/drawing/2014/main" id="{14ACD0FF-22FE-6ECC-85B9-94BCB4DBA0E4}"/>
              </a:ext>
            </a:extLst>
          </p:cNvPr>
          <p:cNvSpPr txBox="1"/>
          <p:nvPr/>
        </p:nvSpPr>
        <p:spPr>
          <a:xfrm>
            <a:off x="364656" y="480999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MA" sz="2400" b="1" dirty="0">
                <a:solidFill>
                  <a:srgbClr val="000000"/>
                </a:solidFill>
                <a:ea typeface="Calibri"/>
                <a:cs typeface="Calibri"/>
                <a:sym typeface="Calibri"/>
              </a:rPr>
              <a:t>-</a:t>
            </a:r>
            <a:r>
              <a:rPr lang="ar-SA" sz="2400" b="1" dirty="0">
                <a:solidFill>
                  <a:srgbClr val="002060"/>
                </a:solidFill>
                <a:ea typeface="Calibri"/>
                <a:cs typeface="Calibri"/>
                <a:sym typeface="Calibri"/>
              </a:rPr>
              <a:t>العبارة 1</a:t>
            </a:r>
            <a:r>
              <a:rPr lang="ar-MA" sz="2400" b="1" dirty="0">
                <a:solidFill>
                  <a:srgbClr val="002060"/>
                </a:solidFill>
                <a:ea typeface="Calibri"/>
                <a:cs typeface="Calibri"/>
                <a:sym typeface="Calibri"/>
              </a:rPr>
              <a:t>: ...................- </a:t>
            </a:r>
            <a:r>
              <a:rPr lang="ar-SA" sz="2400" b="1" dirty="0">
                <a:solidFill>
                  <a:srgbClr val="002060"/>
                </a:solidFill>
                <a:ea typeface="Calibri"/>
                <a:cs typeface="Calibri"/>
                <a:sym typeface="Calibri"/>
              </a:rPr>
              <a:t>العبارة 2</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3</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4</a:t>
            </a:r>
            <a:r>
              <a:rPr lang="ar-MA" sz="2400" b="1" dirty="0">
                <a:solidFill>
                  <a:srgbClr val="002060"/>
                </a:solidFill>
                <a:ea typeface="Calibri"/>
                <a:cs typeface="Calibri"/>
                <a:sym typeface="Calibri"/>
              </a:rPr>
              <a:t>:...................</a:t>
            </a:r>
          </a:p>
        </p:txBody>
      </p:sp>
    </p:spTree>
    <p:extLst>
      <p:ext uri="{BB962C8B-B14F-4D97-AF65-F5344CB8AC3E}">
        <p14:creationId xmlns:p14="http://schemas.microsoft.com/office/powerpoint/2010/main" val="2071669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9B923F0B-707C-F373-09BA-058D44488CEB}"/>
              </a:ext>
            </a:extLst>
          </p:cNvPr>
          <p:cNvSpPr txBox="1">
            <a:spLocks noGrp="1"/>
          </p:cNvSpPr>
          <p:nvPr>
            <p:ph type="body" idx="4294967295"/>
          </p:nvPr>
        </p:nvSpPr>
        <p:spPr>
          <a:xfrm>
            <a:off x="1161760" y="398367"/>
            <a:ext cx="9992250" cy="48296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600" i="1" dirty="0">
                <a:solidFill>
                  <a:srgbClr val="AEABAB"/>
                </a:solidFill>
                <a:latin typeface="+mj-lt"/>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sz="1600" i="1" dirty="0">
              <a:latin typeface="+mj-lt"/>
            </a:endParaRPr>
          </a:p>
        </p:txBody>
      </p:sp>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idx="4294967295"/>
          </p:nvPr>
        </p:nvSpPr>
        <p:spPr>
          <a:xfrm>
            <a:off x="932201" y="13587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latin typeface="+mn-lt"/>
              </a:rPr>
              <a:t>2- الممارسة الموجهة:  الجواب عن السؤالين 2 و3 بشكل ثنائي؟</a:t>
            </a:r>
            <a:endParaRPr sz="1800" b="1" dirty="0">
              <a:solidFill>
                <a:schemeClr val="bg1">
                  <a:lumMod val="50000"/>
                </a:schemeClr>
              </a:solidFill>
              <a:latin typeface="+mn-lt"/>
            </a:endParaRPr>
          </a:p>
        </p:txBody>
      </p:sp>
      <p:pic>
        <p:nvPicPr>
          <p:cNvPr id="4" name="Google Shape;1435;p14" descr="Lever la main - Icônes mains et gestes gratuites">
            <a:extLst>
              <a:ext uri="{FF2B5EF4-FFF2-40B4-BE49-F238E27FC236}">
                <a16:creationId xmlns:a16="http://schemas.microsoft.com/office/drawing/2014/main" id="{771AE1F0-9971-8617-970F-103C675E2C73}"/>
              </a:ext>
            </a:extLst>
          </p:cNvPr>
          <p:cNvPicPr preferRelativeResize="0"/>
          <p:nvPr/>
        </p:nvPicPr>
        <p:blipFill rotWithShape="1">
          <a:blip r:embed="rId4">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 name="Google Shape;1503;p44">
            <a:extLst>
              <a:ext uri="{FF2B5EF4-FFF2-40B4-BE49-F238E27FC236}">
                <a16:creationId xmlns:a16="http://schemas.microsoft.com/office/drawing/2014/main" id="{13C84C7E-EE25-F33E-D3D0-7A1AD107B96F}"/>
              </a:ext>
            </a:extLst>
          </p:cNvPr>
          <p:cNvSpPr txBox="1"/>
          <p:nvPr/>
        </p:nvSpPr>
        <p:spPr>
          <a:xfrm>
            <a:off x="364656" y="1873497"/>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هِيَ العَنَاصِرُ الَّتِي وَصَفَهَا الكَاتِبُ فِي المَشْهَدِ؟ -...................-....................-.....................-....................</a:t>
            </a:r>
            <a:endParaRPr sz="2400" b="1" dirty="0">
              <a:latin typeface="Calibri"/>
              <a:ea typeface="Calibri"/>
              <a:cs typeface="Calibri"/>
              <a:sym typeface="Calibri"/>
            </a:endParaRPr>
          </a:p>
        </p:txBody>
      </p:sp>
      <p:sp>
        <p:nvSpPr>
          <p:cNvPr id="3" name="Google Shape;1503;p44">
            <a:extLst>
              <a:ext uri="{FF2B5EF4-FFF2-40B4-BE49-F238E27FC236}">
                <a16:creationId xmlns:a16="http://schemas.microsoft.com/office/drawing/2014/main" id="{2CB3E6A1-0B7A-7541-FF09-5784745328AA}"/>
              </a:ext>
            </a:extLst>
          </p:cNvPr>
          <p:cNvSpPr txBox="1"/>
          <p:nvPr/>
        </p:nvSpPr>
        <p:spPr>
          <a:xfrm>
            <a:off x="364656" y="392789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defTabSz="685800" rtl="1">
              <a:defRPr/>
            </a:pPr>
            <a:r>
              <a:rPr lang="ar-SA" sz="2400" b="1" dirty="0">
                <a:solidFill>
                  <a:prstClr val="black"/>
                </a:solidFill>
                <a:cs typeface="Mudir MT" pitchFamily="2" charset="-78"/>
              </a:rPr>
              <a:t>3- </a:t>
            </a:r>
            <a:r>
              <a:rPr lang="ar-MA" sz="2400" b="1" dirty="0">
                <a:solidFill>
                  <a:srgbClr val="000000"/>
                </a:solidFill>
                <a:ea typeface="Calibri"/>
                <a:cs typeface="Calibri"/>
                <a:sym typeface="Calibri"/>
              </a:rPr>
              <a:t>مَا العِبَارَاتُ الَّتِي وَصَفَ بِهَا الكَاتِبُ تَحَوُّلَ الزَّمَنِ مِنَ النَّهَارِ إِلَى اللَّيْلِ؟ -...................-....................-................</a:t>
            </a:r>
            <a:endParaRPr lang="fr-FR" sz="2400" b="1" dirty="0">
              <a:latin typeface="Calibri"/>
              <a:ea typeface="Calibri"/>
              <a:cs typeface="Calibri"/>
            </a:endParaRPr>
          </a:p>
        </p:txBody>
      </p:sp>
      <p:sp>
        <p:nvSpPr>
          <p:cNvPr id="13" name="Google Shape;1503;p44">
            <a:extLst>
              <a:ext uri="{FF2B5EF4-FFF2-40B4-BE49-F238E27FC236}">
                <a16:creationId xmlns:a16="http://schemas.microsoft.com/office/drawing/2014/main" id="{A78FBEF0-F3F9-1BD4-C33A-AB2402C3B205}"/>
              </a:ext>
            </a:extLst>
          </p:cNvPr>
          <p:cNvSpPr txBox="1"/>
          <p:nvPr/>
        </p:nvSpPr>
        <p:spPr>
          <a:xfrm>
            <a:off x="364656" y="2749196"/>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 </a:t>
            </a:r>
            <a:r>
              <a:rPr lang="ar-MA" sz="2400" b="1" dirty="0">
                <a:solidFill>
                  <a:srgbClr val="000000"/>
                </a:solidFill>
                <a:ea typeface="Calibri"/>
                <a:cs typeface="Calibri"/>
                <a:sym typeface="Calibri"/>
              </a:rPr>
              <a:t>-</a:t>
            </a:r>
            <a:r>
              <a:rPr lang="ar-SA" sz="2400" b="1" dirty="0">
                <a:solidFill>
                  <a:srgbClr val="002060"/>
                </a:solidFill>
                <a:ea typeface="Calibri"/>
                <a:cs typeface="Calibri"/>
                <a:sym typeface="Calibri"/>
              </a:rPr>
              <a:t>العنصر1: </a:t>
            </a:r>
            <a:r>
              <a:rPr lang="ar-MA" sz="2400" b="1" dirty="0">
                <a:solidFill>
                  <a:srgbClr val="C00000"/>
                </a:solidFill>
                <a:ea typeface="Calibri"/>
                <a:cs typeface="Calibri"/>
                <a:sym typeface="Calibri"/>
              </a:rPr>
              <a:t>أَكْوَاخِ</a:t>
            </a:r>
            <a:r>
              <a:rPr lang="en-US" sz="2400" b="1" dirty="0">
                <a:solidFill>
                  <a:srgbClr val="C00000"/>
                </a:solidFill>
                <a:ea typeface="Calibri"/>
                <a:cs typeface="Calibri"/>
                <a:sym typeface="Calibri"/>
              </a:rPr>
              <a:t> </a:t>
            </a:r>
            <a:r>
              <a:rPr lang="ar-MA" sz="2400" b="1" dirty="0">
                <a:solidFill>
                  <a:srgbClr val="C00000"/>
                </a:solidFill>
                <a:ea typeface="Calibri"/>
                <a:cs typeface="Calibri"/>
                <a:sym typeface="Calibri"/>
              </a:rPr>
              <a:t>ٱ</a:t>
            </a:r>
            <a:r>
              <a:rPr lang="ar-SA" sz="2400" b="1" dirty="0">
                <a:solidFill>
                  <a:srgbClr val="C00000"/>
                </a:solidFill>
                <a:ea typeface="Calibri"/>
                <a:cs typeface="Calibri"/>
                <a:sym typeface="Calibri"/>
              </a:rPr>
              <a:t>لدَُوارِ </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العنصر2:</a:t>
            </a:r>
            <a:r>
              <a:rPr lang="ar-SA" sz="2400" b="1" dirty="0">
                <a:solidFill>
                  <a:srgbClr val="C00000"/>
                </a:solidFill>
                <a:ea typeface="Calibri"/>
                <a:cs typeface="Calibri"/>
                <a:sym typeface="Calibri"/>
              </a:rPr>
              <a:t>الزَّمَن</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العنصر3:</a:t>
            </a:r>
            <a:r>
              <a:rPr lang="ar-SA" sz="2400" b="1" dirty="0">
                <a:solidFill>
                  <a:srgbClr val="002060"/>
                </a:solidFill>
                <a:cs typeface="Mudir MT" pitchFamily="2" charset="-78"/>
              </a:rPr>
              <a:t> </a:t>
            </a:r>
            <a:r>
              <a:rPr lang="ar-SA" sz="2400" b="1" dirty="0">
                <a:solidFill>
                  <a:srgbClr val="C00000"/>
                </a:solidFill>
                <a:ea typeface="Calibri"/>
                <a:cs typeface="Calibri"/>
              </a:rPr>
              <a:t>الْقَرْوِيّينَ</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العنصر4:</a:t>
            </a:r>
            <a:r>
              <a:rPr lang="ar-SA" sz="2400" b="1" dirty="0">
                <a:solidFill>
                  <a:srgbClr val="002060"/>
                </a:solidFill>
                <a:cs typeface="Mudir MT" pitchFamily="2" charset="-78"/>
              </a:rPr>
              <a:t> </a:t>
            </a:r>
            <a:r>
              <a:rPr lang="ar-SA" sz="2400" b="1" dirty="0">
                <a:solidFill>
                  <a:srgbClr val="C00000"/>
                </a:solidFill>
                <a:ea typeface="Calibri"/>
                <a:cs typeface="Calibri"/>
              </a:rPr>
              <a:t>الْقُلُوبُ</a:t>
            </a:r>
            <a:endParaRPr sz="2400" b="1" dirty="0">
              <a:solidFill>
                <a:srgbClr val="C00000"/>
              </a:solidFill>
              <a:ea typeface="Calibri"/>
              <a:cs typeface="Calibri"/>
              <a:sym typeface="Calibri"/>
            </a:endParaRPr>
          </a:p>
        </p:txBody>
      </p:sp>
      <p:sp>
        <p:nvSpPr>
          <p:cNvPr id="14" name="Google Shape;1503;p44">
            <a:extLst>
              <a:ext uri="{FF2B5EF4-FFF2-40B4-BE49-F238E27FC236}">
                <a16:creationId xmlns:a16="http://schemas.microsoft.com/office/drawing/2014/main" id="{1422F2C8-9A8B-1F5A-A8D4-B59F47081BD9}"/>
              </a:ext>
            </a:extLst>
          </p:cNvPr>
          <p:cNvSpPr txBox="1"/>
          <p:nvPr/>
        </p:nvSpPr>
        <p:spPr>
          <a:xfrm>
            <a:off x="364656" y="480999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85000" lnSpcReduction="10000"/>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 </a:t>
            </a:r>
            <a:r>
              <a:rPr lang="ar-MA" sz="2400" b="1" dirty="0">
                <a:solidFill>
                  <a:srgbClr val="000000"/>
                </a:solidFill>
                <a:ea typeface="Calibri"/>
                <a:cs typeface="Calibri"/>
                <a:sym typeface="Calibri"/>
              </a:rPr>
              <a:t>-</a:t>
            </a:r>
            <a:r>
              <a:rPr lang="ar-SA" sz="2400" b="1" dirty="0">
                <a:solidFill>
                  <a:srgbClr val="002060"/>
                </a:solidFill>
                <a:ea typeface="Calibri"/>
                <a:cs typeface="Calibri"/>
                <a:sym typeface="Calibri"/>
              </a:rPr>
              <a:t>العبارة 1</a:t>
            </a:r>
            <a:r>
              <a:rPr lang="ar-MA" sz="2400" b="1" dirty="0">
                <a:solidFill>
                  <a:srgbClr val="002060"/>
                </a:solidFill>
                <a:ea typeface="Calibri"/>
                <a:cs typeface="Calibri"/>
                <a:sym typeface="Calibri"/>
              </a:rPr>
              <a:t>: </a:t>
            </a:r>
            <a:r>
              <a:rPr lang="ar-SA" sz="2600" b="1" dirty="0">
                <a:solidFill>
                  <a:srgbClr val="C00000"/>
                </a:solidFill>
                <a:ea typeface="Calibri"/>
                <a:cs typeface="Calibri"/>
              </a:rPr>
              <a:t>تَوَارَى النَّهَار</a:t>
            </a:r>
            <a:r>
              <a:rPr lang="ar-SA" sz="2400" b="1" dirty="0">
                <a:solidFill>
                  <a:srgbClr val="002060"/>
                </a:solidFill>
                <a:cs typeface="Mudir MT" pitchFamily="2" charset="-78"/>
              </a:rPr>
              <a:t>ُ </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2</a:t>
            </a:r>
            <a:r>
              <a:rPr lang="ar-MA" sz="2400" b="1" dirty="0">
                <a:solidFill>
                  <a:srgbClr val="002060"/>
                </a:solidFill>
                <a:ea typeface="Calibri"/>
                <a:cs typeface="Calibri"/>
                <a:sym typeface="Calibri"/>
              </a:rPr>
              <a:t>:</a:t>
            </a:r>
            <a:r>
              <a:rPr lang="ar-SA" sz="2400" b="1" dirty="0">
                <a:solidFill>
                  <a:srgbClr val="002060"/>
                </a:solidFill>
                <a:cs typeface="Mudir MT" pitchFamily="2" charset="-78"/>
              </a:rPr>
              <a:t> </a:t>
            </a:r>
            <a:r>
              <a:rPr lang="ar-SA" sz="2600" b="1" dirty="0">
                <a:solidFill>
                  <a:srgbClr val="C00000"/>
                </a:solidFill>
                <a:ea typeface="Calibri"/>
                <a:cs typeface="Calibri"/>
              </a:rPr>
              <a:t>زَحَفَ اللَّيْلُ</a:t>
            </a:r>
            <a:r>
              <a:rPr lang="ar-SA" sz="2400" b="1" dirty="0">
                <a:solidFill>
                  <a:srgbClr val="002060"/>
                </a:solidFill>
                <a:cs typeface="Mudir MT" pitchFamily="2" charset="-78"/>
              </a:rPr>
              <a:t> </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3</a:t>
            </a:r>
            <a:r>
              <a:rPr lang="ar-MA" sz="2400" b="1" dirty="0">
                <a:solidFill>
                  <a:srgbClr val="002060"/>
                </a:solidFill>
                <a:ea typeface="Calibri"/>
                <a:cs typeface="Calibri"/>
                <a:sym typeface="Calibri"/>
              </a:rPr>
              <a:t>:.</a:t>
            </a:r>
            <a:r>
              <a:rPr lang="ar-SA" sz="2400" b="1" dirty="0">
                <a:solidFill>
                  <a:srgbClr val="002060"/>
                </a:solidFill>
                <a:cs typeface="Mudir MT" pitchFamily="2" charset="-78"/>
              </a:rPr>
              <a:t> </a:t>
            </a:r>
            <a:r>
              <a:rPr lang="ar-SA" sz="2600" b="1" dirty="0">
                <a:solidFill>
                  <a:srgbClr val="C00000"/>
                </a:solidFill>
                <a:ea typeface="Calibri"/>
                <a:cs typeface="Calibri"/>
              </a:rPr>
              <a:t>يَتَرَقَّبُونَ شَمْسَ الصَّبَاحِ </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4</a:t>
            </a:r>
            <a:r>
              <a:rPr lang="ar-MA" sz="2400" b="1" dirty="0">
                <a:solidFill>
                  <a:srgbClr val="002060"/>
                </a:solidFill>
                <a:ea typeface="Calibri"/>
                <a:cs typeface="Calibri"/>
                <a:sym typeface="Calibri"/>
              </a:rPr>
              <a:t>:..</a:t>
            </a:r>
            <a:r>
              <a:rPr lang="ar-SA" sz="2400" b="1" dirty="0">
                <a:solidFill>
                  <a:srgbClr val="002060"/>
                </a:solidFill>
                <a:cs typeface="Mudir MT" pitchFamily="2" charset="-78"/>
              </a:rPr>
              <a:t> </a:t>
            </a:r>
            <a:r>
              <a:rPr lang="ar-SA" sz="2600" b="1" dirty="0">
                <a:solidFill>
                  <a:srgbClr val="C00000"/>
                </a:solidFill>
                <a:ea typeface="Calibri"/>
                <a:cs typeface="Calibri"/>
              </a:rPr>
              <a:t>يَوْمًا أَقَلَّ مَشَقَّةً </a:t>
            </a:r>
            <a:r>
              <a:rPr lang="ar-MA" sz="2600" b="1" dirty="0">
                <a:solidFill>
                  <a:srgbClr val="C00000"/>
                </a:solidFill>
                <a:ea typeface="Calibri"/>
                <a:cs typeface="Calibri"/>
                <a:sym typeface="Calibri"/>
              </a:rPr>
              <a:t>.</a:t>
            </a:r>
          </a:p>
        </p:txBody>
      </p:sp>
    </p:spTree>
    <p:extLst>
      <p:ext uri="{BB962C8B-B14F-4D97-AF65-F5344CB8AC3E}">
        <p14:creationId xmlns:p14="http://schemas.microsoft.com/office/powerpoint/2010/main" val="3996429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2C37BC4-E80C-1C7E-C2AD-E9DEB689E2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1764120-3FC9-8D7F-AB22-7F6518D251BA}"/>
              </a:ext>
            </a:extLst>
          </p:cNvPr>
          <p:cNvSpPr txBox="1">
            <a:spLocks noGrp="1"/>
          </p:cNvSpPr>
          <p:nvPr>
            <p:ph type="body" idx="4294967295"/>
          </p:nvPr>
        </p:nvSpPr>
        <p:spPr>
          <a:xfrm>
            <a:off x="730297" y="49977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600" i="1" dirty="0"/>
          </a:p>
        </p:txBody>
      </p:sp>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7" name="Google Shape;1368;p31">
            <a:extLst>
              <a:ext uri="{FF2B5EF4-FFF2-40B4-BE49-F238E27FC236}">
                <a16:creationId xmlns:a16="http://schemas.microsoft.com/office/drawing/2014/main" id="{BC975035-C4CC-9951-E9DA-A3D3A0B08816}"/>
              </a:ext>
            </a:extLst>
          </p:cNvPr>
          <p:cNvPicPr preferRelativeResize="0"/>
          <p:nvPr/>
        </p:nvPicPr>
        <p:blipFill rotWithShape="1">
          <a:blip r:embed="rId4">
            <a:alphaModFix/>
          </a:blip>
          <a:srcRect/>
          <a:stretch/>
        </p:blipFill>
        <p:spPr>
          <a:xfrm>
            <a:off x="754661" y="53036"/>
            <a:ext cx="730250" cy="730250"/>
          </a:xfrm>
          <a:prstGeom prst="rect">
            <a:avLst/>
          </a:prstGeom>
          <a:noFill/>
          <a:ln>
            <a:noFill/>
          </a:ln>
        </p:spPr>
      </p:pic>
      <p:pic>
        <p:nvPicPr>
          <p:cNvPr id="8" name="Picture 4" descr="Image générée">
            <a:extLst>
              <a:ext uri="{FF2B5EF4-FFF2-40B4-BE49-F238E27FC236}">
                <a16:creationId xmlns:a16="http://schemas.microsoft.com/office/drawing/2014/main" id="{1A87F969-8074-C965-94E3-8FD7ECE76E0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06686" y="156443"/>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4" name="Google Shape;1558;p216">
            <a:extLst>
              <a:ext uri="{FF2B5EF4-FFF2-40B4-BE49-F238E27FC236}">
                <a16:creationId xmlns:a16="http://schemas.microsoft.com/office/drawing/2014/main" id="{CB7BAB8A-5D12-7F65-8732-316346C0940A}"/>
              </a:ext>
            </a:extLst>
          </p:cNvPr>
          <p:cNvSpPr txBox="1"/>
          <p:nvPr/>
        </p:nvSpPr>
        <p:spPr>
          <a:xfrm>
            <a:off x="471811" y="2821540"/>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i="0" u="none" strike="noStrike" cap="none" dirty="0">
                <a:solidFill>
                  <a:srgbClr val="000000"/>
                </a:solidFill>
                <a:latin typeface="Calibri"/>
                <a:ea typeface="Calibri"/>
                <a:cs typeface="Calibri"/>
                <a:sym typeface="Calibri"/>
              </a:rPr>
              <a:t>5</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الأَفْعَالُ الَّتِي تَدُلُّ عَلَى شِدَّةِ البَرْدِ عَلَى القَرَوِيِّينَ؟-....................-....................-.....................-.............</a:t>
            </a:r>
            <a:endParaRPr sz="2400" b="1" dirty="0">
              <a:latin typeface="Calibri"/>
              <a:ea typeface="Calibri"/>
              <a:cs typeface="Calibri"/>
              <a:sym typeface="Calibri"/>
            </a:endParaRPr>
          </a:p>
        </p:txBody>
      </p:sp>
      <p:sp>
        <p:nvSpPr>
          <p:cNvPr id="5" name="Google Shape;1574;p218">
            <a:extLst>
              <a:ext uri="{FF2B5EF4-FFF2-40B4-BE49-F238E27FC236}">
                <a16:creationId xmlns:a16="http://schemas.microsoft.com/office/drawing/2014/main" id="{E66C200A-D685-33A9-D1C8-E47A9AA98BE6}"/>
              </a:ext>
            </a:extLst>
          </p:cNvPr>
          <p:cNvSpPr txBox="1"/>
          <p:nvPr/>
        </p:nvSpPr>
        <p:spPr>
          <a:xfrm>
            <a:off x="507674" y="1487054"/>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4-</a:t>
            </a:r>
            <a:r>
              <a:rPr lang="ar-SA" sz="2400" b="1" dirty="0">
                <a:latin typeface="Calibri"/>
                <a:ea typeface="Calibri"/>
                <a:cs typeface="Calibri"/>
              </a:rPr>
              <a:t> </a:t>
            </a:r>
            <a:r>
              <a:rPr lang="ar-MA" sz="2400" b="1" dirty="0">
                <a:solidFill>
                  <a:srgbClr val="000000"/>
                </a:solidFill>
                <a:ea typeface="Calibri"/>
                <a:cs typeface="Calibri"/>
                <a:sym typeface="Calibri"/>
              </a:rPr>
              <a:t>بِمَاذَا شَبَّهَ الكَاتِبُ النُّجُومَ؟ وَعَلَى مَاذَا يَدُلُّ ذَلِكَ؟ ...................................................................................</a:t>
            </a:r>
            <a:endParaRPr sz="2400" b="1" dirty="0">
              <a:latin typeface="Calibri"/>
              <a:ea typeface="Calibri"/>
              <a:cs typeface="Calibri"/>
              <a:sym typeface="Calibri"/>
            </a:endParaRPr>
          </a:p>
        </p:txBody>
      </p:sp>
      <p:sp>
        <p:nvSpPr>
          <p:cNvPr id="6" name="Google Shape;1574;p218">
            <a:extLst>
              <a:ext uri="{FF2B5EF4-FFF2-40B4-BE49-F238E27FC236}">
                <a16:creationId xmlns:a16="http://schemas.microsoft.com/office/drawing/2014/main" id="{76207606-D65C-CAF5-08E0-1468E7987BAB}"/>
              </a:ext>
            </a:extLst>
          </p:cNvPr>
          <p:cNvSpPr txBox="1"/>
          <p:nvPr/>
        </p:nvSpPr>
        <p:spPr>
          <a:xfrm>
            <a:off x="507674" y="4452930"/>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6-</a:t>
            </a:r>
            <a:r>
              <a:rPr lang="ar-SA" sz="2400" b="1" dirty="0">
                <a:latin typeface="Calibri"/>
                <a:ea typeface="Calibri"/>
                <a:cs typeface="Calibri"/>
              </a:rPr>
              <a:t> </a:t>
            </a:r>
            <a:r>
              <a:rPr lang="ar-MA" sz="2400" b="1" dirty="0">
                <a:solidFill>
                  <a:srgbClr val="000000"/>
                </a:solidFill>
                <a:ea typeface="Calibri"/>
                <a:cs typeface="Calibri"/>
                <a:sym typeface="Calibri"/>
              </a:rPr>
              <a:t>مَا مَوْقِفُ الوَاصِفِ مِنَ المَشْهَدِ المَوْصُوفِ؟؟........................................................................................</a:t>
            </a:r>
            <a:endParaRPr sz="2400" b="1" dirty="0">
              <a:latin typeface="Calibri"/>
              <a:ea typeface="Calibri"/>
              <a:cs typeface="Calibri"/>
              <a:sym typeface="Calibri"/>
            </a:endParaRPr>
          </a:p>
        </p:txBody>
      </p:sp>
    </p:spTree>
    <p:extLst>
      <p:ext uri="{BB962C8B-B14F-4D97-AF65-F5344CB8AC3E}">
        <p14:creationId xmlns:p14="http://schemas.microsoft.com/office/powerpoint/2010/main" val="574363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AC31E37-9A15-3693-4CFA-504AB21928E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295769A-1015-B488-0E07-8936643D1A7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F682CEAF-3179-6BC9-DF33-71B3C7CA22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E9630AC-E2F1-052D-7E0C-ECFB1F1C6AF0}"/>
              </a:ext>
            </a:extLst>
          </p:cNvPr>
          <p:cNvSpPr txBox="1">
            <a:spLocks noGrp="1"/>
          </p:cNvSpPr>
          <p:nvPr>
            <p:ph type="body" idx="4294967295"/>
          </p:nvPr>
        </p:nvSpPr>
        <p:spPr>
          <a:xfrm>
            <a:off x="812658" y="43786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chemeClr val="bg1">
                    <a:lumMod val="50000"/>
                  </a:schemeClr>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600" i="1" dirty="0">
              <a:solidFill>
                <a:schemeClr val="bg1">
                  <a:lumMod val="50000"/>
                </a:schemeClr>
              </a:solidFill>
            </a:endParaRPr>
          </a:p>
        </p:txBody>
      </p:sp>
      <p:sp>
        <p:nvSpPr>
          <p:cNvPr id="1548" name="Google Shape;1548;p49">
            <a:extLst>
              <a:ext uri="{FF2B5EF4-FFF2-40B4-BE49-F238E27FC236}">
                <a16:creationId xmlns:a16="http://schemas.microsoft.com/office/drawing/2014/main" id="{126A8AA0-9AFE-E52F-FC70-8F6D875E3B4D}"/>
              </a:ext>
            </a:extLst>
          </p:cNvPr>
          <p:cNvSpPr txBox="1">
            <a:spLocks noGrp="1"/>
          </p:cNvSpPr>
          <p:nvPr>
            <p:ph type="title" idx="4294967295"/>
          </p:nvPr>
        </p:nvSpPr>
        <p:spPr>
          <a:xfrm>
            <a:off x="983431" y="121369"/>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9" name="Google Shape;1504;p44" descr="Lever la main - Icônes mains et gestes gratuites">
            <a:extLst>
              <a:ext uri="{FF2B5EF4-FFF2-40B4-BE49-F238E27FC236}">
                <a16:creationId xmlns:a16="http://schemas.microsoft.com/office/drawing/2014/main" id="{C1B7F5D4-A98D-E3D2-FA75-48A94DA2D3FC}"/>
              </a:ext>
            </a:extLst>
          </p:cNvPr>
          <p:cNvPicPr preferRelativeResize="0"/>
          <p:nvPr/>
        </p:nvPicPr>
        <p:blipFill rotWithShape="1">
          <a:blip r:embed="rId4">
            <a:alphaModFix/>
          </a:blip>
          <a:srcRect/>
          <a:stretch/>
        </p:blipFill>
        <p:spPr>
          <a:xfrm>
            <a:off x="151589" y="82640"/>
            <a:ext cx="702642" cy="702642"/>
          </a:xfrm>
          <a:prstGeom prst="rect">
            <a:avLst/>
          </a:prstGeom>
          <a:noFill/>
          <a:ln>
            <a:noFill/>
          </a:ln>
        </p:spPr>
      </p:pic>
      <p:sp>
        <p:nvSpPr>
          <p:cNvPr id="12" name="Rectangle 11">
            <a:extLst>
              <a:ext uri="{FF2B5EF4-FFF2-40B4-BE49-F238E27FC236}">
                <a16:creationId xmlns:a16="http://schemas.microsoft.com/office/drawing/2014/main" id="{7D827A1B-E417-1D15-196F-7D5755B8360C}"/>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4" name="Google Shape;1558;p216">
            <a:extLst>
              <a:ext uri="{FF2B5EF4-FFF2-40B4-BE49-F238E27FC236}">
                <a16:creationId xmlns:a16="http://schemas.microsoft.com/office/drawing/2014/main" id="{D82259F9-702B-1A56-908B-F3ED282B4536}"/>
              </a:ext>
            </a:extLst>
          </p:cNvPr>
          <p:cNvSpPr txBox="1"/>
          <p:nvPr/>
        </p:nvSpPr>
        <p:spPr>
          <a:xfrm>
            <a:off x="507675" y="367658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i="0" u="none" strike="noStrike" cap="none" dirty="0">
                <a:solidFill>
                  <a:srgbClr val="000000"/>
                </a:solidFill>
                <a:latin typeface="Calibri"/>
                <a:ea typeface="Calibri"/>
                <a:cs typeface="Calibri"/>
                <a:sym typeface="Calibri"/>
              </a:rPr>
              <a:t>5</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الأَفْعَالُ الَّتِي تَدُلُّ عَلَى شِدَّةِ البَرْدِ عَلَى القَرَوِيِّينَ؟-....................-....................-.....................-.............</a:t>
            </a:r>
            <a:endParaRPr sz="2400" b="1" dirty="0">
              <a:latin typeface="Calibri"/>
              <a:ea typeface="Calibri"/>
              <a:cs typeface="Calibri"/>
              <a:sym typeface="Calibri"/>
            </a:endParaRPr>
          </a:p>
        </p:txBody>
      </p:sp>
      <p:sp>
        <p:nvSpPr>
          <p:cNvPr id="5" name="Google Shape;1574;p218">
            <a:extLst>
              <a:ext uri="{FF2B5EF4-FFF2-40B4-BE49-F238E27FC236}">
                <a16:creationId xmlns:a16="http://schemas.microsoft.com/office/drawing/2014/main" id="{AB84A3CA-F03B-812D-67A0-A97AEA128604}"/>
              </a:ext>
            </a:extLst>
          </p:cNvPr>
          <p:cNvSpPr txBox="1"/>
          <p:nvPr/>
        </p:nvSpPr>
        <p:spPr>
          <a:xfrm>
            <a:off x="507674" y="1271804"/>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4-</a:t>
            </a:r>
            <a:r>
              <a:rPr lang="ar-SA" sz="2400" b="1" dirty="0">
                <a:latin typeface="Calibri"/>
                <a:ea typeface="Calibri"/>
                <a:cs typeface="Calibri"/>
              </a:rPr>
              <a:t> </a:t>
            </a:r>
            <a:r>
              <a:rPr lang="ar-MA" sz="2400" b="1" dirty="0">
                <a:solidFill>
                  <a:srgbClr val="000000"/>
                </a:solidFill>
                <a:ea typeface="Calibri"/>
                <a:cs typeface="Calibri"/>
                <a:sym typeface="Calibri"/>
              </a:rPr>
              <a:t>بِمَاذَا شَبَّهَ الكَاتِبُ النُّجُومَ؟ وَعَلَى مَاذَا يَدُلُّ ذَلِكَ؟ ...................................................................................</a:t>
            </a:r>
            <a:endParaRPr sz="2400" b="1" dirty="0">
              <a:latin typeface="Calibri"/>
              <a:ea typeface="Calibri"/>
              <a:cs typeface="Calibri"/>
              <a:sym typeface="Calibri"/>
            </a:endParaRPr>
          </a:p>
        </p:txBody>
      </p:sp>
      <p:sp>
        <p:nvSpPr>
          <p:cNvPr id="6" name="Google Shape;1574;p218">
            <a:extLst>
              <a:ext uri="{FF2B5EF4-FFF2-40B4-BE49-F238E27FC236}">
                <a16:creationId xmlns:a16="http://schemas.microsoft.com/office/drawing/2014/main" id="{EE798670-3425-8C79-0A3A-64ACA7EE43EE}"/>
              </a:ext>
            </a:extLst>
          </p:cNvPr>
          <p:cNvSpPr txBox="1"/>
          <p:nvPr/>
        </p:nvSpPr>
        <p:spPr>
          <a:xfrm>
            <a:off x="507674" y="5267292"/>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6-</a:t>
            </a:r>
            <a:r>
              <a:rPr lang="ar-SA" sz="2400" b="1" dirty="0">
                <a:latin typeface="Calibri"/>
                <a:ea typeface="Calibri"/>
                <a:cs typeface="Calibri"/>
              </a:rPr>
              <a:t> </a:t>
            </a:r>
            <a:r>
              <a:rPr lang="ar-MA" sz="2400" b="1" dirty="0">
                <a:solidFill>
                  <a:srgbClr val="000000"/>
                </a:solidFill>
                <a:ea typeface="Calibri"/>
                <a:cs typeface="Calibri"/>
                <a:sym typeface="Calibri"/>
              </a:rPr>
              <a:t>مَا مَوْقِفُ الوَاصِفِ مِنَ المَشْهَدِ المَوْصُوفِ؟؟........................................................................................</a:t>
            </a:r>
            <a:endParaRPr sz="2400" b="1" dirty="0">
              <a:latin typeface="Calibri"/>
              <a:ea typeface="Calibri"/>
              <a:cs typeface="Calibri"/>
              <a:sym typeface="Calibri"/>
            </a:endParaRPr>
          </a:p>
        </p:txBody>
      </p:sp>
      <p:sp>
        <p:nvSpPr>
          <p:cNvPr id="16" name="Google Shape;1574;p218">
            <a:extLst>
              <a:ext uri="{FF2B5EF4-FFF2-40B4-BE49-F238E27FC236}">
                <a16:creationId xmlns:a16="http://schemas.microsoft.com/office/drawing/2014/main" id="{AEB07BD0-3D7C-987E-7403-05B5032FC694}"/>
              </a:ext>
            </a:extLst>
          </p:cNvPr>
          <p:cNvSpPr txBox="1"/>
          <p:nvPr/>
        </p:nvSpPr>
        <p:spPr>
          <a:xfrm>
            <a:off x="507674" y="2043400"/>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 </a:t>
            </a:r>
            <a:r>
              <a:rPr lang="ar-MA" sz="2400" b="1" dirty="0">
                <a:solidFill>
                  <a:srgbClr val="000000"/>
                </a:solidFill>
                <a:ea typeface="Calibri"/>
                <a:cs typeface="Calibri"/>
                <a:sym typeface="Calibri"/>
              </a:rPr>
              <a:t>شَبَّهَ الكَاتِبُ النُّجُومَ</a:t>
            </a:r>
            <a:r>
              <a:rPr lang="ar-SA" sz="2400" b="1" dirty="0">
                <a:solidFill>
                  <a:srgbClr val="000000"/>
                </a:solidFill>
                <a:ea typeface="Calibri"/>
                <a:cs typeface="Calibri"/>
                <a:sym typeface="Calibri"/>
              </a:rPr>
              <a:t> ب: </a:t>
            </a:r>
            <a:r>
              <a:rPr lang="ar-SA" sz="2400" b="1" dirty="0">
                <a:solidFill>
                  <a:srgbClr val="C00000"/>
                </a:solidFill>
                <a:ea typeface="Calibri"/>
                <a:cs typeface="Calibri"/>
                <a:sym typeface="Calibri"/>
              </a:rPr>
              <a:t>الأمل</a:t>
            </a:r>
            <a:r>
              <a:rPr lang="ar-SA" sz="2400" b="1" dirty="0">
                <a:solidFill>
                  <a:srgbClr val="000000"/>
                </a:solidFill>
                <a:ea typeface="Calibri"/>
                <a:cs typeface="Calibri"/>
                <a:sym typeface="Calibri"/>
              </a:rPr>
              <a:t> - </a:t>
            </a:r>
            <a:r>
              <a:rPr lang="ar-SA" sz="2400" b="1" dirty="0">
                <a:solidFill>
                  <a:srgbClr val="002060"/>
                </a:solidFill>
                <a:ea typeface="Calibri"/>
                <a:cs typeface="Calibri"/>
              </a:rPr>
              <a:t>وَظَهَرَتِ النُّجُومُ كَأَمَلٍ فِي النَّجَاةِ </a:t>
            </a:r>
            <a:endParaRPr sz="2400" b="1" dirty="0">
              <a:solidFill>
                <a:srgbClr val="002060"/>
              </a:solidFill>
              <a:ea typeface="Calibri"/>
              <a:cs typeface="Calibri"/>
              <a:sym typeface="Calibri"/>
            </a:endParaRPr>
          </a:p>
        </p:txBody>
      </p:sp>
      <p:sp>
        <p:nvSpPr>
          <p:cNvPr id="17" name="Google Shape;1574;p218">
            <a:extLst>
              <a:ext uri="{FF2B5EF4-FFF2-40B4-BE49-F238E27FC236}">
                <a16:creationId xmlns:a16="http://schemas.microsoft.com/office/drawing/2014/main" id="{1DF221EF-2E75-708F-BB53-24B39E865AC3}"/>
              </a:ext>
            </a:extLst>
          </p:cNvPr>
          <p:cNvSpPr txBox="1"/>
          <p:nvPr/>
        </p:nvSpPr>
        <p:spPr>
          <a:xfrm>
            <a:off x="496354" y="2835779"/>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 </a:t>
            </a:r>
            <a:r>
              <a:rPr lang="ar-MA" sz="2400" b="1" dirty="0">
                <a:solidFill>
                  <a:srgbClr val="000000"/>
                </a:solidFill>
                <a:ea typeface="Calibri"/>
                <a:cs typeface="Calibri"/>
                <a:sym typeface="Calibri"/>
              </a:rPr>
              <a:t>يَدُلُّ ذَلِكََ</a:t>
            </a:r>
            <a:r>
              <a:rPr lang="ar-SA" sz="2400" b="1" dirty="0">
                <a:solidFill>
                  <a:srgbClr val="000000"/>
                </a:solidFill>
                <a:ea typeface="Calibri"/>
                <a:cs typeface="Calibri"/>
                <a:sym typeface="Calibri"/>
              </a:rPr>
              <a:t> </a:t>
            </a:r>
            <a:r>
              <a:rPr lang="ar-MA" sz="2400" b="1" dirty="0">
                <a:solidFill>
                  <a:srgbClr val="000000"/>
                </a:solidFill>
                <a:ea typeface="Calibri"/>
                <a:cs typeface="Calibri"/>
                <a:sym typeface="Calibri"/>
              </a:rPr>
              <a:t>عَل</a:t>
            </a:r>
            <a:r>
              <a:rPr lang="ar-SA" sz="2400" b="1" dirty="0">
                <a:solidFill>
                  <a:srgbClr val="000000"/>
                </a:solidFill>
                <a:ea typeface="Calibri"/>
                <a:cs typeface="Calibri"/>
                <a:sym typeface="Calibri"/>
              </a:rPr>
              <a:t>ى: </a:t>
            </a:r>
            <a:r>
              <a:rPr lang="ar-SA" sz="2400" b="1" dirty="0">
                <a:solidFill>
                  <a:srgbClr val="C00000"/>
                </a:solidFill>
                <a:ea typeface="Calibri"/>
                <a:cs typeface="Calibri"/>
                <a:sym typeface="Calibri"/>
              </a:rPr>
              <a:t>قَسْوَةُ الشِّتاءِ عَلَيهِم</a:t>
            </a:r>
            <a:r>
              <a:rPr lang="ar-SA" sz="2400" b="1" dirty="0">
                <a:solidFill>
                  <a:srgbClr val="000000"/>
                </a:solidFill>
                <a:ea typeface="Calibri"/>
                <a:cs typeface="Calibri"/>
                <a:sym typeface="Calibri"/>
              </a:rPr>
              <a:t>. / </a:t>
            </a:r>
            <a:r>
              <a:rPr lang="ar-SA" sz="2400" b="1" dirty="0">
                <a:solidFill>
                  <a:srgbClr val="002060"/>
                </a:solidFill>
                <a:ea typeface="Calibri"/>
                <a:cs typeface="Calibri"/>
              </a:rPr>
              <a:t>النَّجَاةِ مِنْ أَوْجَاعِ بَرْدِ الشِّتَاءِ</a:t>
            </a:r>
            <a:r>
              <a:rPr lang="ar-SA" sz="2400" b="1" dirty="0">
                <a:solidFill>
                  <a:srgbClr val="002060"/>
                </a:solidFill>
                <a:ea typeface="Calibri"/>
                <a:cs typeface="Calibri"/>
                <a:sym typeface="Calibri"/>
              </a:rPr>
              <a:t> </a:t>
            </a:r>
            <a:endParaRPr sz="2400" b="1" dirty="0">
              <a:solidFill>
                <a:srgbClr val="002060"/>
              </a:solidFill>
              <a:ea typeface="Calibri"/>
              <a:cs typeface="Calibri"/>
              <a:sym typeface="Calibri"/>
            </a:endParaRPr>
          </a:p>
        </p:txBody>
      </p:sp>
      <p:sp>
        <p:nvSpPr>
          <p:cNvPr id="18" name="Google Shape;1558;p216">
            <a:extLst>
              <a:ext uri="{FF2B5EF4-FFF2-40B4-BE49-F238E27FC236}">
                <a16:creationId xmlns:a16="http://schemas.microsoft.com/office/drawing/2014/main" id="{C0821772-4070-31B8-477D-874C49D241C1}"/>
              </a:ext>
            </a:extLst>
          </p:cNvPr>
          <p:cNvSpPr txBox="1"/>
          <p:nvPr/>
        </p:nvSpPr>
        <p:spPr>
          <a:xfrm>
            <a:off x="507675" y="4517389"/>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85000" lnSpcReduction="10000"/>
          </a:bodyPr>
          <a:lstStyle/>
          <a:p>
            <a:pPr lvl="0" algn="r" rtl="1">
              <a:lnSpc>
                <a:spcPct val="90000"/>
              </a:lnSpc>
              <a:buClr>
                <a:srgbClr val="000000"/>
              </a:buClr>
              <a:buSzPts val="2000"/>
            </a:pPr>
            <a:r>
              <a:rPr lang="ar-SA" sz="2600" b="1" dirty="0">
                <a:solidFill>
                  <a:srgbClr val="C00000"/>
                </a:solidFill>
                <a:latin typeface="Calibri"/>
                <a:ea typeface="Calibri"/>
                <a:cs typeface="Calibri"/>
                <a:sym typeface="Calibri"/>
              </a:rPr>
              <a:t>الجواب:</a:t>
            </a:r>
            <a:r>
              <a:rPr lang="ar-S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الأَفْعَالُ الَّتِي تَدُلُّ عَلَى شِدَّةِ البَرْدِ عَلَى القَرَوِيِّينَ</a:t>
            </a:r>
            <a:r>
              <a:rPr lang="ar-SA" sz="2400" b="1" dirty="0">
                <a:solidFill>
                  <a:srgbClr val="000000"/>
                </a:solidFill>
                <a:ea typeface="Calibri"/>
                <a:cs typeface="Calibri"/>
                <a:sym typeface="Calibri"/>
              </a:rPr>
              <a:t>: </a:t>
            </a:r>
            <a:r>
              <a:rPr lang="ar-MA" sz="2400" b="1" dirty="0">
                <a:solidFill>
                  <a:srgbClr val="000000"/>
                </a:solidFill>
                <a:ea typeface="Calibri"/>
                <a:cs typeface="Calibri"/>
                <a:sym typeface="Calibri"/>
              </a:rPr>
              <a:t>-</a:t>
            </a:r>
            <a:r>
              <a:rPr lang="ar-SA" sz="2400" b="1" dirty="0">
                <a:solidFill>
                  <a:srgbClr val="002060"/>
                </a:solidFill>
                <a:cs typeface="Mudir MT" pitchFamily="2" charset="-78"/>
              </a:rPr>
              <a:t> </a:t>
            </a:r>
            <a:r>
              <a:rPr lang="ar-SA" sz="2600" b="1" dirty="0">
                <a:solidFill>
                  <a:srgbClr val="002060"/>
                </a:solidFill>
                <a:ea typeface="Calibri"/>
                <a:cs typeface="Calibri"/>
              </a:rPr>
              <a:t>غَمَرَتِ الْعُتْمَةُ </a:t>
            </a:r>
            <a:r>
              <a:rPr lang="ar-MA" sz="2600" b="1" dirty="0">
                <a:solidFill>
                  <a:srgbClr val="002060"/>
                </a:solidFill>
                <a:ea typeface="Calibri"/>
                <a:cs typeface="Calibri"/>
                <a:sym typeface="Calibri"/>
              </a:rPr>
              <a:t>-</a:t>
            </a:r>
            <a:r>
              <a:rPr lang="ar-SA" sz="2600" b="1" dirty="0">
                <a:solidFill>
                  <a:srgbClr val="002060"/>
                </a:solidFill>
                <a:ea typeface="Calibri"/>
                <a:cs typeface="Calibri"/>
              </a:rPr>
              <a:t> وَسَادَ صَمْتٌ </a:t>
            </a:r>
            <a:r>
              <a:rPr lang="ar-MA" sz="2600" b="1" dirty="0">
                <a:solidFill>
                  <a:srgbClr val="002060"/>
                </a:solidFill>
                <a:ea typeface="Calibri"/>
                <a:cs typeface="Calibri"/>
                <a:sym typeface="Calibri"/>
              </a:rPr>
              <a:t>-</a:t>
            </a:r>
            <a:r>
              <a:rPr lang="ar-SA" sz="2600" b="1" dirty="0">
                <a:solidFill>
                  <a:srgbClr val="002060"/>
                </a:solidFill>
                <a:ea typeface="Calibri"/>
                <a:cs typeface="Calibri"/>
              </a:rPr>
              <a:t>أَوْصَدَ الْأَبْوَابَ </a:t>
            </a:r>
            <a:r>
              <a:rPr lang="ar-MA" sz="2600" b="1" dirty="0">
                <a:solidFill>
                  <a:srgbClr val="002060"/>
                </a:solidFill>
                <a:ea typeface="Calibri"/>
                <a:cs typeface="Calibri"/>
                <a:sym typeface="Calibri"/>
              </a:rPr>
              <a:t>-</a:t>
            </a:r>
            <a:r>
              <a:rPr lang="ar-SA" sz="2600" b="1" dirty="0">
                <a:solidFill>
                  <a:srgbClr val="002060"/>
                </a:solidFill>
                <a:ea typeface="Calibri"/>
                <a:cs typeface="Calibri"/>
              </a:rPr>
              <a:t> وَأَشْعَلُوا الْمَوَاقِدَ</a:t>
            </a:r>
            <a:endParaRPr sz="2600" b="1" dirty="0">
              <a:solidFill>
                <a:srgbClr val="002060"/>
              </a:solidFill>
              <a:ea typeface="Calibri"/>
              <a:cs typeface="Calibri"/>
              <a:sym typeface="Calibri"/>
            </a:endParaRPr>
          </a:p>
        </p:txBody>
      </p:sp>
      <p:sp>
        <p:nvSpPr>
          <p:cNvPr id="19" name="Google Shape;1574;p218">
            <a:extLst>
              <a:ext uri="{FF2B5EF4-FFF2-40B4-BE49-F238E27FC236}">
                <a16:creationId xmlns:a16="http://schemas.microsoft.com/office/drawing/2014/main" id="{CBD708DE-7D13-4D63-908F-3801AB403AF9}"/>
              </a:ext>
            </a:extLst>
          </p:cNvPr>
          <p:cNvSpPr txBox="1"/>
          <p:nvPr/>
        </p:nvSpPr>
        <p:spPr>
          <a:xfrm>
            <a:off x="458501" y="6049949"/>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lnSpcReduction="20000"/>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 </a:t>
            </a:r>
            <a:r>
              <a:rPr lang="ar-MA" sz="2400" b="1" dirty="0">
                <a:solidFill>
                  <a:srgbClr val="000000"/>
                </a:solidFill>
                <a:ea typeface="Calibri"/>
                <a:cs typeface="Calibri"/>
                <a:sym typeface="Calibri"/>
              </a:rPr>
              <a:t>مَوْقِفُ الوَاصِفِ مِنَ المَشْهَدِ المَوْصُوفِ</a:t>
            </a:r>
            <a:r>
              <a:rPr lang="ar-SA" sz="2400" b="1" dirty="0">
                <a:solidFill>
                  <a:srgbClr val="000000"/>
                </a:solidFill>
                <a:ea typeface="Calibri"/>
                <a:cs typeface="Calibri"/>
                <a:sym typeface="Calibri"/>
              </a:rPr>
              <a:t>، هو: </a:t>
            </a:r>
            <a:r>
              <a:rPr lang="ar-SA" sz="2400" b="1" dirty="0">
                <a:solidFill>
                  <a:srgbClr val="002060"/>
                </a:solidFill>
                <a:cs typeface="Mudir MT" pitchFamily="2" charset="-78"/>
              </a:rPr>
              <a:t>التَّأَثُّرُ وَالتَّعَاطُفُ مَعَ القَرَوِيِّينَ </a:t>
            </a:r>
            <a:r>
              <a:rPr lang="ar-SA" sz="2400" b="1" dirty="0">
                <a:solidFill>
                  <a:srgbClr val="002060"/>
                </a:solidFill>
                <a:ea typeface="Calibri"/>
                <a:cs typeface="Calibri"/>
                <a:sym typeface="Calibri"/>
              </a:rPr>
              <a:t>/ </a:t>
            </a:r>
            <a:r>
              <a:rPr lang="ar-SA" sz="2400" b="1" dirty="0">
                <a:solidFill>
                  <a:srgbClr val="002060"/>
                </a:solidFill>
                <a:cs typeface="Mudir MT" pitchFamily="2" charset="-78"/>
              </a:rPr>
              <a:t>عَلَّهَا تَحْمِلُ لَهُمْ يَوْمًا أَقَلَّ مَشَقَّةً وَأَكْثَرَ دِفْئًا.</a:t>
            </a:r>
            <a:endParaRPr sz="2400" b="1" dirty="0">
              <a:solidFill>
                <a:srgbClr val="002060"/>
              </a:solidFill>
              <a:ea typeface="Calibri"/>
              <a:cs typeface="Calibri"/>
              <a:sym typeface="Calibri"/>
            </a:endParaRPr>
          </a:p>
        </p:txBody>
      </p:sp>
    </p:spTree>
    <p:extLst>
      <p:ext uri="{BB962C8B-B14F-4D97-AF65-F5344CB8AC3E}">
        <p14:creationId xmlns:p14="http://schemas.microsoft.com/office/powerpoint/2010/main" val="1994237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4CB3DD-2495-B088-92B3-B80D0FB18B4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1A04D9-AFBB-937B-CB18-FBD15D4E8E2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2" name="Rectangle 11">
            <a:extLst>
              <a:ext uri="{FF2B5EF4-FFF2-40B4-BE49-F238E27FC236}">
                <a16:creationId xmlns:a16="http://schemas.microsoft.com/office/drawing/2014/main" id="{1A5E31BD-79CF-C44A-C8A4-C9395FC46C4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 name="Rectangle : coins arrondis 2">
            <a:extLst>
              <a:ext uri="{FF2B5EF4-FFF2-40B4-BE49-F238E27FC236}">
                <a16:creationId xmlns:a16="http://schemas.microsoft.com/office/drawing/2014/main" id="{535F4B11-0071-A6B5-C167-B83E5AEF677A}"/>
              </a:ext>
            </a:extLst>
          </p:cNvPr>
          <p:cNvSpPr/>
          <p:nvPr/>
        </p:nvSpPr>
        <p:spPr>
          <a:xfrm>
            <a:off x="2509018" y="740128"/>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لفهمي القرائي</a:t>
            </a:r>
            <a:endParaRPr lang="fr-FR" sz="3200" b="1" dirty="0"/>
          </a:p>
        </p:txBody>
      </p:sp>
      <p:pic>
        <p:nvPicPr>
          <p:cNvPr id="14" name="Picture 2" descr="Image générée">
            <a:extLst>
              <a:ext uri="{FF2B5EF4-FFF2-40B4-BE49-F238E27FC236}">
                <a16:creationId xmlns:a16="http://schemas.microsoft.com/office/drawing/2014/main" id="{024CDCA2-3BEC-D4FE-8FE4-852843E4A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369;p31">
            <a:extLst>
              <a:ext uri="{FF2B5EF4-FFF2-40B4-BE49-F238E27FC236}">
                <a16:creationId xmlns:a16="http://schemas.microsoft.com/office/drawing/2014/main" id="{B591E3BB-E042-AFBE-6E0C-DADE64CF53FF}"/>
              </a:ext>
            </a:extLst>
          </p:cNvPr>
          <p:cNvSpPr txBox="1"/>
          <p:nvPr/>
        </p:nvSpPr>
        <p:spPr>
          <a:xfrm>
            <a:off x="765613" y="405277"/>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فهمهم  القرائي ذاتيا بوضع دائرة أمام الرمز الموافق لإنجازهم القرائي في الجهة الخاصة بذلك على الكراسة.  </a:t>
            </a:r>
            <a:endParaRPr lang="fr-FR" sz="1600" i="1" dirty="0">
              <a:solidFill>
                <a:schemeClr val="bg1">
                  <a:lumMod val="50000"/>
                </a:schemeClr>
              </a:solidFill>
            </a:endParaRPr>
          </a:p>
        </p:txBody>
      </p:sp>
      <p:pic>
        <p:nvPicPr>
          <p:cNvPr id="21" name="Image 20">
            <a:extLst>
              <a:ext uri="{FF2B5EF4-FFF2-40B4-BE49-F238E27FC236}">
                <a16:creationId xmlns:a16="http://schemas.microsoft.com/office/drawing/2014/main" id="{55D17C6E-620A-59C1-D06F-FEC094A4754A}"/>
              </a:ext>
            </a:extLst>
          </p:cNvPr>
          <p:cNvPicPr>
            <a:picLocks noChangeAspect="1"/>
          </p:cNvPicPr>
          <p:nvPr/>
        </p:nvPicPr>
        <p:blipFill>
          <a:blip r:embed="rId4"/>
          <a:stretch>
            <a:fillRect/>
          </a:stretch>
        </p:blipFill>
        <p:spPr>
          <a:xfrm>
            <a:off x="2654957" y="1440186"/>
            <a:ext cx="8020556" cy="5351314"/>
          </a:xfrm>
          <a:prstGeom prst="rect">
            <a:avLst/>
          </a:prstGeom>
        </p:spPr>
      </p:pic>
      <p:sp>
        <p:nvSpPr>
          <p:cNvPr id="4" name="Google Shape;1367;p31">
            <a:extLst>
              <a:ext uri="{FF2B5EF4-FFF2-40B4-BE49-F238E27FC236}">
                <a16:creationId xmlns:a16="http://schemas.microsoft.com/office/drawing/2014/main" id="{20ED6EB8-C71A-629C-A9D0-04EA05741EF1}"/>
              </a:ext>
            </a:extLst>
          </p:cNvPr>
          <p:cNvSpPr txBox="1">
            <a:spLocks/>
          </p:cNvSpPr>
          <p:nvPr/>
        </p:nvSpPr>
        <p:spPr>
          <a:xfrm>
            <a:off x="335360" y="40004"/>
            <a:ext cx="1101722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rPr>
              <a:t>5- التقويم الذاتي: أقوم فهمي القرائي.</a:t>
            </a:r>
          </a:p>
        </p:txBody>
      </p:sp>
    </p:spTree>
    <p:extLst>
      <p:ext uri="{BB962C8B-B14F-4D97-AF65-F5344CB8AC3E}">
        <p14:creationId xmlns:p14="http://schemas.microsoft.com/office/powerpoint/2010/main" val="814401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331E-704C-219A-2F1B-4E226D7CE74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422C0397-356F-B692-90A9-4A65B3D77145}"/>
              </a:ext>
            </a:extLst>
          </p:cNvPr>
          <p:cNvGrpSpPr/>
          <p:nvPr/>
        </p:nvGrpSpPr>
        <p:grpSpPr>
          <a:xfrm>
            <a:off x="5171607" y="1642150"/>
            <a:ext cx="5610626" cy="3873929"/>
            <a:chOff x="1641585" y="1048972"/>
            <a:chExt cx="5867403" cy="3260732"/>
          </a:xfrm>
        </p:grpSpPr>
        <p:sp>
          <p:nvSpPr>
            <p:cNvPr id="6" name="Rectangle : coins arrondis 10">
              <a:extLst>
                <a:ext uri="{FF2B5EF4-FFF2-40B4-BE49-F238E27FC236}">
                  <a16:creationId xmlns:a16="http://schemas.microsoft.com/office/drawing/2014/main" id="{00B87FB4-E61A-E11C-5330-92BE01852C6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B98D18DC-FDD3-B22E-5F62-47ADBF99481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C57F72C-DF00-5CF0-5AC3-E925C98519E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183D981-979D-7B5C-1989-99A7DC5BDCF2}"/>
              </a:ext>
            </a:extLst>
          </p:cNvPr>
          <p:cNvSpPr txBox="1"/>
          <p:nvPr/>
        </p:nvSpPr>
        <p:spPr>
          <a:xfrm>
            <a:off x="5381468" y="1945420"/>
            <a:ext cx="5400765" cy="296715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kumimoji="0" lang="ar-MA" sz="4900" b="1" i="0" u="none" strike="noStrike" kern="0" cap="none" spc="0" normalizeH="0" baseline="0" noProof="0" dirty="0">
                <a:ln>
                  <a:noFill/>
                </a:ln>
                <a:solidFill>
                  <a:srgbClr val="44546A"/>
                </a:solidFill>
                <a:effectLst/>
                <a:uLnTx/>
                <a:uFillTx/>
                <a:latin typeface="Calibri"/>
                <a:ea typeface="Calibri"/>
                <a:cs typeface="Calibri"/>
              </a:rPr>
              <a:t>النشاط </a:t>
            </a:r>
            <a:r>
              <a:rPr kumimoji="0" lang="ar-SA" sz="4900" b="1" i="0" u="none" strike="noStrike" kern="0" cap="none" spc="0" normalizeH="0" baseline="0" noProof="0" dirty="0">
                <a:ln>
                  <a:noFill/>
                </a:ln>
                <a:solidFill>
                  <a:srgbClr val="44546A"/>
                </a:solidFill>
                <a:effectLst/>
                <a:uLnTx/>
                <a:uFillTx/>
                <a:latin typeface="Calibri"/>
                <a:ea typeface="Calibri"/>
                <a:cs typeface="Calibri"/>
              </a:rPr>
              <a:t>الرابع</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rgbClr val="44546A"/>
                </a:solidFill>
                <a:latin typeface="Calibri"/>
                <a:ea typeface="Calibri"/>
                <a:cs typeface="Calibri"/>
                <a:sym typeface="Calibri"/>
              </a:rPr>
              <a:t>أوظفُ وأستثمرُ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3" name="Picture 2">
            <a:extLst>
              <a:ext uri="{FF2B5EF4-FFF2-40B4-BE49-F238E27FC236}">
                <a16:creationId xmlns:a16="http://schemas.microsoft.com/office/drawing/2014/main" id="{43BFAA8C-B339-0DCE-831A-666A3E0FF02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2114503" y="2230444"/>
            <a:ext cx="2697339" cy="2697339"/>
          </a:xfrm>
          <a:prstGeom prst="rect">
            <a:avLst/>
          </a:prstGeom>
        </p:spPr>
      </p:pic>
      <p:sp>
        <p:nvSpPr>
          <p:cNvPr id="2" name="Google Shape;1548;p49">
            <a:extLst>
              <a:ext uri="{FF2B5EF4-FFF2-40B4-BE49-F238E27FC236}">
                <a16:creationId xmlns:a16="http://schemas.microsoft.com/office/drawing/2014/main" id="{190D2230-9C31-0604-3BC0-6F967EBB9524}"/>
              </a:ext>
            </a:extLst>
          </p:cNvPr>
          <p:cNvSpPr txBox="1">
            <a:spLocks/>
          </p:cNvSpPr>
          <p:nvPr/>
        </p:nvSpPr>
        <p:spPr>
          <a:xfrm>
            <a:off x="4987636" y="5819349"/>
            <a:ext cx="5418140" cy="26556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rgbClr val="C00000"/>
                </a:solidFill>
              </a:rPr>
              <a:t>ينجز مع التلاميذ الذين أنهوا مرحلة أجيب عن أسئلة الفهم</a:t>
            </a:r>
          </a:p>
        </p:txBody>
      </p:sp>
    </p:spTree>
    <p:extLst>
      <p:ext uri="{BB962C8B-B14F-4D97-AF65-F5344CB8AC3E}">
        <p14:creationId xmlns:p14="http://schemas.microsoft.com/office/powerpoint/2010/main" val="1608343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511;p45">
            <a:extLst>
              <a:ext uri="{FF2B5EF4-FFF2-40B4-BE49-F238E27FC236}">
                <a16:creationId xmlns:a16="http://schemas.microsoft.com/office/drawing/2014/main" id="{21D933F7-C3D6-0516-1DCE-96F9D0876137}"/>
              </a:ext>
            </a:extLst>
          </p:cNvPr>
          <p:cNvSpPr txBox="1">
            <a:spLocks/>
          </p:cNvSpPr>
          <p:nvPr/>
        </p:nvSpPr>
        <p:spPr>
          <a:xfrm>
            <a:off x="1903459" y="439041"/>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i="1" dirty="0">
                <a:solidFill>
                  <a:srgbClr val="AEABAB"/>
                </a:solidFill>
              </a:rPr>
              <a:t>يوجه الأستاذ التلاميذ إلى توظيف تعلماتهم السابقة في إنتاج جمل وصفية لمشهد طبيعي على غرار الجملة المقترحة. </a:t>
            </a:r>
            <a:endParaRPr lang="ar-SA" sz="1600" i="1" dirty="0"/>
          </a:p>
        </p:txBody>
      </p:sp>
      <p:sp>
        <p:nvSpPr>
          <p:cNvPr id="8" name="Google Shape;1548;p49">
            <a:extLst>
              <a:ext uri="{FF2B5EF4-FFF2-40B4-BE49-F238E27FC236}">
                <a16:creationId xmlns:a16="http://schemas.microsoft.com/office/drawing/2014/main" id="{D5D11558-01AF-44C3-3708-85D25F7FC695}"/>
              </a:ext>
            </a:extLst>
          </p:cNvPr>
          <p:cNvSpPr txBox="1">
            <a:spLocks/>
          </p:cNvSpPr>
          <p:nvPr/>
        </p:nvSpPr>
        <p:spPr>
          <a:xfrm>
            <a:off x="953451" y="15134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err="1">
                <a:solidFill>
                  <a:schemeClr val="bg2">
                    <a:lumMod val="50000"/>
                  </a:schemeClr>
                </a:solidFill>
              </a:rPr>
              <a:t>ٱلآنَ</a:t>
            </a:r>
            <a:r>
              <a:rPr lang="ar-SA" sz="1800" b="1" dirty="0">
                <a:solidFill>
                  <a:schemeClr val="bg2">
                    <a:lumMod val="50000"/>
                  </a:schemeClr>
                </a:solidFill>
              </a:rPr>
              <a:t>، سَنُوَظِّفُ </a:t>
            </a:r>
            <a:r>
              <a:rPr lang="ar-SA" sz="1800" b="1" dirty="0" err="1">
                <a:solidFill>
                  <a:schemeClr val="bg2">
                    <a:lumMod val="50000"/>
                  </a:schemeClr>
                </a:solidFill>
              </a:rPr>
              <a:t>تَعَلُّمَاتِنَا</a:t>
            </a:r>
            <a:r>
              <a:rPr lang="ar-SA" sz="1800" b="1" dirty="0">
                <a:solidFill>
                  <a:schemeClr val="bg2">
                    <a:lumMod val="50000"/>
                  </a:schemeClr>
                </a:solidFill>
              </a:rPr>
              <a:t> فِي إِنْتَاجِ جُمَلٍ وَصْفِيَّةٍ لِمَشْهَدٍ طَبِيعِيٍّ.</a:t>
            </a:r>
          </a:p>
        </p:txBody>
      </p:sp>
      <p:pic>
        <p:nvPicPr>
          <p:cNvPr id="11" name="Picture 4" descr="Image générée">
            <a:extLst>
              <a:ext uri="{FF2B5EF4-FFF2-40B4-BE49-F238E27FC236}">
                <a16:creationId xmlns:a16="http://schemas.microsoft.com/office/drawing/2014/main" id="{5641ADB3-1E0D-A63E-7B70-7DD4B57700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95551"/>
            <a:ext cx="732016" cy="69648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13B1984-79F5-2DD1-90C4-83DE0CAB4716}"/>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 name="ZoneTexte 11">
            <a:extLst>
              <a:ext uri="{FF2B5EF4-FFF2-40B4-BE49-F238E27FC236}">
                <a16:creationId xmlns:a16="http://schemas.microsoft.com/office/drawing/2014/main" id="{ED1789EA-D431-4811-ADEE-6B83AFD14474}"/>
              </a:ext>
            </a:extLst>
          </p:cNvPr>
          <p:cNvSpPr txBox="1"/>
          <p:nvPr/>
        </p:nvSpPr>
        <p:spPr>
          <a:xfrm>
            <a:off x="953451" y="1276259"/>
            <a:ext cx="10052600" cy="461665"/>
          </a:xfrm>
          <a:prstGeom prst="rect">
            <a:avLst/>
          </a:prstGeom>
          <a:solidFill>
            <a:schemeClr val="accent6">
              <a:lumMod val="20000"/>
              <a:lumOff val="80000"/>
            </a:schemeClr>
          </a:solidFill>
        </p:spPr>
        <p:txBody>
          <a:bodyPr wrap="square">
            <a:spAutoFit/>
          </a:bodyPr>
          <a:lstStyle/>
          <a:p>
            <a:pPr marL="228600" lvl="0" indent="-228600" algn="r" defTabSz="685800" rtl="1">
              <a:defRPr/>
            </a:pPr>
            <a:r>
              <a:rPr lang="ar-SA" sz="2400" b="1" dirty="0">
                <a:solidFill>
                  <a:prstClr val="black"/>
                </a:solidFill>
                <a:cs typeface="Mudir MT" pitchFamily="2" charset="-78"/>
              </a:rPr>
              <a:t>1- </a:t>
            </a:r>
            <a:r>
              <a:rPr lang="ar-MA" sz="2400" b="1" dirty="0">
                <a:solidFill>
                  <a:prstClr val="black"/>
                </a:solidFill>
                <a:cs typeface="Mudir MT" pitchFamily="2" charset="-78"/>
              </a:rPr>
              <a:t>أتمم الجمل بتعابير وصفية مناسبة:- </a:t>
            </a:r>
            <a:r>
              <a:rPr lang="ar-MA" sz="2400" b="1" dirty="0">
                <a:solidFill>
                  <a:srgbClr val="002060"/>
                </a:solidFill>
                <a:cs typeface="Mudir MT" pitchFamily="2" charset="-78"/>
                <a:sym typeface="Calibri"/>
              </a:rPr>
              <a:t>ك</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أ</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م</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الل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يل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ب</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ه</a:t>
            </a:r>
            <a:r>
              <a:rPr lang="ar-SA" sz="2400" b="1" dirty="0">
                <a:solidFill>
                  <a:srgbClr val="002060"/>
                </a:solidFill>
                <a:cs typeface="Mudir MT" pitchFamily="2" charset="-78"/>
                <a:sym typeface="Calibri"/>
              </a:rPr>
              <a:t>ُ</a:t>
            </a:r>
            <a:r>
              <a:rPr lang="ar-MA" sz="2400" b="1" dirty="0" err="1">
                <a:solidFill>
                  <a:srgbClr val="002060"/>
                </a:solidFill>
                <a:cs typeface="Mudir MT" pitchFamily="2" charset="-78"/>
                <a:sym typeface="Calibri"/>
              </a:rPr>
              <a:t>دوء</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 الن</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ج</a:t>
            </a:r>
            <a:r>
              <a:rPr lang="ar-SA" sz="2400" b="1" dirty="0">
                <a:solidFill>
                  <a:srgbClr val="002060"/>
                </a:solidFill>
                <a:cs typeface="Mudir MT" pitchFamily="2" charset="-78"/>
                <a:sym typeface="Calibri"/>
              </a:rPr>
              <a:t>ُ</a:t>
            </a:r>
            <a:r>
              <a:rPr lang="ar-MA" sz="2400" b="1" dirty="0" err="1">
                <a:solidFill>
                  <a:srgbClr val="002060"/>
                </a:solidFill>
                <a:cs typeface="Mudir MT" pitchFamily="2" charset="-78"/>
                <a:sym typeface="Calibri"/>
              </a:rPr>
              <a:t>وم</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-ت</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وارى الن</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هار</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a:t>
            </a:r>
            <a:endParaRPr lang="ar-SA" sz="2400" dirty="0">
              <a:solidFill>
                <a:srgbClr val="002060"/>
              </a:solidFill>
              <a:cs typeface="Mudir MT" pitchFamily="2" charset="-78"/>
            </a:endParaRPr>
          </a:p>
        </p:txBody>
      </p:sp>
      <p:graphicFrame>
        <p:nvGraphicFramePr>
          <p:cNvPr id="7" name="Tableau 6">
            <a:extLst>
              <a:ext uri="{FF2B5EF4-FFF2-40B4-BE49-F238E27FC236}">
                <a16:creationId xmlns:a16="http://schemas.microsoft.com/office/drawing/2014/main" id="{A5B270F3-31F3-2762-2DD8-8671A5C3F6C5}"/>
              </a:ext>
            </a:extLst>
          </p:cNvPr>
          <p:cNvGraphicFramePr>
            <a:graphicFrameLocks noGrp="1"/>
          </p:cNvGraphicFramePr>
          <p:nvPr>
            <p:extLst>
              <p:ext uri="{D42A27DB-BD31-4B8C-83A1-F6EECF244321}">
                <p14:modId xmlns:p14="http://schemas.microsoft.com/office/powerpoint/2010/main" val="2086471274"/>
              </p:ext>
            </p:extLst>
          </p:nvPr>
        </p:nvGraphicFramePr>
        <p:xfrm>
          <a:off x="953449" y="2098423"/>
          <a:ext cx="10052601" cy="1508790"/>
        </p:xfrm>
        <a:graphic>
          <a:graphicData uri="http://schemas.openxmlformats.org/drawingml/2006/table">
            <a:tbl>
              <a:tblPr firstRow="1" bandRow="1">
                <a:noFill/>
              </a:tblPr>
              <a:tblGrid>
                <a:gridCol w="10052601">
                  <a:extLst>
                    <a:ext uri="{9D8B030D-6E8A-4147-A177-3AD203B41FA5}">
                      <a16:colId xmlns:a16="http://schemas.microsoft.com/office/drawing/2014/main" val="3677733942"/>
                    </a:ext>
                  </a:extLst>
                </a:gridCol>
              </a:tblGrid>
              <a:tr h="443526">
                <a:tc>
                  <a:txBody>
                    <a:bodyPr/>
                    <a:lstStyle/>
                    <a:p>
                      <a:pPr marL="228600" marR="0" lvl="0" indent="-228600" algn="r" rtl="1">
                        <a:lnSpc>
                          <a:spcPct val="10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a:t>
                      </a:r>
                      <a:r>
                        <a:rPr lang="ar-SA" sz="2400" dirty="0"/>
                        <a:t> </a:t>
                      </a:r>
                      <a:r>
                        <a:rPr lang="ar-SA" sz="2400" b="1" kern="1200" dirty="0">
                          <a:solidFill>
                            <a:prstClr val="black"/>
                          </a:solidFill>
                          <a:latin typeface="+mn-lt"/>
                          <a:ea typeface="+mn-ea"/>
                          <a:cs typeface="Mudir MT" pitchFamily="2" charset="-78"/>
                        </a:rPr>
                        <a:t>خَلْفَ قِمَمِ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لجِبَالِ، تَارِكًا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لسَّمَاءَ تَكْتَسِي بِحُمْرَةِ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لشَّفَقِ</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4226970541"/>
                  </a:ext>
                </a:extLst>
              </a:tr>
              <a:tr h="443526">
                <a:tc>
                  <a:txBody>
                    <a:bodyPr/>
                    <a:lstStyle/>
                    <a:p>
                      <a:pPr marL="228600" marR="0" lvl="0" indent="-228600" algn="r" rtl="1">
                        <a:lnSpc>
                          <a:spcPct val="10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ز</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ح</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ف</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..................................على ال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ق</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الن</a:t>
                      </a:r>
                      <a:r>
                        <a:rPr lang="ar-SA" sz="2400" b="1" kern="1200" dirty="0">
                          <a:solidFill>
                            <a:prstClr val="black"/>
                          </a:solidFill>
                          <a:latin typeface="+mn-lt"/>
                          <a:ea typeface="+mn-ea"/>
                          <a:cs typeface="Mudir MT" pitchFamily="2" charset="-78"/>
                          <a:sym typeface="Calibri"/>
                        </a:rPr>
                        <a:t>َّ</a:t>
                      </a:r>
                      <a:r>
                        <a:rPr lang="ar-MA" sz="2400" b="1" kern="1200" dirty="0" err="1">
                          <a:solidFill>
                            <a:prstClr val="black"/>
                          </a:solidFill>
                          <a:latin typeface="+mn-lt"/>
                          <a:ea typeface="+mn-ea"/>
                          <a:cs typeface="Mudir MT" pitchFamily="2" charset="-78"/>
                          <a:sym typeface="Calibri"/>
                        </a:rPr>
                        <a:t>ائ</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685179663"/>
                  </a:ext>
                </a:extLst>
              </a:tr>
              <a:tr h="443526">
                <a:tc>
                  <a:txBody>
                    <a:bodyPr/>
                    <a:lstStyle/>
                    <a:p>
                      <a:pPr marL="228600" marR="0" lvl="0" indent="-228600" algn="r" rtl="1">
                        <a:lnSpc>
                          <a:spcPct val="15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ت</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 في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لس</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ماء</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بار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د</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 ف</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 أ</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لت</a:t>
                      </a:r>
                      <a:r>
                        <a:rPr lang="ar-SA" sz="2400" b="1" kern="1200" dirty="0">
                          <a:solidFill>
                            <a:prstClr val="black"/>
                          </a:solidFill>
                          <a:latin typeface="+mn-lt"/>
                          <a:ea typeface="+mn-ea"/>
                          <a:cs typeface="Mudir MT" pitchFamily="2" charset="-78"/>
                          <a:sym typeface="Calibri"/>
                        </a:rPr>
                        <a:t>َّ</a:t>
                      </a:r>
                      <a:r>
                        <a:rPr lang="ar-MA" sz="2400" b="1" kern="1200" dirty="0" err="1">
                          <a:solidFill>
                            <a:prstClr val="black"/>
                          </a:solidFill>
                          <a:latin typeface="+mn-lt"/>
                          <a:ea typeface="+mn-ea"/>
                          <a:cs typeface="Mudir MT" pitchFamily="2" charset="-78"/>
                          <a:sym typeface="Calibri"/>
                        </a:rPr>
                        <a:t>ائ</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هين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ت</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ث</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نور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ها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قيق</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713230993"/>
                  </a:ext>
                </a:extLst>
              </a:tr>
            </a:tbl>
          </a:graphicData>
        </a:graphic>
      </p:graphicFrame>
    </p:spTree>
    <p:extLst>
      <p:ext uri="{BB962C8B-B14F-4D97-AF65-F5344CB8AC3E}">
        <p14:creationId xmlns:p14="http://schemas.microsoft.com/office/powerpoint/2010/main" val="1228306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6A26206-7F06-C22F-B06E-5D709D29168B}"/>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1DCE083F-E950-BB3E-7A22-0D40690DA2E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C3052643-F2E9-590D-DDDA-1BD35CDFE6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435;p14" descr="Lever la main - Icônes mains et gestes gratuites">
            <a:extLst>
              <a:ext uri="{FF2B5EF4-FFF2-40B4-BE49-F238E27FC236}">
                <a16:creationId xmlns:a16="http://schemas.microsoft.com/office/drawing/2014/main" id="{FFA64460-5D03-1A3C-152E-6DB9543B92FB}"/>
              </a:ext>
            </a:extLst>
          </p:cNvPr>
          <p:cNvPicPr preferRelativeResize="0"/>
          <p:nvPr/>
        </p:nvPicPr>
        <p:blipFill rotWithShape="1">
          <a:blip r:embed="rId4">
            <a:alphaModFix/>
          </a:blip>
          <a:srcRect/>
          <a:stretch/>
        </p:blipFill>
        <p:spPr>
          <a:xfrm>
            <a:off x="153248" y="83931"/>
            <a:ext cx="702642" cy="702642"/>
          </a:xfrm>
          <a:prstGeom prst="rect">
            <a:avLst/>
          </a:prstGeom>
          <a:noFill/>
          <a:ln>
            <a:noFill/>
          </a:ln>
        </p:spPr>
      </p:pic>
      <p:sp>
        <p:nvSpPr>
          <p:cNvPr id="11" name="Google Shape;1511;p45">
            <a:extLst>
              <a:ext uri="{FF2B5EF4-FFF2-40B4-BE49-F238E27FC236}">
                <a16:creationId xmlns:a16="http://schemas.microsoft.com/office/drawing/2014/main" id="{873A3CEC-AB4E-3156-4CFB-A3ACAD5D1CDF}"/>
              </a:ext>
            </a:extLst>
          </p:cNvPr>
          <p:cNvSpPr txBox="1">
            <a:spLocks/>
          </p:cNvSpPr>
          <p:nvPr/>
        </p:nvSpPr>
        <p:spPr>
          <a:xfrm>
            <a:off x="2583543" y="406401"/>
            <a:ext cx="8746626" cy="29525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800" dirty="0">
                <a:solidFill>
                  <a:schemeClr val="bg1">
                    <a:lumMod val="50000"/>
                  </a:schemeClr>
                </a:solidFill>
              </a:rPr>
              <a:t>يطلب الأستاذ من  التلاميذ تقديم أجوبتهم، ويحرص على تصحيح الأخطاء وتوثيق أجوبة نموذجية على السبورة. </a:t>
            </a:r>
          </a:p>
        </p:txBody>
      </p:sp>
      <p:sp>
        <p:nvSpPr>
          <p:cNvPr id="12" name="Google Shape;1548;p49">
            <a:extLst>
              <a:ext uri="{FF2B5EF4-FFF2-40B4-BE49-F238E27FC236}">
                <a16:creationId xmlns:a16="http://schemas.microsoft.com/office/drawing/2014/main" id="{C826B332-A629-711A-340C-F6E215961112}"/>
              </a:ext>
            </a:extLst>
          </p:cNvPr>
          <p:cNvSpPr txBox="1">
            <a:spLocks/>
          </p:cNvSpPr>
          <p:nvPr/>
        </p:nvSpPr>
        <p:spPr>
          <a:xfrm>
            <a:off x="4060880" y="38415"/>
            <a:ext cx="7344465" cy="494771"/>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chemeClr val="bg2">
                    <a:lumMod val="50000"/>
                  </a:schemeClr>
                </a:solidFill>
              </a:rPr>
              <a:t>هَيَّا لِنُرَاجِعْ مَعًا </a:t>
            </a:r>
            <a:r>
              <a:rPr lang="ar-SA" sz="1800" b="1" dirty="0" err="1">
                <a:solidFill>
                  <a:schemeClr val="bg2">
                    <a:lumMod val="50000"/>
                  </a:schemeClr>
                </a:solidFill>
              </a:rPr>
              <a:t>ٱلْأَجْوِبَةَ</a:t>
            </a:r>
            <a:r>
              <a:rPr lang="ar-SA" sz="1800" b="1" dirty="0">
                <a:solidFill>
                  <a:schemeClr val="bg2">
                    <a:lumMod val="50000"/>
                  </a:schemeClr>
                </a:solidFill>
              </a:rPr>
              <a:t> </a:t>
            </a:r>
            <a:r>
              <a:rPr lang="ar-SA" sz="1800" b="1" dirty="0" err="1">
                <a:solidFill>
                  <a:schemeClr val="bg2">
                    <a:lumMod val="50000"/>
                  </a:schemeClr>
                </a:solidFill>
              </a:rPr>
              <a:t>ٱلْمُقْتَرَحَةَ</a:t>
            </a:r>
            <a:r>
              <a:rPr lang="ar-SA" sz="1800" b="1" dirty="0">
                <a:solidFill>
                  <a:schemeClr val="bg2">
                    <a:lumMod val="50000"/>
                  </a:schemeClr>
                </a:solidFill>
              </a:rPr>
              <a:t> مِنْ قِبَلِكُمْ.</a:t>
            </a:r>
          </a:p>
        </p:txBody>
      </p:sp>
      <p:sp>
        <p:nvSpPr>
          <p:cNvPr id="6" name="Rectangle 5">
            <a:extLst>
              <a:ext uri="{FF2B5EF4-FFF2-40B4-BE49-F238E27FC236}">
                <a16:creationId xmlns:a16="http://schemas.microsoft.com/office/drawing/2014/main" id="{50DADE57-1690-A483-8268-E2164F234420}"/>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 name="ZoneTexte 9">
            <a:extLst>
              <a:ext uri="{FF2B5EF4-FFF2-40B4-BE49-F238E27FC236}">
                <a16:creationId xmlns:a16="http://schemas.microsoft.com/office/drawing/2014/main" id="{DC76E66D-C746-B103-A9FA-B33933734C87}"/>
              </a:ext>
            </a:extLst>
          </p:cNvPr>
          <p:cNvSpPr txBox="1"/>
          <p:nvPr/>
        </p:nvSpPr>
        <p:spPr>
          <a:xfrm>
            <a:off x="953451" y="1276259"/>
            <a:ext cx="10052600" cy="461665"/>
          </a:xfrm>
          <a:prstGeom prst="rect">
            <a:avLst/>
          </a:prstGeom>
          <a:solidFill>
            <a:schemeClr val="accent6">
              <a:lumMod val="20000"/>
              <a:lumOff val="80000"/>
            </a:schemeClr>
          </a:solidFill>
        </p:spPr>
        <p:txBody>
          <a:bodyPr wrap="square">
            <a:spAutoFit/>
          </a:bodyPr>
          <a:lstStyle/>
          <a:p>
            <a:pPr marL="228600" lvl="0" indent="-228600" algn="r" defTabSz="685800" rtl="1">
              <a:defRPr/>
            </a:pPr>
            <a:r>
              <a:rPr lang="ar-SA" sz="2400" b="1" dirty="0">
                <a:solidFill>
                  <a:prstClr val="black"/>
                </a:solidFill>
                <a:cs typeface="Mudir MT" pitchFamily="2" charset="-78"/>
              </a:rPr>
              <a:t>1- </a:t>
            </a:r>
            <a:r>
              <a:rPr lang="ar-MA" sz="2400" b="1" dirty="0">
                <a:solidFill>
                  <a:prstClr val="black"/>
                </a:solidFill>
                <a:cs typeface="Mudir MT" pitchFamily="2" charset="-78"/>
              </a:rPr>
              <a:t>أتمم الجمل بتعابير وصفية مناسبة:- </a:t>
            </a:r>
            <a:r>
              <a:rPr lang="ar-MA" sz="2400" b="1" dirty="0">
                <a:solidFill>
                  <a:srgbClr val="002060"/>
                </a:solidFill>
                <a:cs typeface="Mudir MT" pitchFamily="2" charset="-78"/>
                <a:sym typeface="Calibri"/>
              </a:rPr>
              <a:t>ك</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أ</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م</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الل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يل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ب</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ه</a:t>
            </a:r>
            <a:r>
              <a:rPr lang="ar-SA" sz="2400" b="1" dirty="0">
                <a:solidFill>
                  <a:srgbClr val="002060"/>
                </a:solidFill>
                <a:cs typeface="Mudir MT" pitchFamily="2" charset="-78"/>
                <a:sym typeface="Calibri"/>
              </a:rPr>
              <a:t>ُ</a:t>
            </a:r>
            <a:r>
              <a:rPr lang="ar-MA" sz="2400" b="1" dirty="0" err="1">
                <a:solidFill>
                  <a:srgbClr val="002060"/>
                </a:solidFill>
                <a:cs typeface="Mudir MT" pitchFamily="2" charset="-78"/>
                <a:sym typeface="Calibri"/>
              </a:rPr>
              <a:t>دوء</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 الن</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ج</a:t>
            </a:r>
            <a:r>
              <a:rPr lang="ar-SA" sz="2400" b="1" dirty="0">
                <a:solidFill>
                  <a:srgbClr val="002060"/>
                </a:solidFill>
                <a:cs typeface="Mudir MT" pitchFamily="2" charset="-78"/>
                <a:sym typeface="Calibri"/>
              </a:rPr>
              <a:t>ُ</a:t>
            </a:r>
            <a:r>
              <a:rPr lang="ar-MA" sz="2400" b="1" dirty="0" err="1">
                <a:solidFill>
                  <a:srgbClr val="002060"/>
                </a:solidFill>
                <a:cs typeface="Mudir MT" pitchFamily="2" charset="-78"/>
                <a:sym typeface="Calibri"/>
              </a:rPr>
              <a:t>وم</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-ت</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وارى الن</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هار</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a:t>
            </a:r>
            <a:endParaRPr lang="ar-SA" sz="2400" dirty="0">
              <a:solidFill>
                <a:srgbClr val="002060"/>
              </a:solidFill>
              <a:cs typeface="Mudir MT" pitchFamily="2" charset="-78"/>
            </a:endParaRPr>
          </a:p>
        </p:txBody>
      </p:sp>
      <p:graphicFrame>
        <p:nvGraphicFramePr>
          <p:cNvPr id="13" name="Tableau 12">
            <a:extLst>
              <a:ext uri="{FF2B5EF4-FFF2-40B4-BE49-F238E27FC236}">
                <a16:creationId xmlns:a16="http://schemas.microsoft.com/office/drawing/2014/main" id="{968DFFFB-FE84-A023-57E8-5697DED5A271}"/>
              </a:ext>
            </a:extLst>
          </p:cNvPr>
          <p:cNvGraphicFramePr>
            <a:graphicFrameLocks noGrp="1"/>
          </p:cNvGraphicFramePr>
          <p:nvPr>
            <p:extLst>
              <p:ext uri="{D42A27DB-BD31-4B8C-83A1-F6EECF244321}">
                <p14:modId xmlns:p14="http://schemas.microsoft.com/office/powerpoint/2010/main" val="862492015"/>
              </p:ext>
            </p:extLst>
          </p:nvPr>
        </p:nvGraphicFramePr>
        <p:xfrm>
          <a:off x="953449" y="2098423"/>
          <a:ext cx="10052601" cy="1783110"/>
        </p:xfrm>
        <a:graphic>
          <a:graphicData uri="http://schemas.openxmlformats.org/drawingml/2006/table">
            <a:tbl>
              <a:tblPr firstRow="1" bandRow="1">
                <a:noFill/>
              </a:tblPr>
              <a:tblGrid>
                <a:gridCol w="10052601">
                  <a:extLst>
                    <a:ext uri="{9D8B030D-6E8A-4147-A177-3AD203B41FA5}">
                      <a16:colId xmlns:a16="http://schemas.microsoft.com/office/drawing/2014/main" val="3677733942"/>
                    </a:ext>
                  </a:extLst>
                </a:gridCol>
              </a:tblGrid>
              <a:tr h="443526">
                <a:tc>
                  <a:txBody>
                    <a:bodyPr/>
                    <a:lstStyle/>
                    <a:p>
                      <a:pPr marL="228600" marR="0" lvl="0" indent="-228600" algn="r" rtl="1">
                        <a:lnSpc>
                          <a:spcPct val="15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a:t>
                      </a:r>
                      <a:r>
                        <a:rPr lang="ar-SA" sz="2400" dirty="0"/>
                        <a:t> </a:t>
                      </a:r>
                      <a:r>
                        <a:rPr lang="ar-SA" sz="2400" b="1" kern="1200" dirty="0">
                          <a:solidFill>
                            <a:prstClr val="black"/>
                          </a:solidFill>
                          <a:latin typeface="+mn-lt"/>
                          <a:ea typeface="+mn-ea"/>
                          <a:cs typeface="Mudir MT" pitchFamily="2" charset="-78"/>
                        </a:rPr>
                        <a:t>خَلْفَ قِمَمِ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لجِبَالِ، تَارِكًا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لسَّمَاءَ تَكْتَسِي بِحُمْرَةِ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لشَّفَقِ</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4226970541"/>
                  </a:ext>
                </a:extLst>
              </a:tr>
              <a:tr h="443526">
                <a:tc>
                  <a:txBody>
                    <a:bodyPr/>
                    <a:lstStyle/>
                    <a:p>
                      <a:pPr marL="228600" marR="0" lvl="0" indent="-228600" algn="r" rtl="1">
                        <a:lnSpc>
                          <a:spcPct val="15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ز</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ح</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ف</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..................................على ال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ق</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الن</a:t>
                      </a:r>
                      <a:r>
                        <a:rPr lang="ar-SA" sz="2400" b="1" kern="1200" dirty="0">
                          <a:solidFill>
                            <a:prstClr val="black"/>
                          </a:solidFill>
                          <a:latin typeface="+mn-lt"/>
                          <a:ea typeface="+mn-ea"/>
                          <a:cs typeface="Mudir MT" pitchFamily="2" charset="-78"/>
                          <a:sym typeface="Calibri"/>
                        </a:rPr>
                        <a:t>َّ</a:t>
                      </a:r>
                      <a:r>
                        <a:rPr lang="ar-MA" sz="2400" b="1" kern="1200" dirty="0" err="1">
                          <a:solidFill>
                            <a:prstClr val="black"/>
                          </a:solidFill>
                          <a:latin typeface="+mn-lt"/>
                          <a:ea typeface="+mn-ea"/>
                          <a:cs typeface="Mudir MT" pitchFamily="2" charset="-78"/>
                          <a:sym typeface="Calibri"/>
                        </a:rPr>
                        <a:t>ائ</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685179663"/>
                  </a:ext>
                </a:extLst>
              </a:tr>
              <a:tr h="443526">
                <a:tc>
                  <a:txBody>
                    <a:bodyPr/>
                    <a:lstStyle/>
                    <a:p>
                      <a:pPr marL="228600" marR="0" lvl="0" indent="-228600" algn="r" rtl="1">
                        <a:lnSpc>
                          <a:spcPct val="15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ت</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 في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لس</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ماء</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بار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د</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 ف</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 أ</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لت</a:t>
                      </a:r>
                      <a:r>
                        <a:rPr lang="ar-SA" sz="2400" b="1" kern="1200" dirty="0">
                          <a:solidFill>
                            <a:prstClr val="black"/>
                          </a:solidFill>
                          <a:latin typeface="+mn-lt"/>
                          <a:ea typeface="+mn-ea"/>
                          <a:cs typeface="Mudir MT" pitchFamily="2" charset="-78"/>
                          <a:sym typeface="Calibri"/>
                        </a:rPr>
                        <a:t>َّ</a:t>
                      </a:r>
                      <a:r>
                        <a:rPr lang="ar-MA" sz="2400" b="1" kern="1200" dirty="0" err="1">
                          <a:solidFill>
                            <a:prstClr val="black"/>
                          </a:solidFill>
                          <a:latin typeface="+mn-lt"/>
                          <a:ea typeface="+mn-ea"/>
                          <a:cs typeface="Mudir MT" pitchFamily="2" charset="-78"/>
                          <a:sym typeface="Calibri"/>
                        </a:rPr>
                        <a:t>ائ</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هين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ت</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ث</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نور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ها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قيق</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713230993"/>
                  </a:ext>
                </a:extLst>
              </a:tr>
            </a:tbl>
          </a:graphicData>
        </a:graphic>
      </p:graphicFrame>
    </p:spTree>
    <p:extLst>
      <p:ext uri="{BB962C8B-B14F-4D97-AF65-F5344CB8AC3E}">
        <p14:creationId xmlns:p14="http://schemas.microsoft.com/office/powerpoint/2010/main" val="4108748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1945420"/>
            <a:ext cx="5400765" cy="1976888"/>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ar-SA" sz="4800" b="1" kern="0" dirty="0">
                <a:solidFill>
                  <a:srgbClr val="44546A"/>
                </a:solidFill>
                <a:latin typeface="Calibri"/>
                <a:ea typeface="Calibri"/>
                <a:cs typeface="Calibri"/>
              </a:rPr>
              <a:t>5 دقائق</a:t>
            </a:r>
            <a:endParaRPr lang="fr-FR" sz="4800" b="1" kern="0" dirty="0">
              <a:solidFill>
                <a:srgbClr val="44546A"/>
              </a:solidFill>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Tree>
    <p:extLst>
      <p:ext uri="{BB962C8B-B14F-4D97-AF65-F5344CB8AC3E}">
        <p14:creationId xmlns:p14="http://schemas.microsoft.com/office/powerpoint/2010/main" val="1058168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94F80-86B2-7758-B09D-7B6F5F1F2D1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E26D511-2C1E-B15A-D419-69F4795FA9C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CAF02CD3-0B27-1CEB-25DF-08327DC2940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692;p59">
            <a:extLst>
              <a:ext uri="{FF2B5EF4-FFF2-40B4-BE49-F238E27FC236}">
                <a16:creationId xmlns:a16="http://schemas.microsoft.com/office/drawing/2014/main" id="{5989464E-6BB2-B976-C1B5-AD946167C5F1}"/>
              </a:ext>
            </a:extLst>
          </p:cNvPr>
          <p:cNvSpPr txBox="1">
            <a:spLocks/>
          </p:cNvSpPr>
          <p:nvPr/>
        </p:nvSpPr>
        <p:spPr>
          <a:xfrm>
            <a:off x="1223057" y="62004"/>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SA" sz="1800" b="1" dirty="0">
                <a:solidFill>
                  <a:schemeClr val="bg2">
                    <a:lumMod val="50000"/>
                  </a:schemeClr>
                </a:solidFill>
              </a:rPr>
              <a:t>ٱلْيَوْمَ أَغْنَيْنَا رَصِيدَنَا </a:t>
            </a:r>
            <a:r>
              <a:rPr lang="ar-SA" sz="1800" b="1" dirty="0" err="1">
                <a:solidFill>
                  <a:schemeClr val="bg2">
                    <a:lumMod val="50000"/>
                  </a:schemeClr>
                </a:solidFill>
              </a:rPr>
              <a:t>ٱلْوَصْفِيَّ</a:t>
            </a:r>
            <a:r>
              <a:rPr lang="ar-SA" sz="1800" b="1" dirty="0">
                <a:solidFill>
                  <a:schemeClr val="bg2">
                    <a:lumMod val="50000"/>
                  </a:schemeClr>
                </a:solidFill>
              </a:rPr>
              <a:t> بِعِبَارَاتٍ وَأَسَالِيبَ جَدِيدَةٍ تَتَعَلَّقُ بِوَصْفِ مَشْهَدٍ طَبِيعِيٍّ. فَمَنْ يُذَكِّرُنَا بِبَعْضٍ مِنْهَا؟</a:t>
            </a:r>
            <a:endParaRPr lang="ar-MA" sz="1800" b="1" dirty="0">
              <a:solidFill>
                <a:schemeClr val="bg2">
                  <a:lumMod val="50000"/>
                </a:schemeClr>
              </a:solidFill>
            </a:endParaRPr>
          </a:p>
        </p:txBody>
      </p:sp>
      <p:sp>
        <p:nvSpPr>
          <p:cNvPr id="11" name="Google Shape;1693;p59">
            <a:extLst>
              <a:ext uri="{FF2B5EF4-FFF2-40B4-BE49-F238E27FC236}">
                <a16:creationId xmlns:a16="http://schemas.microsoft.com/office/drawing/2014/main" id="{9C9668F8-5AE2-11CD-6464-FA11C12568F2}"/>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عبارات وأساليب وصفية مما تم تعلمه في الحصة.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12" name="Google Shape;1694;p59">
            <a:extLst>
              <a:ext uri="{FF2B5EF4-FFF2-40B4-BE49-F238E27FC236}">
                <a16:creationId xmlns:a16="http://schemas.microsoft.com/office/drawing/2014/main" id="{8B059179-60AD-954D-3402-CC262E0CD8C5}"/>
              </a:ext>
            </a:extLst>
          </p:cNvPr>
          <p:cNvSpPr txBox="1"/>
          <p:nvPr/>
        </p:nvSpPr>
        <p:spPr>
          <a:xfrm>
            <a:off x="7813515" y="1535508"/>
            <a:ext cx="3429000"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الأول: ............ </a:t>
            </a:r>
            <a:endParaRPr sz="2400" b="1" i="0" u="none" strike="noStrike" cap="none">
              <a:solidFill>
                <a:schemeClr val="dk1"/>
              </a:solidFill>
              <a:latin typeface="Calibri"/>
              <a:ea typeface="Calibri"/>
              <a:cs typeface="Calibri"/>
              <a:sym typeface="Calibri"/>
            </a:endParaRPr>
          </a:p>
        </p:txBody>
      </p:sp>
      <p:sp>
        <p:nvSpPr>
          <p:cNvPr id="13" name="Google Shape;1695;p59">
            <a:extLst>
              <a:ext uri="{FF2B5EF4-FFF2-40B4-BE49-F238E27FC236}">
                <a16:creationId xmlns:a16="http://schemas.microsoft.com/office/drawing/2014/main" id="{44E12331-6610-F2C5-1895-6719B246F6AC}"/>
              </a:ext>
            </a:extLst>
          </p:cNvPr>
          <p:cNvSpPr txBox="1"/>
          <p:nvPr/>
        </p:nvSpPr>
        <p:spPr>
          <a:xfrm>
            <a:off x="6996097" y="2671972"/>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الثاني:................</a:t>
            </a:r>
            <a:endParaRPr sz="2400" b="1" i="0" u="none" strike="noStrike" cap="none">
              <a:solidFill>
                <a:schemeClr val="dk1"/>
              </a:solidFill>
              <a:latin typeface="Calibri"/>
              <a:ea typeface="Calibri"/>
              <a:cs typeface="Calibri"/>
              <a:sym typeface="Calibri"/>
            </a:endParaRPr>
          </a:p>
        </p:txBody>
      </p:sp>
      <p:sp>
        <p:nvSpPr>
          <p:cNvPr id="14" name="Google Shape;1696;p59">
            <a:extLst>
              <a:ext uri="{FF2B5EF4-FFF2-40B4-BE49-F238E27FC236}">
                <a16:creationId xmlns:a16="http://schemas.microsoft.com/office/drawing/2014/main" id="{EFFC0BB2-8760-AF22-83EE-0C58080AEBC0}"/>
              </a:ext>
            </a:extLst>
          </p:cNvPr>
          <p:cNvSpPr txBox="1"/>
          <p:nvPr/>
        </p:nvSpPr>
        <p:spPr>
          <a:xfrm>
            <a:off x="5036802" y="3808776"/>
            <a:ext cx="3429000"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الثالث:....................</a:t>
            </a:r>
            <a:endParaRPr sz="2400" b="1" i="0" u="none" strike="noStrike" cap="none">
              <a:solidFill>
                <a:schemeClr val="dk1"/>
              </a:solidFill>
              <a:latin typeface="Calibri"/>
              <a:ea typeface="Calibri"/>
              <a:cs typeface="Calibri"/>
              <a:sym typeface="Calibri"/>
            </a:endParaRPr>
          </a:p>
        </p:txBody>
      </p:sp>
      <p:sp>
        <p:nvSpPr>
          <p:cNvPr id="15" name="Google Shape;1697;p59">
            <a:extLst>
              <a:ext uri="{FF2B5EF4-FFF2-40B4-BE49-F238E27FC236}">
                <a16:creationId xmlns:a16="http://schemas.microsoft.com/office/drawing/2014/main" id="{4E9CDA45-3234-E9B8-F095-FAE87345134F}"/>
              </a:ext>
            </a:extLst>
          </p:cNvPr>
          <p:cNvSpPr txBox="1"/>
          <p:nvPr/>
        </p:nvSpPr>
        <p:spPr>
          <a:xfrm>
            <a:off x="2915934" y="4868143"/>
            <a:ext cx="3429000" cy="46166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الرابع: ..................</a:t>
            </a:r>
            <a:endParaRPr sz="2400" b="1" i="0" u="none" strike="noStrike" cap="none">
              <a:solidFill>
                <a:schemeClr val="dk1"/>
              </a:solidFill>
              <a:latin typeface="Calibri"/>
              <a:ea typeface="Calibri"/>
              <a:cs typeface="Calibri"/>
              <a:sym typeface="Calibri"/>
            </a:endParaRPr>
          </a:p>
        </p:txBody>
      </p:sp>
      <p:pic>
        <p:nvPicPr>
          <p:cNvPr id="16" name="Google Shape;1698;p59">
            <a:extLst>
              <a:ext uri="{FF2B5EF4-FFF2-40B4-BE49-F238E27FC236}">
                <a16:creationId xmlns:a16="http://schemas.microsoft.com/office/drawing/2014/main" id="{84938926-1CBA-2D0E-40F7-4BF009EC84D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5" name="Rectangle 4">
            <a:extLst>
              <a:ext uri="{FF2B5EF4-FFF2-40B4-BE49-F238E27FC236}">
                <a16:creationId xmlns:a16="http://schemas.microsoft.com/office/drawing/2014/main" id="{D9F77ABE-3A2B-4B2E-BB26-E21BAD8E3F18}"/>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427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DAD31-B1D3-C38D-9435-2085AACE2FC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FDD1772-6960-793F-1027-288A8A00E02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F5D3D23-5046-9A80-CB39-84E09D7D78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92;p59">
            <a:extLst>
              <a:ext uri="{FF2B5EF4-FFF2-40B4-BE49-F238E27FC236}">
                <a16:creationId xmlns:a16="http://schemas.microsoft.com/office/drawing/2014/main" id="{4CCC83DD-4171-89B6-7A73-7E174A5F539B}"/>
              </a:ext>
            </a:extLst>
          </p:cNvPr>
          <p:cNvSpPr txBox="1">
            <a:spLocks/>
          </p:cNvSpPr>
          <p:nvPr/>
        </p:nvSpPr>
        <p:spPr>
          <a:xfrm>
            <a:off x="1216605" y="89179"/>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MA" sz="1800" b="1" dirty="0">
                <a:solidFill>
                  <a:schemeClr val="bg1">
                    <a:lumMod val="50000"/>
                  </a:schemeClr>
                </a:solidFill>
              </a:rPr>
              <a:t>اليوم أغنينا رصيدنا </a:t>
            </a:r>
            <a:r>
              <a:rPr lang="ar-SA" sz="1800" b="1" dirty="0">
                <a:solidFill>
                  <a:schemeClr val="bg1">
                    <a:lumMod val="50000"/>
                  </a:schemeClr>
                </a:solidFill>
              </a:rPr>
              <a:t>في الوصف </a:t>
            </a:r>
            <a:r>
              <a:rPr lang="ar-MA" sz="1800" b="1" dirty="0">
                <a:solidFill>
                  <a:schemeClr val="bg1">
                    <a:lumMod val="50000"/>
                  </a:schemeClr>
                </a:solidFill>
              </a:rPr>
              <a:t>بعبارات وأساليب  جديدة تتعلق </a:t>
            </a:r>
            <a:r>
              <a:rPr lang="ar-SA" sz="1800" b="1" dirty="0">
                <a:solidFill>
                  <a:schemeClr val="bg1">
                    <a:lumMod val="50000"/>
                  </a:schemeClr>
                </a:solidFill>
              </a:rPr>
              <a:t>بوصف مشهد طبيعي</a:t>
            </a:r>
            <a:r>
              <a:rPr lang="ar-MA" sz="1800" b="1" dirty="0">
                <a:solidFill>
                  <a:schemeClr val="bg1">
                    <a:lumMod val="50000"/>
                  </a:schemeClr>
                </a:solidFill>
              </a:rPr>
              <a:t>. فمن يذكرنا ببعض منها:</a:t>
            </a:r>
          </a:p>
        </p:txBody>
      </p:sp>
      <p:sp>
        <p:nvSpPr>
          <p:cNvPr id="8" name="Google Shape;1693;p59">
            <a:extLst>
              <a:ext uri="{FF2B5EF4-FFF2-40B4-BE49-F238E27FC236}">
                <a16:creationId xmlns:a16="http://schemas.microsoft.com/office/drawing/2014/main" id="{BA83F6FE-BD44-0551-8DD9-5C428731EEA1}"/>
              </a:ext>
            </a:extLst>
          </p:cNvPr>
          <p:cNvSpPr txBox="1">
            <a:spLocks/>
          </p:cNvSpPr>
          <p:nvPr/>
        </p:nvSpPr>
        <p:spPr>
          <a:xfrm>
            <a:off x="7371282" y="491413"/>
            <a:ext cx="4083051" cy="32801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1">
              <a:spcBef>
                <a:spcPts val="0"/>
              </a:spcBef>
            </a:pPr>
            <a:r>
              <a:rPr lang="ar-MA" sz="1600" dirty="0">
                <a:solidFill>
                  <a:schemeClr val="bg1">
                    <a:lumMod val="50000"/>
                  </a:schemeClr>
                </a:solidFill>
              </a:rPr>
              <a:t>بَعْدَ تَقْدِيمِ المُتَعَلِّمِينَ لِأَجْوِبَتِهِمْ يَخْتَارُ الأُسْتَاذُ الأجوبة الجيدة.</a:t>
            </a:r>
          </a:p>
        </p:txBody>
      </p:sp>
      <p:pic>
        <p:nvPicPr>
          <p:cNvPr id="9" name="Google Shape;1698;p59">
            <a:extLst>
              <a:ext uri="{FF2B5EF4-FFF2-40B4-BE49-F238E27FC236}">
                <a16:creationId xmlns:a16="http://schemas.microsoft.com/office/drawing/2014/main" id="{C1490919-0655-4B1B-96CC-26E2EBAB49D8}"/>
              </a:ext>
            </a:extLst>
          </p:cNvPr>
          <p:cNvPicPr preferRelativeResize="0"/>
          <p:nvPr/>
        </p:nvPicPr>
        <p:blipFill rotWithShape="1">
          <a:blip r:embed="rId3">
            <a:alphaModFix/>
          </a:blip>
          <a:srcRect/>
          <a:stretch/>
        </p:blipFill>
        <p:spPr>
          <a:xfrm>
            <a:off x="154618" y="113304"/>
            <a:ext cx="706437" cy="701675"/>
          </a:xfrm>
          <a:prstGeom prst="rect">
            <a:avLst/>
          </a:prstGeom>
          <a:noFill/>
          <a:ln>
            <a:noFill/>
          </a:ln>
        </p:spPr>
      </p:pic>
      <p:sp>
        <p:nvSpPr>
          <p:cNvPr id="17" name="Google Shape;1704;p225">
            <a:extLst>
              <a:ext uri="{FF2B5EF4-FFF2-40B4-BE49-F238E27FC236}">
                <a16:creationId xmlns:a16="http://schemas.microsoft.com/office/drawing/2014/main" id="{650C48D1-9DDF-5EC3-090D-AAD544827423}"/>
              </a:ext>
            </a:extLst>
          </p:cNvPr>
          <p:cNvSpPr txBox="1"/>
          <p:nvPr/>
        </p:nvSpPr>
        <p:spPr>
          <a:xfrm>
            <a:off x="6251171" y="2221780"/>
            <a:ext cx="4728108"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C00000"/>
                </a:solidFill>
                <a:cs typeface="Mudir MT" pitchFamily="2" charset="-78"/>
              </a:rPr>
              <a:t>زَحَفَ</a:t>
            </a:r>
            <a:r>
              <a:rPr lang="ar-SA" sz="2400" b="1" dirty="0">
                <a:solidFill>
                  <a:srgbClr val="002060"/>
                </a:solidFill>
                <a:cs typeface="Mudir MT" pitchFamily="2" charset="-78"/>
              </a:rPr>
              <a:t> اللَّيْلُ </a:t>
            </a:r>
            <a:r>
              <a:rPr lang="ar-SA" sz="2400" b="1" dirty="0">
                <a:solidFill>
                  <a:srgbClr val="C00000"/>
                </a:solidFill>
                <a:cs typeface="Mudir MT" pitchFamily="2" charset="-78"/>
              </a:rPr>
              <a:t>بِهُدوءٍ</a:t>
            </a:r>
            <a:r>
              <a:rPr lang="ar-SA" sz="2400" b="1" dirty="0">
                <a:solidFill>
                  <a:srgbClr val="002060"/>
                </a:solidFill>
                <a:cs typeface="Mudir MT" pitchFamily="2" charset="-78"/>
              </a:rPr>
              <a:t> </a:t>
            </a:r>
            <a:r>
              <a:rPr lang="ar-MA" sz="2400" b="1" dirty="0">
                <a:solidFill>
                  <a:srgbClr val="002060"/>
                </a:solidFill>
                <a:cs typeface="Mudir MT" pitchFamily="2" charset="-78"/>
                <a:sym typeface="Calibri"/>
              </a:rPr>
              <a:t>عَلَى أَكْوَاخِ</a:t>
            </a:r>
            <a:r>
              <a:rPr lang="en-US" sz="2400" b="1" dirty="0">
                <a:solidFill>
                  <a:srgbClr val="002060"/>
                </a:solidFill>
                <a:cs typeface="Mudir MT" pitchFamily="2" charset="-78"/>
                <a:sym typeface="Calibri"/>
              </a:rPr>
              <a:t> </a:t>
            </a:r>
            <a:r>
              <a:rPr lang="ar-MA" sz="2400" b="1" dirty="0">
                <a:solidFill>
                  <a:srgbClr val="002060"/>
                </a:solidFill>
                <a:cs typeface="Mudir MT" pitchFamily="2" charset="-78"/>
                <a:sym typeface="Calibri"/>
              </a:rPr>
              <a:t>ٱ</a:t>
            </a:r>
            <a:r>
              <a:rPr lang="ar-SA" sz="2400" b="1" dirty="0">
                <a:solidFill>
                  <a:srgbClr val="002060"/>
                </a:solidFill>
                <a:cs typeface="Mudir MT" pitchFamily="2" charset="-78"/>
                <a:sym typeface="Calibri"/>
              </a:rPr>
              <a:t>لدَُوارِ</a:t>
            </a:r>
            <a:endParaRPr sz="2400" b="1" i="0" u="none" strike="noStrike" cap="none" dirty="0">
              <a:solidFill>
                <a:schemeClr val="dk1"/>
              </a:solidFill>
              <a:latin typeface="Calibri"/>
              <a:ea typeface="Calibri"/>
              <a:cs typeface="Calibri"/>
              <a:sym typeface="Calibri"/>
            </a:endParaRPr>
          </a:p>
        </p:txBody>
      </p:sp>
      <p:sp>
        <p:nvSpPr>
          <p:cNvPr id="18" name="Google Shape;1705;p225">
            <a:extLst>
              <a:ext uri="{FF2B5EF4-FFF2-40B4-BE49-F238E27FC236}">
                <a16:creationId xmlns:a16="http://schemas.microsoft.com/office/drawing/2014/main" id="{5B88C9D5-A0DF-DD6E-BE86-7107F80CDEFD}"/>
              </a:ext>
            </a:extLst>
          </p:cNvPr>
          <p:cNvSpPr txBox="1"/>
          <p:nvPr/>
        </p:nvSpPr>
        <p:spPr>
          <a:xfrm>
            <a:off x="6078234" y="3322370"/>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SzPts val="2400"/>
            </a:pPr>
            <a:r>
              <a:rPr lang="ar-SA" sz="2400" b="1" dirty="0">
                <a:solidFill>
                  <a:srgbClr val="C00000"/>
                </a:solidFill>
                <a:cs typeface="Mudir MT" pitchFamily="2" charset="-78"/>
              </a:rPr>
              <a:t>سَادَ</a:t>
            </a:r>
            <a:r>
              <a:rPr lang="ar-SA" sz="2400" b="1" dirty="0">
                <a:solidFill>
                  <a:srgbClr val="002060"/>
                </a:solidFill>
                <a:cs typeface="Mudir MT" pitchFamily="2" charset="-78"/>
              </a:rPr>
              <a:t> صَمْتٌ </a:t>
            </a:r>
            <a:r>
              <a:rPr lang="ar-SA" sz="2400" b="1" dirty="0">
                <a:solidFill>
                  <a:srgbClr val="C00000"/>
                </a:solidFill>
                <a:cs typeface="Mudir MT" pitchFamily="2" charset="-78"/>
              </a:rPr>
              <a:t>رَهِيبٌ</a:t>
            </a:r>
            <a:endParaRPr sz="2400" b="1" dirty="0">
              <a:solidFill>
                <a:srgbClr val="C00000"/>
              </a:solidFill>
              <a:cs typeface="Mudir MT" pitchFamily="2" charset="-78"/>
              <a:sym typeface="Calibri"/>
            </a:endParaRPr>
          </a:p>
        </p:txBody>
      </p:sp>
      <p:sp>
        <p:nvSpPr>
          <p:cNvPr id="19" name="Google Shape;1706;p225">
            <a:extLst>
              <a:ext uri="{FF2B5EF4-FFF2-40B4-BE49-F238E27FC236}">
                <a16:creationId xmlns:a16="http://schemas.microsoft.com/office/drawing/2014/main" id="{E60AAF5C-6354-D600-2109-4680C23DFB5B}"/>
              </a:ext>
            </a:extLst>
          </p:cNvPr>
          <p:cNvSpPr txBox="1"/>
          <p:nvPr/>
        </p:nvSpPr>
        <p:spPr>
          <a:xfrm>
            <a:off x="4363734" y="4339944"/>
            <a:ext cx="3429000"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C00000"/>
                </a:solidFill>
                <a:cs typeface="Mudir MT" pitchFamily="2" charset="-78"/>
              </a:rPr>
              <a:t>ظَهَرَتِ</a:t>
            </a:r>
            <a:r>
              <a:rPr lang="ar-SA" sz="2400" b="1" dirty="0">
                <a:solidFill>
                  <a:srgbClr val="002060"/>
                </a:solidFill>
                <a:cs typeface="Mudir MT" pitchFamily="2" charset="-78"/>
              </a:rPr>
              <a:t> النُّجُومُ </a:t>
            </a:r>
            <a:r>
              <a:rPr lang="ar-SA" sz="2400" b="1" dirty="0">
                <a:solidFill>
                  <a:srgbClr val="C00000"/>
                </a:solidFill>
                <a:cs typeface="Mudir MT" pitchFamily="2" charset="-78"/>
              </a:rPr>
              <a:t>كَأَمَلٍ</a:t>
            </a:r>
            <a:r>
              <a:rPr lang="ar-SA" sz="2400" b="1" dirty="0">
                <a:solidFill>
                  <a:srgbClr val="002060"/>
                </a:solidFill>
                <a:cs typeface="Mudir MT" pitchFamily="2" charset="-78"/>
              </a:rPr>
              <a:t> فِي النَّجَاةِ</a:t>
            </a:r>
            <a:endParaRPr sz="2400" b="1" i="0" u="none" strike="noStrike" cap="none" dirty="0">
              <a:solidFill>
                <a:schemeClr val="dk1"/>
              </a:solidFill>
              <a:latin typeface="Calibri"/>
              <a:ea typeface="Calibri"/>
              <a:cs typeface="Calibri"/>
              <a:sym typeface="Calibri"/>
            </a:endParaRPr>
          </a:p>
        </p:txBody>
      </p:sp>
      <p:sp>
        <p:nvSpPr>
          <p:cNvPr id="20" name="Google Shape;1707;p225">
            <a:extLst>
              <a:ext uri="{FF2B5EF4-FFF2-40B4-BE49-F238E27FC236}">
                <a16:creationId xmlns:a16="http://schemas.microsoft.com/office/drawing/2014/main" id="{5DADC994-997B-894A-995B-A7F187B8F9D6}"/>
              </a:ext>
            </a:extLst>
          </p:cNvPr>
          <p:cNvSpPr txBox="1"/>
          <p:nvPr/>
        </p:nvSpPr>
        <p:spPr>
          <a:xfrm>
            <a:off x="1014153" y="5137307"/>
            <a:ext cx="6357129" cy="46162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C00000"/>
                </a:solidFill>
                <a:cs typeface="Mudir MT" pitchFamily="2" charset="-78"/>
              </a:rPr>
              <a:t>تَتَلَأْلَأُ</a:t>
            </a:r>
            <a:r>
              <a:rPr lang="ar-SA" sz="2400" b="1" dirty="0">
                <a:solidFill>
                  <a:srgbClr val="002060"/>
                </a:solidFill>
                <a:cs typeface="Mudir MT" pitchFamily="2" charset="-78"/>
              </a:rPr>
              <a:t> النُّجُومُ فِي السَّمَاءِ </a:t>
            </a:r>
            <a:r>
              <a:rPr lang="ar-SA" sz="2400" b="1" dirty="0">
                <a:solidFill>
                  <a:srgbClr val="C00000"/>
                </a:solidFill>
                <a:cs typeface="Mudir MT" pitchFamily="2" charset="-78"/>
              </a:rPr>
              <a:t>كَأَنَّهَا</a:t>
            </a:r>
            <a:r>
              <a:rPr lang="ar-SA" sz="2400" b="1" dirty="0">
                <a:solidFill>
                  <a:srgbClr val="002060"/>
                </a:solidFill>
                <a:cs typeface="Mudir MT" pitchFamily="2" charset="-78"/>
              </a:rPr>
              <a:t> تَبُثُّ </a:t>
            </a:r>
            <a:r>
              <a:rPr lang="ar-SA" sz="2400" b="1" dirty="0">
                <a:solidFill>
                  <a:srgbClr val="C00000"/>
                </a:solidFill>
                <a:cs typeface="Mudir MT" pitchFamily="2" charset="-78"/>
              </a:rPr>
              <a:t>الدَّفْءَ</a:t>
            </a:r>
            <a:r>
              <a:rPr lang="ar-SA" sz="2400" b="1" dirty="0">
                <a:solidFill>
                  <a:srgbClr val="002060"/>
                </a:solidFill>
                <a:cs typeface="Mudir MT" pitchFamily="2" charset="-78"/>
              </a:rPr>
              <a:t> فِي الْقُلُوبِ</a:t>
            </a:r>
            <a:endParaRPr sz="2400" b="1" i="0" u="none" strike="noStrike" cap="none" dirty="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27326ACA-E593-033A-084E-39EE9D0EF895}"/>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6386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B944-3226-91BB-E658-36E3B69BB96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2779C09-617F-3CA1-C55A-E5DE9B206FC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BC4376C-8213-F6C3-5044-9270F190813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E96BE0AF-5D87-C44E-1DEE-DCB5FE1AC6BE}"/>
              </a:ext>
            </a:extLst>
          </p:cNvPr>
          <p:cNvSpPr txBox="1">
            <a:spLocks/>
          </p:cNvSpPr>
          <p:nvPr/>
        </p:nvSpPr>
        <p:spPr>
          <a:xfrm>
            <a:off x="1143259" y="173902"/>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pPr>
            <a:r>
              <a:rPr lang="ar-SA" sz="1800" b="1" dirty="0"/>
              <a:t>فِي </a:t>
            </a:r>
            <a:r>
              <a:rPr lang="ar-SA" sz="1800" b="1" dirty="0" err="1"/>
              <a:t>ٱلْمَنزِلِ</a:t>
            </a:r>
            <a:r>
              <a:rPr lang="ar-SA" sz="1800" b="1" dirty="0"/>
              <a:t>، </a:t>
            </a:r>
            <a:r>
              <a:rPr lang="ar-SA" sz="1800" b="1" dirty="0" err="1"/>
              <a:t>ٱكْتُبْ</a:t>
            </a:r>
            <a:r>
              <a:rPr lang="ar-SA" sz="1800" b="1" dirty="0"/>
              <a:t> جُمَلًا وَصْفِيَّةً لِمَشْهَدٍ طَبِيعِيٍّ أُوَظِّفُ فِيهَا </a:t>
            </a:r>
            <a:r>
              <a:rPr lang="ar-SA" sz="1800" b="1" dirty="0" err="1"/>
              <a:t>ٱلْأَلْفَاظَ</a:t>
            </a:r>
            <a:r>
              <a:rPr lang="ar-SA" sz="1800" b="1" dirty="0"/>
              <a:t> </a:t>
            </a:r>
            <a:r>
              <a:rPr lang="ar-SA" sz="1800" b="1" dirty="0" err="1"/>
              <a:t>وَٱلْعِبَارَاتِ</a:t>
            </a:r>
            <a:r>
              <a:rPr lang="ar-SA" sz="1800" b="1" dirty="0"/>
              <a:t> </a:t>
            </a:r>
            <a:r>
              <a:rPr lang="ar-SA" sz="1800" b="1" dirty="0" err="1"/>
              <a:t>ٱلْمُقْتَرَحَةَ</a:t>
            </a:r>
            <a:r>
              <a:rPr lang="ar-SA" sz="1800" b="1" dirty="0"/>
              <a:t>.</a:t>
            </a:r>
            <a:r>
              <a:rPr lang="ar-SA" sz="1800" b="1" dirty="0">
                <a:solidFill>
                  <a:schemeClr val="bg1">
                    <a:lumMod val="50000"/>
                  </a:schemeClr>
                </a:solidFill>
                <a:latin typeface="+mn-lt"/>
              </a:rPr>
              <a:t>.</a:t>
            </a:r>
            <a:r>
              <a:rPr lang="ar-MA" sz="1800" b="1" dirty="0">
                <a:solidFill>
                  <a:schemeClr val="bg1">
                    <a:lumMod val="50000"/>
                  </a:schemeClr>
                </a:solidFill>
                <a:latin typeface="+mn-lt"/>
                <a:ea typeface="Calibri"/>
                <a:cs typeface="Calibri"/>
                <a:sym typeface="Calibri"/>
              </a:rPr>
              <a:t> </a:t>
            </a:r>
          </a:p>
        </p:txBody>
      </p:sp>
      <p:pic>
        <p:nvPicPr>
          <p:cNvPr id="7" name="Google Shape;1715;p61">
            <a:extLst>
              <a:ext uri="{FF2B5EF4-FFF2-40B4-BE49-F238E27FC236}">
                <a16:creationId xmlns:a16="http://schemas.microsoft.com/office/drawing/2014/main" id="{F32A82F8-DF0E-ACC6-FEC1-016D11FDD2DA}"/>
              </a:ext>
            </a:extLst>
          </p:cNvPr>
          <p:cNvPicPr preferRelativeResize="0"/>
          <p:nvPr/>
        </p:nvPicPr>
        <p:blipFill rotWithShape="1">
          <a:blip r:embed="rId3">
            <a:alphaModFix/>
          </a:blip>
          <a:srcRect/>
          <a:stretch/>
        </p:blipFill>
        <p:spPr>
          <a:xfrm>
            <a:off x="153248" y="64579"/>
            <a:ext cx="731837" cy="731837"/>
          </a:xfrm>
          <a:prstGeom prst="rect">
            <a:avLst/>
          </a:prstGeom>
          <a:noFill/>
          <a:ln>
            <a:noFill/>
          </a:ln>
        </p:spPr>
      </p:pic>
      <p:sp>
        <p:nvSpPr>
          <p:cNvPr id="6" name="Rectangle 5">
            <a:extLst>
              <a:ext uri="{FF2B5EF4-FFF2-40B4-BE49-F238E27FC236}">
                <a16:creationId xmlns:a16="http://schemas.microsoft.com/office/drawing/2014/main" id="{B0AFA101-F46B-C69B-A2AB-35B9034A45D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ZoneTexte 11">
            <a:extLst>
              <a:ext uri="{FF2B5EF4-FFF2-40B4-BE49-F238E27FC236}">
                <a16:creationId xmlns:a16="http://schemas.microsoft.com/office/drawing/2014/main" id="{B5AA2E46-B36C-D468-4B0B-670E34CC7845}"/>
              </a:ext>
            </a:extLst>
          </p:cNvPr>
          <p:cNvSpPr txBox="1"/>
          <p:nvPr/>
        </p:nvSpPr>
        <p:spPr>
          <a:xfrm>
            <a:off x="299263" y="1276259"/>
            <a:ext cx="11693236" cy="461665"/>
          </a:xfrm>
          <a:prstGeom prst="rect">
            <a:avLst/>
          </a:prstGeom>
          <a:solidFill>
            <a:schemeClr val="accent6">
              <a:lumMod val="20000"/>
              <a:lumOff val="80000"/>
            </a:schemeClr>
          </a:solidFill>
        </p:spPr>
        <p:txBody>
          <a:bodyPr wrap="square">
            <a:spAutoFit/>
          </a:bodyPr>
          <a:lstStyle/>
          <a:p>
            <a:pPr marL="228600" lvl="0" indent="-228600" algn="r" defTabSz="685800" rtl="1">
              <a:defRPr/>
            </a:pPr>
            <a:r>
              <a:rPr lang="ar-SA" sz="2400" b="1" dirty="0">
                <a:solidFill>
                  <a:prstClr val="black"/>
                </a:solidFill>
                <a:cs typeface="Mudir MT" pitchFamily="2" charset="-78"/>
              </a:rPr>
              <a:t>2- </a:t>
            </a:r>
            <a:r>
              <a:rPr lang="ar-MA" sz="2400" b="1" dirty="0">
                <a:solidFill>
                  <a:prstClr val="black"/>
                </a:solidFill>
                <a:cs typeface="Mudir MT" pitchFamily="2" charset="-78"/>
              </a:rPr>
              <a:t>أصف في جملة مشهدا طبيعيا موظفا التعابير </a:t>
            </a:r>
            <a:r>
              <a:rPr lang="ar-MA" sz="2400" b="1" dirty="0">
                <a:solidFill>
                  <a:prstClr val="black"/>
                </a:solidFill>
                <a:cs typeface="Mudir MT" pitchFamily="2" charset="-78"/>
                <a:sym typeface="Calibri"/>
              </a:rPr>
              <a:t>الآتية: </a:t>
            </a:r>
            <a:r>
              <a:rPr lang="ar-MA" sz="2400" b="1" dirty="0">
                <a:solidFill>
                  <a:srgbClr val="002060"/>
                </a:solidFill>
                <a:cs typeface="Mudir MT" pitchFamily="2" charset="-78"/>
                <a:sym typeface="Calibri"/>
              </a:rPr>
              <a:t>يَتَرَقَّبُونَ شَمْسَ- أَوْجَاعَ بَرْدِ </a:t>
            </a:r>
            <a:r>
              <a:rPr lang="ar-MA" sz="2400" b="1" dirty="0" err="1">
                <a:solidFill>
                  <a:srgbClr val="002060"/>
                </a:solidFill>
                <a:cs typeface="Mudir MT" pitchFamily="2" charset="-78"/>
                <a:sym typeface="Calibri"/>
              </a:rPr>
              <a:t>ٱلشِّتَاءِ</a:t>
            </a:r>
            <a:r>
              <a:rPr lang="ar-MA" sz="2400" b="1" dirty="0">
                <a:solidFill>
                  <a:srgbClr val="002060"/>
                </a:solidFill>
                <a:cs typeface="Mudir MT" pitchFamily="2" charset="-78"/>
                <a:sym typeface="Calibri"/>
              </a:rPr>
              <a:t>- </a:t>
            </a:r>
            <a:r>
              <a:rPr lang="ar-MA" sz="2400" b="1" dirty="0" err="1">
                <a:solidFill>
                  <a:srgbClr val="002060"/>
                </a:solidFill>
                <a:cs typeface="Mudir MT" pitchFamily="2" charset="-78"/>
                <a:sym typeface="Calibri"/>
              </a:rPr>
              <a:t>ٱلصَّبَاحُ</a:t>
            </a:r>
            <a:r>
              <a:rPr lang="ar-MA" sz="2400" b="1" dirty="0">
                <a:solidFill>
                  <a:srgbClr val="002060"/>
                </a:solidFill>
                <a:cs typeface="Mudir MT" pitchFamily="2" charset="-78"/>
                <a:sym typeface="Calibri"/>
              </a:rPr>
              <a:t> </a:t>
            </a:r>
            <a:r>
              <a:rPr lang="ar-MA" sz="2400" b="1" dirty="0" err="1">
                <a:solidFill>
                  <a:srgbClr val="002060"/>
                </a:solidFill>
                <a:cs typeface="Mudir MT" pitchFamily="2" charset="-78"/>
                <a:sym typeface="Calibri"/>
              </a:rPr>
              <a:t>ٱلْجَدِيد</a:t>
            </a:r>
            <a:endParaRPr lang="ar-SA" sz="2400" b="1" dirty="0">
              <a:solidFill>
                <a:srgbClr val="002060"/>
              </a:solidFill>
              <a:cs typeface="Mudir MT" pitchFamily="2" charset="-78"/>
            </a:endParaRPr>
          </a:p>
        </p:txBody>
      </p:sp>
      <p:graphicFrame>
        <p:nvGraphicFramePr>
          <p:cNvPr id="9" name="Tableau 8">
            <a:extLst>
              <a:ext uri="{FF2B5EF4-FFF2-40B4-BE49-F238E27FC236}">
                <a16:creationId xmlns:a16="http://schemas.microsoft.com/office/drawing/2014/main" id="{5D10EF64-FACE-BD84-44F3-05B702CE20DE}"/>
              </a:ext>
            </a:extLst>
          </p:cNvPr>
          <p:cNvGraphicFramePr>
            <a:graphicFrameLocks noGrp="1"/>
          </p:cNvGraphicFramePr>
          <p:nvPr>
            <p:extLst>
              <p:ext uri="{D42A27DB-BD31-4B8C-83A1-F6EECF244321}">
                <p14:modId xmlns:p14="http://schemas.microsoft.com/office/powerpoint/2010/main" val="2308758968"/>
              </p:ext>
            </p:extLst>
          </p:nvPr>
        </p:nvGraphicFramePr>
        <p:xfrm>
          <a:off x="484075" y="2189119"/>
          <a:ext cx="11188930" cy="1379521"/>
        </p:xfrm>
        <a:graphic>
          <a:graphicData uri="http://schemas.openxmlformats.org/drawingml/2006/table">
            <a:tbl>
              <a:tblPr firstRow="1" bandRow="1">
                <a:noFill/>
              </a:tblPr>
              <a:tblGrid>
                <a:gridCol w="11188930">
                  <a:extLst>
                    <a:ext uri="{9D8B030D-6E8A-4147-A177-3AD203B41FA5}">
                      <a16:colId xmlns:a16="http://schemas.microsoft.com/office/drawing/2014/main" val="3749101504"/>
                    </a:ext>
                  </a:extLst>
                </a:gridCol>
              </a:tblGrid>
              <a:tr h="465101">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b="1" kern="1200" dirty="0">
                          <a:solidFill>
                            <a:prstClr val="black"/>
                          </a:solidFill>
                          <a:latin typeface="+mn-lt"/>
                          <a:ea typeface="+mn-ea"/>
                          <a:cs typeface="Mudir MT" pitchFamily="2" charset="-78"/>
                        </a:rPr>
                        <a:t>الجملة الأولى:.................................................................................</a:t>
                      </a:r>
                      <a:r>
                        <a:rPr lang="ar-SA" sz="2400" b="1" kern="1200" dirty="0">
                          <a:solidFill>
                            <a:prstClr val="black"/>
                          </a:solidFill>
                          <a:latin typeface="+mn-lt"/>
                          <a:ea typeface="+mn-ea"/>
                          <a:cs typeface="Mudir MT" pitchFamily="2" charset="-78"/>
                        </a:rPr>
                        <a:t>...</a:t>
                      </a:r>
                      <a:r>
                        <a:rPr lang="ar-MA" sz="2400" b="1" kern="1200" dirty="0">
                          <a:solidFill>
                            <a:prstClr val="black"/>
                          </a:solidFill>
                          <a:latin typeface="+mn-lt"/>
                          <a:ea typeface="+mn-ea"/>
                          <a:cs typeface="Mudir MT" pitchFamily="2" charset="-78"/>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2772204239"/>
                  </a:ext>
                </a:extLst>
              </a:tr>
              <a:tr h="245825">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b="1" kern="1200" dirty="0">
                          <a:solidFill>
                            <a:prstClr val="black"/>
                          </a:solidFill>
                          <a:latin typeface="+mn-lt"/>
                          <a:ea typeface="+mn-ea"/>
                          <a:cs typeface="Mudir MT" pitchFamily="2" charset="-78"/>
                          <a:sym typeface="Calibri"/>
                        </a:rPr>
                        <a:t>الجملة</a:t>
                      </a:r>
                      <a:r>
                        <a:rPr lang="ar-MA" sz="2400" b="1" kern="1200" dirty="0">
                          <a:solidFill>
                            <a:prstClr val="black"/>
                          </a:solidFill>
                          <a:latin typeface="+mn-lt"/>
                          <a:ea typeface="+mn-ea"/>
                          <a:cs typeface="Mudir MT" pitchFamily="2" charset="-78"/>
                        </a:rPr>
                        <a:t> الثانية:.........................................................................................................</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1612232771"/>
                  </a:ext>
                </a:extLst>
              </a:tr>
              <a:tr h="245825">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b="1" kern="1200" dirty="0">
                          <a:solidFill>
                            <a:prstClr val="black"/>
                          </a:solidFill>
                          <a:latin typeface="+mn-lt"/>
                          <a:ea typeface="+mn-ea"/>
                          <a:cs typeface="Mudir MT" pitchFamily="2" charset="-78"/>
                          <a:sym typeface="Calibri"/>
                        </a:rPr>
                        <a:t>الجملة</a:t>
                      </a:r>
                      <a:r>
                        <a:rPr lang="ar-MA" sz="2400" b="1" kern="1200" dirty="0">
                          <a:solidFill>
                            <a:prstClr val="black"/>
                          </a:solidFill>
                          <a:latin typeface="+mn-lt"/>
                          <a:ea typeface="+mn-ea"/>
                          <a:cs typeface="Mudir MT" pitchFamily="2" charset="-78"/>
                        </a:rPr>
                        <a:t> الثالثة:........................................................................................................</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1844906975"/>
                  </a:ext>
                </a:extLst>
              </a:tr>
            </a:tbl>
          </a:graphicData>
        </a:graphic>
      </p:graphicFrame>
    </p:spTree>
    <p:extLst>
      <p:ext uri="{BB962C8B-B14F-4D97-AF65-F5344CB8AC3E}">
        <p14:creationId xmlns:p14="http://schemas.microsoft.com/office/powerpoint/2010/main" val="2323666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400" dirty="0"/>
              <a:t>وَصَلْنَا إِلَى نِهَايَةِ </a:t>
            </a:r>
            <a:r>
              <a:rPr lang="ar-MA" sz="2400" dirty="0" err="1"/>
              <a:t>ٱلْحَصَّةِ</a:t>
            </a:r>
            <a:r>
              <a:rPr lang="ar-MA" sz="2400" dirty="0"/>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69111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5794</TotalTime>
  <Words>3550</Words>
  <Application>Microsoft Office PowerPoint</Application>
  <PresentationFormat>Grand écran</PresentationFormat>
  <Paragraphs>415</Paragraphs>
  <Slides>54</Slides>
  <Notes>25</Notes>
  <HiddenSlides>9</HiddenSlides>
  <MMClips>0</MMClips>
  <ScaleCrop>false</ScaleCrop>
  <HeadingPairs>
    <vt:vector size="6" baseType="variant">
      <vt:variant>
        <vt:lpstr>Polices utilisées</vt:lpstr>
      </vt:variant>
      <vt:variant>
        <vt:i4>13</vt:i4>
      </vt:variant>
      <vt:variant>
        <vt:lpstr>Thème</vt:lpstr>
      </vt:variant>
      <vt:variant>
        <vt:i4>5</vt:i4>
      </vt:variant>
      <vt:variant>
        <vt:lpstr>Titres des diapositives</vt:lpstr>
      </vt:variant>
      <vt:variant>
        <vt:i4>54</vt:i4>
      </vt:variant>
    </vt:vector>
  </HeadingPairs>
  <TitlesOfParts>
    <vt:vector size="72" baseType="lpstr">
      <vt:lpstr>Aptos</vt:lpstr>
      <vt:lpstr>Arial</vt:lpstr>
      <vt:lpstr>Calibri</vt:lpstr>
      <vt:lpstr>Calibri (En-têtes)</vt:lpstr>
      <vt:lpstr>Calibri Light</vt:lpstr>
      <vt:lpstr>Dosis</vt:lpstr>
      <vt:lpstr>Mudir MT</vt:lpstr>
      <vt:lpstr>Noto Sans Symbols</vt:lpstr>
      <vt:lpstr>Poppins ExtraBold</vt:lpstr>
      <vt:lpstr>Simplified Arabic</vt:lpstr>
      <vt:lpstr>Symbol</vt:lpstr>
      <vt:lpstr>Times New Roman</vt:lpstr>
      <vt:lpstr>Wingdings</vt:lpstr>
      <vt:lpstr>Thème Office</vt:lpstr>
      <vt:lpstr>2_Thème Office</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القسم؟</vt:lpstr>
      <vt:lpstr>من يذكرنا بالضوابط التي ينبغي الالتزام بها داخل القسم؟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النمذجة:  لاحظوا معي السؤال الأول: كَيْفَ كانَتْ سَماءُ الصَّباحِ؟ </vt:lpstr>
      <vt:lpstr>2- الممارسة الموجهة:  ننتقل الآن، إلى الجواب عن السؤالين 2 و3 بشكل ثنائي؟</vt:lpstr>
      <vt:lpstr>2- الممارسة الموجهة:  الجواب عن السؤالين 2 و3 بشكل ثنائي؟</vt:lpstr>
      <vt:lpstr>3- الممارسة المستقلة:  ننتقل الآن، إلى الجواب عن بقية الأسئلة بشكل فردي؟</vt:lpstr>
      <vt:lpstr>3- الممارسة المستقلة:  ننتقل الآن، إلى الجواب عن بقية الأسئلة بشكل فردي؟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OUTIZGUI AHMED</cp:lastModifiedBy>
  <cp:revision>111</cp:revision>
  <dcterms:created xsi:type="dcterms:W3CDTF">2025-08-08T14:19:48Z</dcterms:created>
  <dcterms:modified xsi:type="dcterms:W3CDTF">2025-09-27T20:40:12Z</dcterms:modified>
</cp:coreProperties>
</file>