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731" r:id="rId3"/>
    <p:sldMasterId id="2147483759" r:id="rId4"/>
    <p:sldMasterId id="2147483778" r:id="rId5"/>
  </p:sldMasterIdLst>
  <p:notesMasterIdLst>
    <p:notesMasterId r:id="rId61"/>
  </p:notesMasterIdLst>
  <p:sldIdLst>
    <p:sldId id="2147483578" r:id="rId6"/>
    <p:sldId id="2147483485" r:id="rId7"/>
    <p:sldId id="2134807732" r:id="rId8"/>
    <p:sldId id="2147483579" r:id="rId9"/>
    <p:sldId id="955" r:id="rId10"/>
    <p:sldId id="2147483594" r:id="rId11"/>
    <p:sldId id="2147483486" r:id="rId12"/>
    <p:sldId id="2147483398" r:id="rId13"/>
    <p:sldId id="2147483399" r:id="rId14"/>
    <p:sldId id="2134806337" r:id="rId15"/>
    <p:sldId id="2147483535" r:id="rId16"/>
    <p:sldId id="261" r:id="rId17"/>
    <p:sldId id="266" r:id="rId18"/>
    <p:sldId id="2147483597" r:id="rId19"/>
    <p:sldId id="2147483413" r:id="rId20"/>
    <p:sldId id="2147483596" r:id="rId21"/>
    <p:sldId id="2147483536" r:id="rId22"/>
    <p:sldId id="2147483585" r:id="rId23"/>
    <p:sldId id="2147483436" r:id="rId24"/>
    <p:sldId id="2147483437" r:id="rId25"/>
    <p:sldId id="2147483586" r:id="rId26"/>
    <p:sldId id="2147483604" r:id="rId27"/>
    <p:sldId id="2147483592" r:id="rId28"/>
    <p:sldId id="2147483561" r:id="rId29"/>
    <p:sldId id="2147483563" r:id="rId30"/>
    <p:sldId id="2147483564" r:id="rId31"/>
    <p:sldId id="2147483587" r:id="rId32"/>
    <p:sldId id="2147483598" r:id="rId33"/>
    <p:sldId id="2147483600" r:id="rId34"/>
    <p:sldId id="2147483599" r:id="rId35"/>
    <p:sldId id="319" r:id="rId36"/>
    <p:sldId id="353" r:id="rId37"/>
    <p:sldId id="352" r:id="rId38"/>
    <p:sldId id="356" r:id="rId39"/>
    <p:sldId id="2147483595" r:id="rId40"/>
    <p:sldId id="2147483591" r:id="rId41"/>
    <p:sldId id="2147483570" r:id="rId42"/>
    <p:sldId id="2147483588" r:id="rId43"/>
    <p:sldId id="2147483611" r:id="rId44"/>
    <p:sldId id="2147483577" r:id="rId45"/>
    <p:sldId id="2147483609" r:id="rId46"/>
    <p:sldId id="358" r:id="rId47"/>
    <p:sldId id="360" r:id="rId48"/>
    <p:sldId id="359" r:id="rId49"/>
    <p:sldId id="364" r:id="rId50"/>
    <p:sldId id="2147483603" r:id="rId51"/>
    <p:sldId id="2147483589" r:id="rId52"/>
    <p:sldId id="2147483572" r:id="rId53"/>
    <p:sldId id="2147483573" r:id="rId54"/>
    <p:sldId id="2147483590" r:id="rId55"/>
    <p:sldId id="2147483574" r:id="rId56"/>
    <p:sldId id="2147483575" r:id="rId57"/>
    <p:sldId id="2147483576" r:id="rId58"/>
    <p:sldId id="2147483607" r:id="rId59"/>
    <p:sldId id="2147483560" r:id="rId6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03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40" y="6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id="{33E3C808-C8B5-FB39-C553-CC22EC60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id="{5D2C00BD-1749-7F0E-899B-6BA4D4E1B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id="{A3A77B0D-F54E-3ED4-D79C-3BF6771C0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00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4789958-BE2C-60A3-6064-85436B9D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4CE15D58-5928-F20F-AF88-383F0BBB7D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004309FC-4902-BD8F-F69F-86B436355F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3290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E3C00CE3-E0A0-551C-3EC5-12096EC8E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D8EE13A4-D6BA-CA8D-885A-1A0FA09891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D7409A94-8E3C-35A6-B790-15D8D49FD7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1862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9C6BA25E-695B-1D00-5457-D68CEE08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1544F92-5E86-DDD0-7372-A259EB5A2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36018C8B-C638-E444-4A92-B77B3B02DE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8660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2DB407D6-6631-9AFF-95CA-5FAEFC7C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5A0EC174-A1B7-D902-7B4D-226ECBE14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70ECF989-0BFB-BB7B-3D19-9D95E4BD7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563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1804261A-1844-D0BA-CBFA-4B3BC0992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8761D05-34C2-0B60-42A2-7F704AD74D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B2B0657F-D9A2-D42E-59FD-C11071D2AC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9698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3BC94BF8-FFBF-D3C1-A761-CF2D5970F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0F181244-22DA-8B81-F42C-C48E94E295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50163067-7FDD-6351-B9AA-5ECF307DE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2048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44FF9EB-D68A-F019-BB0E-3A91E1558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49AD77D-F4EF-0675-9123-B484F52ABA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EF89407D-B894-2556-F5A2-AA69C1AA26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959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AFA4BFD-385C-F527-1C21-D5EF18A9F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8EB00433-D51D-1BD3-977D-B046A47352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2A367B64-5D16-5217-CFE8-2D570F20C8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9477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5CE60656-15BE-1BF6-467B-21465596D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A902BAE3-EDB6-91A2-8CCA-9885D9040B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8CB414E-0718-83C7-962B-2E07955F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1B59C630-13BB-7EE5-C2F7-60DBC60F41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40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37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A178C8AE-D327-3BA0-BD98-539903362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8E2CAB31-5432-8665-FD70-DD0569DB50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5F20BB97-57F2-53A9-DFB1-D6585F805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08A5F270-4ADA-652B-5B8C-ED7783B7B9F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41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14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47EDB18C-DB15-8E13-BD06-98E7C2A10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91EE819-20EF-3457-8519-43F692EFFF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C59CBCA1-04E1-D176-1C7F-738FB99940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94193C4A-F322-B2CD-7506-6230601D6F4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42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94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A91AC598-36A9-5444-3D6E-4215BCC57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5CCB7438-F27E-5F42-D807-E7F06188A2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4D8C85BB-B90F-A153-5D85-F058E441FA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614E3F79-04F1-FA77-ACFC-A34E2F1C2A3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69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E2D98F3-4F01-9B30-C19B-C59B18ED0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C43EC65-A147-8364-1F5D-628FE3C963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6F50015B-0705-EE10-7CB5-924FE69606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0B8C7AB3-A55E-1023-0F44-BA0863DB49F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44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56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4568AD09-04C2-0A33-817C-FD2E15689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0F39207D-E60A-8515-9316-C24FAF8298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C094A09-43E2-D591-D088-16C8A58D7D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9A1EB964-1EC0-B1D1-FE75-76316DF96A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45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24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16EE8C6-77B8-E6E2-957E-7A2E67CD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091799D3-3724-08A6-6515-B37BDA227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FA9921F-7453-EDF1-E733-B7070F26A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87ED6871-8B34-06A0-59F4-A959440360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46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07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BF73178-4221-182B-9054-37D09D61E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B26ECB39-3B9C-DF24-BBFA-3E358149A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48417557-1502-4816-2D34-AB8B693045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699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74F34-2E39-4643-A01F-A565B072FF28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209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5952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816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17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435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533175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56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9581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598641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092301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71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601263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492016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9758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006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35477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369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3789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5210513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401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198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464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2681299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13261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1469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2815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343968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49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540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90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3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107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845435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3308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80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811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7" r:id="rId17"/>
    <p:sldLayoutId id="214748381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8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  <p:sldLayoutId id="2147483806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OFG-nWUaK8DQR0QW3I_oDD_CG7DzTBUZ?usp=drive_link" TargetMode="External"/><Relationship Id="rId2" Type="http://schemas.openxmlformats.org/officeDocument/2006/relationships/hyperlink" Target="https://drive.google.com/drive/folders/1LVMLazqavrVc3RVzeVN8mafgRNxbfOyb?usp=drive_link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9.png"/><Relationship Id="rId4" Type="http://schemas.openxmlformats.org/officeDocument/2006/relationships/hyperlink" Target="https://drive.google.com/drive/folders/1OFG-nWUaK8DQR0QW3I_oDD_CG7DzTBUZ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4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53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53.png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53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اللبنة</a:t>
            </a: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2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17856" y="1426367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الأولى</a:t>
              </a:r>
              <a:endParaRPr lang="ar-MA" sz="2400" b="1" dirty="0">
                <a:solidFill>
                  <a:srgbClr val="FFFFFF"/>
                </a:solidFill>
                <a:latin typeface="Arial" pitchFamily="34"/>
                <a:cs typeface="Arial" pitchFamily="34"/>
              </a:endParaRPr>
            </a:p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الموضوع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914634" y="3591333"/>
            <a:ext cx="4727890" cy="4308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rtl="1"/>
            <a:r>
              <a:rPr lang="ar-MA" sz="2800" b="1" dirty="0">
                <a:solidFill>
                  <a:schemeClr val="bg1"/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فقْرَةً حِجَاجِيَّةً</a:t>
            </a:r>
          </a:p>
        </p:txBody>
      </p:sp>
      <p:sp>
        <p:nvSpPr>
          <p:cNvPr id="14" name="Google Shape;779;p100">
            <a:extLst>
              <a:ext uri="{FF2B5EF4-FFF2-40B4-BE49-F238E27FC236}">
                <a16:creationId xmlns:a16="http://schemas.microsoft.com/office/drawing/2014/main" id="{52EE8FC3-D9E9-4A3B-E9EE-74F94AD2C5A3}"/>
              </a:ext>
            </a:extLst>
          </p:cNvPr>
          <p:cNvSpPr txBox="1"/>
          <p:nvPr/>
        </p:nvSpPr>
        <p:spPr>
          <a:xfrm>
            <a:off x="4947433" y="5317429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الثانية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8" name="Google Shape;779;p100">
            <a:extLst>
              <a:ext uri="{FF2B5EF4-FFF2-40B4-BE49-F238E27FC236}">
                <a16:creationId xmlns:a16="http://schemas.microsoft.com/office/drawing/2014/main" id="{5BF1DDA0-D69B-886B-23AB-CCE05E82716E}"/>
              </a:ext>
            </a:extLst>
          </p:cNvPr>
          <p:cNvSpPr txBox="1"/>
          <p:nvPr/>
        </p:nvSpPr>
        <p:spPr>
          <a:xfrm>
            <a:off x="4980233" y="4402053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الثاني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9" name="Google Shape;779;p100">
            <a:extLst>
              <a:ext uri="{FF2B5EF4-FFF2-40B4-BE49-F238E27FC236}">
                <a16:creationId xmlns:a16="http://schemas.microsoft.com/office/drawing/2014/main" id="{32621D15-C74B-5153-CA1C-CD24231E9AA1}"/>
              </a:ext>
            </a:extLst>
          </p:cNvPr>
          <p:cNvSpPr txBox="1"/>
          <p:nvPr/>
        </p:nvSpPr>
        <p:spPr>
          <a:xfrm>
            <a:off x="4980234" y="6131940"/>
            <a:ext cx="4393414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rtl="1"/>
            <a:r>
              <a:rPr lang="ar-MA" sz="2400" b="1" dirty="0" err="1">
                <a:solidFill>
                  <a:schemeClr val="bg1"/>
                </a:solidFill>
                <a:cs typeface="Times New Roman" panose="02020603050405020304" pitchFamily="18" charset="0"/>
                <a:sym typeface="Calibri"/>
              </a:rPr>
              <a:t>ٱلتَّعْبِيرِ</a:t>
            </a:r>
            <a:r>
              <a:rPr lang="ar-MA" sz="2400" b="1" dirty="0">
                <a:solidFill>
                  <a:schemeClr val="bg1"/>
                </a:solidFill>
                <a:cs typeface="Times New Roman" panose="02020603050405020304" pitchFamily="18" charset="0"/>
                <a:sym typeface="Calibri"/>
              </a:rPr>
              <a:t> عَنْ رَأْيٍ</a:t>
            </a:r>
            <a:r>
              <a:rPr lang="ar-SA" sz="2400" b="1" dirty="0">
                <a:solidFill>
                  <a:schemeClr val="bg1"/>
                </a:solidFill>
                <a:cs typeface="Times New Roman" panose="02020603050405020304" pitchFamily="18" charset="0"/>
                <a:sym typeface="Calibri"/>
              </a:rPr>
              <a:t>، ص.36.</a:t>
            </a:r>
            <a:endParaRPr lang="ar-MA" sz="2400" b="1" dirty="0">
              <a:solidFill>
                <a:schemeClr val="bg1"/>
              </a:solidFill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529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:a16="http://schemas.microsoft.com/office/drawing/2014/main" id="{C7AD8E5C-F9B1-656D-D794-C719C162F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250388" y="64304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13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اللبنات </a:t>
            </a:r>
            <a:r>
              <a:rPr lang="fr-FR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 </a:t>
            </a:r>
            <a:endParaRPr lang="fr-FR" sz="3200" b="1" i="0" u="none" strike="noStrike" kern="0" cap="none" spc="0" baseline="0" dirty="0">
              <a:solidFill>
                <a:srgbClr val="44546A"/>
              </a:solidFill>
              <a:uFillTx/>
              <a:latin typeface="Calibri"/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الطلاقة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الفهم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الطويل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متوسط الطول</a:t>
              </a:r>
              <a:endParaRPr lang="fr-FR" sz="20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القصير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الفقرة </a:t>
              </a: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</a:t>
              </a: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قصيرة 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الجملة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اللبنة4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3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1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5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  <a:cs typeface="Arial" pitchFamily="34"/>
              </a:rPr>
              <a:t>اللبنة 2</a:t>
            </a:r>
            <a:endParaRPr lang="fr-FR" sz="1800" b="1" i="0" u="none" strike="noStrike" kern="1200" cap="none" spc="0" baseline="0">
              <a:solidFill>
                <a:srgbClr val="C00000"/>
              </a:solidFill>
              <a:uFillTx/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id="{A15C9E74-958E-FB1C-79EF-5F9BFF3A6693}"/>
              </a:ext>
            </a:extLst>
          </p:cNvPr>
          <p:cNvSpPr txBox="1"/>
          <p:nvPr/>
        </p:nvSpPr>
        <p:spPr>
          <a:xfrm>
            <a:off x="6903784" y="2768573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476" y="2352990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DC51E7-AA48-EBA3-4C6F-BAF95F0AAF70}"/>
              </a:ext>
            </a:extLst>
          </p:cNvPr>
          <p:cNvSpPr txBox="1"/>
          <p:nvPr/>
        </p:nvSpPr>
        <p:spPr>
          <a:xfrm>
            <a:off x="8561302" y="2238417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909090C4-3F4D-7825-CDD6-BE9AB574BF24}"/>
              </a:ext>
            </a:extLst>
          </p:cNvPr>
          <p:cNvSpPr/>
          <p:nvPr/>
        </p:nvSpPr>
        <p:spPr>
          <a:xfrm rot="10800000">
            <a:off x="8695460" y="1635697"/>
            <a:ext cx="2863133" cy="1312967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 rtl="1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120042" y="2958668"/>
            <a:ext cx="2" cy="497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chemeClr val="tx2">
                  <a:lumMod val="25000"/>
                  <a:lumOff val="75000"/>
                </a:schemeClr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id="{3EA06B1B-0C19-F757-318B-34C52282DE72}"/>
              </a:ext>
            </a:extLst>
          </p:cNvPr>
          <p:cNvSpPr/>
          <p:nvPr/>
        </p:nvSpPr>
        <p:spPr>
          <a:xfrm rot="10800000">
            <a:off x="6791008" y="3414546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id="{4542C7CC-9153-0DE1-73FE-F0356FE5790D}"/>
              </a:ext>
            </a:extLst>
          </p:cNvPr>
          <p:cNvSpPr/>
          <p:nvPr/>
        </p:nvSpPr>
        <p:spPr>
          <a:xfrm rot="10800000">
            <a:off x="9328988" y="3414878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id="{E7125ABE-93C9-34A7-EC4C-E28F434EFB62}"/>
              </a:ext>
            </a:extLst>
          </p:cNvPr>
          <p:cNvSpPr/>
          <p:nvPr/>
        </p:nvSpPr>
        <p:spPr>
          <a:xfrm>
            <a:off x="2808599" y="1779842"/>
            <a:ext cx="5536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002060"/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فَقْرَةً حِجَاجِيَّةً</a:t>
            </a: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id="{5C84E3F9-EF5C-6B44-F6A3-C91E2579D4C5}"/>
              </a:ext>
            </a:extLst>
          </p:cNvPr>
          <p:cNvSpPr/>
          <p:nvPr/>
        </p:nvSpPr>
        <p:spPr>
          <a:xfrm>
            <a:off x="8930712" y="1741558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4AFE9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الحصة </a:t>
            </a:r>
            <a:r>
              <a:rPr lang="ar-S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</a:t>
            </a:r>
            <a:endParaRPr lang="fr-FR" sz="1867" b="1" kern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2819873" y="2750096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فَقْرَةً حِجَاجِيَّةً</a:t>
            </a: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id="{ACEE7100-E846-B31E-4E40-E4C90CED74BD}"/>
              </a:ext>
            </a:extLst>
          </p:cNvPr>
          <p:cNvSpPr/>
          <p:nvPr/>
        </p:nvSpPr>
        <p:spPr>
          <a:xfrm>
            <a:off x="8949242" y="270022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908556" y="765533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1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id="{8F36FC4A-2671-3117-A4A3-DBF35D884BE9}"/>
              </a:ext>
            </a:extLst>
          </p:cNvPr>
          <p:cNvSpPr/>
          <p:nvPr/>
        </p:nvSpPr>
        <p:spPr>
          <a:xfrm>
            <a:off x="8969597" y="352782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2793937" y="841776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فَقْرَةً </a:t>
            </a:r>
            <a:r>
              <a:rPr lang="ar-S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تَفْسيريَّةً</a:t>
            </a:r>
            <a:endParaRPr lang="ar-MA" sz="2400" b="1" kern="0" dirty="0">
              <a:solidFill>
                <a:schemeClr val="accent5">
                  <a:lumMod val="60000"/>
                  <a:lumOff val="40000"/>
                </a:schemeClr>
              </a:solidFill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1" name="Rectangle : coins arrondis 18 - 3">
            <a:extLst>
              <a:ext uri="{FF2B5EF4-FFF2-40B4-BE49-F238E27FC236}">
                <a16:creationId xmlns:a16="http://schemas.microsoft.com/office/drawing/2014/main" id="{44A6D1D0-E243-831D-F355-A9B19B111ECB}"/>
              </a:ext>
            </a:extLst>
          </p:cNvPr>
          <p:cNvSpPr/>
          <p:nvPr/>
        </p:nvSpPr>
        <p:spPr>
          <a:xfrm>
            <a:off x="2819873" y="3538108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spcBef>
                <a:spcPts val="600"/>
              </a:spcBef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أُنْجِزُ نَشاطاً تَوليفياً </a:t>
            </a:r>
            <a:endParaRPr lang="fr-FR" sz="2400" b="1" kern="0" dirty="0">
              <a:solidFill>
                <a:schemeClr val="accent5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1E9421C-6910-4B1F-1E08-7A5C9BF502C8}"/>
              </a:ext>
            </a:extLst>
          </p:cNvPr>
          <p:cNvSpPr/>
          <p:nvPr/>
        </p:nvSpPr>
        <p:spPr>
          <a:xfrm>
            <a:off x="2124173" y="1664906"/>
            <a:ext cx="8794800" cy="976025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4142147D-75FC-6FFC-D003-AD9049C1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F598FD0-1B17-E1E7-B134-75E20494B0C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2A6FE8-207B-D27D-74B1-43B3274D4FE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995;p109">
            <a:extLst>
              <a:ext uri="{FF2B5EF4-FFF2-40B4-BE49-F238E27FC236}">
                <a16:creationId xmlns:a16="http://schemas.microsoft.com/office/drawing/2014/main" id="{7DDE3D86-78A0-0229-97B1-74B263F49E73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6" name="Google Shape;996;p109">
            <a:extLst>
              <a:ext uri="{FF2B5EF4-FFF2-40B4-BE49-F238E27FC236}">
                <a16:creationId xmlns:a16="http://schemas.microsoft.com/office/drawing/2014/main" id="{29F91078-42E1-E5EE-7B56-7030C43EE358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18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rPr>
              <a:t>أخرى</a:t>
            </a:r>
            <a:endParaRPr kumimoji="0" lang="ar-MA" sz="1867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/>
              <a:ea typeface="Dosis"/>
              <a:cs typeface="Arial" pitchFamily="34"/>
            </a:endParaRPr>
          </a:p>
        </p:txBody>
      </p:sp>
      <p:sp>
        <p:nvSpPr>
          <p:cNvPr id="7" name="Google Shape;997;p109">
            <a:extLst>
              <a:ext uri="{FF2B5EF4-FFF2-40B4-BE49-F238E27FC236}">
                <a16:creationId xmlns:a16="http://schemas.microsoft.com/office/drawing/2014/main" id="{D974EADD-4DF0-CD0D-47BE-5A6EBCD6DDC0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998;p109">
            <a:extLst>
              <a:ext uri="{FF2B5EF4-FFF2-40B4-BE49-F238E27FC236}">
                <a16:creationId xmlns:a16="http://schemas.microsoft.com/office/drawing/2014/main" id="{B6D225D9-2332-A7A2-B85E-4A804A466A55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999;p109">
            <a:extLst>
              <a:ext uri="{FF2B5EF4-FFF2-40B4-BE49-F238E27FC236}">
                <a16:creationId xmlns:a16="http://schemas.microsoft.com/office/drawing/2014/main" id="{9878B196-E3FB-CCA3-F13F-3CB283F570E4}"/>
              </a:ext>
            </a:extLst>
          </p:cNvPr>
          <p:cNvSpPr txBox="1">
            <a:spLocks/>
          </p:cNvSpPr>
          <p:nvPr/>
        </p:nvSpPr>
        <p:spPr>
          <a:xfrm>
            <a:off x="7109916" y="146933"/>
            <a:ext cx="4116213" cy="687115"/>
          </a:xfrm>
          <a:prstGeom prst="rect">
            <a:avLst/>
          </a:prstGeom>
        </p:spPr>
        <p:txBody>
          <a:bodyPr lIns="91430" tIns="45701" rIns="91430" bIns="45701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المستلزمات</a:t>
            </a:r>
            <a:r>
              <a:rPr lang="fr-FR" sz="3200" b="1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الدراسية</a:t>
            </a:r>
            <a:endParaRPr lang="fr-FR" sz="3200" b="1" dirty="0">
              <a:solidFill>
                <a:schemeClr val="tx2"/>
              </a:solidFill>
              <a:ea typeface="+mn-ea"/>
              <a:cs typeface="+mn-cs"/>
            </a:endParaRPr>
          </a:p>
        </p:txBody>
      </p:sp>
      <p:pic>
        <p:nvPicPr>
          <p:cNvPr id="10" name="Google Shape;1001;p109">
            <a:extLst>
              <a:ext uri="{FF2B5EF4-FFF2-40B4-BE49-F238E27FC236}">
                <a16:creationId xmlns:a16="http://schemas.microsoft.com/office/drawing/2014/main" id="{BF312A59-B5F9-2BA9-331A-DA1E64A53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1002;p109">
            <a:extLst>
              <a:ext uri="{FF2B5EF4-FFF2-40B4-BE49-F238E27FC236}">
                <a16:creationId xmlns:a16="http://schemas.microsoft.com/office/drawing/2014/main" id="{80564936-B286-6925-07D2-94E6353380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2" name="Google Shape;1003;p109">
              <a:extLst>
                <a:ext uri="{FF2B5EF4-FFF2-40B4-BE49-F238E27FC236}">
                  <a16:creationId xmlns:a16="http://schemas.microsoft.com/office/drawing/2014/main" id="{EAF53A74-1748-0437-F01C-91754F610C54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3" name="Google Shape;1004;p109">
              <a:extLst>
                <a:ext uri="{FF2B5EF4-FFF2-40B4-BE49-F238E27FC236}">
                  <a16:creationId xmlns:a16="http://schemas.microsoft.com/office/drawing/2014/main" id="{4672F8AE-B4AA-C9C7-DFBD-F60DA13D4484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4" name="Google Shape;1005;p109">
                <a:extLst>
                  <a:ext uri="{FF2B5EF4-FFF2-40B4-BE49-F238E27FC236}">
                    <a16:creationId xmlns:a16="http://schemas.microsoft.com/office/drawing/2014/main" id="{11A2BFD4-1BDF-3663-226D-5D35BA41A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oogle Shape;1006;p109">
                <a:extLst>
                  <a:ext uri="{FF2B5EF4-FFF2-40B4-BE49-F238E27FC236}">
                    <a16:creationId xmlns:a16="http://schemas.microsoft.com/office/drawing/2014/main" id="{9BA88CEC-FD3F-784A-BCBB-15584DF26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F4BF51D-BB12-13DB-FFA8-BE212F6E9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8" name="Picture 2" descr="Blackboard ">
            <a:extLst>
              <a:ext uri="{FF2B5EF4-FFF2-40B4-BE49-F238E27FC236}">
                <a16:creationId xmlns:a16="http://schemas.microsoft.com/office/drawing/2014/main" id="{47DFF527-1725-35E9-9C5C-CBD7AF98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BE233033-54B4-AF37-5FDE-D40D06011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979739" y="-10786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98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53F4D-5EB1-7918-78B1-FAF7528E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5;p28">
            <a:extLst>
              <a:ext uri="{FF2B5EF4-FFF2-40B4-BE49-F238E27FC236}">
                <a16:creationId xmlns:a16="http://schemas.microsoft.com/office/drawing/2014/main" id="{ADC741BD-C35B-6711-0D9F-DEB7BD7BE5C2}"/>
              </a:ext>
            </a:extLst>
          </p:cNvPr>
          <p:cNvSpPr/>
          <p:nvPr/>
        </p:nvSpPr>
        <p:spPr>
          <a:xfrm>
            <a:off x="-595085" y="319589"/>
            <a:ext cx="1180011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توظيف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الموارد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التعليمية</a:t>
            </a: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لدى للأستاذ</a:t>
            </a:r>
            <a:endParaRPr lang="fr-MA" sz="3200" b="1" kern="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276;p28">
            <a:extLst>
              <a:ext uri="{FF2B5EF4-FFF2-40B4-BE49-F238E27FC236}">
                <a16:creationId xmlns:a16="http://schemas.microsoft.com/office/drawing/2014/main" id="{4645C4CF-711F-44CD-9DF4-AE3E1D124680}"/>
              </a:ext>
            </a:extLst>
          </p:cNvPr>
          <p:cNvSpPr/>
          <p:nvPr/>
        </p:nvSpPr>
        <p:spPr>
          <a:xfrm>
            <a:off x="2854159" y="1725050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تقديم الحصة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276;p28">
            <a:extLst>
              <a:ext uri="{FF2B5EF4-FFF2-40B4-BE49-F238E27FC236}">
                <a16:creationId xmlns:a16="http://schemas.microsoft.com/office/drawing/2014/main" id="{86B28656-BD55-DF81-DAA0-81607787D386}"/>
              </a:ext>
            </a:extLst>
          </p:cNvPr>
          <p:cNvSpPr/>
          <p:nvPr/>
        </p:nvSpPr>
        <p:spPr>
          <a:xfrm>
            <a:off x="2854159" y="2351322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مسار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276;p28">
            <a:extLst>
              <a:ext uri="{FF2B5EF4-FFF2-40B4-BE49-F238E27FC236}">
                <a16:creationId xmlns:a16="http://schemas.microsoft.com/office/drawing/2014/main" id="{D2D0A648-9BB6-5C5C-442C-42431FCB3517}"/>
              </a:ext>
            </a:extLst>
          </p:cNvPr>
          <p:cNvSpPr/>
          <p:nvPr/>
        </p:nvSpPr>
        <p:spPr>
          <a:xfrm>
            <a:off x="2854160" y="4015705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2"/>
              </a:rPr>
              <a:t>تقنيات التنشيط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276;p28">
            <a:extLst>
              <a:ext uri="{FF2B5EF4-FFF2-40B4-BE49-F238E27FC236}">
                <a16:creationId xmlns:a16="http://schemas.microsoft.com/office/drawing/2014/main" id="{704FFF7E-5C22-56E6-8231-FDD1DC8B9C6C}"/>
              </a:ext>
            </a:extLst>
          </p:cNvPr>
          <p:cNvSpPr/>
          <p:nvPr/>
        </p:nvSpPr>
        <p:spPr>
          <a:xfrm>
            <a:off x="2854159" y="4557531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/>
            <a:r>
              <a:rPr lang="ar-MA" b="1" dirty="0">
                <a:hlinkClick r:id="rId3"/>
              </a:rPr>
              <a:t>مقاطع عامة – التصرفات السليمة</a:t>
            </a:r>
            <a:endParaRPr lang="ar-MA" dirty="0"/>
          </a:p>
        </p:txBody>
      </p:sp>
      <p:sp>
        <p:nvSpPr>
          <p:cNvPr id="18" name="Google Shape;276;p28">
            <a:extLst>
              <a:ext uri="{FF2B5EF4-FFF2-40B4-BE49-F238E27FC236}">
                <a16:creationId xmlns:a16="http://schemas.microsoft.com/office/drawing/2014/main" id="{F05AB95B-4124-4DE4-EBBE-9E5BC8AC30B8}"/>
              </a:ext>
            </a:extLst>
          </p:cNvPr>
          <p:cNvSpPr/>
          <p:nvPr/>
        </p:nvSpPr>
        <p:spPr>
          <a:xfrm>
            <a:off x="2854159" y="5093383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4"/>
              </a:rPr>
              <a:t>مقاطع فيديو-العربية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76;p28">
            <a:extLst>
              <a:ext uri="{FF2B5EF4-FFF2-40B4-BE49-F238E27FC236}">
                <a16:creationId xmlns:a16="http://schemas.microsoft.com/office/drawing/2014/main" id="{23BF0DF5-069E-3E17-F24E-1FB27CEFC73A}"/>
              </a:ext>
            </a:extLst>
          </p:cNvPr>
          <p:cNvSpPr/>
          <p:nvPr/>
        </p:nvSpPr>
        <p:spPr>
          <a:xfrm>
            <a:off x="2854159" y="3013749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….</a:t>
            </a: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30C96641-5264-6E13-6948-37BF3649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22962" y="6795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76;p28">
            <a:extLst>
              <a:ext uri="{FF2B5EF4-FFF2-40B4-BE49-F238E27FC236}">
                <a16:creationId xmlns:a16="http://schemas.microsoft.com/office/drawing/2014/main" id="{F03EC7A7-6EE7-976A-AA0C-A906A34AD33F}"/>
              </a:ext>
            </a:extLst>
          </p:cNvPr>
          <p:cNvSpPr/>
          <p:nvPr/>
        </p:nvSpPr>
        <p:spPr>
          <a:xfrm>
            <a:off x="8748241" y="1696275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200" b="1" dirty="0" err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الدلائل</a:t>
            </a:r>
            <a:r>
              <a:rPr lang="fr-FR" sz="2200" b="1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 </a:t>
            </a:r>
            <a:r>
              <a:rPr lang="fr-FR" sz="2200" b="1" kern="0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والمراجع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76;p28">
            <a:extLst>
              <a:ext uri="{FF2B5EF4-FFF2-40B4-BE49-F238E27FC236}">
                <a16:creationId xmlns:a16="http://schemas.microsoft.com/office/drawing/2014/main" id="{3F6E3402-0203-63B2-670C-5F71E41599B7}"/>
              </a:ext>
            </a:extLst>
          </p:cNvPr>
          <p:cNvSpPr/>
          <p:nvPr/>
        </p:nvSpPr>
        <p:spPr>
          <a:xfrm>
            <a:off x="8748241" y="3884304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200" dirty="0">
                <a:solidFill>
                  <a:schemeClr val="bg1"/>
                </a:solidFill>
              </a:rPr>
              <a:t>مقاطع فيديو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348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:a16="http://schemas.microsoft.com/office/drawing/2014/main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لهذه 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:a16="http://schemas.microsoft.com/office/drawing/2014/main" id="{8CCFADBE-426F-1BD1-0052-CF95DF424457}"/>
              </a:ext>
            </a:extLst>
          </p:cNvPr>
          <p:cNvSpPr/>
          <p:nvPr/>
        </p:nvSpPr>
        <p:spPr>
          <a:xfrm>
            <a:off x="1150262" y="1380955"/>
            <a:ext cx="8077258" cy="10959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في نهاية هذه الحصة، يجب أن يكون التلاميذ قادرين على:</a:t>
            </a:r>
            <a:endParaRPr lang="fr-FR" b="1" dirty="0"/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فقرَة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ٍ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بِطَلَاقَةٍ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فَهْمُ المعَانِي المُبَاشِرَةِ</a:t>
            </a:r>
            <a:r>
              <a:rPr lang="ar-SA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والضمنية للنص.</a:t>
            </a:r>
            <a:endParaRPr lang="ar-MA" sz="20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92;p29">
            <a:extLst>
              <a:ext uri="{FF2B5EF4-FFF2-40B4-BE49-F238E27FC236}">
                <a16:creationId xmlns:a16="http://schemas.microsoft.com/office/drawing/2014/main" id="{2FFA696C-060A-544E-952F-61FC383E5B89}"/>
              </a:ext>
            </a:extLst>
          </p:cNvPr>
          <p:cNvSpPr/>
          <p:nvPr/>
        </p:nvSpPr>
        <p:spPr>
          <a:xfrm>
            <a:off x="1186249" y="2724088"/>
            <a:ext cx="8077259" cy="183188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الاستراتيجية التي يتم تدريسها أثناء النمذجة وتمارس خلال بقية الحصة هي</a:t>
            </a:r>
            <a:r>
              <a:rPr lang="ar-MA" dirty="0"/>
              <a:t>:</a:t>
            </a:r>
            <a:endParaRPr lang="fr-FR" dirty="0"/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معايير الدقة في القراءة بطلاقة: أي السلامة من الأخطاء؛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أجيب عن أسئلة الفهم المباشر: ما؟ لماذا؟ كيف؟ ...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اعتماد استراتيجيات </a:t>
            </a:r>
            <a:r>
              <a:rPr lang="ar-MA" sz="2000" kern="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الميتامعرفية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الفارقية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، ا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لتعلم التعاوني،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العمل الثنائي،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التحديات،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ثم 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التقويم الذاتي،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التحقق الدائم من الفهم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.</a:t>
            </a:r>
            <a:endParaRPr lang="ar-MA" sz="2000" kern="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:a16="http://schemas.microsoft.com/office/drawing/2014/main" id="{2033AB59-F0F3-EF02-8340-5CD20B0E656E}"/>
              </a:ext>
            </a:extLst>
          </p:cNvPr>
          <p:cNvSpPr/>
          <p:nvPr/>
        </p:nvSpPr>
        <p:spPr>
          <a:xfrm>
            <a:off x="1150262" y="4901961"/>
            <a:ext cx="8113245" cy="150845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خلال التغذية الراجعة، أوجّه انتباه التلاميذ إلى الأخطاء الشائعة </a:t>
            </a:r>
            <a:r>
              <a:rPr lang="ar-SA" b="1" dirty="0"/>
              <a:t>في القراءة بدقة الآتية</a:t>
            </a:r>
            <a:r>
              <a:rPr lang="fr-FR" b="1" dirty="0"/>
              <a:t> : 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نطق الحروف من مخارجها الصحيحة/ التمييز بين الحركات القصيرة والطويلة/ الشدة والتنوين.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تمارين تطبيقية فورية وخارج القسم ( واجبات منزلية)، استخراج القيم السلوكات الايجابية’ تدبير السلوك)</a:t>
            </a:r>
            <a:endParaRPr lang="fr-FR" sz="2000" kern="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:a16="http://schemas.microsoft.com/office/drawing/2014/main" id="{D271B5C4-A2EC-E69B-E250-E474D690AAE2}"/>
              </a:ext>
            </a:extLst>
          </p:cNvPr>
          <p:cNvSpPr/>
          <p:nvPr/>
        </p:nvSpPr>
        <p:spPr>
          <a:xfrm>
            <a:off x="9324638" y="147981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:a16="http://schemas.microsoft.com/office/drawing/2014/main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وسائل 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8CF0BA5-A657-4B36-F74B-1C1F2B3FBE18}"/>
              </a:ext>
            </a:extLst>
          </p:cNvPr>
          <p:cNvSpPr/>
          <p:nvPr/>
        </p:nvSpPr>
        <p:spPr>
          <a:xfrm>
            <a:off x="9432304" y="5119787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27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id="{52AB67E6-D525-0315-A349-C054D6D3E3CC}"/>
              </a:ext>
            </a:extLst>
          </p:cNvPr>
          <p:cNvGrpSpPr/>
          <p:nvPr/>
        </p:nvGrpSpPr>
        <p:grpSpPr>
          <a:xfrm>
            <a:off x="835255" y="904692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5334862" y="312272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هيكلة حصة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 أقرأ بطلاقة وأفهم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>
            <a:extLst>
              <a:ext uri="{FF2B5EF4-FFF2-40B4-BE49-F238E27FC236}">
                <a16:creationId xmlns:a16="http://schemas.microsoft.com/office/drawing/2014/main" id="{34F31B66-ABE5-A5E7-339A-39848C700C78}"/>
              </a:ext>
            </a:extLst>
          </p:cNvPr>
          <p:cNvSpPr txBox="1"/>
          <p:nvPr/>
        </p:nvSpPr>
        <p:spPr>
          <a:xfrm>
            <a:off x="1667662" y="1604571"/>
            <a:ext cx="78856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 </a:t>
            </a:r>
            <a:r>
              <a:rPr kumimoji="0" lang="ar-MA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/>
                <a:ea typeface="Arial Unicode MS" pitchFamily="34" charset="-128"/>
                <a:cs typeface="Arial" panose="020B0604020202020204" pitchFamily="34" charset="0"/>
              </a:rPr>
              <a:t>(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 الاعتيادي-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مراقبة الواجب المنزلي-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التصريح بالأهداف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	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10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id="{115781B9-3102-DBAE-DECC-14F6B6C98F61}"/>
              </a:ext>
            </a:extLst>
          </p:cNvPr>
          <p:cNvSpPr/>
          <p:nvPr/>
        </p:nvSpPr>
        <p:spPr>
          <a:xfrm>
            <a:off x="1634412" y="152198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id="{D15EC988-D09E-382F-F0C1-480B7F0B6749}"/>
              </a:ext>
            </a:extLst>
          </p:cNvPr>
          <p:cNvSpPr txBox="1"/>
          <p:nvPr/>
        </p:nvSpPr>
        <p:spPr>
          <a:xfrm>
            <a:off x="1736937" y="222247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أقرأ بطلاقة (أ- أقرأ العبارات بطلاقة/ ب- أقرأ الفقرة 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id="{C7EFD74C-DE08-C618-A64C-56FF375036C1}"/>
              </a:ext>
            </a:extLst>
          </p:cNvPr>
          <p:cNvSpPr/>
          <p:nvPr/>
        </p:nvSpPr>
        <p:spPr>
          <a:xfrm>
            <a:off x="1996741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15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id="{C2E74810-7391-B718-A69D-792FAA71E63D}"/>
              </a:ext>
            </a:extLst>
          </p:cNvPr>
          <p:cNvSpPr/>
          <p:nvPr/>
        </p:nvSpPr>
        <p:spPr>
          <a:xfrm>
            <a:off x="1736937" y="21398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id="{34D52DFE-C64F-31EB-D486-B118B5FDD029}"/>
              </a:ext>
            </a:extLst>
          </p:cNvPr>
          <p:cNvSpPr txBox="1"/>
          <p:nvPr/>
        </p:nvSpPr>
        <p:spPr>
          <a:xfrm>
            <a:off x="1756337" y="2840385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أغني رصيدي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id="{22570A76-0DE3-BDC6-39A4-1F16B4D164FF}"/>
              </a:ext>
            </a:extLst>
          </p:cNvPr>
          <p:cNvSpPr/>
          <p:nvPr/>
        </p:nvSpPr>
        <p:spPr>
          <a:xfrm>
            <a:off x="2016141" y="2877352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id="{C32223ED-C144-FED4-0C5E-6336335D6F5B}"/>
              </a:ext>
            </a:extLst>
          </p:cNvPr>
          <p:cNvSpPr/>
          <p:nvPr/>
        </p:nvSpPr>
        <p:spPr>
          <a:xfrm>
            <a:off x="1772962" y="282429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id="{35C9797B-0D49-F071-76F7-543479752F37}"/>
              </a:ext>
            </a:extLst>
          </p:cNvPr>
          <p:cNvSpPr txBox="1"/>
          <p:nvPr/>
        </p:nvSpPr>
        <p:spPr>
          <a:xfrm>
            <a:off x="1739712" y="3540843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أجيب عن أسئلة الفهم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id="{D42B0536-28B8-D3DA-4D4E-7F08E7B76FE6}"/>
              </a:ext>
            </a:extLst>
          </p:cNvPr>
          <p:cNvSpPr txBox="1"/>
          <p:nvPr/>
        </p:nvSpPr>
        <p:spPr>
          <a:xfrm>
            <a:off x="2175031" y="3611441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15 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id="{A8D40963-F10C-088F-D2F0-3C2B8E25DF18}"/>
              </a:ext>
            </a:extLst>
          </p:cNvPr>
          <p:cNvSpPr/>
          <p:nvPr/>
        </p:nvSpPr>
        <p:spPr>
          <a:xfrm>
            <a:off x="1755752" y="351019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id="{0881C49E-5FA5-8563-2682-DF46D3DD72E3}"/>
              </a:ext>
            </a:extLst>
          </p:cNvPr>
          <p:cNvSpPr txBox="1"/>
          <p:nvPr/>
        </p:nvSpPr>
        <p:spPr>
          <a:xfrm>
            <a:off x="1727538" y="4178896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أوظف وأستثمر 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id="{AA6914DC-BF0F-111D-9944-79F7D4C23024}"/>
              </a:ext>
            </a:extLst>
          </p:cNvPr>
          <p:cNvSpPr txBox="1"/>
          <p:nvPr/>
        </p:nvSpPr>
        <p:spPr>
          <a:xfrm>
            <a:off x="2181996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156082"/>
              </a:buClr>
              <a:buSzPts val="1867"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05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id="{E5E75CC7-B685-B249-8038-492A1FC8ED2B}"/>
              </a:ext>
            </a:extLst>
          </p:cNvPr>
          <p:cNvSpPr/>
          <p:nvPr/>
        </p:nvSpPr>
        <p:spPr>
          <a:xfrm>
            <a:off x="1778702" y="4167552"/>
            <a:ext cx="519608" cy="465747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id="{AD283E46-B5D6-0008-030D-2D0EF73791D7}"/>
              </a:ext>
            </a:extLst>
          </p:cNvPr>
          <p:cNvSpPr txBox="1"/>
          <p:nvPr/>
        </p:nvSpPr>
        <p:spPr>
          <a:xfrm>
            <a:off x="1731230" y="481631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اختتام الحصة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6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id="{A33F11AA-FA1D-DA2F-7390-8303361E3633}"/>
              </a:ext>
            </a:extLst>
          </p:cNvPr>
          <p:cNvSpPr/>
          <p:nvPr/>
        </p:nvSpPr>
        <p:spPr>
          <a:xfrm>
            <a:off x="1774649" y="473844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id="{46584DB7-DBE7-7F75-77EA-586F82E31C7B}"/>
              </a:ext>
            </a:extLst>
          </p:cNvPr>
          <p:cNvSpPr/>
          <p:nvPr/>
        </p:nvSpPr>
        <p:spPr>
          <a:xfrm>
            <a:off x="2194689" y="4897746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1255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 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D480CD-8F26-4913-F982-169DA3E0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D56DD50-132E-0E00-E306-AAC21A10C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73DA6732-3993-354E-9C67-C9285587179A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941132" y="117748"/>
            <a:ext cx="10344487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lnSpc>
                <a:spcPct val="103750"/>
              </a:lnSpc>
              <a:buClr>
                <a:srgbClr val="757070"/>
              </a:buClr>
              <a:buSzPts val="2000"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بحديث غير رسمي، انطلاقا من حكمة، تقول</a:t>
            </a:r>
            <a:r>
              <a:rPr lang="ar-SA" sz="1600" b="1" dirty="0">
                <a:ea typeface="Calibri"/>
                <a:cs typeface="Calibri"/>
                <a:sym typeface="Calibri"/>
              </a:rPr>
              <a:t>: </a:t>
            </a:r>
            <a:r>
              <a:rPr lang="ar-SA" sz="1600" dirty="0"/>
              <a:t>التَّعْبِيرُ عَنِ الرَّأْيِ شَجَاعَةٌ، وَاحْتِرَامُ رَأْيِ الآخَرِينَ حِكْمَةٌ.</a:t>
            </a:r>
            <a:endParaRPr sz="1600" b="1" dirty="0">
              <a:ea typeface="Calibri"/>
              <a:cs typeface="Calibri"/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941133" y="522570"/>
            <a:ext cx="10344486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يطلب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المدرس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من التلاميذ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إن يشرحوا مضمون الحكمة انطلاقا من سؤالين: </a:t>
            </a:r>
            <a:r>
              <a:rPr lang="ar-SA" sz="1400" dirty="0"/>
              <a:t>ما معنى أن يكون التعبير عن الرأي شجاعة؟/ لماذا يُعَد احترام رأي الآخرين حكمة؟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وبعدها يستمع إلى إجابات 4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تلاميذ ويوثقها على السبورة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78" y="64923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9EEA59-1352-E728-B186-2EE0FBFD1434}"/>
              </a:ext>
            </a:extLst>
          </p:cNvPr>
          <p:cNvSpPr txBox="1"/>
          <p:nvPr/>
        </p:nvSpPr>
        <p:spPr>
          <a:xfrm>
            <a:off x="611192" y="1060451"/>
            <a:ext cx="516334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  <a:sym typeface="Calibri"/>
              </a:rPr>
              <a:t> تقول الحكمة: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9CC035-6D01-DD89-5929-BC50C8A96821}"/>
              </a:ext>
            </a:extLst>
          </p:cNvPr>
          <p:cNvSpPr txBox="1"/>
          <p:nvPr/>
        </p:nvSpPr>
        <p:spPr>
          <a:xfrm>
            <a:off x="1807423" y="3527352"/>
            <a:ext cx="59059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مَا مَعْنَى أَنْ يَكُونَ التَّعْبِيرُ عَنِ الرَّأْيِ شَجَاعَةً؟</a:t>
            </a:r>
            <a:endParaRPr lang="ar-SA" sz="2800" b="1" dirty="0">
              <a:solidFill>
                <a:srgbClr val="002060"/>
              </a:solidFill>
              <a:latin typeface="+mj-lt"/>
              <a:sym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6EBF9C4-9BFC-2A08-0C39-64FDC0B154DF}"/>
              </a:ext>
            </a:extLst>
          </p:cNvPr>
          <p:cNvSpPr txBox="1"/>
          <p:nvPr/>
        </p:nvSpPr>
        <p:spPr>
          <a:xfrm>
            <a:off x="1807422" y="4465726"/>
            <a:ext cx="590599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لِمَاذَا يُعَدُّ احْتِرَامُ رَأْيِ الآخَرِينَ حِكْمَةً؟</a:t>
            </a:r>
            <a:endParaRPr lang="ar-SA" sz="2800" b="1" dirty="0">
              <a:solidFill>
                <a:srgbClr val="002060"/>
              </a:solidFill>
              <a:latin typeface="+mj-lt"/>
              <a:sym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DE4749C-8A8B-5DF1-5C60-DA5D57960147}"/>
              </a:ext>
            </a:extLst>
          </p:cNvPr>
          <p:cNvSpPr txBox="1"/>
          <p:nvPr/>
        </p:nvSpPr>
        <p:spPr>
          <a:xfrm>
            <a:off x="611188" y="1642566"/>
            <a:ext cx="516334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التَّعْبِيرُ عَنِ الرَّأْيِ شَجَاعَةٌ، وَاحْتِرَامُ رَأْيِ الآخَرِينَ حِكْمَةٌ.</a:t>
            </a:r>
            <a:r>
              <a:rPr lang="ar-SA" sz="2800" b="1" dirty="0">
                <a:solidFill>
                  <a:srgbClr val="002060"/>
                </a:solidFill>
                <a:latin typeface="+mj-lt"/>
                <a:sym typeface="Calibri"/>
              </a:rPr>
              <a:t> </a:t>
            </a:r>
          </a:p>
        </p:txBody>
      </p:sp>
      <p:pic>
        <p:nvPicPr>
          <p:cNvPr id="2055" name="Picture 7" descr="Image générée">
            <a:extLst>
              <a:ext uri="{FF2B5EF4-FFF2-40B4-BE49-F238E27FC236}">
                <a16:creationId xmlns:a16="http://schemas.microsoft.com/office/drawing/2014/main" id="{ED2C40C7-4FAE-1891-FC2E-A384179D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63" y="1235780"/>
            <a:ext cx="3389993" cy="508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1414023" y="78463"/>
            <a:ext cx="9815770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defRPr/>
            </a:pPr>
            <a:r>
              <a:rPr lang="ar-S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بعد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 سماع إجابات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 التلاميذ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، 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يدون منها الأستاذ بعض العبارات على السبورة، ثم يطلب من الآخرين تقديم أمثلة من الحياة اليومية أو المدرسية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:</a:t>
            </a:r>
            <a:r>
              <a:rPr lang="fr-FR" altLang="fr-FR" sz="1600" dirty="0">
                <a:cs typeface="Arial" panose="020B0604020202020204" pitchFamily="34" charset="0"/>
              </a:rPr>
              <a:t>.</a:t>
            </a:r>
            <a:endParaRPr lang="fr-FR" altLang="fr-FR" sz="1600" dirty="0"/>
          </a:p>
        </p:txBody>
      </p:sp>
      <p:sp>
        <p:nvSpPr>
          <p:cNvPr id="283" name="Google Shape;283;p7"/>
          <p:cNvSpPr txBox="1"/>
          <p:nvPr/>
        </p:nvSpPr>
        <p:spPr>
          <a:xfrm>
            <a:off x="1047199" y="449530"/>
            <a:ext cx="102243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ينوه المدرس بعمل المتعلمين،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ويعلق </a:t>
            </a:r>
            <a:r>
              <a:rPr lang="ar-SA" altLang="fr-FR" sz="1400" i="1" dirty="0">
                <a:solidFill>
                  <a:srgbClr val="AEABAB"/>
                </a:solidFill>
                <a:ea typeface="Calibri"/>
                <a:cs typeface="Calibri"/>
              </a:rPr>
              <a:t>قائلاً: "</a:t>
            </a:r>
            <a:r>
              <a:rPr lang="ar-SA" sz="1400" dirty="0"/>
              <a:t>كما نحترم آراء بعضنا بعضًا، سنحاول في القراءة اليوم أن نفهم آراء الكاتب أو الشخصيات، ونعبّر عن مواقفنا منها.</a:t>
            </a:r>
            <a:r>
              <a:rPr lang="ar-SA" sz="1400" dirty="0">
                <a:cs typeface="Simplified Arabic" panose="02020603050405020304" pitchFamily="18" charset="-78"/>
              </a:rPr>
              <a:t>". </a:t>
            </a:r>
            <a:r>
              <a:rPr lang="ar-SA" altLang="fr-FR" sz="1400" i="1" dirty="0">
                <a:solidFill>
                  <a:srgbClr val="AEABAB"/>
                </a:solidFill>
                <a:ea typeface="Calibri"/>
                <a:cs typeface="Calibri"/>
              </a:rPr>
              <a:t>سنتعلم كيف نعبر عنها بالكلمة وبالقراءة..."</a:t>
            </a:r>
            <a:endParaRPr sz="1400" i="1" dirty="0">
              <a:solidFill>
                <a:srgbClr val="AEABAB"/>
              </a:solidFill>
              <a:ea typeface="Calibri"/>
              <a:cs typeface="Calibri"/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949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82DBAB-E721-A401-339F-FE75E959F310}"/>
              </a:ext>
            </a:extLst>
          </p:cNvPr>
          <p:cNvSpPr txBox="1"/>
          <p:nvPr/>
        </p:nvSpPr>
        <p:spPr>
          <a:xfrm>
            <a:off x="611192" y="1060451"/>
            <a:ext cx="516334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  <a:sym typeface="Calibri"/>
              </a:rPr>
              <a:t> تقول الحكمة: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A3E9017-1298-8B08-5E05-ADCF946BFB0F}"/>
              </a:ext>
            </a:extLst>
          </p:cNvPr>
          <p:cNvSpPr txBox="1"/>
          <p:nvPr/>
        </p:nvSpPr>
        <p:spPr>
          <a:xfrm>
            <a:off x="611188" y="1642566"/>
            <a:ext cx="516334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التَّعْبِيرُ عَنِ الرَّأْيِ شَجَاعَةٌ، وَاحْتِرَامُ رَأْيِ الآخَرِينَ حِكْمَةٌ.</a:t>
            </a:r>
            <a:r>
              <a:rPr lang="ar-SA" sz="2800" b="1" dirty="0">
                <a:solidFill>
                  <a:srgbClr val="002060"/>
                </a:solidFill>
                <a:latin typeface="+mj-lt"/>
                <a:sym typeface="Calibri"/>
              </a:rPr>
              <a:t> </a:t>
            </a:r>
          </a:p>
        </p:txBody>
      </p:sp>
      <p:pic>
        <p:nvPicPr>
          <p:cNvPr id="18" name="Picture 7" descr="Image générée">
            <a:extLst>
              <a:ext uri="{FF2B5EF4-FFF2-40B4-BE49-F238E27FC236}">
                <a16:creationId xmlns:a16="http://schemas.microsoft.com/office/drawing/2014/main" id="{C6D04384-25B3-1C01-D541-B2166FCB8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63" y="1235780"/>
            <a:ext cx="3389993" cy="508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D2AE474-9BC2-C13D-3F50-3536DFAC86FC}"/>
              </a:ext>
            </a:extLst>
          </p:cNvPr>
          <p:cNvSpPr txBox="1"/>
          <p:nvPr/>
        </p:nvSpPr>
        <p:spPr>
          <a:xfrm>
            <a:off x="1807423" y="3527352"/>
            <a:ext cx="59059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مِثَالٌ لِمَوْقِفٍ عَبَّرْتَ فِيهِ عَنْ رَأْيِكَ.</a:t>
            </a:r>
            <a:endParaRPr lang="ar-SA" sz="2800" b="1" dirty="0">
              <a:solidFill>
                <a:srgbClr val="002060"/>
              </a:solidFill>
              <a:latin typeface="+mj-lt"/>
              <a:sym typeface="Calibri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B8398D-639D-90B6-ED83-0AFAD7D965D5}"/>
              </a:ext>
            </a:extLst>
          </p:cNvPr>
          <p:cNvSpPr txBox="1"/>
          <p:nvPr/>
        </p:nvSpPr>
        <p:spPr>
          <a:xfrm>
            <a:off x="1414023" y="4465726"/>
            <a:ext cx="62993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مِثَالٌ لِمَوْقِفٍ اسْتَمَعْتَ فِيهِ لِرَأْيٍ مُخْتَلِفٍ وَاحْتَرَمْتَهُ.</a:t>
            </a:r>
            <a:endParaRPr lang="ar-SA" sz="2800" b="1" dirty="0">
              <a:solidFill>
                <a:srgbClr val="002060"/>
              </a:solidFill>
              <a:latin typeface="+mj-lt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2E86-8262-CCCD-E6D7-D6A87D105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FB2BE32C-A40C-39D8-68B6-9AFBAC36F66E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C0191A03-1A98-1B87-FC08-1AA838EE9CF8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43A7EA35-3E04-7597-AAB4-26005E00329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F61EF72-3B0A-15A4-624F-C3CDFF723BE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461A43-98BA-ED39-C542-2B92BC957A01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ب- واجبات منزلية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02 </a:t>
            </a:r>
            <a:r>
              <a:rPr lang="ar-SA" sz="4000" b="1" kern="0" dirty="0">
                <a:solidFill>
                  <a:srgbClr val="44546A"/>
                </a:solidFill>
                <a:ea typeface="Calibri"/>
                <a:cs typeface="Calibri"/>
              </a:rPr>
              <a:t>دقيقتان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2FB404F-8937-6582-92BF-80AD2447E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81712DA-4D2F-2A9F-BA8A-AA7926718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145972C2-4FDF-1E52-34C8-ED0C8010AEDA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6682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مراقبة إنجاز الواجبات المنزلية</a:t>
            </a:r>
            <a:endParaRPr lang="en-US" sz="28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2" y="706528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 الواجبات المنزلية لدى عينة من التلاميذ.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438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A2CB1-C34D-13FD-3020-01062469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6DD32732-3EA9-83CA-11B8-D85033F8AE6C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BA8BC694-80FB-37CA-D4F5-4B1AD2C4A1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E22F0480-D95A-3DB3-F4D4-E0C4075F02E6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D1EBDC02-47D0-5216-06AC-6F442F0A84A5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DF82B832-DB16-8F9B-7BCA-AB9661DD6E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7446531" y="2819520"/>
            <a:ext cx="1614342" cy="16143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id="{A2614C8F-CCC8-9A39-7E32-733905B49F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010517" y="2927621"/>
            <a:ext cx="1469905" cy="146990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57D66363-DD29-C80D-8A0F-DA77D41771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81AA2504-8B21-9DD8-444B-5C7A6328FC5B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E856AD56-6C44-459D-961E-D84F463E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274;p6">
            <a:extLst>
              <a:ext uri="{FF2B5EF4-FFF2-40B4-BE49-F238E27FC236}">
                <a16:creationId xmlns:a16="http://schemas.microsoft.com/office/drawing/2014/main" id="{F3805660-D167-A157-95DF-982353858711}"/>
              </a:ext>
            </a:extLst>
          </p:cNvPr>
          <p:cNvSpPr txBox="1"/>
          <p:nvPr/>
        </p:nvSpPr>
        <p:spPr>
          <a:xfrm>
            <a:off x="1590213" y="754429"/>
            <a:ext cx="96012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/>
            <a:r>
              <a:rPr lang="ar-SA" sz="1600" dirty="0">
                <a:solidFill>
                  <a:schemeClr val="bg2">
                    <a:lumMod val="75000"/>
                  </a:schemeClr>
                </a:solidFill>
              </a:rPr>
              <a:t>يُخصص الأستاذ الحصة للتذكير بضابطين 02 على الأكثر تجنبا للتكرار وعدم الجدوى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48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id="{05F0BB1C-13AE-8204-7A68-15FDE67B96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5939;p5">
            <a:extLst>
              <a:ext uri="{FF2B5EF4-FFF2-40B4-BE49-F238E27FC236}">
                <a16:creationId xmlns:a16="http://schemas.microsoft.com/office/drawing/2014/main" id="{F39D521B-B016-666D-46A9-C9868E4C3241}"/>
              </a:ext>
            </a:extLst>
          </p:cNvPr>
          <p:cNvSpPr txBox="1"/>
          <p:nvPr/>
        </p:nvSpPr>
        <p:spPr>
          <a:xfrm>
            <a:off x="2094591" y="3243125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4" name="Google Shape;5941;p5">
            <a:extLst>
              <a:ext uri="{FF2B5EF4-FFF2-40B4-BE49-F238E27FC236}">
                <a16:creationId xmlns:a16="http://schemas.microsoft.com/office/drawing/2014/main" id="{4066CC66-F37F-7217-B6B6-7C5EF2388229}"/>
              </a:ext>
            </a:extLst>
          </p:cNvPr>
          <p:cNvSpPr txBox="1"/>
          <p:nvPr/>
        </p:nvSpPr>
        <p:spPr>
          <a:xfrm>
            <a:off x="3414874" y="4301196"/>
            <a:ext cx="6504502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</a:t>
            </a: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طرح أسئلتي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كلما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كان أمر ما غير واضح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بالنسبة إلي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6" name="Google Shape;274;p6">
            <a:extLst>
              <a:ext uri="{FF2B5EF4-FFF2-40B4-BE49-F238E27FC236}">
                <a16:creationId xmlns:a16="http://schemas.microsoft.com/office/drawing/2014/main" id="{1D6D2D04-4761-43EF-CB74-00F783CA8511}"/>
              </a:ext>
            </a:extLst>
          </p:cNvPr>
          <p:cNvSpPr txBox="1"/>
          <p:nvPr/>
        </p:nvSpPr>
        <p:spPr>
          <a:xfrm>
            <a:off x="1590213" y="754429"/>
            <a:ext cx="96012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/>
            <a:r>
              <a:rPr lang="ar-SA" sz="1600" dirty="0">
                <a:solidFill>
                  <a:schemeClr val="bg2">
                    <a:lumMod val="75000"/>
                  </a:schemeClr>
                </a:solidFill>
              </a:rPr>
              <a:t>يُخصص الأستاذ الحصة للتذكير بضابطين 02 على الأكثر تجنبا للتكرار وعدم الجدوى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63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:a16="http://schemas.microsoft.com/office/drawing/2014/main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ج-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1F9C021E-375B-53B7-4762-8E92153E8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3" name="Oval 45">
            <a:extLst>
              <a:ext uri="{FF2B5EF4-FFF2-40B4-BE49-F238E27FC236}">
                <a16:creationId xmlns:a16="http://schemas.microsoft.com/office/drawing/2014/main" id="{073050EF-3568-B468-80A2-2DA9A5274C45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43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85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فِقْرةٍ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بِطَلَاقَةٍ.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3200"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مَعَانِي </a:t>
            </a:r>
            <a:r>
              <a:rPr lang="ar-MA" sz="3200" b="1" i="0" u="none" strike="noStrike" cap="none" dirty="0" err="1">
                <a:solidFill>
                  <a:srgbClr val="106585"/>
                </a:solidFill>
                <a:latin typeface="Simplified Arabic" panose="02020603050405020304" pitchFamily="18" charset="-78"/>
                <a:ea typeface="Calibri"/>
                <a:cs typeface="Simplified Arabic" panose="02020603050405020304" pitchFamily="18" charset="-78"/>
                <a:sym typeface="Calibri"/>
              </a:rPr>
              <a:t>ٱ</a:t>
            </a:r>
            <a:r>
              <a:rPr lang="ar-MA" sz="3200" b="1" i="0" u="none" strike="noStrike" cap="none" dirty="0" err="1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لمُبَاشِرَةِ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لِ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فِقْرةٍ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16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2EB0-3C6A-5929-8B0E-248C307C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983287-1CB8-D556-0EAB-DB4CF196488B}"/>
              </a:ext>
            </a:extLst>
          </p:cNvPr>
          <p:cNvSpPr/>
          <p:nvPr/>
        </p:nvSpPr>
        <p:spPr>
          <a:xfrm>
            <a:off x="39187" y="3982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2796F0-0470-A79F-6BC4-7A809B71B7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433;p50">
            <a:extLst>
              <a:ext uri="{FF2B5EF4-FFF2-40B4-BE49-F238E27FC236}">
                <a16:creationId xmlns:a16="http://schemas.microsoft.com/office/drawing/2014/main" id="{B0AECF35-A09A-CAD3-FB58-7176D0DD5CEE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35;p50">
            <a:extLst>
              <a:ext uri="{FF2B5EF4-FFF2-40B4-BE49-F238E27FC236}">
                <a16:creationId xmlns:a16="http://schemas.microsoft.com/office/drawing/2014/main" id="{C36DDEB6-CDF7-B06D-12BE-A6636DA5AF37}"/>
              </a:ext>
            </a:extLst>
          </p:cNvPr>
          <p:cNvSpPr txBox="1"/>
          <p:nvPr/>
        </p:nvSpPr>
        <p:spPr>
          <a:xfrm>
            <a:off x="3281336" y="508635"/>
            <a:ext cx="7873995" cy="3077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يُصرح الأستاذ بوضوح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هدف الحصة</a:t>
            </a:r>
            <a:endParaRPr lang="fr-FR" sz="1200" i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438;p50">
            <a:extLst>
              <a:ext uri="{FF2B5EF4-FFF2-40B4-BE49-F238E27FC236}">
                <a16:creationId xmlns:a16="http://schemas.microsoft.com/office/drawing/2014/main" id="{604CAC19-2A9D-1B99-540D-E3439FE77D7F}"/>
              </a:ext>
            </a:extLst>
          </p:cNvPr>
          <p:cNvSpPr txBox="1"/>
          <p:nvPr/>
        </p:nvSpPr>
        <p:spPr>
          <a:xfrm>
            <a:off x="792847" y="188940"/>
            <a:ext cx="10622804" cy="3385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هذا مثال لمهمة سيتعين عليك إنجازها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ar-SA" sz="16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أُغْني رَصيدي في السَّرْدِ العَجائِبيِّ</a:t>
            </a:r>
            <a:endParaRPr lang="fr-FR" sz="14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D147E-6D9F-81AB-A5C5-FAEBDFA206D8}"/>
              </a:ext>
            </a:extLst>
          </p:cNvPr>
          <p:cNvSpPr txBox="1"/>
          <p:nvPr/>
        </p:nvSpPr>
        <p:spPr>
          <a:xfrm>
            <a:off x="7850112" y="3182733"/>
            <a:ext cx="2304340" cy="410433"/>
          </a:xfrm>
          <a:prstGeom prst="rect">
            <a:avLst/>
          </a:prstGeom>
          <a:solidFill>
            <a:srgbClr val="ED7D31"/>
          </a:solidFill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مثال</a:t>
            </a:r>
            <a:r>
              <a:rPr lang="ar-S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en-US" sz="1867" b="1" kern="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2E5339DB-45C3-FB8A-B096-7CE51FA140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30C88AC2-AE82-5ADA-07F8-79C624F126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14E934-B6AD-4FC0-AFC1-B44528AF1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074" y="714264"/>
            <a:ext cx="4238904" cy="5992498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409E9E-EF40-9668-4261-4BEB5C08427A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5896594" y="3387950"/>
            <a:ext cx="1953518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D7492D5-FC5E-70F3-B27D-DE98B4C42CDE}"/>
              </a:ext>
            </a:extLst>
          </p:cNvPr>
          <p:cNvSpPr/>
          <p:nvPr/>
        </p:nvSpPr>
        <p:spPr>
          <a:xfrm>
            <a:off x="4738254" y="3265859"/>
            <a:ext cx="1230032" cy="203204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0E056E80-E1CA-4754-5CB0-F2AE6BFBE934}"/>
              </a:ext>
            </a:extLst>
          </p:cNvPr>
          <p:cNvSpPr txBox="1"/>
          <p:nvPr/>
        </p:nvSpPr>
        <p:spPr>
          <a:xfrm>
            <a:off x="7850112" y="1263395"/>
            <a:ext cx="2304340" cy="410433"/>
          </a:xfrm>
          <a:prstGeom prst="rect">
            <a:avLst/>
          </a:prstGeom>
          <a:solidFill>
            <a:srgbClr val="ED7D31"/>
          </a:solidFill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مثال</a:t>
            </a:r>
            <a:r>
              <a:rPr lang="ar-S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</a:t>
            </a:r>
            <a:endParaRPr lang="en-US" sz="1867" b="1" kern="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Straight Arrow Connector 16">
            <a:extLst>
              <a:ext uri="{FF2B5EF4-FFF2-40B4-BE49-F238E27FC236}">
                <a16:creationId xmlns:a16="http://schemas.microsoft.com/office/drawing/2014/main" id="{358751F6-7BED-6649-5A09-F2859E496A26}"/>
              </a:ext>
            </a:extLst>
          </p:cNvPr>
          <p:cNvCxnSpPr>
            <a:cxnSpLocks/>
          </p:cNvCxnSpPr>
          <p:nvPr/>
        </p:nvCxnSpPr>
        <p:spPr>
          <a:xfrm>
            <a:off x="6172978" y="1423974"/>
            <a:ext cx="1953518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B13108B-20BF-2F26-2E67-0D14226278BF}"/>
              </a:ext>
            </a:extLst>
          </p:cNvPr>
          <p:cNvSpPr/>
          <p:nvPr/>
        </p:nvSpPr>
        <p:spPr>
          <a:xfrm>
            <a:off x="4942946" y="1346521"/>
            <a:ext cx="1230032" cy="203204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73169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397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بِطَلَاقَةٍ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 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 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F6FAF5C9-127B-50E7-7FDD-58FF59F3B7DE}"/>
              </a:ext>
            </a:extLst>
          </p:cNvPr>
          <p:cNvSpPr/>
          <p:nvPr/>
        </p:nvSpPr>
        <p:spPr>
          <a:xfrm>
            <a:off x="9615627" y="4115306"/>
            <a:ext cx="831273" cy="688272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499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238A5E-4986-5903-2049-3D290F5EF6AC}"/>
              </a:ext>
            </a:extLst>
          </p:cNvPr>
          <p:cNvSpPr/>
          <p:nvPr/>
        </p:nvSpPr>
        <p:spPr>
          <a:xfrm>
            <a:off x="7538738" y="1291753"/>
            <a:ext cx="4500013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1F5EEA-9F48-E358-5258-4C1FCB91832F}"/>
              </a:ext>
            </a:extLst>
          </p:cNvPr>
          <p:cNvSpPr/>
          <p:nvPr/>
        </p:nvSpPr>
        <p:spPr>
          <a:xfrm>
            <a:off x="7538738" y="3065168"/>
            <a:ext cx="4500014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1320820" y="195946"/>
            <a:ext cx="10031763" cy="361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، ويميز بين الدقة والسرعة والاسترسال ثم القراءة المعبرة.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506E64-F764-D317-1097-98882DC45D49}"/>
              </a:ext>
            </a:extLst>
          </p:cNvPr>
          <p:cNvSpPr/>
          <p:nvPr/>
        </p:nvSpPr>
        <p:spPr>
          <a:xfrm>
            <a:off x="7538738" y="5204413"/>
            <a:ext cx="4500013" cy="1019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معبرة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1265090" y="1089441"/>
            <a:ext cx="613479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716791" y="2844427"/>
            <a:ext cx="6659569" cy="149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1320821" y="4739586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12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335360" y="195947"/>
            <a:ext cx="11017224" cy="358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التي سيركز عليها في الحصة: الدقة ثم السرعة والاسترسال.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41E1D-3619-E236-894B-0FB33C5F517B}"/>
              </a:ext>
            </a:extLst>
          </p:cNvPr>
          <p:cNvSpPr/>
          <p:nvPr/>
        </p:nvSpPr>
        <p:spPr>
          <a:xfrm>
            <a:off x="6804354" y="1899789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C2654F-CC26-551B-7AEA-033A4F7DE3DC}"/>
              </a:ext>
            </a:extLst>
          </p:cNvPr>
          <p:cNvSpPr txBox="1"/>
          <p:nvPr/>
        </p:nvSpPr>
        <p:spPr>
          <a:xfrm>
            <a:off x="335360" y="1356051"/>
            <a:ext cx="5957210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587554-47CB-BCAA-BC79-55F80ABDE3D3}"/>
              </a:ext>
            </a:extLst>
          </p:cNvPr>
          <p:cNvSpPr/>
          <p:nvPr/>
        </p:nvSpPr>
        <p:spPr>
          <a:xfrm>
            <a:off x="6454947" y="413356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3CB6D8-11AA-5C4C-2EAD-031AFE60FDA7}"/>
              </a:ext>
            </a:extLst>
          </p:cNvPr>
          <p:cNvSpPr txBox="1"/>
          <p:nvPr/>
        </p:nvSpPr>
        <p:spPr>
          <a:xfrm>
            <a:off x="335360" y="3829697"/>
            <a:ext cx="5957210" cy="1827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3"/>
            <a:ext cx="11017224" cy="2934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1- النمذجة: انتبهوا، سأقرأ العبارات بطلاقة، ثم ستتناوبون على قراءتها من بعدي مع احترام معايير الدقة والسرعة والاسترسال.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883498" y="376645"/>
            <a:ext cx="105121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SzPts val="1000"/>
              <a:tabLst>
                <a:tab pos="228600" algn="l"/>
              </a:tabLst>
            </a:pP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انتباه التلاميذ، ثم يقرأ العبارات بطلاقة مركزا على السلامة من الأخطاء، وفق مؤشرات السلامة من الأخطاء: ينطر النموذج المرفق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oogle Shape;1334;p211">
            <a:extLst>
              <a:ext uri="{FF2B5EF4-FFF2-40B4-BE49-F238E27FC236}">
                <a16:creationId xmlns:a16="http://schemas.microsoft.com/office/drawing/2014/main" id="{1DB7E24E-B8C8-E30B-CB9A-34F76FE065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954815"/>
              </p:ext>
            </p:extLst>
          </p:nvPr>
        </p:nvGraphicFramePr>
        <p:xfrm>
          <a:off x="8959576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اَلسَّماح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باسْتِعْمَالِ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اَلْأَلْعَابُ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F38635-812A-68A4-FFBC-B0BCC0D22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443778"/>
              </p:ext>
            </p:extLst>
          </p:nvPr>
        </p:nvGraphicFramePr>
        <p:xfrm>
          <a:off x="1098244" y="1129914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اَلْهَاتِفُ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ٱلذ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َّ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كِيّ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مَوَاقِعُ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ٱلتَّوَاصُلِ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43B5591-A6C1-5869-5E43-166826516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141599"/>
              </p:ext>
            </p:extLst>
          </p:nvPr>
        </p:nvGraphicFramePr>
        <p:xfrm>
          <a:off x="8959576" y="3650330"/>
          <a:ext cx="260968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9683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يُشَتِّت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ٱلِانْتِبَاه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لِلْآخَرِينَ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1E221B4-0CB1-249B-0D61-B62C3DFA5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714391"/>
              </p:ext>
            </p:extLst>
          </p:nvPr>
        </p:nvGraphicFramePr>
        <p:xfrm>
          <a:off x="1098245" y="3822898"/>
          <a:ext cx="2528100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يُقَلِّل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مِنْ تَرْكِيزِ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مَكَانٌ لِلتَّعَلُّمِ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3B6A9B-A081-E9DB-C5B7-7D52704A8635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17B8E0-9C50-30B9-2D2A-43525E9C63C8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1693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58042"/>
            <a:ext cx="11017224" cy="3336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الممارسة الموجهة: معايير الطلاقة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 في القراءة: أي السلامة من الأخطاء والسرعة والاسترسال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من بعض التلاميذ المرور إلى السبورة وقراءة بعض العبارات بطلاقة، أي </a:t>
            </a:r>
            <a:r>
              <a:rPr lang="ar-SA" sz="1400" i="1" dirty="0">
                <a:solidFill>
                  <a:prstClr val="white">
                    <a:lumMod val="65000"/>
                  </a:prstClr>
                </a:solidFill>
              </a:rPr>
              <a:t>على السلامة من الأخطاء.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ويحرص على التصحيح الفوري لقراءة كل تلميذ بإشراك وملائه، ويطلب منهم إبداء رأيهم، ويختم بتقديم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تغذية راجعة.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A4E7032-8720-7F08-705B-C6494D893371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452412-E32D-7404-CA15-89B47A46B230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7" name="Google Shape;1334;p211">
            <a:extLst>
              <a:ext uri="{FF2B5EF4-FFF2-40B4-BE49-F238E27FC236}">
                <a16:creationId xmlns:a16="http://schemas.microsoft.com/office/drawing/2014/main" id="{C97F7621-33D8-B8F3-6837-FF342FF7E8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8138618"/>
              </p:ext>
            </p:extLst>
          </p:nvPr>
        </p:nvGraphicFramePr>
        <p:xfrm>
          <a:off x="8959576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اَلسَّماح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Simplified Arabic" panose="02020603050405020304" pitchFamily="18" charset="-78"/>
                          <a:ea typeface="+mn-ea"/>
                          <a:cs typeface="Simplified Arabic" panose="02020603050405020304" pitchFamily="18" charset="-78"/>
                          <a:sym typeface="Calibri"/>
                        </a:rPr>
                        <a:t>ٱ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سْتِعْمَالِ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اَلْأَلْعَابُ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C099BEB-3F67-CB6A-3138-C8B155BA3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62880"/>
              </p:ext>
            </p:extLst>
          </p:nvPr>
        </p:nvGraphicFramePr>
        <p:xfrm>
          <a:off x="1098244" y="1129914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اَلْهَاتِفُ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ٱلذ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َّ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كِيّ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مَوَاقِعُ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ٱلتَّوَاصُلِ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72083A35-65FB-77B3-B28A-4CB1455FE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88889"/>
              </p:ext>
            </p:extLst>
          </p:nvPr>
        </p:nvGraphicFramePr>
        <p:xfrm>
          <a:off x="8959576" y="3650330"/>
          <a:ext cx="260968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9683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يُشَتِّت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ٱلِانْتِبَا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هَ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لِلْآخَرِينَ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73D152DF-3D4A-D150-4CEC-A874AA90F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415240"/>
              </p:ext>
            </p:extLst>
          </p:nvPr>
        </p:nvGraphicFramePr>
        <p:xfrm>
          <a:off x="1098245" y="3822898"/>
          <a:ext cx="2528100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يُقَلِّل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مِنْ تَرْكِيزِ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مَكَانٌ لِلتَّعَلُّمِ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433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290034" y="20518"/>
            <a:ext cx="11017224" cy="3483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الممارسة المستقلة: 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معايير الطلاقة في القراءة: أي السلامة من الأخطاء والسرعة والاسترسال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يختار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الأستاذ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بين التلاميذ عينة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عشوائي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ة، ويقرأ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كل واحد منهم خمس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عبارات بطلاقة دون تدخل فوري، ثم يقدم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تغذية راجعة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بعد انتهاء التلميذ من قراءة العبارات المطلوبة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B979AE3-2B2D-1B4C-8DC4-DCA89C18065C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CFA55-2E31-C99D-5027-D28EAD18E306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75413-A1C8-8741-C095-AA54F7C4A3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20" name="Google Shape;1334;p211">
            <a:extLst>
              <a:ext uri="{FF2B5EF4-FFF2-40B4-BE49-F238E27FC236}">
                <a16:creationId xmlns:a16="http://schemas.microsoft.com/office/drawing/2014/main" id="{32BABB98-6622-A6D9-3C7C-997D469EAE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3073347"/>
              </p:ext>
            </p:extLst>
          </p:nvPr>
        </p:nvGraphicFramePr>
        <p:xfrm>
          <a:off x="8959576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اَلسَّماح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Simplified Arabic" panose="02020603050405020304" pitchFamily="18" charset="-78"/>
                          <a:ea typeface="+mn-ea"/>
                          <a:cs typeface="Simplified Arabic" panose="02020603050405020304" pitchFamily="18" charset="-78"/>
                          <a:sym typeface="Calibri"/>
                        </a:rPr>
                        <a:t>ٱ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سْتِعْمَالِ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اَلْأَلْعَاب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D213371-61F7-B0E3-6609-56387703C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62880"/>
              </p:ext>
            </p:extLst>
          </p:nvPr>
        </p:nvGraphicFramePr>
        <p:xfrm>
          <a:off x="1098244" y="1129914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اَلْهَاتِفُ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ٱلذ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َّ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كِيّ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مَوَاقِعُ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ٱلتَّوَاصُلِ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FA38F974-2997-1645-30FE-5BAE27C64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890591"/>
              </p:ext>
            </p:extLst>
          </p:nvPr>
        </p:nvGraphicFramePr>
        <p:xfrm>
          <a:off x="8959576" y="3650330"/>
          <a:ext cx="260968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9683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يُشَتِّت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ٱلِانْتِبَاهَ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لِلْآخَرِينَ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6A27867-339C-92EA-EAE6-11C3DD9C9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415240"/>
              </p:ext>
            </p:extLst>
          </p:nvPr>
        </p:nvGraphicFramePr>
        <p:xfrm>
          <a:off x="1098245" y="3822898"/>
          <a:ext cx="2528100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يُقَلِّل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مِنْ تَرْكِيزِ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مَكَانٌ لِلتَّعَلُّمِ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423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EA85-F243-C90D-70A9-9B78C140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324CB640-83B1-2647-F6A7-AFCB412F572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132FDF90-364E-5307-20B5-8C4BC273D973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F6538C02-8531-04A8-B37E-E55BD09E3015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95D4F7-BBAA-BB20-4D3B-16EFB2789D7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7EF18307-3FB9-66E4-64E4-CC73E078548F}"/>
              </a:ext>
            </a:extLst>
          </p:cNvPr>
          <p:cNvSpPr txBox="1"/>
          <p:nvPr/>
        </p:nvSpPr>
        <p:spPr>
          <a:xfrm>
            <a:off x="5877453" y="2008346"/>
            <a:ext cx="4754879" cy="27924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الفِقْرةَ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بِطَلاقَةٍ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15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BDC0B1-1E36-6A75-855A-735DD9901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Oval 45">
            <a:extLst>
              <a:ext uri="{FF2B5EF4-FFF2-40B4-BE49-F238E27FC236}">
                <a16:creationId xmlns:a16="http://schemas.microsoft.com/office/drawing/2014/main" id="{5E087F3F-09D0-E323-E82B-DEB9979E1E10}"/>
              </a:ext>
            </a:extLst>
          </p:cNvPr>
          <p:cNvSpPr/>
          <p:nvPr/>
        </p:nvSpPr>
        <p:spPr>
          <a:xfrm>
            <a:off x="9425765" y="4032056"/>
            <a:ext cx="831273" cy="688272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8421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D884884C-4558-9BD6-7D5B-5D606E86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806DA0DE-AC27-6817-395F-184C6F620C26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الفِقْرةَ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B15D52-8FDC-2687-8898-882A5CD2E630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18D5135-754A-5745-AC60-A26F98CD3267}"/>
              </a:ext>
            </a:extLst>
          </p:cNvPr>
          <p:cNvSpPr/>
          <p:nvPr/>
        </p:nvSpPr>
        <p:spPr>
          <a:xfrm>
            <a:off x="4056611" y="1209608"/>
            <a:ext cx="8030413" cy="53988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أَصْبَحَ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ٱسْتِعْمَالُ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أَمْرًا شَائِعًا فِي حَيَاتِنَا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ٱلْيَوْمِيَّةِ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لَكِنْ هُنَاكَ أَمَاكِنُ يَجِبُ فِيهَا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ٱحْتِرَامُ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ٱلْقَوَاعِدِ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لِهَذا أَرَى أَنَّ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ٱلسَّمَاحَ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بِٱسْتِعْمَالِ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فِكْرَةٌ غَيْرُ مُنَاسِبَةٍ، لِأَنَّهُ يُشَتِّتُ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ٱلِانْتِبَاهَ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أَثْنَاءَ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ٱلْحِصَصِ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وَيُقَلِّلُ مِنْ تَرْكِيزِ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ٱلتَّلَامِيذِ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وَهَذَا يُؤَثِّرُ سَلْبًا عَلَى مُسْتَوَاهُمْ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ٱلدِّرَاسِيِّ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كَثِيرٌ مِنْهُمْ يَنْشَغِلُونَ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بِٱلْأَلْعَابِ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أَوْ مَوَاقِعِ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ٱلتَّوَاصُلِ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بَدَلَ مُتَابَعَةِ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ٱلدَّرْسِ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كَمَا أَنَّ بَعْضَهُمْ يَسْتَعْمِلُ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ٱلْكَامِيرَا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بِطَرِيقَةٍ غَيْرِ مُحْتَرَمَةٍ، مِمَّا يُسَبِّبُ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ٱلْإِحْرَاجَ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لِلْآخَرِينَ.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مَكَانٌ لِلتَّعَلُّمِ، وَيَجِبُ أَنْ نُحَافِظَ عَلَى هُدُوئِهَا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557FE07-5242-A80D-D0B2-61913ECD5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09" y="2056149"/>
            <a:ext cx="3424193" cy="331774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FD4E0A6-12D1-F793-BC97-D141CF7C96E6}"/>
              </a:ext>
            </a:extLst>
          </p:cNvPr>
          <p:cNvSpPr txBox="1"/>
          <p:nvPr/>
        </p:nvSpPr>
        <p:spPr>
          <a:xfrm>
            <a:off x="2959331" y="371607"/>
            <a:ext cx="4289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اسْتِعْمَالِ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endParaRPr lang="fr-FR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EE2878E-1785-73E6-C864-06EB057478E8}"/>
              </a:ext>
            </a:extLst>
          </p:cNvPr>
          <p:cNvSpPr txBox="1"/>
          <p:nvPr/>
        </p:nvSpPr>
        <p:spPr>
          <a:xfrm>
            <a:off x="104975" y="5519393"/>
            <a:ext cx="3635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اسْتِعْمَالِ </a:t>
            </a:r>
            <a:r>
              <a:rPr lang="ar-SA" sz="16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16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 فِكْرَةٌ غَيْرُ مُنَاسِبَةٍ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780855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B779A660-643D-7FEF-8C33-4C4248F98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74E22EAC-7331-4355-57C8-7B7CEACA3A31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82080819-2369-6EC2-458E-8AF42DBF9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9C972AC0-C2C0-4790-5B84-74F3984422D8}"/>
              </a:ext>
            </a:extLst>
          </p:cNvPr>
          <p:cNvSpPr txBox="1"/>
          <p:nvPr/>
        </p:nvSpPr>
        <p:spPr>
          <a:xfrm>
            <a:off x="1096040" y="426542"/>
            <a:ext cx="10156375" cy="482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قراءة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الفِقْرةِ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المثبتة في الكراسة قراءة اقتدائية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وفق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معايير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الطلاقة: 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r>
              <a:rPr lang="ar-SA" sz="1400" dirty="0">
                <a:solidFill>
                  <a:srgbClr val="002060"/>
                </a:solidFill>
              </a:rPr>
              <a:t>.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لكلمات المقروءة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987D6746-4A30-DA5D-A563-5C4587A9F1F6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45115" y="1962392"/>
            <a:ext cx="4505667" cy="3114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E49ECA0-4E5A-C835-3900-798F1F6A12BD}"/>
              </a:ext>
            </a:extLst>
          </p:cNvPr>
          <p:cNvSpPr txBox="1"/>
          <p:nvPr/>
        </p:nvSpPr>
        <p:spPr>
          <a:xfrm>
            <a:off x="702158" y="1019677"/>
            <a:ext cx="10787683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يحرص </a:t>
            </a:r>
            <a:r>
              <a:rPr lang="ar-MA" sz="2000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sz="2000" i="1" dirty="0">
                <a:latin typeface="Calibri"/>
                <a:ea typeface="Calibri"/>
                <a:cs typeface="Calibri"/>
              </a:rPr>
              <a:t>)</a:t>
            </a:r>
            <a:r>
              <a:rPr lang="ar-SA" sz="2000" i="1" dirty="0">
                <a:latin typeface="Calibri"/>
                <a:ea typeface="Calibri"/>
                <a:cs typeface="Calibri"/>
              </a:rPr>
              <a:t>ة</a:t>
            </a:r>
            <a:r>
              <a:rPr lang="fr-FR" sz="2000" i="1" dirty="0">
                <a:latin typeface="Calibri"/>
                <a:ea typeface="Calibri"/>
                <a:cs typeface="Calibri"/>
              </a:rPr>
              <a:t>(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على قراءة 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الفِقْرةِ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قراءة اقتدائية، و</a:t>
            </a:r>
            <a:r>
              <a:rPr lang="ar-MA" sz="2000" i="1" dirty="0">
                <a:latin typeface="Calibri"/>
                <a:ea typeface="Calibri"/>
                <a:cs typeface="Calibri"/>
                <a:sym typeface="Calibri"/>
              </a:rPr>
              <a:t>على تتب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ع التلاميذ لقراءته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9838BDB2-CABD-8AA1-4976-64E28A81B51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7A1EDD-6B88-4C0A-5DAD-51D468C8C8AB}"/>
              </a:ext>
            </a:extLst>
          </p:cNvPr>
          <p:cNvSpPr/>
          <p:nvPr/>
        </p:nvSpPr>
        <p:spPr>
          <a:xfrm>
            <a:off x="1105231" y="1846017"/>
            <a:ext cx="523101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487D26-BA1E-0683-4047-6772D3481FFF}"/>
              </a:ext>
            </a:extLst>
          </p:cNvPr>
          <p:cNvSpPr txBox="1"/>
          <p:nvPr/>
        </p:nvSpPr>
        <p:spPr>
          <a:xfrm>
            <a:off x="436888" y="2484564"/>
            <a:ext cx="5957210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55BFF5-84AD-2B7F-F668-0971F8E67BC1}"/>
              </a:ext>
            </a:extLst>
          </p:cNvPr>
          <p:cNvSpPr/>
          <p:nvPr/>
        </p:nvSpPr>
        <p:spPr>
          <a:xfrm>
            <a:off x="1105230" y="4323502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F48EF9-0F3A-166E-143F-3E692CCAEA2E}"/>
              </a:ext>
            </a:extLst>
          </p:cNvPr>
          <p:cNvSpPr txBox="1"/>
          <p:nvPr/>
        </p:nvSpPr>
        <p:spPr>
          <a:xfrm>
            <a:off x="379032" y="4999555"/>
            <a:ext cx="5957210" cy="1237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قراءة عدد مناسب نص من 80 إلى 120 كلمة في دقيقتين.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11" name="Google Shape;1367;p31">
            <a:extLst>
              <a:ext uri="{FF2B5EF4-FFF2-40B4-BE49-F238E27FC236}">
                <a16:creationId xmlns:a16="http://schemas.microsoft.com/office/drawing/2014/main" id="{F67CED4E-45B9-E443-490B-D1EEBAD064B8}"/>
              </a:ext>
            </a:extLst>
          </p:cNvPr>
          <p:cNvSpPr txBox="1">
            <a:spLocks/>
          </p:cNvSpPr>
          <p:nvPr/>
        </p:nvSpPr>
        <p:spPr>
          <a:xfrm>
            <a:off x="278023" y="97071"/>
            <a:ext cx="11040563" cy="32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rtl="1">
              <a:buClr>
                <a:srgbClr val="AEABAB"/>
              </a:buClr>
              <a:buSzPts val="1400"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1- النمذجة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lang="ar-SA" sz="1600" kern="0" dirty="0">
                <a:solidFill>
                  <a:srgbClr val="44546A"/>
                </a:solidFill>
              </a:rPr>
              <a:t>أقرأ الفِقْرةَ</a:t>
            </a:r>
            <a:r>
              <a:rPr lang="ar-MA" sz="1600" kern="0" dirty="0">
                <a:solidFill>
                  <a:srgbClr val="44546A"/>
                </a:solidFill>
              </a:rPr>
              <a:t> </a:t>
            </a:r>
            <a:r>
              <a:rPr lang="ar-SA" sz="1600" kern="0" dirty="0">
                <a:solidFill>
                  <a:srgbClr val="44546A"/>
                </a:solidFill>
              </a:rPr>
              <a:t>بطلاقة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07769D-CB27-F47C-787A-C874F328BE2B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77586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34785A0-EB04-5C3E-C360-9EF7ACB79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D96A02E3-8AC3-4F3B-B445-A7BAEFDAAF9B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22E1E831-2A97-9059-D1B0-30ADFD31A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277A0310-54FC-433B-AE69-8538445D91A2}"/>
              </a:ext>
            </a:extLst>
          </p:cNvPr>
          <p:cNvSpPr txBox="1"/>
          <p:nvPr/>
        </p:nvSpPr>
        <p:spPr>
          <a:xfrm>
            <a:off x="1144639" y="373678"/>
            <a:ext cx="10156375" cy="51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بعد قراءته الفِقْرة المثبت في الكراسة قراءة اقتدائية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على تقديم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توضيحات حول معايير الطلاقة: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r>
              <a:rPr lang="ar-SA" sz="1400" dirty="0">
                <a:solidFill>
                  <a:srgbClr val="002060"/>
                </a:solidFill>
              </a:rPr>
              <a:t>.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الفقرة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المقروء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ة، وفق ما يأتي:</a:t>
            </a:r>
            <a:endParaRPr sz="14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0F0F8223-E0FC-510A-F3B9-95B60388C08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416272" y="1605484"/>
            <a:ext cx="1781972" cy="1398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23E9DC8-2FD5-F8F7-5E58-46BDE269F633}"/>
              </a:ext>
            </a:extLst>
          </p:cNvPr>
          <p:cNvSpPr txBox="1"/>
          <p:nvPr/>
        </p:nvSpPr>
        <p:spPr>
          <a:xfrm>
            <a:off x="519575" y="948568"/>
            <a:ext cx="10787683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يقدم  </a:t>
            </a:r>
            <a:r>
              <a:rPr lang="ar-MA" sz="2000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sz="2000" i="1" dirty="0">
                <a:latin typeface="Calibri"/>
                <a:ea typeface="Calibri"/>
                <a:cs typeface="Calibri"/>
              </a:rPr>
              <a:t>)</a:t>
            </a:r>
            <a:r>
              <a:rPr lang="ar-SA" sz="2000" i="1" dirty="0">
                <a:latin typeface="Calibri"/>
                <a:ea typeface="Calibri"/>
                <a:cs typeface="Calibri"/>
              </a:rPr>
              <a:t>ة</a:t>
            </a:r>
            <a:r>
              <a:rPr lang="fr-FR" sz="2000" i="1" dirty="0">
                <a:latin typeface="Calibri"/>
                <a:ea typeface="Calibri"/>
                <a:cs typeface="Calibri"/>
              </a:rPr>
              <a:t>(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بعد  قراءة الفِقْرة قراءة اقتدائية، </a:t>
            </a:r>
            <a:r>
              <a:rPr lang="ar-MA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بعض التوضيحات على قراءته للجمل مركزا على أمثلة توضيحية لمؤشرات الدقة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A8051B48-DE79-24B0-F40D-0F5B9B744EC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DBCBED5-1A49-EEEE-57F3-97AC7E932D08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57279D4-C8BB-8BFA-FA32-913560FE3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" y="1293082"/>
            <a:ext cx="9331845" cy="235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2000" b="1" dirty="0">
                <a:solidFill>
                  <a:srgbClr val="002060"/>
                </a:solidFill>
              </a:rPr>
              <a:t>✅ </a:t>
            </a:r>
            <a:r>
              <a:rPr lang="ar-SA" sz="2000" b="1" dirty="0">
                <a:solidFill>
                  <a:srgbClr val="002060"/>
                </a:solidFill>
              </a:rPr>
              <a:t>أمثلة عن الدقة في القراءة: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b="1" dirty="0">
                <a:solidFill>
                  <a:srgbClr val="002060"/>
                </a:solidFill>
              </a:rPr>
              <a:t>أَصْبَحَ </a:t>
            </a:r>
            <a:r>
              <a:rPr lang="ar-SA" sz="2000" b="1" dirty="0" err="1">
                <a:solidFill>
                  <a:srgbClr val="002060"/>
                </a:solidFill>
              </a:rPr>
              <a:t>ٱسْتِعْمَالُ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ٱلْهَاتِفِ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ٱلذَّكِيِّ</a:t>
            </a:r>
            <a:r>
              <a:rPr lang="ar-SA" sz="2000" b="1" dirty="0">
                <a:solidFill>
                  <a:srgbClr val="002060"/>
                </a:solidFill>
              </a:rPr>
              <a:t> أَمْرًا شَائِعًا فِي حَيَاتِنَا </a:t>
            </a:r>
            <a:r>
              <a:rPr lang="ar-SA" sz="2000" b="1" dirty="0" err="1">
                <a:solidFill>
                  <a:srgbClr val="002060"/>
                </a:solidFill>
              </a:rPr>
              <a:t>ٱلْيَوْمِيَّةِ</a:t>
            </a:r>
            <a:r>
              <a:rPr lang="ar-SA" sz="2000" b="1" dirty="0">
                <a:solidFill>
                  <a:srgbClr val="002060"/>
                </a:solidFill>
              </a:rPr>
              <a:t>.</a:t>
            </a:r>
            <a:br>
              <a:rPr lang="ar-SA" sz="2000" dirty="0">
                <a:solidFill>
                  <a:srgbClr val="002060"/>
                </a:solidFill>
              </a:rPr>
            </a:br>
            <a:r>
              <a:rPr lang="ar-SA" sz="2000" dirty="0">
                <a:solidFill>
                  <a:srgbClr val="002060"/>
                </a:solidFill>
              </a:rPr>
              <a:t>=</a:t>
            </a:r>
            <a:r>
              <a:rPr lang="fr-FR" sz="2000" dirty="0">
                <a:solidFill>
                  <a:srgbClr val="002060"/>
                </a:solidFill>
              </a:rPr>
              <a:t> </a:t>
            </a:r>
            <a:r>
              <a:rPr lang="ar-SA" sz="2000" dirty="0">
                <a:solidFill>
                  <a:srgbClr val="002060"/>
                </a:solidFill>
              </a:rPr>
              <a:t>= القراءة بوضوح، مع مراعاة الحركات، وضبط الهمزات والمدود.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b="1" dirty="0">
                <a:solidFill>
                  <a:srgbClr val="002060"/>
                </a:solidFill>
              </a:rPr>
              <a:t>لِهَذَا أَرَى أَنَّ </a:t>
            </a:r>
            <a:r>
              <a:rPr lang="ar-SA" sz="2000" b="1" dirty="0" err="1">
                <a:solidFill>
                  <a:srgbClr val="002060"/>
                </a:solidFill>
              </a:rPr>
              <a:t>ٱلسَّمَاحَ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بِٱسْتِعْمَالِ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ٱلْهَاتِفِ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ٱلذَّكِيِّ</a:t>
            </a:r>
            <a:r>
              <a:rPr lang="ar-SA" sz="2000" b="1" dirty="0">
                <a:solidFill>
                  <a:srgbClr val="002060"/>
                </a:solidFill>
              </a:rPr>
              <a:t> دَاخِلَ </a:t>
            </a:r>
            <a:r>
              <a:rPr lang="ar-SA" sz="2000" b="1" dirty="0" err="1">
                <a:solidFill>
                  <a:srgbClr val="002060"/>
                </a:solidFill>
              </a:rPr>
              <a:t>ٱلْمَدْرَسَةِ</a:t>
            </a:r>
            <a:r>
              <a:rPr lang="ar-SA" sz="2000" b="1" dirty="0">
                <a:solidFill>
                  <a:srgbClr val="002060"/>
                </a:solidFill>
              </a:rPr>
              <a:t> فِكْرَةٌ غَيْرُ مُنَاسِبَةٍ.</a:t>
            </a:r>
            <a:br>
              <a:rPr lang="ar-SA" sz="2000" dirty="0">
                <a:solidFill>
                  <a:srgbClr val="002060"/>
                </a:solidFill>
              </a:rPr>
            </a:br>
            <a:r>
              <a:rPr lang="ar-SA" sz="2000" dirty="0">
                <a:solidFill>
                  <a:srgbClr val="002060"/>
                </a:solidFill>
              </a:rPr>
              <a:t>==</a:t>
            </a:r>
            <a:r>
              <a:rPr lang="fr-FR" sz="2000" dirty="0">
                <a:solidFill>
                  <a:srgbClr val="002060"/>
                </a:solidFill>
              </a:rPr>
              <a:t> </a:t>
            </a:r>
            <a:r>
              <a:rPr lang="ar-SA" sz="2000" dirty="0">
                <a:solidFill>
                  <a:srgbClr val="002060"/>
                </a:solidFill>
              </a:rPr>
              <a:t>الانتباه لتنوين الكلمات مثل </a:t>
            </a:r>
            <a:r>
              <a:rPr lang="ar-SA" sz="2000" i="1" dirty="0">
                <a:solidFill>
                  <a:srgbClr val="002060"/>
                </a:solidFill>
              </a:rPr>
              <a:t>مُنَاسِبَةٍ</a:t>
            </a:r>
            <a:r>
              <a:rPr lang="ar-SA" sz="2000" dirty="0">
                <a:solidFill>
                  <a:srgbClr val="002060"/>
                </a:solidFill>
              </a:rPr>
              <a:t> والتفريق بين الممدود والمقصور.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4E9EB804-941D-99EC-150B-CAC5C2EAA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46" y="3716962"/>
            <a:ext cx="9178030" cy="234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altLang="fr-FR" sz="2000" b="1" dirty="0">
                <a:solidFill>
                  <a:srgbClr val="002060"/>
                </a:solidFill>
                <a:latin typeface="Arial" panose="020B0604020202020204" pitchFamily="34" charset="0"/>
              </a:rPr>
              <a:t>✅ </a:t>
            </a:r>
            <a:r>
              <a:rPr lang="ar-SA" sz="2000" b="1" dirty="0">
                <a:solidFill>
                  <a:srgbClr val="002060"/>
                </a:solidFill>
              </a:rPr>
              <a:t>أمثلة عن السرعة في الاسترسال: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b="1" dirty="0">
                <a:solidFill>
                  <a:srgbClr val="002060"/>
                </a:solidFill>
              </a:rPr>
              <a:t>لِأَنَّهُ يُشَتِّتُ </a:t>
            </a:r>
            <a:r>
              <a:rPr lang="ar-SA" sz="2000" b="1" dirty="0" err="1">
                <a:solidFill>
                  <a:srgbClr val="002060"/>
                </a:solidFill>
              </a:rPr>
              <a:t>ٱلِانْتِبَاهَ</a:t>
            </a:r>
            <a:r>
              <a:rPr lang="ar-SA" sz="2000" b="1" dirty="0">
                <a:solidFill>
                  <a:srgbClr val="002060"/>
                </a:solidFill>
              </a:rPr>
              <a:t> أَثْنَاءَ </a:t>
            </a:r>
            <a:r>
              <a:rPr lang="ar-SA" sz="2000" b="1" dirty="0" err="1">
                <a:solidFill>
                  <a:srgbClr val="002060"/>
                </a:solidFill>
              </a:rPr>
              <a:t>ٱلْحِصَصِ</a:t>
            </a:r>
            <a:r>
              <a:rPr lang="ar-SA" sz="2000" b="1" dirty="0">
                <a:solidFill>
                  <a:srgbClr val="002060"/>
                </a:solidFill>
              </a:rPr>
              <a:t> وَيُقَلِّلُ مِنْ تَرْكِيزِ </a:t>
            </a:r>
            <a:r>
              <a:rPr lang="ar-SA" sz="2000" b="1" dirty="0" err="1">
                <a:solidFill>
                  <a:srgbClr val="002060"/>
                </a:solidFill>
              </a:rPr>
              <a:t>ٱلتَّلَامِيذِ</a:t>
            </a:r>
            <a:r>
              <a:rPr lang="ar-SA" sz="2000" b="1" dirty="0">
                <a:solidFill>
                  <a:srgbClr val="002060"/>
                </a:solidFill>
              </a:rPr>
              <a:t>، وَهَذَا يُؤَثِّرُ سَلْبًا عَلَى مُسْتَوَاهُمْ </a:t>
            </a:r>
            <a:r>
              <a:rPr lang="ar-SA" sz="2000" b="1" dirty="0" err="1">
                <a:solidFill>
                  <a:srgbClr val="002060"/>
                </a:solidFill>
              </a:rPr>
              <a:t>ٱلدِّرَاسِيِّ</a:t>
            </a:r>
            <a:r>
              <a:rPr lang="ar-SA" sz="2000" b="1" dirty="0">
                <a:solidFill>
                  <a:srgbClr val="002060"/>
                </a:solidFill>
              </a:rPr>
              <a:t>.</a:t>
            </a:r>
          </a:p>
          <a:p>
            <a:pPr lvl="1" algn="r" rtl="1">
              <a:lnSpc>
                <a:spcPct val="150000"/>
              </a:lnSpc>
            </a:pPr>
            <a:r>
              <a:rPr lang="ar-SA" sz="2000" dirty="0">
                <a:solidFill>
                  <a:srgbClr val="002060"/>
                </a:solidFill>
              </a:rPr>
              <a:t>== تقرأ بانسياب دون تقطيع، مع المحافظة على وضوح النبر والتنغيم.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b="1" dirty="0">
                <a:solidFill>
                  <a:srgbClr val="002060"/>
                </a:solidFill>
              </a:rPr>
              <a:t>كَثِيرٌ مِنْهُمْ يَنْشَغِلُونَ </a:t>
            </a:r>
            <a:r>
              <a:rPr lang="ar-SA" sz="2000" b="1" dirty="0" err="1">
                <a:solidFill>
                  <a:srgbClr val="002060"/>
                </a:solidFill>
              </a:rPr>
              <a:t>بِٱلْأَلْعَابِ</a:t>
            </a:r>
            <a:r>
              <a:rPr lang="ar-SA" sz="2000" b="1" dirty="0">
                <a:solidFill>
                  <a:srgbClr val="002060"/>
                </a:solidFill>
              </a:rPr>
              <a:t> أَوْ مَوَاقِعِ </a:t>
            </a:r>
            <a:r>
              <a:rPr lang="ar-SA" sz="2000" b="1" dirty="0" err="1">
                <a:solidFill>
                  <a:srgbClr val="002060"/>
                </a:solidFill>
              </a:rPr>
              <a:t>ٱلتَّوَاصُلِ</a:t>
            </a:r>
            <a:r>
              <a:rPr lang="ar-SA" sz="2000" b="1" dirty="0">
                <a:solidFill>
                  <a:srgbClr val="002060"/>
                </a:solidFill>
              </a:rPr>
              <a:t> بَدَلَ مُتَابَعَةِ </a:t>
            </a:r>
            <a:r>
              <a:rPr lang="ar-SA" sz="2000" b="1" dirty="0" err="1">
                <a:solidFill>
                  <a:srgbClr val="002060"/>
                </a:solidFill>
              </a:rPr>
              <a:t>ٱلدَّرْسِ</a:t>
            </a:r>
            <a:r>
              <a:rPr lang="ar-SA" sz="2000" b="1" dirty="0">
                <a:solidFill>
                  <a:srgbClr val="002060"/>
                </a:solidFill>
              </a:rPr>
              <a:t>.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dirty="0">
                <a:solidFill>
                  <a:srgbClr val="002060"/>
                </a:solidFill>
              </a:rPr>
              <a:t>== تقرأ بسرعة طبيعية، متواصلة دون توقف زائد.</a:t>
            </a:r>
          </a:p>
        </p:txBody>
      </p:sp>
      <p:sp>
        <p:nvSpPr>
          <p:cNvPr id="8" name="Google Shape;1367;p31">
            <a:extLst>
              <a:ext uri="{FF2B5EF4-FFF2-40B4-BE49-F238E27FC236}">
                <a16:creationId xmlns:a16="http://schemas.microsoft.com/office/drawing/2014/main" id="{5638EE61-8D18-8B80-B3BB-276CB3D8DE87}"/>
              </a:ext>
            </a:extLst>
          </p:cNvPr>
          <p:cNvSpPr txBox="1">
            <a:spLocks/>
          </p:cNvSpPr>
          <p:nvPr/>
        </p:nvSpPr>
        <p:spPr>
          <a:xfrm>
            <a:off x="278023" y="97071"/>
            <a:ext cx="11040563" cy="297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rtl="1">
              <a:buClr>
                <a:srgbClr val="AEABAB"/>
              </a:buClr>
              <a:buSzPts val="1400"/>
              <a:defRPr/>
            </a:pPr>
            <a:r>
              <a:rPr kumimoji="0" lang="ar-SA" sz="160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1- النمذجة</a:t>
            </a:r>
            <a:r>
              <a:rPr kumimoji="0" lang="ar-SA" sz="1600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kumimoji="0" lang="ar-SA" sz="160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أقرأ </a:t>
            </a:r>
            <a:r>
              <a:rPr lang="ar-SA" sz="1600" kern="0" dirty="0">
                <a:solidFill>
                  <a:srgbClr val="44546A"/>
                </a:solidFill>
              </a:rPr>
              <a:t>الفِقْرةَ</a:t>
            </a:r>
            <a:r>
              <a:rPr kumimoji="0" lang="ar-MA" sz="160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 </a:t>
            </a:r>
            <a:r>
              <a:rPr kumimoji="0" lang="ar-SA" sz="160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بطلاقة</a:t>
            </a:r>
            <a:r>
              <a:rPr kumimoji="0" lang="ar-MA" sz="160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08151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8339D836-E176-6A94-F562-EEA5AB22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22B077-CB97-89FB-9FCD-9982CE569082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72757DB5-F5E8-CC84-EA23-BC1BB7A8A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1136019" y="302085"/>
            <a:ext cx="10122943" cy="438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يدعو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(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التلاميذ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إلى قراءة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الفقرة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 في كراساتهم </a:t>
            </a: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بصمت  مستعملين الإشارة بالأصبع للكلمات المقروءة</a:t>
            </a:r>
            <a:r>
              <a:rPr lang="ar-S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وتحديد الكلمات التي وجدوا صعوبة </a:t>
            </a:r>
            <a:r>
              <a:rPr lang="ar-S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في قراءتها بدقة، قصد تتبع تقدم تمكنهم من قراءتها عند  نهاية هذا النشاط.</a:t>
            </a:r>
            <a:r>
              <a:rPr lang="ar-SA" sz="1400" i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sz="1400" b="0" i="1" u="none" strike="noStrike" cap="none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07476" y="1517577"/>
            <a:ext cx="4921135" cy="37360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66383A-40E5-A47B-362B-81DB4BC01EE6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367;p31">
            <a:extLst>
              <a:ext uri="{FF2B5EF4-FFF2-40B4-BE49-F238E27FC236}">
                <a16:creationId xmlns:a16="http://schemas.microsoft.com/office/drawing/2014/main" id="{9656C8A7-DE5A-FC32-20D7-8C1E571A381C}"/>
              </a:ext>
            </a:extLst>
          </p:cNvPr>
          <p:cNvSpPr txBox="1">
            <a:spLocks/>
          </p:cNvSpPr>
          <p:nvPr/>
        </p:nvSpPr>
        <p:spPr>
          <a:xfrm>
            <a:off x="1114870" y="53276"/>
            <a:ext cx="10450406" cy="24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الفقرة بطلاقة.</a:t>
            </a:r>
          </a:p>
        </p:txBody>
      </p:sp>
    </p:spTree>
    <p:extLst>
      <p:ext uri="{BB962C8B-B14F-4D97-AF65-F5344CB8AC3E}">
        <p14:creationId xmlns:p14="http://schemas.microsoft.com/office/powerpoint/2010/main" val="1857717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6739AC71-ED8F-0A5A-6BFE-0D73837B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C39DBAB-52C1-4B87-B1A8-B2E55DE23107}"/>
              </a:ext>
            </a:extLst>
          </p:cNvPr>
          <p:cNvSpPr/>
          <p:nvPr/>
        </p:nvSpPr>
        <p:spPr>
          <a:xfrm>
            <a:off x="153248" y="12808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ABD5E7E-A323-4EEF-1B35-657E019EF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6306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937357" y="333443"/>
            <a:ext cx="10450406" cy="542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يطلب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 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من بعض التلاميذ المرور إلى السبورة وقراءة الفقرة بطلاقة، ويحرص على التصحيح الفوري لقراءة كل تلميذ بإشراك زملائه، ويطلب منهم إبداء رأيهم، ويختم بتقديم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تغذية راجعة.</a:t>
            </a:r>
            <a:r>
              <a:rPr lang="ar-SA" sz="1400" i="1" dirty="0">
                <a:solidFill>
                  <a:prstClr val="white">
                    <a:lumMod val="65000"/>
                  </a:prstClr>
                </a:solidFill>
              </a:rPr>
              <a:t> وفق: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1258" y="1810792"/>
            <a:ext cx="4311079" cy="3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43D26C-CFFF-9235-01AD-469BE54409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367;p31">
            <a:extLst>
              <a:ext uri="{FF2B5EF4-FFF2-40B4-BE49-F238E27FC236}">
                <a16:creationId xmlns:a16="http://schemas.microsoft.com/office/drawing/2014/main" id="{DAC85C66-1E6B-B0D8-551B-34A396553275}"/>
              </a:ext>
            </a:extLst>
          </p:cNvPr>
          <p:cNvSpPr txBox="1">
            <a:spLocks/>
          </p:cNvSpPr>
          <p:nvPr/>
        </p:nvSpPr>
        <p:spPr>
          <a:xfrm>
            <a:off x="1114870" y="53277"/>
            <a:ext cx="10450406" cy="41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الفقرة بطلاقة.</a:t>
            </a:r>
          </a:p>
        </p:txBody>
      </p:sp>
    </p:spTree>
    <p:extLst>
      <p:ext uri="{BB962C8B-B14F-4D97-AF65-F5344CB8AC3E}">
        <p14:creationId xmlns:p14="http://schemas.microsoft.com/office/powerpoint/2010/main" val="1887415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34CBCAD0-52C8-AC1A-8DBF-9D95A4DA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AE4F885-1F7E-2053-5CE4-DE1FA09528C8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3FB091B-B50D-C775-AADD-6834F3FB7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66" y="453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366327" y="372945"/>
            <a:ext cx="11017224" cy="49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يتناوب التلاميذ على قراءة الفقرة أو جزء منها بطلاقة دون تدخل فوري من </a:t>
            </a:r>
            <a:r>
              <a:rPr lang="ar-MA" sz="14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، ثم يقدم </a:t>
            </a:r>
            <a:r>
              <a:rPr lang="ar-MA" sz="14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MA" sz="1400" i="1" dirty="0">
                <a:solidFill>
                  <a:schemeClr val="bg1">
                    <a:lumMod val="65000"/>
                  </a:schemeClr>
                </a:solidFill>
              </a:rPr>
              <a:t>تغذية راجعة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 بعد انتهاء كل تلميذ من قراءة المقطع المطلوب، بناء على </a:t>
            </a:r>
            <a:r>
              <a:rPr lang="ar-MA" sz="1400" i="1" dirty="0">
                <a:solidFill>
                  <a:schemeClr val="bg1">
                    <a:lumMod val="65000"/>
                  </a:schemeClr>
                </a:solidFill>
                <a:sym typeface="Calibri"/>
              </a:rPr>
              <a:t>معايير القراءة: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endParaRPr lang="fr-FR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2430" y="1477932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3ED7F0-2EF1-2031-29EA-D35F159DC0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45E75C-2F91-65D1-F689-072A6945680F}"/>
              </a:ext>
            </a:extLst>
          </p:cNvPr>
          <p:cNvSpPr txBox="1"/>
          <p:nvPr/>
        </p:nvSpPr>
        <p:spPr>
          <a:xfrm>
            <a:off x="1837113" y="5007727"/>
            <a:ext cx="61347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b="1" dirty="0">
                <a:solidFill>
                  <a:srgbClr val="002060"/>
                </a:solidFill>
              </a:rPr>
              <a:t>تغذية راجعة للقرّاء: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قسم النص إلى وحدات معنوية صغيرة.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احترم علامات الترقيم: (،) = وقفة قصيرة، (.) = وقفة أطول.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راقب نبرة الصوت لإبراز التوتر أو التفسير.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اجعل الهدف إيصال </a:t>
            </a:r>
            <a:r>
              <a:rPr lang="ar-SA" b="1" dirty="0">
                <a:solidFill>
                  <a:srgbClr val="002060"/>
                </a:solidFill>
              </a:rPr>
              <a:t>المعنى</a:t>
            </a:r>
            <a:r>
              <a:rPr lang="ar-SA" dirty="0">
                <a:solidFill>
                  <a:srgbClr val="002060"/>
                </a:solidFill>
              </a:rPr>
              <a:t>، لا فقط </a:t>
            </a:r>
            <a:r>
              <a:rPr lang="ar-SA" b="1" dirty="0">
                <a:solidFill>
                  <a:srgbClr val="002060"/>
                </a:solidFill>
              </a:rPr>
              <a:t>قراءة الحروف</a:t>
            </a:r>
            <a:r>
              <a:rPr lang="ar-SA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Google Shape;1367;p31">
            <a:extLst>
              <a:ext uri="{FF2B5EF4-FFF2-40B4-BE49-F238E27FC236}">
                <a16:creationId xmlns:a16="http://schemas.microsoft.com/office/drawing/2014/main" id="{C6E15FED-91F9-5968-EC43-ED725889A963}"/>
              </a:ext>
            </a:extLst>
          </p:cNvPr>
          <p:cNvSpPr txBox="1">
            <a:spLocks/>
          </p:cNvSpPr>
          <p:nvPr/>
        </p:nvSpPr>
        <p:spPr>
          <a:xfrm>
            <a:off x="507657" y="53850"/>
            <a:ext cx="11017224" cy="31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3- الممارسة المستقلة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أقرأ الآن الفقرة بطلاقة.</a:t>
            </a:r>
          </a:p>
        </p:txBody>
      </p:sp>
    </p:spTree>
    <p:extLst>
      <p:ext uri="{BB962C8B-B14F-4D97-AF65-F5344CB8AC3E}">
        <p14:creationId xmlns:p14="http://schemas.microsoft.com/office/powerpoint/2010/main" val="878717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AADBE3DF-D3BC-407F-7838-020851B1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A7AC1DD2-685F-5AD9-ACBF-58BD21EF7EB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7CBBB01E-D56D-AD59-A3A2-6B0BE5C8E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855890" y="424878"/>
            <a:ext cx="10544661" cy="50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يختار الأستاذ عينة من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التلاميذ الذين وجدوا صعوبة في قراءة بعض الكلمات أثناء مرحلة القراءة الصامتة، ويطلب منهم إعادة قراءتها بطلاقة وبصوت مرتفع، قصد تتبع تطور أدائهم القرائي.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F4C3F5-B76C-9CBB-8F42-49ABCAD7CC2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id="{58642398-745B-FE7D-781B-51997CF407CE}"/>
              </a:ext>
            </a:extLst>
          </p:cNvPr>
          <p:cNvSpPr txBox="1">
            <a:spLocks/>
          </p:cNvSpPr>
          <p:nvPr/>
        </p:nvSpPr>
        <p:spPr>
          <a:xfrm>
            <a:off x="381880" y="118412"/>
            <a:ext cx="11017224" cy="271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4- التغذية الراجعة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أقرأ الكلمات التي كنت أجد صعوبة في قراءتها بطلاقة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/>
                <a:sym typeface="Calibri"/>
              </a:rPr>
              <a:t>(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/>
                <a:sym typeface="Calibri"/>
              </a:rPr>
              <a:t>المسطر تحتها أثناء القراءة الصامتة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/>
                <a:sym typeface="Calibri"/>
              </a:rPr>
              <a:t>)</a:t>
            </a:r>
            <a:endParaRPr kumimoji="0" lang="ar-SA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1941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536741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أن يقوموا أداءهم القرائي ذاتيا بوضع دائرة أمام الرمز الموافق لإنجازه القرائي في الجهة الخاصة بذلك على الكراسة. 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827743" y="979569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لأدائي القرائي </a:t>
            </a:r>
            <a:endParaRPr lang="fr-FR" sz="3200" b="1" dirty="0"/>
          </a:p>
        </p:txBody>
      </p:sp>
      <p:sp>
        <p:nvSpPr>
          <p:cNvPr id="2" name="Google Shape;1367;p31">
            <a:extLst>
              <a:ext uri="{FF2B5EF4-FFF2-40B4-BE49-F238E27FC236}">
                <a16:creationId xmlns:a16="http://schemas.microsoft.com/office/drawing/2014/main" id="{878B8134-4478-748C-A34A-1F4D75022947}"/>
              </a:ext>
            </a:extLst>
          </p:cNvPr>
          <p:cNvSpPr txBox="1">
            <a:spLocks/>
          </p:cNvSpPr>
          <p:nvPr/>
        </p:nvSpPr>
        <p:spPr>
          <a:xfrm>
            <a:off x="335360" y="6754"/>
            <a:ext cx="11129828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/>
            <a:r>
              <a:rPr lang="ar-SA" sz="1800" b="1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ذاتيا.</a:t>
            </a:r>
            <a:endParaRPr lang="ar-SA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9525965-DEEE-C288-A8F2-925B8D89D666}"/>
              </a:ext>
            </a:extLst>
          </p:cNvPr>
          <p:cNvSpPr/>
          <p:nvPr/>
        </p:nvSpPr>
        <p:spPr>
          <a:xfrm>
            <a:off x="8611975" y="1634833"/>
            <a:ext cx="3262522" cy="486696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094C23F-0490-8896-8171-C339B013D95B}"/>
              </a:ext>
            </a:extLst>
          </p:cNvPr>
          <p:cNvSpPr/>
          <p:nvPr/>
        </p:nvSpPr>
        <p:spPr>
          <a:xfrm>
            <a:off x="8670967" y="1634833"/>
            <a:ext cx="3262522" cy="486696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DC1FF42-EA1D-1AC4-F1CE-9282A7572BCC}"/>
              </a:ext>
            </a:extLst>
          </p:cNvPr>
          <p:cNvSpPr/>
          <p:nvPr/>
        </p:nvSpPr>
        <p:spPr>
          <a:xfrm>
            <a:off x="2793077" y="1892990"/>
            <a:ext cx="7036310" cy="128998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SA" b="1" dirty="0"/>
              <a:t>تَمَكَّنْتُ مِنَ </a:t>
            </a:r>
            <a:r>
              <a:rPr lang="ar-SA" b="1" dirty="0" err="1"/>
              <a:t>الإِجَا</a:t>
            </a:r>
            <a:r>
              <a:rPr lang="ar-SA" dirty="0" err="1"/>
              <a:t>بِتَصْحِيحِ</a:t>
            </a:r>
            <a:r>
              <a:rPr lang="ar-SA" b="1" dirty="0" err="1"/>
              <a:t>بَةِ</a:t>
            </a:r>
            <a:r>
              <a:rPr lang="ar-SA" b="1" dirty="0"/>
              <a:t> الصَّحِيحَةِ عَنْ 4 أَسْئِلَةٍ فَأَكْثَرَ</a:t>
            </a:r>
            <a:br>
              <a:rPr lang="ar-SA" dirty="0"/>
            </a:br>
            <a:r>
              <a:rPr lang="ar-SA" dirty="0"/>
              <a:t>وَثِقْتُ الأَخْطَاءِ عَلَى كُرَّاسَتِي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E5CBAEA-B71A-AE2C-98D8-68062409897E}"/>
              </a:ext>
            </a:extLst>
          </p:cNvPr>
          <p:cNvSpPr/>
          <p:nvPr/>
        </p:nvSpPr>
        <p:spPr>
          <a:xfrm>
            <a:off x="2793077" y="3844316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4" name="Rectangle : coins arrondis 1343">
            <a:extLst>
              <a:ext uri="{FF2B5EF4-FFF2-40B4-BE49-F238E27FC236}">
                <a16:creationId xmlns:a16="http://schemas.microsoft.com/office/drawing/2014/main" id="{DA09876D-E322-A035-0A5C-E0D14C34CEF2}"/>
              </a:ext>
            </a:extLst>
          </p:cNvPr>
          <p:cNvSpPr/>
          <p:nvPr/>
        </p:nvSpPr>
        <p:spPr>
          <a:xfrm>
            <a:off x="2793077" y="545958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5" name="Ellipse 1344">
            <a:extLst>
              <a:ext uri="{FF2B5EF4-FFF2-40B4-BE49-F238E27FC236}">
                <a16:creationId xmlns:a16="http://schemas.microsoft.com/office/drawing/2014/main" id="{851038E5-F0E4-578C-E833-08C38A8F3330}"/>
              </a:ext>
            </a:extLst>
          </p:cNvPr>
          <p:cNvSpPr/>
          <p:nvPr/>
        </p:nvSpPr>
        <p:spPr>
          <a:xfrm>
            <a:off x="8737467" y="1979674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6" name="Ellipse 1345">
            <a:extLst>
              <a:ext uri="{FF2B5EF4-FFF2-40B4-BE49-F238E27FC236}">
                <a16:creationId xmlns:a16="http://schemas.microsoft.com/office/drawing/2014/main" id="{FE4C4949-A629-59DC-E82F-AB9D5024A07E}"/>
              </a:ext>
            </a:extLst>
          </p:cNvPr>
          <p:cNvSpPr/>
          <p:nvPr/>
        </p:nvSpPr>
        <p:spPr>
          <a:xfrm>
            <a:off x="8749627" y="3791403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7" name="Ellipse 1346">
            <a:extLst>
              <a:ext uri="{FF2B5EF4-FFF2-40B4-BE49-F238E27FC236}">
                <a16:creationId xmlns:a16="http://schemas.microsoft.com/office/drawing/2014/main" id="{C4B210BE-973F-D297-68B1-524D6DB237FE}"/>
              </a:ext>
            </a:extLst>
          </p:cNvPr>
          <p:cNvSpPr/>
          <p:nvPr/>
        </p:nvSpPr>
        <p:spPr>
          <a:xfrm>
            <a:off x="8783146" y="5459581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48" name="Image 1347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EC75AE47-0675-AA99-28AE-8B3127E2B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96"/>
          <a:stretch>
            <a:fillRect/>
          </a:stretch>
        </p:blipFill>
        <p:spPr>
          <a:xfrm>
            <a:off x="8868913" y="5552381"/>
            <a:ext cx="819738" cy="1004103"/>
          </a:xfrm>
          <a:prstGeom prst="rect">
            <a:avLst/>
          </a:prstGeom>
        </p:spPr>
      </p:pic>
      <p:pic>
        <p:nvPicPr>
          <p:cNvPr id="1349" name="Image 1348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E5D35901-A247-396C-1D96-0653706CC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6" r="30723"/>
          <a:stretch>
            <a:fillRect/>
          </a:stretch>
        </p:blipFill>
        <p:spPr>
          <a:xfrm>
            <a:off x="8783146" y="3886982"/>
            <a:ext cx="825910" cy="956886"/>
          </a:xfrm>
          <a:prstGeom prst="rect">
            <a:avLst/>
          </a:prstGeom>
        </p:spPr>
      </p:pic>
      <p:pic>
        <p:nvPicPr>
          <p:cNvPr id="1350" name="Image 1349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0DFF3A90-6345-F07C-79CD-54F813B5C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1"/>
          <a:stretch>
            <a:fillRect/>
          </a:stretch>
        </p:blipFill>
        <p:spPr>
          <a:xfrm>
            <a:off x="8913555" y="2087629"/>
            <a:ext cx="639096" cy="976930"/>
          </a:xfrm>
          <a:prstGeom prst="rect">
            <a:avLst/>
          </a:prstGeom>
        </p:spPr>
      </p:pic>
      <p:sp>
        <p:nvSpPr>
          <p:cNvPr id="1351" name="Rectangle 1350">
            <a:extLst>
              <a:ext uri="{FF2B5EF4-FFF2-40B4-BE49-F238E27FC236}">
                <a16:creationId xmlns:a16="http://schemas.microsoft.com/office/drawing/2014/main" id="{D3E07029-C9B1-DC72-3D12-F30A54B5B17C}"/>
              </a:ext>
            </a:extLst>
          </p:cNvPr>
          <p:cNvSpPr/>
          <p:nvPr/>
        </p:nvSpPr>
        <p:spPr>
          <a:xfrm>
            <a:off x="3064794" y="1987878"/>
            <a:ext cx="5350557" cy="1076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</a:rPr>
              <a:t>تَمَكَّنْتُ مِنْ قِرَاءَةِ فِقْرَةٍ بِطَلَاقَةٍ وَدُونَ </a:t>
            </a:r>
            <a:r>
              <a:rPr lang="ar-SA" sz="2400" b="1" dirty="0" err="1">
                <a:solidFill>
                  <a:srgbClr val="002060"/>
                </a:solidFill>
              </a:rPr>
              <a:t>خَطَإٍ</a:t>
            </a:r>
            <a:r>
              <a:rPr lang="ar-SA" sz="2400" b="1" dirty="0">
                <a:solidFill>
                  <a:srgbClr val="002060"/>
                </a:solidFill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أَوْ أَخْطَائِي وَصَحَّحْتُ أَخْطَائِي بِمُفْرَدِي.</a:t>
            </a:r>
          </a:p>
        </p:txBody>
      </p:sp>
      <p:sp>
        <p:nvSpPr>
          <p:cNvPr id="1352" name="Rectangle 1351">
            <a:extLst>
              <a:ext uri="{FF2B5EF4-FFF2-40B4-BE49-F238E27FC236}">
                <a16:creationId xmlns:a16="http://schemas.microsoft.com/office/drawing/2014/main" id="{6FC465C9-B7DC-2014-168F-CB71F6E732EE}"/>
              </a:ext>
            </a:extLst>
          </p:cNvPr>
          <p:cNvSpPr/>
          <p:nvPr/>
        </p:nvSpPr>
        <p:spPr>
          <a:xfrm>
            <a:off x="3064794" y="391669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قَرَأْتُ فِقْرَةً وَأَخْطَأْتُ مَا بَيْنَ [1 - 4] أَخْطَاءٍ،</a:t>
            </a:r>
          </a:p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 </a:t>
            </a: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مَزِيدٍ مِنَ التَّدْرِيبِ عَلَى الْقِرَاءَةِ بِطَلَاقَةٍ!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53" name="Rectangle 1352">
            <a:extLst>
              <a:ext uri="{FF2B5EF4-FFF2-40B4-BE49-F238E27FC236}">
                <a16:creationId xmlns:a16="http://schemas.microsoft.com/office/drawing/2014/main" id="{C96D512D-5565-AA79-4E3A-0DF562AF31D8}"/>
              </a:ext>
            </a:extLst>
          </p:cNvPr>
          <p:cNvSpPr/>
          <p:nvPr/>
        </p:nvSpPr>
        <p:spPr>
          <a:xfrm>
            <a:off x="2969071" y="551181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قَرَأْتُ فِقْرَةً وَأَخْطَأْتُ أَكْثَرَ مِنْ [4] أَخْطَاءٍ، </a:t>
            </a:r>
          </a:p>
          <a:p>
            <a:pPr algn="ctr" rtl="1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مُسَاعَدَةٍ مِنْ أُسْتَاذِي(تِي)!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274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27964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الحِجاجِ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0CEE3-FEE0-74BB-B618-E32ED3DC9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70" b="100000" l="3418" r="100000">
                        <a14:foregroundMark x1="76855" y1="43945" x2="73145" y2="96582"/>
                        <a14:foregroundMark x1="42773" y1="88574" x2="95703" y2="91504"/>
                        <a14:foregroundMark x1="82813" y1="42285" x2="85352" y2="73926"/>
                        <a14:foregroundMark x1="41992" y1="95117" x2="81152" y2="97949"/>
                        <a14:foregroundMark x1="66992" y1="70410" x2="89355" y2="76074"/>
                        <a14:foregroundMark x1="95215" y1="75293" x2="95508" y2="83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08346"/>
            <a:ext cx="2882521" cy="2882521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2147096F-E805-0E49-324C-7766B7C548E5}"/>
              </a:ext>
            </a:extLst>
          </p:cNvPr>
          <p:cNvSpPr/>
          <p:nvPr/>
        </p:nvSpPr>
        <p:spPr>
          <a:xfrm>
            <a:off x="8960252" y="4116545"/>
            <a:ext cx="831273" cy="68827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47636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3DEA-EDE0-7F9F-A081-7014CC34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05EDA12-B177-01ED-CD88-0CFF36A3891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D40A18-8EE4-E6AF-C0E9-81DB79C77D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id="{BA69C11E-7D60-C645-6C25-7A1EA7D6FB39}"/>
              </a:ext>
            </a:extLst>
          </p:cNvPr>
          <p:cNvSpPr txBox="1">
            <a:spLocks/>
          </p:cNvSpPr>
          <p:nvPr/>
        </p:nvSpPr>
        <p:spPr>
          <a:xfrm>
            <a:off x="411984" y="139695"/>
            <a:ext cx="11017224" cy="30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الآن سنتعرف بعض العبارات التي تساعدنا في إغناء رصيدنا في الحجاج والتعبير عن آرائنا.</a:t>
            </a:r>
          </a:p>
        </p:txBody>
      </p:sp>
      <p:sp>
        <p:nvSpPr>
          <p:cNvPr id="7" name="Google Shape;1369;p31">
            <a:extLst>
              <a:ext uri="{FF2B5EF4-FFF2-40B4-BE49-F238E27FC236}">
                <a16:creationId xmlns:a16="http://schemas.microsoft.com/office/drawing/2014/main" id="{5A06EBDF-BA0E-B47D-C39B-B90F570E4C9E}"/>
              </a:ext>
            </a:extLst>
          </p:cNvPr>
          <p:cNvSpPr txBox="1"/>
          <p:nvPr/>
        </p:nvSpPr>
        <p:spPr>
          <a:xfrm>
            <a:off x="641525" y="54627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None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يدعو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التلاميذ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قراءة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العبارات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الحجاجية المثبتة في الكراسة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،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وينبه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أنها ستفيد في فهم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الجمل المقروء،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وفي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إنتاج جمل أو فقرات للتعبير عن الرأي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1F04555A-0608-95A7-4028-0F5B56BA8FC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248" y="9813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id="{6C66298B-5510-A437-BCAA-5ACF98166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489C55C4-0612-9AB2-34AF-C4855F681138}"/>
              </a:ext>
            </a:extLst>
          </p:cNvPr>
          <p:cNvSpPr/>
          <p:nvPr/>
        </p:nvSpPr>
        <p:spPr>
          <a:xfrm>
            <a:off x="6517177" y="1042597"/>
            <a:ext cx="4998765" cy="45369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SA" sz="2400" b="1" dirty="0">
                <a:solidFill>
                  <a:prstClr val="white"/>
                </a:solidFill>
                <a:cs typeface="Mudir MT" pitchFamily="2" charset="-78"/>
              </a:rPr>
              <a:t>أغني رصيدي في الحجاج والتعبير عن الرأي</a:t>
            </a:r>
            <a:endParaRPr lang="fr-FR" sz="2400" b="1" dirty="0">
              <a:solidFill>
                <a:prstClr val="white"/>
              </a:solidFill>
              <a:cs typeface="Mudir MT" pitchFamily="2" charset="-78"/>
            </a:endParaRPr>
          </a:p>
        </p:txBody>
      </p:sp>
      <p:graphicFrame>
        <p:nvGraphicFramePr>
          <p:cNvPr id="11" name="Google Shape;92;p1">
            <a:extLst>
              <a:ext uri="{FF2B5EF4-FFF2-40B4-BE49-F238E27FC236}">
                <a16:creationId xmlns:a16="http://schemas.microsoft.com/office/drawing/2014/main" id="{66D904BD-4235-72FC-BD0C-124AF96DBF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1389848"/>
              </p:ext>
            </p:extLst>
          </p:nvPr>
        </p:nvGraphicFramePr>
        <p:xfrm>
          <a:off x="411984" y="1961805"/>
          <a:ext cx="11292336" cy="280398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95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1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5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3691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اَلرَّبْطُ بَيْنَ ٱلْأَفْكَارِ</a:t>
                      </a:r>
                      <a:endParaRPr kumimoji="0" sz="24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اَلتَّمْثِيلُ وَالِاسْتِدْلَالُ</a:t>
                      </a:r>
                      <a:endParaRPr kumimoji="0" sz="24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اَلسَّبَبِيَّةُ وَٱلتَّعْلِيلُ</a:t>
                      </a:r>
                      <a:endParaRPr kumimoji="0" sz="24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اَلرَّأْيُ 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6628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كَمَا أَنَّ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بِٱلْإِضَافَةِ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إِلَى ذَلِكَ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في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ٱلْمُقَابِلِ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م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ِنْ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جِهَةٍ أُخْرَى...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فَكَثِيرٌ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مِنَ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ٱلتَّلَامِيذِ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بَعْضَهُمْ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يَسْتَعْمِلُ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عَلى سَبِيلِ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ٱلْمِثَالِ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وَمِنْ بَيْنِ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ٱلْأَسْبَابِ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،...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ِأَنَّهُ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يُشَتِّتُ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ٱلِانْتِبَاهَ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مِمَّا يُسَبِّبُ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ٱلْإِحْرَاجَ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...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لِذلِكَ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أَرْفُضُ...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بِسَبَبِ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ٱسْتِعْمَالِ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ٱلْهَاتِفِ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، .....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أَرَى أَنَّ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...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فِكْرَةٌ غَيْرُ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مُنَاسِبَةٍ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المَدرَسَةُ مَكانٌ لِلتَّعَلُّمِ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يَجِبُ أَنْ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نُحَافِظَ عَلَى،...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985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0679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الثالث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15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331F2-5D28-3F73-FDD7-866769839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78403"/>
            <a:ext cx="2701193" cy="270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11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8300273D-E7DE-BEA3-D901-01211F2C7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E4BE4B86-1ACA-3D1A-8587-141ACC36F8C1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الفِقْرةَ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2BE9D1-FC86-052E-F553-7480507EAB5D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5DF35A8-179C-9E0F-EA86-CFAD3292AD58}"/>
              </a:ext>
            </a:extLst>
          </p:cNvPr>
          <p:cNvSpPr/>
          <p:nvPr/>
        </p:nvSpPr>
        <p:spPr>
          <a:xfrm>
            <a:off x="4056611" y="1209608"/>
            <a:ext cx="8030413" cy="53988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أَصْبَحَ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ٱسْتِعْمَالُ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أَمْرًا شَائِعًا فِي حَيَاتِنَا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ٱلْيَوْمِيَّةِ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لَكِنْ هُنَاكَ أَمَاكِنُ يَجِبُ فِيهَا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ٱحْتِرَامُ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ٱلْقَوَاعِدِ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لِهَذا أَرَى أَنَّ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ٱلسَّمَاحَ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بِٱسْتِعْمَالِ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فِكْرَةٌ غَيْرُ مُنَاسِبَةٍ، لِأَنَّهُ يُشَتِّتُ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ٱلِانْتِبَاهَ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أَثْنَاءَ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ٱلْحِصَصِ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وَيُقَلِّلُ مِنْ تَرْكِيزِ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ٱلتَّلَامِيذِ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وَهَذَا يُؤَثِّرُ سَلْبًا عَلَى مُسْتَوَاهُمْ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ٱلدِّرَاسِيِّ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كَثِيرٌ مِنْهُمْ يَنْشَغِلُونَ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بِٱلْأَلْعَابِ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أَوْ مَوَاقِعِ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ٱلتَّوَاصُلِ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بَدَلَ مُتَابَعَةِ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ٱلدَّرْسِ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كَمَا أَنَّ بَعْضَهُمْ يَسْتَعْمِلُ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ٱلْكَامِيرَا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بِطَرِيقَةٍ غَيْرِ مُحْتَرَمَةٍ، مِمَّا يُسَبِّبُ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ٱلْإِحْرَاجَ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لِلْآخَرِينَ.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مَكَانٌ لِلتَّعَلُّمِ، وَيَجِبُ أَنْ نُحَافِظَ عَلَى هُدُوئِهَا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4E77FE6-FA17-1CE8-B107-AC9A59976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09" y="2056149"/>
            <a:ext cx="3424193" cy="331774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C80FF523-2058-ACB3-2776-1E20B0E801A9}"/>
              </a:ext>
            </a:extLst>
          </p:cNvPr>
          <p:cNvSpPr txBox="1"/>
          <p:nvPr/>
        </p:nvSpPr>
        <p:spPr>
          <a:xfrm>
            <a:off x="2959331" y="371607"/>
            <a:ext cx="4289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اسْتِعْمَالِ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endParaRPr lang="fr-FR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E35B51F-F01D-5EEA-7270-31B626841E92}"/>
              </a:ext>
            </a:extLst>
          </p:cNvPr>
          <p:cNvSpPr txBox="1"/>
          <p:nvPr/>
        </p:nvSpPr>
        <p:spPr>
          <a:xfrm>
            <a:off x="104975" y="5519393"/>
            <a:ext cx="3635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اسْتِعْمَالِ </a:t>
            </a:r>
            <a:r>
              <a:rPr lang="ar-SA" sz="16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16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 فِكْرَةٌ غَيْرُ مُنَاسِبَةٍ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639890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D517746-D818-3BD6-7DFB-1DF16134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0;p18">
            <a:extLst>
              <a:ext uri="{FF2B5EF4-FFF2-40B4-BE49-F238E27FC236}">
                <a16:creationId xmlns:a16="http://schemas.microsoft.com/office/drawing/2014/main" id="{6A3E4B42-D475-38FA-A9F5-BC44A360FBB4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053D9E5F-B610-5BD0-9EA9-1390738F5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559" y="14857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0DDD375-5713-DE35-92ED-C3EE865875C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AF34FD3B-CA3B-D54C-3EA5-095CEE94B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105AF248-92FE-706E-E9D9-2BAB11FBEBCD}"/>
              </a:ext>
            </a:extLst>
          </p:cNvPr>
          <p:cNvSpPr txBox="1"/>
          <p:nvPr/>
        </p:nvSpPr>
        <p:spPr>
          <a:xfrm>
            <a:off x="348649" y="99634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1-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 رَأْيُ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فِي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؟..........................................................................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9" name="Google Shape;1574;p218">
            <a:extLst>
              <a:ext uri="{FF2B5EF4-FFF2-40B4-BE49-F238E27FC236}">
                <a16:creationId xmlns:a16="http://schemas.microsoft.com/office/drawing/2014/main" id="{6DFD3B22-3341-CCFB-3936-E2F63F61670A}"/>
              </a:ext>
            </a:extLst>
          </p:cNvPr>
          <p:cNvSpPr txBox="1"/>
          <p:nvPr/>
        </p:nvSpPr>
        <p:spPr>
          <a:xfrm>
            <a:off x="365274" y="322761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لِمَاذَا يَجِبُ أَنْ نُحَافِظَ عَلَى هُدُوءِ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؟.....................................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</a:t>
            </a: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id="{E913D062-F36E-A9A4-505D-1F622A3952EB}"/>
              </a:ext>
            </a:extLst>
          </p:cNvPr>
          <p:cNvSpPr txBox="1"/>
          <p:nvPr/>
        </p:nvSpPr>
        <p:spPr>
          <a:xfrm>
            <a:off x="348649" y="1734690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لِمَاذَا يَرَى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ٱلْكَاتِبُ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أَنَّ فِكْرَةَ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غَيْرُ مُنَاسِبَةٍ؟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5" name="Google Shape;1503;p44">
            <a:extLst>
              <a:ext uri="{FF2B5EF4-FFF2-40B4-BE49-F238E27FC236}">
                <a16:creationId xmlns:a16="http://schemas.microsoft.com/office/drawing/2014/main" id="{860D001F-891D-D97A-8B82-DD8238572496}"/>
              </a:ext>
            </a:extLst>
          </p:cNvPr>
          <p:cNvSpPr txBox="1"/>
          <p:nvPr/>
        </p:nvSpPr>
        <p:spPr>
          <a:xfrm>
            <a:off x="365274" y="2473038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بِمَاذَا يَنْشَغِلُ بَعْضُ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عِوَضَ مُتَابَعَةِ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ٱلدَّرْسِ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........................................................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" name="Google Shape;1500;p44">
            <a:extLst>
              <a:ext uri="{FF2B5EF4-FFF2-40B4-BE49-F238E27FC236}">
                <a16:creationId xmlns:a16="http://schemas.microsoft.com/office/drawing/2014/main" id="{B962372F-3909-EAB0-226C-2138F6E613B0}"/>
              </a:ext>
            </a:extLst>
          </p:cNvPr>
          <p:cNvSpPr txBox="1">
            <a:spLocks/>
          </p:cNvSpPr>
          <p:nvPr/>
        </p:nvSpPr>
        <p:spPr>
          <a:xfrm>
            <a:off x="1134463" y="91269"/>
            <a:ext cx="10161104" cy="399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الآن، سننتقل إلى فهم المعاني المباشرة </a:t>
            </a:r>
            <a:r>
              <a:rPr lang="ar-M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للجمل </a:t>
            </a:r>
            <a:r>
              <a:rPr lang="ar-S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المقروء</a:t>
            </a:r>
            <a:r>
              <a:rPr lang="ar-M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ة</a:t>
            </a:r>
            <a:r>
              <a:rPr lang="ar-S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، من خلال الأسئلة المثبتة في الكراسة.</a:t>
            </a:r>
          </a:p>
        </p:txBody>
      </p:sp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2517A2B7-19F8-8313-02FB-EFD07C1C9981}"/>
              </a:ext>
            </a:extLst>
          </p:cNvPr>
          <p:cNvSpPr txBox="1"/>
          <p:nvPr/>
        </p:nvSpPr>
        <p:spPr>
          <a:xfrm>
            <a:off x="1134463" y="457791"/>
            <a:ext cx="10161104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-يدعو 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وبعد ذلك يكلفهم جميعا 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لإجابة عنها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- تنتهي أنشطة»  أُجِيبُ عَنْ أَسْئِلَةِ الفَهْمِ»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Google Shape;1558;p216">
            <a:extLst>
              <a:ext uri="{FF2B5EF4-FFF2-40B4-BE49-F238E27FC236}">
                <a16:creationId xmlns:a16="http://schemas.microsoft.com/office/drawing/2014/main" id="{6A434F34-4965-E8C4-46A7-BCC4E0EBD8E3}"/>
              </a:ext>
            </a:extLst>
          </p:cNvPr>
          <p:cNvSpPr txBox="1"/>
          <p:nvPr/>
        </p:nvSpPr>
        <p:spPr>
          <a:xfrm>
            <a:off x="381282" y="3935113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أُصَنِّفُ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ٱلْجُمَلَ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إِلَى (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حُجَّةٍ – نَتِيجَةٍ – رَأْيٍ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):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58;p216">
            <a:extLst>
              <a:ext uri="{FF2B5EF4-FFF2-40B4-BE49-F238E27FC236}">
                <a16:creationId xmlns:a16="http://schemas.microsoft.com/office/drawing/2014/main" id="{098C1584-18E6-5BD0-7624-D2048B495954}"/>
              </a:ext>
            </a:extLst>
          </p:cNvPr>
          <p:cNvSpPr txBox="1"/>
          <p:nvPr/>
        </p:nvSpPr>
        <p:spPr>
          <a:xfrm>
            <a:off x="397290" y="4601178"/>
            <a:ext cx="11176650" cy="18264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أَرَى أَنَّ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ٱلسَّمَاحَ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ٱلذَّكِيِّ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فِكْرَةٌ غَيْرُ مُنَاسِبَةٍ: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لِأَنَّهُ يُشَتِّتُ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ٱلِانْتِبَاهَ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أَثْنَاءَ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ٱلْحِصَصِ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وَيُقَلِّلُ مِنْ تَرْكِيزِ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اَلْمَدْرَسَةُ مَكَانٌ لِلتَّعَلُّمِ، وَيَجِبُ أَنْ نُحَافِظَ عَلَى هُدُوئِهَا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5360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13205FB-9E0D-C280-9DD4-69BAE2E06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0;p18">
            <a:extLst>
              <a:ext uri="{FF2B5EF4-FFF2-40B4-BE49-F238E27FC236}">
                <a16:creationId xmlns:a16="http://schemas.microsoft.com/office/drawing/2014/main" id="{268E8522-20F6-13A2-D669-1F1DD50482B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72835C7A-C324-4E4A-9F66-1C85AD728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68BD6F85-C875-A8E7-D53F-9BFBAF547F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0297" y="461749"/>
            <a:ext cx="10576961" cy="51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يوجه الأستاذ التلاميذ إلى ملاحظة السؤال الأول، وتأمل أداة الاستفهام الواردة فيه، وربطها بالمستفهم عنه انطلاقا من نشاط أغني رصيدي وانطلاقا من الفقرة؟ ويوضح سيرورة التوصل إلى الجواب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512" name="Google Shape;1512;p45">
            <a:extLst>
              <a:ext uri="{FF2B5EF4-FFF2-40B4-BE49-F238E27FC236}">
                <a16:creationId xmlns:a16="http://schemas.microsoft.com/office/drawing/2014/main" id="{3E1D21A5-84FC-E943-AB1E-7F1A340F26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107426"/>
              </p:ext>
            </p:extLst>
          </p:nvPr>
        </p:nvGraphicFramePr>
        <p:xfrm>
          <a:off x="9164890" y="1857332"/>
          <a:ext cx="2539430" cy="391503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74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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89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ما المقصود بـ...؟ </a:t>
                      </a:r>
                      <a:endParaRPr lang="ar-MA" sz="24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06484"/>
                  </a:ext>
                </a:extLst>
              </a:tr>
              <a:tr h="2271401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lang="ar-SA" sz="2400" b="1" kern="1200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ما رَأْيُ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ٱلْكَاتِبِ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 ؟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4" name="Google Shape;1514;p45">
            <a:extLst>
              <a:ext uri="{FF2B5EF4-FFF2-40B4-BE49-F238E27FC236}">
                <a16:creationId xmlns:a16="http://schemas.microsoft.com/office/drawing/2014/main" id="{750B3541-5C19-0705-EB3C-3BE0739E065E}"/>
              </a:ext>
            </a:extLst>
          </p:cNvPr>
          <p:cNvSpPr/>
          <p:nvPr/>
        </p:nvSpPr>
        <p:spPr>
          <a:xfrm>
            <a:off x="10322399" y="3655601"/>
            <a:ext cx="504056" cy="1152128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F219C6D1-3891-9232-4067-43C13DB3C94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3451" y="16633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1- النمذجة:  لاحظوا معي السؤال الأول: 1- </a:t>
            </a:r>
            <a:r>
              <a:rPr lang="ar-MA" sz="16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 رَأْيُ </a:t>
            </a:r>
            <a:r>
              <a:rPr lang="ar-MA" sz="16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ٱلْكَاتِبِ</a:t>
            </a:r>
            <a:r>
              <a:rPr lang="ar-MA" sz="16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فِي </a:t>
            </a:r>
            <a:r>
              <a:rPr lang="ar-MA" sz="16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16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16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16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16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SA" sz="16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r>
              <a:rPr lang="ar-SA" sz="1400" b="1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endParaRPr sz="16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2" name="Google Shape;1512;p45">
            <a:extLst>
              <a:ext uri="{FF2B5EF4-FFF2-40B4-BE49-F238E27FC236}">
                <a16:creationId xmlns:a16="http://schemas.microsoft.com/office/drawing/2014/main" id="{ED6775AD-CDE8-329C-9CDD-80AA75AB02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9270238"/>
              </p:ext>
            </p:extLst>
          </p:nvPr>
        </p:nvGraphicFramePr>
        <p:xfrm>
          <a:off x="6417424" y="1877609"/>
          <a:ext cx="2539431" cy="391503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75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❷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46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أداة الاستفهام: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  <a:sym typeface="Calibri"/>
                        </a:rPr>
                        <a:t>ما...؟</a:t>
                      </a:r>
                      <a:endParaRPr lang="ar-SA"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27045"/>
                  </a:ext>
                </a:extLst>
              </a:tr>
              <a:tr h="240582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ar-SA" sz="2800" b="1" u="none" strike="noStrike" cap="none" dirty="0"/>
                        <a:t>دالة على... ؟</a:t>
                      </a:r>
                      <a:endParaRPr sz="2800" b="1" u="none" strike="noStrike" cap="none" dirty="0"/>
                    </a:p>
                    <a:p>
                      <a:pPr marL="342900" marR="0" lvl="0" indent="-3429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استفهامٌ حقيقيّ</a:t>
                      </a:r>
                    </a:p>
                    <a:p>
                      <a:pPr marL="342900" marR="0" lvl="0" indent="-3429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طَلَبُ التَّعْيِين</a:t>
                      </a:r>
                    </a:p>
                    <a:p>
                      <a:pPr marL="342900" marR="0" lvl="0" indent="-3429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معرفة الموقف أو الفكرة التي يتبنّاها الكاتب</a:t>
                      </a:r>
                      <a:endParaRPr sz="2000" b="1" kern="1200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23C64CF-A445-10AB-E6F4-A99E06344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525473"/>
              </p:ext>
            </p:extLst>
          </p:nvPr>
        </p:nvGraphicFramePr>
        <p:xfrm>
          <a:off x="3490845" y="1857333"/>
          <a:ext cx="2771188" cy="405475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188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56038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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78869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عبارات دالة على تعيين موقف أو رأي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1953"/>
                  </a:ext>
                </a:extLst>
              </a:tr>
              <a:tr h="2565952">
                <a:tc>
                  <a:txBody>
                    <a:bodyPr/>
                    <a:lstStyle/>
                    <a:p>
                      <a:pPr marL="342900" indent="-342900" algn="just" rtl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ar-SA" sz="19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مَا رَأْيُكَ فِي الحِفَاظِ عَلَى نَظَافَةِ الفَصْلِ الدِّرَاسِيِّ؟</a:t>
                      </a:r>
                    </a:p>
                    <a:p>
                      <a:pPr marL="342900" indent="-342900" algn="just" rtl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ar-SA" sz="19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مَا مَوْقِفُكَ مِنْ مُسَاعَدَةِ الآخَرِينَ؟</a:t>
                      </a:r>
                    </a:p>
                    <a:p>
                      <a:pPr marL="342900" indent="-342900" algn="just" rtl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ar-SA" sz="19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ما اقْتِرَاحُك لِتَحْسِينِ القِرَاءَةِ؟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4A785DA-C070-733B-56F7-661703270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790928"/>
              </p:ext>
            </p:extLst>
          </p:nvPr>
        </p:nvGraphicFramePr>
        <p:xfrm>
          <a:off x="730297" y="1857332"/>
          <a:ext cx="2605155" cy="39529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5155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65167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</a:t>
                      </a:r>
                      <a:endParaRPr sz="32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6564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الجملة المقروءة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309788"/>
                  </a:ext>
                </a:extLst>
              </a:tr>
              <a:tr h="2644827">
                <a:tc>
                  <a:txBody>
                    <a:bodyPr/>
                    <a:lstStyle/>
                    <a:p>
                      <a:pPr marL="0" indent="0" algn="just" rtl="1">
                        <a:buFont typeface="Arial" panose="020B0604020202020204" pitchFamily="34" charset="0"/>
                        <a:buNone/>
                      </a:pP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أَرَى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أَنَّ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ٱلسَّمَاحَ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بِاسْتِعْمَالِ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ٱلْهَاتِفِ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ٱلذَّكِيِّ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دَاخِلَ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ٱلْمَدْرَسَةِ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فِكْرَةٌ غَيْرُ مُنَاسِبَةٍ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FF1FBA4-C842-DF7F-A50E-31BBBB3F7481}"/>
              </a:ext>
            </a:extLst>
          </p:cNvPr>
          <p:cNvGraphicFramePr>
            <a:graphicFrameLocks noGrp="1"/>
          </p:cNvGraphicFramePr>
          <p:nvPr/>
        </p:nvGraphicFramePr>
        <p:xfrm>
          <a:off x="9217493" y="5871289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الجواب: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A84EB71-54F8-57A1-1D32-46127AAA9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358332"/>
              </p:ext>
            </p:extLst>
          </p:nvPr>
        </p:nvGraphicFramePr>
        <p:xfrm>
          <a:off x="4876438" y="5871289"/>
          <a:ext cx="4146336" cy="58117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46336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8117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تعيين: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رَأْيُ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ٱلْكَاتِبِ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lang="ar-SA" sz="2400" b="1" i="0" u="none" strike="noStrike" kern="1200" cap="none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... </a:t>
                      </a:r>
                      <a:endParaRPr sz="2400" b="1" i="0" u="none" strike="noStrike" kern="1200" cap="none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8AE45C3-8A90-17B6-17B6-C39F3ED6B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450074"/>
              </p:ext>
            </p:extLst>
          </p:nvPr>
        </p:nvGraphicFramePr>
        <p:xfrm>
          <a:off x="730297" y="5872143"/>
          <a:ext cx="4048782" cy="7620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48782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93221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اسْتِعْمَالِ </a:t>
                      </a:r>
                      <a:r>
                        <a:rPr lang="ar-SA" sz="20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ٱلْهَاتِفِ</a:t>
                      </a: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0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ٱلذَّكِيِّ</a:t>
                      </a: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دَاخِلَ </a:t>
                      </a:r>
                      <a:r>
                        <a:rPr lang="ar-SA" sz="20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ٱلْمَدْرَسَةِ</a:t>
                      </a: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فِكْرَةٌ غَيْرُ مُنَاسِبَةٍ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CF02ECBE-E85E-25C7-4D63-E27F5BE59C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09" y="95551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E29DD0F-4E2C-2F56-39BC-2FD7CB5E5F9F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503;p44">
            <a:extLst>
              <a:ext uri="{FF2B5EF4-FFF2-40B4-BE49-F238E27FC236}">
                <a16:creationId xmlns:a16="http://schemas.microsoft.com/office/drawing/2014/main" id="{A421E0AE-5879-D6DD-7A3C-4F13036A6ADC}"/>
              </a:ext>
            </a:extLst>
          </p:cNvPr>
          <p:cNvSpPr txBox="1"/>
          <p:nvPr/>
        </p:nvSpPr>
        <p:spPr>
          <a:xfrm>
            <a:off x="730297" y="996342"/>
            <a:ext cx="10827017" cy="5932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1- 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 رَأْيُ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فِي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SA" sz="2800" dirty="0">
                <a:solidFill>
                  <a:srgbClr val="002060"/>
                </a:solidFill>
                <a:ea typeface="Calibri"/>
                <a:cs typeface="Calibri"/>
              </a:rPr>
              <a:t>؟..........................................................................</a:t>
            </a:r>
            <a:endParaRPr lang="fr-FR" sz="2400" b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63530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683EF7E6-83D2-AEC9-A6BE-B678EB11A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E10A8A3A-3ABE-A114-3C07-404016DE58E3}"/>
              </a:ext>
            </a:extLst>
          </p:cNvPr>
          <p:cNvSpPr/>
          <p:nvPr/>
        </p:nvSpPr>
        <p:spPr>
          <a:xfrm>
            <a:off x="0" y="-6643"/>
            <a:ext cx="12192000" cy="110610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47D30181-C55E-23D9-656F-AB3E9852C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1AE767F5-83B1-E0E0-83C7-709302165C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68615" y="563721"/>
            <a:ext cx="10572438" cy="447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- يوجه الأستاذ التلاميذ إلى الاشتغال في ثنائيات للجواب عن  السؤالين 2 و3؛ حيث يناقش كل ثنائي إجابة كل فرد منه عن كل سؤال، مع توضيح سيرورة الجواب المتوصل إليه.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- يراقب الأستاذ تفاعل الثنائيات، عبر التجول بين الصفوف، وتقديم التوجيهات والتغذية الراجعة عند الحاجة.</a:t>
            </a:r>
            <a:endParaRPr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B8C10404-0A1A-84D0-86ED-41444B961F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72714" y="125161"/>
            <a:ext cx="10468339" cy="350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</a:rPr>
              <a:t>2- الممارسة الموجهة:  ننتقل الآن، إلى الجواب عن السؤالين 2 و3 بشكل ثنائي؟</a:t>
            </a:r>
            <a:endParaRPr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D331BF-ED37-019E-470A-705053827A7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Google Shape;1503;p44">
            <a:extLst>
              <a:ext uri="{FF2B5EF4-FFF2-40B4-BE49-F238E27FC236}">
                <a16:creationId xmlns:a16="http://schemas.microsoft.com/office/drawing/2014/main" id="{E97146C8-47BB-D991-955D-48F063E1C8F2}"/>
              </a:ext>
            </a:extLst>
          </p:cNvPr>
          <p:cNvSpPr txBox="1"/>
          <p:nvPr/>
        </p:nvSpPr>
        <p:spPr>
          <a:xfrm>
            <a:off x="364656" y="1873497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لِمَاذَا يَرَى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ٱلْكَاتِبُ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أَنَّ فِكْرَةَ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غَيْرُ مُنَاسِبَةٍ؟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3" name="Google Shape;1503;p44">
            <a:extLst>
              <a:ext uri="{FF2B5EF4-FFF2-40B4-BE49-F238E27FC236}">
                <a16:creationId xmlns:a16="http://schemas.microsoft.com/office/drawing/2014/main" id="{3A04EC0C-EB5B-50B2-553B-41A7A636B8E8}"/>
              </a:ext>
            </a:extLst>
          </p:cNvPr>
          <p:cNvSpPr txBox="1"/>
          <p:nvPr/>
        </p:nvSpPr>
        <p:spPr>
          <a:xfrm>
            <a:off x="364656" y="3694636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بِمَاذَا يَنْشَغِلُ بَعْضُ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عِوَضَ مُتَابَعَةِ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ٱلدَّرْسِ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........................................................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0" name="Google Shape;1503;p44">
            <a:extLst>
              <a:ext uri="{FF2B5EF4-FFF2-40B4-BE49-F238E27FC236}">
                <a16:creationId xmlns:a16="http://schemas.microsoft.com/office/drawing/2014/main" id="{901D17AD-4CD2-0E83-40DC-AEFD240108E4}"/>
              </a:ext>
            </a:extLst>
          </p:cNvPr>
          <p:cNvSpPr txBox="1"/>
          <p:nvPr/>
        </p:nvSpPr>
        <p:spPr>
          <a:xfrm>
            <a:off x="402800" y="2761982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الجواب1: </a:t>
            </a:r>
            <a:r>
              <a:rPr lang="ar-SA" sz="20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............................................................................ .........................................................................................</a:t>
            </a:r>
            <a:endParaRPr sz="22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03;p44">
            <a:extLst>
              <a:ext uri="{FF2B5EF4-FFF2-40B4-BE49-F238E27FC236}">
                <a16:creationId xmlns:a16="http://schemas.microsoft.com/office/drawing/2014/main" id="{14ACD0FF-22FE-6ECC-85B9-94BCB4DBA0E4}"/>
              </a:ext>
            </a:extLst>
          </p:cNvPr>
          <p:cNvSpPr txBox="1"/>
          <p:nvPr/>
        </p:nvSpPr>
        <p:spPr>
          <a:xfrm>
            <a:off x="364656" y="4627290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0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........................................................................................................................................................................</a:t>
            </a:r>
            <a:endParaRPr lang="ar-MA" sz="22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DAF6EDE3-F2D6-B2B7-8EA7-5169FBF1D96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300" y="98403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16697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A620CAAC-659A-2E7B-0212-F5A11A4E3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0;p18">
            <a:extLst>
              <a:ext uri="{FF2B5EF4-FFF2-40B4-BE49-F238E27FC236}">
                <a16:creationId xmlns:a16="http://schemas.microsoft.com/office/drawing/2014/main" id="{9E5ACDC8-C69F-20AD-F64C-87AED2CE699E}"/>
              </a:ext>
            </a:extLst>
          </p:cNvPr>
          <p:cNvSpPr/>
          <p:nvPr/>
        </p:nvSpPr>
        <p:spPr>
          <a:xfrm>
            <a:off x="0" y="3832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id="{88D1E464-2961-856D-3C11-6979CAA71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9B923F0B-707C-F373-09BA-058D44488C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61760" y="398367"/>
            <a:ext cx="10238780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rgbClr val="AEABAB"/>
                </a:solidFill>
                <a:latin typeface="+mj-lt"/>
              </a:rPr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sz="1400" i="1" dirty="0">
              <a:latin typeface="+mj-lt"/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84EA9A4D-03B1-3478-CE03-AF82D672118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2201" y="13587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2- الممارسة الموجهة:  الجواب عن السؤالين 2 و3 بشكل ثنائي؟</a:t>
            </a:r>
            <a:endParaRPr sz="16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815" y="52746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CB8A0E-29FB-182C-57B0-C203C2FB27A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4" descr="Image générée">
            <a:extLst>
              <a:ext uri="{FF2B5EF4-FFF2-40B4-BE49-F238E27FC236}">
                <a16:creationId xmlns:a16="http://schemas.microsoft.com/office/drawing/2014/main" id="{B482401D-BE7F-C098-23A5-AC4DE4263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783" y="143714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BE36A036-FFF2-DE59-4A49-41FAB4314FB4}"/>
              </a:ext>
            </a:extLst>
          </p:cNvPr>
          <p:cNvSpPr txBox="1"/>
          <p:nvPr/>
        </p:nvSpPr>
        <p:spPr>
          <a:xfrm>
            <a:off x="364656" y="2621585"/>
            <a:ext cx="11208666" cy="10377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lnSpc>
                <a:spcPct val="15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الجواب1: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يَرَى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ٱلْكَاتِبُ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أَنَّ فِكْرَةَ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غَيْرُ مُنَاسِبَةٍ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،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لِأَنَّهُ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يُشَتِّتُ </a:t>
            </a:r>
            <a:r>
              <a:rPr lang="ar-SA" sz="2400" b="1" dirty="0" err="1">
                <a:solidFill>
                  <a:srgbClr val="C00000"/>
                </a:solidFill>
                <a:ea typeface="Calibri"/>
                <a:cs typeface="Calibri"/>
              </a:rPr>
              <a:t>ٱلِانْتِبَاهَ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وَ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يُقَلِّلُ مِنْ تَرْكِيزِ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ٱلتَّلَامِيذِ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،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وَيُؤَثِّرُ سَلْبًا عَلَى مُسْتَوَاهُمْ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ٱلدِّرَاسِيِّ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.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503;p44">
            <a:extLst>
              <a:ext uri="{FF2B5EF4-FFF2-40B4-BE49-F238E27FC236}">
                <a16:creationId xmlns:a16="http://schemas.microsoft.com/office/drawing/2014/main" id="{B160A61D-5B7A-4E8C-59A9-627023180445}"/>
              </a:ext>
            </a:extLst>
          </p:cNvPr>
          <p:cNvSpPr txBox="1"/>
          <p:nvPr/>
        </p:nvSpPr>
        <p:spPr>
          <a:xfrm>
            <a:off x="364656" y="519886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MA" sz="2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يَنْشَغِلُ بَعْضُ </a:t>
            </a:r>
            <a:r>
              <a:rPr lang="ar-MA" sz="20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عِوَضَ مُتَابَعَةِ </a:t>
            </a:r>
            <a:r>
              <a:rPr lang="ar-MA" sz="20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ٱلدَّرْسِ</a:t>
            </a:r>
            <a:r>
              <a:rPr lang="ar-MA" sz="2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000" b="1" dirty="0">
                <a:solidFill>
                  <a:srgbClr val="C00000"/>
                </a:solidFill>
                <a:cs typeface="Mudir MT" pitchFamily="2" charset="-78"/>
              </a:rPr>
              <a:t>بِالْأَلْعَابِ أَوْ مَوَاقِعِ </a:t>
            </a:r>
            <a:r>
              <a:rPr lang="ar-SA" sz="2000" b="1" dirty="0" err="1">
                <a:solidFill>
                  <a:srgbClr val="C00000"/>
                </a:solidFill>
                <a:cs typeface="Mudir MT" pitchFamily="2" charset="-78"/>
              </a:rPr>
              <a:t>ٱلتَّوَاصُلِ</a:t>
            </a:r>
            <a:endParaRPr lang="ar-MA" sz="22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03;p44">
            <a:extLst>
              <a:ext uri="{FF2B5EF4-FFF2-40B4-BE49-F238E27FC236}">
                <a16:creationId xmlns:a16="http://schemas.microsoft.com/office/drawing/2014/main" id="{FA12F7AC-1F30-FDBC-52FB-62CE228DDEA1}"/>
              </a:ext>
            </a:extLst>
          </p:cNvPr>
          <p:cNvSpPr txBox="1"/>
          <p:nvPr/>
        </p:nvSpPr>
        <p:spPr>
          <a:xfrm>
            <a:off x="364656" y="1873497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لِمَاذَا يَرَى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ٱلْكَاتِبُ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أَنَّ فِكْرَةَ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غَيْرُ مُنَاسِبَةٍ؟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7" name="Google Shape;1503;p44">
            <a:extLst>
              <a:ext uri="{FF2B5EF4-FFF2-40B4-BE49-F238E27FC236}">
                <a16:creationId xmlns:a16="http://schemas.microsoft.com/office/drawing/2014/main" id="{F0FECC7E-F16F-9A14-44C3-4DBC1C7C6E0E}"/>
              </a:ext>
            </a:extLst>
          </p:cNvPr>
          <p:cNvSpPr txBox="1"/>
          <p:nvPr/>
        </p:nvSpPr>
        <p:spPr>
          <a:xfrm>
            <a:off x="364656" y="4146675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بِمَاذَا يَنْشَغِلُ بَعْضُ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عِوَضَ مُتَابَعَةِ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ٱلدَّرْسِ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........................................................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64291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F36C3220-145D-BBD5-3CA0-AA0209F0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89F5768-4F75-4815-EDD1-AA5D89786DD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F2C37BC4-E80C-1C7E-C2AD-E9DEB689E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D1764120-3FC9-8D7F-AB22-7F6518D251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0297" y="49977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rgbClr val="AEABAB"/>
                </a:solidFill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sz="1400" i="1" dirty="0"/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278F3669-E170-ED08-499E-4A10799079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3- الممارسة المستقلة:  ننتقل الآن، إلى الإجابة عن بقية الأسئلة بشكل فردي</a:t>
            </a:r>
            <a:endParaRPr sz="16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729D79-4C48-9E05-4229-DA4BFEF6770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oogle Shape;1574;p218">
            <a:extLst>
              <a:ext uri="{FF2B5EF4-FFF2-40B4-BE49-F238E27FC236}">
                <a16:creationId xmlns:a16="http://schemas.microsoft.com/office/drawing/2014/main" id="{4DBA50E5-BD2C-E371-29D6-3D5ED3312233}"/>
              </a:ext>
            </a:extLst>
          </p:cNvPr>
          <p:cNvSpPr txBox="1"/>
          <p:nvPr/>
        </p:nvSpPr>
        <p:spPr>
          <a:xfrm>
            <a:off x="332023" y="116839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لِمَاذَا يَجِبُ أَنْ نُحَافِظَ عَلَى هُدُوءِ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؟.....................................</a:t>
            </a:r>
            <a:r>
              <a:rPr lang="ar-S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</a:t>
            </a:r>
            <a:r>
              <a:rPr lang="ar-M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74;p218">
            <a:extLst>
              <a:ext uri="{FF2B5EF4-FFF2-40B4-BE49-F238E27FC236}">
                <a16:creationId xmlns:a16="http://schemas.microsoft.com/office/drawing/2014/main" id="{837D273B-3917-5105-CB1A-1AABEB4A2FA8}"/>
              </a:ext>
            </a:extLst>
          </p:cNvPr>
          <p:cNvSpPr txBox="1"/>
          <p:nvPr/>
        </p:nvSpPr>
        <p:spPr>
          <a:xfrm>
            <a:off x="332021" y="190840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 ................................................................................................................................................................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AD25459E-94F1-4FC0-535F-42AF96A034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665" y="3200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58;p216">
            <a:extLst>
              <a:ext uri="{FF2B5EF4-FFF2-40B4-BE49-F238E27FC236}">
                <a16:creationId xmlns:a16="http://schemas.microsoft.com/office/drawing/2014/main" id="{35FEEEB8-1554-FD29-7237-70F347C85B6B}"/>
              </a:ext>
            </a:extLst>
          </p:cNvPr>
          <p:cNvSpPr txBox="1"/>
          <p:nvPr/>
        </p:nvSpPr>
        <p:spPr>
          <a:xfrm>
            <a:off x="324665" y="2681082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أُصَنِّفُ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ٱلْجُمَلَ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إِلَى (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حُجَّةٍ – نَتِيجَةٍ – رَأْيٍ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):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558;p216">
            <a:extLst>
              <a:ext uri="{FF2B5EF4-FFF2-40B4-BE49-F238E27FC236}">
                <a16:creationId xmlns:a16="http://schemas.microsoft.com/office/drawing/2014/main" id="{6B19EDF5-1837-BAB5-CE10-A8760E4E5644}"/>
              </a:ext>
            </a:extLst>
          </p:cNvPr>
          <p:cNvSpPr txBox="1"/>
          <p:nvPr/>
        </p:nvSpPr>
        <p:spPr>
          <a:xfrm>
            <a:off x="332021" y="3421092"/>
            <a:ext cx="11176650" cy="2517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أَرَى أَنَّ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ٱلسَّمَاحَ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ٱلذَّكِيِّ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فِكْرَةٌ غَيْرُ مُنَاسِبَةٍ: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لِأَنَّهُ يُشَتِّتُ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ٱلِانْتِبَاهَ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أَثْنَاءَ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ٱلْحِصَصِ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وَيُقَلِّلُ مِنْ تَرْكِيزِ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اَلْمَدْرَسَةُ مَكَانٌ لِلتَّعَلُّمِ، وَيَجِبُ أَنْ نُحَافِظَ عَلَى هُدُوئِهَا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3636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1AC31E37-9A15-3693-4CFA-504AB2192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295769A-1015-B488-0E07-8936643D1A7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F682CEAF-3179-6BC9-DF33-71B3C7CA22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DE9630AC-E2F1-052D-7E0C-ECFB1F1C6A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81556" y="437866"/>
            <a:ext cx="9349316" cy="347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126A8AA0-9AFE-E52F-FC70-8F6D875E3B4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3431" y="12136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3- الممارسة المستقلة:  ننتقل الآن، إلى الجواب عن بقية الأسئلة بشكل فردي؟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Google Shape;1504;p44" descr="Lever la main - Icônes mains et gestes gratuites">
            <a:extLst>
              <a:ext uri="{FF2B5EF4-FFF2-40B4-BE49-F238E27FC236}">
                <a16:creationId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0536" y="82362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D827A1B-E417-1D15-196F-7D5755B8360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4" descr="Image générée">
            <a:extLst>
              <a:ext uri="{FF2B5EF4-FFF2-40B4-BE49-F238E27FC236}">
                <a16:creationId xmlns:a16="http://schemas.microsoft.com/office/drawing/2014/main" id="{BFB10FE4-8CE7-40B2-D680-CA6A419748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783" y="143714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574;p218">
            <a:extLst>
              <a:ext uri="{FF2B5EF4-FFF2-40B4-BE49-F238E27FC236}">
                <a16:creationId xmlns:a16="http://schemas.microsoft.com/office/drawing/2014/main" id="{6727FCFA-86E9-B50C-09BF-6EA6FA2F8C21}"/>
              </a:ext>
            </a:extLst>
          </p:cNvPr>
          <p:cNvSpPr txBox="1"/>
          <p:nvPr/>
        </p:nvSpPr>
        <p:spPr>
          <a:xfrm>
            <a:off x="332023" y="116839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لِمَاذَا يَجِبُ أَنْ نُحَافِظَ عَلَى هُدُوءِ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؟.....................................</a:t>
            </a:r>
            <a:r>
              <a:rPr lang="ar-S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</a:t>
            </a:r>
            <a:r>
              <a:rPr lang="ar-M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74;p218">
            <a:extLst>
              <a:ext uri="{FF2B5EF4-FFF2-40B4-BE49-F238E27FC236}">
                <a16:creationId xmlns:a16="http://schemas.microsoft.com/office/drawing/2014/main" id="{83F5C633-DDD7-EA3C-4258-2CE46846C41D}"/>
              </a:ext>
            </a:extLst>
          </p:cNvPr>
          <p:cNvSpPr txBox="1"/>
          <p:nvPr/>
        </p:nvSpPr>
        <p:spPr>
          <a:xfrm>
            <a:off x="332021" y="190840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يَجِبُ أَنْ نُحَافِظَ عَلَى هُدُوءِ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، لأَنَّها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مَكَانٌ لِلتَّعَلُّمِ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558;p216">
            <a:extLst>
              <a:ext uri="{FF2B5EF4-FFF2-40B4-BE49-F238E27FC236}">
                <a16:creationId xmlns:a16="http://schemas.microsoft.com/office/drawing/2014/main" id="{8D3D27D8-5DA2-1C55-1F8D-B010672E2FA2}"/>
              </a:ext>
            </a:extLst>
          </p:cNvPr>
          <p:cNvSpPr txBox="1"/>
          <p:nvPr/>
        </p:nvSpPr>
        <p:spPr>
          <a:xfrm>
            <a:off x="324665" y="2681082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أُصَنِّفُ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ٱلْجُمَلَ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إِلَى (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حُجَّةٍ – نَتِيجَةٍ – رَأْيٍ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):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58;p216">
            <a:extLst>
              <a:ext uri="{FF2B5EF4-FFF2-40B4-BE49-F238E27FC236}">
                <a16:creationId xmlns:a16="http://schemas.microsoft.com/office/drawing/2014/main" id="{DF60C2AC-4F15-0390-71EC-235BDF4C9EA9}"/>
              </a:ext>
            </a:extLst>
          </p:cNvPr>
          <p:cNvSpPr txBox="1"/>
          <p:nvPr/>
        </p:nvSpPr>
        <p:spPr>
          <a:xfrm>
            <a:off x="332021" y="3421092"/>
            <a:ext cx="11176650" cy="2517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أَرَى أَنَّ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ٱلسَّمَاحَ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ٱلذَّكِيِّ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فِكْرَةٌ غَيْرُ مُنَاسِبَةٍ: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رَأْيٍ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لِأَنَّهُ يُشَتِّتُ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ٱلِانْتِبَاهَ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أَثْنَاءَ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ٱلْحِصَصِ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وَيُقَلِّلُ مِنْ تَرْكِيزِ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نَتِيجَةٍ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اَلْمَدْرَسَةُ مَكَانٌ لِلتَّعَلُّمِ، وَيَجِبُ أَنْ نُحَافِظَ عَلَى هُدُوئِهَا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حُجَّةٍ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42378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74CB3DD-2495-B088-92B3-B80D0FB1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1A04D9-AFBB-937B-CB18-FBD15D4E8E2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E31BD-79CF-C44A-C8A4-C9395FC46C4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5F4B11-0071-A6B5-C167-B83E5AEF677A}"/>
              </a:ext>
            </a:extLst>
          </p:cNvPr>
          <p:cNvSpPr/>
          <p:nvPr/>
        </p:nvSpPr>
        <p:spPr>
          <a:xfrm>
            <a:off x="2793077" y="718175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لفهمي القرائي</a:t>
            </a:r>
            <a:endParaRPr lang="fr-FR" sz="3200" b="1" dirty="0"/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024CDCA2-3BEC-D4FE-8FE4-852843E4A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1369;p31">
            <a:extLst>
              <a:ext uri="{FF2B5EF4-FFF2-40B4-BE49-F238E27FC236}">
                <a16:creationId xmlns:a16="http://schemas.microsoft.com/office/drawing/2014/main" id="{B591E3BB-E042-AFBE-6E0C-DADE64CF53FF}"/>
              </a:ext>
            </a:extLst>
          </p:cNvPr>
          <p:cNvSpPr txBox="1"/>
          <p:nvPr/>
        </p:nvSpPr>
        <p:spPr>
          <a:xfrm>
            <a:off x="765613" y="272277"/>
            <a:ext cx="10373965" cy="2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التلاميذ أن يقوموا فهمهم  القرائي ذاتيا بوضع دائرة أمام الرمز الموافق لإنجازه القرائي في الجهة الخاصة بذلك على الكراسة.  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oogle Shape;1368;p31">
            <a:extLst>
              <a:ext uri="{FF2B5EF4-FFF2-40B4-BE49-F238E27FC236}">
                <a16:creationId xmlns:a16="http://schemas.microsoft.com/office/drawing/2014/main" id="{9823D8B9-95C5-5A29-5FF2-C055109462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462" y="137964"/>
            <a:ext cx="625694" cy="625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CD07DD9B-7ED8-E8A6-7963-179D03EFBD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545" y="144200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222103AC-4EFF-5E4F-951B-A360660D3B4F}"/>
              </a:ext>
            </a:extLst>
          </p:cNvPr>
          <p:cNvSpPr/>
          <p:nvPr/>
        </p:nvSpPr>
        <p:spPr>
          <a:xfrm>
            <a:off x="8611975" y="1634833"/>
            <a:ext cx="3262522" cy="486696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A7A3643F-7D12-2F17-CF3D-FC67A8214668}"/>
              </a:ext>
            </a:extLst>
          </p:cNvPr>
          <p:cNvSpPr/>
          <p:nvPr/>
        </p:nvSpPr>
        <p:spPr>
          <a:xfrm>
            <a:off x="8670967" y="1634833"/>
            <a:ext cx="3262522" cy="486696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9B1157B4-EDC4-8C00-70FC-608B2A56B5E5}"/>
              </a:ext>
            </a:extLst>
          </p:cNvPr>
          <p:cNvSpPr/>
          <p:nvPr/>
        </p:nvSpPr>
        <p:spPr>
          <a:xfrm>
            <a:off x="2793077" y="1892991"/>
            <a:ext cx="7036311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SA" b="1" dirty="0"/>
              <a:t>تَمَكَّنْتُ مِنَ </a:t>
            </a:r>
            <a:r>
              <a:rPr lang="ar-SA" b="1" dirty="0" err="1"/>
              <a:t>الإِجَا</a:t>
            </a:r>
            <a:r>
              <a:rPr lang="ar-SA" dirty="0" err="1"/>
              <a:t>بِتَصْحِيحِ</a:t>
            </a:r>
            <a:r>
              <a:rPr lang="ar-SA" b="1" dirty="0" err="1"/>
              <a:t>بَةِ</a:t>
            </a:r>
            <a:r>
              <a:rPr lang="ar-SA" b="1" dirty="0"/>
              <a:t> الصَّحِيحَةِ عَنْ 4 أَسْئِلَةٍ فَأَكْثَرَ</a:t>
            </a:r>
            <a:br>
              <a:rPr lang="ar-SA" dirty="0"/>
            </a:br>
            <a:r>
              <a:rPr lang="ar-SA" dirty="0"/>
              <a:t>وَثِقْتُ الأَخْطَاءِ عَلَى كُرَّاسَتِي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34120829-50D5-6BD4-B190-32636436CCE4}"/>
              </a:ext>
            </a:extLst>
          </p:cNvPr>
          <p:cNvSpPr/>
          <p:nvPr/>
        </p:nvSpPr>
        <p:spPr>
          <a:xfrm>
            <a:off x="2793077" y="369469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A9CC5FCD-20CC-AF92-AAAD-EE76942ABEAD}"/>
              </a:ext>
            </a:extLst>
          </p:cNvPr>
          <p:cNvSpPr/>
          <p:nvPr/>
        </p:nvSpPr>
        <p:spPr>
          <a:xfrm>
            <a:off x="2793077" y="545958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666144B-7F8D-95EF-F610-2E3A8EA78149}"/>
              </a:ext>
            </a:extLst>
          </p:cNvPr>
          <p:cNvSpPr/>
          <p:nvPr/>
        </p:nvSpPr>
        <p:spPr>
          <a:xfrm>
            <a:off x="8670967" y="1929799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B7CB512E-BBDB-7AC4-9593-C57FC769B978}"/>
              </a:ext>
            </a:extLst>
          </p:cNvPr>
          <p:cNvSpPr/>
          <p:nvPr/>
        </p:nvSpPr>
        <p:spPr>
          <a:xfrm>
            <a:off x="8749627" y="3675028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CE5F8B76-2FB3-7AB5-A36B-B088AAF6D50D}"/>
              </a:ext>
            </a:extLst>
          </p:cNvPr>
          <p:cNvSpPr/>
          <p:nvPr/>
        </p:nvSpPr>
        <p:spPr>
          <a:xfrm>
            <a:off x="8783146" y="5459581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5" name="Image 44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F85FE384-5206-5B9F-71D5-A3DEF800B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96"/>
          <a:stretch>
            <a:fillRect/>
          </a:stretch>
        </p:blipFill>
        <p:spPr>
          <a:xfrm>
            <a:off x="8868913" y="5552381"/>
            <a:ext cx="819738" cy="1004103"/>
          </a:xfrm>
          <a:prstGeom prst="rect">
            <a:avLst/>
          </a:prstGeom>
        </p:spPr>
      </p:pic>
      <p:pic>
        <p:nvPicPr>
          <p:cNvPr id="46" name="Image 45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D6E54C45-DBD0-359B-9B4C-81734BE81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6" r="30723"/>
          <a:stretch>
            <a:fillRect/>
          </a:stretch>
        </p:blipFill>
        <p:spPr>
          <a:xfrm>
            <a:off x="8783146" y="3737357"/>
            <a:ext cx="825910" cy="956886"/>
          </a:xfrm>
          <a:prstGeom prst="rect">
            <a:avLst/>
          </a:prstGeom>
        </p:spPr>
      </p:pic>
      <p:pic>
        <p:nvPicPr>
          <p:cNvPr id="47" name="Image 46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3D4B21E4-3329-1923-8CFB-1DC1957B32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1"/>
          <a:stretch>
            <a:fillRect/>
          </a:stretch>
        </p:blipFill>
        <p:spPr>
          <a:xfrm>
            <a:off x="8847055" y="2037754"/>
            <a:ext cx="639096" cy="97693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1674DBF-D1E7-1276-9CE5-EADD50A53AFC}"/>
              </a:ext>
            </a:extLst>
          </p:cNvPr>
          <p:cNvSpPr/>
          <p:nvPr/>
        </p:nvSpPr>
        <p:spPr>
          <a:xfrm>
            <a:off x="3225338" y="1987879"/>
            <a:ext cx="5386637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مِنَ </a:t>
            </a:r>
            <a:r>
              <a:rPr lang="ar-SA" sz="2400" b="1" dirty="0">
                <a:solidFill>
                  <a:srgbClr val="C00000"/>
                </a:solidFill>
              </a:rPr>
              <a:t>الإِجَابَةِ الصَّحِيحَةِ </a:t>
            </a:r>
            <a:r>
              <a:rPr lang="ar-SA" sz="2400" b="1" dirty="0">
                <a:solidFill>
                  <a:srgbClr val="002060"/>
                </a:solidFill>
              </a:rPr>
              <a:t>عَنْ </a:t>
            </a:r>
            <a:r>
              <a:rPr lang="ar-SA" sz="2400" b="1" dirty="0">
                <a:solidFill>
                  <a:srgbClr val="C00000"/>
                </a:solidFill>
              </a:rPr>
              <a:t>4</a:t>
            </a:r>
            <a:r>
              <a:rPr lang="ar-SA" sz="2400" b="1" dirty="0">
                <a:solidFill>
                  <a:srgbClr val="002060"/>
                </a:solidFill>
              </a:rPr>
              <a:t> أَسْئِلَةٍ </a:t>
            </a:r>
            <a:r>
              <a:rPr lang="ar-SA" sz="2400" b="1" dirty="0">
                <a:solidFill>
                  <a:srgbClr val="C00000"/>
                </a:solidFill>
              </a:rPr>
              <a:t>فَأَكْثَرَ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وَقُمْتُ بِتَصْحِيحِ الأَخْطَاءِ عَلَى كُرَّاسَتِي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DAE5F3-22B4-C531-E9FF-E0328FC53006}"/>
              </a:ext>
            </a:extLst>
          </p:cNvPr>
          <p:cNvSpPr/>
          <p:nvPr/>
        </p:nvSpPr>
        <p:spPr>
          <a:xfrm>
            <a:off x="3064794" y="3767072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مِنَ الإِجَابَةِ عَنْ </a:t>
            </a:r>
            <a:r>
              <a:rPr lang="ar-SA" sz="2400" b="1" dirty="0">
                <a:solidFill>
                  <a:srgbClr val="C00000"/>
                </a:solidFill>
              </a:rPr>
              <a:t>[3 أَو 2 أَو 1] فَقَطْ</a:t>
            </a:r>
            <a:r>
              <a:rPr lang="ar-SA" sz="2400" b="1" dirty="0">
                <a:solidFill>
                  <a:srgbClr val="002060"/>
                </a:solidFill>
              </a:rPr>
              <a:t> مِنَ الأَسْئِلَةِ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مَزِيدٍ مِنَ التَّدْرِيبِ عَلَى الفَهْمِ!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DF895D8-081D-3A98-9551-9E18B141978C}"/>
              </a:ext>
            </a:extLst>
          </p:cNvPr>
          <p:cNvSpPr/>
          <p:nvPr/>
        </p:nvSpPr>
        <p:spPr>
          <a:xfrm>
            <a:off x="2969071" y="551181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</a:t>
            </a:r>
            <a:r>
              <a:rPr lang="ar-SA" sz="2400" b="1" dirty="0">
                <a:solidFill>
                  <a:srgbClr val="C00000"/>
                </a:solidFill>
              </a:rPr>
              <a:t>مِنَ الإِجَابَةِ الصَّحِيحَةِ </a:t>
            </a:r>
            <a:r>
              <a:rPr lang="ar-SA" sz="2400" b="1" dirty="0">
                <a:solidFill>
                  <a:srgbClr val="002060"/>
                </a:solidFill>
              </a:rPr>
              <a:t>عَنْ</a:t>
            </a:r>
            <a:r>
              <a:rPr lang="ar-SA" sz="2400" b="1" dirty="0">
                <a:solidFill>
                  <a:srgbClr val="C00000"/>
                </a:solidFill>
              </a:rPr>
              <a:t> [0] </a:t>
            </a:r>
            <a:r>
              <a:rPr lang="ar-SA" sz="2400" b="1" dirty="0">
                <a:solidFill>
                  <a:srgbClr val="002060"/>
                </a:solidFill>
              </a:rPr>
              <a:t>مِنَ الأَسْئِلَةِ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مُسَاعَدَةٍ مِنْ أُسْتَاذِي(تِي)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013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671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النشاط </a:t>
            </a:r>
            <a:r>
              <a:rPr kumimoji="0" lang="ar-S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الرابع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أوظفُ وأستثمرُ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FAA8C-B339-0DCE-831A-666A3E0FF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03" y="2230444"/>
            <a:ext cx="2697339" cy="2697339"/>
          </a:xfrm>
          <a:prstGeom prst="rect">
            <a:avLst/>
          </a:prstGeom>
        </p:spPr>
      </p:pic>
      <p:sp>
        <p:nvSpPr>
          <p:cNvPr id="2" name="Google Shape;1548;p49">
            <a:extLst>
              <a:ext uri="{FF2B5EF4-FFF2-40B4-BE49-F238E27FC236}">
                <a16:creationId xmlns:a16="http://schemas.microsoft.com/office/drawing/2014/main" id="{190D2230-9C31-0604-3BC0-6F967EBB9524}"/>
              </a:ext>
            </a:extLst>
          </p:cNvPr>
          <p:cNvSpPr txBox="1">
            <a:spLocks/>
          </p:cNvSpPr>
          <p:nvPr/>
        </p:nvSpPr>
        <p:spPr>
          <a:xfrm>
            <a:off x="-931026" y="6218360"/>
            <a:ext cx="5418140" cy="2655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rgbClr val="C00000"/>
                </a:solidFill>
              </a:rPr>
              <a:t>ينجز مع التلاميذ الذين أنهوا مرحلة أجيب عن أسئلة الفهم</a:t>
            </a:r>
          </a:p>
        </p:txBody>
      </p:sp>
      <p:sp>
        <p:nvSpPr>
          <p:cNvPr id="4" name="Oval 45">
            <a:extLst>
              <a:ext uri="{FF2B5EF4-FFF2-40B4-BE49-F238E27FC236}">
                <a16:creationId xmlns:a16="http://schemas.microsoft.com/office/drawing/2014/main" id="{39225EB0-1B00-85AC-BFA6-1BD24D44EF93}"/>
              </a:ext>
            </a:extLst>
          </p:cNvPr>
          <p:cNvSpPr/>
          <p:nvPr/>
        </p:nvSpPr>
        <p:spPr>
          <a:xfrm>
            <a:off x="9246224" y="4087924"/>
            <a:ext cx="645921" cy="7002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83432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0C22407-2852-7CF0-EA09-5A83F02F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2FA783EC-6A83-D38E-4542-4B66439AFD97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863D2980-932C-B396-A3B8-00073EC40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511;p45">
            <a:extLst>
              <a:ext uri="{FF2B5EF4-FFF2-40B4-BE49-F238E27FC236}">
                <a16:creationId xmlns:a16="http://schemas.microsoft.com/office/drawing/2014/main" id="{21D933F7-C3D6-0516-1DCE-96F9D0876137}"/>
              </a:ext>
            </a:extLst>
          </p:cNvPr>
          <p:cNvSpPr txBox="1">
            <a:spLocks/>
          </p:cNvSpPr>
          <p:nvPr/>
        </p:nvSpPr>
        <p:spPr>
          <a:xfrm>
            <a:off x="2069709" y="439041"/>
            <a:ext cx="9224920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400" i="1" dirty="0">
                <a:solidFill>
                  <a:srgbClr val="AEABAB"/>
                </a:solidFill>
              </a:rPr>
              <a:t>يوجه الأستاذ التلاميذ توظيف تعلماتهم السابقة لإنتاج جمل حجاجية في التعبير عن رأي على غرار الجملة المقترحة. </a:t>
            </a:r>
            <a:endParaRPr lang="ar-SA" sz="1400" i="1" dirty="0"/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D5D11558-01AF-44C3-3708-85D25F7FC695}"/>
              </a:ext>
            </a:extLst>
          </p:cNvPr>
          <p:cNvSpPr txBox="1">
            <a:spLocks/>
          </p:cNvSpPr>
          <p:nvPr/>
        </p:nvSpPr>
        <p:spPr>
          <a:xfrm>
            <a:off x="953451" y="15134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الآن، سنوظف </a:t>
            </a:r>
            <a:r>
              <a:rPr lang="ar-SA" sz="1600" b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تعلماتنا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في إنتاج جمل حجاجية في التعبير عن رأي</a:t>
            </a:r>
          </a:p>
        </p:txBody>
      </p:sp>
      <p:pic>
        <p:nvPicPr>
          <p:cNvPr id="11" name="Picture 4" descr="Image générée">
            <a:extLst>
              <a:ext uri="{FF2B5EF4-FFF2-40B4-BE49-F238E27FC236}">
                <a16:creationId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0718" y="9555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D1789EA-D431-4811-ADEE-6B83AFD14474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أُكْمِلُ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ٱلْفِقْرَةَ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بِرَأْيِي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ٱلشَّخْصِي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:</a:t>
            </a:r>
            <a:endParaRPr lang="ar-MA"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DAF9E-522F-A717-4D81-B5B945111D6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B11B72-866C-DAFB-0D07-E2DCD54D492C}"/>
              </a:ext>
            </a:extLst>
          </p:cNvPr>
          <p:cNvSpPr txBox="1"/>
          <p:nvPr/>
        </p:nvSpPr>
        <p:spPr>
          <a:xfrm>
            <a:off x="953451" y="1937393"/>
            <a:ext cx="1005260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فِي نَظَرِي،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ٱسْتِعْمَالُ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فِي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يُمْكِنُ أَنْ يَكُونَ مُفِيدًا إِذَا.........................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.........</a:t>
            </a:r>
            <a:endParaRPr lang="ar-MA" sz="2400" b="1" dirty="0">
              <a:solidFill>
                <a:srgbClr val="002060"/>
              </a:solidFill>
              <a:cs typeface="Mudir MT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................................................................................................................... ...................................................................................................................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2283068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FFA64460-5D03-1A3C-152E-6DB9543B9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11;p45">
            <a:extLst>
              <a:ext uri="{FF2B5EF4-FFF2-40B4-BE49-F238E27FC236}">
                <a16:creationId xmlns:a16="http://schemas.microsoft.com/office/drawing/2014/main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2583543" y="406401"/>
            <a:ext cx="8746626" cy="2952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 التلاميذ تقديم أجوبتهم، ويحرص على تصحيح الأخطاء وتوثيق أجوبة نموذجية على السبورة.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3985704" y="106208"/>
            <a:ext cx="7344465" cy="2952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هيا لنراجع معا الأجوبة المقترحة من قبلكم.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AD4E5A-7F56-9CDD-510C-C8663C220860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28BE0A-8EEF-9021-FA4D-1B2C03CF9DB2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أُكْمِلُ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ٱلْفِقْرَةَ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بِرَأْيِي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ٱلشَّخْصِي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:</a:t>
            </a:r>
            <a:endParaRPr lang="ar-MA"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DE112-7671-1053-7677-B830E2E4BD33}"/>
              </a:ext>
            </a:extLst>
          </p:cNvPr>
          <p:cNvSpPr txBox="1"/>
          <p:nvPr/>
        </p:nvSpPr>
        <p:spPr>
          <a:xfrm>
            <a:off x="855890" y="2107420"/>
            <a:ext cx="1005260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فِي نَظَرِي،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ٱسْتِعْمَالُ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فِي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يُمْكِنُ أَنْ يَكُونَ مُفِيدًا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إِذَا استُعْمِلَ فِي البَحْثِ عَنْ المَعْلُومَاتِ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وَكَذلِكَ في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تَعَلُّمِ لُغَاتٍ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جَدِيدَةٍ، إِضافَةً إلى 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لِتَصْفُّحِ قَوَامِيسٍ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إِلِكْتْرُونِيَّةٍ، أَوْ فِي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تَعْزِيزِ التَّعَلُّمِ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بِتَطْبِيقَاتٍ تَرْبَوِيَّةٍ،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خاصَّةً أَنَّها 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تُسَاعِدُ التَّلَامِيذَ عَلَى فَهْمِ الدُّرُوسِ.</a:t>
            </a:r>
            <a:endParaRPr lang="ar-MA"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87488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2294547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96F63DB-5C1B-7547-7902-BB3281636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وَصَلْنَا إِلَى نِهَايَةِ </a:t>
            </a:r>
            <a:r>
              <a:rPr lang="ar-MA" sz="2400" dirty="0" err="1"/>
              <a:t>ٱلْحَصَّةِ</a:t>
            </a:r>
            <a:endParaRPr lang="fr-FR" sz="2400" dirty="0"/>
          </a:p>
        </p:txBody>
      </p:sp>
      <p:sp>
        <p:nvSpPr>
          <p:cNvPr id="2" name="Oval 45">
            <a:extLst>
              <a:ext uri="{FF2B5EF4-FFF2-40B4-BE49-F238E27FC236}">
                <a16:creationId xmlns:a16="http://schemas.microsoft.com/office/drawing/2014/main" id="{ECD57F42-43C9-B08A-916B-5F4D599857E5}"/>
              </a:ext>
            </a:extLst>
          </p:cNvPr>
          <p:cNvSpPr/>
          <p:nvPr/>
        </p:nvSpPr>
        <p:spPr>
          <a:xfrm>
            <a:off x="9246224" y="3444319"/>
            <a:ext cx="645921" cy="7002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81680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692;p59">
            <a:extLst>
              <a:ext uri="{FF2B5EF4-FFF2-40B4-BE49-F238E27FC236}">
                <a16:creationId xmlns:a16="http://schemas.microsoft.com/office/drawing/2014/main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اليوم أغنينا رصيدنا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في الحجاج،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بعبارات وأساليب  جديدة تتعلق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بالتعبير عن الرأي في السماح باستعمال الهاتف الذكي </a:t>
            </a:r>
            <a:r>
              <a:rPr lang="ar-SA" sz="1600" b="1">
                <a:solidFill>
                  <a:schemeClr val="bg1">
                    <a:lumMod val="50000"/>
                  </a:schemeClr>
                </a:solidFill>
                <a:latin typeface="+mn-lt"/>
              </a:rPr>
              <a:t>داخل المدرسة.</a:t>
            </a:r>
            <a:endParaRPr lang="ar-MA" sz="16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None/>
            </a:pPr>
            <a:r>
              <a:rPr lang="ar-SA" sz="14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عبارات وأساليب في التعبير عن الرأي مما تم تعلموه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F77ABE-3A2B-4B2E-BB26-E21BAD8E3F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277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692;p59">
            <a:extLst>
              <a:ext uri="{FF2B5EF4-FFF2-40B4-BE49-F238E27FC236}">
                <a16:creationId xmlns:a16="http://schemas.microsoft.com/office/drawing/2014/main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146154" y="189081"/>
            <a:ext cx="10161104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اليوم أغنينا رصيدنا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في الحجاج،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بعبارات وأساليب  جديدة تتعلق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بالتعبير عن الرأي حول  السماح باستعمال الهاتف الذكي داخل المدرسة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 فمن يذكرنا ببعض منها:</a:t>
            </a: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7224207" y="486963"/>
            <a:ext cx="4083051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None/>
            </a:pPr>
            <a:r>
              <a:rPr lang="ar-MA" sz="1400" dirty="0">
                <a:solidFill>
                  <a:schemeClr val="bg1">
                    <a:lumMod val="50000"/>
                  </a:schemeClr>
                </a:solidFill>
              </a:rPr>
              <a:t>بَعْدَ تَقْدِيمِ المُتَعَلِّمِينَ لِأَجْوِبَتِهِمْ يَخْتَارُ الأُسْتَاذُ الأجوبة الجيدة.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18" y="113304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04;p225">
            <a:extLst>
              <a:ext uri="{FF2B5EF4-FFF2-40B4-BE49-F238E27FC236}">
                <a16:creationId xmlns:a16="http://schemas.microsoft.com/office/drawing/2014/main" id="{650C48D1-9DDF-5EC3-090D-AAD544827423}"/>
              </a:ext>
            </a:extLst>
          </p:cNvPr>
          <p:cNvSpPr txBox="1"/>
          <p:nvPr/>
        </p:nvSpPr>
        <p:spPr>
          <a:xfrm>
            <a:off x="3308466" y="1614768"/>
            <a:ext cx="8703706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أَرَى أَنَّ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ٱلسَّمَاحَ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بِٱسْتِعْمَالِ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فِكْرَةٌ غَيْرُ مُنَاسِبَةٍ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705;p225">
            <a:extLst>
              <a:ext uri="{FF2B5EF4-FFF2-40B4-BE49-F238E27FC236}">
                <a16:creationId xmlns:a16="http://schemas.microsoft.com/office/drawing/2014/main" id="{5B88C9D5-A0DF-DD6E-BE86-7107F80CDEFD}"/>
              </a:ext>
            </a:extLst>
          </p:cNvPr>
          <p:cNvSpPr txBox="1"/>
          <p:nvPr/>
        </p:nvSpPr>
        <p:spPr>
          <a:xfrm>
            <a:off x="861055" y="2642285"/>
            <a:ext cx="606576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ِلأَنَّهُ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يُشَتِّتُ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ٱلِانْتِبَاهَ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أَثْنَاءَ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ٱلْحِصَصِ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وَيُقَلِّلُ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مِنْ تَرْكِيزِ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ٱلتَّلَامِيذ</a:t>
            </a:r>
            <a:endParaRPr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9" name="Google Shape;1706;p225">
            <a:extLst>
              <a:ext uri="{FF2B5EF4-FFF2-40B4-BE49-F238E27FC236}">
                <a16:creationId xmlns:a16="http://schemas.microsoft.com/office/drawing/2014/main" id="{E60AAF5C-6354-D600-2109-4680C23DFB5B}"/>
              </a:ext>
            </a:extLst>
          </p:cNvPr>
          <p:cNvSpPr txBox="1"/>
          <p:nvPr/>
        </p:nvSpPr>
        <p:spPr>
          <a:xfrm>
            <a:off x="4289367" y="3523280"/>
            <a:ext cx="6241003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وَهَذَا يُؤَثِّرُ سَلْبًا عَلَى مُسْتَوَاهُمْ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ٱلدِّرَاسِيِّ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707;p225">
            <a:extLst>
              <a:ext uri="{FF2B5EF4-FFF2-40B4-BE49-F238E27FC236}">
                <a16:creationId xmlns:a16="http://schemas.microsoft.com/office/drawing/2014/main" id="{5DADC994-997B-894A-995B-A7F187B8F9D6}"/>
              </a:ext>
            </a:extLst>
          </p:cNvPr>
          <p:cNvSpPr txBox="1"/>
          <p:nvPr/>
        </p:nvSpPr>
        <p:spPr>
          <a:xfrm>
            <a:off x="828169" y="4459506"/>
            <a:ext cx="692239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مَكَانٌ لِلتَّعَلُّمِ، وَيَجِبُ أَنْ نُحَافِظَ عَلَى هُدُوئِهَا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326ACA-E593-033A-084E-39EE9D0EF8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3861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13;p61">
            <a:extLst>
              <a:ext uri="{FF2B5EF4-FFF2-40B4-BE49-F238E27FC236}">
                <a16:creationId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فِي </a:t>
            </a:r>
            <a:r>
              <a:rPr lang="ar-MA" sz="1800" b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ٱلْمَنزِلِ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،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</a:rPr>
              <a:t>اِسْتَخْرِجْ أنجز ما يأتي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FA101-F46B-C69B-A2AB-35B9034A45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C06573CC-9E1E-302C-5167-96538B31FB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37" y="1098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34FEE45C-EEF5-7E79-3B5A-0D734134ED68}"/>
              </a:ext>
            </a:extLst>
          </p:cNvPr>
          <p:cNvSpPr txBox="1"/>
          <p:nvPr/>
        </p:nvSpPr>
        <p:spPr>
          <a:xfrm>
            <a:off x="776688" y="1129825"/>
            <a:ext cx="1089631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defTabSz="685800" rtl="1">
              <a:buFont typeface="Wingdings" panose="05000000000000000000" pitchFamily="2" charset="2"/>
              <a:buChar char="q"/>
              <a:defRPr/>
            </a:pP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اِسْتَخْرِجْ مِنَ النَّصِّ الدَّلِيلَ الْمُعَبِّرَ عَنْ كُلِّ قِيمَةٍ مِنَ الْقِيَمِ الْمَذْكُورَةِ فِي الْجَدْوَلِ، مُبَيِّنًا أَهْمِيَّتَهَا.</a:t>
            </a:r>
            <a:endParaRPr lang="ar-MA" sz="20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5E03BA0-CAD9-D623-F05F-406D5440A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51812"/>
              </p:ext>
            </p:extLst>
          </p:nvPr>
        </p:nvGraphicFramePr>
        <p:xfrm>
          <a:off x="776687" y="1819706"/>
          <a:ext cx="10896318" cy="40784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049253">
                  <a:extLst>
                    <a:ext uri="{9D8B030D-6E8A-4147-A177-3AD203B41FA5}">
                      <a16:colId xmlns:a16="http://schemas.microsoft.com/office/drawing/2014/main" val="3764455336"/>
                    </a:ext>
                  </a:extLst>
                </a:gridCol>
                <a:gridCol w="4170603">
                  <a:extLst>
                    <a:ext uri="{9D8B030D-6E8A-4147-A177-3AD203B41FA5}">
                      <a16:colId xmlns:a16="http://schemas.microsoft.com/office/drawing/2014/main" val="1626604297"/>
                    </a:ext>
                  </a:extLst>
                </a:gridCol>
                <a:gridCol w="4676462">
                  <a:extLst>
                    <a:ext uri="{9D8B030D-6E8A-4147-A177-3AD203B41FA5}">
                      <a16:colId xmlns:a16="http://schemas.microsoft.com/office/drawing/2014/main" val="1400713497"/>
                    </a:ext>
                  </a:extLst>
                </a:gridCol>
              </a:tblGrid>
              <a:tr h="435839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القيمة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أهميتها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037821"/>
                  </a:ext>
                </a:extLst>
              </a:tr>
              <a:tr h="7162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احترام القوانين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776717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الجِدّ والانضباط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لِأَنَّهُ يُشَتِّتُ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ٱلِانْتِبَاهَ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... وَيُقَلِّلُ مِنْ تَرْكِيزِ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ٱلتَّلَامِيذِ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883731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الاحترام المتبادل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منع السلوكيات غير اللائقة التي تسبب الإحراج وتمس خصوصية الآخرين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492143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تقديس المدرسة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ترسيخ صورة المدرسة مكانا للعلم والمعرفة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287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6665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45214-015D-2C25-A541-655A2F044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BFF1AF-7A6C-7062-3F87-F9ECC4C7868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D3C79723-F2A6-77D4-F954-5B7801C05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69B18B-CB69-7CAE-22DD-5E8BCB891D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698;p59">
            <a:extLst>
              <a:ext uri="{FF2B5EF4-FFF2-40B4-BE49-F238E27FC236}">
                <a16:creationId xmlns:a16="http://schemas.microsoft.com/office/drawing/2014/main" id="{032F3C9A-F9FC-C873-FD74-C0E4083E71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93;p59">
            <a:extLst>
              <a:ext uri="{FF2B5EF4-FFF2-40B4-BE49-F238E27FC236}">
                <a16:creationId xmlns:a16="http://schemas.microsoft.com/office/drawing/2014/main" id="{A272B37E-93FF-89DD-558C-3D56CA318778}"/>
              </a:ext>
            </a:extLst>
          </p:cNvPr>
          <p:cNvSpPr txBox="1">
            <a:spLocks/>
          </p:cNvSpPr>
          <p:nvPr/>
        </p:nvSpPr>
        <p:spPr>
          <a:xfrm>
            <a:off x="965199" y="530810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ما تم التوصل إليه، قبل أن يتقاسم معهم عناصر الإجابة.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713;p61">
            <a:extLst>
              <a:ext uri="{FF2B5EF4-FFF2-40B4-BE49-F238E27FC236}">
                <a16:creationId xmlns:a16="http://schemas.microsoft.com/office/drawing/2014/main" id="{A7C06036-3FB0-6558-7DB8-5EB1E29A7839}"/>
              </a:ext>
            </a:extLst>
          </p:cNvPr>
          <p:cNvSpPr txBox="1">
            <a:spLocks/>
          </p:cNvSpPr>
          <p:nvPr/>
        </p:nvSpPr>
        <p:spPr>
          <a:xfrm>
            <a:off x="1143259" y="90777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في الحصة الموالية: مراقبة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</a:rPr>
              <a:t>إنجاز التلاميذ للمطلوب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3B6F59-9574-1F67-C764-F13186D484AE}"/>
              </a:ext>
            </a:extLst>
          </p:cNvPr>
          <p:cNvSpPr txBox="1"/>
          <p:nvPr/>
        </p:nvSpPr>
        <p:spPr>
          <a:xfrm>
            <a:off x="776688" y="1129825"/>
            <a:ext cx="1089631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defTabSz="685800" rtl="1">
              <a:buFont typeface="Wingdings" panose="05000000000000000000" pitchFamily="2" charset="2"/>
              <a:buChar char="q"/>
              <a:defRPr/>
            </a:pP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اِسْتَخْرِجْ مِنَ النَّصِّ الدَّلِيلَ الْمُعَبِّرَ عَنْ كُلِّ قِيمَةٍ مِنَ الْقِيَمِ الْمَذْكُورَةِ فِي الْجَدْوَلِ، مُبَيِّنًا أَهْمِيَّتَهَا.</a:t>
            </a:r>
            <a:endParaRPr lang="ar-MA" sz="20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4EA7879-3E71-96EE-AF8A-1735FA23D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851119"/>
              </p:ext>
            </p:extLst>
          </p:nvPr>
        </p:nvGraphicFramePr>
        <p:xfrm>
          <a:off x="776687" y="1819706"/>
          <a:ext cx="10896318" cy="40657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049253">
                  <a:extLst>
                    <a:ext uri="{9D8B030D-6E8A-4147-A177-3AD203B41FA5}">
                      <a16:colId xmlns:a16="http://schemas.microsoft.com/office/drawing/2014/main" val="3764455336"/>
                    </a:ext>
                  </a:extLst>
                </a:gridCol>
                <a:gridCol w="4170603">
                  <a:extLst>
                    <a:ext uri="{9D8B030D-6E8A-4147-A177-3AD203B41FA5}">
                      <a16:colId xmlns:a16="http://schemas.microsoft.com/office/drawing/2014/main" val="1626604297"/>
                    </a:ext>
                  </a:extLst>
                </a:gridCol>
                <a:gridCol w="4676462">
                  <a:extLst>
                    <a:ext uri="{9D8B030D-6E8A-4147-A177-3AD203B41FA5}">
                      <a16:colId xmlns:a16="http://schemas.microsoft.com/office/drawing/2014/main" val="1400713497"/>
                    </a:ext>
                  </a:extLst>
                </a:gridCol>
              </a:tblGrid>
              <a:tr h="435839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القيمة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أهميتها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037821"/>
                  </a:ext>
                </a:extLst>
              </a:tr>
              <a:tr h="7162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احترام القوانين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لَكِنْ هُنَاكَ أَمَاكِنُ يَجِبُ فِيهَا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ٱحْتِرَامُ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ٱلْقَوَاعِدِ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تنظيم الحياة المدرسية وضمان سير الدروس في أجواء هادئة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776717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الجِدّ والانضباط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لِأَنَّهُ يُشَتِّتُ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ٱلِانْتِبَاهَ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... وَيُقَلِّلُ مِنْ تَرْكِيزِ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ٱلتَّلَامِيذِ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حماية التلميذ من التشتت والمساعدة على التركيز والنجاح الدراسي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883731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الاحترام المتبادل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كَمَا أَنَّ بَعْضَهُمْ يَسْتَعْمِلُ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ٱلْكَامِيرَا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بِطَرِيقَةٍ غَيْرِ مُحْتَرَمَةٍ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منع السلوكيات غير اللائقة التي تسبب الإحراج وتمس خصوصية الآخرين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492143"/>
                  </a:ext>
                </a:extLst>
              </a:tr>
              <a:tr h="9022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تقدي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ر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المدرسة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ٱلْمَدْرَسَةُ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مَكَانٌ لِلتَّعَلُّمِ، وَيَجِبُ أَنْ نُحَافِظَ عَلَى هُدُوئِهَا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وَٱحْتِرَامِهَا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ترسيخ صورة المدرسة مكانا للعلم والمعرفة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287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1933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2163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21;p62">
            <a:extLst>
              <a:ext uri="{FF2B5EF4-FFF2-40B4-BE49-F238E27FC236}">
                <a16:creationId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 dirty="0"/>
              <a:t>وَصَلْنَا إِلَى نِهَايَةِ </a:t>
            </a:r>
            <a:r>
              <a:rPr lang="ar-MA" sz="2400" dirty="0" err="1"/>
              <a:t>ٱلْحَصَّةِ</a:t>
            </a:r>
            <a:r>
              <a:rPr lang="ar-MA" sz="2400" dirty="0"/>
              <a:t>. لَا تَنْسوا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60C5B5-96F7-AC83-77F3-3C1341E7C6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11989</TotalTime>
  <Words>3734</Words>
  <Application>Microsoft Office PowerPoint</Application>
  <PresentationFormat>Grand écran</PresentationFormat>
  <Paragraphs>423</Paragraphs>
  <Slides>55</Slides>
  <Notes>25</Notes>
  <HiddenSlides>10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55</vt:i4>
      </vt:variant>
    </vt:vector>
  </HeadingPairs>
  <TitlesOfParts>
    <vt:vector size="72" baseType="lpstr">
      <vt:lpstr>Aptos</vt:lpstr>
      <vt:lpstr>Arial</vt:lpstr>
      <vt:lpstr>Calibri</vt:lpstr>
      <vt:lpstr>Calibri (En-têtes)</vt:lpstr>
      <vt:lpstr>Calibri Light</vt:lpstr>
      <vt:lpstr>Dosis</vt:lpstr>
      <vt:lpstr>Mudir MT</vt:lpstr>
      <vt:lpstr>Poppins ExtraBold</vt:lpstr>
      <vt:lpstr>Simplified Arabic</vt:lpstr>
      <vt:lpstr>Symbol</vt:lpstr>
      <vt:lpstr>Times New Roman</vt:lpstr>
      <vt:lpstr>Wingdings</vt:lpstr>
      <vt:lpstr>Thème Office</vt:lpstr>
      <vt:lpstr>2_Thème Office</vt:lpstr>
      <vt:lpstr>5_Thème Office</vt:lpstr>
      <vt:lpstr>6_Thème Office</vt:lpstr>
      <vt:lpstr>7_Thème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القسم؟</vt:lpstr>
      <vt:lpstr>من يذكرنا بالضوابط التي ينبغي الالتزام بها داخل القسم؟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1- النمذجة:  لاحظوا معي السؤال الأول: 1- ما رَأْيُ ٱلْكَاتِبِ فِي ٱسْتِعْمَالِ ٱلْهَاتِفِ دَاخِلَ ٱلْمَدْرَسَةِ؟ </vt:lpstr>
      <vt:lpstr>2- الممارسة الموجهة:  ننتقل الآن، إلى الجواب عن السؤالين 2 و3 بشكل ثنائي؟</vt:lpstr>
      <vt:lpstr>2- الممارسة الموجهة:  الجواب عن السؤالين 2 و3 بشكل ثنائي؟</vt:lpstr>
      <vt:lpstr>3- الممارسة المستقلة:  ننتقل الآن، إلى الإجابة عن بقية الأسئلة بشكل فردي</vt:lpstr>
      <vt:lpstr>3- الممارسة المستقلة:  ننتقل الآن، إلى الجواب عن بقية الأسئلة بشكل فردي؟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OUTIZGUI AHMED</cp:lastModifiedBy>
  <cp:revision>144</cp:revision>
  <dcterms:created xsi:type="dcterms:W3CDTF">2025-08-08T14:19:48Z</dcterms:created>
  <dcterms:modified xsi:type="dcterms:W3CDTF">2025-09-20T14:41:30Z</dcterms:modified>
</cp:coreProperties>
</file>