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0"/>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592" r:id="rId27"/>
    <p:sldId id="2147483561" r:id="rId28"/>
    <p:sldId id="2147483563" r:id="rId29"/>
    <p:sldId id="2147483564" r:id="rId30"/>
    <p:sldId id="2147483587" r:id="rId31"/>
    <p:sldId id="2147483598" r:id="rId32"/>
    <p:sldId id="340" r:id="rId33"/>
    <p:sldId id="2147483600" r:id="rId34"/>
    <p:sldId id="2147483599" r:id="rId35"/>
    <p:sldId id="319" r:id="rId36"/>
    <p:sldId id="353" r:id="rId37"/>
    <p:sldId id="352" r:id="rId38"/>
    <p:sldId id="356" r:id="rId39"/>
    <p:sldId id="2147483595" r:id="rId40"/>
    <p:sldId id="2147483591" r:id="rId41"/>
    <p:sldId id="2147483601" r:id="rId42"/>
    <p:sldId id="2147483570" r:id="rId43"/>
    <p:sldId id="2147483588" r:id="rId44"/>
    <p:sldId id="2147483577" r:id="rId45"/>
    <p:sldId id="295" r:id="rId46"/>
    <p:sldId id="358" r:id="rId47"/>
    <p:sldId id="360" r:id="rId48"/>
    <p:sldId id="359" r:id="rId49"/>
    <p:sldId id="364" r:id="rId50"/>
    <p:sldId id="2147483603" r:id="rId51"/>
    <p:sldId id="2147483589" r:id="rId52"/>
    <p:sldId id="2147483572" r:id="rId53"/>
    <p:sldId id="2147483573" r:id="rId54"/>
    <p:sldId id="2147483590" r:id="rId55"/>
    <p:sldId id="2147483574" r:id="rId56"/>
    <p:sldId id="2147483575" r:id="rId57"/>
    <p:sldId id="2147483576" r:id="rId58"/>
    <p:sldId id="2147483560" r:id="rId5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14/09/2025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5175D1A5-9FD1-A82B-1A3B-5FC980AD546A}"/>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3282AD33-920D-686F-68B2-43D0B058321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E16B2EE-432A-D9EA-BAF5-8EFE67BFE6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749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FB03F5DC-3FA2-7B4E-D1C0-54FA7A13BDC2}"/>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0D1B2F5A-B41D-F2B6-2425-95F519AD629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8DD0B77-014D-2DBF-56DD-6CB1A95391A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3143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14/09/2025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14/09/2025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14/09/2025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14/09/2025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14/09/2025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14/09/2025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14/09/2025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14/09/2025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14/09/2025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14/09/2025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14/09/2025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14/09/2025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14/09/2025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14/09/2025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14/09/2025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14/09/2025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4.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4.xml"/><Relationship Id="rId5" Type="http://schemas.openxmlformats.org/officeDocument/2006/relationships/image" Target="../media/image35.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1.png"/><Relationship Id="rId1" Type="http://schemas.openxmlformats.org/officeDocument/2006/relationships/slideLayout" Target="../slideLayouts/slideLayout3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34.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39.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1.pn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2.png"/><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8.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4.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2</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86052"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أَقْرَأُ بِطَلَاقَةٍ، وَأَفْهَمُ فِقْرَةً وَصْفِيَّةً</a:t>
            </a:r>
            <a:endParaRPr lang="fr-FR" sz="28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الأول</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5111428" y="6081041"/>
            <a:ext cx="4326259"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وَصْفُ مَشْهَدٍ طَبيعِيٍّ</a:t>
            </a:r>
            <a:endParaRPr lang="fr-FR" sz="2800" b="1" dirty="0">
              <a:solidFill>
                <a:schemeClr val="bg1"/>
              </a:solidFill>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6974480" y="2729203"/>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172" y="2313620"/>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880833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8875986"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10300568"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93613" y="1893932"/>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lnSpc>
                <a:spcPct val="150000"/>
              </a:lnSpc>
              <a:defRPr/>
            </a:pPr>
            <a:r>
              <a:rPr lang="ar-SA" sz="2400" b="1" dirty="0">
                <a:solidFill>
                  <a:srgbClr val="002060"/>
                </a:solidFill>
                <a:cs typeface="Times New Roman" panose="02020603050405020304" pitchFamily="18" charset="0"/>
              </a:rPr>
              <a:t>أَقْرَأُ بِطَلَاقَةٍ، وَأَفْهَمُ فِقْرَةً وَصْفِيَّةً لِمَشْهَدٍ طَبيعِيٍّ </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22432" y="92588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fr-FR" b="1" kern="0">
                <a:solidFill>
                  <a:prstClr val="white"/>
                </a:solidFill>
                <a:ea typeface="Calibri"/>
                <a:cs typeface="Calibri"/>
              </a:rPr>
              <a:t>……………………………………</a:t>
            </a:r>
            <a:endParaRPr lang="fr-FR" sz="1800" b="1" i="0" u="none" strike="noStrike" kern="1200" cap="none" spc="0" baseline="0">
              <a:solidFill>
                <a:srgbClr val="106585"/>
              </a:solidFill>
              <a:uFillTx/>
              <a:latin typeface="Arial"/>
              <a:cs typeface="Calibri" pitchFamily="34"/>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187793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MA" sz="1867" b="1" kern="0" dirty="0">
                <a:solidFill>
                  <a:prstClr val="white"/>
                </a:solidFill>
                <a:latin typeface="Calibri"/>
                <a:ea typeface="Calibri"/>
                <a:cs typeface="Calibri"/>
              </a:rPr>
              <a:t>2 </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4119" y="848090"/>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lvl="0" algn="ctr" defTabSz="457200" rtl="1">
              <a:lnSpc>
                <a:spcPct val="150000"/>
              </a:lnSpc>
              <a:defRPr/>
            </a:pPr>
            <a:endParaRPr lang="fr-FR" sz="1600" b="1" dirty="0">
              <a:solidFill>
                <a:srgbClr val="002060"/>
              </a:solidFill>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fr-FR" b="1" kern="0">
                <a:solidFill>
                  <a:prstClr val="white"/>
                </a:solidFill>
                <a:ea typeface="Calibri"/>
                <a:cs typeface="Calibri"/>
              </a:rPr>
              <a:t>……………………………………</a:t>
            </a:r>
            <a:endParaRPr lang="fr-FR" sz="1800" b="1" i="0" u="none" strike="noStrike" kern="1200" cap="none" spc="0" baseline="0">
              <a:solidFill>
                <a:srgbClr val="106585"/>
              </a:solidFill>
              <a:uFillTx/>
              <a:latin typeface="Arial"/>
              <a:cs typeface="Calibri" pitchFamily="34"/>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252949" y="1745510"/>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2598056" y="1651291"/>
            <a:ext cx="6629463"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b="1" dirty="0">
                <a:solidFill>
                  <a:srgbClr val="106585"/>
                </a:solidFill>
                <a:latin typeface="Calibri"/>
                <a:ea typeface="Calibri"/>
                <a:cs typeface="Calibri"/>
                <a:sym typeface="Calibri"/>
              </a:rPr>
              <a:t>قِرَاءَة</a:t>
            </a:r>
            <a:r>
              <a:rPr lang="ar-SA" sz="2000" b="1" dirty="0">
                <a:solidFill>
                  <a:srgbClr val="106585"/>
                </a:solidFill>
                <a:latin typeface="Calibri"/>
                <a:ea typeface="Calibri"/>
                <a:cs typeface="Calibri"/>
                <a:sym typeface="Calibri"/>
              </a:rPr>
              <a:t>ُ</a:t>
            </a:r>
            <a:r>
              <a:rPr lang="ar-MA" sz="2000" b="1" dirty="0">
                <a:solidFill>
                  <a:srgbClr val="106585"/>
                </a:solidFill>
                <a:latin typeface="Calibri"/>
                <a:ea typeface="Calibri"/>
                <a:cs typeface="Calibri"/>
                <a:sym typeface="Calibri"/>
              </a:rPr>
              <a:t> </a:t>
            </a:r>
            <a:r>
              <a:rPr lang="ar-SA" sz="2000" b="1" dirty="0">
                <a:solidFill>
                  <a:srgbClr val="106585"/>
                </a:solidFill>
                <a:latin typeface="Calibri"/>
                <a:ea typeface="Calibri"/>
                <a:cs typeface="Calibri"/>
                <a:sym typeface="Calibri"/>
              </a:rPr>
              <a:t>فِقْرةِ</a:t>
            </a:r>
            <a:r>
              <a:rPr lang="ar-MA" sz="2000" b="1" dirty="0">
                <a:solidFill>
                  <a:srgbClr val="106585"/>
                </a:solidFill>
                <a:latin typeface="Calibri"/>
                <a:ea typeface="Calibri"/>
                <a:cs typeface="Calibri"/>
                <a:sym typeface="Calibri"/>
              </a:rPr>
              <a:t> بِطَلَاقَةٍ</a:t>
            </a:r>
            <a:r>
              <a:rPr lang="ar-SA" sz="2000" b="1" dirty="0">
                <a:solidFill>
                  <a:srgbClr val="106585"/>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b="1" dirty="0">
                <a:solidFill>
                  <a:srgbClr val="106585"/>
                </a:solidFill>
                <a:latin typeface="Calibri"/>
                <a:ea typeface="Calibri"/>
                <a:cs typeface="Calibri"/>
                <a:sym typeface="Calibri"/>
              </a:rPr>
              <a:t>فَهْمُ مَعَانِي النَّصِّ المُبَاشِرَةِ .</a:t>
            </a:r>
          </a:p>
        </p:txBody>
      </p:sp>
      <p:sp>
        <p:nvSpPr>
          <p:cNvPr id="17" name="Google Shape;292;p29">
            <a:extLst>
              <a:ext uri="{FF2B5EF4-FFF2-40B4-BE49-F238E27FC236}">
                <a16:creationId xmlns:a16="http://schemas.microsoft.com/office/drawing/2014/main" id="{2FFA696C-060A-544E-952F-61FC383E5B89}"/>
              </a:ext>
            </a:extLst>
          </p:cNvPr>
          <p:cNvSpPr/>
          <p:nvPr/>
        </p:nvSpPr>
        <p:spPr>
          <a:xfrm>
            <a:off x="2598056" y="3117208"/>
            <a:ext cx="6665451" cy="106428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b="1" kern="0" dirty="0">
                <a:solidFill>
                  <a:srgbClr val="106585"/>
                </a:solidFill>
                <a:latin typeface="Calibri"/>
                <a:ea typeface="Calibri"/>
                <a:cs typeface="Calibri"/>
              </a:rPr>
              <a:t>معايير الدقة في القراءة </a:t>
            </a:r>
            <a:r>
              <a:rPr lang="ar-SA" sz="2000" kern="0" dirty="0">
                <a:solidFill>
                  <a:srgbClr val="106585"/>
                </a:solidFill>
                <a:latin typeface="Calibri"/>
                <a:ea typeface="Calibri"/>
                <a:cs typeface="Calibri"/>
              </a:rPr>
              <a:t>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b="1" kern="0" dirty="0">
                <a:solidFill>
                  <a:srgbClr val="106585"/>
                </a:solidFill>
                <a:latin typeface="Calibri"/>
                <a:ea typeface="Calibri"/>
                <a:cs typeface="Calibri"/>
              </a:rPr>
              <a:t>أجيب عن أسئلة الفهم المباشر: </a:t>
            </a:r>
            <a:r>
              <a:rPr lang="ar-SA" sz="2000" kern="0" dirty="0">
                <a:solidFill>
                  <a:srgbClr val="106585"/>
                </a:solidFill>
                <a:latin typeface="Calibri"/>
                <a:ea typeface="Calibri"/>
                <a:cs typeface="Calibri"/>
              </a:rPr>
              <a:t>متى؟ ما هي؟ ماذا؟ ما؟...</a:t>
            </a:r>
            <a:endParaRPr lang="fr-FR" sz="2000" kern="0" dirty="0">
              <a:solidFill>
                <a:srgbClr val="106585"/>
              </a:solidFill>
              <a:latin typeface="Calibri"/>
              <a:ea typeface="Calibri"/>
              <a:cs typeface="Calibri"/>
            </a:endParaRPr>
          </a:p>
        </p:txBody>
      </p:sp>
      <p:sp>
        <p:nvSpPr>
          <p:cNvPr id="20" name="Google Shape;288;p29">
            <a:extLst>
              <a:ext uri="{FF2B5EF4-FFF2-40B4-BE49-F238E27FC236}">
                <a16:creationId xmlns:a16="http://schemas.microsoft.com/office/drawing/2014/main" id="{2033AB59-F0F3-EF02-8340-5CD20B0E656E}"/>
              </a:ext>
            </a:extLst>
          </p:cNvPr>
          <p:cNvSpPr/>
          <p:nvPr/>
        </p:nvSpPr>
        <p:spPr>
          <a:xfrm>
            <a:off x="2144684" y="4618604"/>
            <a:ext cx="7109731" cy="189550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وجّه انتباه التلاميذ إلى الأخطاء الشائعة </a:t>
            </a:r>
            <a:r>
              <a:rPr lang="ar-SA" b="1" dirty="0"/>
              <a:t>في القراءة بدقة الآتية</a:t>
            </a:r>
            <a:r>
              <a:rPr lang="fr-FR" b="1" dirty="0"/>
              <a:t> : </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نطق الحروف من مخارجها الصحيحة</a:t>
            </a:r>
            <a:r>
              <a:rPr lang="fr-FR" altLang="fr-FR" sz="2000" kern="0" dirty="0">
                <a:solidFill>
                  <a:srgbClr val="106585"/>
                </a:solidFill>
                <a:latin typeface="Calibri"/>
                <a:ea typeface="Calibri"/>
                <a:cs typeface="Calibri"/>
              </a:rPr>
              <a:t>.</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تجنب إسقاط أو زيادة كلمات</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الالتزام بالحركات والتشكيل</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مراعاة زمن الوقف عند علامات الترقيم</a:t>
            </a:r>
            <a:r>
              <a:rPr lang="fr-FR" altLang="fr-FR" sz="2000" kern="0" dirty="0">
                <a:solidFill>
                  <a:srgbClr val="106585"/>
                </a:solidFill>
                <a:latin typeface="Calibri"/>
                <a:ea typeface="Calibri"/>
                <a:cs typeface="Calibri"/>
              </a:rPr>
              <a:t>.</a:t>
            </a:r>
          </a:p>
          <a:p>
            <a:pPr lvl="0" algn="r" rtl="1" eaLnBrk="0" fontAlgn="base" hangingPunct="0">
              <a:spcBef>
                <a:spcPct val="0"/>
              </a:spcBef>
              <a:spcAft>
                <a:spcPct val="0"/>
              </a:spcAft>
              <a:buFontTx/>
              <a:buChar char="•"/>
            </a:pPr>
            <a:r>
              <a:rPr lang="ar-SA" altLang="fr-FR" sz="2000" kern="0" dirty="0">
                <a:solidFill>
                  <a:srgbClr val="106585"/>
                </a:solidFill>
                <a:latin typeface="Calibri"/>
                <a:ea typeface="Calibri"/>
                <a:cs typeface="Calibri"/>
              </a:rPr>
              <a:t>عدم تقطيع الجملة بما يفسد معناها</a:t>
            </a:r>
            <a:endParaRPr lang="ar-SA" sz="2000" kern="0" dirty="0">
              <a:solidFill>
                <a:srgbClr val="106585"/>
              </a:solidFill>
              <a:latin typeface="Calibri"/>
              <a:ea typeface="Calibri"/>
              <a:cs typeface="Calibri"/>
            </a:endParaRP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297742" y="1651291"/>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a:t>
            </a:r>
            <a:r>
              <a:rPr lang="ar-SA" sz="2000" b="1" dirty="0">
                <a:solidFill>
                  <a:srgbClr val="106585"/>
                </a:solidFill>
                <a:latin typeface="Calibri"/>
                <a:ea typeface="Calibri"/>
                <a:cs typeface="Calibri"/>
                <a:sym typeface="Calibri"/>
              </a:rPr>
              <a:t>فقرة</a:t>
            </a: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231968" y="201149"/>
            <a:ext cx="10053651" cy="348388"/>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sz="1600" b="1" i="0" u="none" strike="noStrike" kern="1200" cap="none" spc="0" normalizeH="0" baseline="0" noProof="0" dirty="0">
                <a:ln>
                  <a:noFill/>
                </a:ln>
                <a:solidFill>
                  <a:srgbClr val="757070"/>
                </a:solidFill>
                <a:effectLst/>
                <a:uLnTx/>
                <a:uFillTx/>
                <a:latin typeface="Calibri"/>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بلعبة جعل الصورة تتكلم، انطلاقا من التعبير عن صورة: ماذا تسمعون لو كنت داخل هذه الصورة؟</a:t>
            </a:r>
            <a:r>
              <a:rPr kumimoji="0" lang="ar-MA" sz="1600" b="1" i="0" u="none" strike="noStrike" kern="1200" cap="none" spc="0" normalizeH="0" baseline="0" noProof="0" dirty="0">
                <a:ln>
                  <a:noFill/>
                </a:ln>
                <a:solidFill>
                  <a:srgbClr val="757070"/>
                </a:solidFill>
                <a:effectLst/>
                <a:uLnTx/>
                <a:uFillTx/>
                <a:latin typeface="Calibri"/>
                <a:ea typeface="Calibri"/>
                <a:cs typeface="Calibri"/>
                <a:sym typeface="Calibri"/>
              </a:rPr>
              <a:t>. </a:t>
            </a:r>
            <a:endParaRPr kumimoji="0" sz="1600" b="0" i="0" u="none" strike="noStrike" kern="1200" cap="none" spc="0" normalizeH="0" baseline="0" noProof="0" dirty="0">
              <a:ln>
                <a:noFill/>
              </a:ln>
              <a:solidFill>
                <a:srgbClr val="FF0000"/>
              </a:solidFill>
              <a:effectLst/>
              <a:uLnTx/>
              <a:uFillTx/>
              <a:latin typeface="Calibri" panose="020F0502020204030204"/>
            </a:endParaRPr>
          </a:p>
        </p:txBody>
      </p:sp>
      <p:sp>
        <p:nvSpPr>
          <p:cNvPr id="274" name="Google Shape;274;p6"/>
          <p:cNvSpPr txBox="1"/>
          <p:nvPr/>
        </p:nvSpPr>
        <p:spPr>
          <a:xfrm>
            <a:off x="1462331" y="571933"/>
            <a:ext cx="9601200" cy="221599"/>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90000"/>
              </a:lnSpc>
              <a:spcBef>
                <a:spcPts val="0"/>
              </a:spcBef>
              <a:spcAft>
                <a:spcPts val="0"/>
              </a:spcAft>
              <a:buClr>
                <a:srgbClr val="AEABAB"/>
              </a:buClr>
              <a:buSzPts val="1400"/>
              <a:buFont typeface="Arial"/>
              <a:buNone/>
              <a:tabLst/>
              <a:defRPr/>
            </a:pP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 أن يتأملوا الصورة  لبضع ثوان</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 محاولين تمثل ما يمكنهم سماعه من أصوات. </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وبعدها يستمع إلى إجابات 4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تلاميذ</a:t>
            </a: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FD9EEA59-1352-E728-B186-2EE0FBFD1434}"/>
              </a:ext>
            </a:extLst>
          </p:cNvPr>
          <p:cNvSpPr txBox="1"/>
          <p:nvPr/>
        </p:nvSpPr>
        <p:spPr>
          <a:xfrm>
            <a:off x="52770" y="2519355"/>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ماذا تَسْمَعُ لو كُنْتَ داخِلَ هذِهِ الصُّورَةِ؟</a:t>
            </a:r>
            <a:endParaRPr lang="ar-SA" sz="2800" b="1" dirty="0">
              <a:solidFill>
                <a:srgbClr val="002060"/>
              </a:solidFill>
              <a:sym typeface="Calibri"/>
            </a:endParaRPr>
          </a:p>
        </p:txBody>
      </p:sp>
      <p:sp>
        <p:nvSpPr>
          <p:cNvPr id="9" name="ZoneTexte 8">
            <a:extLst>
              <a:ext uri="{FF2B5EF4-FFF2-40B4-BE49-F238E27FC236}">
                <a16:creationId xmlns:a16="http://schemas.microsoft.com/office/drawing/2014/main" id="{999CC035-6D01-DD89-5929-BC50C8A96821}"/>
              </a:ext>
            </a:extLst>
          </p:cNvPr>
          <p:cNvSpPr txBox="1"/>
          <p:nvPr/>
        </p:nvSpPr>
        <p:spPr>
          <a:xfrm>
            <a:off x="36145" y="4213646"/>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عَبِّرْ عنْ ذلكَ بِعِبارةٍ قَصيرةٍ</a:t>
            </a:r>
            <a:endParaRPr lang="ar-SA" sz="2800" b="1" dirty="0">
              <a:solidFill>
                <a:srgbClr val="002060"/>
              </a:solidFill>
              <a:sym typeface="Calibri"/>
            </a:endParaRPr>
          </a:p>
        </p:txBody>
      </p:sp>
      <p:pic>
        <p:nvPicPr>
          <p:cNvPr id="1028" name="Picture 4" descr="Image générée">
            <a:extLst>
              <a:ext uri="{FF2B5EF4-FFF2-40B4-BE49-F238E27FC236}">
                <a16:creationId xmlns:a16="http://schemas.microsoft.com/office/drawing/2014/main" id="{C1B7BF38-5B58-223F-8170-91DE1E8738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9132" y="831706"/>
            <a:ext cx="5977289" cy="59772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364149" y="128772"/>
            <a:ext cx="9815770" cy="668476"/>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b="1" dirty="0">
                <a:solidFill>
                  <a:srgbClr val="757070"/>
                </a:solidFill>
                <a:latin typeface="Calibri"/>
                <a:ea typeface="Calibri"/>
                <a:cs typeface="Calibri"/>
                <a:sym typeface="Calibri"/>
              </a:rPr>
              <a:t>بعد</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سماع إجابات</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 التلاميذ</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يدون منها الأستاذ بعض العبارات على السبورة</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r>
              <a:rPr lang="fr-FR" altLang="fr-FR" dirty="0">
                <a:latin typeface="Arial" panose="020B0604020202020204" pitchFamily="34" charset="0"/>
                <a:cs typeface="Arial" panose="020B0604020202020204" pitchFamily="34" charset="0"/>
              </a:rPr>
              <a:t>.</a:t>
            </a:r>
            <a:endParaRPr lang="fr-FR" altLang="fr-FR" dirty="0">
              <a:latin typeface="Arial" panose="020B0604020202020204" pitchFamily="34" charset="0"/>
            </a:endParaRPr>
          </a:p>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endParaRPr kumimoji="0" b="1" i="0" u="none" strike="noStrike" kern="1200" cap="none" spc="0" normalizeH="0" baseline="0" noProof="0" dirty="0">
              <a:ln>
                <a:noFill/>
              </a:ln>
              <a:solidFill>
                <a:srgbClr val="757070"/>
              </a:solidFill>
              <a:effectLst/>
              <a:uLnTx/>
              <a:uFillTx/>
              <a:latin typeface="Calibri"/>
              <a:ea typeface="Calibri"/>
              <a:cs typeface="Calibri"/>
              <a:sym typeface="Calibri"/>
            </a:endParaRPr>
          </a:p>
        </p:txBody>
      </p:sp>
      <p:sp>
        <p:nvSpPr>
          <p:cNvPr id="283" name="Google Shape;283;p7"/>
          <p:cNvSpPr txBox="1"/>
          <p:nvPr/>
        </p:nvSpPr>
        <p:spPr>
          <a:xfrm>
            <a:off x="615143" y="493908"/>
            <a:ext cx="10564776" cy="246221"/>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600" i="1" dirty="0">
                <a:solidFill>
                  <a:srgbClr val="AEABAB"/>
                </a:solidFill>
                <a:latin typeface="Calibri"/>
                <a:ea typeface="Calibri"/>
                <a:cs typeface="Calibri"/>
              </a:rPr>
              <a:t>قائلاً: "الطبيعة تعطينا الجمال والراحة، واليوم سنتعلم كيف نعبر عنها بالكلمة/بالرسم/بالقراءة..." (حسب موضوع الدرس)</a:t>
            </a:r>
            <a:r>
              <a:rPr lang="ar-MA" sz="1600" i="1" dirty="0">
                <a:solidFill>
                  <a:srgbClr val="AEABAB"/>
                </a:solidFill>
                <a:latin typeface="Calibri"/>
                <a:ea typeface="Calibri"/>
                <a:cs typeface="Calibri"/>
                <a:sym typeface="Calibri"/>
              </a:rPr>
              <a:t>.</a:t>
            </a:r>
            <a:endParaRPr sz="1600" i="1" dirty="0">
              <a:solidFill>
                <a:srgbClr val="AEABAB"/>
              </a:solidFill>
              <a:latin typeface="Calibri"/>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 name="Ellipse 10">
            <a:extLst>
              <a:ext uri="{FF2B5EF4-FFF2-40B4-BE49-F238E27FC236}">
                <a16:creationId xmlns:a16="http://schemas.microsoft.com/office/drawing/2014/main" id="{4768BB4E-9764-0E54-2635-B22C0F5D1B31}"/>
              </a:ext>
            </a:extLst>
          </p:cNvPr>
          <p:cNvSpPr/>
          <p:nvPr/>
        </p:nvSpPr>
        <p:spPr>
          <a:xfrm>
            <a:off x="10058344" y="1389256"/>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صَفِيرُ الرِّيَاحِ</a:t>
            </a:r>
            <a:endParaRPr lang="fr-FR" sz="2400" b="1" dirty="0">
              <a:solidFill>
                <a:srgbClr val="002060"/>
              </a:solidFill>
            </a:endParaRPr>
          </a:p>
        </p:txBody>
      </p:sp>
      <p:sp>
        <p:nvSpPr>
          <p:cNvPr id="12" name="Ellipse 11">
            <a:extLst>
              <a:ext uri="{FF2B5EF4-FFF2-40B4-BE49-F238E27FC236}">
                <a16:creationId xmlns:a16="http://schemas.microsoft.com/office/drawing/2014/main" id="{5AB84A82-0AAA-F5EC-7D5C-E08802B9E6E7}"/>
              </a:ext>
            </a:extLst>
          </p:cNvPr>
          <p:cNvSpPr/>
          <p:nvPr/>
        </p:nvSpPr>
        <p:spPr>
          <a:xfrm>
            <a:off x="9442240" y="3429000"/>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طَقْطَقَةُ الأَسْنانِ</a:t>
            </a:r>
            <a:endParaRPr lang="fr-FR" sz="2400" b="1" dirty="0">
              <a:solidFill>
                <a:srgbClr val="002060"/>
              </a:solidFill>
            </a:endParaRPr>
          </a:p>
        </p:txBody>
      </p:sp>
      <p:sp>
        <p:nvSpPr>
          <p:cNvPr id="13" name="Ellipse 12">
            <a:extLst>
              <a:ext uri="{FF2B5EF4-FFF2-40B4-BE49-F238E27FC236}">
                <a16:creationId xmlns:a16="http://schemas.microsoft.com/office/drawing/2014/main" id="{41A03189-F3C8-D6E5-2B66-23D1D1C3D730}"/>
              </a:ext>
            </a:extLst>
          </p:cNvPr>
          <p:cNvSpPr/>
          <p:nvPr/>
        </p:nvSpPr>
        <p:spPr>
          <a:xfrm>
            <a:off x="8719115" y="5386845"/>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حَفيفُ الأَغْصانِ</a:t>
            </a:r>
            <a:endParaRPr lang="fr-FR" sz="2400" b="1" dirty="0">
              <a:solidFill>
                <a:srgbClr val="002060"/>
              </a:solidFill>
            </a:endParaRPr>
          </a:p>
        </p:txBody>
      </p:sp>
      <p:sp>
        <p:nvSpPr>
          <p:cNvPr id="14" name="Ellipse 13">
            <a:extLst>
              <a:ext uri="{FF2B5EF4-FFF2-40B4-BE49-F238E27FC236}">
                <a16:creationId xmlns:a16="http://schemas.microsoft.com/office/drawing/2014/main" id="{55410A1F-0DF0-2208-18CB-67F9CC5CD282}"/>
              </a:ext>
            </a:extLst>
          </p:cNvPr>
          <p:cNvSpPr/>
          <p:nvPr/>
        </p:nvSpPr>
        <p:spPr>
          <a:xfrm>
            <a:off x="1014810" y="1270110"/>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دَوِيُّ الرَّعْدِ</a:t>
            </a:r>
            <a:endParaRPr lang="fr-FR" sz="2400" b="1" dirty="0">
              <a:solidFill>
                <a:srgbClr val="002060"/>
              </a:solidFill>
            </a:endParaRPr>
          </a:p>
        </p:txBody>
      </p:sp>
      <p:sp>
        <p:nvSpPr>
          <p:cNvPr id="15" name="Ellipse 14">
            <a:extLst>
              <a:ext uri="{FF2B5EF4-FFF2-40B4-BE49-F238E27FC236}">
                <a16:creationId xmlns:a16="http://schemas.microsoft.com/office/drawing/2014/main" id="{261F815C-CE7E-97D8-9822-AA1F6DC71D14}"/>
              </a:ext>
            </a:extLst>
          </p:cNvPr>
          <p:cNvSpPr/>
          <p:nvPr/>
        </p:nvSpPr>
        <p:spPr>
          <a:xfrm>
            <a:off x="2049559" y="3359403"/>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صَمْتٌ ثَقِيلٌ</a:t>
            </a:r>
            <a:endParaRPr lang="fr-FR" sz="2400" b="1" dirty="0">
              <a:solidFill>
                <a:srgbClr val="002060"/>
              </a:solidFill>
            </a:endParaRPr>
          </a:p>
        </p:txBody>
      </p:sp>
      <p:sp>
        <p:nvSpPr>
          <p:cNvPr id="16" name="Ellipse 15">
            <a:extLst>
              <a:ext uri="{FF2B5EF4-FFF2-40B4-BE49-F238E27FC236}">
                <a16:creationId xmlns:a16="http://schemas.microsoft.com/office/drawing/2014/main" id="{41133F9F-C3F3-223D-B99F-7B894150B9C4}"/>
              </a:ext>
            </a:extLst>
          </p:cNvPr>
          <p:cNvSpPr/>
          <p:nvPr/>
        </p:nvSpPr>
        <p:spPr>
          <a:xfrm>
            <a:off x="2856782" y="5532022"/>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تَكَسُّرُ الجَليدِ</a:t>
            </a:r>
            <a:endParaRPr lang="fr-FR" sz="2400" b="1" dirty="0">
              <a:solidFill>
                <a:srgbClr val="002060"/>
              </a:solidFill>
            </a:endParaRPr>
          </a:p>
        </p:txBody>
      </p:sp>
      <p:pic>
        <p:nvPicPr>
          <p:cNvPr id="17" name="Picture 4" descr="Image générée">
            <a:extLst>
              <a:ext uri="{FF2B5EF4-FFF2-40B4-BE49-F238E27FC236}">
                <a16:creationId xmlns:a16="http://schemas.microsoft.com/office/drawing/2014/main" id="{1164E3B9-A28B-736C-525A-6C2FA4A63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8989" y="897172"/>
            <a:ext cx="4562741" cy="45627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من قبل عينة من التلاميذ.</a:t>
            </a:r>
            <a:endParaRPr lang="fr-FR" sz="1600" i="1" dirty="0">
              <a:solidFill>
                <a:srgbClr val="AFABAB"/>
              </a:solidFill>
              <a:latin typeface="Calibri" pitchFamily="34"/>
              <a:cs typeface="Calibri" pitchFamily="34"/>
            </a:endParaRPr>
          </a:p>
        </p:txBody>
      </p:sp>
      <p:pic>
        <p:nvPicPr>
          <p:cNvPr id="6" name="Picture 2" descr="Image générée">
            <a:extLst>
              <a:ext uri="{FF2B5EF4-FFF2-40B4-BE49-F238E27FC236}">
                <a16:creationId xmlns:a16="http://schemas.microsoft.com/office/drawing/2014/main" id="{E44C85BE-ABA2-3C63-AD03-8158D99BAA0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habits, personne, Visage humain, intérieur&#10;&#10;Le contenu généré par l’IA peut être incorrect.">
            <a:extLst>
              <a:ext uri="{FF2B5EF4-FFF2-40B4-BE49-F238E27FC236}">
                <a16:creationId xmlns:a16="http://schemas.microsoft.com/office/drawing/2014/main" id="{0CFF20E8-39B3-1214-134F-A8CB00F5C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710" y="1489176"/>
            <a:ext cx="6758247" cy="4505498"/>
          </a:xfrm>
          <a:prstGeom prst="rect">
            <a:avLst/>
          </a:prstGeom>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3258329" y="2606556"/>
            <a:ext cx="1874618" cy="1874618"/>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3">
            <a:alphaModFix/>
          </a:blip>
          <a:srcRect/>
          <a:stretch>
            <a:fillRect/>
          </a:stretch>
        </p:blipFill>
        <p:spPr>
          <a:xfrm>
            <a:off x="6356419" y="2749478"/>
            <a:ext cx="1874618" cy="1874618"/>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3">
            <a:alphaModFix/>
          </a:blip>
          <a:srcRect/>
          <a:stretch>
            <a:fillRect/>
          </a:stretch>
        </p:blipFill>
        <p:spPr>
          <a:xfrm>
            <a:off x="10091018" y="4157075"/>
            <a:ext cx="636507" cy="636507"/>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فِقْرةِ</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المُبَاشِرَةِ .</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305214" y="524106"/>
            <a:ext cx="7873995" cy="33850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6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4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69281"/>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أقرأ جملا وصفية بطلاقة</a:t>
            </a:r>
            <a:endParaRPr lang="fr-FR"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F8BD1352-C172-52B0-6AC0-D6EA69C58431}"/>
              </a:ext>
            </a:extLst>
          </p:cNvPr>
          <p:cNvPicPr>
            <a:picLocks noChangeAspect="1"/>
          </p:cNvPicPr>
          <p:nvPr/>
        </p:nvPicPr>
        <p:blipFill>
          <a:blip r:embed="rId4"/>
          <a:stretch>
            <a:fillRect/>
          </a:stretch>
        </p:blipFill>
        <p:spPr>
          <a:xfrm>
            <a:off x="2278506" y="836255"/>
            <a:ext cx="3817494" cy="5360494"/>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6"/>
            <a:ext cx="11017224" cy="47061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800" b="1" dirty="0">
                <a:solidFill>
                  <a:prstClr val="white">
                    <a:lumMod val="50000"/>
                  </a:prstClr>
                </a:solidFill>
                <a:latin typeface="Calibri Light" panose="020F0302020204030204"/>
                <a:cs typeface="Times New Roman" panose="02020603050405020304" pitchFamily="18" charset="0"/>
              </a:rPr>
              <a:t>1- النمذجة: </a:t>
            </a:r>
            <a:r>
              <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a:t>
            </a:r>
            <a:endPar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3403169" y="1503900"/>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2327564" y="2419397"/>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5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2"/>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1- النمذجة: انتبهوا، سأقرأ العبارات بطلاقة، ثم ستتناوبون على قراءتها من بعدي مع احترام مؤشرات الدقة.</a:t>
            </a:r>
          </a:p>
        </p:txBody>
      </p:sp>
      <p:sp>
        <p:nvSpPr>
          <p:cNvPr id="6" name="ZoneTexte 5">
            <a:extLst>
              <a:ext uri="{FF2B5EF4-FFF2-40B4-BE49-F238E27FC236}">
                <a16:creationId xmlns:a16="http://schemas.microsoft.com/office/drawing/2014/main" id="{01AD2146-63F1-9EAB-6D8C-0623487D86A9}"/>
              </a:ext>
            </a:extLst>
          </p:cNvPr>
          <p:cNvSpPr txBox="1"/>
          <p:nvPr/>
        </p:nvSpPr>
        <p:spPr>
          <a:xfrm>
            <a:off x="665019" y="495264"/>
            <a:ext cx="10512164" cy="338554"/>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2153286109"/>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168385266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1789013108"/>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2676865033"/>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4023599076"/>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24" name="ZoneTexte 23">
            <a:extLst>
              <a:ext uri="{FF2B5EF4-FFF2-40B4-BE49-F238E27FC236}">
                <a16:creationId xmlns:a16="http://schemas.microsoft.com/office/drawing/2014/main" id="{6A58DF7A-1C90-B2D0-E654-18A8C800EDA0}"/>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1693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8166"/>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800" b="1" dirty="0">
                <a:solidFill>
                  <a:prstClr val="white">
                    <a:lumMod val="50000"/>
                  </a:prstClr>
                </a:solidFill>
              </a:rPr>
              <a:t> في القراءة: مؤشر السلامة من الأخطاء</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84775"/>
          </a:xfrm>
          <a:prstGeom prst="rect">
            <a:avLst/>
          </a:prstGeom>
          <a:noFill/>
        </p:spPr>
        <p:txBody>
          <a:bodyPr wrap="square">
            <a:spAutoFit/>
          </a:bodyPr>
          <a:lstStyle/>
          <a:p>
            <a:pPr lvl="0" algn="r" rtl="1">
              <a:defRPr/>
            </a:pP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600" i="1" dirty="0">
                <a:solidFill>
                  <a:prstClr val="white">
                    <a:lumMod val="65000"/>
                  </a:prstClr>
                </a:solidFill>
              </a:rPr>
              <a:t>على السلامة من الأخطاء.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6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graphicFrame>
        <p:nvGraphicFramePr>
          <p:cNvPr id="27" name="Google Shape;1334;p211">
            <a:extLst>
              <a:ext uri="{FF2B5EF4-FFF2-40B4-BE49-F238E27FC236}">
                <a16:creationId xmlns:a16="http://schemas.microsoft.com/office/drawing/2014/main" id="{EC74708B-EBDB-2F65-EDF6-66D3DF486C9E}"/>
              </a:ext>
            </a:extLst>
          </p:cNvPr>
          <p:cNvGraphicFramePr/>
          <p:nvPr>
            <p:extLst>
              <p:ext uri="{D42A27DB-BD31-4B8C-83A1-F6EECF244321}">
                <p14:modId xmlns:p14="http://schemas.microsoft.com/office/powerpoint/2010/main" val="1581378609"/>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8" name="Tableau 27">
            <a:extLst>
              <a:ext uri="{FF2B5EF4-FFF2-40B4-BE49-F238E27FC236}">
                <a16:creationId xmlns:a16="http://schemas.microsoft.com/office/drawing/2014/main" id="{E72E149F-C9CA-FAEE-89C9-2D36562FD12F}"/>
              </a:ext>
            </a:extLst>
          </p:cNvPr>
          <p:cNvGraphicFramePr>
            <a:graphicFrameLocks noGrp="1"/>
          </p:cNvGraphicFramePr>
          <p:nvPr>
            <p:extLst>
              <p:ext uri="{D42A27DB-BD31-4B8C-83A1-F6EECF244321}">
                <p14:modId xmlns:p14="http://schemas.microsoft.com/office/powerpoint/2010/main" val="905547378"/>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29" name="Tableau 28">
            <a:extLst>
              <a:ext uri="{FF2B5EF4-FFF2-40B4-BE49-F238E27FC236}">
                <a16:creationId xmlns:a16="http://schemas.microsoft.com/office/drawing/2014/main" id="{A9CBC1F0-732C-F6D3-B65F-5B813C6129D9}"/>
              </a:ext>
            </a:extLst>
          </p:cNvPr>
          <p:cNvGraphicFramePr>
            <a:graphicFrameLocks noGrp="1"/>
          </p:cNvGraphicFramePr>
          <p:nvPr>
            <p:extLst>
              <p:ext uri="{D42A27DB-BD31-4B8C-83A1-F6EECF244321}">
                <p14:modId xmlns:p14="http://schemas.microsoft.com/office/powerpoint/2010/main" val="1803429591"/>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30" name="Tableau 29">
            <a:extLst>
              <a:ext uri="{FF2B5EF4-FFF2-40B4-BE49-F238E27FC236}">
                <a16:creationId xmlns:a16="http://schemas.microsoft.com/office/drawing/2014/main" id="{DE029A4F-C6F8-15E0-FB14-B0C53B04F537}"/>
              </a:ext>
            </a:extLst>
          </p:cNvPr>
          <p:cNvGraphicFramePr>
            <a:graphicFrameLocks noGrp="1"/>
          </p:cNvGraphicFramePr>
          <p:nvPr>
            <p:extLst>
              <p:ext uri="{D42A27DB-BD31-4B8C-83A1-F6EECF244321}">
                <p14:modId xmlns:p14="http://schemas.microsoft.com/office/powerpoint/2010/main" val="690656253"/>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31" name="Tableau 30">
            <a:extLst>
              <a:ext uri="{FF2B5EF4-FFF2-40B4-BE49-F238E27FC236}">
                <a16:creationId xmlns:a16="http://schemas.microsoft.com/office/drawing/2014/main" id="{F2277025-BC5E-CD5A-4402-B007746C5D7D}"/>
              </a:ext>
            </a:extLst>
          </p:cNvPr>
          <p:cNvGraphicFramePr>
            <a:graphicFrameLocks noGrp="1"/>
          </p:cNvGraphicFramePr>
          <p:nvPr>
            <p:extLst>
              <p:ext uri="{D42A27DB-BD31-4B8C-83A1-F6EECF244321}">
                <p14:modId xmlns:p14="http://schemas.microsoft.com/office/powerpoint/2010/main" val="3775562836"/>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33" name="ZoneTexte 32">
            <a:extLst>
              <a:ext uri="{FF2B5EF4-FFF2-40B4-BE49-F238E27FC236}">
                <a16:creationId xmlns:a16="http://schemas.microsoft.com/office/drawing/2014/main" id="{7A175219-188B-D339-1AC4-816A605E9FF9}"/>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79433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D44A52C-F026-7017-4F05-7CC2F27BB37E}"/>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153248" y="6680"/>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800" b="1" dirty="0">
                <a:solidFill>
                  <a:prstClr val="white">
                    <a:lumMod val="50000"/>
                  </a:prstClr>
                </a:solidFill>
              </a:rPr>
              <a:t>معايير الطلاقة في القراءة، وتحديدا مؤشر السلامة من الأخطاء</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graphicFrame>
        <p:nvGraphicFramePr>
          <p:cNvPr id="23" name="Google Shape;1334;p211">
            <a:extLst>
              <a:ext uri="{FF2B5EF4-FFF2-40B4-BE49-F238E27FC236}">
                <a16:creationId xmlns:a16="http://schemas.microsoft.com/office/drawing/2014/main" id="{E2A6C1D2-D265-E7B5-B2E5-2610D7EF741B}"/>
              </a:ext>
            </a:extLst>
          </p:cNvPr>
          <p:cNvGraphicFramePr/>
          <p:nvPr>
            <p:extLst>
              <p:ext uri="{D42A27DB-BD31-4B8C-83A1-F6EECF244321}">
                <p14:modId xmlns:p14="http://schemas.microsoft.com/office/powerpoint/2010/main" val="854538561"/>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تَوَارَى </a:t>
                      </a:r>
                      <a:r>
                        <a:rPr kumimoji="0" lang="ar-MA" sz="2400" b="1" i="0" u="none" strike="noStrike" kern="1200" cap="none" spc="0" normalizeH="0" baseline="0" dirty="0" err="1">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لنَّهَارُ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6-</a:t>
                      </a:r>
                      <a:r>
                        <a:rPr lang="ar-MA" sz="2400" b="1" i="0" u="none" strike="noStrike" cap="none" dirty="0">
                          <a:solidFill>
                            <a:schemeClr val="dk1"/>
                          </a:solidFill>
                          <a:latin typeface="+mn-lt"/>
                          <a:ea typeface="Calibri"/>
                          <a:cs typeface="Calibri"/>
                          <a:sym typeface="Calibri"/>
                        </a:rPr>
                        <a:t>وَظَهَرَتِ </a:t>
                      </a:r>
                      <a:r>
                        <a:rPr lang="ar-MA" sz="2400" b="1" i="0" u="none" strike="noStrike" cap="none" dirty="0" err="1">
                          <a:solidFill>
                            <a:schemeClr val="dk1"/>
                          </a:solidFill>
                          <a:latin typeface="+mn-lt"/>
                          <a:ea typeface="Calibri"/>
                          <a:cs typeface="Calibri"/>
                          <a:sym typeface="Calibri"/>
                        </a:rPr>
                        <a:t>ٱلنُّجُومُ</a:t>
                      </a:r>
                      <a:r>
                        <a:rPr lang="ar-MA" sz="2400" b="1" i="0" u="none" strike="noStrike" cap="none" dirty="0">
                          <a:solidFill>
                            <a:schemeClr val="dk1"/>
                          </a:solidFill>
                          <a:latin typeface="+mn-lt"/>
                          <a:ea typeface="Calibri"/>
                          <a:cs typeface="Calibri"/>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4" name="Tableau 23">
            <a:extLst>
              <a:ext uri="{FF2B5EF4-FFF2-40B4-BE49-F238E27FC236}">
                <a16:creationId xmlns:a16="http://schemas.microsoft.com/office/drawing/2014/main" id="{3B1AE410-6610-70D1-6047-76EB19DC5B26}"/>
              </a:ext>
            </a:extLst>
          </p:cNvPr>
          <p:cNvGraphicFramePr>
            <a:graphicFrameLocks noGrp="1"/>
          </p:cNvGraphicFramePr>
          <p:nvPr>
            <p:extLst>
              <p:ext uri="{D42A27DB-BD31-4B8C-83A1-F6EECF244321}">
                <p14:modId xmlns:p14="http://schemas.microsoft.com/office/powerpoint/2010/main" val="1217661576"/>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زَحَفَ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ٱللَّيْلُ</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مِنْ بمَرْدِ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ٱلشِّتَاءِ</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25" name="Tableau 24">
            <a:extLst>
              <a:ext uri="{FF2B5EF4-FFF2-40B4-BE49-F238E27FC236}">
                <a16:creationId xmlns:a16="http://schemas.microsoft.com/office/drawing/2014/main" id="{1DF31BCD-B336-468B-8345-B7727DD2C02C}"/>
              </a:ext>
            </a:extLst>
          </p:cNvPr>
          <p:cNvGraphicFramePr>
            <a:graphicFrameLocks noGrp="1"/>
          </p:cNvGraphicFramePr>
          <p:nvPr>
            <p:extLst>
              <p:ext uri="{D42A27DB-BD31-4B8C-83A1-F6EECF244321}">
                <p14:modId xmlns:p14="http://schemas.microsoft.com/office/powerpoint/2010/main" val="1762161098"/>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عَلَى أَكْوَاخِ</a:t>
                      </a:r>
                      <a:r>
                        <a:rPr kumimoji="0" lang="en-US" sz="2400" b="1" i="0" u="none" strike="noStrike" kern="1200" cap="none" spc="0" normalizeH="0" baseline="0" dirty="0">
                          <a:ln>
                            <a:noFill/>
                          </a:ln>
                          <a:solidFill>
                            <a:prstClr val="black"/>
                          </a:solidFill>
                          <a:effectLst/>
                          <a:uLnTx/>
                          <a:uFillTx/>
                          <a:latin typeface="+mn-lt"/>
                          <a:ea typeface="+mn-ea"/>
                          <a:cs typeface="Mudir MT" pitchFamily="2" charset="-78"/>
                          <a:sym typeface="Calibri"/>
                        </a:rPr>
                        <a:t> </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لدَُوارِ</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ٱلْقَرَوِيُّونَ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26" name="Tableau 25">
            <a:extLst>
              <a:ext uri="{FF2B5EF4-FFF2-40B4-BE49-F238E27FC236}">
                <a16:creationId xmlns:a16="http://schemas.microsoft.com/office/drawing/2014/main" id="{8A9C99B8-9E05-FEEC-8BDD-441DF2EB01E9}"/>
              </a:ext>
            </a:extLst>
          </p:cNvPr>
          <p:cNvGraphicFramePr>
            <a:graphicFrameLocks noGrp="1"/>
          </p:cNvGraphicFramePr>
          <p:nvPr>
            <p:extLst>
              <p:ext uri="{D42A27DB-BD31-4B8C-83A1-F6EECF244321}">
                <p14:modId xmlns:p14="http://schemas.microsoft.com/office/powerpoint/2010/main" val="3556714028"/>
              </p:ext>
            </p:extLst>
          </p:nvPr>
        </p:nvGraphicFramePr>
        <p:xfrm>
          <a:off x="937643" y="3862173"/>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ٱلْمُثْقَلَةُ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Calibri"/>
                        </a:rPr>
                        <a:t> بِالثُّلُوجِ</a:t>
                      </a:r>
                      <a:endParaRPr kumimoji="0" lang="fr-FR" alt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rPr>
                        <a:t>يَتَرَقَّبُونَ شَمْسَ </a:t>
                      </a:r>
                      <a:r>
                        <a:rPr kumimoji="0" lang="ar-MA" sz="2400" b="1" i="0" u="none" strike="noStrike" kern="1200" cap="none" spc="0" normalizeH="0" baseline="0" dirty="0" err="1">
                          <a:ln>
                            <a:noFill/>
                          </a:ln>
                          <a:solidFill>
                            <a:prstClr val="black"/>
                          </a:solidFill>
                          <a:effectLst/>
                          <a:uLnTx/>
                          <a:uFillTx/>
                          <a:latin typeface="+mn-lt"/>
                          <a:ea typeface="+mn-ea"/>
                          <a:cs typeface="Mudir MT" pitchFamily="2" charset="-78"/>
                          <a:sym typeface="Calibri"/>
                        </a:rPr>
                        <a:t>ٱلصَّبَاح</a:t>
                      </a:r>
                      <a:endParaRPr kumimoji="0" lang="ar-MA" sz="2400" b="1" i="0" u="none" strike="noStrike" kern="1200" cap="none" spc="0" normalizeH="0" baseline="0" dirty="0">
                        <a:ln>
                          <a:noFill/>
                        </a:ln>
                        <a:solidFill>
                          <a:prstClr val="black"/>
                        </a:solidFill>
                        <a:effectLst/>
                        <a:uLnTx/>
                        <a:uFillTx/>
                        <a:latin typeface="+mn-lt"/>
                        <a:ea typeface="+mn-ea"/>
                        <a:cs typeface="Mudir MT" pitchFamily="2" charset="-78"/>
                        <a:sym typeface="Calibri"/>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27" name="Tableau 26">
            <a:extLst>
              <a:ext uri="{FF2B5EF4-FFF2-40B4-BE49-F238E27FC236}">
                <a16:creationId xmlns:a16="http://schemas.microsoft.com/office/drawing/2014/main" id="{55558121-4192-6A48-83B7-CE0B995B545B}"/>
              </a:ext>
            </a:extLst>
          </p:cNvPr>
          <p:cNvGraphicFramePr>
            <a:graphicFrameLocks noGrp="1"/>
          </p:cNvGraphicFramePr>
          <p:nvPr>
            <p:extLst>
              <p:ext uri="{D42A27DB-BD31-4B8C-83A1-F6EECF244321}">
                <p14:modId xmlns:p14="http://schemas.microsoft.com/office/powerpoint/2010/main" val="2963583063"/>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5-</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سِوى عُواءِ </a:t>
                      </a:r>
                      <a:r>
                        <a:rPr kumimoji="0" lang="ar-MA" sz="2400" b="1" i="0" u="none" strike="noStrike" kern="1200" cap="none" spc="0" normalizeH="0" baseline="0" dirty="0">
                          <a:ln>
                            <a:noFill/>
                          </a:ln>
                          <a:solidFill>
                            <a:prstClr val="black"/>
                          </a:solidFill>
                          <a:effectLst/>
                          <a:uLnTx/>
                          <a:uFillTx/>
                          <a:latin typeface="Simplified Arabic" panose="02020603050405020304" pitchFamily="18" charset="-78"/>
                          <a:ea typeface="+mn-ea"/>
                          <a:cs typeface="Simplified Arabic" panose="02020603050405020304" pitchFamily="18" charset="-78"/>
                          <a:sym typeface="Calibri"/>
                        </a:rPr>
                        <a:t>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sym typeface="Simplified Arabic"/>
                        </a:rPr>
                        <a:t>لرِّيحِ </a:t>
                      </a:r>
                      <a:endParaRPr kumimoji="0" lang="ar-SA"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lang="ar-MA" sz="2400" b="1" i="0" u="none" strike="noStrike" cap="none" dirty="0">
                          <a:solidFill>
                            <a:schemeClr val="dk1"/>
                          </a:solidFill>
                          <a:latin typeface="Simplified Arabic"/>
                          <a:ea typeface="Simplified Arabic"/>
                          <a:cs typeface="Simplified Arabic"/>
                          <a:sym typeface="Simplified Arabic"/>
                        </a:rPr>
                        <a:t>10-</a:t>
                      </a:r>
                      <a:r>
                        <a:rPr kumimoji="0" lang="ar-SA" altLang="fr-FR" sz="2400" b="1" i="0" u="none" strike="noStrike" kern="1200" cap="none" spc="0" normalizeH="0" baseline="0" dirty="0">
                          <a:ln>
                            <a:noFill/>
                          </a:ln>
                          <a:solidFill>
                            <a:prstClr val="black"/>
                          </a:solidFill>
                          <a:effectLst/>
                          <a:uLnTx/>
                          <a:uFillTx/>
                          <a:latin typeface="+mn-lt"/>
                          <a:ea typeface="+mn-ea"/>
                          <a:cs typeface="Mudir MT" pitchFamily="2" charset="-78"/>
                        </a:rPr>
                        <a:t>جَداوِلُ المَاءِ</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29" name="ZoneTexte 28">
            <a:extLst>
              <a:ext uri="{FF2B5EF4-FFF2-40B4-BE49-F238E27FC236}">
                <a16:creationId xmlns:a16="http://schemas.microsoft.com/office/drawing/2014/main" id="{07487E80-35D2-9402-EE67-1B60887435E6}"/>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2423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a:solidFill>
                  <a:srgbClr val="FFC000"/>
                </a:solidFill>
                <a:latin typeface="Calibri"/>
                <a:ea typeface="Calibri"/>
                <a:cs typeface="Calibri"/>
                <a:sym typeface="Calibri"/>
              </a:rPr>
              <a:t>الْفِقْرَةَ</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Tree>
    <p:extLst>
      <p:ext uri="{BB962C8B-B14F-4D97-AF65-F5344CB8AC3E}">
        <p14:creationId xmlns:p14="http://schemas.microsoft.com/office/powerpoint/2010/main" val="508421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MA" sz="2800" b="1" dirty="0" err="1">
                <a:solidFill>
                  <a:srgbClr val="FFFFFF"/>
                </a:solidFill>
                <a:latin typeface="Calibri"/>
                <a:ea typeface="Calibri"/>
                <a:cs typeface="Calibri"/>
                <a:sym typeface="Arial"/>
              </a:rPr>
              <a:t>ٱلْفِقْرَةَ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4339244" y="1184828"/>
            <a:ext cx="7747780"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200000"/>
              </a:lnSpc>
            </a:pPr>
            <a:r>
              <a:rPr lang="ar-SA" sz="2400" b="1" dirty="0">
                <a:solidFill>
                  <a:srgbClr val="002060"/>
                </a:solidFill>
                <a:cs typeface="Mudir MT" pitchFamily="2" charset="-78"/>
              </a:rPr>
              <a:t>تَوَارَى النَّهَارُ، وَزَحَفَ اللَّيْلُ بِهُدوءٍ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 </a:t>
            </a:r>
            <a:r>
              <a:rPr lang="ar-SA" sz="2400" b="1" dirty="0">
                <a:solidFill>
                  <a:srgbClr val="002060"/>
                </a:solidFill>
                <a:cs typeface="Mudir MT" pitchFamily="2" charset="-78"/>
              </a:rPr>
              <a:t>الْمُثَقَّلَةِ بِالْحُزْنِ، فَغَمَرَتِ الْعُتْمَةُ الطَّرِيقَاتِ الضَّيِّقَةَ، وَسَادَ صَمْتٌ رَهِيبٌ لَا يَقْطَعُهُ سِوَى عُوَاءُ الرِّيحِ الْبَارِدَةِ. وَظَهَرَتِ النُّجُومُ كَأَمَلٍ فِي النَّجَاةِ مِنْ أَوْجَاعِ بَرْدِ الشِّتَاءِ، تَتَلَأْلَأُ فِي السَّمَاءِ كَأَنَّهَا تَبُثُّ الدَّفْءَ فِي الْقُلُوبِ الْمُتْعَبَةِ، فَأَوْصَدَ الْقَرْوِيُّونَ الْأَبْوَابَ، وَأَشْعَلُوا الْمَوَاقِدَ، وَاجْتَمَعُوا حَوْلَهَا يَتَقَاسَمُونَ الْحِكَايَاتِ، يَتَرَقَّبُونَ شَمْسَ الصَّبَاحِ الْجَدِيدِ، عَلَّهَا تَحْمِلُ لَهُمْ يَوْمًا أَقَلَّ مَشَقَّةً وَأَكْثَرَ دِفْئًا.</a:t>
            </a:r>
            <a:endParaRPr lang="fr-FR" sz="2400" b="1" dirty="0">
              <a:solidFill>
                <a:srgbClr val="002060"/>
              </a:solidFill>
              <a:cs typeface="Mudir MT" pitchFamily="2" charset="-78"/>
            </a:endParaRPr>
          </a:p>
        </p:txBody>
      </p:sp>
      <p:pic>
        <p:nvPicPr>
          <p:cNvPr id="21" name="Image 20">
            <a:extLst>
              <a:ext uri="{FF2B5EF4-FFF2-40B4-BE49-F238E27FC236}">
                <a16:creationId xmlns:a16="http://schemas.microsoft.com/office/drawing/2014/main" id="{B3F176A1-7C98-51AD-AA27-1E48B9382A55}"/>
              </a:ext>
            </a:extLst>
          </p:cNvPr>
          <p:cNvPicPr>
            <a:picLocks noChangeAspect="1"/>
          </p:cNvPicPr>
          <p:nvPr/>
        </p:nvPicPr>
        <p:blipFill>
          <a:blip r:embed="rId3"/>
          <a:stretch>
            <a:fillRect/>
          </a:stretch>
        </p:blipFill>
        <p:spPr>
          <a:xfrm>
            <a:off x="81222" y="2196769"/>
            <a:ext cx="4258022" cy="3374967"/>
          </a:xfrm>
          <a:prstGeom prst="rect">
            <a:avLst/>
          </a:prstGeom>
        </p:spPr>
      </p:pic>
      <p:sp>
        <p:nvSpPr>
          <p:cNvPr id="23" name="ZoneTexte 22">
            <a:extLst>
              <a:ext uri="{FF2B5EF4-FFF2-40B4-BE49-F238E27FC236}">
                <a16:creationId xmlns:a16="http://schemas.microsoft.com/office/drawing/2014/main" id="{35E8326B-985B-98CB-4298-F754931B168B}"/>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عُوَاءُ الرِّيحِ </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4DB0F968-8E4B-DF4A-0CFA-D10F5283AB96}"/>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5C37321C-1487-EE66-DDEC-5F5AF3E66F50}"/>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6BFB4603-2182-9F52-5CC1-D159CD61E5D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34B5830C-4D4C-320B-E952-3D259F201062}"/>
              </a:ext>
            </a:extLst>
          </p:cNvPr>
          <p:cNvSpPr txBox="1"/>
          <p:nvPr/>
        </p:nvSpPr>
        <p:spPr>
          <a:xfrm>
            <a:off x="1094636" y="417295"/>
            <a:ext cx="10156375" cy="59771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قراءة الجمل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وفق </a:t>
            </a:r>
            <a:r>
              <a:rPr lang="ar-SA" sz="1600" b="1" dirty="0">
                <a:solidFill>
                  <a:prstClr val="white">
                    <a:lumMod val="50000"/>
                  </a:prstClr>
                </a:solidFill>
                <a:latin typeface="Calibri Light" panose="020F0302020204030204"/>
                <a:cs typeface="Times New Roman" panose="02020603050405020304" pitchFamily="18" charset="0"/>
              </a:rPr>
              <a:t>مؤشرات الدقة في القراءة: أي السلامة من الأخطاء</a:t>
            </a:r>
            <a:r>
              <a:rPr lang="ar-SA" sz="1600" i="1" dirty="0">
                <a:solidFill>
                  <a:prstClr val="white">
                    <a:lumMod val="65000"/>
                  </a:prstClr>
                </a:solidFill>
              </a:rPr>
              <a:t>: - </a:t>
            </a:r>
            <a:r>
              <a:rPr lang="ar-SA" sz="1600" dirty="0">
                <a:solidFill>
                  <a:srgbClr val="002060"/>
                </a:solidFill>
              </a:rPr>
              <a:t>نطق الحروف من مخارجها الصحيحة؛ - التمييز بين الحركات القصيرة والطويلة، الشدة والتنوين.</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a:t>
            </a:r>
            <a:r>
              <a:rPr lang="ar-MA" sz="1600" i="1" dirty="0">
                <a:solidFill>
                  <a:schemeClr val="bg1">
                    <a:lumMod val="50000"/>
                  </a:schemeClr>
                </a:solidFill>
                <a:sym typeface="Calibri"/>
              </a:rPr>
              <a:t>لكلمات المقروءة</a:t>
            </a:r>
            <a:r>
              <a:rPr lang="ar-SA" sz="1600" i="1" dirty="0">
                <a:solidFill>
                  <a:schemeClr val="bg1">
                    <a:lumMod val="50000"/>
                  </a:schemeClr>
                </a:solidFill>
                <a:sym typeface="Calibri"/>
              </a:rPr>
              <a:t> </a:t>
            </a:r>
            <a:r>
              <a:rPr lang="ar-MA" sz="1600" i="1" dirty="0">
                <a:solidFill>
                  <a:schemeClr val="bg1">
                    <a:lumMod val="50000"/>
                  </a:schemeClr>
                </a:solidFill>
                <a:latin typeface="Calibri"/>
                <a:ea typeface="Calibri"/>
                <a:cs typeface="Calibri"/>
                <a:sym typeface="Calibri"/>
              </a:rPr>
              <a:t>.</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4D0DAC89-7C81-5615-A801-05D2D5A97DE9}"/>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8728364" y="1790035"/>
            <a:ext cx="3106466" cy="1834314"/>
          </a:xfrm>
          <a:prstGeom prst="rect">
            <a:avLst/>
          </a:prstGeom>
          <a:noFill/>
          <a:ln>
            <a:noFill/>
          </a:ln>
        </p:spPr>
      </p:pic>
      <p:sp>
        <p:nvSpPr>
          <p:cNvPr id="3" name="Google Shape;1369;p31">
            <a:extLst>
              <a:ext uri="{FF2B5EF4-FFF2-40B4-BE49-F238E27FC236}">
                <a16:creationId xmlns:a16="http://schemas.microsoft.com/office/drawing/2014/main" id="{76E81B0F-9E2C-298B-C5C0-266C787630DE}"/>
              </a:ext>
            </a:extLst>
          </p:cNvPr>
          <p:cNvSpPr txBox="1"/>
          <p:nvPr/>
        </p:nvSpPr>
        <p:spPr>
          <a:xfrm>
            <a:off x="778981" y="1186827"/>
            <a:ext cx="10787683" cy="285435"/>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2000" b="0" i="1" u="none" strike="noStrike" cap="none" dirty="0">
                <a:latin typeface="Calibri"/>
                <a:ea typeface="Calibri"/>
                <a:cs typeface="Calibri"/>
                <a:sym typeface="Calibri"/>
              </a:rPr>
              <a:t>يحرص </a:t>
            </a:r>
            <a:r>
              <a:rPr lang="ar-SA" sz="2000" dirty="0"/>
              <a:t> </a:t>
            </a:r>
            <a:r>
              <a:rPr lang="ar-MA" sz="2000" dirty="0"/>
              <a:t>الأستاذ</a:t>
            </a:r>
            <a:r>
              <a:rPr lang="fr-FR" sz="2000" dirty="0"/>
              <a:t>)</a:t>
            </a:r>
            <a:r>
              <a:rPr lang="ar-SA" sz="2000" dirty="0"/>
              <a:t>ة</a:t>
            </a:r>
            <a:r>
              <a:rPr lang="fr-FR" sz="2000" dirty="0"/>
              <a:t>(</a:t>
            </a:r>
            <a:r>
              <a:rPr lang="ar-MA" sz="2000" dirty="0"/>
              <a:t> </a:t>
            </a:r>
            <a:r>
              <a:rPr lang="ar-SA" sz="2000" dirty="0"/>
              <a:t>قراءة الفقرة قراءة اقتدائية </a:t>
            </a:r>
            <a:r>
              <a:rPr lang="ar-MA" sz="2000" b="0" i="1" u="none" strike="noStrike" cap="none" dirty="0">
                <a:latin typeface="Calibri"/>
                <a:ea typeface="Calibri"/>
                <a:cs typeface="Calibri"/>
                <a:sym typeface="Calibri"/>
              </a:rPr>
              <a:t> على تتبع أخطاء المتعلمين.</a:t>
            </a:r>
            <a:endParaRPr sz="2000" b="0" i="1" u="none" strike="noStrike" cap="none"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6E025B67-A032-B108-2B90-7CCBD7BF53BD}"/>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D5C83F73-9936-63C6-34CA-481126351302}"/>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8" name="Google Shape;1370;p31">
            <a:extLst>
              <a:ext uri="{FF2B5EF4-FFF2-40B4-BE49-F238E27FC236}">
                <a16:creationId xmlns:a16="http://schemas.microsoft.com/office/drawing/2014/main" id="{FDEB6F68-17F2-5375-5950-8011962B1941}"/>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8163098" y="1962392"/>
            <a:ext cx="3687684" cy="2563864"/>
          </a:xfrm>
          <a:prstGeom prst="rect">
            <a:avLst/>
          </a:prstGeom>
          <a:noFill/>
          <a:ln>
            <a:noFill/>
          </a:ln>
        </p:spPr>
      </p:pic>
      <p:sp>
        <p:nvSpPr>
          <p:cNvPr id="9" name="Rectangle 8">
            <a:extLst>
              <a:ext uri="{FF2B5EF4-FFF2-40B4-BE49-F238E27FC236}">
                <a16:creationId xmlns:a16="http://schemas.microsoft.com/office/drawing/2014/main" id="{600CAF17-7B8C-30C9-DFEF-F6BCA62D86C8}"/>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0" name="ZoneTexte 9">
            <a:extLst>
              <a:ext uri="{FF2B5EF4-FFF2-40B4-BE49-F238E27FC236}">
                <a16:creationId xmlns:a16="http://schemas.microsoft.com/office/drawing/2014/main" id="{04B97E48-64D2-E38E-9421-BFF16612E652}"/>
              </a:ext>
            </a:extLst>
          </p:cNvPr>
          <p:cNvSpPr txBox="1"/>
          <p:nvPr/>
        </p:nvSpPr>
        <p:spPr>
          <a:xfrm>
            <a:off x="778981" y="2563324"/>
            <a:ext cx="5957210" cy="1302921"/>
          </a:xfrm>
          <a:prstGeom prst="rect">
            <a:avLst/>
          </a:prstGeom>
          <a:noFill/>
          <a:ln>
            <a:solidFill>
              <a:srgbClr val="C00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BE6A7B0-BFC0-95E5-EBE3-B6DC79599A9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2" name="ZoneTexte 11">
            <a:extLst>
              <a:ext uri="{FF2B5EF4-FFF2-40B4-BE49-F238E27FC236}">
                <a16:creationId xmlns:a16="http://schemas.microsoft.com/office/drawing/2014/main" id="{A1DAFD04-BD53-FF47-386B-BB83ECE14609}"/>
              </a:ext>
            </a:extLst>
          </p:cNvPr>
          <p:cNvSpPr txBox="1"/>
          <p:nvPr/>
        </p:nvSpPr>
        <p:spPr>
          <a:xfrm>
            <a:off x="778981" y="5023945"/>
            <a:ext cx="5957210" cy="1237583"/>
          </a:xfrm>
          <a:prstGeom prst="rect">
            <a:avLst/>
          </a:prstGeom>
          <a:noFill/>
          <a:ln>
            <a:solidFill>
              <a:srgbClr val="C00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3" name="Google Shape;1367;p31">
            <a:extLst>
              <a:ext uri="{FF2B5EF4-FFF2-40B4-BE49-F238E27FC236}">
                <a16:creationId xmlns:a16="http://schemas.microsoft.com/office/drawing/2014/main" id="{7D876EBE-63D5-F9B5-1AAC-8D587165DC17}"/>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2969318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55713" y="316300"/>
            <a:ext cx="10156375" cy="59771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قراءة الفقرة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وفق </a:t>
            </a:r>
            <a:r>
              <a:rPr lang="ar-SA" sz="1600" b="1" dirty="0">
                <a:solidFill>
                  <a:prstClr val="white">
                    <a:lumMod val="50000"/>
                  </a:prstClr>
                </a:solidFill>
                <a:latin typeface="Calibri Light" panose="020F0302020204030204"/>
                <a:cs typeface="Times New Roman" panose="02020603050405020304" pitchFamily="18" charset="0"/>
              </a:rPr>
              <a:t>معايير الدقة في القراءة: أي السلامة من الأخطاء. </a:t>
            </a:r>
            <a:r>
              <a:rPr lang="ar-SA" sz="1600" i="1" dirty="0">
                <a:solidFill>
                  <a:prstClr val="white">
                    <a:lumMod val="65000"/>
                  </a:prstClr>
                </a:solidFill>
              </a:rPr>
              <a:t>وفق مؤشري: - </a:t>
            </a:r>
            <a:r>
              <a:rPr lang="ar-SA" sz="1600" dirty="0">
                <a:solidFill>
                  <a:srgbClr val="002060"/>
                </a:solidFill>
              </a:rPr>
              <a:t>نطق الحروف من مخارجها الصحيحة؛ - التمييز بين الحركات القصيرة والطويلة، الشدة والتنوين.</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a:t>
            </a:r>
            <a:r>
              <a:rPr lang="ar-MA" sz="1600" i="1" dirty="0">
                <a:solidFill>
                  <a:schemeClr val="bg1">
                    <a:lumMod val="50000"/>
                  </a:schemeClr>
                </a:solidFill>
                <a:sym typeface="Calibri"/>
              </a:rPr>
              <a:t>لكلمات المقروءة</a:t>
            </a:r>
            <a:r>
              <a:rPr lang="ar-SA" sz="1600" i="1" dirty="0">
                <a:solidFill>
                  <a:schemeClr val="bg1">
                    <a:lumMod val="50000"/>
                  </a:schemeClr>
                </a:solidFill>
                <a:sym typeface="Calibri"/>
              </a:rPr>
              <a:t> </a:t>
            </a:r>
            <a:r>
              <a:rPr lang="ar-MA" sz="1600" i="1" dirty="0">
                <a:solidFill>
                  <a:schemeClr val="bg1">
                    <a:lumMod val="50000"/>
                  </a:schemeClr>
                </a:solidFill>
                <a:latin typeface="Calibri"/>
                <a:ea typeface="Calibri"/>
                <a:cs typeface="Calibri"/>
                <a:sym typeface="Calibri"/>
              </a:rPr>
              <a:t>.</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4455622" y="1850587"/>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الفقرة قراءة اقتدائية، و</a:t>
            </a:r>
            <a:r>
              <a:rPr lang="ar-MA" sz="2000" i="1" dirty="0">
                <a:latin typeface="Calibri"/>
                <a:ea typeface="Calibri"/>
                <a:cs typeface="Calibri"/>
                <a:sym typeface="Calibri"/>
              </a:rPr>
              <a:t> 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0">
            <a:extLst>
              <a:ext uri="{FF2B5EF4-FFF2-40B4-BE49-F238E27FC236}">
                <a16:creationId xmlns:a16="http://schemas.microsoft.com/office/drawing/2014/main" id="{E4294265-339E-340B-3D6E-2EE652DD2213}"/>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2" name="ZoneTexte 11">
            <a:extLst>
              <a:ext uri="{FF2B5EF4-FFF2-40B4-BE49-F238E27FC236}">
                <a16:creationId xmlns:a16="http://schemas.microsoft.com/office/drawing/2014/main" id="{07B6F6C4-D002-50CB-1C8D-6A9361B77C7A}"/>
              </a:ext>
            </a:extLst>
          </p:cNvPr>
          <p:cNvSpPr txBox="1"/>
          <p:nvPr/>
        </p:nvSpPr>
        <p:spPr>
          <a:xfrm>
            <a:off x="777255" y="5682272"/>
            <a:ext cx="6134792" cy="1056700"/>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نطق الحروف من مخارجها الصحيحة.</a:t>
            </a:r>
            <a:endParaRPr lang="fr-FR" sz="1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1400" dirty="0">
                <a:solidFill>
                  <a:srgbClr val="002060"/>
                </a:solidFill>
                <a:effectLst/>
              </a:rPr>
              <a:t>التمييز بين الحركات القصيرة والطويلة، الشدة والتنوين.</a:t>
            </a:r>
            <a:endParaRPr lang="fr-FR" sz="1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1400" dirty="0">
                <a:solidFill>
                  <a:srgbClr val="002060"/>
                </a:solidFill>
                <a:effectLst/>
              </a:rPr>
              <a:t>عدم تغيير، أو حذف، أو إضافة حروف، أو كلمات.</a:t>
            </a:r>
            <a:endParaRPr lang="fr-FR" sz="1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Google Shape;1367;p31">
            <a:extLst>
              <a:ext uri="{FF2B5EF4-FFF2-40B4-BE49-F238E27FC236}">
                <a16:creationId xmlns:a16="http://schemas.microsoft.com/office/drawing/2014/main" id="{7FC1C268-C93C-1C45-0052-1449EC285FCC}"/>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046165" y="345286"/>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بعد قراءته للفقرة المثبتة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على تقديم </a:t>
            </a:r>
            <a:r>
              <a:rPr lang="ar-SA" sz="1600" dirty="0">
                <a:solidFill>
                  <a:prstClr val="white">
                    <a:lumMod val="50000"/>
                  </a:prstClr>
                </a:solidFill>
                <a:latin typeface="Calibri Light" panose="020F0302020204030204"/>
                <a:cs typeface="Times New Roman" panose="02020603050405020304" pitchFamily="18" charset="0"/>
              </a:rPr>
              <a:t>توضيحات حول مؤشرات القراءة بدقة</a:t>
            </a:r>
            <a:r>
              <a:rPr lang="ar-SA" sz="1600" i="1" dirty="0">
                <a:solidFill>
                  <a:prstClr val="white">
                    <a:lumMod val="65000"/>
                  </a:prstClr>
                </a:solidFill>
              </a:rPr>
              <a:t>: - </a:t>
            </a:r>
            <a:r>
              <a:rPr lang="ar-SA" sz="1600" b="1" dirty="0">
                <a:solidFill>
                  <a:srgbClr val="002060"/>
                </a:solidFill>
              </a:rPr>
              <a:t>نطق الحروف من مخارجها الصحيحة؛ - التمييز بين الحركات القصيرة والطويلة-  الشدة والتنوين</a:t>
            </a:r>
            <a:r>
              <a:rPr lang="ar-SA" sz="1600" dirty="0">
                <a:solidFill>
                  <a:srgbClr val="002060"/>
                </a:solidFill>
              </a:rPr>
              <a:t>.</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الفقرة</a:t>
            </a:r>
            <a:r>
              <a:rPr lang="ar-MA" sz="1600" i="1" dirty="0">
                <a:solidFill>
                  <a:schemeClr val="bg1">
                    <a:lumMod val="50000"/>
                  </a:schemeClr>
                </a:solidFill>
                <a:sym typeface="Calibri"/>
              </a:rPr>
              <a:t> المقروءة</a:t>
            </a:r>
            <a:r>
              <a:rPr lang="ar-SA" sz="1600" i="1" dirty="0">
                <a:solidFill>
                  <a:schemeClr val="bg1">
                    <a:lumMod val="50000"/>
                  </a:schemeClr>
                </a:solidFill>
                <a:sym typeface="Calibri"/>
              </a:rPr>
              <a:t> </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للفقرة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graphicFrame>
        <p:nvGraphicFramePr>
          <p:cNvPr id="8" name="Tableau 7">
            <a:extLst>
              <a:ext uri="{FF2B5EF4-FFF2-40B4-BE49-F238E27FC236}">
                <a16:creationId xmlns:a16="http://schemas.microsoft.com/office/drawing/2014/main" id="{17D51E3E-65D7-437D-58E4-6F3C1643F385}"/>
              </a:ext>
            </a:extLst>
          </p:cNvPr>
          <p:cNvGraphicFramePr>
            <a:graphicFrameLocks noGrp="1"/>
          </p:cNvGraphicFramePr>
          <p:nvPr/>
        </p:nvGraphicFramePr>
        <p:xfrm>
          <a:off x="6373630" y="4568847"/>
          <a:ext cx="5665122" cy="2087120"/>
        </p:xfrm>
        <a:graphic>
          <a:graphicData uri="http://schemas.openxmlformats.org/drawingml/2006/table">
            <a:tbl>
              <a:tblPr rtl="1" firstRow="1" firstCol="1" bandRow="1">
                <a:tableStyleId>{5C22544A-7EE6-4342-B048-85BDC9FD1C3A}</a:tableStyleId>
              </a:tblPr>
              <a:tblGrid>
                <a:gridCol w="2832561">
                  <a:extLst>
                    <a:ext uri="{9D8B030D-6E8A-4147-A177-3AD203B41FA5}">
                      <a16:colId xmlns:a16="http://schemas.microsoft.com/office/drawing/2014/main" val="2071773365"/>
                    </a:ext>
                  </a:extLst>
                </a:gridCol>
                <a:gridCol w="2832561">
                  <a:extLst>
                    <a:ext uri="{9D8B030D-6E8A-4147-A177-3AD203B41FA5}">
                      <a16:colId xmlns:a16="http://schemas.microsoft.com/office/drawing/2014/main" val="3806960165"/>
                    </a:ext>
                  </a:extLst>
                </a:gridCol>
              </a:tblGrid>
              <a:tr h="300502">
                <a:tc gridSpan="2">
                  <a:txBody>
                    <a:bodyPr/>
                    <a:lstStyle/>
                    <a:p>
                      <a:pPr marL="0" marR="0" lvl="0" indent="0" algn="ctr" defTabSz="914400" rtl="1" eaLnBrk="1" fontAlgn="auto" latinLnBrk="0" hangingPunct="1">
                        <a:lnSpc>
                          <a:spcPct val="115000"/>
                        </a:lnSpc>
                        <a:spcBef>
                          <a:spcPts val="0"/>
                        </a:spcBef>
                        <a:spcAft>
                          <a:spcPts val="1000"/>
                        </a:spcAft>
                        <a:buClrTx/>
                        <a:buSzTx/>
                        <a:buFontTx/>
                        <a:buNone/>
                        <a:tabLst/>
                        <a:defRPr/>
                      </a:pPr>
                      <a:r>
                        <a:rPr lang="ar-SA" sz="2000" b="1" kern="1200" dirty="0">
                          <a:solidFill>
                            <a:srgbClr val="002060"/>
                          </a:solidFill>
                          <a:latin typeface="+mn-lt"/>
                          <a:ea typeface="+mn-ea"/>
                          <a:cs typeface="+mn-cs"/>
                        </a:rPr>
                        <a:t>2- التمييز بين الحركات القصيرة والطويلة</a:t>
                      </a:r>
                      <a:endParaRPr lang="fr-FR" sz="2000" b="1" kern="1200" dirty="0">
                        <a:solidFill>
                          <a:sysClr val="windowText" lastClr="000000"/>
                        </a:solidFill>
                        <a:effectLst/>
                        <a:latin typeface="+mn-lt"/>
                        <a:ea typeface="+mn-ea"/>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hMerge="1">
                  <a:txBody>
                    <a:bodyPr/>
                    <a:lstStyle/>
                    <a:p>
                      <a:pPr algn="r" rtl="1">
                        <a:lnSpc>
                          <a:spcPct val="115000"/>
                        </a:lnSpc>
                        <a:spcAft>
                          <a:spcPts val="1000"/>
                        </a:spcAft>
                        <a:buNone/>
                      </a:pPr>
                      <a:endParaRPr lang="fr-FR" sz="1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799336600"/>
                  </a:ext>
                </a:extLst>
              </a:tr>
              <a:tr h="300502">
                <a:tc>
                  <a:txBody>
                    <a:bodyPr/>
                    <a:lstStyle/>
                    <a:p>
                      <a:pPr algn="r" rtl="1">
                        <a:lnSpc>
                          <a:spcPct val="115000"/>
                        </a:lnSpc>
                        <a:spcAft>
                          <a:spcPts val="1000"/>
                        </a:spcAft>
                        <a:buNone/>
                      </a:pPr>
                      <a:r>
                        <a:rPr lang="ar-SA" sz="2000" dirty="0">
                          <a:solidFill>
                            <a:sysClr val="windowText" lastClr="000000"/>
                          </a:solidFill>
                          <a:effectLst/>
                        </a:rPr>
                        <a:t>الحركات القصيرة</a:t>
                      </a:r>
                      <a:r>
                        <a:rPr lang="fr-FR" sz="2000" dirty="0">
                          <a:solidFill>
                            <a:sysClr val="windowText" lastClr="000000"/>
                          </a:solidFill>
                          <a:effectLst/>
                        </a:rPr>
                        <a:t>) </a:t>
                      </a:r>
                      <a:r>
                        <a:rPr lang="ar-SA" sz="2000" dirty="0">
                          <a:solidFill>
                            <a:sysClr val="windowText" lastClr="000000"/>
                          </a:solidFill>
                          <a:effectLst/>
                        </a:rPr>
                        <a:t>َُِ</a:t>
                      </a:r>
                      <a:r>
                        <a:rPr lang="fr-FR" sz="2000" dirty="0">
                          <a:solidFill>
                            <a:sysClr val="windowText" lastClr="000000"/>
                          </a:solidFill>
                          <a:effectLst/>
                        </a:rPr>
                        <a:t>(</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الحركات الطويلة (ا – و – </a:t>
                      </a:r>
                      <a:r>
                        <a:rPr lang="ar-SA" sz="2000" dirty="0">
                          <a:solidFill>
                            <a:sysClr val="windowText" lastClr="000000"/>
                          </a:solidFill>
                          <a:effectLst/>
                        </a:rPr>
                        <a:t>ي)</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1202831198"/>
                  </a:ext>
                </a:extLst>
              </a:tr>
              <a:tr h="300502">
                <a:tc>
                  <a:txBody>
                    <a:bodyPr/>
                    <a:lstStyle/>
                    <a:p>
                      <a:pPr algn="r" rtl="1">
                        <a:lnSpc>
                          <a:spcPct val="115000"/>
                        </a:lnSpc>
                        <a:spcAft>
                          <a:spcPts val="1000"/>
                        </a:spcAft>
                        <a:buNone/>
                      </a:pPr>
                      <a:r>
                        <a:rPr lang="ar-SA" sz="2000" b="0" dirty="0">
                          <a:solidFill>
                            <a:sysClr val="windowText" lastClr="000000"/>
                          </a:solidFill>
                          <a:effectLst/>
                        </a:rPr>
                        <a:t>تَـوَارَى (تَـ = فتحة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النُّجُومُ (ـو = مد بالواو)</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7201278"/>
                  </a:ext>
                </a:extLst>
              </a:tr>
              <a:tr h="300502">
                <a:tc>
                  <a:txBody>
                    <a:bodyPr/>
                    <a:lstStyle/>
                    <a:p>
                      <a:pPr algn="r" rtl="1">
                        <a:lnSpc>
                          <a:spcPct val="115000"/>
                        </a:lnSpc>
                        <a:spcAft>
                          <a:spcPts val="1000"/>
                        </a:spcAft>
                        <a:buNone/>
                      </a:pPr>
                      <a:r>
                        <a:rPr lang="ar-SA" sz="2000" b="0" dirty="0">
                          <a:solidFill>
                            <a:sysClr val="windowText" lastClr="000000"/>
                          </a:solidFill>
                          <a:effectLst/>
                        </a:rPr>
                        <a:t>النَّهَارُ (هَـ = فتحة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الشِّتَاءِ (ـ</a:t>
                      </a:r>
                      <a:r>
                        <a:rPr lang="ar-SA" sz="2000" dirty="0" err="1">
                          <a:solidFill>
                            <a:sysClr val="windowText" lastClr="000000"/>
                          </a:solidFill>
                          <a:effectLst/>
                        </a:rPr>
                        <a:t>اءِ</a:t>
                      </a:r>
                      <a:r>
                        <a:rPr lang="ar-SA" sz="2000" dirty="0">
                          <a:solidFill>
                            <a:sysClr val="windowText" lastClr="000000"/>
                          </a:solidFill>
                          <a:effectLst/>
                        </a:rPr>
                        <a:t> = مد بالألف والهمزة)</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3414288"/>
                  </a:ext>
                </a:extLst>
              </a:tr>
              <a:tr h="300502">
                <a:tc>
                  <a:txBody>
                    <a:bodyPr/>
                    <a:lstStyle/>
                    <a:p>
                      <a:pPr algn="r" rtl="1">
                        <a:lnSpc>
                          <a:spcPct val="115000"/>
                        </a:lnSpc>
                        <a:spcAft>
                          <a:spcPts val="1000"/>
                        </a:spcAft>
                        <a:buNone/>
                      </a:pPr>
                      <a:r>
                        <a:rPr lang="ar-SA" sz="2000" b="0" dirty="0">
                          <a:solidFill>
                            <a:sysClr val="windowText" lastClr="000000"/>
                          </a:solidFill>
                          <a:effectLst/>
                        </a:rPr>
                        <a:t>البَارِدَةِ (رِ = كسرة قصيرة)</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a:solidFill>
                            <a:sysClr val="windowText" lastClr="000000"/>
                          </a:solidFill>
                          <a:effectLst/>
                        </a:rPr>
                        <a:t>القُلُوبِ (ـو = مد بالواو)</a:t>
                      </a:r>
                      <a:endParaRPr lang="fr-FR" sz="200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5411"/>
                  </a:ext>
                </a:extLst>
              </a:tr>
              <a:tr h="300502">
                <a:tc>
                  <a:txBody>
                    <a:bodyPr/>
                    <a:lstStyle/>
                    <a:p>
                      <a:pPr algn="r" rtl="1">
                        <a:lnSpc>
                          <a:spcPct val="115000"/>
                        </a:lnSpc>
                        <a:spcAft>
                          <a:spcPts val="1000"/>
                        </a:spcAft>
                        <a:buNone/>
                      </a:pPr>
                      <a:r>
                        <a:rPr lang="ar-SA" sz="2000" b="0" dirty="0">
                          <a:solidFill>
                            <a:sysClr val="windowText" lastClr="000000"/>
                          </a:solidFill>
                          <a:effectLst/>
                        </a:rPr>
                        <a:t>صَمْتٌ (مْ = سكون)</a:t>
                      </a:r>
                      <a:endParaRPr lang="fr-FR" sz="2000" b="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p>
                      <a:pPr algn="r" rtl="1">
                        <a:lnSpc>
                          <a:spcPct val="115000"/>
                        </a:lnSpc>
                        <a:spcAft>
                          <a:spcPts val="1000"/>
                        </a:spcAft>
                        <a:buNone/>
                      </a:pPr>
                      <a:r>
                        <a:rPr lang="ar-SA" sz="2000" dirty="0">
                          <a:solidFill>
                            <a:sysClr val="windowText" lastClr="000000"/>
                          </a:solidFill>
                          <a:effectLst/>
                        </a:rPr>
                        <a:t>دِفْئًا (ـي = مد بالياء)</a:t>
                      </a:r>
                      <a:endParaRPr lang="fr-FR" sz="2000" dirty="0">
                        <a:solidFill>
                          <a:sysClr val="windowText" lastClr="000000"/>
                        </a:solidFill>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7570870"/>
                  </a:ext>
                </a:extLst>
              </a:tr>
            </a:tbl>
          </a:graphicData>
        </a:graphic>
      </p:graphicFrame>
      <p:graphicFrame>
        <p:nvGraphicFramePr>
          <p:cNvPr id="9" name="Tableau 8">
            <a:extLst>
              <a:ext uri="{FF2B5EF4-FFF2-40B4-BE49-F238E27FC236}">
                <a16:creationId xmlns:a16="http://schemas.microsoft.com/office/drawing/2014/main" id="{81660C13-E0B9-F035-0CDE-8BF820542B6C}"/>
              </a:ext>
            </a:extLst>
          </p:cNvPr>
          <p:cNvGraphicFramePr>
            <a:graphicFrameLocks noGrp="1"/>
          </p:cNvGraphicFramePr>
          <p:nvPr>
            <p:extLst>
              <p:ext uri="{D42A27DB-BD31-4B8C-83A1-F6EECF244321}">
                <p14:modId xmlns:p14="http://schemas.microsoft.com/office/powerpoint/2010/main" val="455268589"/>
              </p:ext>
            </p:extLst>
          </p:nvPr>
        </p:nvGraphicFramePr>
        <p:xfrm>
          <a:off x="108316" y="1651113"/>
          <a:ext cx="10301712" cy="2530856"/>
        </p:xfrm>
        <a:graphic>
          <a:graphicData uri="http://schemas.openxmlformats.org/drawingml/2006/table">
            <a:tbl>
              <a:tblPr rtl="1" firstRow="1" firstCol="1" bandRow="1">
                <a:tableStyleId>{5C22544A-7EE6-4342-B048-85BDC9FD1C3A}</a:tableStyleId>
              </a:tblPr>
              <a:tblGrid>
                <a:gridCol w="1220190">
                  <a:extLst>
                    <a:ext uri="{9D8B030D-6E8A-4147-A177-3AD203B41FA5}">
                      <a16:colId xmlns:a16="http://schemas.microsoft.com/office/drawing/2014/main" val="2151955461"/>
                    </a:ext>
                  </a:extLst>
                </a:gridCol>
                <a:gridCol w="1710165">
                  <a:extLst>
                    <a:ext uri="{9D8B030D-6E8A-4147-A177-3AD203B41FA5}">
                      <a16:colId xmlns:a16="http://schemas.microsoft.com/office/drawing/2014/main" val="3996935137"/>
                    </a:ext>
                  </a:extLst>
                </a:gridCol>
                <a:gridCol w="2785127">
                  <a:extLst>
                    <a:ext uri="{9D8B030D-6E8A-4147-A177-3AD203B41FA5}">
                      <a16:colId xmlns:a16="http://schemas.microsoft.com/office/drawing/2014/main" val="4097869207"/>
                    </a:ext>
                  </a:extLst>
                </a:gridCol>
                <a:gridCol w="4586230">
                  <a:extLst>
                    <a:ext uri="{9D8B030D-6E8A-4147-A177-3AD203B41FA5}">
                      <a16:colId xmlns:a16="http://schemas.microsoft.com/office/drawing/2014/main" val="437233842"/>
                    </a:ext>
                  </a:extLst>
                </a:gridCol>
              </a:tblGrid>
              <a:tr h="93959">
                <a:tc gridSpan="4">
                  <a:txBody>
                    <a:bodyPr/>
                    <a:lstStyle/>
                    <a:p>
                      <a:pPr algn="ctr" rtl="1">
                        <a:lnSpc>
                          <a:spcPct val="115000"/>
                        </a:lnSpc>
                        <a:spcAft>
                          <a:spcPts val="1000"/>
                        </a:spcAft>
                        <a:buNone/>
                      </a:pPr>
                      <a:r>
                        <a:rPr lang="ar-SA" sz="1800" b="1" kern="1200" dirty="0">
                          <a:solidFill>
                            <a:srgbClr val="002060"/>
                          </a:solidFill>
                          <a:latin typeface="+mn-lt"/>
                          <a:ea typeface="+mn-ea"/>
                          <a:cs typeface="+mn-cs"/>
                        </a:rPr>
                        <a:t>1- نطق الحروف </a:t>
                      </a:r>
                      <a:r>
                        <a:rPr lang="ar-SA" sz="1800" dirty="0">
                          <a:solidFill>
                            <a:srgbClr val="002060"/>
                          </a:solidFill>
                        </a:rPr>
                        <a:t>من مخارجها الصحيحة</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669238223"/>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المخرج</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الحروف</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أمثلة مشكولة</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طريقة النطق</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3839586598"/>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الشفتان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ب – م – ف – و</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بَابٌ – مَاءٌ – فَرَاشَةٌ – وُرُودٌ</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إطباق الشفتين (ب، م) / الشفة السفلى مع الأسنان العليا (ف) / ضم الشفتين (و)</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905039037"/>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طرف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ت – د – ط – ل – ن</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a:solidFill>
                            <a:sysClr val="windowText" lastClr="000000"/>
                          </a:solidFill>
                          <a:effectLst/>
                          <a:latin typeface="+mn-lt"/>
                          <a:ea typeface="+mn-ea"/>
                          <a:cs typeface="+mn-cs"/>
                        </a:rPr>
                        <a:t>تِلْمِيذٌ – دَرْسٌ – طَرِيقٌ – لُغَةٌ – نُورٌ</a:t>
                      </a:r>
                      <a:endParaRPr lang="fr-FR" sz="1800" b="0" kern="120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طرف اللسان مع أصول الأسنان العليا أو اللثة</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695675407"/>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وسط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ج – ش – ي</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جَمِيلٌ – شَمْسٌ – يَسِيرٌ</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a:solidFill>
                            <a:sysClr val="windowText" lastClr="000000"/>
                          </a:solidFill>
                          <a:effectLst/>
                          <a:latin typeface="+mn-lt"/>
                          <a:ea typeface="+mn-ea"/>
                          <a:cs typeface="+mn-cs"/>
                        </a:rPr>
                        <a:t>وسط اللسان مع الحنك الأعلى</a:t>
                      </a:r>
                      <a:endParaRPr lang="fr-FR" sz="1800" b="0" kern="120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881197941"/>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أقصى اللسان</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ق – ك</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قَلْبٌ – كِتَابٌ</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أقصى اللسان مع الحنك الأعلى</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2028995102"/>
                  </a:ext>
                </a:extLst>
              </a:tr>
              <a:tr h="0">
                <a:tc>
                  <a:txBody>
                    <a:bodyPr/>
                    <a:lstStyle/>
                    <a:p>
                      <a:pPr algn="r" rtl="1">
                        <a:lnSpc>
                          <a:spcPct val="115000"/>
                        </a:lnSpc>
                        <a:spcAft>
                          <a:spcPts val="1000"/>
                        </a:spcAft>
                        <a:buNone/>
                      </a:pPr>
                      <a:r>
                        <a:rPr lang="ar-SA" sz="1800" b="1" kern="1200" dirty="0">
                          <a:solidFill>
                            <a:sysClr val="windowText" lastClr="000000"/>
                          </a:solidFill>
                          <a:effectLst/>
                          <a:latin typeface="+mn-lt"/>
                          <a:ea typeface="+mn-ea"/>
                          <a:cs typeface="+mn-cs"/>
                        </a:rPr>
                        <a:t>الحلق</a:t>
                      </a:r>
                      <a:endParaRPr lang="fr-FR" sz="18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ع – ح – هـ – خ – غ</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عَيْنٌ – حَقٌّ – هَوَاءٌ – خَيْرٌ – غُرُوبٌ</a:t>
                      </a:r>
                      <a:endParaRPr lang="fr-FR" sz="18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1800" b="0" kern="1200" dirty="0">
                          <a:solidFill>
                            <a:sysClr val="windowText" lastClr="000000"/>
                          </a:solidFill>
                          <a:effectLst/>
                          <a:latin typeface="+mn-lt"/>
                          <a:ea typeface="+mn-ea"/>
                          <a:cs typeface="+mn-cs"/>
                        </a:rPr>
                        <a:t>أقصى الحلق (ع، هـ) / وسط الحلق (ح) / أدنى الحلق (خ، غ)</a:t>
                      </a:r>
                      <a:endParaRPr lang="fr-FR" sz="1800" b="0" kern="1200" dirty="0">
                        <a:solidFill>
                          <a:sysClr val="windowText" lastClr="000000"/>
                        </a:solidFill>
                        <a:effectLst/>
                        <a:latin typeface="+mn-lt"/>
                        <a:ea typeface="+mn-ea"/>
                        <a:cs typeface="+mn-cs"/>
                      </a:endParaRPr>
                    </a:p>
                  </a:txBody>
                  <a:tcPr marL="9525" marR="9525" marT="9525" marB="9525" anchor="ctr"/>
                </a:tc>
                <a:extLst>
                  <a:ext uri="{0D108BD9-81ED-4DB2-BD59-A6C34878D82A}">
                    <a16:rowId xmlns:a16="http://schemas.microsoft.com/office/drawing/2014/main" val="305490533"/>
                  </a:ext>
                </a:extLst>
              </a:tr>
            </a:tbl>
          </a:graphicData>
        </a:graphic>
      </p:graphicFrame>
      <p:graphicFrame>
        <p:nvGraphicFramePr>
          <p:cNvPr id="10" name="Tableau 9">
            <a:extLst>
              <a:ext uri="{FF2B5EF4-FFF2-40B4-BE49-F238E27FC236}">
                <a16:creationId xmlns:a16="http://schemas.microsoft.com/office/drawing/2014/main" id="{4DECCFC3-797C-1903-6D65-140DC80CD128}"/>
              </a:ext>
            </a:extLst>
          </p:cNvPr>
          <p:cNvGraphicFramePr>
            <a:graphicFrameLocks noGrp="1"/>
          </p:cNvGraphicFramePr>
          <p:nvPr/>
        </p:nvGraphicFramePr>
        <p:xfrm>
          <a:off x="144697" y="4563835"/>
          <a:ext cx="6075685" cy="2256770"/>
        </p:xfrm>
        <a:graphic>
          <a:graphicData uri="http://schemas.openxmlformats.org/drawingml/2006/table">
            <a:tbl>
              <a:tblPr rtl="1" firstRow="1" firstCol="1" bandRow="1">
                <a:tableStyleId>{5C22544A-7EE6-4342-B048-85BDC9FD1C3A}</a:tableStyleId>
              </a:tblPr>
              <a:tblGrid>
                <a:gridCol w="1219179">
                  <a:extLst>
                    <a:ext uri="{9D8B030D-6E8A-4147-A177-3AD203B41FA5}">
                      <a16:colId xmlns:a16="http://schemas.microsoft.com/office/drawing/2014/main" val="1260494191"/>
                    </a:ext>
                  </a:extLst>
                </a:gridCol>
                <a:gridCol w="1227225">
                  <a:extLst>
                    <a:ext uri="{9D8B030D-6E8A-4147-A177-3AD203B41FA5}">
                      <a16:colId xmlns:a16="http://schemas.microsoft.com/office/drawing/2014/main" val="3149097893"/>
                    </a:ext>
                  </a:extLst>
                </a:gridCol>
                <a:gridCol w="3629281">
                  <a:extLst>
                    <a:ext uri="{9D8B030D-6E8A-4147-A177-3AD203B41FA5}">
                      <a16:colId xmlns:a16="http://schemas.microsoft.com/office/drawing/2014/main" val="2196732297"/>
                    </a:ext>
                  </a:extLst>
                </a:gridCol>
              </a:tblGrid>
              <a:tr h="246720">
                <a:tc gridSpan="3">
                  <a:txBody>
                    <a:bodyPr/>
                    <a:lstStyle/>
                    <a:p>
                      <a:pPr algn="ctr" rtl="1">
                        <a:lnSpc>
                          <a:spcPct val="115000"/>
                        </a:lnSpc>
                        <a:spcAft>
                          <a:spcPts val="1000"/>
                        </a:spcAft>
                        <a:buNone/>
                      </a:pPr>
                      <a:r>
                        <a:rPr lang="ar-SA" sz="2000" b="1" kern="1200" dirty="0">
                          <a:solidFill>
                            <a:srgbClr val="002060"/>
                          </a:solidFill>
                          <a:latin typeface="+mn-lt"/>
                          <a:ea typeface="+mn-ea"/>
                          <a:cs typeface="+mn-cs"/>
                        </a:rPr>
                        <a:t>3- الشدة والتنوين</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rgbClr val="002060"/>
                        </a:solidFill>
                        <a:latin typeface="+mn-lt"/>
                        <a:ea typeface="+mn-ea"/>
                        <a:cs typeface="+mn-cs"/>
                      </a:endParaRPr>
                    </a:p>
                  </a:txBody>
                  <a:tcPr marL="9525" marR="9525" marT="9525" marB="9525" anchor="ctr">
                    <a:solidFill>
                      <a:schemeClr val="accent4"/>
                    </a:solidFill>
                  </a:tcPr>
                </a:tc>
                <a:tc hMerge="1">
                  <a:txBody>
                    <a:bodyPr/>
                    <a:lstStyle/>
                    <a:p>
                      <a:pPr algn="r" rtl="1">
                        <a:lnSpc>
                          <a:spcPct val="115000"/>
                        </a:lnSpc>
                        <a:spcAft>
                          <a:spcPts val="1000"/>
                        </a:spcAft>
                        <a:buNone/>
                      </a:pPr>
                      <a:endParaRPr lang="fr-FR" sz="1800" b="1" kern="1200" dirty="0">
                        <a:solidFill>
                          <a:srgbClr val="002060"/>
                        </a:solidFill>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554458230"/>
                  </a:ext>
                </a:extLst>
              </a:tr>
              <a:tr h="246720">
                <a:tc>
                  <a:txBody>
                    <a:bodyPr/>
                    <a:lstStyle/>
                    <a:p>
                      <a:pPr algn="r" rtl="1">
                        <a:lnSpc>
                          <a:spcPct val="115000"/>
                        </a:lnSpc>
                        <a:spcAft>
                          <a:spcPts val="1000"/>
                        </a:spcAft>
                        <a:buNone/>
                      </a:pPr>
                      <a:r>
                        <a:rPr lang="ar-SA" sz="2000" b="1" kern="1200" dirty="0">
                          <a:solidFill>
                            <a:srgbClr val="002060"/>
                          </a:solidFill>
                          <a:latin typeface="+mn-lt"/>
                          <a:ea typeface="+mn-ea"/>
                          <a:cs typeface="+mn-cs"/>
                        </a:rPr>
                        <a:t>الحروف</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n-cs"/>
                        </a:rPr>
                        <a:t>الأمثلة</a:t>
                      </a:r>
                      <a:endParaRPr lang="fr-FR" sz="2000" b="1" kern="1200" dirty="0">
                        <a:solidFill>
                          <a:srgbClr val="002060"/>
                        </a:solidFill>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n-cs"/>
                        </a:rPr>
                        <a:t>التوضيح</a:t>
                      </a:r>
                      <a:endParaRPr lang="fr-FR" sz="2000" b="1" kern="1200" dirty="0">
                        <a:solidFill>
                          <a:srgbClr val="002060"/>
                        </a:solidFill>
                        <a:latin typeface="+mn-lt"/>
                        <a:ea typeface="+mn-ea"/>
                        <a:cs typeface="+mn-cs"/>
                      </a:endParaRPr>
                    </a:p>
                  </a:txBody>
                  <a:tcPr marL="9525" marR="9525" marT="9525" marB="9525" anchor="ctr">
                    <a:solidFill>
                      <a:schemeClr val="accent4"/>
                    </a:solidFill>
                  </a:tcPr>
                </a:tc>
                <a:extLst>
                  <a:ext uri="{0D108BD9-81ED-4DB2-BD59-A6C34878D82A}">
                    <a16:rowId xmlns:a16="http://schemas.microsoft.com/office/drawing/2014/main" val="2417077628"/>
                  </a:ext>
                </a:extLst>
              </a:tr>
              <a:tr h="778881">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الشَّدَّة</a:t>
                      </a:r>
                      <a:endParaRPr lang="fr-FR" sz="20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اللَّيْلُ </a:t>
                      </a:r>
                      <a:r>
                        <a:rPr lang="fr-FR" sz="2000" b="0" kern="1200" dirty="0">
                          <a:solidFill>
                            <a:sysClr val="windowText" lastClr="000000"/>
                          </a:solidFill>
                          <a:effectLst/>
                          <a:latin typeface="+mn-lt"/>
                          <a:ea typeface="+mn-ea"/>
                          <a:cs typeface="+mn-cs"/>
                        </a:rPr>
                        <a:t>– </a:t>
                      </a:r>
                      <a:r>
                        <a:rPr lang="ar-SA" sz="2000" b="0" kern="1200" dirty="0">
                          <a:solidFill>
                            <a:sysClr val="windowText" lastClr="000000"/>
                          </a:solidFill>
                          <a:effectLst/>
                          <a:latin typeface="+mn-lt"/>
                          <a:ea typeface="+mn-ea"/>
                          <a:cs typeface="+mn-cs"/>
                        </a:rPr>
                        <a:t>الصَّبَاحِ</a:t>
                      </a:r>
                      <a:endParaRPr lang="fr-FR" sz="20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الشدة تعني أن الحرف يُنطق حرفين: الأول ساكن والثاني متحرك (لْ + لَ، صْ + صَ)</a:t>
                      </a:r>
                      <a:r>
                        <a:rPr lang="fr-FR" sz="2000" b="0" kern="1200" dirty="0">
                          <a:solidFill>
                            <a:sysClr val="windowText" lastClr="000000"/>
                          </a:solidFill>
                          <a:effectLst/>
                          <a:latin typeface="+mn-lt"/>
                          <a:ea typeface="+mn-ea"/>
                          <a:cs typeface="+mn-cs"/>
                        </a:rPr>
                        <a:t>.</a:t>
                      </a:r>
                    </a:p>
                  </a:txBody>
                  <a:tcPr marL="9525" marR="9525" marT="9525" marB="9525" anchor="ctr"/>
                </a:tc>
                <a:extLst>
                  <a:ext uri="{0D108BD9-81ED-4DB2-BD59-A6C34878D82A}">
                    <a16:rowId xmlns:a16="http://schemas.microsoft.com/office/drawing/2014/main" val="1683793367"/>
                  </a:ext>
                </a:extLst>
              </a:tr>
              <a:tr h="778881">
                <a:tc>
                  <a:txBody>
                    <a:bodyPr/>
                    <a:lstStyle/>
                    <a:p>
                      <a:pPr algn="r" rtl="1">
                        <a:lnSpc>
                          <a:spcPct val="115000"/>
                        </a:lnSpc>
                        <a:spcAft>
                          <a:spcPts val="1000"/>
                        </a:spcAft>
                        <a:buNone/>
                      </a:pPr>
                      <a:r>
                        <a:rPr lang="ar-SA" sz="2000" b="1" kern="1200" dirty="0">
                          <a:solidFill>
                            <a:sysClr val="windowText" lastClr="000000"/>
                          </a:solidFill>
                          <a:effectLst/>
                          <a:latin typeface="+mn-lt"/>
                          <a:ea typeface="+mn-ea"/>
                          <a:cs typeface="+mn-cs"/>
                        </a:rPr>
                        <a:t>التَّنوين</a:t>
                      </a:r>
                      <a:endParaRPr lang="fr-FR" sz="2000" b="1" kern="1200" dirty="0">
                        <a:solidFill>
                          <a:sysClr val="windowText" lastClr="000000"/>
                        </a:solidFill>
                        <a:effectLst/>
                        <a:latin typeface="+mn-lt"/>
                        <a:ea typeface="+mn-ea"/>
                        <a:cs typeface="+mn-cs"/>
                      </a:endParaRPr>
                    </a:p>
                  </a:txBody>
                  <a:tcPr marL="9525" marR="9525" marT="9525" marB="9525" anchor="ctr">
                    <a:solidFill>
                      <a:schemeClr val="accent4"/>
                    </a:solidFill>
                  </a:tcP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يَوْمًا </a:t>
                      </a:r>
                      <a:r>
                        <a:rPr lang="fr-FR" sz="2000" b="0" kern="1200" dirty="0">
                          <a:solidFill>
                            <a:sysClr val="windowText" lastClr="000000"/>
                          </a:solidFill>
                          <a:effectLst/>
                          <a:latin typeface="+mn-lt"/>
                          <a:ea typeface="+mn-ea"/>
                          <a:cs typeface="+mn-cs"/>
                        </a:rPr>
                        <a:t>– </a:t>
                      </a:r>
                      <a:r>
                        <a:rPr lang="ar-SA" sz="2000" b="0" kern="1200" dirty="0">
                          <a:solidFill>
                            <a:sysClr val="windowText" lastClr="000000"/>
                          </a:solidFill>
                          <a:effectLst/>
                          <a:latin typeface="+mn-lt"/>
                          <a:ea typeface="+mn-ea"/>
                          <a:cs typeface="+mn-cs"/>
                        </a:rPr>
                        <a:t>دِفْئًا</a:t>
                      </a:r>
                      <a:endParaRPr lang="fr-FR" sz="2000" b="0" kern="1200" dirty="0">
                        <a:solidFill>
                          <a:sysClr val="windowText" lastClr="000000"/>
                        </a:solidFill>
                        <a:effectLst/>
                        <a:latin typeface="+mn-lt"/>
                        <a:ea typeface="+mn-ea"/>
                        <a:cs typeface="+mn-cs"/>
                      </a:endParaRPr>
                    </a:p>
                  </a:txBody>
                  <a:tcPr marL="9525" marR="9525" marT="9525" marB="9525" anchor="ctr"/>
                </a:tc>
                <a:tc>
                  <a:txBody>
                    <a:bodyPr/>
                    <a:lstStyle/>
                    <a:p>
                      <a:pPr algn="r" rtl="1">
                        <a:lnSpc>
                          <a:spcPct val="115000"/>
                        </a:lnSpc>
                        <a:spcAft>
                          <a:spcPts val="1000"/>
                        </a:spcAft>
                        <a:buNone/>
                      </a:pPr>
                      <a:r>
                        <a:rPr lang="ar-SA" sz="2000" b="0" kern="1200" dirty="0">
                          <a:solidFill>
                            <a:sysClr val="windowText" lastClr="000000"/>
                          </a:solidFill>
                          <a:effectLst/>
                          <a:latin typeface="+mn-lt"/>
                          <a:ea typeface="+mn-ea"/>
                          <a:cs typeface="+mn-cs"/>
                        </a:rPr>
                        <a:t>التنوين هو نون ساكنة زائدة تُنطق ولا تُكتب، وتلحق آخر الاسم: (تنوين فتح)</a:t>
                      </a:r>
                      <a:r>
                        <a:rPr lang="fr-FR" sz="2000" b="0" kern="1200" dirty="0">
                          <a:solidFill>
                            <a:sysClr val="windowText" lastClr="000000"/>
                          </a:solidFill>
                          <a:effectLst/>
                          <a:latin typeface="+mn-lt"/>
                          <a:ea typeface="+mn-ea"/>
                          <a:cs typeface="+mn-cs"/>
                        </a:rPr>
                        <a:t>.</a:t>
                      </a:r>
                    </a:p>
                  </a:txBody>
                  <a:tcPr marL="9525" marR="9525" marT="9525" marB="9525" anchor="ctr"/>
                </a:tc>
                <a:extLst>
                  <a:ext uri="{0D108BD9-81ED-4DB2-BD59-A6C34878D82A}">
                    <a16:rowId xmlns:a16="http://schemas.microsoft.com/office/drawing/2014/main" val="4261379886"/>
                  </a:ext>
                </a:extLst>
              </a:tr>
            </a:tbl>
          </a:graphicData>
        </a:graphic>
      </p:graphicFrame>
      <p:sp>
        <p:nvSpPr>
          <p:cNvPr id="11" name="Google Shape;1367;p31">
            <a:extLst>
              <a:ext uri="{FF2B5EF4-FFF2-40B4-BE49-F238E27FC236}">
                <a16:creationId xmlns:a16="http://schemas.microsoft.com/office/drawing/2014/main" id="{DBC5FD41-215E-2338-C3B8-AD63B5327EB0}"/>
              </a:ext>
            </a:extLst>
          </p:cNvPr>
          <p:cNvSpPr txBox="1">
            <a:spLocks/>
          </p:cNvSpPr>
          <p:nvPr/>
        </p:nvSpPr>
        <p:spPr>
          <a:xfrm>
            <a:off x="1349829" y="61629"/>
            <a:ext cx="10014424" cy="35566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buClr>
                <a:srgbClr val="AEABAB"/>
              </a:buClr>
              <a:buSzPts val="1400"/>
            </a:pPr>
            <a:r>
              <a:rPr lang="ar-SA" sz="1800" b="1" dirty="0">
                <a:solidFill>
                  <a:schemeClr val="bg1">
                    <a:lumMod val="50000"/>
                  </a:schemeClr>
                </a:solidFill>
              </a:rPr>
              <a:t>1- النمذجة: أقرأ الفقرة بطلاقة</a:t>
            </a:r>
            <a:r>
              <a:rPr lang="ar-MA" sz="1800" b="1" dirty="0">
                <a:solidFill>
                  <a:schemeClr val="bg1">
                    <a:lumMod val="50000"/>
                  </a:schemeClr>
                </a:solidFill>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06571" y="366759"/>
            <a:ext cx="10122943" cy="54625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b="0" i="1" u="none" strike="noStrike" cap="none" dirty="0">
                <a:solidFill>
                  <a:schemeClr val="bg1">
                    <a:lumMod val="50000"/>
                  </a:schemeClr>
                </a:solidFill>
                <a:latin typeface="Calibri"/>
                <a:ea typeface="Calibri"/>
                <a:cs typeface="Calibri"/>
                <a:sym typeface="Calibri"/>
              </a:rPr>
              <a:t> يدعو </a:t>
            </a:r>
            <a:r>
              <a:rPr lang="ar-MA" sz="1600" i="1" dirty="0">
                <a:solidFill>
                  <a:schemeClr val="bg1">
                    <a:lumMod val="50000"/>
                  </a:schemeClr>
                </a:solidFill>
                <a:latin typeface="Calibri"/>
                <a:ea typeface="Calibri"/>
                <a:cs typeface="Calibri"/>
              </a:rPr>
              <a:t>الأستاذ</a:t>
            </a:r>
            <a:r>
              <a:rPr lang="fr-FR" sz="1600" i="1" dirty="0">
                <a:solidFill>
                  <a:schemeClr val="bg1">
                    <a:lumMod val="50000"/>
                  </a:schemeClr>
                </a:solidFill>
                <a:latin typeface="Calibri"/>
                <a:ea typeface="Calibri"/>
                <a:cs typeface="Calibri"/>
              </a:rPr>
              <a:t>)</a:t>
            </a:r>
            <a:r>
              <a:rPr lang="ar-SA" sz="1600" i="1" dirty="0">
                <a:solidFill>
                  <a:schemeClr val="bg1">
                    <a:lumMod val="50000"/>
                  </a:schemeClr>
                </a:solidFill>
                <a:latin typeface="Calibri"/>
                <a:ea typeface="Calibri"/>
                <a:cs typeface="Calibri"/>
              </a:rPr>
              <a:t>ة</a:t>
            </a:r>
            <a:r>
              <a:rPr lang="fr-FR" sz="1600" i="1" dirty="0">
                <a:solidFill>
                  <a:schemeClr val="bg1">
                    <a:lumMod val="50000"/>
                  </a:schemeClr>
                </a:solidFill>
                <a:latin typeface="Calibri"/>
                <a:ea typeface="Calibri"/>
                <a:cs typeface="Calibri"/>
              </a:rPr>
              <a:t>(</a:t>
            </a:r>
            <a:r>
              <a:rPr lang="ar-MA" sz="1600" i="1" dirty="0">
                <a:solidFill>
                  <a:schemeClr val="bg1">
                    <a:lumMod val="50000"/>
                  </a:schemeClr>
                </a:solidFill>
                <a:latin typeface="Calibri"/>
                <a:ea typeface="Calibri"/>
                <a:cs typeface="Calibri"/>
                <a:sym typeface="Calibri"/>
              </a:rPr>
              <a:t> </a:t>
            </a:r>
            <a:r>
              <a:rPr lang="ar-SA" sz="1600" i="1" dirty="0">
                <a:solidFill>
                  <a:schemeClr val="bg1">
                    <a:lumMod val="50000"/>
                  </a:schemeClr>
                </a:solidFill>
                <a:latin typeface="Calibri"/>
                <a:ea typeface="Calibri"/>
                <a:cs typeface="Calibri"/>
              </a:rPr>
              <a:t>التلاميذ</a:t>
            </a:r>
            <a:r>
              <a:rPr lang="ar-MA" sz="1600" i="1" dirty="0">
                <a:solidFill>
                  <a:schemeClr val="bg1">
                    <a:lumMod val="50000"/>
                  </a:schemeClr>
                </a:solidFill>
                <a:latin typeface="Calibri"/>
                <a:ea typeface="Calibri"/>
                <a:cs typeface="Calibri"/>
                <a:sym typeface="Calibri"/>
              </a:rPr>
              <a:t> إلى قراءة </a:t>
            </a:r>
            <a:r>
              <a:rPr lang="ar-SA" sz="1600" i="1" dirty="0">
                <a:solidFill>
                  <a:schemeClr val="bg1">
                    <a:lumMod val="50000"/>
                  </a:schemeClr>
                </a:solidFill>
                <a:latin typeface="Calibri"/>
                <a:ea typeface="Calibri"/>
                <a:cs typeface="Calibri"/>
                <a:sym typeface="Calibri"/>
              </a:rPr>
              <a:t>الفقرة</a:t>
            </a:r>
            <a:r>
              <a:rPr lang="ar-MA" sz="1600" i="1" dirty="0">
                <a:solidFill>
                  <a:schemeClr val="bg1">
                    <a:lumMod val="50000"/>
                  </a:schemeClr>
                </a:solidFill>
                <a:latin typeface="Calibri"/>
                <a:ea typeface="Calibri"/>
                <a:cs typeface="Calibri"/>
                <a:sym typeface="Calibri"/>
              </a:rPr>
              <a:t>  في كراساتهم </a:t>
            </a:r>
            <a:r>
              <a:rPr lang="ar-MA" sz="16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600" b="0" i="1" u="none" strike="noStrike" cap="none" dirty="0">
                <a:solidFill>
                  <a:schemeClr val="bg1">
                    <a:lumMod val="50000"/>
                  </a:schemeClr>
                </a:solidFill>
                <a:latin typeface="Calibri"/>
                <a:ea typeface="Calibri"/>
                <a:cs typeface="Calibri"/>
                <a:sym typeface="Calibri"/>
              </a:rPr>
              <a:t>، </a:t>
            </a:r>
            <a:r>
              <a:rPr lang="ar-MA" sz="16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6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600" i="1" dirty="0">
                <a:solidFill>
                  <a:prstClr val="white">
                    <a:lumMod val="65000"/>
                  </a:prstClr>
                </a:solidFill>
              </a:rPr>
              <a:t> </a:t>
            </a:r>
            <a:endParaRPr sz="16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6E717870-8ADE-DE26-EB89-205BDBBFCFA3}"/>
              </a:ext>
            </a:extLst>
          </p:cNvPr>
          <p:cNvSpPr txBox="1">
            <a:spLocks/>
          </p:cNvSpPr>
          <p:nvPr/>
        </p:nvSpPr>
        <p:spPr>
          <a:xfrm>
            <a:off x="335360" y="54052"/>
            <a:ext cx="11017224" cy="470617"/>
          </a:xfrm>
          <a:prstGeom prst="rect">
            <a:avLst/>
          </a:prstGeom>
          <a:noFill/>
          <a:ln>
            <a:noFill/>
          </a:ln>
        </p:spPr>
        <p:txBody>
          <a:bodyPr spcFirstLastPara="1" wrap="square" lIns="91425" tIns="45700" rIns="91425" bIns="45700" anchor="ctr" anchorCtr="0">
            <a:normAutofit fontScale="90000"/>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latin typeface="+mn-lt"/>
              </a:rPr>
              <a:t>2- الممارسة الموجهة: نقرأ الآن الفقرة قِرَاءَة صامتة، ونضع سطرا أسفل الكلمات التي نجد صعوبة في قراءتها بدقة</a:t>
            </a:r>
            <a:r>
              <a:rPr lang="ar-SA" sz="1800" i="1" dirty="0">
                <a:solidFill>
                  <a:schemeClr val="bg1">
                    <a:lumMod val="50000"/>
                  </a:schemeClr>
                </a:solidFill>
                <a:sym typeface="Calibri"/>
              </a:rPr>
              <a:t> وفق معايير</a:t>
            </a:r>
            <a:r>
              <a:rPr lang="ar-SA" sz="1800" b="1" dirty="0">
                <a:solidFill>
                  <a:prstClr val="white">
                    <a:lumMod val="50000"/>
                  </a:prstClr>
                </a:solidFill>
              </a:rPr>
              <a:t>: السلامة من الأخطاء</a:t>
            </a:r>
            <a:r>
              <a:rPr lang="ar-SA" sz="1800" b="1" dirty="0">
                <a:solidFill>
                  <a:schemeClr val="bg1">
                    <a:lumMod val="50000"/>
                  </a:schemeClr>
                </a:solidFill>
                <a:latin typeface="+mn-lt"/>
              </a:rPr>
              <a:t>.</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1060390" y="299227"/>
            <a:ext cx="10246868"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rPr>
              <a:t>يطلب</a:t>
            </a:r>
            <a:r>
              <a:rPr lang="ar-MA" sz="1600" i="1" dirty="0">
                <a:solidFill>
                  <a:schemeClr val="bg1">
                    <a:lumMod val="50000"/>
                  </a:schemeClr>
                </a:solidFill>
              </a:rPr>
              <a:t>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من بعض التلاميذ المرور إلى السبورة وقراءة مقاطع من الجمل بطلاقة، ويحرص على التصحيح الفوري لقراءة كل تلميذ بإشراك زملائه، ويطلب منهم إبداء رأيهم، ويختم بتقديم </a:t>
            </a:r>
            <a:r>
              <a:rPr lang="ar-MA" sz="1600" i="1" dirty="0">
                <a:solidFill>
                  <a:schemeClr val="bg1">
                    <a:lumMod val="50000"/>
                  </a:schemeClr>
                </a:solidFill>
              </a:rPr>
              <a:t>تغذية راجعة.</a:t>
            </a:r>
            <a:r>
              <a:rPr lang="ar-SA" sz="1600" i="1" dirty="0">
                <a:solidFill>
                  <a:prstClr val="white">
                    <a:lumMod val="65000"/>
                  </a:prstClr>
                </a:solidFill>
              </a:rPr>
              <a:t> وفق مؤشرات: - </a:t>
            </a:r>
            <a:r>
              <a:rPr lang="ar-SA" sz="1600" dirty="0">
                <a:solidFill>
                  <a:srgbClr val="002060"/>
                </a:solidFill>
              </a:rPr>
              <a:t>نطق الحروف من مخارجها الصحيحة؛ - التمييز بين الحركات القصيرة والطويلة، الشدة والتنوين.</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5120640" y="1810792"/>
            <a:ext cx="4061697" cy="3309847"/>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ZoneTexte 5">
            <a:extLst>
              <a:ext uri="{FF2B5EF4-FFF2-40B4-BE49-F238E27FC236}">
                <a16:creationId xmlns:a16="http://schemas.microsoft.com/office/drawing/2014/main" id="{6DA82F08-43B5-28C9-7775-8B68BE8C5635}"/>
              </a:ext>
            </a:extLst>
          </p:cNvPr>
          <p:cNvSpPr txBox="1"/>
          <p:nvPr/>
        </p:nvSpPr>
        <p:spPr>
          <a:xfrm>
            <a:off x="797691" y="40656"/>
            <a:ext cx="10620779" cy="369332"/>
          </a:xfrm>
          <a:prstGeom prst="rect">
            <a:avLst/>
          </a:prstGeom>
          <a:noFill/>
        </p:spPr>
        <p:txBody>
          <a:bodyPr wrap="square">
            <a:spAutoFit/>
          </a:bodyPr>
          <a:lstStyle/>
          <a:p>
            <a:pPr algn="r" rtl="1"/>
            <a:r>
              <a:rPr lang="ar-SA" sz="1800" b="1" dirty="0">
                <a:solidFill>
                  <a:schemeClr val="bg1">
                    <a:lumMod val="50000"/>
                  </a:schemeClr>
                </a:solidFill>
              </a:rPr>
              <a:t>2- الممارسة الموجهة: </a:t>
            </a:r>
            <a:r>
              <a:rPr lang="ar-MA" sz="1800" b="1" dirty="0">
                <a:solidFill>
                  <a:schemeClr val="bg1">
                    <a:lumMod val="50000"/>
                  </a:schemeClr>
                </a:solidFill>
              </a:rPr>
              <a:t>نقرأ الآن </a:t>
            </a:r>
            <a:r>
              <a:rPr lang="ar-SA" sz="1800" b="1" dirty="0">
                <a:solidFill>
                  <a:schemeClr val="bg1">
                    <a:lumMod val="50000"/>
                  </a:schemeClr>
                </a:solidFill>
              </a:rPr>
              <a:t>الجمل بطلاقة</a:t>
            </a:r>
            <a:r>
              <a:rPr lang="ar-SA" sz="1800" i="1" dirty="0">
                <a:solidFill>
                  <a:schemeClr val="bg1">
                    <a:lumMod val="50000"/>
                  </a:schemeClr>
                </a:solidFill>
                <a:sym typeface="Calibri"/>
              </a:rPr>
              <a:t> </a:t>
            </a:r>
            <a:r>
              <a:rPr lang="ar-SA" b="1" i="1" dirty="0">
                <a:solidFill>
                  <a:schemeClr val="bg1">
                    <a:lumMod val="50000"/>
                  </a:schemeClr>
                </a:solidFill>
                <a:sym typeface="Calibri"/>
              </a:rPr>
              <a:t>تبعا ل</a:t>
            </a:r>
            <a:r>
              <a:rPr lang="ar-SA" b="1" i="1" dirty="0">
                <a:solidFill>
                  <a:schemeClr val="bg1">
                    <a:lumMod val="50000"/>
                  </a:schemeClr>
                </a:solidFill>
              </a:rPr>
              <a:t>معايير </a:t>
            </a:r>
            <a:r>
              <a:rPr lang="ar-SA" sz="1800" b="1" dirty="0">
                <a:solidFill>
                  <a:prstClr val="white">
                    <a:lumMod val="50000"/>
                  </a:prstClr>
                </a:solidFill>
              </a:rPr>
              <a:t>الدقة في القراءة: أي السلامة من الأخطاء</a:t>
            </a:r>
            <a:r>
              <a:rPr lang="ar-MA" sz="1800" b="1" dirty="0">
                <a:solidFill>
                  <a:schemeClr val="bg1">
                    <a:lumMod val="50000"/>
                  </a:schemeClr>
                </a:solidFill>
              </a:rPr>
              <a:t>.</a:t>
            </a:r>
            <a:endParaRPr lang="fr-FR" b="1" dirty="0"/>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0787683"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rgbClr val="AEABAB"/>
                </a:solidFill>
                <a:ea typeface="Calibri"/>
                <a:cs typeface="Calibri"/>
                <a:sym typeface="Calibri"/>
              </a:rPr>
              <a:t> </a:t>
            </a:r>
            <a:r>
              <a:rPr lang="ar-SA" sz="1600" i="1" dirty="0">
                <a:solidFill>
                  <a:schemeClr val="bg1">
                    <a:lumMod val="65000"/>
                  </a:schemeClr>
                </a:solidFill>
              </a:rPr>
              <a:t>يتناوب التلاميذ على قراءة مقاطع النص المتتابعة بطلاقة دون تدخل فوري من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ثم يقدم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a:t>
            </a:r>
            <a:r>
              <a:rPr lang="ar-MA" sz="1600" i="1" dirty="0">
                <a:solidFill>
                  <a:schemeClr val="bg1">
                    <a:lumMod val="65000"/>
                  </a:schemeClr>
                </a:solidFill>
              </a:rPr>
              <a:t>تغذية راجعة</a:t>
            </a:r>
            <a:r>
              <a:rPr lang="ar-SA" sz="1600" i="1" dirty="0">
                <a:solidFill>
                  <a:schemeClr val="bg1">
                    <a:lumMod val="65000"/>
                  </a:schemeClr>
                </a:solidFill>
              </a:rPr>
              <a:t> بعد انتهاء كل تلميذ من قراءة المقطع المطلوب، بناء على </a:t>
            </a:r>
            <a:r>
              <a:rPr lang="ar-MA" sz="1600" i="1" dirty="0">
                <a:solidFill>
                  <a:schemeClr val="bg1">
                    <a:lumMod val="65000"/>
                  </a:schemeClr>
                </a:solidFill>
                <a:sym typeface="Calibri"/>
              </a:rPr>
              <a:t>معايير القراءة السليمة: السلامة من الأخطاء- الاسترسال-</a:t>
            </a:r>
            <a:r>
              <a:rPr lang="ar-SA" sz="1600" i="1" dirty="0">
                <a:solidFill>
                  <a:schemeClr val="bg1">
                    <a:lumMod val="65000"/>
                  </a:schemeClr>
                </a:solidFill>
                <a:sym typeface="Calibri"/>
              </a:rPr>
              <a:t> </a:t>
            </a:r>
            <a:r>
              <a:rPr lang="ar-MA" sz="1600" i="1" dirty="0">
                <a:solidFill>
                  <a:schemeClr val="bg1">
                    <a:lumMod val="65000"/>
                  </a:schemeClr>
                </a:solidFill>
                <a:sym typeface="Calibri"/>
              </a:rPr>
              <a:t>تمثل المعنى</a:t>
            </a:r>
            <a:r>
              <a:rPr lang="ar-MA" sz="1600" i="1" dirty="0">
                <a:solidFill>
                  <a:schemeClr val="bg1">
                    <a:lumMod val="65000"/>
                  </a:schemeClr>
                </a:solidFill>
              </a:rPr>
              <a:t>.</a:t>
            </a:r>
            <a:endParaRPr lang="fr-FR" sz="16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3809972" y="2408958"/>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4" name="Google Shape;1367;p31">
            <a:extLst>
              <a:ext uri="{FF2B5EF4-FFF2-40B4-BE49-F238E27FC236}">
                <a16:creationId xmlns:a16="http://schemas.microsoft.com/office/drawing/2014/main" id="{7C0E9286-4654-0A47-4612-155B7C3B2200}"/>
              </a:ext>
            </a:extLst>
          </p:cNvPr>
          <p:cNvSpPr txBox="1">
            <a:spLocks/>
          </p:cNvSpPr>
          <p:nvPr/>
        </p:nvSpPr>
        <p:spPr>
          <a:xfrm>
            <a:off x="335360" y="22523"/>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latin typeface="+mn-lt"/>
              </a:rPr>
              <a:t>3- الممارسة المستقلة: أقرأ الآن الفقرة بطلاقة: </a:t>
            </a:r>
            <a:r>
              <a:rPr lang="ar-SA" sz="1800" dirty="0">
                <a:solidFill>
                  <a:srgbClr val="002060"/>
                </a:solidFill>
              </a:rPr>
              <a:t>نطق الحروف من مخارجها الصحيحة؛ - التمييز بين الحركات القصيرة والطويلة؛ -الشدة والتنوين</a:t>
            </a:r>
            <a:r>
              <a:rPr lang="ar-SA" sz="1800" dirty="0">
                <a:solidFill>
                  <a:schemeClr val="bg1">
                    <a:lumMod val="50000"/>
                  </a:schemeClr>
                </a:solidFill>
                <a:latin typeface="+mn-lt"/>
              </a:rPr>
              <a:t>.</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765613" y="3387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يختار الأستاذ عينة من</a:t>
            </a:r>
            <a:r>
              <a:rPr lang="ar-SA" sz="16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F539AAC-3DFA-FCB9-AAE7-70D7A29883BF}"/>
              </a:ext>
            </a:extLst>
          </p:cNvPr>
          <p:cNvSpPr txBox="1">
            <a:spLocks/>
          </p:cNvSpPr>
          <p:nvPr/>
        </p:nvSpPr>
        <p:spPr>
          <a:xfrm>
            <a:off x="335360" y="675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4- التغذية الراجعة: أقرأ الكلمات التي كنت أجد صعوبة في قراءتها بطلاقة - المسطر تحتها أثناء القراءة الصامتة- .</a:t>
            </a: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82940"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لإنجازهم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509018" y="981372"/>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pic>
        <p:nvPicPr>
          <p:cNvPr id="7" name="Image 6">
            <a:extLst>
              <a:ext uri="{FF2B5EF4-FFF2-40B4-BE49-F238E27FC236}">
                <a16:creationId xmlns:a16="http://schemas.microsoft.com/office/drawing/2014/main" id="{D9FA17AD-D764-28B7-F70A-105D0711310C}"/>
              </a:ext>
            </a:extLst>
          </p:cNvPr>
          <p:cNvPicPr>
            <a:picLocks noChangeAspect="1"/>
          </p:cNvPicPr>
          <p:nvPr/>
        </p:nvPicPr>
        <p:blipFill>
          <a:blip r:embed="rId4"/>
          <a:stretch>
            <a:fillRect/>
          </a:stretch>
        </p:blipFill>
        <p:spPr>
          <a:xfrm>
            <a:off x="2758392" y="1636405"/>
            <a:ext cx="7931767" cy="5086531"/>
          </a:xfrm>
          <a:prstGeom prst="rect">
            <a:avLst/>
          </a:prstGeom>
        </p:spPr>
      </p:pic>
      <p:sp>
        <p:nvSpPr>
          <p:cNvPr id="2" name="Google Shape;1367;p31">
            <a:extLst>
              <a:ext uri="{FF2B5EF4-FFF2-40B4-BE49-F238E27FC236}">
                <a16:creationId xmlns:a16="http://schemas.microsoft.com/office/drawing/2014/main" id="{F1B9593B-D9BD-9EE7-5072-1661876FED72}"/>
              </a:ext>
            </a:extLst>
          </p:cNvPr>
          <p:cNvSpPr txBox="1">
            <a:spLocks/>
          </p:cNvSpPr>
          <p:nvPr/>
        </p:nvSpPr>
        <p:spPr>
          <a:xfrm>
            <a:off x="335360" y="4000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5- التقويم الذاتي: أقوم أدائي القرائي.</a:t>
            </a:r>
          </a:p>
        </p:txBody>
      </p:sp>
    </p:spTree>
    <p:extLst>
      <p:ext uri="{BB962C8B-B14F-4D97-AF65-F5344CB8AC3E}">
        <p14:creationId xmlns:p14="http://schemas.microsoft.com/office/powerpoint/2010/main" val="2733274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44546A"/>
                </a:solidFill>
                <a:latin typeface="Calibri"/>
                <a:ea typeface="Calibri"/>
                <a:cs typeface="Calibri"/>
                <a:sym typeface="Calibri"/>
              </a:rPr>
              <a:t>أُغْنِي رَصِيدِي فِي السَّرْدِ</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1C3EC558-9BE4-3145-579D-7398F74047D5}"/>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2CA75206-B499-2DBC-CBB5-C6B50A2398C3}"/>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MA" sz="2800" b="1" dirty="0" err="1">
                <a:solidFill>
                  <a:srgbClr val="FFFFFF"/>
                </a:solidFill>
                <a:latin typeface="Calibri"/>
                <a:ea typeface="Calibri"/>
                <a:cs typeface="Calibri"/>
                <a:sym typeface="Arial"/>
              </a:rPr>
              <a:t>ٱلْفِقْرَةَ</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994C224D-D4B9-BC8E-A57C-390CD623570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94111E2D-CB5A-7063-45DD-F016E8C3B2A9}"/>
              </a:ext>
            </a:extLst>
          </p:cNvPr>
          <p:cNvSpPr/>
          <p:nvPr/>
        </p:nvSpPr>
        <p:spPr>
          <a:xfrm>
            <a:off x="4339244" y="1184828"/>
            <a:ext cx="7747780"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200000"/>
              </a:lnSpc>
            </a:pPr>
            <a:r>
              <a:rPr lang="ar-SA" sz="2400" b="1" dirty="0">
                <a:solidFill>
                  <a:srgbClr val="002060"/>
                </a:solidFill>
                <a:cs typeface="Mudir MT" pitchFamily="2" charset="-78"/>
              </a:rPr>
              <a:t>تَوَارَى النَّهَارُ، وَزَحَفَ اللَّيْلُ بِهُدوءٍ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 </a:t>
            </a:r>
            <a:r>
              <a:rPr lang="ar-SA" sz="2400" b="1" dirty="0">
                <a:solidFill>
                  <a:srgbClr val="002060"/>
                </a:solidFill>
                <a:cs typeface="Mudir MT" pitchFamily="2" charset="-78"/>
              </a:rPr>
              <a:t>الْمُثَقَّلَةِ بِالْحُزْنِ، فَغَمَرَتِ الْعُتْمَةُ الطَّرِيقَاتِ الضَّيِّقَةَ، وَسَادَ صَمْتٌ رَهِيبٌ لَا يَقْطَعُهُ سِوَى عُوَاءُ الرِّيحِ الْبَارِدَةِ. وَظَهَرَتِ النُّجُومُ كَأَمَلٍ فِي النَّجَاةِ مِنْ أَوْجَاعِ بَرْدِ الشِّتَاءِ، تَتَلَأْلَأُ فِي السَّمَاءِ كَأَنَّهَا تَبُثُّ الدَّفْءَ فِي الْقُلُوبِ الْمُتْعَبَةِ، فَأَوْصَدَ الْقَرْوِيُّونَ الْأَبْوَابَ، وَأَشْعَلُوا الْمَوَاقِدَ، وَاجْتَمَعُوا حَوْلَهَا يَتَقَاسَمُونَ الْحِكَايَاتِ، يَتَرَقَّبُونَ شَمْسَ الصَّبَاحِ الْجَدِيدِ، عَلَّهَا تَحْمِلُ لَهُمْ يَوْمًا أَقَلَّ مَشَقَّةً وَأَكْثَرَ دِفْئًا.</a:t>
            </a:r>
            <a:endParaRPr lang="fr-FR" sz="2400" b="1" dirty="0">
              <a:solidFill>
                <a:srgbClr val="002060"/>
              </a:solidFill>
              <a:cs typeface="Mudir MT" pitchFamily="2" charset="-78"/>
            </a:endParaRPr>
          </a:p>
        </p:txBody>
      </p:sp>
      <p:pic>
        <p:nvPicPr>
          <p:cNvPr id="21" name="Image 20">
            <a:extLst>
              <a:ext uri="{FF2B5EF4-FFF2-40B4-BE49-F238E27FC236}">
                <a16:creationId xmlns:a16="http://schemas.microsoft.com/office/drawing/2014/main" id="{48F7C224-4C3F-4FF7-6F85-5EDFA0DB16E8}"/>
              </a:ext>
            </a:extLst>
          </p:cNvPr>
          <p:cNvPicPr>
            <a:picLocks noChangeAspect="1"/>
          </p:cNvPicPr>
          <p:nvPr/>
        </p:nvPicPr>
        <p:blipFill>
          <a:blip r:embed="rId3"/>
          <a:stretch>
            <a:fillRect/>
          </a:stretch>
        </p:blipFill>
        <p:spPr>
          <a:xfrm>
            <a:off x="81222" y="2196769"/>
            <a:ext cx="4258022" cy="3374967"/>
          </a:xfrm>
          <a:prstGeom prst="rect">
            <a:avLst/>
          </a:prstGeom>
        </p:spPr>
      </p:pic>
      <p:sp>
        <p:nvSpPr>
          <p:cNvPr id="23" name="ZoneTexte 22">
            <a:extLst>
              <a:ext uri="{FF2B5EF4-FFF2-40B4-BE49-F238E27FC236}">
                <a16:creationId xmlns:a16="http://schemas.microsoft.com/office/drawing/2014/main" id="{EBD094B1-8AB0-1DC9-D2D0-ECE3C48EC4C9}"/>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عُوَاءُ الرِّيحِ </a:t>
            </a:r>
            <a:endParaRPr lang="fr-FR" sz="2800" dirty="0"/>
          </a:p>
        </p:txBody>
      </p:sp>
    </p:spTree>
    <p:extLst>
      <p:ext uri="{BB962C8B-B14F-4D97-AF65-F5344CB8AC3E}">
        <p14:creationId xmlns:p14="http://schemas.microsoft.com/office/powerpoint/2010/main" val="814826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4"/>
            <a:ext cx="1101722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8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وصف مشهد طبيعي.</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376928"/>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الوصفية المثبتة في الكراسة</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الجمل والفقرات الوصفية لمشهد طبيعي</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a:t>
            </a: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Google Shape;144;p3">
            <a:extLst>
              <a:ext uri="{FF2B5EF4-FFF2-40B4-BE49-F238E27FC236}">
                <a16:creationId xmlns:a16="http://schemas.microsoft.com/office/drawing/2014/main" id="{08F78F2E-9256-67AE-75F5-4836780E514C}"/>
              </a:ext>
            </a:extLst>
          </p:cNvPr>
          <p:cNvGraphicFramePr/>
          <p:nvPr>
            <p:extLst>
              <p:ext uri="{D42A27DB-BD31-4B8C-83A1-F6EECF244321}">
                <p14:modId xmlns:p14="http://schemas.microsoft.com/office/powerpoint/2010/main" val="2441163902"/>
              </p:ext>
            </p:extLst>
          </p:nvPr>
        </p:nvGraphicFramePr>
        <p:xfrm>
          <a:off x="33250" y="1858658"/>
          <a:ext cx="12038753" cy="1883486"/>
        </p:xfrm>
        <a:graphic>
          <a:graphicData uri="http://schemas.openxmlformats.org/drawingml/2006/table">
            <a:tbl>
              <a:tblPr firstRow="1" bandRow="1">
                <a:noFill/>
              </a:tblPr>
              <a:tblGrid>
                <a:gridCol w="3890356">
                  <a:extLst>
                    <a:ext uri="{9D8B030D-6E8A-4147-A177-3AD203B41FA5}">
                      <a16:colId xmlns:a16="http://schemas.microsoft.com/office/drawing/2014/main" val="20000"/>
                    </a:ext>
                  </a:extLst>
                </a:gridCol>
                <a:gridCol w="2327564">
                  <a:extLst>
                    <a:ext uri="{9D8B030D-6E8A-4147-A177-3AD203B41FA5}">
                      <a16:colId xmlns:a16="http://schemas.microsoft.com/office/drawing/2014/main" val="20001"/>
                    </a:ext>
                  </a:extLst>
                </a:gridCol>
                <a:gridCol w="2737410">
                  <a:extLst>
                    <a:ext uri="{9D8B030D-6E8A-4147-A177-3AD203B41FA5}">
                      <a16:colId xmlns:a16="http://schemas.microsoft.com/office/drawing/2014/main" val="20002"/>
                    </a:ext>
                  </a:extLst>
                </a:gridCol>
                <a:gridCol w="3083423">
                  <a:extLst>
                    <a:ext uri="{9D8B030D-6E8A-4147-A177-3AD203B41FA5}">
                      <a16:colId xmlns:a16="http://schemas.microsoft.com/office/drawing/2014/main" val="20003"/>
                    </a:ext>
                  </a:extLst>
                </a:gridCol>
              </a:tblGrid>
              <a:tr h="422542">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وصف المشاعر</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a:ln>
                            <a:noFill/>
                          </a:ln>
                          <a:solidFill>
                            <a:srgbClr val="002060"/>
                          </a:solidFill>
                          <a:effectLst/>
                          <a:uLnTx/>
                          <a:uFillTx/>
                          <a:latin typeface="+mn-lt"/>
                          <a:ea typeface="+mn-ea"/>
                          <a:cs typeface="Mudir MT" pitchFamily="2" charset="-78"/>
                          <a:sym typeface="Calibri"/>
                        </a:rPr>
                        <a:t>وصف الحركة</a:t>
                      </a:r>
                      <a:endParaRPr kumimoji="0" sz="2400" b="1" i="0" u="none" strike="noStrike" kern="1200" cap="none" spc="0" normalizeH="0" baseline="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الوصف السمعي</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tc>
                  <a:txBody>
                    <a:bodyPr/>
                    <a:lstStyle/>
                    <a:p>
                      <a:pPr marL="0" marR="0" lvl="0" indent="0" algn="ctr"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الوصف البصري</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solidFill>
                      <a:srgbClr val="FFC000"/>
                    </a:solidFill>
                  </a:tcPr>
                </a:tc>
                <a:extLst>
                  <a:ext uri="{0D108BD9-81ED-4DB2-BD59-A6C34878D82A}">
                    <a16:rowId xmlns:a16="http://schemas.microsoft.com/office/drawing/2014/main" val="10000"/>
                  </a:ext>
                </a:extLst>
              </a:tr>
              <a:tr h="1426276">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أ</a:t>
                      </a:r>
                      <a:r>
                        <a:rPr lang="ar-MA" sz="2400" b="1" i="0" u="none" strike="noStrike" kern="1200" cap="none" dirty="0">
                          <a:solidFill>
                            <a:srgbClr val="FF0000"/>
                          </a:solidFill>
                          <a:latin typeface="Calibri"/>
                          <a:ea typeface="Calibri"/>
                          <a:cs typeface="Mudir MT" pitchFamily="2" charset="-78"/>
                          <a:sym typeface="Calibri"/>
                        </a:rPr>
                        <a:t>َ</a:t>
                      </a:r>
                      <a:r>
                        <a:rPr lang="ar-MA" sz="2400" b="1" i="0" u="none" strike="noStrike" cap="none" dirty="0">
                          <a:solidFill>
                            <a:srgbClr val="FF0000"/>
                          </a:solidFill>
                          <a:latin typeface="Calibri"/>
                          <a:ea typeface="Calibri"/>
                          <a:cs typeface="Mudir MT" pitchFamily="2" charset="-78"/>
                          <a:sym typeface="Calibri"/>
                        </a:rPr>
                        <a:t>وْجَاعِ</a:t>
                      </a:r>
                      <a:r>
                        <a:rPr lang="ar-MA" sz="2400" b="1" i="0" u="none" strike="noStrike" cap="none" dirty="0">
                          <a:solidFill>
                            <a:srgbClr val="000000"/>
                          </a:solidFill>
                          <a:latin typeface="Calibri"/>
                          <a:ea typeface="Calibri"/>
                          <a:cs typeface="Mudir MT" pitchFamily="2" charset="-78"/>
                          <a:sym typeface="Calibri"/>
                        </a:rPr>
                        <a:t> </a:t>
                      </a:r>
                      <a:r>
                        <a:rPr lang="ar-MA" sz="2400" b="1" i="0" u="none" strike="noStrike" cap="none" dirty="0">
                          <a:solidFill>
                            <a:srgbClr val="FF0000"/>
                          </a:solidFill>
                          <a:latin typeface="Calibri"/>
                          <a:ea typeface="Calibri"/>
                          <a:cs typeface="Mudir MT" pitchFamily="2" charset="-78"/>
                          <a:sym typeface="Calibri"/>
                        </a:rPr>
                        <a:t>بَرْدِ</a:t>
                      </a:r>
                      <a:r>
                        <a:rPr lang="ar-MA" sz="2400" b="1" i="0" u="none" strike="noStrike" cap="none" dirty="0">
                          <a:solidFill>
                            <a:srgbClr val="000000"/>
                          </a:solidFill>
                          <a:latin typeface="Calibri"/>
                          <a:ea typeface="Calibri"/>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ٱلشِّتَاءِ</a:t>
                      </a:r>
                      <a:r>
                        <a:rPr lang="ar-SA" sz="2400" b="1" i="0" u="none" strike="noStrike" cap="none" dirty="0">
                          <a:solidFill>
                            <a:srgbClr val="000000"/>
                          </a:solidFill>
                          <a:latin typeface="Calibri"/>
                          <a:ea typeface="Calibri"/>
                          <a:cs typeface="Mudir MT" pitchFamily="2" charset="-78"/>
                          <a:sym typeface="Calibri"/>
                        </a:rPr>
                        <a:t>؛</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يَتَرَقَّبُونَ</a:t>
                      </a:r>
                      <a:r>
                        <a:rPr lang="ar-SA" sz="2400" b="1" i="0" u="none" strike="noStrike" cap="none" dirty="0">
                          <a:solidFill>
                            <a:srgbClr val="FF0000"/>
                          </a:solidFill>
                          <a:latin typeface="Calibri"/>
                          <a:ea typeface="Calibri"/>
                          <a:cs typeface="Mudir MT" pitchFamily="2" charset="-78"/>
                          <a:sym typeface="Calibri"/>
                        </a:rPr>
                        <a:t> </a:t>
                      </a:r>
                      <a:r>
                        <a:rPr lang="ar-SA" sz="2400" b="1" dirty="0">
                          <a:solidFill>
                            <a:srgbClr val="002060"/>
                          </a:solidFill>
                          <a:cs typeface="Mudir MT" pitchFamily="2" charset="-78"/>
                        </a:rPr>
                        <a:t>شَمْسَ الصَّبَاحِ الْجَدِيدِ.</a:t>
                      </a:r>
                      <a:endParaRPr sz="2400" b="1" i="0" u="none" strike="noStrike" cap="none" dirty="0">
                        <a:solidFill>
                          <a:srgbClr val="00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وَظَهَرَتِ</a:t>
                      </a:r>
                      <a:r>
                        <a:rPr lang="ar-MA" sz="2400" b="1" i="0" u="none" strike="noStrike" cap="none" dirty="0">
                          <a:solidFill>
                            <a:schemeClr val="dk1"/>
                          </a:solidFill>
                          <a:latin typeface="Calibri"/>
                          <a:ea typeface="Calibri"/>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ٱلنُّجُومُ</a:t>
                      </a:r>
                      <a:r>
                        <a:rPr lang="ar-MA" sz="2400" b="1" kern="1200" dirty="0">
                          <a:solidFill>
                            <a:srgbClr val="002060"/>
                          </a:solidFill>
                          <a:latin typeface="+mn-lt"/>
                          <a:ea typeface="+mn-ea"/>
                          <a:cs typeface="Mudir MT" pitchFamily="2" charset="-78"/>
                          <a:sym typeface="Calibri"/>
                        </a:rPr>
                        <a:t> </a:t>
                      </a:r>
                      <a:r>
                        <a:rPr lang="ar-SA" sz="2400" b="1" kern="1200" dirty="0">
                          <a:solidFill>
                            <a:srgbClr val="002060"/>
                          </a:solidFill>
                          <a:latin typeface="+mn-lt"/>
                          <a:ea typeface="+mn-ea"/>
                          <a:cs typeface="Mudir MT" pitchFamily="2" charset="-78"/>
                          <a:sym typeface="Calibri"/>
                        </a:rPr>
                        <a:t>؛</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kern="1200" cap="none" dirty="0">
                          <a:solidFill>
                            <a:srgbClr val="FF0000"/>
                          </a:solidFill>
                          <a:latin typeface="Calibri"/>
                          <a:ea typeface="Calibri"/>
                          <a:cs typeface="Mudir MT" pitchFamily="2" charset="-78"/>
                          <a:sym typeface="Calibri"/>
                        </a:rPr>
                        <a:t>وَأَشْعَلُوا</a:t>
                      </a:r>
                      <a:r>
                        <a:rPr lang="ar-SA" sz="2400" b="1" i="0" u="none" strike="noStrike" kern="1200" cap="none" dirty="0">
                          <a:solidFill>
                            <a:srgbClr val="FF0000"/>
                          </a:solidFill>
                          <a:latin typeface="Calibri"/>
                          <a:ea typeface="Calibri"/>
                          <a:cs typeface="Mudir MT" pitchFamily="2" charset="-78"/>
                          <a:sym typeface="Calibri"/>
                        </a:rPr>
                        <a:t> </a:t>
                      </a:r>
                      <a:r>
                        <a:rPr lang="ar-SA" sz="2400" b="1" dirty="0">
                          <a:solidFill>
                            <a:srgbClr val="002060"/>
                          </a:solidFill>
                          <a:cs typeface="Mudir MT" pitchFamily="2" charset="-78"/>
                        </a:rPr>
                        <a:t>الْمَوَاقِدَ؛</a:t>
                      </a:r>
                      <a:endParaRPr sz="2400" b="1" i="0" u="none" strike="noStrike" kern="1200" cap="none" dirty="0">
                        <a:solidFill>
                          <a:srgbClr val="FF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tc>
                  <a:txBody>
                    <a:bodyPr/>
                    <a:lstStyle/>
                    <a:p>
                      <a:pPr marL="342900" marR="0" lvl="0" indent="-342900" algn="ct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kern="1200" cap="none" dirty="0">
                          <a:solidFill>
                            <a:srgbClr val="FF0000"/>
                          </a:solidFill>
                          <a:latin typeface="Calibri"/>
                          <a:ea typeface="Calibri"/>
                          <a:cs typeface="Mudir MT" pitchFamily="2" charset="-78"/>
                          <a:sym typeface="Calibri"/>
                        </a:rPr>
                        <a:t>زَحَفَ</a:t>
                      </a:r>
                      <a:r>
                        <a:rPr lang="ar-MA" sz="2400" b="1" i="0" u="none" strike="noStrike" cap="none" dirty="0">
                          <a:solidFill>
                            <a:srgbClr val="000000"/>
                          </a:solidFill>
                          <a:latin typeface="Calibri"/>
                          <a:ea typeface="Calibri"/>
                          <a:cs typeface="Mudir MT" pitchFamily="2" charset="-78"/>
                          <a:sym typeface="Calibri"/>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اللَّيْلُ</a:t>
                      </a:r>
                      <a:r>
                        <a:rPr lang="ar-MA" sz="2400" b="1" i="0" u="none" strike="noStrike" cap="none" dirty="0">
                          <a:solidFill>
                            <a:srgbClr val="000000"/>
                          </a:solidFill>
                          <a:latin typeface="Calibri"/>
                          <a:ea typeface="Calibri"/>
                          <a:cs typeface="Mudir MT" pitchFamily="2" charset="-78"/>
                          <a:sym typeface="Calibri"/>
                        </a:rPr>
                        <a:t> </a:t>
                      </a:r>
                      <a:r>
                        <a:rPr lang="ar-MA" sz="2400" b="1" i="0" u="none" strike="noStrike" cap="none" dirty="0">
                          <a:solidFill>
                            <a:srgbClr val="FF0000"/>
                          </a:solidFill>
                          <a:latin typeface="Calibri"/>
                          <a:ea typeface="Calibri"/>
                          <a:cs typeface="Mudir MT" pitchFamily="2" charset="-78"/>
                          <a:sym typeface="Calibri"/>
                        </a:rPr>
                        <a:t>بِهُدُوءٍ</a:t>
                      </a:r>
                      <a:endParaRPr sz="2400" u="none" strike="noStrike" cap="none" dirty="0">
                        <a:cs typeface="Mudir MT" pitchFamily="2" charset="-78"/>
                      </a:endParaRPr>
                    </a:p>
                  </a:txBody>
                  <a:tcPr marL="91450" marR="91450" marT="45725" marB="45725">
                    <a:solidFill>
                      <a:schemeClr val="accent1">
                        <a:lumMod val="20000"/>
                        <a:lumOff val="80000"/>
                      </a:schemeClr>
                    </a:solidFill>
                  </a:tcPr>
                </a:tc>
                <a:tc>
                  <a:txBody>
                    <a:bodyPr/>
                    <a:lstStyle/>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تَوَارَى</a:t>
                      </a:r>
                      <a:r>
                        <a:rPr lang="ar-MA" sz="2400" b="1" i="0" u="none" strike="noStrike" cap="none" dirty="0">
                          <a:solidFill>
                            <a:srgbClr val="000000"/>
                          </a:solidFill>
                          <a:latin typeface="Calibri"/>
                          <a:ea typeface="Calibri"/>
                          <a:cs typeface="Mudir MT" pitchFamily="2" charset="-78"/>
                          <a:sym typeface="Calibri"/>
                        </a:rPr>
                        <a:t> الن</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َّه</a:t>
                      </a:r>
                      <a:r>
                        <a:rPr lang="ar-MA" sz="2400" b="1" i="0" u="none" strike="noStrike" cap="none" dirty="0">
                          <a:solidFill>
                            <a:srgbClr val="000000"/>
                          </a:solidFill>
                          <a:latin typeface="Calibri"/>
                          <a:ea typeface="Calibri"/>
                          <a:cs typeface="Mudir MT" pitchFamily="2" charset="-78"/>
                          <a:sym typeface="Calibri"/>
                        </a:rPr>
                        <a:t>َارُ</a:t>
                      </a:r>
                      <a:r>
                        <a:rPr lang="ar-SA" sz="2400" b="1" i="0" u="none" strike="noStrike" cap="none" dirty="0">
                          <a:solidFill>
                            <a:srgbClr val="000000"/>
                          </a:solidFill>
                          <a:latin typeface="Calibri"/>
                          <a:ea typeface="Calibri"/>
                          <a:cs typeface="Mudir MT" pitchFamily="2" charset="-78"/>
                          <a:sym typeface="Calibri"/>
                        </a:rPr>
                        <a:t>؛ </a:t>
                      </a:r>
                    </a:p>
                    <a:p>
                      <a:pPr marL="342900" marR="0" lvl="0" indent="-342900" algn="r" rtl="1">
                        <a:lnSpc>
                          <a:spcPct val="150000"/>
                        </a:lnSpc>
                        <a:spcBef>
                          <a:spcPts val="0"/>
                        </a:spcBef>
                        <a:spcAft>
                          <a:spcPts val="0"/>
                        </a:spcAft>
                        <a:buClr>
                          <a:srgbClr val="FF0000"/>
                        </a:buClr>
                        <a:buSzPts val="1200"/>
                        <a:buFont typeface="Wingdings" panose="05000000000000000000" pitchFamily="2" charset="2"/>
                        <a:buChar char="q"/>
                      </a:pPr>
                      <a:r>
                        <a:rPr lang="ar-MA" sz="2400" b="1" i="0" u="none" strike="noStrike" cap="none" dirty="0">
                          <a:solidFill>
                            <a:srgbClr val="FF0000"/>
                          </a:solidFill>
                          <a:latin typeface="Calibri"/>
                          <a:ea typeface="Calibri"/>
                          <a:cs typeface="Mudir MT" pitchFamily="2" charset="-78"/>
                          <a:sym typeface="Calibri"/>
                        </a:rPr>
                        <a:t>فَأَوْصَدَ</a:t>
                      </a:r>
                      <a:r>
                        <a:rPr lang="ar-SA" sz="2400" b="1" dirty="0">
                          <a:solidFill>
                            <a:srgbClr val="002060"/>
                          </a:solidFill>
                          <a:cs typeface="Mudir MT" pitchFamily="2" charset="-78"/>
                        </a:rPr>
                        <a:t>الْقَرْوِيُّونَ الْأَبْوَابَ</a:t>
                      </a:r>
                      <a:endParaRPr sz="2400" b="1" i="0" u="none" strike="noStrike" cap="none" dirty="0">
                        <a:solidFill>
                          <a:srgbClr val="000000"/>
                        </a:solidFill>
                        <a:latin typeface="Calibri"/>
                        <a:ea typeface="Calibri"/>
                        <a:cs typeface="Mudir MT" pitchFamily="2" charset="-78"/>
                        <a:sym typeface="Calibri"/>
                      </a:endParaRPr>
                    </a:p>
                  </a:txBody>
                  <a:tcPr marL="91450" marR="91450" marT="45725" marB="45725">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44546A"/>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500;p44">
            <a:extLst>
              <a:ext uri="{FF2B5EF4-FFF2-40B4-BE49-F238E27FC236}">
                <a16:creationId xmlns:a16="http://schemas.microsoft.com/office/drawing/2014/main" id="{88F4BB5F-961C-DC20-EDE7-D32EC8C3DF4E}"/>
              </a:ext>
            </a:extLst>
          </p:cNvPr>
          <p:cNvSpPr txBox="1">
            <a:spLocks/>
          </p:cNvSpPr>
          <p:nvPr/>
        </p:nvSpPr>
        <p:spPr>
          <a:xfrm>
            <a:off x="1060418" y="135986"/>
            <a:ext cx="10161104" cy="370111"/>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SA" sz="1800" b="1" dirty="0">
                <a:solidFill>
                  <a:schemeClr val="bg1">
                    <a:lumMod val="50000"/>
                  </a:schemeClr>
                </a:solidFill>
                <a:latin typeface="+mn-lt"/>
              </a:rPr>
              <a:t>الآن، سننتقل إلى فهم المعاني المباشرة للنص المقروء، من خلال الأسئلة المثبتة في الكراسة.</a:t>
            </a:r>
          </a:p>
        </p:txBody>
      </p:sp>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400" b="1" dirty="0">
                <a:solidFill>
                  <a:srgbClr val="000000"/>
                </a:solidFill>
                <a:ea typeface="Calibri"/>
                <a:cs typeface="Calibri"/>
                <a:sym typeface="Calibri"/>
              </a:rPr>
              <a:t>مَتَى زَحَفَ اللَّيْلُ عَلَى الدَّوَّارِ؟</a:t>
            </a:r>
            <a:r>
              <a:rPr lang="ar-SA" sz="2400" b="1" dirty="0">
                <a:latin typeface="Calibri"/>
                <a:ea typeface="Calibri"/>
                <a:cs typeface="Calibri"/>
              </a:rPr>
              <a:t> </a:t>
            </a:r>
            <a:endParaRPr lang="fr-FR" sz="2400" b="1" dirty="0">
              <a:latin typeface="Calibri"/>
              <a:ea typeface="Calibri"/>
              <a:cs typeface="Calibri"/>
            </a:endParaRPr>
          </a:p>
        </p:txBody>
      </p:sp>
      <p:sp>
        <p:nvSpPr>
          <p:cNvPr id="17" name="Google Shape;1369;p31">
            <a:extLst>
              <a:ext uri="{FF2B5EF4-FFF2-40B4-BE49-F238E27FC236}">
                <a16:creationId xmlns:a16="http://schemas.microsoft.com/office/drawing/2014/main" id="{4143F2D9-0170-DFCE-0A96-C79E35A814D9}"/>
              </a:ext>
            </a:extLst>
          </p:cNvPr>
          <p:cNvSpPr txBox="1"/>
          <p:nvPr/>
        </p:nvSpPr>
        <p:spPr>
          <a:xfrm>
            <a:off x="153248" y="500484"/>
            <a:ext cx="10787683" cy="285435"/>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i="1" dirty="0">
                <a:solidFill>
                  <a:schemeClr val="bg1">
                    <a:lumMod val="50000"/>
                  </a:schemeClr>
                </a:solidFill>
              </a:rPr>
              <a:t>يدعو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التلاميذ</a:t>
            </a:r>
            <a:r>
              <a:rPr lang="ar-MA" sz="1600" i="1" dirty="0">
                <a:solidFill>
                  <a:schemeClr val="bg1">
                    <a:lumMod val="50000"/>
                  </a:schemeClr>
                </a:solidFill>
              </a:rPr>
              <a:t> إلى قراءة </a:t>
            </a:r>
            <a:r>
              <a:rPr lang="ar-SA" sz="1600" i="1" dirty="0">
                <a:solidFill>
                  <a:schemeClr val="bg1">
                    <a:lumMod val="50000"/>
                  </a:schemeClr>
                </a:solidFill>
              </a:rPr>
              <a:t>الأسئلة المثبتة في الكراسة والاستعداد للإجابة عنها. </a:t>
            </a:r>
            <a:endParaRPr lang="fr-FR" sz="1600" i="1" dirty="0">
              <a:solidFill>
                <a:schemeClr val="bg1">
                  <a:lumMod val="50000"/>
                </a:schemeClr>
              </a:solidFill>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45785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953450" y="461749"/>
            <a:ext cx="9997765"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6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817468157"/>
              </p:ext>
            </p:extLst>
          </p:nvPr>
        </p:nvGraphicFramePr>
        <p:xfrm>
          <a:off x="9164888" y="1857332"/>
          <a:ext cx="2539431" cy="3659501"/>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MA" sz="2400" b="1" dirty="0">
                          <a:solidFill>
                            <a:srgbClr val="000000"/>
                          </a:solidFill>
                          <a:ea typeface="Calibri"/>
                          <a:cs typeface="Calibri"/>
                          <a:sym typeface="Calibri"/>
                        </a:rPr>
                        <a:t>مَتَى زَحَفَ اللَّيْلُ عَلَى الدَّوَّارِ؟</a:t>
                      </a:r>
                      <a:r>
                        <a:rPr lang="ar-SA" sz="2400" b="1" dirty="0">
                          <a:ea typeface="Calibri"/>
                          <a:cs typeface="Calibri"/>
                        </a:rPr>
                        <a:t> </a:t>
                      </a:r>
                      <a:endParaRPr lang="ar-MA"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800" b="1" dirty="0">
                <a:solidFill>
                  <a:schemeClr val="bg1">
                    <a:lumMod val="50000"/>
                  </a:schemeClr>
                </a:solidFill>
              </a:rPr>
              <a:t>1- النمذجة:  لاحظوا معي السؤال الأول: كَيْفَ كانَتْ سَماءُ الصَّباحِ؟ </a:t>
            </a:r>
            <a:endParaRPr sz="1800" b="1" dirty="0">
              <a:solidFill>
                <a:schemeClr val="bg1">
                  <a:lumMod val="50000"/>
                </a:schemeClr>
              </a:solidFill>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3186455272"/>
              </p:ext>
            </p:extLst>
          </p:nvPr>
        </p:nvGraphicFramePr>
        <p:xfrm>
          <a:off x="6417424" y="1877609"/>
          <a:ext cx="2539431" cy="3659503"/>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MA" sz="2400" b="1" dirty="0">
                          <a:solidFill>
                            <a:srgbClr val="C00000"/>
                          </a:solidFill>
                          <a:ea typeface="Calibri"/>
                          <a:cs typeface="Calibri"/>
                          <a:sym typeface="Calibri"/>
                        </a:rPr>
                        <a:t>مَتَى</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kern="1200" cap="none" dirty="0">
                          <a:solidFill>
                            <a:srgbClr val="C00000"/>
                          </a:solidFill>
                          <a:latin typeface="Calibri"/>
                          <a:ea typeface="Calibri"/>
                          <a:cs typeface="Calibri"/>
                        </a:rPr>
                        <a:t>طلب زمن وقوع الفعل</a:t>
                      </a:r>
                      <a:endParaRPr sz="2400" b="1" i="0" u="none" strike="noStrike" kern="1200"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2763270646"/>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الحال</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C00000"/>
                          </a:solidFill>
                          <a:latin typeface="Calibri"/>
                          <a:ea typeface="Calibri"/>
                          <a:cs typeface="Calibri"/>
                        </a:rPr>
                        <a:t>قَبْلَ أَنْ</a:t>
                      </a:r>
                      <a:r>
                        <a:rPr lang="ar-SA" sz="2400" b="1" i="0" u="none" strike="noStrike" kern="1200" cap="none" dirty="0">
                          <a:solidFill>
                            <a:schemeClr val="dk1"/>
                          </a:solidFill>
                          <a:latin typeface="Calibri"/>
                          <a:ea typeface="Calibri"/>
                          <a:cs typeface="Calibri"/>
                        </a:rPr>
                        <a:t> </a:t>
                      </a:r>
                      <a:r>
                        <a:rPr lang="ar-SA" sz="2400" b="1" i="0" u="none" strike="noStrike" kern="1200" cap="none" dirty="0">
                          <a:solidFill>
                            <a:srgbClr val="002060"/>
                          </a:solidFill>
                          <a:latin typeface="Calibri"/>
                          <a:ea typeface="Calibri"/>
                          <a:cs typeface="Calibri"/>
                        </a:rPr>
                        <a:t>تَهُبُّ رِّيَاحٌ قَوِيَّةً؛</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C00000"/>
                          </a:solidFill>
                          <a:latin typeface="Calibri"/>
                          <a:ea typeface="Calibri"/>
                          <a:cs typeface="Calibri"/>
                        </a:rPr>
                        <a:t>أَمْسِ</a:t>
                      </a:r>
                      <a:r>
                        <a:rPr lang="ar-SA" sz="2400" b="1" i="0" u="none" strike="noStrike" kern="1200" cap="none" dirty="0">
                          <a:solidFill>
                            <a:schemeClr val="dk1"/>
                          </a:solidFill>
                          <a:latin typeface="Calibri"/>
                          <a:ea typeface="Calibri"/>
                          <a:cs typeface="Calibri"/>
                        </a:rPr>
                        <a:t> </a:t>
                      </a:r>
                      <a:r>
                        <a:rPr lang="ar-SA" sz="2400" b="1" i="0" u="none" strike="noStrike" kern="1200" cap="none" dirty="0">
                          <a:solidFill>
                            <a:srgbClr val="002060"/>
                          </a:solidFill>
                          <a:latin typeface="Calibri"/>
                          <a:ea typeface="Calibri"/>
                          <a:cs typeface="Calibri"/>
                        </a:rPr>
                        <a:t>هَطَلَ مَطَرٌ غَزِيرٌ؛</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mn-lt"/>
                          <a:ea typeface="Calibri"/>
                          <a:cs typeface="Calibri"/>
                        </a:rPr>
                        <a:t>هَطَلَ مَطَرٌ غَزِير، </a:t>
                      </a:r>
                      <a:r>
                        <a:rPr lang="ar-SA" sz="2400" b="1" i="0" u="none" strike="noStrike" kern="1200" cap="none" dirty="0">
                          <a:solidFill>
                            <a:srgbClr val="C00000"/>
                          </a:solidFill>
                          <a:latin typeface="+mn-lt"/>
                          <a:ea typeface="Calibri"/>
                          <a:cs typeface="Calibri"/>
                        </a:rPr>
                        <a:t>وشُروقَ </a:t>
                      </a:r>
                      <a:r>
                        <a:rPr lang="ar-SA" sz="2400" b="1" i="0" u="none" strike="noStrike" kern="1200" cap="none" dirty="0">
                          <a:solidFill>
                            <a:srgbClr val="C00000"/>
                          </a:solidFill>
                          <a:latin typeface="Calibri"/>
                          <a:ea typeface="Calibri"/>
                          <a:cs typeface="Calibri"/>
                        </a:rPr>
                        <a:t>الشَّمْسِ</a:t>
                      </a:r>
                      <a:r>
                        <a:rPr lang="ar-SA" sz="2400" b="1" i="0" u="none" strike="noStrike" kern="1200" cap="none" dirty="0">
                          <a:solidFill>
                            <a:srgbClr val="002060"/>
                          </a:solidFill>
                          <a:latin typeface="Calibri"/>
                          <a:ea typeface="Calibri"/>
                          <a:cs typeface="Calibri"/>
                        </a:rPr>
                        <a:t>.</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590127654"/>
              </p:ext>
            </p:extLst>
          </p:nvPr>
        </p:nvGraphicFramePr>
        <p:xfrm>
          <a:off x="730297" y="1895255"/>
          <a:ext cx="2605155" cy="3621578"/>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marL="0" indent="0" algn="just" rtl="1">
                        <a:buFont typeface="Arial" panose="020B0604020202020204" pitchFamily="34" charset="0"/>
                        <a:buNone/>
                      </a:pPr>
                      <a:r>
                        <a:rPr lang="ar-SA" sz="2400" b="1" i="0" u="none" strike="noStrike" kern="1200" cap="none" dirty="0">
                          <a:solidFill>
                            <a:srgbClr val="002060"/>
                          </a:solidFill>
                          <a:latin typeface="Calibri"/>
                          <a:ea typeface="Calibri"/>
                          <a:cs typeface="Calibri"/>
                        </a:rPr>
                        <a:t>تَوَارَى النَّهَارُ، وَزَحَفَ اللَّيْلُ بِهُدوءٍ </a:t>
                      </a:r>
                      <a:r>
                        <a:rPr lang="ar-MA" sz="2400" b="1" i="0" u="none" strike="noStrike" kern="1200" cap="none" dirty="0">
                          <a:solidFill>
                            <a:srgbClr val="002060"/>
                          </a:solidFill>
                          <a:latin typeface="Calibri"/>
                          <a:ea typeface="Calibri"/>
                          <a:cs typeface="Calibri"/>
                          <a:sym typeface="Calibri"/>
                        </a:rPr>
                        <a:t>عَلَى أَكْوَاخِ</a:t>
                      </a:r>
                      <a:r>
                        <a:rPr lang="en-US" sz="2400" b="1" i="0" u="none" strike="noStrike" kern="1200" cap="none" dirty="0">
                          <a:solidFill>
                            <a:srgbClr val="002060"/>
                          </a:solidFill>
                          <a:latin typeface="Calibri"/>
                          <a:ea typeface="Calibri"/>
                          <a:cs typeface="Calibri"/>
                          <a:sym typeface="Calibri"/>
                        </a:rPr>
                        <a:t> </a:t>
                      </a:r>
                      <a:r>
                        <a:rPr lang="ar-MA" sz="2400" b="1" i="0" u="none" strike="noStrike" kern="1200" cap="none" dirty="0">
                          <a:solidFill>
                            <a:srgbClr val="002060"/>
                          </a:solidFill>
                          <a:latin typeface="Calibri"/>
                          <a:ea typeface="Calibri"/>
                          <a:cs typeface="Calibri"/>
                          <a:sym typeface="Calibri"/>
                        </a:rPr>
                        <a:t>ٱ</a:t>
                      </a:r>
                      <a:r>
                        <a:rPr lang="ar-SA" sz="2400" b="1" i="0" u="none" strike="noStrike" kern="1200" cap="none" dirty="0">
                          <a:solidFill>
                            <a:srgbClr val="002060"/>
                          </a:solidFill>
                          <a:latin typeface="Calibri"/>
                          <a:ea typeface="Calibri"/>
                          <a:cs typeface="Calibri"/>
                          <a:sym typeface="Calibri"/>
                        </a:rPr>
                        <a:t>لدَُوارِ </a:t>
                      </a:r>
                      <a:r>
                        <a:rPr lang="ar-SA" sz="2400" b="1" i="0" u="none" strike="noStrike" kern="1200" cap="none" dirty="0">
                          <a:solidFill>
                            <a:srgbClr val="002060"/>
                          </a:solidFill>
                          <a:latin typeface="Calibri"/>
                          <a:ea typeface="Calibri"/>
                          <a:cs typeface="Calibri"/>
                        </a:rPr>
                        <a:t>الْمُثَقَّلَةِ بِالْحُزْنِ، </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3231405633"/>
              </p:ext>
            </p:extLst>
          </p:nvPr>
        </p:nvGraphicFramePr>
        <p:xfrm>
          <a:off x="9164889" y="5704580"/>
          <a:ext cx="2339821" cy="579130"/>
        </p:xfrm>
        <a:graphic>
          <a:graphicData uri="http://schemas.openxmlformats.org/drawingml/2006/table">
            <a:tbl>
              <a:tblPr firstRow="1" bandRow="1">
                <a:noFill/>
              </a:tblPr>
              <a:tblGrid>
                <a:gridCol w="2339821">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3655104107"/>
              </p:ext>
            </p:extLst>
          </p:nvPr>
        </p:nvGraphicFramePr>
        <p:xfrm>
          <a:off x="5092750" y="5703560"/>
          <a:ext cx="3618988" cy="581170"/>
        </p:xfrm>
        <a:graphic>
          <a:graphicData uri="http://schemas.openxmlformats.org/drawingml/2006/table">
            <a:tbl>
              <a:tblPr firstRow="1" bandRow="1">
                <a:noFill/>
              </a:tblPr>
              <a:tblGrid>
                <a:gridCol w="3618988">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زمن: </a:t>
                      </a:r>
                      <a:r>
                        <a:rPr lang="ar-SA" sz="2400" b="1" i="0" u="none" strike="noStrike" kern="1200" cap="none" dirty="0">
                          <a:solidFill>
                            <a:srgbClr val="002060"/>
                          </a:solidFill>
                          <a:latin typeface="+mn-lt"/>
                          <a:ea typeface="Calibri"/>
                          <a:cs typeface="Calibri"/>
                          <a:sym typeface="Calibri"/>
                        </a:rPr>
                        <a:t>زَ</a:t>
                      </a:r>
                      <a:r>
                        <a:rPr lang="ar-SA" sz="2400" b="1" i="0" u="none" strike="noStrike" kern="1200" cap="none" dirty="0">
                          <a:solidFill>
                            <a:srgbClr val="002060"/>
                          </a:solidFill>
                          <a:latin typeface="+mn-lt"/>
                          <a:ea typeface="Calibri"/>
                          <a:cs typeface="Calibri"/>
                        </a:rPr>
                        <a:t>حَفِ اللَّيْلِ عَلى الدّوارِ</a:t>
                      </a:r>
                      <a:endParaRPr sz="2400" b="1" kern="1200" dirty="0">
                        <a:solidFill>
                          <a:srgbClr val="C00000"/>
                        </a:solidFill>
                        <a:latin typeface="+mn-lt"/>
                        <a:ea typeface="+mn-ea"/>
                        <a:cs typeface="Mudir MT" pitchFamily="2" charset="-78"/>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2084193603"/>
              </p:ext>
            </p:extLst>
          </p:nvPr>
        </p:nvGraphicFramePr>
        <p:xfrm>
          <a:off x="740658" y="5690489"/>
          <a:ext cx="3914469" cy="593221"/>
        </p:xfrm>
        <a:graphic>
          <a:graphicData uri="http://schemas.openxmlformats.org/drawingml/2006/table">
            <a:tbl>
              <a:tblPr firstRow="1" bandRow="1">
                <a:noFill/>
              </a:tblPr>
              <a:tblGrid>
                <a:gridCol w="3914469">
                  <a:extLst>
                    <a:ext uri="{9D8B030D-6E8A-4147-A177-3AD203B41FA5}">
                      <a16:colId xmlns:a16="http://schemas.microsoft.com/office/drawing/2014/main" val="236478964"/>
                    </a:ext>
                  </a:extLst>
                </a:gridCol>
              </a:tblGrid>
              <a:tr h="593221">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lang="ar-SA" sz="2400" b="1" i="0" u="none" strike="noStrike" kern="1200" cap="none" dirty="0">
                          <a:solidFill>
                            <a:srgbClr val="C00000"/>
                          </a:solidFill>
                          <a:latin typeface="+mn-lt"/>
                          <a:ea typeface="Calibri"/>
                          <a:cs typeface="Calibri"/>
                        </a:rPr>
                        <a:t>عندما</a:t>
                      </a:r>
                      <a:r>
                        <a:rPr lang="ar-SA" sz="2400" b="1" i="0" u="none" strike="noStrike" kern="1200" cap="none" dirty="0">
                          <a:solidFill>
                            <a:srgbClr val="002060"/>
                          </a:solidFill>
                          <a:latin typeface="+mn-lt"/>
                          <a:ea typeface="Calibri"/>
                          <a:cs typeface="Calibri"/>
                        </a:rPr>
                        <a:t> تَوَارَى النَّهَارُ</a:t>
                      </a:r>
                      <a:endParaRPr lang="ar-MA" sz="2400" b="1" i="0" u="none" strike="noStrike" kern="1200" cap="none" dirty="0">
                        <a:solidFill>
                          <a:srgbClr val="002060"/>
                        </a:solidFill>
                        <a:latin typeface="+mn-lt"/>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400" b="1" dirty="0">
                <a:solidFill>
                  <a:srgbClr val="000000"/>
                </a:solidFill>
                <a:ea typeface="Calibri"/>
                <a:cs typeface="Calibri"/>
                <a:sym typeface="Calibri"/>
              </a:rPr>
              <a:t>مَتَى زَحَفَ اللَّيْلُ عَلَى الدَّوَّارِ؟</a:t>
            </a:r>
            <a:r>
              <a:rPr lang="ar-SA" sz="2400" b="1" dirty="0">
                <a:ea typeface="Calibri"/>
                <a:cs typeface="Calibri"/>
              </a:rPr>
              <a:t> </a:t>
            </a:r>
            <a:endParaRPr lang="fr-FR" sz="2400" b="1" dirty="0">
              <a:latin typeface="Calibri"/>
              <a:ea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20585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34820" y="417604"/>
            <a:ext cx="10468339" cy="78825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2- الممارسة الموجهة:  ننتقل الآن، إلى الجواب عن السؤالين 2 و3 بشكل ثنائي؟</a:t>
            </a:r>
            <a:endParaRPr sz="1800" b="1" dirty="0">
              <a:solidFill>
                <a:schemeClr val="bg1">
                  <a:lumMod val="50000"/>
                </a:schemeClr>
              </a:solidFill>
            </a:endParaRPr>
          </a:p>
        </p:txBody>
      </p:sp>
      <p:pic>
        <p:nvPicPr>
          <p:cNvPr id="6" name="Picture 4" descr="Image générée">
            <a:extLst>
              <a:ext uri="{FF2B5EF4-FFF2-40B4-BE49-F238E27FC236}">
                <a16:creationId xmlns:a16="http://schemas.microsoft.com/office/drawing/2014/main" id="{C229D1A6-AEE1-515E-E198-49E079D26EA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125161"/>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E97146C8-47BB-D991-955D-48F063E1C8F2}"/>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3A04EC0C-EB5B-50B2-553B-41A7A636B8E8}"/>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العنصر1: </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العنصر2:</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العنصر3:</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العنصر4:</a:t>
            </a:r>
            <a:r>
              <a:rPr lang="ar-MA" sz="2400" b="1" dirty="0">
                <a:solidFill>
                  <a:srgbClr val="002060"/>
                </a:solidFill>
                <a:ea typeface="Calibri"/>
                <a:cs typeface="Calibri"/>
                <a:sym typeface="Calibri"/>
              </a:rPr>
              <a:t>...................</a:t>
            </a:r>
            <a:endParaRPr sz="2400" b="1" dirty="0">
              <a:solidFill>
                <a:srgbClr val="002060"/>
              </a:solidFill>
              <a:latin typeface="Calibri"/>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العبارة 1</a:t>
            </a:r>
            <a:r>
              <a:rPr lang="ar-MA" sz="2400" b="1" dirty="0">
                <a:solidFill>
                  <a:srgbClr val="002060"/>
                </a:solidFill>
                <a:ea typeface="Calibri"/>
                <a:cs typeface="Calibri"/>
                <a:sym typeface="Calibri"/>
              </a:rPr>
              <a:t>: ...................- </a:t>
            </a:r>
            <a:r>
              <a:rPr lang="ar-SA" sz="2400" b="1" dirty="0">
                <a:solidFill>
                  <a:srgbClr val="002060"/>
                </a:solidFill>
                <a:ea typeface="Calibri"/>
                <a:cs typeface="Calibri"/>
                <a:sym typeface="Calibri"/>
              </a:rPr>
              <a:t>العبارة 2</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3</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4</a:t>
            </a:r>
            <a:r>
              <a:rPr lang="ar-MA" sz="2400" b="1" dirty="0">
                <a:solidFill>
                  <a:srgbClr val="002060"/>
                </a:solidFill>
                <a:ea typeface="Calibri"/>
                <a:cs typeface="Calibri"/>
                <a:sym typeface="Calibri"/>
              </a:rPr>
              <a:t>:...................</a:t>
            </a:r>
          </a:p>
        </p:txBody>
      </p:sp>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999225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6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latin typeface="+mn-lt"/>
              </a:rPr>
              <a:t>2- الممارسة الموجهة:  الجواب عن السؤالين 2 و3 بشكل ثنائي؟</a:t>
            </a:r>
            <a:endParaRPr sz="18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13C84C7E-EE25-F33E-D3D0-7A1AD107B96F}"/>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هِيَ العَنَاصِرُ الَّتِي وَصَفَهَا الكَاتِبُ فِي المَشْهَدِ؟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2CB3E6A1-0B7A-7541-FF09-5784745328AA}"/>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defTabSz="685800" rtl="1">
              <a:defRPr/>
            </a:pPr>
            <a:r>
              <a:rPr lang="ar-SA" sz="2400" b="1" dirty="0">
                <a:solidFill>
                  <a:prstClr val="black"/>
                </a:solidFill>
                <a:cs typeface="Mudir MT" pitchFamily="2" charset="-78"/>
              </a:rPr>
              <a:t>3- </a:t>
            </a:r>
            <a:r>
              <a:rPr lang="ar-MA" sz="2400" b="1" dirty="0">
                <a:solidFill>
                  <a:srgbClr val="000000"/>
                </a:solidFill>
                <a:ea typeface="Calibri"/>
                <a:cs typeface="Calibri"/>
                <a:sym typeface="Calibri"/>
              </a:rPr>
              <a:t>مَا العِبَارَاتُ الَّتِي وَصَفَ بِهَا الكَاتِبُ تَحَوُّلَ الزَّمَنِ مِنَ النَّهَارِ إِلَى اللَّيْلِ؟ -...................-....................-................</a:t>
            </a:r>
            <a:endParaRPr lang="fr-FR" sz="2400" b="1" dirty="0">
              <a:latin typeface="Calibri"/>
              <a:ea typeface="Calibri"/>
              <a:cs typeface="Calibri"/>
            </a:endParaRPr>
          </a:p>
        </p:txBody>
      </p:sp>
      <p:sp>
        <p:nvSpPr>
          <p:cNvPr id="13" name="Google Shape;1503;p44">
            <a:extLst>
              <a:ext uri="{FF2B5EF4-FFF2-40B4-BE49-F238E27FC236}">
                <a16:creationId xmlns:a16="http://schemas.microsoft.com/office/drawing/2014/main" id="{A78FBEF0-F3F9-1BD4-C33A-AB2402C3B205}"/>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العنصر1: </a:t>
            </a:r>
            <a:r>
              <a:rPr lang="ar-MA" sz="2400" b="1" dirty="0">
                <a:solidFill>
                  <a:srgbClr val="C00000"/>
                </a:solidFill>
                <a:ea typeface="Calibri"/>
                <a:cs typeface="Calibri"/>
                <a:sym typeface="Calibri"/>
              </a:rPr>
              <a:t>أَكْوَاخِ</a:t>
            </a:r>
            <a:r>
              <a:rPr lang="en-US" sz="2400" b="1" dirty="0">
                <a:solidFill>
                  <a:srgbClr val="C00000"/>
                </a:solidFill>
                <a:ea typeface="Calibri"/>
                <a:cs typeface="Calibri"/>
                <a:sym typeface="Calibri"/>
              </a:rPr>
              <a:t> </a:t>
            </a:r>
            <a:r>
              <a:rPr lang="ar-MA" sz="2400" b="1" dirty="0">
                <a:solidFill>
                  <a:srgbClr val="C00000"/>
                </a:solidFill>
                <a:ea typeface="Calibri"/>
                <a:cs typeface="Calibri"/>
                <a:sym typeface="Calibri"/>
              </a:rPr>
              <a:t>ٱ</a:t>
            </a:r>
            <a:r>
              <a:rPr lang="ar-SA" sz="2400" b="1" dirty="0">
                <a:solidFill>
                  <a:srgbClr val="C00000"/>
                </a:solidFill>
                <a:ea typeface="Calibri"/>
                <a:cs typeface="Calibri"/>
                <a:sym typeface="Calibri"/>
              </a:rPr>
              <a:t>لدَُوارِ </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العنصر2:</a:t>
            </a:r>
            <a:r>
              <a:rPr lang="ar-SA" sz="2400" b="1" dirty="0">
                <a:solidFill>
                  <a:srgbClr val="C00000"/>
                </a:solidFill>
                <a:ea typeface="Calibri"/>
                <a:cs typeface="Calibri"/>
                <a:sym typeface="Calibri"/>
              </a:rPr>
              <a:t>الزَّمَن</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العنصر3:</a:t>
            </a:r>
            <a:r>
              <a:rPr lang="ar-SA" sz="2400" b="1" dirty="0">
                <a:solidFill>
                  <a:srgbClr val="002060"/>
                </a:solidFill>
                <a:cs typeface="Mudir MT" pitchFamily="2" charset="-78"/>
              </a:rPr>
              <a:t> </a:t>
            </a:r>
            <a:r>
              <a:rPr lang="ar-SA" sz="2400" b="1" dirty="0">
                <a:solidFill>
                  <a:srgbClr val="C00000"/>
                </a:solidFill>
                <a:ea typeface="Calibri"/>
                <a:cs typeface="Calibri"/>
              </a:rPr>
              <a:t>الْقَرْوِيّينَ</a:t>
            </a:r>
            <a:r>
              <a:rPr lang="ar-MA" sz="2400" b="1" dirty="0">
                <a:solidFill>
                  <a:srgbClr val="002060"/>
                </a:solidFill>
                <a:ea typeface="Calibri"/>
                <a:cs typeface="Calibri"/>
                <a:sym typeface="Calibri"/>
              </a:rPr>
              <a:t>.-</a:t>
            </a:r>
            <a:r>
              <a:rPr lang="ar-SA" sz="2400" b="1" dirty="0">
                <a:solidFill>
                  <a:srgbClr val="002060"/>
                </a:solidFill>
                <a:ea typeface="Calibri"/>
                <a:cs typeface="Calibri"/>
                <a:sym typeface="Calibri"/>
              </a:rPr>
              <a:t> العنصر4:</a:t>
            </a:r>
            <a:r>
              <a:rPr lang="ar-SA" sz="2400" b="1" dirty="0">
                <a:solidFill>
                  <a:srgbClr val="002060"/>
                </a:solidFill>
                <a:cs typeface="Mudir MT" pitchFamily="2" charset="-78"/>
              </a:rPr>
              <a:t> </a:t>
            </a:r>
            <a:r>
              <a:rPr lang="ar-SA" sz="2400" b="1" dirty="0">
                <a:solidFill>
                  <a:srgbClr val="C00000"/>
                </a:solidFill>
                <a:ea typeface="Calibri"/>
                <a:cs typeface="Calibri"/>
              </a:rPr>
              <a:t>الْقُلُوبُ</a:t>
            </a:r>
            <a:endParaRPr sz="2400" b="1" dirty="0">
              <a:solidFill>
                <a:srgbClr val="C00000"/>
              </a:solidFill>
              <a:ea typeface="Calibri"/>
              <a:cs typeface="Calibri"/>
              <a:sym typeface="Calibri"/>
            </a:endParaRPr>
          </a:p>
        </p:txBody>
      </p:sp>
      <p:sp>
        <p:nvSpPr>
          <p:cNvPr id="14" name="Google Shape;1503;p44">
            <a:extLst>
              <a:ext uri="{FF2B5EF4-FFF2-40B4-BE49-F238E27FC236}">
                <a16:creationId xmlns:a16="http://schemas.microsoft.com/office/drawing/2014/main" id="{1422F2C8-9A8B-1F5A-A8D4-B59F47081BD9}"/>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 </a:t>
            </a:r>
            <a:r>
              <a:rPr lang="ar-MA" sz="2400" b="1" dirty="0">
                <a:solidFill>
                  <a:srgbClr val="000000"/>
                </a:solidFill>
                <a:ea typeface="Calibri"/>
                <a:cs typeface="Calibri"/>
                <a:sym typeface="Calibri"/>
              </a:rPr>
              <a:t>-</a:t>
            </a:r>
            <a:r>
              <a:rPr lang="ar-SA" sz="2400" b="1" dirty="0">
                <a:solidFill>
                  <a:srgbClr val="002060"/>
                </a:solidFill>
                <a:ea typeface="Calibri"/>
                <a:cs typeface="Calibri"/>
                <a:sym typeface="Calibri"/>
              </a:rPr>
              <a:t>العبارة 1</a:t>
            </a:r>
            <a:r>
              <a:rPr lang="ar-MA" sz="2400" b="1" dirty="0">
                <a:solidFill>
                  <a:srgbClr val="002060"/>
                </a:solidFill>
                <a:ea typeface="Calibri"/>
                <a:cs typeface="Calibri"/>
                <a:sym typeface="Calibri"/>
              </a:rPr>
              <a:t>: </a:t>
            </a:r>
            <a:r>
              <a:rPr lang="ar-SA" sz="2600" b="1" dirty="0">
                <a:solidFill>
                  <a:srgbClr val="C00000"/>
                </a:solidFill>
                <a:ea typeface="Calibri"/>
                <a:cs typeface="Calibri"/>
              </a:rPr>
              <a:t>تَوَارَى النَّهَار</a:t>
            </a:r>
            <a:r>
              <a:rPr lang="ar-SA" sz="2400" b="1" dirty="0">
                <a:solidFill>
                  <a:srgbClr val="002060"/>
                </a:solidFill>
                <a:cs typeface="Mudir MT" pitchFamily="2" charset="-78"/>
              </a:rPr>
              <a:t>ُ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2</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زَحَفَ اللَّيْلُ</a:t>
            </a:r>
            <a:r>
              <a:rPr lang="ar-SA" sz="2400" b="1" dirty="0">
                <a:solidFill>
                  <a:srgbClr val="002060"/>
                </a:solidFill>
                <a:cs typeface="Mudir MT" pitchFamily="2" charset="-78"/>
              </a:rPr>
              <a:t>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3</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يَتَرَقَّبُونَ شَمْسَ الصَّبَاحِ </a:t>
            </a:r>
            <a:r>
              <a:rPr lang="ar-MA" sz="2400" b="1" dirty="0">
                <a:solidFill>
                  <a:srgbClr val="002060"/>
                </a:solidFill>
                <a:ea typeface="Calibri"/>
                <a:cs typeface="Calibri"/>
                <a:sym typeface="Calibri"/>
              </a:rPr>
              <a:t>- </a:t>
            </a:r>
            <a:r>
              <a:rPr lang="ar-SA" sz="2400" b="1" dirty="0">
                <a:solidFill>
                  <a:srgbClr val="002060"/>
                </a:solidFill>
                <a:ea typeface="Calibri"/>
                <a:cs typeface="Calibri"/>
                <a:sym typeface="Calibri"/>
              </a:rPr>
              <a:t>العبارة 4</a:t>
            </a:r>
            <a:r>
              <a:rPr lang="ar-MA" sz="2400" b="1" dirty="0">
                <a:solidFill>
                  <a:srgbClr val="002060"/>
                </a:solidFill>
                <a:ea typeface="Calibri"/>
                <a:cs typeface="Calibri"/>
                <a:sym typeface="Calibri"/>
              </a:rPr>
              <a:t>:..</a:t>
            </a:r>
            <a:r>
              <a:rPr lang="ar-SA" sz="2400" b="1" dirty="0">
                <a:solidFill>
                  <a:srgbClr val="002060"/>
                </a:solidFill>
                <a:cs typeface="Mudir MT" pitchFamily="2" charset="-78"/>
              </a:rPr>
              <a:t> </a:t>
            </a:r>
            <a:r>
              <a:rPr lang="ar-SA" sz="2600" b="1" dirty="0">
                <a:solidFill>
                  <a:srgbClr val="C00000"/>
                </a:solidFill>
                <a:ea typeface="Calibri"/>
                <a:cs typeface="Calibri"/>
              </a:rPr>
              <a:t>يَوْمًا أَقَلَّ مَشَقَّةً </a:t>
            </a:r>
            <a:r>
              <a:rPr lang="ar-MA" sz="2600" b="1" dirty="0">
                <a:solidFill>
                  <a:srgbClr val="C00000"/>
                </a:solidFill>
                <a:ea typeface="Calibri"/>
                <a:cs typeface="Calibri"/>
                <a:sym typeface="Calibri"/>
              </a:rPr>
              <a:t>.</a:t>
            </a:r>
          </a:p>
        </p:txBody>
      </p:sp>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7" name="Google Shape;1368;p31">
            <a:extLst>
              <a:ext uri="{FF2B5EF4-FFF2-40B4-BE49-F238E27FC236}">
                <a16:creationId xmlns:a16="http://schemas.microsoft.com/office/drawing/2014/main" id="{BC975035-C4CC-9951-E9DA-A3D3A0B08816}"/>
              </a:ext>
            </a:extLst>
          </p:cNvPr>
          <p:cNvPicPr preferRelativeResize="0"/>
          <p:nvPr/>
        </p:nvPicPr>
        <p:blipFill rotWithShape="1">
          <a:blip r:embed="rId4">
            <a:alphaModFix/>
          </a:blip>
          <a:srcRect/>
          <a:stretch/>
        </p:blipFill>
        <p:spPr>
          <a:xfrm>
            <a:off x="754661" y="53036"/>
            <a:ext cx="730250" cy="730250"/>
          </a:xfrm>
          <a:prstGeom prst="rect">
            <a:avLst/>
          </a:prstGeom>
          <a:noFill/>
          <a:ln>
            <a:noFill/>
          </a:ln>
        </p:spPr>
      </p:pic>
      <p:pic>
        <p:nvPicPr>
          <p:cNvPr id="8" name="Picture 4" descr="Image générée">
            <a:extLst>
              <a:ext uri="{FF2B5EF4-FFF2-40B4-BE49-F238E27FC236}">
                <a16:creationId xmlns:a16="http://schemas.microsoft.com/office/drawing/2014/main" id="{1A87F969-8074-C965-94E3-8FD7ECE76E0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06686" y="156443"/>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1558;p216">
            <a:extLst>
              <a:ext uri="{FF2B5EF4-FFF2-40B4-BE49-F238E27FC236}">
                <a16:creationId xmlns:a16="http://schemas.microsoft.com/office/drawing/2014/main" id="{CB7BAB8A-5D12-7F65-8732-316346C0940A}"/>
              </a:ext>
            </a:extLst>
          </p:cNvPr>
          <p:cNvSpPr txBox="1"/>
          <p:nvPr/>
        </p:nvSpPr>
        <p:spPr>
          <a:xfrm>
            <a:off x="471811" y="282154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5" name="Google Shape;1574;p218">
            <a:extLst>
              <a:ext uri="{FF2B5EF4-FFF2-40B4-BE49-F238E27FC236}">
                <a16:creationId xmlns:a16="http://schemas.microsoft.com/office/drawing/2014/main" id="{E66C200A-D685-33A9-D1C8-E47A9AA98BE6}"/>
              </a:ext>
            </a:extLst>
          </p:cNvPr>
          <p:cNvSpPr txBox="1"/>
          <p:nvPr/>
        </p:nvSpPr>
        <p:spPr>
          <a:xfrm>
            <a:off x="507674" y="148705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6" name="Google Shape;1574;p218">
            <a:extLst>
              <a:ext uri="{FF2B5EF4-FFF2-40B4-BE49-F238E27FC236}">
                <a16:creationId xmlns:a16="http://schemas.microsoft.com/office/drawing/2014/main" id="{76207606-D65C-CAF5-08E0-1468E7987BAB}"/>
              </a:ext>
            </a:extLst>
          </p:cNvPr>
          <p:cNvSpPr txBox="1"/>
          <p:nvPr/>
        </p:nvSpPr>
        <p:spPr>
          <a:xfrm>
            <a:off x="507674" y="4452930"/>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812658" y="43786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151589" y="82640"/>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1558;p216">
            <a:extLst>
              <a:ext uri="{FF2B5EF4-FFF2-40B4-BE49-F238E27FC236}">
                <a16:creationId xmlns:a16="http://schemas.microsoft.com/office/drawing/2014/main" id="{D82259F9-702B-1A56-908B-F3ED282B4536}"/>
              </a:ext>
            </a:extLst>
          </p:cNvPr>
          <p:cNvSpPr txBox="1"/>
          <p:nvPr/>
        </p:nvSpPr>
        <p:spPr>
          <a:xfrm>
            <a:off x="507675" y="367658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i="0" u="none" strike="noStrike" cap="none" dirty="0">
                <a:solidFill>
                  <a:srgbClr val="000000"/>
                </a:solidFill>
                <a:latin typeface="Calibri"/>
                <a:ea typeface="Calibri"/>
                <a:cs typeface="Calibri"/>
                <a:sym typeface="Calibri"/>
              </a:rPr>
              <a:t>5</a:t>
            </a:r>
            <a:r>
              <a:rPr lang="ar-M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مَا الأَفْعَالُ الَّتِي تَدُلُّ عَلَى شِدَّةِ البَرْدِ عَلَى القَرَوِيِّينَ؟-....................-....................-.....................-.............</a:t>
            </a:r>
            <a:endParaRPr sz="2400" b="1" dirty="0">
              <a:latin typeface="Calibri"/>
              <a:ea typeface="Calibri"/>
              <a:cs typeface="Calibri"/>
              <a:sym typeface="Calibri"/>
            </a:endParaRPr>
          </a:p>
        </p:txBody>
      </p:sp>
      <p:sp>
        <p:nvSpPr>
          <p:cNvPr id="5" name="Google Shape;1574;p218">
            <a:extLst>
              <a:ext uri="{FF2B5EF4-FFF2-40B4-BE49-F238E27FC236}">
                <a16:creationId xmlns:a16="http://schemas.microsoft.com/office/drawing/2014/main" id="{AB84A3CA-F03B-812D-67A0-A97AEA128604}"/>
              </a:ext>
            </a:extLst>
          </p:cNvPr>
          <p:cNvSpPr txBox="1"/>
          <p:nvPr/>
        </p:nvSpPr>
        <p:spPr>
          <a:xfrm>
            <a:off x="507674" y="127180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4-</a:t>
            </a:r>
            <a:r>
              <a:rPr lang="ar-SA" sz="2400" b="1" dirty="0">
                <a:latin typeface="Calibri"/>
                <a:ea typeface="Calibri"/>
                <a:cs typeface="Calibri"/>
              </a:rPr>
              <a:t> </a:t>
            </a:r>
            <a:r>
              <a:rPr lang="ar-MA" sz="2400" b="1" dirty="0">
                <a:solidFill>
                  <a:srgbClr val="000000"/>
                </a:solidFill>
                <a:ea typeface="Calibri"/>
                <a:cs typeface="Calibri"/>
                <a:sym typeface="Calibri"/>
              </a:rPr>
              <a:t>بِمَاذَا شَبَّهَ الكَاتِبُ النُّجُومَ؟ وَعَلَى مَاذَا يَدُلُّ ذَلِكَ؟ ...................................................................................</a:t>
            </a:r>
            <a:endParaRPr sz="2400" b="1" dirty="0">
              <a:latin typeface="Calibri"/>
              <a:ea typeface="Calibri"/>
              <a:cs typeface="Calibri"/>
              <a:sym typeface="Calibri"/>
            </a:endParaRPr>
          </a:p>
        </p:txBody>
      </p:sp>
      <p:sp>
        <p:nvSpPr>
          <p:cNvPr id="6" name="Google Shape;1574;p218">
            <a:extLst>
              <a:ext uri="{FF2B5EF4-FFF2-40B4-BE49-F238E27FC236}">
                <a16:creationId xmlns:a16="http://schemas.microsoft.com/office/drawing/2014/main" id="{EE798670-3425-8C79-0A3A-64ACA7EE43EE}"/>
              </a:ext>
            </a:extLst>
          </p:cNvPr>
          <p:cNvSpPr txBox="1"/>
          <p:nvPr/>
        </p:nvSpPr>
        <p:spPr>
          <a:xfrm>
            <a:off x="507674" y="526729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latin typeface="Calibri"/>
                <a:ea typeface="Calibri"/>
                <a:cs typeface="Calibri"/>
                <a:sym typeface="Calibri"/>
              </a:rPr>
              <a:t>6-</a:t>
            </a:r>
            <a:r>
              <a:rPr lang="ar-SA" sz="2400" b="1" dirty="0">
                <a:latin typeface="Calibri"/>
                <a:ea typeface="Calibri"/>
                <a:cs typeface="Calibri"/>
              </a:rPr>
              <a:t> </a:t>
            </a:r>
            <a:r>
              <a:rPr lang="ar-MA" sz="2400" b="1" dirty="0">
                <a:solidFill>
                  <a:srgbClr val="000000"/>
                </a:solidFill>
                <a:ea typeface="Calibri"/>
                <a:cs typeface="Calibri"/>
                <a:sym typeface="Calibri"/>
              </a:rPr>
              <a:t>مَا مَوْقِفُ الوَاصِفِ مِنَ المَشْهَدِ المَوْصُوفِ؟؟........................................................................................</a:t>
            </a:r>
            <a:endParaRPr sz="2400" b="1" dirty="0">
              <a:latin typeface="Calibri"/>
              <a:ea typeface="Calibri"/>
              <a:cs typeface="Calibri"/>
              <a:sym typeface="Calibri"/>
            </a:endParaRPr>
          </a:p>
        </p:txBody>
      </p:sp>
      <p:sp>
        <p:nvSpPr>
          <p:cNvPr id="16" name="Google Shape;1574;p218">
            <a:extLst>
              <a:ext uri="{FF2B5EF4-FFF2-40B4-BE49-F238E27FC236}">
                <a16:creationId xmlns:a16="http://schemas.microsoft.com/office/drawing/2014/main" id="{AEB07BD0-3D7C-987E-7403-05B5032FC694}"/>
              </a:ext>
            </a:extLst>
          </p:cNvPr>
          <p:cNvSpPr txBox="1"/>
          <p:nvPr/>
        </p:nvSpPr>
        <p:spPr>
          <a:xfrm>
            <a:off x="507674" y="2043400"/>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شَبَّهَ الكَاتِبُ النُّجُومَ</a:t>
            </a:r>
            <a:r>
              <a:rPr lang="ar-SA" sz="2400" b="1" dirty="0">
                <a:solidFill>
                  <a:srgbClr val="000000"/>
                </a:solidFill>
                <a:ea typeface="Calibri"/>
                <a:cs typeface="Calibri"/>
                <a:sym typeface="Calibri"/>
              </a:rPr>
              <a:t> ب: </a:t>
            </a:r>
            <a:r>
              <a:rPr lang="ar-SA" sz="2400" b="1" dirty="0">
                <a:solidFill>
                  <a:srgbClr val="C00000"/>
                </a:solidFill>
                <a:ea typeface="Calibri"/>
                <a:cs typeface="Calibri"/>
                <a:sym typeface="Calibri"/>
              </a:rPr>
              <a:t>الأمل</a:t>
            </a:r>
            <a:r>
              <a:rPr lang="ar-SA" sz="2400" b="1" dirty="0">
                <a:solidFill>
                  <a:srgbClr val="000000"/>
                </a:solidFill>
                <a:ea typeface="Calibri"/>
                <a:cs typeface="Calibri"/>
                <a:sym typeface="Calibri"/>
              </a:rPr>
              <a:t> - </a:t>
            </a:r>
            <a:r>
              <a:rPr lang="ar-SA" sz="2400" b="1" dirty="0">
                <a:solidFill>
                  <a:srgbClr val="002060"/>
                </a:solidFill>
                <a:ea typeface="Calibri"/>
                <a:cs typeface="Calibri"/>
              </a:rPr>
              <a:t>وَظَهَرَتِ النُّجُومُ كَأَمَلٍ فِي النَّجَاةِ </a:t>
            </a:r>
            <a:endParaRPr sz="2400" b="1" dirty="0">
              <a:solidFill>
                <a:srgbClr val="002060"/>
              </a:solidFill>
              <a:ea typeface="Calibri"/>
              <a:cs typeface="Calibri"/>
              <a:sym typeface="Calibri"/>
            </a:endParaRPr>
          </a:p>
        </p:txBody>
      </p:sp>
      <p:sp>
        <p:nvSpPr>
          <p:cNvPr id="17" name="Google Shape;1574;p218">
            <a:extLst>
              <a:ext uri="{FF2B5EF4-FFF2-40B4-BE49-F238E27FC236}">
                <a16:creationId xmlns:a16="http://schemas.microsoft.com/office/drawing/2014/main" id="{1DF221EF-2E75-708F-BB53-24B39E865AC3}"/>
              </a:ext>
            </a:extLst>
          </p:cNvPr>
          <p:cNvSpPr txBox="1"/>
          <p:nvPr/>
        </p:nvSpPr>
        <p:spPr>
          <a:xfrm>
            <a:off x="496354" y="2835779"/>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يَدُلُّ ذَلِكََ</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عَل</a:t>
            </a:r>
            <a:r>
              <a:rPr lang="ar-SA" sz="2400" b="1" dirty="0">
                <a:solidFill>
                  <a:srgbClr val="000000"/>
                </a:solidFill>
                <a:ea typeface="Calibri"/>
                <a:cs typeface="Calibri"/>
                <a:sym typeface="Calibri"/>
              </a:rPr>
              <a:t>ى: </a:t>
            </a:r>
            <a:r>
              <a:rPr lang="ar-SA" sz="2400" b="1" dirty="0">
                <a:solidFill>
                  <a:srgbClr val="C00000"/>
                </a:solidFill>
                <a:ea typeface="Calibri"/>
                <a:cs typeface="Calibri"/>
                <a:sym typeface="Calibri"/>
              </a:rPr>
              <a:t>قَسْوَةُ الشِّتاءِ عَلَيهِم</a:t>
            </a:r>
            <a:r>
              <a:rPr lang="ar-SA" sz="2400" b="1" dirty="0">
                <a:solidFill>
                  <a:srgbClr val="000000"/>
                </a:solidFill>
                <a:ea typeface="Calibri"/>
                <a:cs typeface="Calibri"/>
                <a:sym typeface="Calibri"/>
              </a:rPr>
              <a:t>. / </a:t>
            </a:r>
            <a:r>
              <a:rPr lang="ar-SA" sz="2400" b="1" dirty="0">
                <a:solidFill>
                  <a:srgbClr val="002060"/>
                </a:solidFill>
                <a:ea typeface="Calibri"/>
                <a:cs typeface="Calibri"/>
              </a:rPr>
              <a:t>النَّجَاةِ مِنْ أَوْجَاعِ بَرْدِ الشِّتَاءِ</a:t>
            </a:r>
            <a:r>
              <a:rPr lang="ar-SA" sz="2400" b="1" dirty="0">
                <a:solidFill>
                  <a:srgbClr val="002060"/>
                </a:solidFill>
                <a:ea typeface="Calibri"/>
                <a:cs typeface="Calibri"/>
                <a:sym typeface="Calibri"/>
              </a:rPr>
              <a:t> </a:t>
            </a:r>
            <a:endParaRPr sz="2400" b="1" dirty="0">
              <a:solidFill>
                <a:srgbClr val="002060"/>
              </a:solidFill>
              <a:ea typeface="Calibri"/>
              <a:cs typeface="Calibri"/>
              <a:sym typeface="Calibri"/>
            </a:endParaRPr>
          </a:p>
        </p:txBody>
      </p:sp>
      <p:sp>
        <p:nvSpPr>
          <p:cNvPr id="18" name="Google Shape;1558;p216">
            <a:extLst>
              <a:ext uri="{FF2B5EF4-FFF2-40B4-BE49-F238E27FC236}">
                <a16:creationId xmlns:a16="http://schemas.microsoft.com/office/drawing/2014/main" id="{C0821772-4070-31B8-477D-874C49D241C1}"/>
              </a:ext>
            </a:extLst>
          </p:cNvPr>
          <p:cNvSpPr txBox="1"/>
          <p:nvPr/>
        </p:nvSpPr>
        <p:spPr>
          <a:xfrm>
            <a:off x="507675" y="4517389"/>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85000" lnSpcReduction="10000"/>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r>
              <a:rPr lang="ar-SA" sz="2400" b="1" i="0" u="none" strike="noStrike" cap="none" dirty="0">
                <a:solidFill>
                  <a:srgbClr val="000000"/>
                </a:solidFill>
                <a:latin typeface="Calibri"/>
                <a:ea typeface="Calibri"/>
                <a:cs typeface="Calibri"/>
                <a:sym typeface="Calibri"/>
              </a:rPr>
              <a:t> </a:t>
            </a:r>
            <a:r>
              <a:rPr lang="ar-MA" sz="2400" b="1" dirty="0">
                <a:solidFill>
                  <a:srgbClr val="000000"/>
                </a:solidFill>
                <a:ea typeface="Calibri"/>
                <a:cs typeface="Calibri"/>
                <a:sym typeface="Calibri"/>
              </a:rPr>
              <a:t>الأَفْعَالُ الَّتِي تَدُلُّ عَلَى شِدَّةِ البَرْدِ عَلَى القَرَوِيِّينَ</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b="1" dirty="0">
                <a:solidFill>
                  <a:srgbClr val="002060"/>
                </a:solidFill>
                <a:cs typeface="Mudir MT" pitchFamily="2" charset="-78"/>
              </a:rPr>
              <a:t> </a:t>
            </a:r>
            <a:r>
              <a:rPr lang="ar-SA" sz="2600" b="1" dirty="0">
                <a:solidFill>
                  <a:srgbClr val="002060"/>
                </a:solidFill>
                <a:ea typeface="Calibri"/>
                <a:cs typeface="Calibri"/>
              </a:rPr>
              <a:t>غَمَرَتِ الْعُتْمَةُ </a:t>
            </a:r>
            <a:r>
              <a:rPr lang="ar-MA" sz="2600" b="1" dirty="0">
                <a:solidFill>
                  <a:srgbClr val="002060"/>
                </a:solidFill>
                <a:ea typeface="Calibri"/>
                <a:cs typeface="Calibri"/>
                <a:sym typeface="Calibri"/>
              </a:rPr>
              <a:t>-</a:t>
            </a:r>
            <a:r>
              <a:rPr lang="ar-SA" sz="2600" b="1" dirty="0">
                <a:solidFill>
                  <a:srgbClr val="002060"/>
                </a:solidFill>
                <a:ea typeface="Calibri"/>
                <a:cs typeface="Calibri"/>
              </a:rPr>
              <a:t> وَسَادَ صَمْتٌ </a:t>
            </a:r>
            <a:r>
              <a:rPr lang="ar-MA" sz="2600" b="1" dirty="0">
                <a:solidFill>
                  <a:srgbClr val="002060"/>
                </a:solidFill>
                <a:ea typeface="Calibri"/>
                <a:cs typeface="Calibri"/>
                <a:sym typeface="Calibri"/>
              </a:rPr>
              <a:t>-</a:t>
            </a:r>
            <a:r>
              <a:rPr lang="ar-SA" sz="2600" b="1" dirty="0">
                <a:solidFill>
                  <a:srgbClr val="002060"/>
                </a:solidFill>
                <a:ea typeface="Calibri"/>
                <a:cs typeface="Calibri"/>
              </a:rPr>
              <a:t>أَوْصَدَ الْأَبْوَابَ </a:t>
            </a:r>
            <a:r>
              <a:rPr lang="ar-MA" sz="2600" b="1" dirty="0">
                <a:solidFill>
                  <a:srgbClr val="002060"/>
                </a:solidFill>
                <a:ea typeface="Calibri"/>
                <a:cs typeface="Calibri"/>
                <a:sym typeface="Calibri"/>
              </a:rPr>
              <a:t>-</a:t>
            </a:r>
            <a:r>
              <a:rPr lang="ar-SA" sz="2600" b="1" dirty="0">
                <a:solidFill>
                  <a:srgbClr val="002060"/>
                </a:solidFill>
                <a:ea typeface="Calibri"/>
                <a:cs typeface="Calibri"/>
              </a:rPr>
              <a:t> وَأَشْعَلُوا الْمَوَاقِدَ</a:t>
            </a:r>
            <a:endParaRPr sz="2600" b="1" dirty="0">
              <a:solidFill>
                <a:srgbClr val="002060"/>
              </a:solidFill>
              <a:ea typeface="Calibri"/>
              <a:cs typeface="Calibri"/>
              <a:sym typeface="Calibri"/>
            </a:endParaRPr>
          </a:p>
        </p:txBody>
      </p:sp>
      <p:sp>
        <p:nvSpPr>
          <p:cNvPr id="19" name="Google Shape;1574;p218">
            <a:extLst>
              <a:ext uri="{FF2B5EF4-FFF2-40B4-BE49-F238E27FC236}">
                <a16:creationId xmlns:a16="http://schemas.microsoft.com/office/drawing/2014/main" id="{CBD708DE-7D13-4D63-908F-3801AB403AF9}"/>
              </a:ext>
            </a:extLst>
          </p:cNvPr>
          <p:cNvSpPr txBox="1"/>
          <p:nvPr/>
        </p:nvSpPr>
        <p:spPr>
          <a:xfrm>
            <a:off x="458501" y="6049949"/>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2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MA" sz="2400" b="1" dirty="0">
                <a:solidFill>
                  <a:srgbClr val="000000"/>
                </a:solidFill>
                <a:ea typeface="Calibri"/>
                <a:cs typeface="Calibri"/>
                <a:sym typeface="Calibri"/>
              </a:rPr>
              <a:t>مَوْقِفُ الوَاصِفِ مِنَ المَشْهَدِ المَوْصُوفِ</a:t>
            </a:r>
            <a:r>
              <a:rPr lang="ar-SA" sz="2400" b="1" dirty="0">
                <a:solidFill>
                  <a:srgbClr val="000000"/>
                </a:solidFill>
                <a:ea typeface="Calibri"/>
                <a:cs typeface="Calibri"/>
                <a:sym typeface="Calibri"/>
              </a:rPr>
              <a:t>، هو: </a:t>
            </a:r>
            <a:r>
              <a:rPr lang="ar-SA" sz="2400" b="1" dirty="0">
                <a:solidFill>
                  <a:srgbClr val="002060"/>
                </a:solidFill>
                <a:cs typeface="Mudir MT" pitchFamily="2" charset="-78"/>
              </a:rPr>
              <a:t>التَّأَثُّرُ وَالتَّعَاطُفُ مَعَ القَرَوِيِّينَ </a:t>
            </a:r>
            <a:r>
              <a:rPr lang="ar-SA" sz="2400" b="1" dirty="0">
                <a:solidFill>
                  <a:srgbClr val="002060"/>
                </a:solidFill>
                <a:ea typeface="Calibri"/>
                <a:cs typeface="Calibri"/>
                <a:sym typeface="Calibri"/>
              </a:rPr>
              <a:t>/ </a:t>
            </a:r>
            <a:r>
              <a:rPr lang="ar-SA" sz="2400" b="1" dirty="0">
                <a:solidFill>
                  <a:srgbClr val="002060"/>
                </a:solidFill>
                <a:cs typeface="Mudir MT" pitchFamily="2" charset="-78"/>
              </a:rPr>
              <a:t>عَلَّهَا تَحْمِلُ لَهُمْ يَوْمًا أَقَلَّ مَشَقَّةً وَأَكْثَرَ دِفْئًا.</a:t>
            </a:r>
            <a:endParaRPr sz="2400" b="1" dirty="0">
              <a:solidFill>
                <a:srgbClr val="002060"/>
              </a:solidFill>
              <a:ea typeface="Calibri"/>
              <a:cs typeface="Calibri"/>
              <a:sym typeface="Calibri"/>
            </a:endParaRPr>
          </a:p>
        </p:txBody>
      </p:sp>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509018" y="740128"/>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4052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فهمهم  القرائي ذاتيا بوضع دائرة أمام الرمز الموافق لإنجازهم القرائي في الجهة الخاصة بذلك على الكراسة.  </a:t>
            </a:r>
            <a:endParaRPr lang="fr-FR" sz="1600" i="1" dirty="0">
              <a:solidFill>
                <a:schemeClr val="bg1">
                  <a:lumMod val="50000"/>
                </a:schemeClr>
              </a:solidFill>
            </a:endParaRPr>
          </a:p>
        </p:txBody>
      </p:sp>
      <p:pic>
        <p:nvPicPr>
          <p:cNvPr id="21" name="Image 20">
            <a:extLst>
              <a:ext uri="{FF2B5EF4-FFF2-40B4-BE49-F238E27FC236}">
                <a16:creationId xmlns:a16="http://schemas.microsoft.com/office/drawing/2014/main" id="{55D17C6E-620A-59C1-D06F-FEC094A4754A}"/>
              </a:ext>
            </a:extLst>
          </p:cNvPr>
          <p:cNvPicPr>
            <a:picLocks noChangeAspect="1"/>
          </p:cNvPicPr>
          <p:nvPr/>
        </p:nvPicPr>
        <p:blipFill>
          <a:blip r:embed="rId4"/>
          <a:stretch>
            <a:fillRect/>
          </a:stretch>
        </p:blipFill>
        <p:spPr>
          <a:xfrm>
            <a:off x="2654957" y="1440186"/>
            <a:ext cx="8020556" cy="5351314"/>
          </a:xfrm>
          <a:prstGeom prst="rect">
            <a:avLst/>
          </a:prstGeom>
        </p:spPr>
      </p:pic>
      <p:sp>
        <p:nvSpPr>
          <p:cNvPr id="4" name="Google Shape;1367;p31">
            <a:extLst>
              <a:ext uri="{FF2B5EF4-FFF2-40B4-BE49-F238E27FC236}">
                <a16:creationId xmlns:a16="http://schemas.microsoft.com/office/drawing/2014/main" id="{20ED6EB8-C71A-629C-A9D0-04EA05741EF1}"/>
              </a:ext>
            </a:extLst>
          </p:cNvPr>
          <p:cNvSpPr txBox="1">
            <a:spLocks/>
          </p:cNvSpPr>
          <p:nvPr/>
        </p:nvSpPr>
        <p:spPr>
          <a:xfrm>
            <a:off x="335360" y="40004"/>
            <a:ext cx="11017224"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5- التقويم الذاتي: أقوم فهمي القرائي.</a:t>
            </a:r>
          </a:p>
        </p:txBody>
      </p:sp>
    </p:spTree>
    <p:extLst>
      <p:ext uri="{BB962C8B-B14F-4D97-AF65-F5344CB8AC3E}">
        <p14:creationId xmlns:p14="http://schemas.microsoft.com/office/powerpoint/2010/main" val="814401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44546A"/>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4987636" y="5819349"/>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190345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i="1" dirty="0">
                <a:solidFill>
                  <a:srgbClr val="AEABAB"/>
                </a:solidFill>
              </a:rPr>
              <a:t>يوجه الأستاذ التلاميذ إلى توظيف تعلماتهم السابقة في إنتاج جمل وصفية لمشهد طبيعي على غرار الجملة المقترحة. </a:t>
            </a:r>
            <a:endParaRPr lang="ar-SA" sz="16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err="1">
                <a:solidFill>
                  <a:schemeClr val="bg2">
                    <a:lumMod val="50000"/>
                  </a:schemeClr>
                </a:solidFill>
              </a:rPr>
              <a:t>ٱلآنَ</a:t>
            </a:r>
            <a:r>
              <a:rPr lang="ar-SA" sz="1800" b="1" dirty="0">
                <a:solidFill>
                  <a:schemeClr val="bg2">
                    <a:lumMod val="50000"/>
                  </a:schemeClr>
                </a:solidFill>
              </a:rPr>
              <a:t>، سَنُوَظِّفُ </a:t>
            </a:r>
            <a:r>
              <a:rPr lang="ar-SA" sz="1800" b="1" dirty="0" err="1">
                <a:solidFill>
                  <a:schemeClr val="bg2">
                    <a:lumMod val="50000"/>
                  </a:schemeClr>
                </a:solidFill>
              </a:rPr>
              <a:t>تَعَلُّمَاتِنَا</a:t>
            </a:r>
            <a:r>
              <a:rPr lang="ar-SA" sz="1800" b="1" dirty="0">
                <a:solidFill>
                  <a:schemeClr val="bg2">
                    <a:lumMod val="50000"/>
                  </a:schemeClr>
                </a:solidFill>
              </a:rPr>
              <a:t> فِي إِنْتَاجِ جُمَلٍ وَصْفِيَّةٍ لِمَشْهَدٍ طَبِيعِيٍّ.</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ED1789EA-D431-4811-ADEE-6B83AFD14474}"/>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1- </a:t>
            </a:r>
            <a:r>
              <a:rPr lang="ar-MA" sz="2400" b="1" dirty="0">
                <a:solidFill>
                  <a:prstClr val="black"/>
                </a:solidFill>
                <a:cs typeface="Mudir MT" pitchFamily="2" charset="-78"/>
              </a:rPr>
              <a:t>أتمم الجمل بتعابير وصفية مناسبة:- </a:t>
            </a:r>
            <a:r>
              <a:rPr lang="ar-MA" sz="2400" b="1" dirty="0">
                <a:solidFill>
                  <a:srgbClr val="002060"/>
                </a:solidFill>
                <a:cs typeface="Mudir MT" pitchFamily="2" charset="-78"/>
                <a:sym typeface="Calibri"/>
              </a:rPr>
              <a:t>ك</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أ</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الل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يل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ب</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دوء</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ج</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وم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-ت</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وارى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هار</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a:t>
            </a:r>
            <a:endParaRPr lang="ar-SA" sz="2400" dirty="0">
              <a:solidFill>
                <a:srgbClr val="002060"/>
              </a:solidFill>
              <a:cs typeface="Mudir MT" pitchFamily="2" charset="-78"/>
            </a:endParaRPr>
          </a:p>
        </p:txBody>
      </p:sp>
      <p:graphicFrame>
        <p:nvGraphicFramePr>
          <p:cNvPr id="7" name="Tableau 6">
            <a:extLst>
              <a:ext uri="{FF2B5EF4-FFF2-40B4-BE49-F238E27FC236}">
                <a16:creationId xmlns:a16="http://schemas.microsoft.com/office/drawing/2014/main" id="{A5B270F3-31F3-2762-2DD8-8671A5C3F6C5}"/>
              </a:ext>
            </a:extLst>
          </p:cNvPr>
          <p:cNvGraphicFramePr>
            <a:graphicFrameLocks noGrp="1"/>
          </p:cNvGraphicFramePr>
          <p:nvPr>
            <p:extLst>
              <p:ext uri="{D42A27DB-BD31-4B8C-83A1-F6EECF244321}">
                <p14:modId xmlns:p14="http://schemas.microsoft.com/office/powerpoint/2010/main" val="2086471274"/>
              </p:ext>
            </p:extLst>
          </p:nvPr>
        </p:nvGraphicFramePr>
        <p:xfrm>
          <a:off x="953449" y="2098423"/>
          <a:ext cx="10052601" cy="1508790"/>
        </p:xfrm>
        <a:graphic>
          <a:graphicData uri="http://schemas.openxmlformats.org/drawingml/2006/table">
            <a:tbl>
              <a:tblPr firstRow="1" bandRow="1">
                <a:noFill/>
              </a:tblPr>
              <a:tblGrid>
                <a:gridCol w="10052601">
                  <a:extLst>
                    <a:ext uri="{9D8B030D-6E8A-4147-A177-3AD203B41FA5}">
                      <a16:colId xmlns:a16="http://schemas.microsoft.com/office/drawing/2014/main" val="3677733942"/>
                    </a:ext>
                  </a:extLst>
                </a:gridCol>
              </a:tblGrid>
              <a:tr h="443526">
                <a:tc>
                  <a:txBody>
                    <a:bodyPr/>
                    <a:lstStyle/>
                    <a:p>
                      <a:pPr marL="228600" marR="0" lvl="0" indent="-228600" algn="r" rtl="1">
                        <a:lnSpc>
                          <a:spcPct val="10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a:t>
                      </a:r>
                      <a:r>
                        <a:rPr lang="ar-SA" sz="2400" dirty="0"/>
                        <a:t> </a:t>
                      </a:r>
                      <a:r>
                        <a:rPr lang="ar-SA" sz="2400" b="1" kern="1200" dirty="0">
                          <a:solidFill>
                            <a:prstClr val="black"/>
                          </a:solidFill>
                          <a:latin typeface="+mn-lt"/>
                          <a:ea typeface="+mn-ea"/>
                          <a:cs typeface="Mudir MT" pitchFamily="2" charset="-78"/>
                        </a:rPr>
                        <a:t>خَلْفَ قِمَمِ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لجِبَالِ، تَارِكًا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لسَّمَاءَ تَكْتَسِي بِحُمْرَةِ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لشَّفَقِ</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r h="443526">
                <a:tc>
                  <a:txBody>
                    <a:bodyPr/>
                    <a:lstStyle/>
                    <a:p>
                      <a:pPr marL="228600" marR="0" lvl="0" indent="-228600" algn="r" rtl="1">
                        <a:lnSpc>
                          <a:spcPct val="10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ز</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ح</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..................................على ال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الن</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685179663"/>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في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لس</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ماء</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بار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د</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 أ</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لت</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هين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ث</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نور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ها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قيق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713230993"/>
                  </a:ext>
                </a:extLst>
              </a:tr>
            </a:tbl>
          </a:graphicData>
        </a:graphic>
      </p:graphicFrame>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8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4060880" y="38415"/>
            <a:ext cx="7344465" cy="494771"/>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chemeClr val="bg2">
                    <a:lumMod val="50000"/>
                  </a:schemeClr>
                </a:solidFill>
              </a:rPr>
              <a:t>هَيَّا لِنُرَاجِعْ مَعًا </a:t>
            </a:r>
            <a:r>
              <a:rPr lang="ar-SA" sz="1800" b="1" dirty="0" err="1">
                <a:solidFill>
                  <a:schemeClr val="bg2">
                    <a:lumMod val="50000"/>
                  </a:schemeClr>
                </a:solidFill>
              </a:rPr>
              <a:t>ٱلْأَجْوِبَةَ</a:t>
            </a:r>
            <a:r>
              <a:rPr lang="ar-SA" sz="1800" b="1" dirty="0">
                <a:solidFill>
                  <a:schemeClr val="bg2">
                    <a:lumMod val="50000"/>
                  </a:schemeClr>
                </a:solidFill>
              </a:rPr>
              <a:t> </a:t>
            </a:r>
            <a:r>
              <a:rPr lang="ar-SA" sz="1800" b="1" dirty="0" err="1">
                <a:solidFill>
                  <a:schemeClr val="bg2">
                    <a:lumMod val="50000"/>
                  </a:schemeClr>
                </a:solidFill>
              </a:rPr>
              <a:t>ٱلْمُقْتَرَحَةَ</a:t>
            </a:r>
            <a:r>
              <a:rPr lang="ar-SA" sz="1800" b="1" dirty="0">
                <a:solidFill>
                  <a:schemeClr val="bg2">
                    <a:lumMod val="50000"/>
                  </a:schemeClr>
                </a:solidFill>
              </a:rPr>
              <a:t> مِنْ قِبَلِكُمْ.</a:t>
            </a:r>
          </a:p>
        </p:txBody>
      </p:sp>
      <p:sp>
        <p:nvSpPr>
          <p:cNvPr id="6" name="Rectangle 5">
            <a:extLst>
              <a:ext uri="{FF2B5EF4-FFF2-40B4-BE49-F238E27FC236}">
                <a16:creationId xmlns:a16="http://schemas.microsoft.com/office/drawing/2014/main" id="{50DADE57-1690-A483-8268-E2164F234420}"/>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ZoneTexte 9">
            <a:extLst>
              <a:ext uri="{FF2B5EF4-FFF2-40B4-BE49-F238E27FC236}">
                <a16:creationId xmlns:a16="http://schemas.microsoft.com/office/drawing/2014/main" id="{DC76E66D-C746-B103-A9FA-B33933734C87}"/>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1- </a:t>
            </a:r>
            <a:r>
              <a:rPr lang="ar-MA" sz="2400" b="1" dirty="0">
                <a:solidFill>
                  <a:prstClr val="black"/>
                </a:solidFill>
                <a:cs typeface="Mudir MT" pitchFamily="2" charset="-78"/>
              </a:rPr>
              <a:t>أتمم الجمل بتعابير وصفية مناسبة:- </a:t>
            </a:r>
            <a:r>
              <a:rPr lang="ar-MA" sz="2400" b="1" dirty="0">
                <a:solidFill>
                  <a:srgbClr val="002060"/>
                </a:solidFill>
                <a:cs typeface="Mudir MT" pitchFamily="2" charset="-78"/>
                <a:sym typeface="Calibri"/>
              </a:rPr>
              <a:t>ك</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أ</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الل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يل</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ب</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دوء</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ج</a:t>
            </a:r>
            <a:r>
              <a:rPr lang="ar-SA" sz="2400" b="1" dirty="0">
                <a:solidFill>
                  <a:srgbClr val="002060"/>
                </a:solidFill>
                <a:cs typeface="Mudir MT" pitchFamily="2" charset="-78"/>
                <a:sym typeface="Calibri"/>
              </a:rPr>
              <a:t>ُ</a:t>
            </a:r>
            <a:r>
              <a:rPr lang="ar-MA" sz="2400" b="1" dirty="0" err="1">
                <a:solidFill>
                  <a:srgbClr val="002060"/>
                </a:solidFill>
                <a:cs typeface="Mudir MT" pitchFamily="2" charset="-78"/>
                <a:sym typeface="Calibri"/>
              </a:rPr>
              <a:t>وم</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-ت</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وارى الن</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هار</a:t>
            </a:r>
            <a:r>
              <a:rPr lang="ar-SA" sz="2400" b="1" dirty="0">
                <a:solidFill>
                  <a:srgbClr val="002060"/>
                </a:solidFill>
                <a:cs typeface="Mudir MT" pitchFamily="2" charset="-78"/>
                <a:sym typeface="Calibri"/>
              </a:rPr>
              <a:t>ُ</a:t>
            </a:r>
            <a:r>
              <a:rPr lang="ar-MA" sz="2400" b="1" dirty="0">
                <a:solidFill>
                  <a:srgbClr val="002060"/>
                </a:solidFill>
                <a:cs typeface="Mudir MT" pitchFamily="2" charset="-78"/>
                <a:sym typeface="Calibri"/>
              </a:rPr>
              <a:t> </a:t>
            </a:r>
            <a:endParaRPr lang="ar-SA" sz="2400" dirty="0">
              <a:solidFill>
                <a:srgbClr val="002060"/>
              </a:solidFill>
              <a:cs typeface="Mudir MT" pitchFamily="2" charset="-78"/>
            </a:endParaRPr>
          </a:p>
        </p:txBody>
      </p:sp>
      <p:graphicFrame>
        <p:nvGraphicFramePr>
          <p:cNvPr id="13" name="Tableau 12">
            <a:extLst>
              <a:ext uri="{FF2B5EF4-FFF2-40B4-BE49-F238E27FC236}">
                <a16:creationId xmlns:a16="http://schemas.microsoft.com/office/drawing/2014/main" id="{968DFFFB-FE84-A023-57E8-5697DED5A271}"/>
              </a:ext>
            </a:extLst>
          </p:cNvPr>
          <p:cNvGraphicFramePr>
            <a:graphicFrameLocks noGrp="1"/>
          </p:cNvGraphicFramePr>
          <p:nvPr>
            <p:extLst>
              <p:ext uri="{D42A27DB-BD31-4B8C-83A1-F6EECF244321}">
                <p14:modId xmlns:p14="http://schemas.microsoft.com/office/powerpoint/2010/main" val="862492015"/>
              </p:ext>
            </p:extLst>
          </p:nvPr>
        </p:nvGraphicFramePr>
        <p:xfrm>
          <a:off x="953449" y="2098423"/>
          <a:ext cx="10052601" cy="1783110"/>
        </p:xfrm>
        <a:graphic>
          <a:graphicData uri="http://schemas.openxmlformats.org/drawingml/2006/table">
            <a:tbl>
              <a:tblPr firstRow="1" bandRow="1">
                <a:noFill/>
              </a:tblPr>
              <a:tblGrid>
                <a:gridCol w="10052601">
                  <a:extLst>
                    <a:ext uri="{9D8B030D-6E8A-4147-A177-3AD203B41FA5}">
                      <a16:colId xmlns:a16="http://schemas.microsoft.com/office/drawing/2014/main" val="3677733942"/>
                    </a:ext>
                  </a:extLst>
                </a:gridCol>
              </a:tblGrid>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a:t>
                      </a:r>
                      <a:r>
                        <a:rPr lang="ar-SA" sz="2400" dirty="0"/>
                        <a:t> </a:t>
                      </a:r>
                      <a:r>
                        <a:rPr lang="ar-SA" sz="2400" b="1" kern="1200" dirty="0">
                          <a:solidFill>
                            <a:prstClr val="black"/>
                          </a:solidFill>
                          <a:latin typeface="+mn-lt"/>
                          <a:ea typeface="+mn-ea"/>
                          <a:cs typeface="Mudir MT" pitchFamily="2" charset="-78"/>
                        </a:rPr>
                        <a:t>خَلْفَ قِمَمِ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لجِبَالِ، تَارِكًا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لسَّمَاءَ تَكْتَسِي بِحُمْرَةِ </a:t>
                      </a:r>
                      <a:r>
                        <a:rPr lang="ar-MA" sz="2400" b="1" kern="1200" dirty="0">
                          <a:solidFill>
                            <a:prstClr val="black"/>
                          </a:solidFill>
                          <a:latin typeface="+mn-lt"/>
                          <a:ea typeface="+mn-ea"/>
                          <a:cs typeface="Mudir MT" pitchFamily="2" charset="-78"/>
                          <a:sym typeface="Calibri"/>
                        </a:rPr>
                        <a:t> </a:t>
                      </a:r>
                      <a:r>
                        <a:rPr lang="ar-MA" sz="2400" b="1" kern="1200" dirty="0">
                          <a:solidFill>
                            <a:prstClr val="black"/>
                          </a:solidFill>
                          <a:latin typeface="Simplified Arabic" panose="02020603050405020304" pitchFamily="18" charset="-78"/>
                          <a:ea typeface="+mn-ea"/>
                          <a:cs typeface="Simplified Arabic" panose="02020603050405020304" pitchFamily="18" charset="-78"/>
                          <a:sym typeface="Calibri"/>
                        </a:rPr>
                        <a:t>ٱ</a:t>
                      </a:r>
                      <a:r>
                        <a:rPr lang="ar-SA" sz="2400" b="1" kern="1200" dirty="0">
                          <a:solidFill>
                            <a:prstClr val="black"/>
                          </a:solidFill>
                          <a:latin typeface="+mn-lt"/>
                          <a:ea typeface="+mn-ea"/>
                          <a:cs typeface="Mudir MT" pitchFamily="2" charset="-78"/>
                        </a:rPr>
                        <a:t>لشَّفَقِ</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ز</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ح</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..................................على ال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الن</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685179663"/>
                  </a:ext>
                </a:extLst>
              </a:tr>
              <a:tr h="443526">
                <a:tc>
                  <a:txBody>
                    <a:bodyPr/>
                    <a:lstStyle/>
                    <a:p>
                      <a:pPr marL="228600" marR="0" lvl="0" indent="-228600" algn="r" rtl="1">
                        <a:lnSpc>
                          <a:spcPct val="150000"/>
                        </a:lnSpc>
                        <a:spcBef>
                          <a:spcPts val="0"/>
                        </a:spcBef>
                        <a:spcAft>
                          <a:spcPts val="0"/>
                        </a:spcAft>
                        <a:buClr>
                          <a:srgbClr val="000000"/>
                        </a:buClr>
                        <a:buSzPts val="1200"/>
                        <a:buFont typeface="Noto Sans Symbols"/>
                        <a:buChar char="❑"/>
                      </a:pPr>
                      <a:r>
                        <a:rPr lang="ar-MA" sz="2400" b="1" kern="1200" dirty="0">
                          <a:solidFill>
                            <a:prstClr val="black"/>
                          </a:solidFill>
                          <a:latin typeface="+mn-lt"/>
                          <a:ea typeface="+mn-ea"/>
                          <a:cs typeface="Mudir MT" pitchFamily="2" charset="-78"/>
                          <a:sym typeface="Calibri"/>
                        </a:rPr>
                        <a:t>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في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لس</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ماء</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بار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د</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ة</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 ف</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 أ</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ع</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ي</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لت</a:t>
                      </a:r>
                      <a:r>
                        <a:rPr lang="ar-SA" sz="2400" b="1" kern="1200" dirty="0">
                          <a:solidFill>
                            <a:prstClr val="black"/>
                          </a:solidFill>
                          <a:latin typeface="+mn-lt"/>
                          <a:ea typeface="+mn-ea"/>
                          <a:cs typeface="Mudir MT" pitchFamily="2" charset="-78"/>
                          <a:sym typeface="Calibri"/>
                        </a:rPr>
                        <a:t>َّ</a:t>
                      </a:r>
                      <a:r>
                        <a:rPr lang="ar-MA" sz="2400" b="1" kern="1200" dirty="0" err="1">
                          <a:solidFill>
                            <a:prstClr val="black"/>
                          </a:solidFill>
                          <a:latin typeface="+mn-lt"/>
                          <a:ea typeface="+mn-ea"/>
                          <a:cs typeface="Mudir MT" pitchFamily="2" charset="-78"/>
                          <a:sym typeface="Calibri"/>
                        </a:rPr>
                        <a:t>ائ</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هين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ت</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ن</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ث</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 نور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ها  </a:t>
                      </a:r>
                      <a:r>
                        <a:rPr lang="ar-MA" sz="2400" b="1" kern="1200" dirty="0" err="1">
                          <a:solidFill>
                            <a:prstClr val="black"/>
                          </a:solidFill>
                          <a:latin typeface="Simplified Arabic" panose="02020603050405020304" pitchFamily="18" charset="-78"/>
                          <a:ea typeface="+mn-ea"/>
                          <a:cs typeface="Simplified Arabic" panose="02020603050405020304" pitchFamily="18" charset="-78"/>
                          <a:sym typeface="Calibri"/>
                        </a:rPr>
                        <a:t>ٱ</a:t>
                      </a:r>
                      <a:r>
                        <a:rPr lang="ar-MA" sz="2400" b="1" kern="1200" dirty="0" err="1">
                          <a:solidFill>
                            <a:prstClr val="black"/>
                          </a:solidFill>
                          <a:latin typeface="+mn-lt"/>
                          <a:ea typeface="+mn-ea"/>
                          <a:cs typeface="Mudir MT" pitchFamily="2" charset="-78"/>
                          <a:sym typeface="Calibri"/>
                        </a:rPr>
                        <a:t>لر</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قيق</a:t>
                      </a:r>
                      <a:r>
                        <a:rPr lang="ar-SA" sz="2400" b="1" kern="1200" dirty="0">
                          <a:solidFill>
                            <a:prstClr val="black"/>
                          </a:solidFill>
                          <a:latin typeface="+mn-lt"/>
                          <a:ea typeface="+mn-ea"/>
                          <a:cs typeface="Mudir MT" pitchFamily="2" charset="-78"/>
                          <a:sym typeface="Calibri"/>
                        </a:rPr>
                        <a:t>َ</a:t>
                      </a:r>
                      <a:r>
                        <a:rPr lang="ar-MA" sz="2400" b="1" kern="1200" dirty="0">
                          <a:solidFill>
                            <a:prstClr val="black"/>
                          </a:solidFill>
                          <a:latin typeface="+mn-lt"/>
                          <a:ea typeface="+mn-ea"/>
                          <a:cs typeface="Mudir MT" pitchFamily="2" charset="-78"/>
                          <a:sym typeface="Calibri"/>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713230993"/>
                  </a:ext>
                </a:extLst>
              </a:tr>
            </a:tbl>
          </a:graphicData>
        </a:graphic>
      </p:graphicFrame>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SA" sz="1800" b="1" dirty="0">
                <a:solidFill>
                  <a:schemeClr val="bg2">
                    <a:lumMod val="50000"/>
                  </a:schemeClr>
                </a:solidFill>
              </a:rPr>
              <a:t>ٱلْيَوْمَ أَغْنَيْنَا رَصِيدَنَا </a:t>
            </a:r>
            <a:r>
              <a:rPr lang="ar-SA" sz="1800" b="1" dirty="0" err="1">
                <a:solidFill>
                  <a:schemeClr val="bg2">
                    <a:lumMod val="50000"/>
                  </a:schemeClr>
                </a:solidFill>
              </a:rPr>
              <a:t>ٱلْوَصْفِيَّ</a:t>
            </a:r>
            <a:r>
              <a:rPr lang="ar-SA" sz="1800" b="1" dirty="0">
                <a:solidFill>
                  <a:schemeClr val="bg2">
                    <a:lumMod val="50000"/>
                  </a:schemeClr>
                </a:solidFill>
              </a:rPr>
              <a:t> بِعِبَارَاتٍ وَأَسَالِيبَ جَدِيدَةٍ تَتَعَلَّقُ بِوَصْفِ مَشْهَدٍ طَبِيعِيٍّ. فَمَنْ يُذَكِّرُنَا بِبَعْضٍ مِنْهَا؟</a:t>
            </a:r>
            <a:endParaRPr lang="ar-MA" sz="1800" b="1" dirty="0">
              <a:solidFill>
                <a:schemeClr val="bg2">
                  <a:lumMod val="50000"/>
                </a:schemeClr>
              </a:solidFill>
            </a:endParaRP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عبارات وأساليب وصفية مما تم تعلمه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216605" y="89179"/>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800" b="1" dirty="0">
                <a:solidFill>
                  <a:schemeClr val="bg1">
                    <a:lumMod val="50000"/>
                  </a:schemeClr>
                </a:solidFill>
              </a:rPr>
              <a:t>اليوم أغنينا رصيدنا </a:t>
            </a:r>
            <a:r>
              <a:rPr lang="ar-SA" sz="1800" b="1" dirty="0">
                <a:solidFill>
                  <a:schemeClr val="bg1">
                    <a:lumMod val="50000"/>
                  </a:schemeClr>
                </a:solidFill>
              </a:rPr>
              <a:t>في الوصف </a:t>
            </a:r>
            <a:r>
              <a:rPr lang="ar-MA" sz="1800" b="1" dirty="0">
                <a:solidFill>
                  <a:schemeClr val="bg1">
                    <a:lumMod val="50000"/>
                  </a:schemeClr>
                </a:solidFill>
              </a:rPr>
              <a:t>بعبارات وأساليب  جديدة تتعلق </a:t>
            </a:r>
            <a:r>
              <a:rPr lang="ar-SA" sz="1800" b="1" dirty="0">
                <a:solidFill>
                  <a:schemeClr val="bg1">
                    <a:lumMod val="50000"/>
                  </a:schemeClr>
                </a:solidFill>
              </a:rPr>
              <a:t>بوصف مشهد طبيعي</a:t>
            </a:r>
            <a:r>
              <a:rPr lang="ar-MA" sz="1800" b="1" dirty="0">
                <a:solidFill>
                  <a:schemeClr val="bg1">
                    <a:lumMod val="50000"/>
                  </a:schemeClr>
                </a:solidFill>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371282" y="49141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1">
              <a:spcBef>
                <a:spcPts val="0"/>
              </a:spcBef>
            </a:pPr>
            <a:r>
              <a:rPr lang="ar-MA" sz="16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6251171" y="2221780"/>
            <a:ext cx="4728108"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زَحَفَ</a:t>
            </a:r>
            <a:r>
              <a:rPr lang="ar-SA" sz="2400" b="1" dirty="0">
                <a:solidFill>
                  <a:srgbClr val="002060"/>
                </a:solidFill>
                <a:cs typeface="Mudir MT" pitchFamily="2" charset="-78"/>
              </a:rPr>
              <a:t> اللَّيْلُ </a:t>
            </a:r>
            <a:r>
              <a:rPr lang="ar-SA" sz="2400" b="1" dirty="0">
                <a:solidFill>
                  <a:srgbClr val="C00000"/>
                </a:solidFill>
                <a:cs typeface="Mudir MT" pitchFamily="2" charset="-78"/>
              </a:rPr>
              <a:t>بِهُدوءٍ</a:t>
            </a:r>
            <a:r>
              <a:rPr lang="ar-SA" sz="2400" b="1" dirty="0">
                <a:solidFill>
                  <a:srgbClr val="002060"/>
                </a:solidFill>
                <a:cs typeface="Mudir MT" pitchFamily="2" charset="-78"/>
              </a:rPr>
              <a:t> </a:t>
            </a:r>
            <a:r>
              <a:rPr lang="ar-MA" sz="2400" b="1" dirty="0">
                <a:solidFill>
                  <a:srgbClr val="002060"/>
                </a:solidFill>
                <a:cs typeface="Mudir MT" pitchFamily="2" charset="-78"/>
                <a:sym typeface="Calibri"/>
              </a:rPr>
              <a:t>عَلَى أَكْوَاخِ</a:t>
            </a:r>
            <a:r>
              <a:rPr lang="en-US" sz="2400" b="1" dirty="0">
                <a:solidFill>
                  <a:srgbClr val="002060"/>
                </a:solidFill>
                <a:cs typeface="Mudir MT" pitchFamily="2" charset="-78"/>
                <a:sym typeface="Calibri"/>
              </a:rPr>
              <a:t> </a:t>
            </a:r>
            <a:r>
              <a:rPr lang="ar-MA" sz="2400" b="1" dirty="0">
                <a:solidFill>
                  <a:srgbClr val="002060"/>
                </a:solidFill>
                <a:cs typeface="Mudir MT" pitchFamily="2" charset="-78"/>
                <a:sym typeface="Calibri"/>
              </a:rPr>
              <a:t>ٱ</a:t>
            </a:r>
            <a:r>
              <a:rPr lang="ar-SA" sz="2400" b="1" dirty="0">
                <a:solidFill>
                  <a:srgbClr val="002060"/>
                </a:solidFill>
                <a:cs typeface="Mudir MT" pitchFamily="2" charset="-78"/>
                <a:sym typeface="Calibri"/>
              </a:rPr>
              <a:t>لدَُوارِ</a:t>
            </a:r>
            <a:endParaRPr sz="2400" b="1" i="0" u="none" strike="noStrike" cap="none" dirty="0">
              <a:solidFill>
                <a:schemeClr val="dk1"/>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6078234" y="3322370"/>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C00000"/>
                </a:solidFill>
                <a:cs typeface="Mudir MT" pitchFamily="2" charset="-78"/>
              </a:rPr>
              <a:t>سَادَ</a:t>
            </a:r>
            <a:r>
              <a:rPr lang="ar-SA" sz="2400" b="1" dirty="0">
                <a:solidFill>
                  <a:srgbClr val="002060"/>
                </a:solidFill>
                <a:cs typeface="Mudir MT" pitchFamily="2" charset="-78"/>
              </a:rPr>
              <a:t> صَمْتٌ </a:t>
            </a:r>
            <a:r>
              <a:rPr lang="ar-SA" sz="2400" b="1" dirty="0">
                <a:solidFill>
                  <a:srgbClr val="C00000"/>
                </a:solidFill>
                <a:cs typeface="Mudir MT" pitchFamily="2" charset="-78"/>
              </a:rPr>
              <a:t>رَهِيبٌ</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4363734" y="4339944"/>
            <a:ext cx="342900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ظَهَرَتِ</a:t>
            </a:r>
            <a:r>
              <a:rPr lang="ar-SA" sz="2400" b="1" dirty="0">
                <a:solidFill>
                  <a:srgbClr val="002060"/>
                </a:solidFill>
                <a:cs typeface="Mudir MT" pitchFamily="2" charset="-78"/>
              </a:rPr>
              <a:t> النُّجُومُ </a:t>
            </a:r>
            <a:r>
              <a:rPr lang="ar-SA" sz="2400" b="1" dirty="0">
                <a:solidFill>
                  <a:srgbClr val="C00000"/>
                </a:solidFill>
                <a:cs typeface="Mudir MT" pitchFamily="2" charset="-78"/>
              </a:rPr>
              <a:t>كَأَمَلٍ</a:t>
            </a:r>
            <a:r>
              <a:rPr lang="ar-SA" sz="2400" b="1" dirty="0">
                <a:solidFill>
                  <a:srgbClr val="002060"/>
                </a:solidFill>
                <a:cs typeface="Mudir MT" pitchFamily="2" charset="-78"/>
              </a:rPr>
              <a:t> فِي النَّجَاةِ</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014153" y="5137307"/>
            <a:ext cx="6357129"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C00000"/>
                </a:solidFill>
                <a:cs typeface="Mudir MT" pitchFamily="2" charset="-78"/>
              </a:rPr>
              <a:t>تَتَلَأْلَأُ</a:t>
            </a:r>
            <a:r>
              <a:rPr lang="ar-SA" sz="2400" b="1" dirty="0">
                <a:solidFill>
                  <a:srgbClr val="002060"/>
                </a:solidFill>
                <a:cs typeface="Mudir MT" pitchFamily="2" charset="-78"/>
              </a:rPr>
              <a:t> النُّجُومُ فِي السَّمَاءِ </a:t>
            </a:r>
            <a:r>
              <a:rPr lang="ar-SA" sz="2400" b="1" dirty="0">
                <a:solidFill>
                  <a:srgbClr val="C00000"/>
                </a:solidFill>
                <a:cs typeface="Mudir MT" pitchFamily="2" charset="-78"/>
              </a:rPr>
              <a:t>كَأَنَّهَا</a:t>
            </a:r>
            <a:r>
              <a:rPr lang="ar-SA" sz="2400" b="1" dirty="0">
                <a:solidFill>
                  <a:srgbClr val="002060"/>
                </a:solidFill>
                <a:cs typeface="Mudir MT" pitchFamily="2" charset="-78"/>
              </a:rPr>
              <a:t> تَبُثُّ </a:t>
            </a:r>
            <a:r>
              <a:rPr lang="ar-SA" sz="2400" b="1" dirty="0">
                <a:solidFill>
                  <a:srgbClr val="C00000"/>
                </a:solidFill>
                <a:cs typeface="Mudir MT" pitchFamily="2" charset="-78"/>
              </a:rPr>
              <a:t>الدَّفْءَ</a:t>
            </a:r>
            <a:r>
              <a:rPr lang="ar-SA" sz="2400" b="1" dirty="0">
                <a:solidFill>
                  <a:srgbClr val="002060"/>
                </a:solidFill>
                <a:cs typeface="Mudir MT" pitchFamily="2" charset="-78"/>
              </a:rPr>
              <a:t> فِي الْقُلُوبِ</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SA" sz="1800" b="1" dirty="0"/>
              <a:t>فِي </a:t>
            </a:r>
            <a:r>
              <a:rPr lang="ar-SA" sz="1800" b="1" dirty="0" err="1"/>
              <a:t>ٱلْمَنزِلِ</a:t>
            </a:r>
            <a:r>
              <a:rPr lang="ar-SA" sz="1800" b="1" dirty="0"/>
              <a:t>، </a:t>
            </a:r>
            <a:r>
              <a:rPr lang="ar-SA" sz="1800" b="1" dirty="0" err="1"/>
              <a:t>ٱكْتُبْ</a:t>
            </a:r>
            <a:r>
              <a:rPr lang="ar-SA" sz="1800" b="1" dirty="0"/>
              <a:t> جُمَلًا وَصْفِيَّةً لِمَشْهَدٍ طَبِيعِيٍّ أُوَظِّفُ فِيهَا </a:t>
            </a:r>
            <a:r>
              <a:rPr lang="ar-SA" sz="1800" b="1" dirty="0" err="1"/>
              <a:t>ٱلْأَلْفَاظَ</a:t>
            </a:r>
            <a:r>
              <a:rPr lang="ar-SA" sz="1800" b="1" dirty="0"/>
              <a:t> </a:t>
            </a:r>
            <a:r>
              <a:rPr lang="ar-SA" sz="1800" b="1" dirty="0" err="1"/>
              <a:t>وَٱلْعِبَارَاتِ</a:t>
            </a:r>
            <a:r>
              <a:rPr lang="ar-SA" sz="1800" b="1" dirty="0"/>
              <a:t> </a:t>
            </a:r>
            <a:r>
              <a:rPr lang="ar-SA" sz="1800" b="1" dirty="0" err="1"/>
              <a:t>ٱلْمُقْتَرَحَةَ</a:t>
            </a:r>
            <a:r>
              <a:rPr lang="ar-SA" sz="1800" b="1" dirty="0"/>
              <a:t>.</a:t>
            </a:r>
            <a:r>
              <a:rPr lang="ar-SA" sz="1800" b="1" dirty="0">
                <a:solidFill>
                  <a:schemeClr val="bg1">
                    <a:lumMod val="50000"/>
                  </a:schemeClr>
                </a:solidFill>
                <a:latin typeface="+mn-lt"/>
              </a:rPr>
              <a:t>.</a:t>
            </a:r>
            <a:r>
              <a:rPr lang="ar-MA" sz="1800" b="1" dirty="0">
                <a:solidFill>
                  <a:schemeClr val="bg1">
                    <a:lumMod val="50000"/>
                  </a:schemeClr>
                </a:solidFill>
                <a:latin typeface="+mn-lt"/>
                <a:ea typeface="Calibri"/>
                <a:cs typeface="Calibri"/>
                <a:sym typeface="Calibri"/>
              </a:rPr>
              <a:t> </a:t>
            </a:r>
          </a:p>
        </p:txBody>
      </p:sp>
      <p:pic>
        <p:nvPicPr>
          <p:cNvPr id="7" name="Google Shape;1715;p61">
            <a:extLst>
              <a:ext uri="{FF2B5EF4-FFF2-40B4-BE49-F238E27FC236}">
                <a16:creationId xmlns:a16="http://schemas.microsoft.com/office/drawing/2014/main" id="{F32A82F8-DF0E-ACC6-FEC1-016D11FDD2DA}"/>
              </a:ext>
            </a:extLst>
          </p:cNvPr>
          <p:cNvPicPr preferRelativeResize="0"/>
          <p:nvPr/>
        </p:nvPicPr>
        <p:blipFill rotWithShape="1">
          <a:blip r:embed="rId3">
            <a:alphaModFix/>
          </a:blip>
          <a:srcRect/>
          <a:stretch/>
        </p:blipFill>
        <p:spPr>
          <a:xfrm>
            <a:off x="153248" y="64579"/>
            <a:ext cx="731837" cy="731837"/>
          </a:xfrm>
          <a:prstGeom prst="rect">
            <a:avLst/>
          </a:prstGeom>
          <a:noFill/>
          <a:ln>
            <a:noFill/>
          </a:ln>
        </p:spPr>
      </p:pic>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ZoneTexte 11">
            <a:extLst>
              <a:ext uri="{FF2B5EF4-FFF2-40B4-BE49-F238E27FC236}">
                <a16:creationId xmlns:a16="http://schemas.microsoft.com/office/drawing/2014/main" id="{B5AA2E46-B36C-D468-4B0B-670E34CC7845}"/>
              </a:ext>
            </a:extLst>
          </p:cNvPr>
          <p:cNvSpPr txBox="1"/>
          <p:nvPr/>
        </p:nvSpPr>
        <p:spPr>
          <a:xfrm>
            <a:off x="299263" y="1276259"/>
            <a:ext cx="11693236" cy="461665"/>
          </a:xfrm>
          <a:prstGeom prst="rect">
            <a:avLst/>
          </a:prstGeom>
          <a:solidFill>
            <a:schemeClr val="accent6">
              <a:lumMod val="20000"/>
              <a:lumOff val="80000"/>
            </a:schemeClr>
          </a:solidFill>
        </p:spPr>
        <p:txBody>
          <a:bodyPr wrap="square">
            <a:spAutoFit/>
          </a:bodyPr>
          <a:lstStyle/>
          <a:p>
            <a:pPr marL="228600" lvl="0" indent="-228600" algn="r" defTabSz="685800" rtl="1">
              <a:defRPr/>
            </a:pPr>
            <a:r>
              <a:rPr lang="ar-SA" sz="2400" b="1" dirty="0">
                <a:solidFill>
                  <a:prstClr val="black"/>
                </a:solidFill>
                <a:cs typeface="Mudir MT" pitchFamily="2" charset="-78"/>
              </a:rPr>
              <a:t>2- </a:t>
            </a:r>
            <a:r>
              <a:rPr lang="ar-MA" sz="2400" b="1" dirty="0">
                <a:solidFill>
                  <a:prstClr val="black"/>
                </a:solidFill>
                <a:cs typeface="Mudir MT" pitchFamily="2" charset="-78"/>
              </a:rPr>
              <a:t>أصف في جملة مشهدا طبيعيا موظفا التعابير </a:t>
            </a:r>
            <a:r>
              <a:rPr lang="ar-MA" sz="2400" b="1" dirty="0">
                <a:solidFill>
                  <a:prstClr val="black"/>
                </a:solidFill>
                <a:cs typeface="Mudir MT" pitchFamily="2" charset="-78"/>
                <a:sym typeface="Calibri"/>
              </a:rPr>
              <a:t>الآتية: </a:t>
            </a:r>
            <a:r>
              <a:rPr lang="ar-MA" sz="2400" b="1" dirty="0">
                <a:solidFill>
                  <a:srgbClr val="002060"/>
                </a:solidFill>
                <a:cs typeface="Mudir MT" pitchFamily="2" charset="-78"/>
                <a:sym typeface="Calibri"/>
              </a:rPr>
              <a:t>يَتَرَقَّبُونَ شَمْسَ- أَوْجَاعَ بَرْدِ </a:t>
            </a:r>
            <a:r>
              <a:rPr lang="ar-MA" sz="2400" b="1" dirty="0" err="1">
                <a:solidFill>
                  <a:srgbClr val="002060"/>
                </a:solidFill>
                <a:cs typeface="Mudir MT" pitchFamily="2" charset="-78"/>
                <a:sym typeface="Calibri"/>
              </a:rPr>
              <a:t>ٱلشِّتَاءِ</a:t>
            </a:r>
            <a:r>
              <a:rPr lang="ar-MA" sz="2400" b="1" dirty="0">
                <a:solidFill>
                  <a:srgbClr val="002060"/>
                </a:solidFill>
                <a:cs typeface="Mudir MT" pitchFamily="2" charset="-78"/>
                <a:sym typeface="Calibri"/>
              </a:rPr>
              <a:t>- </a:t>
            </a:r>
            <a:r>
              <a:rPr lang="ar-MA" sz="2400" b="1" dirty="0" err="1">
                <a:solidFill>
                  <a:srgbClr val="002060"/>
                </a:solidFill>
                <a:cs typeface="Mudir MT" pitchFamily="2" charset="-78"/>
                <a:sym typeface="Calibri"/>
              </a:rPr>
              <a:t>ٱلصَّبَاحُ</a:t>
            </a:r>
            <a:r>
              <a:rPr lang="ar-MA" sz="2400" b="1" dirty="0">
                <a:solidFill>
                  <a:srgbClr val="002060"/>
                </a:solidFill>
                <a:cs typeface="Mudir MT" pitchFamily="2" charset="-78"/>
                <a:sym typeface="Calibri"/>
              </a:rPr>
              <a:t> </a:t>
            </a:r>
            <a:r>
              <a:rPr lang="ar-MA" sz="2400" b="1" dirty="0" err="1">
                <a:solidFill>
                  <a:srgbClr val="002060"/>
                </a:solidFill>
                <a:cs typeface="Mudir MT" pitchFamily="2" charset="-78"/>
                <a:sym typeface="Calibri"/>
              </a:rPr>
              <a:t>ٱلْجَدِيد</a:t>
            </a:r>
            <a:endParaRPr lang="ar-SA" sz="2400" b="1" dirty="0">
              <a:solidFill>
                <a:srgbClr val="002060"/>
              </a:solidFill>
              <a:cs typeface="Mudir MT" pitchFamily="2" charset="-78"/>
            </a:endParaRPr>
          </a:p>
        </p:txBody>
      </p:sp>
      <p:graphicFrame>
        <p:nvGraphicFramePr>
          <p:cNvPr id="9" name="Tableau 8">
            <a:extLst>
              <a:ext uri="{FF2B5EF4-FFF2-40B4-BE49-F238E27FC236}">
                <a16:creationId xmlns:a16="http://schemas.microsoft.com/office/drawing/2014/main" id="{5D10EF64-FACE-BD84-44F3-05B702CE20DE}"/>
              </a:ext>
            </a:extLst>
          </p:cNvPr>
          <p:cNvGraphicFramePr>
            <a:graphicFrameLocks noGrp="1"/>
          </p:cNvGraphicFramePr>
          <p:nvPr>
            <p:extLst>
              <p:ext uri="{D42A27DB-BD31-4B8C-83A1-F6EECF244321}">
                <p14:modId xmlns:p14="http://schemas.microsoft.com/office/powerpoint/2010/main" val="2308758968"/>
              </p:ext>
            </p:extLst>
          </p:nvPr>
        </p:nvGraphicFramePr>
        <p:xfrm>
          <a:off x="484075" y="2189119"/>
          <a:ext cx="11188930" cy="1379521"/>
        </p:xfrm>
        <a:graphic>
          <a:graphicData uri="http://schemas.openxmlformats.org/drawingml/2006/table">
            <a:tbl>
              <a:tblPr firstRow="1" bandRow="1">
                <a:noFill/>
              </a:tblPr>
              <a:tblGrid>
                <a:gridCol w="11188930">
                  <a:extLst>
                    <a:ext uri="{9D8B030D-6E8A-4147-A177-3AD203B41FA5}">
                      <a16:colId xmlns:a16="http://schemas.microsoft.com/office/drawing/2014/main" val="3749101504"/>
                    </a:ext>
                  </a:extLst>
                </a:gridCol>
              </a:tblGrid>
              <a:tr h="465101">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rPr>
                        <a:t>الجملة الأولى:.................................................................................</a:t>
                      </a:r>
                      <a:r>
                        <a:rPr lang="ar-SA" sz="2400" b="1" kern="1200" dirty="0">
                          <a:solidFill>
                            <a:prstClr val="black"/>
                          </a:solidFill>
                          <a:latin typeface="+mn-lt"/>
                          <a:ea typeface="+mn-ea"/>
                          <a:cs typeface="Mudir MT" pitchFamily="2" charset="-78"/>
                        </a:rPr>
                        <a:t>...</a:t>
                      </a:r>
                      <a:r>
                        <a:rPr lang="ar-MA" sz="2400" b="1" kern="1200" dirty="0">
                          <a:solidFill>
                            <a:prstClr val="black"/>
                          </a:solidFill>
                          <a:latin typeface="+mn-lt"/>
                          <a:ea typeface="+mn-ea"/>
                          <a:cs typeface="Mudir MT" pitchFamily="2" charset="-78"/>
                        </a:rPr>
                        <a:t>....................</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2772204239"/>
                  </a:ext>
                </a:extLst>
              </a:tr>
              <a:tr h="245825">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sym typeface="Calibri"/>
                        </a:rPr>
                        <a:t>الجملة</a:t>
                      </a:r>
                      <a:r>
                        <a:rPr lang="ar-MA" sz="2400" b="1" kern="1200" dirty="0">
                          <a:solidFill>
                            <a:prstClr val="black"/>
                          </a:solidFill>
                          <a:latin typeface="+mn-lt"/>
                          <a:ea typeface="+mn-ea"/>
                          <a:cs typeface="Mudir MT" pitchFamily="2" charset="-78"/>
                        </a:rPr>
                        <a:t> الثانية:.........................................................................................................</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612232771"/>
                  </a:ext>
                </a:extLst>
              </a:tr>
              <a:tr h="245825">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b="1" kern="1200" dirty="0">
                          <a:solidFill>
                            <a:prstClr val="black"/>
                          </a:solidFill>
                          <a:latin typeface="+mn-lt"/>
                          <a:ea typeface="+mn-ea"/>
                          <a:cs typeface="Mudir MT" pitchFamily="2" charset="-78"/>
                          <a:sym typeface="Calibri"/>
                        </a:rPr>
                        <a:t>الجملة</a:t>
                      </a:r>
                      <a:r>
                        <a:rPr lang="ar-MA" sz="2400" b="1" kern="1200" dirty="0">
                          <a:solidFill>
                            <a:prstClr val="black"/>
                          </a:solidFill>
                          <a:latin typeface="+mn-lt"/>
                          <a:ea typeface="+mn-ea"/>
                          <a:cs typeface="Mudir MT" pitchFamily="2" charset="-78"/>
                        </a:rPr>
                        <a:t> الثالثة:........................................................................................................</a:t>
                      </a:r>
                      <a:endParaRPr sz="2400" b="1" kern="1200" dirty="0">
                        <a:solidFill>
                          <a:prstClr val="black"/>
                        </a:solidFill>
                        <a:latin typeface="+mn-lt"/>
                        <a:ea typeface="+mn-ea"/>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844906975"/>
                  </a:ext>
                </a:extLst>
              </a:tr>
            </a:tbl>
          </a:graphicData>
        </a:graphic>
      </p:graphicFrame>
    </p:spTree>
    <p:extLst>
      <p:ext uri="{BB962C8B-B14F-4D97-AF65-F5344CB8AC3E}">
        <p14:creationId xmlns:p14="http://schemas.microsoft.com/office/powerpoint/2010/main" val="23236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5785</TotalTime>
  <Words>3532</Words>
  <Application>Microsoft Office PowerPoint</Application>
  <PresentationFormat>Grand écran</PresentationFormat>
  <Paragraphs>414</Paragraphs>
  <Slides>54</Slides>
  <Notes>25</Notes>
  <HiddenSlides>9</HiddenSlides>
  <MMClips>0</MMClips>
  <ScaleCrop>false</ScaleCrop>
  <HeadingPairs>
    <vt:vector size="6" baseType="variant">
      <vt:variant>
        <vt:lpstr>Polices utilisées</vt:lpstr>
      </vt:variant>
      <vt:variant>
        <vt:i4>13</vt:i4>
      </vt:variant>
      <vt:variant>
        <vt:lpstr>Thème</vt:lpstr>
      </vt:variant>
      <vt:variant>
        <vt:i4>5</vt:i4>
      </vt:variant>
      <vt:variant>
        <vt:lpstr>Titres des diapositives</vt:lpstr>
      </vt:variant>
      <vt:variant>
        <vt:i4>54</vt:i4>
      </vt:variant>
    </vt:vector>
  </HeadingPairs>
  <TitlesOfParts>
    <vt:vector size="72" baseType="lpstr">
      <vt:lpstr>Aptos</vt:lpstr>
      <vt:lpstr>Arial</vt:lpstr>
      <vt:lpstr>Calibri</vt:lpstr>
      <vt:lpstr>Calibri (En-têtes)</vt:lpstr>
      <vt:lpstr>Calibri Light</vt:lpstr>
      <vt:lpstr>Dosis</vt:lpstr>
      <vt:lpstr>Mudir MT</vt:lpstr>
      <vt:lpstr>Noto Sans Symbols</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كَيْفَ كانَتْ سَماءُ الصَّباحِ؟ </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الجواب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109</cp:revision>
  <dcterms:created xsi:type="dcterms:W3CDTF">2025-08-08T14:19:48Z</dcterms:created>
  <dcterms:modified xsi:type="dcterms:W3CDTF">2025-09-14T22:21:34Z</dcterms:modified>
</cp:coreProperties>
</file>