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2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3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6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18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19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0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21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2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3.xml" ContentType="application/vnd.openxmlformats-officedocument.theme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24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2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2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27.xml" ContentType="application/vnd.openxmlformats-officedocument.theme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  <p:sldMasterId id="2147484443" r:id="rId28"/>
  </p:sldMasterIdLst>
  <p:notesMasterIdLst>
    <p:notesMasterId r:id="rId80"/>
  </p:notesMasterIdLst>
  <p:sldIdLst>
    <p:sldId id="2147483645" r:id="rId29"/>
    <p:sldId id="2147483639" r:id="rId30"/>
    <p:sldId id="2147483579" r:id="rId31"/>
    <p:sldId id="955" r:id="rId32"/>
    <p:sldId id="2147483644" r:id="rId33"/>
    <p:sldId id="2147483485" r:id="rId34"/>
    <p:sldId id="2147483486" r:id="rId35"/>
    <p:sldId id="2147483413" r:id="rId36"/>
    <p:sldId id="2147483536" r:id="rId37"/>
    <p:sldId id="2147483600" r:id="rId38"/>
    <p:sldId id="2147483535" r:id="rId39"/>
    <p:sldId id="2147483601" r:id="rId40"/>
    <p:sldId id="2147483602" r:id="rId41"/>
    <p:sldId id="2147483598" r:id="rId42"/>
    <p:sldId id="2147483646" r:id="rId43"/>
    <p:sldId id="2147483603" r:id="rId44"/>
    <p:sldId id="2147483604" r:id="rId45"/>
    <p:sldId id="2147483640" r:id="rId46"/>
    <p:sldId id="2147483605" r:id="rId47"/>
    <p:sldId id="2147483647" r:id="rId48"/>
    <p:sldId id="2147483606" r:id="rId49"/>
    <p:sldId id="2147483607" r:id="rId50"/>
    <p:sldId id="2147483608" r:id="rId51"/>
    <p:sldId id="2147483609" r:id="rId52"/>
    <p:sldId id="2147483610" r:id="rId53"/>
    <p:sldId id="2147483611" r:id="rId54"/>
    <p:sldId id="2147483612" r:id="rId55"/>
    <p:sldId id="2147483613" r:id="rId56"/>
    <p:sldId id="2147483614" r:id="rId57"/>
    <p:sldId id="2147483615" r:id="rId58"/>
    <p:sldId id="2147483616" r:id="rId59"/>
    <p:sldId id="2147483641" r:id="rId60"/>
    <p:sldId id="2147483618" r:id="rId61"/>
    <p:sldId id="2147483642" r:id="rId62"/>
    <p:sldId id="2147483620" r:id="rId63"/>
    <p:sldId id="2147483621" r:id="rId64"/>
    <p:sldId id="2147483622" r:id="rId65"/>
    <p:sldId id="2147483623" r:id="rId66"/>
    <p:sldId id="2147483624" r:id="rId67"/>
    <p:sldId id="2147483625" r:id="rId68"/>
    <p:sldId id="2147483626" r:id="rId69"/>
    <p:sldId id="2147483627" r:id="rId70"/>
    <p:sldId id="2147483628" r:id="rId71"/>
    <p:sldId id="2147483629" r:id="rId72"/>
    <p:sldId id="2147483630" r:id="rId73"/>
    <p:sldId id="2147483631" r:id="rId74"/>
    <p:sldId id="2147483632" r:id="rId75"/>
    <p:sldId id="2147483633" r:id="rId76"/>
    <p:sldId id="2147483634" r:id="rId77"/>
    <p:sldId id="2147483635" r:id="rId78"/>
    <p:sldId id="2147483636" r:id="rId7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A9C"/>
    <a:srgbClr val="156082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732" y="48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=""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=""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=""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10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5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8.xml"/></Relationships>
</file>

<file path=ppt/slideLayouts/_rels/slideLayout5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="" xmlns:a16="http://schemas.microsoft.com/office/drawing/2014/main" id="{89D85017-50C3-2C03-B59A-503C1265027A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6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2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="" xmlns:a16="http://schemas.microsoft.com/office/drawing/2014/main" id="{BE583B6A-E856-4ECA-9450-EFAB60C62C4A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="" xmlns:a16="http://schemas.microsoft.com/office/drawing/2014/main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="" xmlns:a16="http://schemas.microsoft.com/office/drawing/2014/main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="" xmlns:a16="http://schemas.microsoft.com/office/drawing/2014/main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="" xmlns:a16="http://schemas.microsoft.com/office/drawing/2014/main" id="{ED8120AC-46D6-5879-9B8E-280203D23B69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="" xmlns:a16="http://schemas.microsoft.com/office/drawing/2014/main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="" xmlns:a16="http://schemas.microsoft.com/office/drawing/2014/main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0BB0CA67-3CC4-493C-3E3B-BE7074118058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D9EA4DC7-E7D5-1DD8-401A-882BE822ECD3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AAB0A8AF-C408-8623-164A-6C83A6115583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79CC9203-F742-CB24-0843-218958310324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284F9AB-5EF5-F49B-339E-41AC05F3D2D2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6D577388-9D6A-6458-CC34-BF25FEE27DEA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="" xmlns:a16="http://schemas.microsoft.com/office/drawing/2014/main" id="{2CFBECE5-A5E2-49C7-A90D-7EEC900050DD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="" xmlns:a16="http://schemas.microsoft.com/office/drawing/2014/main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="" xmlns:a16="http://schemas.microsoft.com/office/drawing/2014/main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="" xmlns:a16="http://schemas.microsoft.com/office/drawing/2014/main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="" xmlns:a16="http://schemas.microsoft.com/office/drawing/2014/main" id="{DC2FB784-CE3F-E281-AA19-8E8E6E2017D2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="" xmlns:a16="http://schemas.microsoft.com/office/drawing/2014/main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="" xmlns:a16="http://schemas.microsoft.com/office/drawing/2014/main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="" xmlns:a16="http://schemas.microsoft.com/office/drawing/2014/main" id="{C0FF07CC-5D48-F2A2-FC7A-38B5A042AC8C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="" xmlns:a16="http://schemas.microsoft.com/office/drawing/2014/main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="" xmlns:a16="http://schemas.microsoft.com/office/drawing/2014/main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="" xmlns:a16="http://schemas.microsoft.com/office/drawing/2014/main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="" xmlns:a16="http://schemas.microsoft.com/office/drawing/2014/main" id="{7468DEA9-BE43-75A8-E3CA-0DB7CAAFB462}"/>
              </a:ext>
            </a:extLst>
          </p:cNvPr>
          <p:cNvSpPr/>
          <p:nvPr/>
        </p:nvSpPr>
        <p:spPr>
          <a:xfrm rot="10799991">
            <a:off x="11449330" y="272389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="" xmlns:a16="http://schemas.microsoft.com/office/drawing/2014/main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="" xmlns:a16="http://schemas.microsoft.com/office/drawing/2014/main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CEAC6807-8AC4-F457-7B6A-A405C753824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17EEB66D-E83A-5AF6-5F16-E845AC180246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40142526-156F-60AE-4367-719A5B399F33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831198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784802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A3802710-01C2-D81B-9EDA-FE0A5401705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AAF0B14E-68A4-61DE-B238-8138907FEE45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2C2A7D35-9BED-E594-74EF-5ABD45619FB6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3108804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=""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48038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06228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25367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57064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962216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47131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61727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50908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83106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52650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58858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6613949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2884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581492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032910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01724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4459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32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" Type="http://schemas.openxmlformats.org/officeDocument/2006/relationships/slideLayout" Target="../slideLayouts/slideLayout336.xml"/><Relationship Id="rId21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slideLayout" Target="../slideLayouts/slideLayout373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17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2.xml"/><Relationship Id="rId16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slideLayout" Target="../slideLayouts/slideLayout37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slideLayout" Target="../slideLayouts/slideLayout390.xml"/><Relationship Id="rId1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80.xml"/><Relationship Id="rId21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384.xml"/><Relationship Id="rId12" Type="http://schemas.openxmlformats.org/officeDocument/2006/relationships/slideLayout" Target="../slideLayouts/slideLayout389.xml"/><Relationship Id="rId17" Type="http://schemas.openxmlformats.org/officeDocument/2006/relationships/slideLayout" Target="../slideLayouts/slideLayout394.xml"/><Relationship Id="rId2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93.xml"/><Relationship Id="rId20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87.xml"/><Relationship Id="rId19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Relationship Id="rId14" Type="http://schemas.openxmlformats.org/officeDocument/2006/relationships/slideLayout" Target="../slideLayouts/slideLayout391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slideLayout" Target="../slideLayouts/slideLayout411.xml"/><Relationship Id="rId18" Type="http://schemas.openxmlformats.org/officeDocument/2006/relationships/slideLayout" Target="../slideLayouts/slideLayout416.xml"/><Relationship Id="rId26" Type="http://schemas.openxmlformats.org/officeDocument/2006/relationships/slideLayout" Target="../slideLayouts/slideLayout424.xml"/><Relationship Id="rId3" Type="http://schemas.openxmlformats.org/officeDocument/2006/relationships/slideLayout" Target="../slideLayouts/slideLayout401.xml"/><Relationship Id="rId21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17" Type="http://schemas.openxmlformats.org/officeDocument/2006/relationships/slideLayout" Target="../slideLayouts/slideLayout415.xml"/><Relationship Id="rId25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00.xml"/><Relationship Id="rId16" Type="http://schemas.openxmlformats.org/officeDocument/2006/relationships/slideLayout" Target="../slideLayouts/slideLayout414.xml"/><Relationship Id="rId20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2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03.xml"/><Relationship Id="rId15" Type="http://schemas.openxmlformats.org/officeDocument/2006/relationships/slideLayout" Target="../slideLayouts/slideLayout413.xml"/><Relationship Id="rId23" Type="http://schemas.openxmlformats.org/officeDocument/2006/relationships/slideLayout" Target="../slideLayouts/slideLayout421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8.xml"/><Relationship Id="rId19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420.xml"/><Relationship Id="rId27" Type="http://schemas.openxmlformats.org/officeDocument/2006/relationships/slideLayout" Target="../slideLayouts/slideLayout4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27.xml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51.xml"/><Relationship Id="rId18" Type="http://schemas.openxmlformats.org/officeDocument/2006/relationships/slideLayout" Target="../slideLayouts/slideLayout456.xml"/><Relationship Id="rId26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41.xml"/><Relationship Id="rId21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50.xml"/><Relationship Id="rId17" Type="http://schemas.openxmlformats.org/officeDocument/2006/relationships/slideLayout" Target="../slideLayouts/slideLayout455.xml"/><Relationship Id="rId25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40.xml"/><Relationship Id="rId16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4.xml"/><Relationship Id="rId11" Type="http://schemas.openxmlformats.org/officeDocument/2006/relationships/slideLayout" Target="../slideLayouts/slideLayout449.xml"/><Relationship Id="rId2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43.xml"/><Relationship Id="rId15" Type="http://schemas.openxmlformats.org/officeDocument/2006/relationships/slideLayout" Target="../slideLayouts/slideLayout453.xml"/><Relationship Id="rId23" Type="http://schemas.openxmlformats.org/officeDocument/2006/relationships/slideLayout" Target="../slideLayouts/slideLayout461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8.xml"/><Relationship Id="rId19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7.xml"/><Relationship Id="rId14" Type="http://schemas.openxmlformats.org/officeDocument/2006/relationships/slideLayout" Target="../slideLayouts/slideLayout452.xml"/><Relationship Id="rId22" Type="http://schemas.openxmlformats.org/officeDocument/2006/relationships/slideLayout" Target="../slideLayouts/slideLayout460.xml"/><Relationship Id="rId27" Type="http://schemas.openxmlformats.org/officeDocument/2006/relationships/slideLayout" Target="../slideLayouts/slideLayout4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68.xml"/><Relationship Id="rId21" Type="http://schemas.openxmlformats.org/officeDocument/2006/relationships/slideLayout" Target="../slideLayouts/slideLayout486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slideLayout" Target="../slideLayouts/slideLayout505.xml"/><Relationship Id="rId18" Type="http://schemas.openxmlformats.org/officeDocument/2006/relationships/slideLayout" Target="../slideLayouts/slideLayout510.xml"/><Relationship Id="rId26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495.xml"/><Relationship Id="rId21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17" Type="http://schemas.openxmlformats.org/officeDocument/2006/relationships/slideLayout" Target="../slideLayouts/slideLayout509.xml"/><Relationship Id="rId25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494.xml"/><Relationship Id="rId16" Type="http://schemas.openxmlformats.org/officeDocument/2006/relationships/slideLayout" Target="../slideLayouts/slideLayout508.xml"/><Relationship Id="rId20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2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497.xml"/><Relationship Id="rId15" Type="http://schemas.openxmlformats.org/officeDocument/2006/relationships/slideLayout" Target="../slideLayouts/slideLayout507.xml"/><Relationship Id="rId23" Type="http://schemas.openxmlformats.org/officeDocument/2006/relationships/slideLayout" Target="../slideLayouts/slideLayout515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2.xml"/><Relationship Id="rId19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Relationship Id="rId14" Type="http://schemas.openxmlformats.org/officeDocument/2006/relationships/slideLayout" Target="../slideLayouts/slideLayout506.xml"/><Relationship Id="rId22" Type="http://schemas.openxmlformats.org/officeDocument/2006/relationships/slideLayout" Target="../slideLayouts/slideLayout514.xml"/><Relationship Id="rId27" Type="http://schemas.openxmlformats.org/officeDocument/2006/relationships/slideLayout" Target="../slideLayouts/slideLayout51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slideLayout" Target="../slideLayouts/slideLayout532.xml"/><Relationship Id="rId18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22.xml"/><Relationship Id="rId21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17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1.xml"/><Relationship Id="rId16" Type="http://schemas.openxmlformats.org/officeDocument/2006/relationships/slideLayout" Target="../slideLayouts/slideLayout535.xml"/><Relationship Id="rId20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29.xml"/><Relationship Id="rId19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slideLayout" Target="../slideLayouts/slideLayout533.xml"/><Relationship Id="rId2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8.xml"/><Relationship Id="rId13" Type="http://schemas.openxmlformats.org/officeDocument/2006/relationships/slideLayout" Target="../slideLayouts/slideLayout553.xml"/><Relationship Id="rId1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43.xml"/><Relationship Id="rId7" Type="http://schemas.openxmlformats.org/officeDocument/2006/relationships/slideLayout" Target="../slideLayouts/slideLayout547.xml"/><Relationship Id="rId12" Type="http://schemas.openxmlformats.org/officeDocument/2006/relationships/slideLayout" Target="../slideLayouts/slideLayout552.xml"/><Relationship Id="rId17" Type="http://schemas.openxmlformats.org/officeDocument/2006/relationships/slideLayout" Target="../slideLayouts/slideLayout557.xml"/><Relationship Id="rId2" Type="http://schemas.openxmlformats.org/officeDocument/2006/relationships/slideLayout" Target="../slideLayouts/slideLayout542.xml"/><Relationship Id="rId16" Type="http://schemas.openxmlformats.org/officeDocument/2006/relationships/slideLayout" Target="../slideLayouts/slideLayout556.xml"/><Relationship Id="rId1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6.xml"/><Relationship Id="rId11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45.xml"/><Relationship Id="rId1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50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9.xml"/><Relationship Id="rId14" Type="http://schemas.openxmlformats.org/officeDocument/2006/relationships/slideLayout" Target="../slideLayouts/slideLayout5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="" xmlns:a16="http://schemas.microsoft.com/office/drawing/2014/main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="" xmlns:a16="http://schemas.microsoft.com/office/drawing/2014/main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="" xmlns:a16="http://schemas.microsoft.com/office/drawing/2014/main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="" xmlns:a16="http://schemas.microsoft.com/office/drawing/2014/main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="" xmlns:a16="http://schemas.microsoft.com/office/drawing/2014/main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51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  <p:sldLayoutId id="2147484456" r:id="rId13"/>
    <p:sldLayoutId id="2147484457" r:id="rId14"/>
    <p:sldLayoutId id="2147484458" r:id="rId15"/>
    <p:sldLayoutId id="2147484459" r:id="rId16"/>
    <p:sldLayoutId id="2147484460" r:id="rId17"/>
    <p:sldLayoutId id="214748446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42.xml"/><Relationship Id="rId4" Type="http://schemas.openxmlformats.org/officeDocument/2006/relationships/image" Target="../media/image4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9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0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9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7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28036" y="3695873"/>
            <a:ext cx="4727890" cy="323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4 - الطَلاقَةُ </a:t>
            </a:r>
            <a:r>
              <a:rPr lang="ar-MA" sz="20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</a:t>
            </a: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نص متوسط الطول</a:t>
            </a:r>
            <a:endParaRPr lang="ar-MA" sz="20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الثاني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920043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الاولى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80233" y="6267994"/>
            <a:ext cx="4727890" cy="29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أقرأ بطلاقة وأفهم نصا تفسيريا لظاهرة </a:t>
            </a: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اجتماعية ص:81</a:t>
            </a:r>
            <a:endParaRPr lang="ar-MA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=""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=""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=""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=""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=""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=""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=""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=""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=""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=""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=""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 dirty="0" smtClean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=""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=""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=""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=""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=""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=""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=""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=""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=""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=""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=""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=""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=""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=""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=""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=""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=""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=""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=""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=""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=""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=""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3147969" y="2878681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=""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858" y="2426933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=""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=""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=""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=""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=""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=""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=""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=""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=""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=""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=""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=""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=""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=""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=""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=""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=""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=""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=""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=""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=""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=""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=""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=""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=""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=""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=""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280747" y="223519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=""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1366966" y="4009528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 نصا تفسيريا حول </a:t>
            </a:r>
            <a:r>
              <a:rPr lang="ar-MA" sz="2000" b="1" kern="0" dirty="0" smtClean="0">
                <a:solidFill>
                  <a:prstClr val="white"/>
                </a:solidFill>
                <a:ea typeface="Calibri"/>
                <a:cs typeface="Calibri"/>
              </a:rPr>
              <a:t>حدث ثقافي</a:t>
            </a:r>
            <a:endParaRPr lang="ar-MA" sz="2000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=""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307557" y="400952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=""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307557" y="318724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=""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327912" y="4837132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554496" y="2209095"/>
            <a:ext cx="6330302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tx1"/>
                </a:solidFill>
                <a:ea typeface="Calibri"/>
                <a:cs typeface="Calibri"/>
              </a:rPr>
              <a:t>أقرأ بطلاقة وأفهم </a:t>
            </a:r>
            <a:r>
              <a:rPr lang="ar-MA" sz="2000" b="1" kern="0" dirty="0" smtClean="0">
                <a:solidFill>
                  <a:schemeClr val="tx1"/>
                </a:solidFill>
                <a:ea typeface="Calibri"/>
                <a:cs typeface="Calibri"/>
              </a:rPr>
              <a:t>نصا تفسيريا حول ظاهرة اجتماعية</a:t>
            </a:r>
            <a:endParaRPr lang="ar-MA" sz="2000" b="1" kern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388242" y="4844957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 smtClean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  <a:endParaRPr lang="ar-MA" sz="2000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2" name="Rectangle : coins arrondis 18 - 3">
            <a:extLst>
              <a:ext uri="{FF2B5EF4-FFF2-40B4-BE49-F238E27FC236}">
                <a16:creationId xmlns=""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1388242" y="3187246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نصا حجاجيا في التعقيب عن رأي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=""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</a:t>
            </a:r>
            <a:r>
              <a:rPr lang="ar-MA" sz="3200" b="1" kern="0" dirty="0" smtClean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=""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في </a:t>
            </a:r>
            <a:r>
              <a:rPr lang="ar-MA" b="1" kern="0" dirty="0">
                <a:solidFill>
                  <a:srgbClr val="000000"/>
                </a:solidFill>
              </a:rPr>
              <a:t>نهاية هذه الحصة، يجب أن يكون التلاميذ قادرين على: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النص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فَهْمِ </a:t>
            </a:r>
            <a:r>
              <a:rPr lang="ar-MA" sz="1867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المعَانِي 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المباشرة والضمنية  للنص.</a:t>
            </a:r>
            <a:endParaRPr lang="ar-MA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=""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الاستراتيجية </a:t>
            </a:r>
            <a:r>
              <a:rPr lang="ar-MA" b="1" kern="0" dirty="0">
                <a:solidFill>
                  <a:srgbClr val="000000"/>
                </a:solidFill>
              </a:rPr>
              <a:t>التي يتم تدريسها أثناء النمذجة وتمارس خلال بقية الحصة هي: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الميتامعرفية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الفارقية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أسئلة الفهم، التعلم التعاوني، العمل الثنائي، التحديات، التقويم الذاتي، التحقق الدائم من الفهم </a:t>
            </a:r>
            <a:endParaRPr lang="ar-MA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=""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خلال </a:t>
            </a:r>
            <a:r>
              <a:rPr lang="ar-MA" b="1" kern="0" dirty="0">
                <a:solidFill>
                  <a:srgbClr val="000000"/>
                </a:solidFill>
              </a:rPr>
              <a:t>التغذية </a:t>
            </a:r>
            <a:r>
              <a:rPr lang="ar-MA" b="1" kern="0" dirty="0" smtClean="0">
                <a:solidFill>
                  <a:srgbClr val="000000"/>
                </a:solidFill>
              </a:rPr>
              <a:t>الراجعة</a:t>
            </a:r>
            <a:r>
              <a:rPr lang="fr-FR" b="1" kern="0" dirty="0" smtClean="0">
                <a:solidFill>
                  <a:srgbClr val="000000"/>
                </a:solidFill>
              </a:rPr>
              <a:t>: 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تمارين تطبيقية فورية وخارج القسم ( واجبات منزلية)، استخراج القيم </a:t>
            </a: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السلوكات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الايجابية’ تدبير السلوك)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=""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=""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324638" y="4618604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=""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=""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=""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=""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=""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=""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=""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=""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=""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="" xmlns:a16="http://schemas.microsoft.com/office/drawing/2014/main" id="{BD3C9B55-F206-0241-F249-B49C36EA1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8183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=""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=""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=""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=""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=""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=""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=""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="" xmlns:a16="http://schemas.microsoft.com/office/drawing/2014/main" id="{23119887-D815-A3DE-23BC-E38CCAB80305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="" xmlns:a16="http://schemas.microsoft.com/office/drawing/2014/main" id="{631027FC-70ED-5C06-DCF5-CB283F9B7E7C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="" xmlns:a16="http://schemas.microsoft.com/office/drawing/2014/main" id="{78957CA4-8284-6C27-B548-4E384E3684FC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=""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="" xmlns:a16="http://schemas.microsoft.com/office/drawing/2014/main" id="{3B3CE945-741F-D51E-42C7-A6E173B4B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="" xmlns:a16="http://schemas.microsoft.com/office/drawing/2014/main" id="{04F530A4-35C6-F17E-2BB2-9684BF81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="" xmlns:a16="http://schemas.microsoft.com/office/drawing/2014/main" id="{0C388D0C-F87E-6982-BE38-97BAD0ACF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="" xmlns:a16="http://schemas.microsoft.com/office/drawing/2014/main" id="{E571B638-1A3A-671A-3CB8-2ED33A7BF5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="" xmlns:a16="http://schemas.microsoft.com/office/drawing/2014/main" id="{EE72BEE6-A38D-09BB-F856-5446D0881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=""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="" xmlns:a16="http://schemas.microsoft.com/office/drawing/2014/main" id="{831ECF76-1CE9-A753-0111-F0705AF5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373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=""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=""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=""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=""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" name="Google Shape;1175;p113">
            <a:extLst>
              <a:ext uri="{FF2B5EF4-FFF2-40B4-BE49-F238E27FC236}">
                <a16:creationId xmlns="" xmlns:a16="http://schemas.microsoft.com/office/drawing/2014/main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67352" y="2513298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="" xmlns:a16="http://schemas.microsoft.com/office/drawing/2014/main" id="{2BE8617B-728C-F485-15FE-744B16AA7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124117" y="3585983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=""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=""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=""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5941;p5">
            <a:extLst>
              <a:ext uri="{FF2B5EF4-FFF2-40B4-BE49-F238E27FC236}">
                <a16:creationId xmlns="" xmlns:a16="http://schemas.microsoft.com/office/drawing/2014/main" id="{4066CC66-F37F-7217-B6B6-7C5EF2388229}"/>
              </a:ext>
            </a:extLst>
          </p:cNvPr>
          <p:cNvSpPr txBox="1"/>
          <p:nvPr/>
        </p:nvSpPr>
        <p:spPr>
          <a:xfrm>
            <a:off x="3391208" y="2657419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5" name="Google Shape;5942;p5">
            <a:extLst>
              <a:ext uri="{FF2B5EF4-FFF2-40B4-BE49-F238E27FC236}">
                <a16:creationId xmlns="" xmlns:a16="http://schemas.microsoft.com/office/drawing/2014/main" id="{6B7A72A7-5A5F-1A76-200E-01F7AB59E648}"/>
              </a:ext>
            </a:extLst>
          </p:cNvPr>
          <p:cNvSpPr txBox="1"/>
          <p:nvPr/>
        </p:nvSpPr>
        <p:spPr>
          <a:xfrm>
            <a:off x="889374" y="3635676"/>
            <a:ext cx="9111849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أنجز واجباتي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وأنشطتي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الصفية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والمنزلية بجدية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1154739" y="1028725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4501904" y="177459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التفسير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:a16="http://schemas.microsoft.com/office/drawing/2014/main" xmlns="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58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20977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556972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3"/>
            <a:ext cx="12038752" cy="96416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183756" y="821"/>
            <a:ext cx="11166988" cy="604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بلعبة :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أصنف أزواج الكلمات الآتية بحسب العلاقات المنطقية الواردة في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الجدول، ومن توصل منكم إلى تقديم الأجوبة في أقل </a:t>
            </a:r>
          </a:p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يلقب ب </a:t>
            </a:r>
            <a:r>
              <a:rPr lang="ar-MA" sz="1600" b="1" dirty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المكتشف»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274" name="Google Shape;274;p6"/>
          <p:cNvSpPr txBox="1"/>
          <p:nvPr/>
        </p:nvSpPr>
        <p:spPr>
          <a:xfrm>
            <a:off x="682547" y="569725"/>
            <a:ext cx="1057121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المدر في س شروط اللعبة وبعدها يدعو  التلاميذ إلى الربط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بين الحيوان وصغيره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وبيته وصوته،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ومن توصل منكم إلى تقديم أكبر عدد من الأجوبة في أقل من دقيقتين يلقب ب « </a:t>
            </a:r>
            <a:r>
              <a:rPr lang="ar-MA" sz="1400" b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المكتشف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» ،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ثم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يستمع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بعد ذلك إلى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بعض متعلمين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548" y="2112877"/>
            <a:ext cx="2047445" cy="263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2464" y="30199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478" y="1689372"/>
            <a:ext cx="10159254" cy="30310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b="1" kern="0" dirty="0">
                <a:solidFill>
                  <a:prstClr val="black"/>
                </a:solidFill>
              </a:rPr>
              <a:t>(</a:t>
            </a: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كلب -  جَرْوٌ)         (حصان - مُهْرٌ)        (ماعز- جَدْي)                 (حمام - هَديل) 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 (حصان - صَهيل)     (أسد -  زَئير)         (خروف - ثُغاء)              ( قط - مُواء)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( ثعلب - ضُباح)       ( جمل - رُغاء )      ( فأر - جُحْر)                 (أسد - عَرين) 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 ( دجاج - خُم)        ( كلب - وُجَار)        (حصان - إسطبل)            (أسد - شِبْلٌ)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(نعجة - حَمَل)         ( أرنب - خِرْنِـقٌ)      (بقرة- خُوار)                (نحل - خلية</a:t>
            </a:r>
            <a:r>
              <a:rPr lang="ar-MA" b="1" kern="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1853001" y="1047579"/>
            <a:ext cx="848020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rtl="1"/>
            <a:r>
              <a:rPr lang="ar-MA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أصنف أزواج الكلمات الآتية بحسب العلاقات المنطقية الواردة في الجدول</a:t>
            </a:r>
            <a:endParaRPr lang="fr-FR" sz="28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7246"/>
              </p:ext>
            </p:extLst>
          </p:nvPr>
        </p:nvGraphicFramePr>
        <p:xfrm>
          <a:off x="914400" y="5102664"/>
          <a:ext cx="10258332" cy="131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80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058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844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4639"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وصغيره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وصوته 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وبيته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MA" sz="2400" dirty="0" smtClean="0"/>
                        <a:t>.......................................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.......................................</a:t>
                      </a:r>
                    </a:p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..................................</a:t>
                      </a:r>
                    </a:p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يستمع الاستاذ لأجوبة المتعلمين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711533" y="493908"/>
            <a:ext cx="1046838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600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المتعلمين، ويقدم لقب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600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المكتشف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للمتعلم الذي توصل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إلى تقديم الجواب  في أقل من دقيقتين .. ويبرز  الأستاذ تنوع اللغة العربية وغناها.....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7" y="20937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622295"/>
              </p:ext>
            </p:extLst>
          </p:nvPr>
        </p:nvGraphicFramePr>
        <p:xfrm>
          <a:off x="541652" y="2133176"/>
          <a:ext cx="11102906" cy="4156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617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944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466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89797"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وصغيره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وصوته 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وبيته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6699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(أسد - شِبْلٌ)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(كلب -  جَرْوٌ)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مُهْرٌ)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(ماعز- جَدْي)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أرنب - خِرْنِـقٌ)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(نعجة - حَمَل)</a:t>
                      </a:r>
                      <a:endParaRPr lang="fr-FR"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(حمام - هَديل)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صَهيل)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(خروف - ثُغاء)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(بقرة- خُوار)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ثعلب - ضُباح)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جمل - رُغاء )</a:t>
                      </a:r>
                      <a:endParaRPr lang="fr-FR"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فأر - جُحْر)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(نحل - خلية)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(أسد - عَرين)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دجاج - خُم)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كلب - وُجَار)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إسطبل)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732777" y="957523"/>
            <a:ext cx="86004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MA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أصنف أزواج الكلمات الآتية بحسب العلاقات المنطقية الواردة في الجدول</a:t>
            </a:r>
            <a:r>
              <a:rPr lang="ar-MA" sz="2800" b="1" dirty="0" smtClean="0"/>
              <a:t>: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3067938" y="1771622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3238329" y="2864510"/>
            <a:ext cx="5312187" cy="1609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4" y="1394100"/>
            <a:ext cx="8081158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1" y="36012"/>
            <a:ext cx="12192000" cy="1141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1" y="7372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sp>
        <p:nvSpPr>
          <p:cNvPr id="13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0" y="700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مراقبة </a:t>
            </a:r>
            <a:r>
              <a:rPr lang="ar-MA" b="1" kern="0" dirty="0" smtClean="0">
                <a:solidFill>
                  <a:srgbClr val="757070"/>
                </a:solidFill>
                <a:ea typeface="Calibri"/>
                <a:cs typeface="Calibri"/>
              </a:rPr>
              <a:t>انجاز  </a:t>
            </a:r>
            <a:r>
              <a:rPr lang="ar-MA" b="1" kern="0" dirty="0">
                <a:solidFill>
                  <a:srgbClr val="757070"/>
                </a:solidFill>
                <a:ea typeface="Calibri"/>
                <a:cs typeface="Calibri"/>
              </a:rPr>
              <a:t>التلاميذ ا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لواجبات 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91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2" name="Google Shape;92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2483" y="2211483"/>
            <a:ext cx="2820208" cy="294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1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5055" y="2211483"/>
            <a:ext cx="1121167" cy="1173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xmlns="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xmlns="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0" y="4013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xmlns="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xmlns="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xmlns="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النص بِطَلَاقَةٍ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xmlns="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xmlns="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معَانِي النص المباشرة والضمنية.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xmlns="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xmlns="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 pitchFamily="34" charset="0"/>
              </a:rPr>
              <a:t>النشاط الأول </a:t>
            </a: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FFC000"/>
                </a:solidFill>
                <a:latin typeface="Calibri" pitchFamily="34" charset="0"/>
              </a:rPr>
              <a:t>القراءة بطلاقة</a:t>
            </a:r>
            <a:endParaRPr lang="fr-FR" sz="3733" b="1" kern="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xmlns="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xmlns="" id="{0099B80A-89E8-278D-5AE8-2B93876D6A38}"/>
              </a:ext>
            </a:extLst>
          </p:cNvPr>
          <p:cNvSpPr/>
          <p:nvPr/>
        </p:nvSpPr>
        <p:spPr>
          <a:xfrm>
            <a:off x="9232222" y="382741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0" name="Google Shape;104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4" y="2238423"/>
            <a:ext cx="3027119" cy="2924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BF5CC96-D26C-D7BF-86AF-D06D1A02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CD80F54-345D-B196-5865-51974AFE7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="" xmlns:a16="http://schemas.microsoft.com/office/drawing/2014/main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="" xmlns:a16="http://schemas.microsoft.com/office/drawing/2014/main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469190" y="137131"/>
            <a:ext cx="11017224" cy="7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يحدد الأستاذ(ة) معايير القراءة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بطلاقة،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ويركز في كل حصة على معيار محدد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من بين المعايير المذكورة( </a:t>
            </a:r>
            <a:r>
              <a:rPr kumimoji="0" lang="ar-MA" sz="1600" b="0" i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اعتماد التدرج في اختيار هذه المعايير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) ،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مع التصريح للمتعلمين بذلك المعيار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المستهدف من الحصة.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600" kern="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يختر الاستاذ المعيار الأول ( الدِّقة) في هذه الحصة، ويشرح للمتعلمين محدداته وشروطه.</a:t>
            </a:r>
            <a:endParaRPr kumimoji="0" lang="ar-MA" sz="1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86414" y="-31321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6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2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436050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246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502628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871636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452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52429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92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57109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51283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594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52429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92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57109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51283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594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النص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955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شَهِدَ العالَمُ في الْعُقودِ الأَخيرةِ تَطَوُّرًا حَضارِيًّا هائِلًا شَمِلَ جَميعَ مَجالاتِ الحَياةِ،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وكانَ لِهذَا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التَّطَوُّرِ تَأثيرٌ عَميقٌ على طَبيعةِ العَلاقاتِ الاجتِماعيَّةِ بَينَ الأَفْرادِ.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فَقَد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أَتاحَتِ التِّكنولوجيا طُرُقًا جَديدةً لِلتَّواصُلِ تَتَمَثَّلُ في التَّواصُلِ عَن بُعدٍ،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وأَصْبَحَ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الكَثيرُ مِنَ النَّاسِ يُفَضِّلُونَ التَّواصُلَ الافتِراضيَّ عَبْرَ الشَّاشاتِ عِوَضَ التَّفاعُلِ الواقِعيِّ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، مِمَّا خَلَقَ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مُجتَمَعًا بَديلًا يُسَمَّى المُجتَمَعُ الافتِراضيُّ في مُقابِلِ المُجتَمَعِ الواقِعيِّ.</a:t>
            </a:r>
          </a:p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وَلَقَد أَفْرَزَ هذَا النَّمَطُ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الجَديدُ مِنَ التَّواصُلِ ظَاهِرَةً اجتِماعِيَّةً خَطيرَةً،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تَتَمَثَّلُ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في العُزْلَةِ الاجتِمَاعيَّةِ، و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َهِيَ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اِنفِصالُ الفَردِ عَنِ النَّاسِ وَعَدَمُ القُدرَةِ عَلَى التَّواصُلِ مَعَهُم.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وَمِن أَسْبَابِهَا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اِنغِماسُ الفَردِ في عالَمِهِ الافتِراضيِّ بِشَكلٍ مُفرِطٍ، وَانفِصالُهُ عَن مُحيطِهِ الواقِعِيِّ، بَل إِنَّهُ أَصبَحَ يَكتَفِي بِتَقاسُمِ الرَّسائِلِ القَصيرَةِ: "كُلُّ عامٍ وأَنتُم بِخَيرٍ"، "عيدُكُم مُبارَكٌ سَعيدٌ"، وَأَحْيانًا أُخرى يَكتَفِي بِالرُّموزِ التَّعبِيريَّةِ فَقَط، بَدَلَ مُشارَكَتِهِ المُناسَباتِ مَعَ العائِلَةِ أَوِ الأَصدِقاءِ مِن خِلالِ زِيارتِهِم.</a:t>
            </a:r>
          </a:p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وَلَقَد نَتَجَ عَن هذَا 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ضعفُ الرَّوابِطِ العائِلِيَّةِ، وَغِيابُ الزِّياراتِ العائِلِيَّةِ المُتَبادَلَةِ، وَفُقدانُ القُدرَةِ عَلَى بِنَاءِ عَلاقاتٍ اجتِماعيَّةٍ قَوِيَّةٍ في العالَمِ الواقِعِيِّ،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إِضافَةً إِلَى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تَراجُعِ مَهاراتِ التَّواصُلِ الحَقِيقِيِّ، وَالشُّعورِ بِالوَحْدَةِ وَالاِكتِئابِ، و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َغَيرِها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مِنَ الأَمراضِ النَّفسيَّةِ المُختَلِفَةِ. </a:t>
            </a:r>
            <a:endParaRPr lang="fr-FR"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4345498" y="0"/>
            <a:ext cx="3216767" cy="888174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العُزْلَةُ الاجتِمَاعيَّةُ</a:t>
            </a:r>
            <a:endParaRPr sz="1400" kern="0" dirty="0">
              <a:solidFill>
                <a:schemeClr val="tx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 smtClean="0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 smtClean="0"/>
              <a:t>: </a:t>
            </a:r>
            <a:r>
              <a:rPr lang="ar-SA" kern="0" dirty="0" smtClean="0">
                <a:solidFill>
                  <a:srgbClr val="44546A"/>
                </a:solidFill>
              </a:rPr>
              <a:t>أقرأ </a:t>
            </a:r>
            <a:r>
              <a:rPr lang="ar-MA" kern="0" dirty="0" smtClean="0">
                <a:solidFill>
                  <a:srgbClr val="44546A"/>
                </a:solidFill>
              </a:rPr>
              <a:t>النص </a:t>
            </a:r>
            <a:r>
              <a:rPr lang="ar-SA" kern="0" dirty="0" smtClean="0">
                <a:solidFill>
                  <a:srgbClr val="44546A"/>
                </a:solidFill>
              </a:rPr>
              <a:t>بطلاقة</a:t>
            </a:r>
            <a:r>
              <a:rPr lang="ar-MA" kern="0" dirty="0" smtClean="0">
                <a:solidFill>
                  <a:srgbClr val="44546A"/>
                </a:solidFill>
              </a:rPr>
              <a:t>. </a:t>
            </a:r>
            <a:endParaRPr lang="ar-MA" kern="0" dirty="0">
              <a:solidFill>
                <a:srgbClr val="44546A"/>
              </a:solidFill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370;p31">
            <a:extLst>
              <a:ext uri="{FF2B5EF4-FFF2-40B4-BE49-F238E27FC236}">
                <a16:creationId xmlns:a16="http://schemas.microsoft.com/office/drawing/2014/main" xmlns="" id="{4D0DAC89-7C81-5615-A801-05D2D5A97DE9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796977" y="2066553"/>
            <a:ext cx="3229684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77428D-2631-CD91-920C-067A0FE1D012}"/>
              </a:ext>
            </a:extLst>
          </p:cNvPr>
          <p:cNvSpPr/>
          <p:nvPr/>
        </p:nvSpPr>
        <p:spPr>
          <a:xfrm>
            <a:off x="5718739" y="1321598"/>
            <a:ext cx="3078238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B845F6F-9710-CF4A-9890-DB23F7B36190}"/>
              </a:ext>
            </a:extLst>
          </p:cNvPr>
          <p:cNvSpPr/>
          <p:nvPr/>
        </p:nvSpPr>
        <p:spPr>
          <a:xfrm>
            <a:off x="5674645" y="3407030"/>
            <a:ext cx="2926309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9F04FB5-B68A-E4F5-94DF-5C571B130D23}"/>
              </a:ext>
            </a:extLst>
          </p:cNvPr>
          <p:cNvSpPr/>
          <p:nvPr/>
        </p:nvSpPr>
        <p:spPr>
          <a:xfrm>
            <a:off x="5630552" y="5455040"/>
            <a:ext cx="2926309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4718149" cy="1333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عدم تغيير، أو حذف، أو إضافة حروف، أو كلمات</a:t>
            </a:r>
            <a:r>
              <a:rPr lang="ar-SA" sz="2000" dirty="0">
                <a:solidFill>
                  <a:srgbClr val="002060"/>
                </a:solidFill>
                <a:effectLst/>
              </a:rPr>
              <a:t>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5" y="2890117"/>
            <a:ext cx="4595390" cy="169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الوقف والفصل.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تجنب البطء المفرط أو التسرع المخل بالمعنى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750416" y="5101234"/>
            <a:ext cx="4718148" cy="1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تنويع النبرة لتفادي الرتابة.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dirty="0">
                <a:solidFill>
                  <a:srgbClr val="002060"/>
                </a:solidFill>
              </a:rPr>
              <a:t>انسجام الصوت مع الجو العاطفي للمقروء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1019697" y="15876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قِرَاءَة صامتة، ونضع سطرا أسفل الكلمات التي نجد صعوبة في قراءتها بدقة.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19696" y="5396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2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1114870" y="5327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114870" y="49846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1019697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 smtClean="0"/>
              <a:t>: أقرأ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7" y="46239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1114870" y="40921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1000378" y="936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 smtClean="0"/>
              <a:t>: أقرأ</a:t>
            </a:r>
            <a:r>
              <a:rPr lang="ar-MA" kern="0" dirty="0" smtClean="0"/>
              <a:t>ُ</a:t>
            </a:r>
            <a:r>
              <a:rPr lang="ar-SA" kern="0" dirty="0" smtClean="0"/>
              <a:t> الكلمات التي كنت</a:t>
            </a:r>
            <a:r>
              <a:rPr lang="ar-MA" kern="0" dirty="0" smtClean="0"/>
              <a:t>ُ</a:t>
            </a:r>
            <a:r>
              <a:rPr lang="ar-SA" kern="0" dirty="0" smtClean="0"/>
              <a:t> أجد صعوبة في قراءتها بطلاقة </a:t>
            </a:r>
            <a:r>
              <a:rPr lang="ar-MA" sz="1600" kern="0" dirty="0" smtClean="0"/>
              <a:t>(</a:t>
            </a:r>
            <a:r>
              <a:rPr lang="ar-SA" sz="1600" kern="0" dirty="0" smtClean="0"/>
              <a:t> المسطر تحتها أثناء القراءة الصامتة</a:t>
            </a:r>
            <a:r>
              <a:rPr lang="ar-MA" sz="1600" kern="0" dirty="0" smtClean="0"/>
              <a:t>)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1000378" y="409211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93862" y="981372"/>
            <a:ext cx="11598485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أحرص على التقويم الذاتي المنتظم لأدائي القرائي</a:t>
            </a:r>
            <a:r>
              <a:rPr lang="ar-M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وفق المعايير المثبتة بالكراسة ص 74  </a:t>
            </a:r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endParaRPr lang="fr-FR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2" descr="C:\Users\HP\Desktop\طارل 2025-2026\الوثائق المنجزة\الكراسات\الفراءة اللبنة 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1" y="1968497"/>
            <a:ext cx="10397066" cy="43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التفسير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767672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429491" y="27501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 smtClean="0"/>
              <a:t>التفسير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544261" y="4235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قراءة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العبارات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التفسيرية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المثبتة في الكراسة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قراءة سليمة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،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التفسيرية.</a:t>
            </a:r>
            <a:endParaRPr lang="fr-FR" sz="1400" kern="0" dirty="0" smtClean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65147"/>
              </p:ext>
            </p:extLst>
          </p:nvPr>
        </p:nvGraphicFramePr>
        <p:xfrm>
          <a:off x="180109" y="1039091"/>
          <a:ext cx="11831782" cy="4759442"/>
        </p:xfrm>
        <a:graphic>
          <a:graphicData uri="http://schemas.openxmlformats.org/drawingml/2006/table">
            <a:tbl>
              <a:tblPr firstRow="1" bandRow="1"/>
              <a:tblGrid>
                <a:gridCol w="3602182"/>
                <a:gridCol w="4100945"/>
                <a:gridCol w="2327564"/>
                <a:gridCol w="1801091"/>
              </a:tblGrid>
              <a:tr h="152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أَدَوَاتُ التَّفْسِيرِ لِلتَّعْبِيرِ عَنِ النَّتَائِجِ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ar-MA" sz="2800" b="1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أدَوَاتُ التَّفْسِيرِ لِلتَّعْبِيرِ عَنِ الْأَسْبَابِ</a:t>
                      </a: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fr-FR" sz="28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لِمَاذَا حَدَثَ؟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مَاذَا حَدَثَ؟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مما يؤدِّي إلى، 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فينتج عن ذلك،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إضافة إلى..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يحْدُثُ، عندما، نتيجة،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لأن، بسبب، وفي مقابل،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مما خلَق، وهذا ما يفسِّر،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ومن هذه العواملِ،</a:t>
                      </a: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fr-FR" sz="28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اِنْغِمَاسُ الفَرْدِ فِي عَالَمِهِ الْاِفْتِرَاضِيِّ بِشَكْلٍ مُفْرِطٍ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العُزْلَةُ الاجْتِمَاعِيَّةُ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920072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913101" y="3910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والضمنية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للنص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ة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، من خلال الأسئلة المثبتة في الكراسة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ص: 81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="" xmlns:a16="http://schemas.microsoft.com/office/drawing/2014/main" id="{064A53CD-3BCE-9C5E-D82F-95500ACA70E6}"/>
              </a:ext>
            </a:extLst>
          </p:cNvPr>
          <p:cNvSpPr txBox="1"/>
          <p:nvPr/>
        </p:nvSpPr>
        <p:spPr>
          <a:xfrm>
            <a:off x="334108" y="33054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/>
          <p:cNvSpPr txBox="1"/>
          <p:nvPr/>
        </p:nvSpPr>
        <p:spPr>
          <a:xfrm>
            <a:off x="540328" y="1548432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هِيَ الظَّاهِرَةُ الِاجْتِمَاعِيَّةُ الَّتِي يُفَسِّرُهَا النَّصُّ؟</a:t>
            </a:r>
          </a:p>
        </p:txBody>
      </p:sp>
      <p:sp>
        <p:nvSpPr>
          <p:cNvPr id="15" name="Google Shape;1525;p46"/>
          <p:cNvSpPr txBox="1"/>
          <p:nvPr/>
        </p:nvSpPr>
        <p:spPr>
          <a:xfrm>
            <a:off x="540329" y="3380509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42;p48"/>
          <p:cNvSpPr txBox="1"/>
          <p:nvPr/>
        </p:nvSpPr>
        <p:spPr>
          <a:xfrm>
            <a:off x="540329" y="431722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540328" y="5249533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sp>
        <p:nvSpPr>
          <p:cNvPr id="18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540329" y="2348989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-2894" y="-6643"/>
            <a:ext cx="12194894" cy="113138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387541" y="386577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الظاهرة الاجتماعية» </a:t>
            </a:r>
            <a:r>
              <a:rPr lang="ar-S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i="0" u="sng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</a:t>
            </a:r>
            <a:r>
              <a:rPr lang="ar-M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من خلال أمثلة إضافية،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هِيَ الظَّاهِرَةُ الِاجْتِمَاعِيَّةُ الَّتِي يُفَسِّرُهَا النَّصُّ؟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829818" y="1862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64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ما هِيَ الظَّاهِرَةُ الِاجْتِمَاعِيَّةُ الَّتِي يُفَسِّرُهَا النَّصُّ؟</a:t>
            </a:r>
          </a:p>
          <a:p>
            <a:pPr rtl="1">
              <a:buSzPct val="111111"/>
              <a:defRPr/>
            </a:pPr>
            <a:r>
              <a:rPr lang="ar-SA" sz="1800" kern="0" dirty="0" smtClean="0">
                <a:ea typeface="+mn-ea"/>
                <a:cs typeface="Arial"/>
              </a:rPr>
              <a:t>؟</a:t>
            </a:r>
            <a:endParaRPr lang="ar-SA" sz="1800" kern="0" dirty="0">
              <a:ea typeface="+mn-ea"/>
              <a:cs typeface="Arial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826664"/>
              </p:ext>
            </p:extLst>
          </p:nvPr>
        </p:nvGraphicFramePr>
        <p:xfrm>
          <a:off x="9679985" y="6162754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973469"/>
              </p:ext>
            </p:extLst>
          </p:nvPr>
        </p:nvGraphicFramePr>
        <p:xfrm>
          <a:off x="5275240" y="6215952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الظَّاهِرَةُ الِاجْتِمَاعِيَّةُ الَّتِي يُفَسِّرُهَا النَّصُّ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873402"/>
              </p:ext>
            </p:extLst>
          </p:nvPr>
        </p:nvGraphicFramePr>
        <p:xfrm>
          <a:off x="1551467" y="6190735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9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العزلة الاجتماعية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60374"/>
              </p:ext>
            </p:extLst>
          </p:nvPr>
        </p:nvGraphicFramePr>
        <p:xfrm>
          <a:off x="6673940" y="1807096"/>
          <a:ext cx="5104500" cy="133469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04500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1334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الظاهرة الاجتماعية : هي سلوك أو نمط حياة يتكرر بين عدد كبير من أفراد المجتمع، ويؤثر فيهم ويتأثرون به، ويكون ناتجًا عن عوامل اجتماعية وثقافية واقتصادية...</a:t>
                      </a: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وقد تكون ظاهرة إيجابية مثل: التكافل، الاحترام،</a:t>
                      </a: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أو ظاهرة سلبية مثل:  الهجرة، العنف، الطلاق</a:t>
                      </a:r>
                      <a:endParaRPr lang="ar-MA" sz="16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9743" y="2268350"/>
            <a:ext cx="6102775" cy="16946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وَلَقَد أَفْرَزَ هذَا النَّمَطُ الجَديدُ مِنَ التَّواصُلِ ظَاهِرَةً اجتِماعِيَّةً خَطيرَةً، تَتَمَثَّلُ في العُزْلَةِ الاجتِمَاعيَّةِ، وَهِيَ اِنفِصالُ الفَردِ عَنِ النَّاسِ وَعَدَمُ القُدرَةِ عَلَى التَّواصُلِ مَعَهُم</a:t>
            </a:r>
            <a:r>
              <a:rPr lang="ar-MA" sz="2400" dirty="0" smtClean="0">
                <a:solidFill>
                  <a:srgbClr val="001D35"/>
                </a:solidFill>
                <a:latin typeface="Google Sans"/>
              </a:rPr>
              <a:t>.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079844" y="1595360"/>
            <a:ext cx="3078865" cy="580681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</a:rPr>
              <a:t>الجملة من النص 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079845" y="4093106"/>
            <a:ext cx="3078865" cy="796734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black"/>
                </a:solidFill>
              </a:rPr>
              <a:t>الظَّاهِرَةُ الِاجْتِمَاعِيَّةُ الَّتِي يُفَسِّرُهَا النَّصُّ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09153" y="5014761"/>
            <a:ext cx="1854995" cy="577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dirty="0" smtClean="0">
                <a:solidFill>
                  <a:srgbClr val="001D35"/>
                </a:solidFill>
                <a:latin typeface="Google Sans"/>
              </a:rPr>
              <a:t>العزلة الاجتماعية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12011" y="3597178"/>
            <a:ext cx="5384225" cy="23391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sz="1600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العمليات </a:t>
            </a:r>
            <a:r>
              <a:rPr lang="ar-MA" sz="1600" b="1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الميتامعرفية</a:t>
            </a:r>
            <a:r>
              <a:rPr lang="ar-MA" sz="1600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التي أمرُّ بها للوصول الى الجواب: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الوعي بالمهمة: أعلم أن المطلوب هو تحديد ظاهرة 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المراقبة الذاتية: مراقبة سير تفكيري وأنا أقدم الحل: أتذكر معنى الظاهرة الاجتماعية  وأنواعها: العنف، الطلاق، الهجرة...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الوعي بالمعرفة الذاتية: أسترجع معرفتي السابقة  بالظواهر الاجتماعية انطلاقا من النص: انفصال الفرد عن الناس، عدم القدرة على التواصل......= العزلة الاجتماعية.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تقييم جوابي: نعم، هذا يطابق ظاهرة العزلة الاجتماعية.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اتخاذ القرار: الجواب هو العزلة الاجتماعية</a:t>
            </a:r>
          </a:p>
        </p:txBody>
      </p:sp>
      <p:pic>
        <p:nvPicPr>
          <p:cNvPr id="18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89105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78170" y="332656"/>
            <a:ext cx="1125284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 smtClean="0"/>
              <a:t>المتوصل</a:t>
            </a:r>
            <a:r>
              <a:rPr lang="ar-SA" i="0" kern="0" dirty="0" smtClean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يراقب الأستاذ تفاعل الثنائيات، عبر التجول بين الصفوف، وتقديم التوجيهات والتغذية الراجعة عند الحاجة.</a:t>
            </a:r>
            <a:endParaRPr lang="ar-SA" i="0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862680" y="402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305550" y="1755767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693146" y="349532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smtClean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858935" y="9804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849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364656" y="1755767"/>
            <a:ext cx="1131882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sp>
        <p:nvSpPr>
          <p:cNvPr id="2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35644" y="2518257"/>
            <a:ext cx="11376848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284205" y="4735558"/>
            <a:ext cx="11468125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757189" y="14782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4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779928" y="454519"/>
            <a:ext cx="1062924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marR="0" lvl="0" indent="-28575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Char char="-"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0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99" y="23682"/>
            <a:ext cx="863550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364656" y="1755767"/>
            <a:ext cx="1131882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sp>
        <p:nvSpPr>
          <p:cNvPr id="25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35644" y="2518256"/>
            <a:ext cx="11376848" cy="9107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أَسْبَابُ العُزْلَةِ الِاجْتِمَاعِيَّةِ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هي: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إ</a:t>
            </a:r>
            <a:r>
              <a:rPr lang="ar-SA" sz="2600" dirty="0" err="1">
                <a:latin typeface="Calibri"/>
                <a:ea typeface="Calibri"/>
                <a:cs typeface="Calibri"/>
                <a:sym typeface="Calibri"/>
              </a:rPr>
              <a:t>نغِماسُ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الفَردِ في عالَمِهِ الافتِراضيِّ بِشَكلٍ مُفرِطٍ، وَانفِصالُهُ عَن مُحيطِهِ الواقِعِيِّ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284205" y="4735557"/>
            <a:ext cx="11468125" cy="1838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dirty="0"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dirty="0">
                <a:latin typeface="Calibri"/>
                <a:ea typeface="Calibri"/>
                <a:cs typeface="Calibri"/>
                <a:sym typeface="Calibri"/>
              </a:rPr>
              <a:t>يَنْتُجُ عَنْ الانشِغالِ المفرِطِ بِالعَالَمِ الافْتِرَاضِيِّ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 ضعفُ الرَّوابِطِ العائِلِيَّةِ، وَفُقدانُ القُدرَةِ عَلَى بِنَاءِ عَلاقاتٍ اجتِماعيَّةٍ قَوِيَّةٍ في العالَمِ الواقِعِيِّ، وَالشُّعور بِالوَحْدَةِ وَالاِكتِئابِ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 </a:t>
            </a: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861830" y="4318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861830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Google Shape;1542;p48"/>
          <p:cNvSpPr txBox="1"/>
          <p:nvPr/>
        </p:nvSpPr>
        <p:spPr>
          <a:xfrm>
            <a:off x="540329" y="219176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540329" y="3519490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861829" y="45057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861830" y="1315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6867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58346" y="2320549"/>
            <a:ext cx="11531441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49337" y="4476067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42;p48"/>
          <p:cNvSpPr txBox="1"/>
          <p:nvPr/>
        </p:nvSpPr>
        <p:spPr>
          <a:xfrm>
            <a:off x="358346" y="1635707"/>
            <a:ext cx="1155991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449337" y="374191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978567" y="6558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561999" y="376567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الأجوبة المثبتة على الشريحة </a:t>
            </a: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4" y="5548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19996" y="0"/>
            <a:ext cx="12172004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73388" y="2397212"/>
            <a:ext cx="11423510" cy="1243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ar-MA" sz="2600" dirty="0">
              <a:latin typeface="Calibri"/>
              <a:ea typeface="Calibri"/>
              <a:cs typeface="Calibri"/>
              <a:sym typeface="Calibri"/>
            </a:endParaRP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عواقب اجتماعية: </a:t>
            </a:r>
            <a:r>
              <a:rPr lang="ar-MA" sz="2600" dirty="0" smtClean="0">
                <a:latin typeface="Calibri"/>
                <a:ea typeface="Calibri"/>
                <a:cs typeface="Calibri"/>
                <a:sym typeface="Calibri"/>
              </a:rPr>
              <a:t> ضعف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الروابط العائلية.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عواقب نفسية: </a:t>
            </a:r>
            <a:r>
              <a:rPr lang="ar-MA" sz="2600" dirty="0" smtClean="0">
                <a:latin typeface="Calibri"/>
                <a:ea typeface="Calibri"/>
                <a:cs typeface="Calibri"/>
                <a:sym typeface="Calibri"/>
              </a:rPr>
              <a:t>الاكتئاب،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الوحدة</a:t>
            </a:r>
            <a:r>
              <a:rPr lang="ar-MA" sz="2400" b="1" kern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16849" y="5217472"/>
            <a:ext cx="11291010" cy="1405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algn="r" rtl="1">
              <a:buClr>
                <a:srgbClr val="000000"/>
              </a:buClr>
              <a:buSzPts val="2000"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العلاقة بين تطور التكنولوجيا وظهور المجتمع الافتراضي هي علاقة سببية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، خاصة بعد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تطور وسائل الاتصال الرقمية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و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ظهور المنصات التفاعلية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algn="r" rtl="1">
              <a:buClr>
                <a:srgbClr val="000000"/>
              </a:buClr>
              <a:buSzPts val="2000"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فكلما تطورت التكنولوجيا، توسّعت المجتمعات الافتراضية وانتشرت، لأنها توفر بيئة بديلة أو موازية للتواصل والتفاعل الاجتماعيين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</a:t>
            </a: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42;p48"/>
          <p:cNvSpPr txBox="1"/>
          <p:nvPr/>
        </p:nvSpPr>
        <p:spPr>
          <a:xfrm>
            <a:off x="358346" y="1635707"/>
            <a:ext cx="1155991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373388" y="4335133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0" y="6754"/>
            <a:ext cx="12192001" cy="9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MA" sz="1800" b="1" dirty="0" smtClean="0">
              <a:solidFill>
                <a:prstClr val="white">
                  <a:lumMod val="50000"/>
                </a:prstClr>
              </a:solidFill>
            </a:endParaRPr>
          </a:p>
          <a:p>
            <a:pPr algn="r" rtl="1"/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46386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        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08016" y="986668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MA" sz="2400" b="1" dirty="0" smtClean="0">
                <a:solidFill>
                  <a:prstClr val="white"/>
                </a:solidFill>
              </a:rPr>
              <a:t>في الفهم </a:t>
            </a:r>
            <a:r>
              <a:rPr lang="ar-SA" sz="2400" b="1" dirty="0" smtClean="0">
                <a:solidFill>
                  <a:prstClr val="white"/>
                </a:solidFill>
              </a:rPr>
              <a:t>القرائي</a:t>
            </a:r>
            <a:r>
              <a:rPr lang="ar-MA" sz="2400" b="1" dirty="0" smtClean="0">
                <a:solidFill>
                  <a:prstClr val="white"/>
                </a:solidFill>
              </a:rPr>
              <a:t> وفق المعايير المثبتة بالكراسة ص 74</a:t>
            </a:r>
            <a:endParaRPr lang="fr-FR" sz="2400" b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0" y="1964724"/>
            <a:ext cx="9926637" cy="43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7" y="2230444"/>
            <a:ext cx="3013831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729977" y="47184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توظيف </a:t>
            </a:r>
            <a:r>
              <a:rPr lang="ar-SA" kern="0" dirty="0" err="1" smtClean="0"/>
              <a:t>تعلماتهم</a:t>
            </a:r>
            <a:r>
              <a:rPr lang="ar-SA" kern="0" dirty="0" smtClean="0"/>
              <a:t> السابقة لإنتاج جمل </a:t>
            </a:r>
            <a:r>
              <a:rPr lang="ar-MA" kern="0" dirty="0" smtClean="0"/>
              <a:t>تفسيرية </a:t>
            </a:r>
            <a:r>
              <a:rPr lang="ar-SA" kern="0" dirty="0" smtClean="0"/>
              <a:t>على غرار الجملة المقترحة. </a:t>
            </a:r>
            <a:endParaRPr lang="ar-SA" kern="0" dirty="0"/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585960" y="6540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 smtClean="0"/>
              <a:t>الآن، سنوظف </a:t>
            </a:r>
            <a:r>
              <a:rPr lang="ar-SA" kern="0" dirty="0" err="1" smtClean="0"/>
              <a:t>تعلماتنا</a:t>
            </a:r>
            <a:r>
              <a:rPr lang="ar-SA" kern="0" dirty="0" smtClean="0"/>
              <a:t> في إنتاج جمل </a:t>
            </a:r>
            <a:r>
              <a:rPr lang="ar-MA" kern="0" dirty="0" smtClean="0"/>
              <a:t>تفسيرية</a:t>
            </a:r>
            <a:endParaRPr lang="ar-SA" kern="0" dirty="0"/>
          </a:p>
        </p:txBody>
      </p:sp>
      <p:pic>
        <p:nvPicPr>
          <p:cNvPr id="11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10" y="18617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dirty="0">
                <a:latin typeface="Calibri"/>
                <a:ea typeface="Calibri"/>
                <a:cs typeface="Calibri"/>
                <a:sym typeface="Arial"/>
              </a:rPr>
              <a:t>أُرَكِّبُ جُمْلَةً مُسْتَثْمِرًا رَصِيدِي فِي التَّفْسِيرِ، عَلَى غِرَارِ:</a:t>
            </a:r>
          </a:p>
          <a:p>
            <a:pPr lvl="0" algn="r" rtl="1">
              <a:buClr>
                <a:srgbClr val="000000"/>
              </a:buClr>
            </a:pPr>
            <a:endParaRPr lang="ar-MA" sz="2400" dirty="0">
              <a:latin typeface="Calibri"/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  لَقَدْ أَفْرَزَ التَّوَاصُلُ الِافْتِرَاضِيُّ ظَاهِرَةً اجْتِمَاعِيَّةً خَطِيرَةً، تَتَمَثَّلُ فِي العُزْلَةِ الاجْتِمَاعِيَّةِ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487740"/>
              </p:ext>
            </p:extLst>
          </p:nvPr>
        </p:nvGraphicFramePr>
        <p:xfrm>
          <a:off x="332510" y="3002280"/>
          <a:ext cx="11023348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6809"/>
                <a:gridCol w="2134031"/>
                <a:gridCol w="2672747"/>
                <a:gridCol w="3039761"/>
              </a:tblGrid>
              <a:tr h="13850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العُزْلَةِ الاجْتِمَاعِيَّةِ.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تَتَمَثَّلُ فِي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ظَاهِرَةً اجْتِمَاعِيَّةً خَطِيرَةً،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لَقَدْ أَفْرَزَ التَّوَاصُلُ الِافْتِرَاضِيُّ 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147734"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38" y="409211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pic>
        <p:nvPicPr>
          <p:cNvPr id="13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dirty="0">
                <a:latin typeface="Calibri"/>
                <a:ea typeface="Calibri"/>
                <a:cs typeface="Calibri"/>
                <a:sym typeface="Arial"/>
              </a:rPr>
              <a:t>أُرَكِّبُ جُمْلَةً مُسْتَثْمِرًا رَصِيدِي فِي التَّفْسِيرِ، عَلَى غِرَارِ:</a:t>
            </a:r>
          </a:p>
          <a:p>
            <a:pPr lvl="0" algn="r" rtl="1">
              <a:buClr>
                <a:srgbClr val="000000"/>
              </a:buClr>
            </a:pPr>
            <a:endParaRPr lang="ar-MA" sz="2400" dirty="0">
              <a:latin typeface="Calibri"/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  لَقَدْ أَفْرَزَ التَّوَاصُلُ الِافْتِرَاضِيُّ ظَاهِرَةً اجْتِمَاعِيَّةً خَطِيرَةً، تَتَمَثَّلُ فِي العُزْلَةِ الاجْتِمَاعِيَّةِ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03916"/>
              </p:ext>
            </p:extLst>
          </p:nvPr>
        </p:nvGraphicFramePr>
        <p:xfrm>
          <a:off x="332510" y="3002280"/>
          <a:ext cx="11023348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6809"/>
                <a:gridCol w="2134031"/>
                <a:gridCol w="2672747"/>
                <a:gridCol w="3039761"/>
              </a:tblGrid>
              <a:tr h="13850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العُزْلَةِ الاجْتِمَاعِيَّةِ.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تَتَمَثَّلُ فِي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ظَاهِرَةً اجْتِمَاعِيَّةً خَطِيرَةً،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لَقَدْ أَفْرَزَ التَّوَاصُلُ الِافْتِرَاضِيُّ 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147734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</a:t>
                      </a: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xmlns="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prstClr val="black"/>
                </a:solidFill>
              </a:rPr>
              <a:t>وَصَلْنَا إِلَى نِهَايَةِ </a:t>
            </a:r>
            <a:r>
              <a:rPr lang="ar-MA" sz="2400" dirty="0" smtClean="0">
                <a:solidFill>
                  <a:prstClr val="black"/>
                </a:solidFill>
              </a:rPr>
              <a:t>الحصة</a:t>
            </a:r>
            <a:endParaRPr lang="fr-FR" sz="2400" dirty="0">
              <a:solidFill>
                <a:prstClr val="black"/>
              </a:solidFill>
            </a:endParaRPr>
          </a:p>
        </p:txBody>
      </p:sp>
      <p:pic>
        <p:nvPicPr>
          <p:cNvPr id="12" name="Google Shape;1324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961" y="2323597"/>
            <a:ext cx="2729311" cy="2795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تفسيرية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مما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تم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تعلم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ه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7" y="40227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5097119" y="1757720"/>
            <a:ext cx="6941633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وَمِن أَسْبَابِ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العزلة اِنغِماسُ الفَردِ في عالَمِهِ الافتِراضيِّ بِشَكلٍ مُفرِطٍ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4297905" y="2976175"/>
            <a:ext cx="5503645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وَلَقَد نَتَجَ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عَن هذَا  ضعفُ الرَّوابِطِ العائِلِيَّةِ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2020099" y="4280401"/>
            <a:ext cx="6232693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إِضافَةً إِلَى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تَراجُعِ مَهاراتِ التَّواصُلِ الحَقِيقِيِّ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06;p225"/>
          <p:cNvSpPr txBox="1"/>
          <p:nvPr/>
        </p:nvSpPr>
        <p:spPr>
          <a:xfrm>
            <a:off x="-2894" y="5391422"/>
            <a:ext cx="7689994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مِمَّا خَلَقَ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مُجتَمَعًا بَديلًا يُسَمَّى المُجتَمَعُ الافتِراضيُّ </a:t>
            </a: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في مُقابِلِ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المُجتَمَعِ الواقِعيِّ</a:t>
            </a:r>
            <a:r>
              <a:rPr lang="ar-MA" sz="2400" b="1" dirty="0">
                <a:cs typeface="Calibri"/>
                <a:sym typeface="Calibri"/>
              </a:rPr>
              <a:t>.</a:t>
            </a:r>
          </a:p>
        </p:txBody>
      </p:sp>
      <p:sp>
        <p:nvSpPr>
          <p:cNvPr id="17" name="Google Shape;1693;p59">
            <a:extLst>
              <a:ext uri="{FF2B5EF4-FFF2-40B4-BE49-F238E27FC236}">
                <a16:creationId xmlns="" xmlns:a16="http://schemas.microsoft.com/office/drawing/2014/main" xmlns:lc="http://schemas.openxmlformats.org/drawingml/2006/lockedCanvas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855544" y="487499"/>
            <a:ext cx="10409522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  <a:endParaRPr lang="ar-MA" sz="1600" b="1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في المنزل، اكتب فقرة تفسيرية قصيرة لكل سلوك من </a:t>
            </a:r>
            <a:r>
              <a:rPr lang="ar-MA" sz="1600" b="1" dirty="0" err="1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السلوكات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 الآتية: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3" y="1644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88" y="825064"/>
            <a:ext cx="11678653" cy="5866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في المنزل، اكتب فقرة تفسيرية قصيرة لكل سلوك من </a:t>
            </a:r>
            <a:r>
              <a:rPr lang="ar-MA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السلوكات</a:t>
            </a:r>
            <a:r>
              <a:rPr lang="ar-MA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الآتية</a:t>
            </a:r>
            <a:r>
              <a:rPr lang="ar-MA" sz="2400" dirty="0" smtClean="0">
                <a:solidFill>
                  <a:prstClr val="black"/>
                </a:solidFill>
              </a:rPr>
              <a:t>:</a:t>
            </a:r>
            <a:endParaRPr lang="fr-FR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527258"/>
              </p:ext>
            </p:extLst>
          </p:nvPr>
        </p:nvGraphicFramePr>
        <p:xfrm>
          <a:off x="224588" y="1643842"/>
          <a:ext cx="11678653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995"/>
                <a:gridCol w="384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تفسيره ( تعريفه/ أسبابه /عواقبه)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السلوك غير المرغوب فيه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noProof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التنمر الإلكتروني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الإدمان على الهاتف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اختراق الخصوصية وسرقة البيانات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الاحتيال الإلكتروني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34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2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3698</TotalTime>
  <Words>3271</Words>
  <Application>Microsoft Office PowerPoint</Application>
  <PresentationFormat>Personnalisé</PresentationFormat>
  <Paragraphs>394</Paragraphs>
  <Slides>51</Slides>
  <Notes>9</Notes>
  <HiddenSlides>6</HiddenSlides>
  <MMClips>0</MMClips>
  <ScaleCrop>false</ScaleCrop>
  <HeadingPairs>
    <vt:vector size="4" baseType="variant">
      <vt:variant>
        <vt:lpstr>Thème</vt:lpstr>
      </vt:variant>
      <vt:variant>
        <vt:i4>28</vt:i4>
      </vt:variant>
      <vt:variant>
        <vt:lpstr>Titres des diapositives</vt:lpstr>
      </vt:variant>
      <vt:variant>
        <vt:i4>51</vt:i4>
      </vt:variant>
    </vt:vector>
  </HeadingPairs>
  <TitlesOfParts>
    <vt:vector size="79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29_Thème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من يذكرنا بالضوابط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379</cp:revision>
  <dcterms:created xsi:type="dcterms:W3CDTF">2025-08-08T14:19:48Z</dcterms:created>
  <dcterms:modified xsi:type="dcterms:W3CDTF">2025-09-20T13:50:57Z</dcterms:modified>
</cp:coreProperties>
</file>