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5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6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7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8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9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0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1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2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13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14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  <p:sldMasterId id="2147483759" r:id="rId2"/>
    <p:sldMasterId id="2147483778" r:id="rId3"/>
    <p:sldMasterId id="2147483786" r:id="rId4"/>
    <p:sldMasterId id="2147483797" r:id="rId5"/>
    <p:sldMasterId id="2147483815" r:id="rId6"/>
    <p:sldMasterId id="2147483838" r:id="rId7"/>
    <p:sldMasterId id="2147483866" r:id="rId8"/>
    <p:sldMasterId id="2147483894" r:id="rId9"/>
    <p:sldMasterId id="2147483912" r:id="rId10"/>
    <p:sldMasterId id="2147483926" r:id="rId11"/>
    <p:sldMasterId id="2147483975" r:id="rId12"/>
    <p:sldMasterId id="2147483995" r:id="rId13"/>
    <p:sldMasterId id="2147484013" r:id="rId14"/>
    <p:sldMasterId id="2147484035" r:id="rId15"/>
  </p:sldMasterIdLst>
  <p:notesMasterIdLst>
    <p:notesMasterId r:id="rId61"/>
  </p:notesMasterIdLst>
  <p:sldIdLst>
    <p:sldId id="2147483635" r:id="rId16"/>
    <p:sldId id="2147483637" r:id="rId17"/>
    <p:sldId id="2147483636" r:id="rId18"/>
    <p:sldId id="2147483638" r:id="rId19"/>
    <p:sldId id="2147483639" r:id="rId20"/>
    <p:sldId id="2147483640" r:id="rId21"/>
    <p:sldId id="2147483618" r:id="rId22"/>
    <p:sldId id="2147483621" r:id="rId23"/>
    <p:sldId id="2147483642" r:id="rId24"/>
    <p:sldId id="2147483643" r:id="rId25"/>
    <p:sldId id="2147483624" r:id="rId26"/>
    <p:sldId id="2147483625" r:id="rId27"/>
    <p:sldId id="2147483627" r:id="rId28"/>
    <p:sldId id="2147483628" r:id="rId29"/>
    <p:sldId id="2147483632" r:id="rId30"/>
    <p:sldId id="2147483633" r:id="rId31"/>
    <p:sldId id="2147483634" r:id="rId32"/>
    <p:sldId id="2147483646" r:id="rId33"/>
    <p:sldId id="2147483579" r:id="rId34"/>
    <p:sldId id="2147483598" r:id="rId35"/>
    <p:sldId id="2147483599" r:id="rId36"/>
    <p:sldId id="2147483601" r:id="rId37"/>
    <p:sldId id="2147483602" r:id="rId38"/>
    <p:sldId id="2147483603" r:id="rId39"/>
    <p:sldId id="2147483647" r:id="rId40"/>
    <p:sldId id="2147483585" r:id="rId41"/>
    <p:sldId id="2147483604" r:id="rId42"/>
    <p:sldId id="2147483629" r:id="rId43"/>
    <p:sldId id="2147483605" r:id="rId44"/>
    <p:sldId id="2147483606" r:id="rId45"/>
    <p:sldId id="2147483607" r:id="rId46"/>
    <p:sldId id="2147483608" r:id="rId47"/>
    <p:sldId id="2147483609" r:id="rId48"/>
    <p:sldId id="2147483610" r:id="rId49"/>
    <p:sldId id="2147483611" r:id="rId50"/>
    <p:sldId id="2147483612" r:id="rId51"/>
    <p:sldId id="2147483645" r:id="rId52"/>
    <p:sldId id="2147483630" r:id="rId53"/>
    <p:sldId id="2147483597" r:id="rId54"/>
    <p:sldId id="2147483573" r:id="rId55"/>
    <p:sldId id="2147483631" r:id="rId56"/>
    <p:sldId id="2147483574" r:id="rId57"/>
    <p:sldId id="2147483575" r:id="rId58"/>
    <p:sldId id="2147483576" r:id="rId59"/>
    <p:sldId id="2147483560" r:id="rId6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037A9C"/>
    <a:srgbClr val="15A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50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-95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63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61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D1214-C790-417D-A54B-85A42C4AE46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74F34-2E39-4643-A01F-A565B072FF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989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166F0D78-D378-595E-6130-9F87EF53D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71;g3634b8406b9_1_0:notes">
            <a:extLst>
              <a:ext uri="{FF2B5EF4-FFF2-40B4-BE49-F238E27FC236}">
                <a16:creationId xmlns:a16="http://schemas.microsoft.com/office/drawing/2014/main" xmlns="" id="{A4EBF64A-B253-3FF9-BD8B-A31801EAC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1863" y="1052513"/>
            <a:ext cx="5054600" cy="2843212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72;g3634b8406b9_1_0:notes">
            <a:extLst>
              <a:ext uri="{FF2B5EF4-FFF2-40B4-BE49-F238E27FC236}">
                <a16:creationId xmlns:a16="http://schemas.microsoft.com/office/drawing/2014/main" xmlns="" id="{A990AF56-1BF7-D3FC-BC62-2948A9565A8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59"/>
            <a:ext cx="5486400" cy="3600596"/>
          </a:xfrm>
        </p:spPr>
        <p:txBody>
          <a:bodyPr lIns="91421" tIns="45701" rIns="91421" bIns="45701"/>
          <a:lstStyle/>
          <a:p>
            <a:endParaRPr lang="fr-FR" dirty="0"/>
          </a:p>
        </p:txBody>
      </p:sp>
      <p:sp>
        <p:nvSpPr>
          <p:cNvPr id="4" name="Google Shape;773;g3634b8406b9_1_0:notes">
            <a:extLst>
              <a:ext uri="{FF2B5EF4-FFF2-40B4-BE49-F238E27FC236}">
                <a16:creationId xmlns:a16="http://schemas.microsoft.com/office/drawing/2014/main" xmlns="" id="{784A298B-DC89-0AD9-4BDA-0369BB4C35D0}"/>
              </a:ext>
            </a:extLst>
          </p:cNvPr>
          <p:cNvSpPr txBox="1"/>
          <p:nvPr/>
        </p:nvSpPr>
        <p:spPr>
          <a:xfrm>
            <a:off x="3884608" y="8685227"/>
            <a:ext cx="2971800" cy="4586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algn="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8D0D654-7172-4DD1-A11D-C8D82BEB2586}" type="slidenum">
              <a:rPr kern="0">
                <a:solidFill>
                  <a:srgbClr val="000000"/>
                </a:solidFill>
              </a:rPr>
              <a:pPr algn="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</a:t>
            </a:fld>
            <a:endParaRPr lang="fr-FR" sz="1200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15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6;g370ab27719c_0_589:notes">
            <a:extLst>
              <a:ext uri="{FF2B5EF4-FFF2-40B4-BE49-F238E27FC236}">
                <a16:creationId xmlns:a16="http://schemas.microsoft.com/office/drawing/2014/main" xmlns="" id="{808EA1FC-CA09-0FA7-9BFC-2DA09E4204E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lIns="91421" tIns="91421" rIns="91421" bIns="91421"/>
          <a:lstStyle/>
          <a:p>
            <a:endParaRPr lang="fr-FR"/>
          </a:p>
        </p:txBody>
      </p:sp>
      <p:sp>
        <p:nvSpPr>
          <p:cNvPr id="3" name="Google Shape;1077;g370ab27719c_0_589:notes">
            <a:extLst>
              <a:ext uri="{FF2B5EF4-FFF2-40B4-BE49-F238E27FC236}">
                <a16:creationId xmlns:a16="http://schemas.microsoft.com/office/drawing/2014/main" xmlns="" id="{6EDCBD9C-6CAC-EBB1-7496-F79C9F189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>
          <a:extLst>
            <a:ext uri="{FF2B5EF4-FFF2-40B4-BE49-F238E27FC236}">
              <a16:creationId xmlns:a16="http://schemas.microsoft.com/office/drawing/2014/main" xmlns="" id="{33E3C808-C8B5-FB39-C553-CC22EC607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>
            <a:extLst>
              <a:ext uri="{FF2B5EF4-FFF2-40B4-BE49-F238E27FC236}">
                <a16:creationId xmlns:a16="http://schemas.microsoft.com/office/drawing/2014/main" xmlns="" id="{5D2C00BD-1749-7F0E-899B-6BA4D4E1B2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7:notes">
            <a:extLst>
              <a:ext uri="{FF2B5EF4-FFF2-40B4-BE49-F238E27FC236}">
                <a16:creationId xmlns:a16="http://schemas.microsoft.com/office/drawing/2014/main" xmlns="" id="{A3A77B0D-F54E-3ED4-D79C-3BF6771C03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8009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>
          <a:extLst>
            <a:ext uri="{FF2B5EF4-FFF2-40B4-BE49-F238E27FC236}">
              <a16:creationId xmlns:a16="http://schemas.microsoft.com/office/drawing/2014/main" xmlns="" id="{6104F79D-0C71-8EAE-5091-94FB58FA0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1:notes">
            <a:extLst>
              <a:ext uri="{FF2B5EF4-FFF2-40B4-BE49-F238E27FC236}">
                <a16:creationId xmlns:a16="http://schemas.microsoft.com/office/drawing/2014/main" xmlns="" id="{84F5C3CC-5784-622A-3B10-325BEDB1E3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p11:notes">
            <a:extLst>
              <a:ext uri="{FF2B5EF4-FFF2-40B4-BE49-F238E27FC236}">
                <a16:creationId xmlns:a16="http://schemas.microsoft.com/office/drawing/2014/main" xmlns="" id="{9DA59ABC-DB7C-8EA5-AC7A-8F54E55E08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2" name="Google Shape;362;p11:notes">
            <a:extLst>
              <a:ext uri="{FF2B5EF4-FFF2-40B4-BE49-F238E27FC236}">
                <a16:creationId xmlns:a16="http://schemas.microsoft.com/office/drawing/2014/main" xmlns="" id="{6E4D306F-3EDF-201A-94EB-55CC157FBC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buSzPts val="1400"/>
              <a:defRPr/>
            </a:pPr>
            <a:fld id="{00000000-1234-1234-1234-123412341234}" type="slidenum">
              <a:rPr lang="ar-MA">
                <a:solidFill>
                  <a:prstClr val="black"/>
                </a:solidFill>
              </a:rPr>
              <a:pPr>
                <a:buSzPts val="1400"/>
                <a:defRPr/>
              </a:pPr>
              <a:t>7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511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="" xmlns:a16="http://schemas.microsoft.com/office/drawing/2014/main" id="{DE53BE7E-D77C-A26C-3729-E70677C11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30:notes">
            <a:extLst>
              <a:ext uri="{FF2B5EF4-FFF2-40B4-BE49-F238E27FC236}">
                <a16:creationId xmlns="" xmlns:a16="http://schemas.microsoft.com/office/drawing/2014/main" id="{DB9AE18D-3E36-2089-3618-B81A5F7E28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8" name="Google Shape;1358;p30:notes">
            <a:extLst>
              <a:ext uri="{FF2B5EF4-FFF2-40B4-BE49-F238E27FC236}">
                <a16:creationId xmlns="" xmlns:a16="http://schemas.microsoft.com/office/drawing/2014/main" id="{7AF8B903-BFF0-0376-3F82-F57EE47E67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45628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="" xmlns:a16="http://schemas.microsoft.com/office/drawing/2014/main" id="{AC6A5CBB-8281-B2A4-DD81-824700A8E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="" xmlns:a16="http://schemas.microsoft.com/office/drawing/2014/main" id="{88C5E7F4-DE2A-64B9-2DF7-04558F0E5F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65" name="Google Shape;1365;p31:notes">
            <a:extLst>
              <a:ext uri="{FF2B5EF4-FFF2-40B4-BE49-F238E27FC236}">
                <a16:creationId xmlns="" xmlns:a16="http://schemas.microsoft.com/office/drawing/2014/main" id="{ADD53A2B-6B19-7602-544E-36BE26D6EA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38689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20" name="Google Shape;142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xmlns="" id="{632C9BFC-183A-5DBA-B544-9EB76942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xmlns="" id="{93562D90-208B-B700-DA4F-FD996A70E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xmlns="" id="{A3D162C2-BD6F-E026-F766-2FB99B120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1778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xmlns="" id="{632C9BFC-183A-5DBA-B544-9EB76942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xmlns="" id="{93562D90-208B-B700-DA4F-FD996A70E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xmlns="" id="{A3D162C2-BD6F-E026-F766-2FB99B120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177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5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1286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415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8895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28897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87326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224582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428132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044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346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908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975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399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23864028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03/10/2025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86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92768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719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18383586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01096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3128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03/10/2025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6412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1396352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40416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50294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87138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40251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00849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81477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33889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7695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36004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85804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78636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5082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45468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8014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7209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83481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09473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50176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311198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ar-MA"/>
              <a:t>‹N°›</a:t>
            </a:fld>
            <a:endParaRPr/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19023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89080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32411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777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783546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222292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03655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5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9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  <p:sp>
        <p:nvSpPr>
          <p:cNvPr id="36" name="Google Shape;36;p95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95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392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95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95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" name="Google Shape;40;p9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226149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Vid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78579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0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1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  <p:sp>
        <p:nvSpPr>
          <p:cNvPr id="50" name="Google Shape;50;p100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00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392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00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0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" name="Google Shape;54;p10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694594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Slide">
  <p:cSld name="6_Title Slide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0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01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01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sz="4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01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3108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 u="none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5939716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>
  <p:cSld name="1_Disposition personnalisé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313879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91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5" name="Google Shape;815;p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6" name="Google Shape;816;p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  <p:sp>
        <p:nvSpPr>
          <p:cNvPr id="817" name="Google Shape;817;p91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8" name="Google Shape;818;p91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392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p91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0" name="Google Shape;820;p91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1" name="Google Shape;821;p9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550331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rgbClr val="D8E2F3"/>
        </a:solidFill>
        <a:effectLst/>
      </p:bgPr>
    </p:bg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20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5" name="Google Shape;835;p20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36" name="Google Shape;836;p2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7" name="Google Shape;837;p2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38537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20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1" name="Google Shape;841;p20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2" name="Google Shape;842;p20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3" name="Google Shape;843;p20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4" name="Google Shape;844;p20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413345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>
  <p:cSld name="Titre de section"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0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7" name="Google Shape;847;p20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48" name="Google Shape;848;p2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0" name="Google Shape;850;p2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7067250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20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3" name="Google Shape;853;p20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4" name="Google Shape;854;p20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5" name="Google Shape;855;p2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6" name="Google Shape;856;p2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7" name="Google Shape;857;p2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92114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re seul"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20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0" name="Google Shape;860;p2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1" name="Google Shape;861;p20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2" name="Google Shape;862;p20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04596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Vide"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20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5" name="Google Shape;865;p20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6" name="Google Shape;866;p20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533916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0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0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70" name="Google Shape;870;p20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71" name="Google Shape;871;p2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2" name="Google Shape;872;p2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3" name="Google Shape;873;p2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056881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9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575637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00224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75828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7856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45540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71550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4357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21601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60914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44763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83191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99567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336119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218509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509371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73580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663677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87938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35387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85832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70967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80464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70618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41975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818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80723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38338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19348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9245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158020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069242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395890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009443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823731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73588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23371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63335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65536"/>
      </p:ext>
    </p:extLst>
  </p:cSld>
  <p:clrMapOvr>
    <a:masterClrMapping/>
  </p:clrMapOvr>
  <p:hf sldNum="0" hdr="0" ftr="0" dt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4966257"/>
      </p:ext>
    </p:extLst>
  </p:cSld>
  <p:clrMapOvr>
    <a:masterClrMapping/>
  </p:clrMapOvr>
  <p:hf sldNum="0" hdr="0" ftr="0" dt="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13871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96690886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56456390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499188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82213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39550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111887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38730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284023519"/>
      </p:ext>
    </p:extLst>
  </p:cSld>
  <p:clrMapOvr>
    <a:masterClrMapping/>
  </p:clrMapOvr>
  <p:hf sldNum="0" hdr="0" ftr="0" dt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71874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517458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8378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1289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3803566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83312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18940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7887974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17826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24380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83485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81955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73635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233571"/>
      </p:ext>
    </p:extLst>
  </p:cSld>
  <p:clrMapOvr>
    <a:masterClrMapping/>
  </p:clrMapOvr>
  <p:hf sldNum="0" hdr="0" ftr="0" dt="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29868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9636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779736"/>
      </p:ext>
    </p:extLst>
  </p:cSld>
  <p:clrMapOvr>
    <a:masterClrMapping/>
  </p:clrMapOvr>
  <p:hf sldNum="0" hdr="0" ftr="0" dt="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984642"/>
      </p:ext>
    </p:extLst>
  </p:cSld>
  <p:clrMapOvr>
    <a:masterClrMapping/>
  </p:clrMapOvr>
  <p:hf sldNum="0" hdr="0" ftr="0" dt="0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753046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79895888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3861252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685442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13173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635368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862081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19156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879559801"/>
      </p:ext>
    </p:extLst>
  </p:cSld>
  <p:clrMapOvr>
    <a:masterClrMapping/>
  </p:clrMapOvr>
  <p:hf sldNum="0" hdr="0" ftr="0" dt="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1221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347093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38322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16072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174953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5726407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8429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4880278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05253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15043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18277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59946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33200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601752"/>
      </p:ext>
    </p:extLst>
  </p:cSld>
  <p:clrMapOvr>
    <a:masterClrMapping/>
  </p:clrMapOvr>
  <p:hf sldNum="0" hdr="0" ftr="0" dt="0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10498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46627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7251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81939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18311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11228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627687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87075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32777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20076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18681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929517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704565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825898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931134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404021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23757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69B145A-EE5E-445F-8B91-90C4E506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AEF3F907-5569-9BCE-8A6B-BC1BB057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4AF89CE-4B4C-5321-564B-69254A2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2AC68EB-0DBF-E572-FB53-7EE51E6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20DD17E-B6BD-7069-50DD-AD5C0390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18979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C2C897B-E86B-B5CA-E896-B0F47CC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050A178-4D58-E79B-1B26-DB40F711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1E4BC91-89E0-F1CE-C6A0-843CF319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457749F-43B6-19B7-30EF-A1A3E5CF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A197A07-2DF6-58D2-C46D-39142D24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26627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5A67664-0A96-A11B-469E-9D0F60F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472EB0FB-284F-9FAF-A736-00888E3F0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A81A025-33FC-1C2A-7EF0-CAE6BF0B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F415823-E510-7F5F-7191-1D9934C6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405DCD7-E301-9498-F932-90C450D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91175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2E00259-8F24-811D-BA6F-F0BD609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C7BEEF4-1B3F-90B0-4D2E-6612457B5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79CCBE76-9F1A-353A-12F7-3FAE8132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1B3CE214-72F8-0CCB-8191-F609D023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304685B-9B52-4ED5-0275-3D04EE3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645D7B3-5445-F943-6063-1D405B1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35375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0843E78-E586-B579-E9B0-FAA52146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FACB1FBD-A8A3-D9E3-57F2-96097B72B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E540FDAD-0BAB-55F5-E546-0AA449920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BD4DBD2-00FB-9311-4B56-7322DEC9D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834FED25-B4DF-2A72-91C7-D9559B83A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1ABF4BF-4FD7-BC35-C52C-F1C0770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8E08583A-0313-53CA-3C83-3CEAF20C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B22414D4-2DAB-C3BC-6084-CB863028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27365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13825C7-0915-E6FF-029C-E459254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94BF64F8-5849-8849-1542-F41E5708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7079A9E0-E8D3-53CB-4B27-32396B4D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2849602-F748-A2AA-5B0C-019567B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673264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A4FDAF37-3944-6C5A-345E-2EA9DE6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C75D438C-A7A4-A160-3E08-9C1A991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6369369C-334B-7A2F-0C5D-4D0B8219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3907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E3E0048-39D1-0605-6D00-562A166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CD810052-C6A5-B1DF-0EC3-2054D954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D6B557F7-A11E-7D2D-0D49-DE7799D91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010ED86-2C89-87FE-B6BF-BDEB4FE1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D8279DA5-11CB-45AE-3BE3-05F78C22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BBFE63A9-8179-8C7E-0035-097D6B7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30266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4B73204-4F88-0D02-88CC-1024456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653B9D6C-B98B-9E54-4309-ECFA3259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D82CE850-CD5C-A3AF-C3BA-5543DBE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92CA4C6-E7C0-39AB-8BE9-430732F9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15618498-DE66-330C-5EE4-742E2D51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845224D3-B1F7-A979-C7EE-36C59490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34006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5444841-DD72-DEF8-D265-6D0B28B0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EC752F7-6BF9-0CBA-C0F3-441C1B9ED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4571420-D84B-750F-3121-0CB9A730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57DBA2-9167-49A8-3B45-7B0CE694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F76EA2-4CB5-8A34-5F93-AE5CB71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848701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357394FC-BB82-DDC5-4401-B0036241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113A50C8-4CE9-C1C5-1014-A1B4DFFA0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578C3EE-5F14-4308-35C8-D5979A1A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A5C1C12-E8FB-9399-0467-6196B2EA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246D178-FDAA-934E-8A75-B517AF1A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825925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1;p65">
            <a:extLst>
              <a:ext uri="{FF2B5EF4-FFF2-40B4-BE49-F238E27FC236}">
                <a16:creationId xmlns:a16="http://schemas.microsoft.com/office/drawing/2014/main" xmlns="" id="{26459DD0-CBC0-27E6-F49B-4789DAE18F30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310855"/>
      </p:ext>
    </p:extLst>
  </p:cSld>
  <p:clrMapOvr>
    <a:masterClrMapping/>
  </p:clrMapOvr>
  <p:hf sldNum="0" hdr="0" ftr="0" dt="0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965596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71"/>
            <a:ext cx="12039799" cy="856831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76095"/>
            <a:ext cx="838193" cy="8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05863"/>
      </p:ext>
    </p:extLst>
  </p:cSld>
  <p:clrMapOvr>
    <a:masterClrMapping/>
  </p:clrMapOvr>
  <p:hf sldNum="0" hdr="0" ftr="0" dt="0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:a16="http://schemas.microsoft.com/office/drawing/2014/main" xmlns="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494;p66">
            <a:extLst>
              <a:ext uri="{FF2B5EF4-FFF2-40B4-BE49-F238E27FC236}">
                <a16:creationId xmlns:a16="http://schemas.microsoft.com/office/drawing/2014/main" xmlns="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495;p66">
            <a:extLst>
              <a:ext uri="{FF2B5EF4-FFF2-40B4-BE49-F238E27FC236}">
                <a16:creationId xmlns:a16="http://schemas.microsoft.com/office/drawing/2014/main" xmlns="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B6157E9-D3C2-408A-8624-22B2CE8B1F99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695486"/>
      </p:ext>
    </p:extLst>
  </p:cSld>
  <p:clrMapOvr>
    <a:masterClrMapping/>
  </p:clrMapOvr>
  <p:hf sldNum="0" hdr="0" ftr="0" dt="0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98F03CC-BE3A-A23A-4149-4C1FCBB37A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122359"/>
            <a:ext cx="9144000" cy="2387595"/>
          </a:xfrm>
          <a:prstGeom prst="rect">
            <a:avLst/>
          </a:prstGeo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53401E7B-9CC0-5018-CDC0-DCDF7991DB4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EE9EC70-A0D8-3F9B-DA8B-D83F7D9F15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8FA9865-4FAE-4140-90AC-D386D6FC41BA}" type="datetime1">
              <a:rPr lang="fr-FR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9BCF521-CBE6-7D93-8E66-FF0B9CA59E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5644064D-11B5-0959-0E40-8E5AA279D7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03377B7-3CAF-4A67-911C-D4B2E0FBA256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084573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88B5D43-BA5C-898F-BBAB-56DD1E456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DF425C5-3A47-A6FB-FEB7-1F1214958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41C8FB1-59B6-8917-C2E9-01D00A186F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2ABDDBA-8375-4493-853A-C01FB35A2F46}" type="datetime1">
              <a:rPr lang="fr-FR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4D426A0-BF39-0B3E-4E5A-B27F37CF74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36D1069-880A-CC55-F2C5-12F6990278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D731844-473A-4C86-8314-198431F5C6DA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40748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D634C8A-A1ED-38C2-A740-8920CA1BF1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3"/>
            <a:ext cx="10515600" cy="285273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EDAE1F2-C491-FB41-F3A0-731241B0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59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07C12CB-08FE-F3C2-D518-C77FED214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015A79E-26D0-40DE-9631-3AFBD54ADF9B}" type="datetime1">
              <a:rPr lang="fr-FR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736A8E7-1053-E785-C1F4-889B0967F0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8D280820-5FB9-895F-2FF2-D3A2133DF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948F3B7-A9A2-42B0-95B6-9ACC30609773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76060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E3F56D4-C390-6CB6-860D-A2D23454D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BB8FC78-9E9A-2810-9029-F64DDF26D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23603502-9A30-4E5F-9309-78EF62F36A8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199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963BB7BA-5645-2C56-F1A8-3FAAE4448B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0022089-A5D7-4EF6-B709-E23F02F99E33}" type="datetime1">
              <a:rPr lang="fr-FR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63D669F-90CE-62A8-D56C-6A45E2A25A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FEB402BF-B0A2-417A-543B-DCF7F5148A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9C9F48-11D4-4921-8BD7-2A616E495D9D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39779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7D861A3-7257-3FFF-C891-4650B6F48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1201EC79-B0FA-E7AB-CB38-5EAE87840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5" y="1681167"/>
            <a:ext cx="5157788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11A2FA59-16DE-D95A-A143-34FA408214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5" y="2505077"/>
            <a:ext cx="5157788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A5445CB9-81A6-B8FF-6877-A855C692534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199" y="1681167"/>
            <a:ext cx="5183184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B65F5C5E-CE78-E84F-B7CF-E6176F6265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199" y="2505077"/>
            <a:ext cx="5183184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CE65D0E5-2B05-2F3C-BDC2-E9B7783B0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D7A5BC3-5753-4B61-943C-1ED6A0A093D1}" type="datetime1">
              <a:rPr lang="fr-FR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0F9DD5E7-93D3-EFEE-295B-FE58033BB5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811A4997-08A9-DECF-1904-BCE014C6C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B2BBBD4-193B-42A1-A6DE-43C107483E0B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59819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44B4A63-F6A4-324A-3119-29767294AE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80F86BA8-13B2-70C9-E6D1-01F5210B8A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DCEF032-47C8-43A4-BB2B-CF252202F2C0}" type="datetime1">
              <a:rPr lang="fr-FR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4659D9A4-A511-4ED5-C2F4-CAFB55A7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38242524-682C-5AA3-EAE2-30D0935571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A0D16A6-909F-438F-82DE-9C6754152741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43975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0D755582-D47E-68CE-5081-465A0B1E1D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B1C7C0B-62D7-4401-80B9-CE6945F5B4AB}" type="datetime1">
              <a:rPr lang="fr-FR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DF920608-270D-8028-D89E-C419F010F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8D95BEB0-A0CA-87BB-BD94-01BB6F613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ABAE430-7260-4094-B089-F06E6B7B5A52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77346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28C9FF8-FBED-3209-8E29-22CDA499D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DE6BD8D-C5B3-5CE7-3C01-6C89B1723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519F1979-6FAC-5CB2-0DCB-B3F1D987A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33D80433-8FF5-9D7C-BCC7-E90031C82C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C7A46FA-C00D-499A-9F3C-5031298100A3}" type="datetime1">
              <a:rPr lang="fr-FR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62B4B6C8-035E-7EA4-3D77-9B8F6138C2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B7D4C27-8EDC-4840-DE38-FD292EF1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9F8E816-F8CA-414A-9DF9-48887FAFE377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549889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585B342-C1DC-471C-E88E-E04EC279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1CCB19D9-71BD-4D2E-93A2-CD2EA8E730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E8DCB4CB-0A77-93DF-29D2-0F7198F23A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D1733742-FE5B-280B-7826-D4D7D1896C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4546EF5-36E1-4FC0-9B6C-CE745D939A2E}" type="datetime1">
              <a:rPr lang="fr-FR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4A6D4B7-0FE1-0096-592B-BFD5DA8D7E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6740D0BE-188F-5CB9-F9EB-180B98DC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CF4397-6344-48E4-BD3C-CC9ADFFCA9B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121817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1654958-3209-AE7C-BB3B-078CF67C5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C378066-F081-9593-7E3F-F66D288CE40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C8696B9-4347-2A19-9CC9-3427067656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008C36E-DEE8-4925-8903-E0D3352E3C5C}" type="datetime1">
              <a:rPr lang="fr-FR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83E7B45-707E-5A21-BAB7-DFA8019E69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CB170EE3-964B-20C4-BF4F-D1CA9D9F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D9E9DCD-5922-45E1-8FF1-273D4ACF9B4B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695304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6DC70E6A-32D0-804B-E902-F248C47B930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0" y="365125"/>
            <a:ext cx="2628899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9556C7FA-ADD5-0F4E-CCA9-DEF001AFA9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4D903D1-46F5-4FBE-0685-6685524A2C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9B690EA-43CC-4D64-832D-87C89E722281}" type="datetime1">
              <a:rPr lang="fr-FR">
                <a:solidFill>
                  <a:prstClr val="black"/>
                </a:solidFill>
              </a:rPr>
              <a:pPr/>
              <a:t>03/10/2025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F2B0519-6879-085E-E603-07D8D070DC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B1E32DB-F487-7649-4382-E2EA0C2414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514F1B-96EF-4601-8348-C6047C08BFF5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646588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5;p16">
            <a:extLst>
              <a:ext uri="{FF2B5EF4-FFF2-40B4-BE49-F238E27FC236}">
                <a16:creationId xmlns:a16="http://schemas.microsoft.com/office/drawing/2014/main" xmlns="" id="{44468C3F-5542-9E8F-EC61-F1A67848BE09}"/>
              </a:ext>
            </a:extLst>
          </p:cNvPr>
          <p:cNvSpPr/>
          <p:nvPr userDrawn="1"/>
        </p:nvSpPr>
        <p:spPr>
          <a:xfrm>
            <a:off x="61795" y="57572"/>
            <a:ext cx="12108816" cy="90108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412CA2E-B457-01FE-C276-59C1DFEE27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xmlns="" id="{0D969D0E-61D8-BD1E-DD41-4BB1194A1B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64202"/>
            <a:ext cx="814283" cy="8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488761"/>
      </p:ext>
    </p:extLst>
  </p:cSld>
  <p:clrMapOvr>
    <a:masterClrMapping/>
  </p:clrMapOvr>
  <p:hf sldNum="0" hdr="0" ftr="0" dt="0"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085C4DBA-4569-AC43-D429-33DA51606C81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0" y="0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CD84C02F-398B-8D7E-5F2D-22C11896BF77}"/>
                </a:ext>
              </a:extLst>
            </p:cNvPr>
            <p:cNvSpPr/>
            <p:nvPr/>
          </p:nvSpPr>
          <p:spPr>
            <a:xfrm>
              <a:off x="0" y="0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A41F6D8F-7EC8-64DB-4276-45C783E245EA}"/>
                </a:ext>
              </a:extLst>
            </p:cNvPr>
            <p:cNvSpPr/>
            <p:nvPr/>
          </p:nvSpPr>
          <p:spPr>
            <a:xfrm>
              <a:off x="203197" y="391975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E4A4F86B-5D3F-3F62-0D1B-BCA92126E9E0}"/>
                </a:ext>
              </a:extLst>
            </p:cNvPr>
            <p:cNvSpPr/>
            <p:nvPr/>
          </p:nvSpPr>
          <p:spPr>
            <a:xfrm>
              <a:off x="203197" y="155118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07ABB235-8A44-BBB0-3520-B76CAD24E6E7}"/>
              </a:ext>
            </a:extLst>
          </p:cNvPr>
          <p:cNvSpPr/>
          <p:nvPr/>
        </p:nvSpPr>
        <p:spPr>
          <a:xfrm rot="10800009" flipH="1">
            <a:off x="495300" y="297925"/>
            <a:ext cx="457200" cy="318929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6052429"/>
      </p:ext>
    </p:extLst>
  </p:cSld>
  <p:clrMapOvr>
    <a:masterClrMapping/>
  </p:clrMapOvr>
  <p:hf sldNum="0" hdr="0" ftr="0" dt="0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8F87D6F5-CE57-8D51-0600-DA07065A3583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D8183CC8-72DB-E498-D17D-09533558086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51CAC1DF-7251-73FE-92D0-28EDAB3FE8C2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F4C2EC6D-B32C-9DFD-4CBC-C0DB46EBC9B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EFB79256-9A33-8A21-1896-6F7EEA6D4579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52F870C8-0803-9A41-8273-F3168667A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E450CA4C-5FF6-5C97-8DD7-03B57D115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27975005"/>
      </p:ext>
    </p:extLst>
  </p:cSld>
  <p:clrMapOvr>
    <a:masterClrMapping/>
  </p:clrMapOvr>
  <p:hf sldNum="0" hdr="0" ftr="0" dt="0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xmlns="" id="{CCC46D4F-727A-750D-4B33-56A532D21FD5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xmlns="" id="{F1A76693-2062-8935-6CC8-1A44F7D58B1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xmlns="" id="{2BA7CAAE-D8D2-0F68-430D-37BAD0D2CA60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xmlns="" id="{7449C942-846B-5C35-155F-236E026823FC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xmlns="" id="{61327B88-35D1-0E06-07C7-97D2CFED3411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2486A4F8-0FE2-A244-2109-189AEFF05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97BCF218-F84A-D18C-99A8-27DC0A6C73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68551277"/>
      </p:ext>
    </p:extLst>
  </p:cSld>
  <p:clrMapOvr>
    <a:masterClrMapping/>
  </p:clrMapOvr>
  <p:hf sldNum="0" hdr="0" ftr="0" dt="0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;p62">
            <a:extLst>
              <a:ext uri="{FF2B5EF4-FFF2-40B4-BE49-F238E27FC236}">
                <a16:creationId xmlns:a16="http://schemas.microsoft.com/office/drawing/2014/main" xmlns="" id="{BD712924-EDCF-CA49-27F5-8DC83EAC1E98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Google Shape;45;p62">
              <a:extLst>
                <a:ext uri="{FF2B5EF4-FFF2-40B4-BE49-F238E27FC236}">
                  <a16:creationId xmlns:a16="http://schemas.microsoft.com/office/drawing/2014/main" xmlns="" id="{22429514-140A-14F2-FDE3-1AB4073ACF3E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46;p62">
              <a:extLst>
                <a:ext uri="{FF2B5EF4-FFF2-40B4-BE49-F238E27FC236}">
                  <a16:creationId xmlns:a16="http://schemas.microsoft.com/office/drawing/2014/main" xmlns="" id="{AFD857E5-15B2-7DC7-6C12-2D9E216D24D9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47;p62">
              <a:extLst>
                <a:ext uri="{FF2B5EF4-FFF2-40B4-BE49-F238E27FC236}">
                  <a16:creationId xmlns:a16="http://schemas.microsoft.com/office/drawing/2014/main" xmlns="" id="{FA3EA33A-E7A0-2E28-8B27-92160CD8D58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48;p62">
            <a:extLst>
              <a:ext uri="{FF2B5EF4-FFF2-40B4-BE49-F238E27FC236}">
                <a16:creationId xmlns:a16="http://schemas.microsoft.com/office/drawing/2014/main" xmlns="" id="{317A13B7-C035-1C17-D03E-0A288AEDA7E4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kern="0">
              <a:solidFill>
                <a:srgbClr val="7F7F7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7" name="Google Shape;49;p62">
            <a:extLst>
              <a:ext uri="{FF2B5EF4-FFF2-40B4-BE49-F238E27FC236}">
                <a16:creationId xmlns:a16="http://schemas.microsoft.com/office/drawing/2014/main" xmlns="" id="{2B3A19E9-7A83-66DD-EBF0-15E1ACAE8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0;p62">
            <a:extLst>
              <a:ext uri="{FF2B5EF4-FFF2-40B4-BE49-F238E27FC236}">
                <a16:creationId xmlns:a16="http://schemas.microsoft.com/office/drawing/2014/main" xmlns="" id="{26EAC432-9C41-ED3E-4A83-45E2BBDFA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 lIns="91421" tIns="45701" rIns="91421" bIns="45701">
            <a:noAutofit/>
          </a:bodyPr>
          <a:lstStyle>
            <a:lvl1pPr marL="457189" indent="-228594">
              <a:spcBef>
                <a:spcPts val="1000"/>
              </a:spcBef>
              <a:buNone/>
              <a:defRPr sz="1400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7596958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79">
            <a:extLst>
              <a:ext uri="{FF2B5EF4-FFF2-40B4-BE49-F238E27FC236}">
                <a16:creationId xmlns:a16="http://schemas.microsoft.com/office/drawing/2014/main" xmlns="" id="{575412F3-D3A0-AE57-0813-F102899FB7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49;p79">
            <a:extLst>
              <a:ext uri="{FF2B5EF4-FFF2-40B4-BE49-F238E27FC236}">
                <a16:creationId xmlns:a16="http://schemas.microsoft.com/office/drawing/2014/main" xmlns="" id="{97901B13-C46E-85BA-225E-67014654B7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0;p79">
            <a:extLst>
              <a:ext uri="{FF2B5EF4-FFF2-40B4-BE49-F238E27FC236}">
                <a16:creationId xmlns:a16="http://schemas.microsoft.com/office/drawing/2014/main" xmlns="" id="{A59023D1-5FD1-C856-E0FA-61966CDFF2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1;p79">
            <a:extLst>
              <a:ext uri="{FF2B5EF4-FFF2-40B4-BE49-F238E27FC236}">
                <a16:creationId xmlns:a16="http://schemas.microsoft.com/office/drawing/2014/main" xmlns="" id="{DA9D258F-B1B6-378D-9A35-B05AF48C98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fld id="{BBE84098-2294-4EF7-98CF-E51B5DE54DE1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grpSp>
        <p:nvGrpSpPr>
          <p:cNvPr id="6" name="Google Shape;52;p79">
            <a:extLst>
              <a:ext uri="{FF2B5EF4-FFF2-40B4-BE49-F238E27FC236}">
                <a16:creationId xmlns:a16="http://schemas.microsoft.com/office/drawing/2014/main" xmlns="" id="{7A8F863C-2A74-ABE1-2206-DDF95A963332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3;p79">
              <a:extLst>
                <a:ext uri="{FF2B5EF4-FFF2-40B4-BE49-F238E27FC236}">
                  <a16:creationId xmlns:a16="http://schemas.microsoft.com/office/drawing/2014/main" xmlns="" id="{DE9A71E9-24B0-CD58-1238-30F60FAA82E4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4;p79">
              <a:extLst>
                <a:ext uri="{FF2B5EF4-FFF2-40B4-BE49-F238E27FC236}">
                  <a16:creationId xmlns:a16="http://schemas.microsoft.com/office/drawing/2014/main" xmlns="" id="{582E233C-9A8E-EAEF-E20C-69B120F4AA77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5;p79">
              <a:extLst>
                <a:ext uri="{FF2B5EF4-FFF2-40B4-BE49-F238E27FC236}">
                  <a16:creationId xmlns:a16="http://schemas.microsoft.com/office/drawing/2014/main" xmlns="" id="{D4D55FB1-9E0D-E58E-7C5D-93DCF651E6D2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6;p79">
            <a:extLst>
              <a:ext uri="{FF2B5EF4-FFF2-40B4-BE49-F238E27FC236}">
                <a16:creationId xmlns:a16="http://schemas.microsoft.com/office/drawing/2014/main" xmlns="" id="{D87173D8-889B-C425-0D29-B999C7F59C3C}"/>
              </a:ext>
            </a:extLst>
          </p:cNvPr>
          <p:cNvSpPr/>
          <p:nvPr/>
        </p:nvSpPr>
        <p:spPr>
          <a:xfrm flipH="1">
            <a:off x="11353800" y="363225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kern="0">
              <a:solidFill>
                <a:srgbClr val="7F7F7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7;p79">
            <a:extLst>
              <a:ext uri="{FF2B5EF4-FFF2-40B4-BE49-F238E27FC236}">
                <a16:creationId xmlns:a16="http://schemas.microsoft.com/office/drawing/2014/main" xmlns="" id="{7D9CFAC8-B793-96C3-F8D1-A7D89D10D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694" y="52389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782807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userDrawn="1">
  <p:cSld name="6_Title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xmlns="" id="{9F0F27D2-E3BB-E638-8657-579AE4CD7660}"/>
              </a:ext>
            </a:extLst>
          </p:cNvPr>
          <p:cNvSpPr/>
          <p:nvPr userDrawn="1"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7FD4220-F79D-CE47-D46E-24FBA9C4789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xmlns="" id="{93602516-E5E7-C548-5BDD-2D3BABF02CE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54427" y="55062"/>
            <a:ext cx="767119" cy="76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578820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94056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177894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685629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508862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0629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870519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50313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628689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604113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093280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094456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977157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713104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028664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174521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5033711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818595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29118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6435220"/>
      </p:ext>
    </p:extLst>
  </p:cSld>
  <p:clrMapOvr>
    <a:masterClrMapping/>
  </p:clrMapOvr>
  <p:hf sldNum="0" hdr="0" ftr="0" dt="0"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248805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44668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873690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149483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011528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67189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30501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943873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340060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741150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780102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9698227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253108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9057309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7854376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289448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1207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573367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259828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84775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712783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156361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334534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01818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091237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21304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739919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25478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49963111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20924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5259662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187875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1032107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1039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02820173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9954540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2967959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9441954"/>
      </p:ext>
    </p:extLst>
  </p:cSld>
  <p:clrMapOvr>
    <a:masterClrMapping/>
  </p:clrMapOvr>
  <p:hf sldNum="0" hdr="0" ftr="0" dt="0"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092210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100818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07215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9842423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748099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633427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9220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51502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92804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50482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23461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45004530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799278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0662596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1025711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196459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606733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6138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166079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slideLayout" Target="../slideLayouts/slideLayout113.xml"/><Relationship Id="rId26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98.xml"/><Relationship Id="rId21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slideLayout" Target="../slideLayouts/slideLayout112.xml"/><Relationship Id="rId25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97.xml"/><Relationship Id="rId16" Type="http://schemas.openxmlformats.org/officeDocument/2006/relationships/slideLayout" Target="../slideLayouts/slideLayout111.xml"/><Relationship Id="rId20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24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23" Type="http://schemas.openxmlformats.org/officeDocument/2006/relationships/slideLayout" Target="../slideLayouts/slideLayout118.xml"/><Relationship Id="rId28" Type="http://schemas.openxmlformats.org/officeDocument/2006/relationships/theme" Target="../theme/theme7.xml"/><Relationship Id="rId10" Type="http://schemas.openxmlformats.org/officeDocument/2006/relationships/slideLayout" Target="../slideLayouts/slideLayout105.xml"/><Relationship Id="rId19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Relationship Id="rId22" Type="http://schemas.openxmlformats.org/officeDocument/2006/relationships/slideLayout" Target="../slideLayouts/slideLayout117.xml"/><Relationship Id="rId27" Type="http://schemas.openxmlformats.org/officeDocument/2006/relationships/slideLayout" Target="../slideLayouts/slideLayout12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18" Type="http://schemas.openxmlformats.org/officeDocument/2006/relationships/slideLayout" Target="../slideLayouts/slideLayout140.xml"/><Relationship Id="rId26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25.xml"/><Relationship Id="rId21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17" Type="http://schemas.openxmlformats.org/officeDocument/2006/relationships/slideLayout" Target="../slideLayouts/slideLayout139.xml"/><Relationship Id="rId25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24.xml"/><Relationship Id="rId16" Type="http://schemas.openxmlformats.org/officeDocument/2006/relationships/slideLayout" Target="../slideLayouts/slideLayout138.xml"/><Relationship Id="rId20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24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27.xml"/><Relationship Id="rId15" Type="http://schemas.openxmlformats.org/officeDocument/2006/relationships/slideLayout" Target="../slideLayouts/slideLayout137.xml"/><Relationship Id="rId23" Type="http://schemas.openxmlformats.org/officeDocument/2006/relationships/slideLayout" Target="../slideLayouts/slideLayout145.xml"/><Relationship Id="rId28" Type="http://schemas.openxmlformats.org/officeDocument/2006/relationships/theme" Target="../theme/theme8.xml"/><Relationship Id="rId10" Type="http://schemas.openxmlformats.org/officeDocument/2006/relationships/slideLayout" Target="../slideLayouts/slideLayout132.xml"/><Relationship Id="rId19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Relationship Id="rId22" Type="http://schemas.openxmlformats.org/officeDocument/2006/relationships/slideLayout" Target="../slideLayouts/slideLayout144.xml"/><Relationship Id="rId27" Type="http://schemas.openxmlformats.org/officeDocument/2006/relationships/slideLayout" Target="../slideLayouts/slideLayout14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18" Type="http://schemas.openxmlformats.org/officeDocument/2006/relationships/theme" Target="../theme/theme9.xml"/><Relationship Id="rId3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179.xml"/><Relationship Id="rId3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73.xml"/><Relationship Id="rId12" Type="http://schemas.openxmlformats.org/officeDocument/2006/relationships/slideLayout" Target="../slideLayouts/slideLayout178.xml"/><Relationship Id="rId2" Type="http://schemas.openxmlformats.org/officeDocument/2006/relationships/slideLayout" Target="../slideLayouts/slideLayout168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13" Type="http://schemas.openxmlformats.org/officeDocument/2006/relationships/slideLayout" Target="../slideLayouts/slideLayout192.xml"/><Relationship Id="rId18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82.xml"/><Relationship Id="rId21" Type="http://schemas.openxmlformats.org/officeDocument/2006/relationships/theme" Target="../theme/theme11.xml"/><Relationship Id="rId7" Type="http://schemas.openxmlformats.org/officeDocument/2006/relationships/slideLayout" Target="../slideLayouts/slideLayout186.xml"/><Relationship Id="rId12" Type="http://schemas.openxmlformats.org/officeDocument/2006/relationships/slideLayout" Target="../slideLayouts/slideLayout191.xml"/><Relationship Id="rId17" Type="http://schemas.openxmlformats.org/officeDocument/2006/relationships/slideLayout" Target="../slideLayouts/slideLayout196.xml"/><Relationship Id="rId2" Type="http://schemas.openxmlformats.org/officeDocument/2006/relationships/slideLayout" Target="../slideLayouts/slideLayout181.xml"/><Relationship Id="rId16" Type="http://schemas.openxmlformats.org/officeDocument/2006/relationships/slideLayout" Target="../slideLayouts/slideLayout195.xml"/><Relationship Id="rId20" Type="http://schemas.openxmlformats.org/officeDocument/2006/relationships/slideLayout" Target="../slideLayouts/slideLayout199.xml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84.xml"/><Relationship Id="rId1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89.xml"/><Relationship Id="rId19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Relationship Id="rId14" Type="http://schemas.openxmlformats.org/officeDocument/2006/relationships/slideLayout" Target="../slideLayouts/slideLayout19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12.xml"/><Relationship Id="rId1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02.xml"/><Relationship Id="rId7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11.xml"/><Relationship Id="rId17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1.xml"/><Relationship Id="rId16" Type="http://schemas.openxmlformats.org/officeDocument/2006/relationships/slideLayout" Target="../slideLayouts/slideLayout215.xml"/><Relationship Id="rId20" Type="http://schemas.openxmlformats.org/officeDocument/2006/relationships/theme" Target="../theme/theme12.xml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5" Type="http://schemas.openxmlformats.org/officeDocument/2006/relationships/slideLayout" Target="../slideLayouts/slideLayout204.xml"/><Relationship Id="rId1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09.xml"/><Relationship Id="rId19" Type="http://schemas.openxmlformats.org/officeDocument/2006/relationships/slideLayout" Target="../slideLayouts/slideLayout218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Relationship Id="rId14" Type="http://schemas.openxmlformats.org/officeDocument/2006/relationships/slideLayout" Target="../slideLayouts/slideLayout21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221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10" Type="http://schemas.openxmlformats.org/officeDocument/2006/relationships/slideLayout" Target="../slideLayouts/slideLayout228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3.xml"/><Relationship Id="rId13" Type="http://schemas.openxmlformats.org/officeDocument/2006/relationships/slideLayout" Target="../slideLayouts/slideLayout248.xml"/><Relationship Id="rId18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38.xml"/><Relationship Id="rId21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42.xml"/><Relationship Id="rId12" Type="http://schemas.openxmlformats.org/officeDocument/2006/relationships/slideLayout" Target="../slideLayouts/slideLayout247.xml"/><Relationship Id="rId17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37.xml"/><Relationship Id="rId16" Type="http://schemas.openxmlformats.org/officeDocument/2006/relationships/slideLayout" Target="../slideLayouts/slideLayout251.xml"/><Relationship Id="rId20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41.xml"/><Relationship Id="rId11" Type="http://schemas.openxmlformats.org/officeDocument/2006/relationships/slideLayout" Target="../slideLayouts/slideLayout246.xml"/><Relationship Id="rId5" Type="http://schemas.openxmlformats.org/officeDocument/2006/relationships/slideLayout" Target="../slideLayouts/slideLayout240.xml"/><Relationship Id="rId15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45.xml"/><Relationship Id="rId19" Type="http://schemas.openxmlformats.org/officeDocument/2006/relationships/slideLayout" Target="../slideLayouts/slideLayout254.xml"/><Relationship Id="rId4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4.xml"/><Relationship Id="rId14" Type="http://schemas.openxmlformats.org/officeDocument/2006/relationships/slideLayout" Target="../slideLayouts/slideLayout249.xml"/><Relationship Id="rId22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slideLayout" Target="../slideLayouts/slideLayout269.xml"/><Relationship Id="rId18" Type="http://schemas.openxmlformats.org/officeDocument/2006/relationships/slideLayout" Target="../slideLayouts/slideLayout274.xml"/><Relationship Id="rId3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17" Type="http://schemas.openxmlformats.org/officeDocument/2006/relationships/slideLayout" Target="../slideLayouts/slideLayout273.xml"/><Relationship Id="rId2" Type="http://schemas.openxmlformats.org/officeDocument/2006/relationships/slideLayout" Target="../slideLayouts/slideLayout258.xml"/><Relationship Id="rId16" Type="http://schemas.openxmlformats.org/officeDocument/2006/relationships/slideLayout" Target="../slideLayouts/slideLayout272.xml"/><Relationship Id="rId20" Type="http://schemas.openxmlformats.org/officeDocument/2006/relationships/theme" Target="../theme/theme15.xml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1.xml"/><Relationship Id="rId15" Type="http://schemas.openxmlformats.org/officeDocument/2006/relationships/slideLayout" Target="../slideLayouts/slideLayout271.xml"/><Relationship Id="rId10" Type="http://schemas.openxmlformats.org/officeDocument/2006/relationships/slideLayout" Target="../slideLayouts/slideLayout266.xml"/><Relationship Id="rId19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slideLayout" Target="../slideLayouts/slideLayout2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826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  <p:sldLayoutId id="2147483758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4960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7" r:id="rId17"/>
    <p:sldLayoutId id="2147483834" r:id="rId18"/>
    <p:sldLayoutId id="2147483836" r:id="rId19"/>
    <p:sldLayoutId id="2147483837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6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13" name="Google Shape;13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14" name="Google Shape;14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 kern="0"/>
              <a:pPr/>
              <a:t>‹N°›</a:t>
            </a:fld>
            <a:endParaRPr kern="0"/>
          </a:p>
        </p:txBody>
      </p:sp>
    </p:spTree>
    <p:extLst>
      <p:ext uri="{BB962C8B-B14F-4D97-AF65-F5344CB8AC3E}">
        <p14:creationId xmlns:p14="http://schemas.microsoft.com/office/powerpoint/2010/main" val="253871642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2F3"/>
        </a:solidFill>
        <a:effectLst/>
      </p:bgPr>
    </p:bg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9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8" name="Google Shape;808;p9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9" name="Google Shape;809;p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810" name="Google Shape;810;p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811" name="Google Shape;811;p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 kern="0"/>
              <a:pPr/>
              <a:t>‹N°›</a:t>
            </a:fld>
            <a:endParaRPr kern="0"/>
          </a:p>
        </p:txBody>
      </p:sp>
    </p:spTree>
    <p:extLst>
      <p:ext uri="{BB962C8B-B14F-4D97-AF65-F5344CB8AC3E}">
        <p14:creationId xmlns:p14="http://schemas.microsoft.com/office/powerpoint/2010/main" val="146690673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374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093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2189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  <p:sldLayoutId id="2147483853" r:id="rId15"/>
    <p:sldLayoutId id="2147483854" r:id="rId16"/>
    <p:sldLayoutId id="2147483855" r:id="rId17"/>
    <p:sldLayoutId id="2147483856" r:id="rId18"/>
    <p:sldLayoutId id="2147483857" r:id="rId19"/>
    <p:sldLayoutId id="2147483858" r:id="rId20"/>
    <p:sldLayoutId id="2147483859" r:id="rId21"/>
    <p:sldLayoutId id="2147483860" r:id="rId22"/>
    <p:sldLayoutId id="2147483861" r:id="rId23"/>
    <p:sldLayoutId id="2147483862" r:id="rId24"/>
    <p:sldLayoutId id="2147483863" r:id="rId25"/>
    <p:sldLayoutId id="2147483864" r:id="rId26"/>
    <p:sldLayoutId id="2147483865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2053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  <p:sldLayoutId id="2147483883" r:id="rId17"/>
    <p:sldLayoutId id="2147483884" r:id="rId18"/>
    <p:sldLayoutId id="2147483885" r:id="rId19"/>
    <p:sldLayoutId id="2147483886" r:id="rId20"/>
    <p:sldLayoutId id="2147483887" r:id="rId21"/>
    <p:sldLayoutId id="2147483888" r:id="rId22"/>
    <p:sldLayoutId id="2147483889" r:id="rId23"/>
    <p:sldLayoutId id="2147483890" r:id="rId24"/>
    <p:sldLayoutId id="2147483891" r:id="rId25"/>
    <p:sldLayoutId id="2147483892" r:id="rId26"/>
    <p:sldLayoutId id="2147483893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050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B4E50BBC-3BF8-C219-D542-F2C4D5D1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D970E9FD-C48F-7E19-D5C0-82FC36994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E903351-C726-AD3B-94E0-2347A4B6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D926661-6C0F-1C34-98F3-6CEDB034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42E3FEF-4450-FD47-B33C-70163431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0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  <p:sldLayoutId id="214748392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2265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  <p:sldLayoutId id="2147483938" r:id="rId12"/>
    <p:sldLayoutId id="2147483939" r:id="rId13"/>
    <p:sldLayoutId id="2147483940" r:id="rId14"/>
    <p:sldLayoutId id="2147483941" r:id="rId15"/>
    <p:sldLayoutId id="2147483942" r:id="rId16"/>
    <p:sldLayoutId id="2147483943" r:id="rId17"/>
    <p:sldLayoutId id="2147483944" r:id="rId18"/>
    <p:sldLayoutId id="2147483945" r:id="rId19"/>
    <p:sldLayoutId id="2147483946" r:id="rId20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867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304792" marR="0" lvl="0" indent="-304792" algn="l" defTabSz="1219170" rtl="0" fontAlgn="auto" hangingPunct="1">
        <a:lnSpc>
          <a:spcPct val="90000"/>
        </a:lnSpc>
        <a:spcBef>
          <a:spcPts val="1333"/>
        </a:spcBef>
        <a:spcAft>
          <a:spcPts val="0"/>
        </a:spcAft>
        <a:buSzPct val="100000"/>
        <a:buFont typeface="Arial" pitchFamily="34"/>
        <a:buChar char="•"/>
        <a:tabLst/>
        <a:defRPr lang="fr-FR" sz="3733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914377" marR="0" lvl="1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523962" marR="0" lvl="2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667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2133547" marR="0" lvl="3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743131" marR="0" lvl="4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618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  <p:sldLayoutId id="2147483987" r:id="rId12"/>
    <p:sldLayoutId id="2147483988" r:id="rId13"/>
    <p:sldLayoutId id="2147483989" r:id="rId14"/>
    <p:sldLayoutId id="2147483990" r:id="rId15"/>
    <p:sldLayoutId id="2147483991" r:id="rId16"/>
    <p:sldLayoutId id="2147483992" r:id="rId17"/>
    <p:sldLayoutId id="2147483993" r:id="rId18"/>
    <p:sldLayoutId id="2147483994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609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  <p:sldLayoutId id="2147484007" r:id="rId12"/>
    <p:sldLayoutId id="2147484008" r:id="rId13"/>
    <p:sldLayoutId id="2147484009" r:id="rId14"/>
    <p:sldLayoutId id="2147484010" r:id="rId15"/>
    <p:sldLayoutId id="2147484011" r:id="rId16"/>
    <p:sldLayoutId id="214748401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59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5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  <p:sldLayoutId id="2147484022" r:id="rId9"/>
    <p:sldLayoutId id="2147484023" r:id="rId10"/>
    <p:sldLayoutId id="2147484024" r:id="rId11"/>
    <p:sldLayoutId id="2147484025" r:id="rId12"/>
    <p:sldLayoutId id="2147484026" r:id="rId13"/>
    <p:sldLayoutId id="2147484027" r:id="rId14"/>
    <p:sldLayoutId id="2147484028" r:id="rId15"/>
    <p:sldLayoutId id="2147484029" r:id="rId16"/>
    <p:sldLayoutId id="2147484030" r:id="rId17"/>
    <p:sldLayoutId id="2147484031" r:id="rId18"/>
    <p:sldLayoutId id="2147484032" r:id="rId19"/>
    <p:sldLayoutId id="2147484033" r:id="rId20"/>
    <p:sldLayoutId id="2147484034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73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  <p:sldLayoutId id="2147484047" r:id="rId12"/>
    <p:sldLayoutId id="2147484048" r:id="rId13"/>
    <p:sldLayoutId id="2147484049" r:id="rId14"/>
    <p:sldLayoutId id="2147484050" r:id="rId15"/>
    <p:sldLayoutId id="2147484051" r:id="rId16"/>
    <p:sldLayoutId id="2147484052" r:id="rId17"/>
    <p:sldLayoutId id="2147484053" r:id="rId18"/>
    <p:sldLayoutId id="2147484054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9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4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2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4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4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1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4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2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24B1F8C-F8C4-401C-9AAA-F7A2EFE60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75;p100" descr="الصفحة الرئيسية">
            <a:extLst>
              <a:ext uri="{FF2B5EF4-FFF2-40B4-BE49-F238E27FC236}">
                <a16:creationId xmlns:a16="http://schemas.microsoft.com/office/drawing/2014/main" xmlns="" id="{6AD23381-334C-67D8-CF1A-37D4D26D10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909508" y="183876"/>
            <a:ext cx="4372980" cy="6631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777;p100">
            <a:extLst>
              <a:ext uri="{FF2B5EF4-FFF2-40B4-BE49-F238E27FC236}">
                <a16:creationId xmlns:a16="http://schemas.microsoft.com/office/drawing/2014/main" xmlns="" id="{C1CD5E3F-6334-6BAD-8391-699AEABC32B7}"/>
              </a:ext>
            </a:extLst>
          </p:cNvPr>
          <p:cNvSpPr/>
          <p:nvPr/>
        </p:nvSpPr>
        <p:spPr>
          <a:xfrm>
            <a:off x="4875840" y="3464895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4" name="Google Shape;779;p100">
            <a:extLst>
              <a:ext uri="{FF2B5EF4-FFF2-40B4-BE49-F238E27FC236}">
                <a16:creationId xmlns:a16="http://schemas.microsoft.com/office/drawing/2014/main" xmlns="" id="{99507D5E-01E4-585E-FE95-22064BECB586}"/>
              </a:ext>
            </a:extLst>
          </p:cNvPr>
          <p:cNvSpPr txBox="1"/>
          <p:nvPr/>
        </p:nvSpPr>
        <p:spPr>
          <a:xfrm>
            <a:off x="9769961" y="3602745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>
                <a:solidFill>
                  <a:srgbClr val="FFFFFF"/>
                </a:solidFill>
                <a:ea typeface="Calibri"/>
                <a:cs typeface="Calibri"/>
              </a:rPr>
              <a:t>اللبنة </a:t>
            </a:r>
          </a:p>
        </p:txBody>
      </p:sp>
      <p:sp>
        <p:nvSpPr>
          <p:cNvPr id="5" name="Google Shape;780;p100">
            <a:extLst>
              <a:ext uri="{FF2B5EF4-FFF2-40B4-BE49-F238E27FC236}">
                <a16:creationId xmlns:a16="http://schemas.microsoft.com/office/drawing/2014/main" xmlns="" id="{50B1EF99-CF88-9967-3597-F1D93653E9A7}"/>
              </a:ext>
            </a:extLst>
          </p:cNvPr>
          <p:cNvSpPr/>
          <p:nvPr/>
        </p:nvSpPr>
        <p:spPr>
          <a:xfrm>
            <a:off x="9623127" y="357264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6" name="Google Shape;781;p100">
            <a:extLst>
              <a:ext uri="{FF2B5EF4-FFF2-40B4-BE49-F238E27FC236}">
                <a16:creationId xmlns:a16="http://schemas.microsoft.com/office/drawing/2014/main" xmlns="" id="{ACAD7DA3-8D04-019B-7276-FB1CD16AE0B9}"/>
              </a:ext>
            </a:extLst>
          </p:cNvPr>
          <p:cNvSpPr/>
          <p:nvPr/>
        </p:nvSpPr>
        <p:spPr>
          <a:xfrm>
            <a:off x="4872828" y="4374434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782;p100">
            <a:extLst>
              <a:ext uri="{FF2B5EF4-FFF2-40B4-BE49-F238E27FC236}">
                <a16:creationId xmlns:a16="http://schemas.microsoft.com/office/drawing/2014/main" xmlns="" id="{38D59DD8-FB78-B6A9-6375-F77709C89325}"/>
              </a:ext>
            </a:extLst>
          </p:cNvPr>
          <p:cNvSpPr txBox="1"/>
          <p:nvPr/>
        </p:nvSpPr>
        <p:spPr>
          <a:xfrm>
            <a:off x="9688973" y="4549743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الأسبوع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783;p100">
            <a:extLst>
              <a:ext uri="{FF2B5EF4-FFF2-40B4-BE49-F238E27FC236}">
                <a16:creationId xmlns:a16="http://schemas.microsoft.com/office/drawing/2014/main" xmlns="" id="{99AFAB8F-2231-1287-D5FE-06B6ECE6BF9C}"/>
              </a:ext>
            </a:extLst>
          </p:cNvPr>
          <p:cNvSpPr/>
          <p:nvPr/>
        </p:nvSpPr>
        <p:spPr>
          <a:xfrm>
            <a:off x="9623127" y="446822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9" name="Google Shape;787;p100">
            <a:extLst>
              <a:ext uri="{FF2B5EF4-FFF2-40B4-BE49-F238E27FC236}">
                <a16:creationId xmlns:a16="http://schemas.microsoft.com/office/drawing/2014/main" xmlns="" id="{B5C52090-22C0-035E-A803-B1979C0780AB}"/>
              </a:ext>
            </a:extLst>
          </p:cNvPr>
          <p:cNvSpPr txBox="1"/>
          <p:nvPr/>
        </p:nvSpPr>
        <p:spPr>
          <a:xfrm>
            <a:off x="6095998" y="1666874"/>
            <a:ext cx="5012000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r">
              <a:buClr>
                <a:srgbClr val="000000"/>
              </a:buClr>
              <a:buSzPts val="5400"/>
            </a:pPr>
            <a:r>
              <a:rPr lang="ar-MA" sz="6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مادَّةُ اللُّغةِ العَربيَّةِ</a:t>
            </a:r>
            <a:endParaRPr lang="ar-MA" sz="6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0" name="Google Shape;788;p100">
            <a:extLst>
              <a:ext uri="{FF2B5EF4-FFF2-40B4-BE49-F238E27FC236}">
                <a16:creationId xmlns:a16="http://schemas.microsoft.com/office/drawing/2014/main" xmlns="" id="{F0592166-6F2D-C246-7169-F49581E4BC0D}"/>
              </a:ext>
            </a:extLst>
          </p:cNvPr>
          <p:cNvGrpSpPr/>
          <p:nvPr/>
        </p:nvGrpSpPr>
        <p:grpSpPr>
          <a:xfrm>
            <a:off x="917856" y="1127574"/>
            <a:ext cx="1782933" cy="1428585"/>
            <a:chOff x="917856" y="1127574"/>
            <a:chExt cx="1782933" cy="1428585"/>
          </a:xfrm>
        </p:grpSpPr>
        <p:pic>
          <p:nvPicPr>
            <p:cNvPr id="11" name="Google Shape;789;p100">
              <a:extLst>
                <a:ext uri="{FF2B5EF4-FFF2-40B4-BE49-F238E27FC236}">
                  <a16:creationId xmlns:a16="http://schemas.microsoft.com/office/drawing/2014/main" xmlns="" id="{ABCEDE7A-8414-C9DF-97B3-D8D715B5F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rcRect/>
            <a:stretch>
              <a:fillRect/>
            </a:stretch>
          </p:blipFill>
          <p:spPr>
            <a:xfrm>
              <a:off x="917856" y="1127574"/>
              <a:ext cx="1782933" cy="142858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" name="Google Shape;790;p100">
              <a:extLst>
                <a:ext uri="{FF2B5EF4-FFF2-40B4-BE49-F238E27FC236}">
                  <a16:creationId xmlns:a16="http://schemas.microsoft.com/office/drawing/2014/main" xmlns="" id="{E5F594F0-519F-8116-06FC-158330561925}"/>
                </a:ext>
              </a:extLst>
            </p:cNvPr>
            <p:cNvSpPr txBox="1"/>
            <p:nvPr/>
          </p:nvSpPr>
          <p:spPr>
            <a:xfrm>
              <a:off x="986052" y="1460726"/>
              <a:ext cx="153689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30" tIns="45701" rIns="91430" bIns="45701" anchor="t" anchorCtr="1" compatLnSpc="1">
              <a:sp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kern="0" dirty="0" smtClean="0">
                  <a:solidFill>
                    <a:srgbClr val="FFFFFF"/>
                  </a:solidFill>
                  <a:latin typeface="Dosis"/>
                  <a:ea typeface="Dosis"/>
                  <a:cs typeface="Dosis"/>
                </a:rPr>
                <a:t>الأولى</a:t>
              </a:r>
              <a:endParaRPr lang="ar-MA" sz="2400" b="1" kern="0" dirty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kern="0" dirty="0">
                  <a:solidFill>
                    <a:srgbClr val="FFFFFF"/>
                  </a:solidFill>
                  <a:latin typeface="Arial" pitchFamily="34"/>
                  <a:ea typeface="Dosis"/>
                </a:rPr>
                <a:t>إعدادي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2FFAC6F2-015B-798F-1504-B7EEF97426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00" y="3163116"/>
            <a:ext cx="4292600" cy="2234158"/>
          </a:xfrm>
          <a:prstGeom prst="rect">
            <a:avLst/>
          </a:prstGeom>
        </p:spPr>
      </p:pic>
      <p:sp>
        <p:nvSpPr>
          <p:cNvPr id="13" name="Google Shape;777;p100">
            <a:extLst>
              <a:ext uri="{FF2B5EF4-FFF2-40B4-BE49-F238E27FC236}">
                <a16:creationId xmlns:a16="http://schemas.microsoft.com/office/drawing/2014/main" xmlns="" id="{F1FBBE3B-B0B6-EF4B-3D10-C1678888BE57}"/>
              </a:ext>
            </a:extLst>
          </p:cNvPr>
          <p:cNvSpPr/>
          <p:nvPr/>
        </p:nvSpPr>
        <p:spPr>
          <a:xfrm>
            <a:off x="4895237" y="5263216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6" name="Google Shape;779;p100">
            <a:extLst>
              <a:ext uri="{FF2B5EF4-FFF2-40B4-BE49-F238E27FC236}">
                <a16:creationId xmlns:a16="http://schemas.microsoft.com/office/drawing/2014/main" xmlns="" id="{495A62C2-3767-832C-8188-342235288A18}"/>
              </a:ext>
            </a:extLst>
          </p:cNvPr>
          <p:cNvSpPr txBox="1"/>
          <p:nvPr/>
        </p:nvSpPr>
        <p:spPr>
          <a:xfrm>
            <a:off x="9789358" y="5401066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الحصة</a:t>
            </a:r>
            <a:r>
              <a:rPr lang="ar-MA" sz="2400" b="1" kern="0" dirty="0">
                <a:solidFill>
                  <a:srgbClr val="FFFFFF"/>
                </a:solidFill>
                <a:ea typeface="Calibri"/>
                <a:cs typeface="Calibri"/>
              </a:rPr>
              <a:t> </a:t>
            </a:r>
          </a:p>
        </p:txBody>
      </p:sp>
      <p:sp>
        <p:nvSpPr>
          <p:cNvPr id="17" name="Google Shape;780;p100">
            <a:extLst>
              <a:ext uri="{FF2B5EF4-FFF2-40B4-BE49-F238E27FC236}">
                <a16:creationId xmlns:a16="http://schemas.microsoft.com/office/drawing/2014/main" xmlns="" id="{FADCFE4A-2F06-FC61-3AF8-476027C3EE6C}"/>
              </a:ext>
            </a:extLst>
          </p:cNvPr>
          <p:cNvSpPr/>
          <p:nvPr/>
        </p:nvSpPr>
        <p:spPr>
          <a:xfrm>
            <a:off x="9642524" y="537096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3" name="Google Shape;781;p100">
            <a:extLst>
              <a:ext uri="{FF2B5EF4-FFF2-40B4-BE49-F238E27FC236}">
                <a16:creationId xmlns:a16="http://schemas.microsoft.com/office/drawing/2014/main" xmlns="" id="{328AD07A-2BE8-E8A4-C02B-B9C4DE22C9E7}"/>
              </a:ext>
            </a:extLst>
          </p:cNvPr>
          <p:cNvSpPr/>
          <p:nvPr/>
        </p:nvSpPr>
        <p:spPr>
          <a:xfrm>
            <a:off x="4875603" y="6056383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200" kern="0" dirty="0" smtClean="0">
                <a:solidFill>
                  <a:srgbClr val="FFFFFF"/>
                </a:solidFill>
                <a:ea typeface="Calibri"/>
                <a:cs typeface="Calibri"/>
              </a:rPr>
              <a:t>                        أقرأ بطلاقة وأفهم نصا في وصف مكان ص </a:t>
            </a:r>
            <a:r>
              <a:rPr lang="ar-MA" sz="2200" kern="0" dirty="0" smtClean="0">
                <a:solidFill>
                  <a:srgbClr val="FFFFFF"/>
                </a:solidFill>
                <a:ea typeface="Calibri"/>
                <a:cs typeface="Calibri"/>
              </a:rPr>
              <a:t>53</a:t>
            </a:r>
            <a:endParaRPr lang="fr-FR" sz="2200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4" name="Google Shape;782;p100">
            <a:extLst>
              <a:ext uri="{FF2B5EF4-FFF2-40B4-BE49-F238E27FC236}">
                <a16:creationId xmlns:a16="http://schemas.microsoft.com/office/drawing/2014/main" xmlns="" id="{61109EE3-7AB9-A65B-8940-341C607461A7}"/>
              </a:ext>
            </a:extLst>
          </p:cNvPr>
          <p:cNvSpPr txBox="1"/>
          <p:nvPr/>
        </p:nvSpPr>
        <p:spPr>
          <a:xfrm>
            <a:off x="9691748" y="6181817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الموضوع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5" name="Google Shape;783;p100">
            <a:extLst>
              <a:ext uri="{FF2B5EF4-FFF2-40B4-BE49-F238E27FC236}">
                <a16:creationId xmlns:a16="http://schemas.microsoft.com/office/drawing/2014/main" xmlns="" id="{93D21B39-1633-4036-1A1C-A89F17307FFF}"/>
              </a:ext>
            </a:extLst>
          </p:cNvPr>
          <p:cNvSpPr/>
          <p:nvPr/>
        </p:nvSpPr>
        <p:spPr>
          <a:xfrm>
            <a:off x="9625902" y="615017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7" name="Google Shape;779;p100">
            <a:extLst>
              <a:ext uri="{FF2B5EF4-FFF2-40B4-BE49-F238E27FC236}">
                <a16:creationId xmlns:a16="http://schemas.microsoft.com/office/drawing/2014/main" xmlns="" id="{B9A582CD-A7E2-58EF-C6CE-EB8EC1CB9885}"/>
              </a:ext>
            </a:extLst>
          </p:cNvPr>
          <p:cNvSpPr txBox="1"/>
          <p:nvPr/>
        </p:nvSpPr>
        <p:spPr>
          <a:xfrm>
            <a:off x="4928036" y="3695873"/>
            <a:ext cx="4727890" cy="32387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r" rtl="1">
              <a:lnSpc>
                <a:spcPct val="115000"/>
              </a:lnSpc>
              <a:spcBef>
                <a:spcPts val="1200"/>
              </a:spcBef>
              <a:buClr>
                <a:prstClr val="black"/>
              </a:buClr>
              <a:buSzPts val="1100"/>
            </a:pPr>
            <a:r>
              <a:rPr lang="ar-MA" sz="2000" b="1" dirty="0" smtClean="0">
                <a:solidFill>
                  <a:schemeClr val="bg1"/>
                </a:solidFill>
                <a:latin typeface="Arial"/>
                <a:ea typeface="Arial"/>
                <a:sym typeface="Arial"/>
              </a:rPr>
              <a:t>3- الطَلاقَةُ </a:t>
            </a:r>
            <a:r>
              <a:rPr lang="ar-MA" sz="2000" b="1" dirty="0">
                <a:solidFill>
                  <a:schemeClr val="bg1"/>
                </a:solidFill>
                <a:latin typeface="Arial"/>
                <a:ea typeface="Arial"/>
                <a:sym typeface="Arial"/>
              </a:rPr>
              <a:t>والفَهْمُ المُبَاشِرُ </a:t>
            </a:r>
            <a:r>
              <a:rPr lang="ar-MA" sz="2000" b="1" dirty="0" smtClean="0">
                <a:solidFill>
                  <a:schemeClr val="bg1"/>
                </a:solidFill>
                <a:latin typeface="Arial"/>
                <a:ea typeface="Arial"/>
                <a:sym typeface="Arial"/>
              </a:rPr>
              <a:t>على مستوى نص وصفي</a:t>
            </a:r>
            <a:endParaRPr lang="ar-MA" sz="2000" b="1" dirty="0">
              <a:solidFill>
                <a:schemeClr val="bg1"/>
              </a:solidFill>
              <a:latin typeface="Arial"/>
              <a:ea typeface="Arial"/>
              <a:sym typeface="Arial"/>
            </a:endParaRPr>
          </a:p>
        </p:txBody>
      </p:sp>
      <p:sp>
        <p:nvSpPr>
          <p:cNvPr id="21" name="Google Shape;782;p100">
            <a:extLst>
              <a:ext uri="{FF2B5EF4-FFF2-40B4-BE49-F238E27FC236}">
                <a16:creationId xmlns:a16="http://schemas.microsoft.com/office/drawing/2014/main" xmlns="" id="{38D59DD8-FB78-B6A9-6375-F77709C89325}"/>
              </a:ext>
            </a:extLst>
          </p:cNvPr>
          <p:cNvSpPr txBox="1"/>
          <p:nvPr/>
        </p:nvSpPr>
        <p:spPr>
          <a:xfrm>
            <a:off x="6726893" y="4513309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 smtClean="0">
                <a:solidFill>
                  <a:srgbClr val="FFFFFF"/>
                </a:solidFill>
                <a:ea typeface="Calibri"/>
                <a:cs typeface="Calibri"/>
              </a:rPr>
              <a:t>الرابع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2" name="Google Shape;782;p100">
            <a:extLst>
              <a:ext uri="{FF2B5EF4-FFF2-40B4-BE49-F238E27FC236}">
                <a16:creationId xmlns:a16="http://schemas.microsoft.com/office/drawing/2014/main" xmlns="" id="{38D59DD8-FB78-B6A9-6375-F77709C89325}"/>
              </a:ext>
            </a:extLst>
          </p:cNvPr>
          <p:cNvSpPr txBox="1"/>
          <p:nvPr/>
        </p:nvSpPr>
        <p:spPr>
          <a:xfrm>
            <a:off x="6739630" y="5401387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 smtClean="0">
                <a:solidFill>
                  <a:srgbClr val="FFFFFF"/>
                </a:solidFill>
                <a:ea typeface="Calibri"/>
                <a:cs typeface="Calibri"/>
              </a:rPr>
              <a:t>الثانية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4441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9;p111">
            <a:extLst>
              <a:ext uri="{FF2B5EF4-FFF2-40B4-BE49-F238E27FC236}">
                <a16:creationId xmlns:a16="http://schemas.microsoft.com/office/drawing/2014/main" xmlns="" id="{186C4AD9-E957-5C52-09E9-70086A5F5FCB}"/>
              </a:ext>
            </a:extLst>
          </p:cNvPr>
          <p:cNvSpPr/>
          <p:nvPr/>
        </p:nvSpPr>
        <p:spPr>
          <a:xfrm>
            <a:off x="7398006" y="363027"/>
            <a:ext cx="3702103" cy="48415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algn="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</a:rPr>
              <a:t>هيكلة اللبنات </a:t>
            </a:r>
            <a:r>
              <a:rPr lang="fr-FR" sz="3200" b="1" kern="0" dirty="0">
                <a:solidFill>
                  <a:srgbClr val="44546A"/>
                </a:solidFill>
                <a:cs typeface="Arial"/>
              </a:rPr>
              <a:t>:</a:t>
            </a:r>
            <a:r>
              <a:rPr lang="ar-MA" sz="3200" b="1" kern="0" dirty="0">
                <a:solidFill>
                  <a:srgbClr val="44546A"/>
                </a:solidFill>
              </a:rPr>
              <a:t> </a:t>
            </a:r>
            <a:endParaRPr lang="fr-FR" sz="3200" b="1" kern="0" dirty="0">
              <a:solidFill>
                <a:srgbClr val="44546A"/>
              </a:solidFill>
              <a:cs typeface="Arial"/>
            </a:endParaRPr>
          </a:p>
        </p:txBody>
      </p:sp>
      <p:grpSp>
        <p:nvGrpSpPr>
          <p:cNvPr id="5" name="Groupe 84">
            <a:extLst>
              <a:ext uri="{FF2B5EF4-FFF2-40B4-BE49-F238E27FC236}">
                <a16:creationId xmlns:a16="http://schemas.microsoft.com/office/drawing/2014/main" xmlns="" id="{91EE2FEC-C762-9341-C10D-F9E1EF5BE5BD}"/>
              </a:ext>
            </a:extLst>
          </p:cNvPr>
          <p:cNvGrpSpPr/>
          <p:nvPr/>
        </p:nvGrpSpPr>
        <p:grpSpPr>
          <a:xfrm>
            <a:off x="281589" y="1191271"/>
            <a:ext cx="11655482" cy="5204133"/>
            <a:chOff x="281589" y="1191271"/>
            <a:chExt cx="11655482" cy="5204133"/>
          </a:xfrm>
        </p:grpSpPr>
        <p:sp>
          <p:nvSpPr>
            <p:cNvPr id="6" name="Rectangle 85">
              <a:extLst>
                <a:ext uri="{FF2B5EF4-FFF2-40B4-BE49-F238E27FC236}">
                  <a16:creationId xmlns:a16="http://schemas.microsoft.com/office/drawing/2014/main" xmlns="" id="{2EC222AA-216E-5E2B-1DC1-2A48EBAAD77C}"/>
                </a:ext>
              </a:extLst>
            </p:cNvPr>
            <p:cNvSpPr/>
            <p:nvPr/>
          </p:nvSpPr>
          <p:spPr>
            <a:xfrm>
              <a:off x="8554340" y="1947781"/>
              <a:ext cx="1486777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7" name="Connecteur droit 86">
              <a:extLst>
                <a:ext uri="{FF2B5EF4-FFF2-40B4-BE49-F238E27FC236}">
                  <a16:creationId xmlns:a16="http://schemas.microsoft.com/office/drawing/2014/main" xmlns="" id="{EA891065-B903-F6BD-9346-53BDA91CDB63}"/>
                </a:ext>
              </a:extLst>
            </p:cNvPr>
            <p:cNvCxnSpPr/>
            <p:nvPr/>
          </p:nvCxnSpPr>
          <p:spPr>
            <a:xfrm>
              <a:off x="2555382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8" name="Flèche droite 13">
              <a:extLst>
                <a:ext uri="{FF2B5EF4-FFF2-40B4-BE49-F238E27FC236}">
                  <a16:creationId xmlns:a16="http://schemas.microsoft.com/office/drawing/2014/main" xmlns="" id="{E2BD383B-CD81-0EF6-3E05-022009AF6BB0}"/>
                </a:ext>
              </a:extLst>
            </p:cNvPr>
            <p:cNvSpPr/>
            <p:nvPr/>
          </p:nvSpPr>
          <p:spPr>
            <a:xfrm rot="10799991">
              <a:off x="462000" y="1561118"/>
              <a:ext cx="8928951" cy="276788"/>
            </a:xfrm>
            <a:custGeom>
              <a:avLst>
                <a:gd name="f0" fmla="val 21265"/>
                <a:gd name="f1" fmla="val 5400"/>
              </a:avLst>
              <a:gdLst>
                <a:gd name="f2" fmla="val 10800000"/>
                <a:gd name="f3" fmla="val 5400000"/>
                <a:gd name="f4" fmla="val 180"/>
                <a:gd name="f5" fmla="val w"/>
                <a:gd name="f6" fmla="val h"/>
                <a:gd name="f7" fmla="val 0"/>
                <a:gd name="f8" fmla="val 21600"/>
                <a:gd name="f9" fmla="val 10800"/>
                <a:gd name="f10" fmla="+- 0 0 0"/>
                <a:gd name="f11" fmla="+- 0 0 180"/>
                <a:gd name="f12" fmla="*/ f5 1 21600"/>
                <a:gd name="f13" fmla="*/ f6 1 21600"/>
                <a:gd name="f14" fmla="val f7"/>
                <a:gd name="f15" fmla="val f8"/>
                <a:gd name="f16" fmla="pin 0 f0 21600"/>
                <a:gd name="f17" fmla="pin 0 f1 10800"/>
                <a:gd name="f18" fmla="*/ f10 f2 1"/>
                <a:gd name="f19" fmla="*/ f11 f2 1"/>
                <a:gd name="f20" fmla="+- f15 0 f14"/>
                <a:gd name="f21" fmla="val f16"/>
                <a:gd name="f22" fmla="val f17"/>
                <a:gd name="f23" fmla="*/ f16 f12 1"/>
                <a:gd name="f24" fmla="*/ f17 f13 1"/>
                <a:gd name="f25" fmla="*/ f18 1 f4"/>
                <a:gd name="f26" fmla="*/ f19 1 f4"/>
                <a:gd name="f27" fmla="*/ f20 1 21600"/>
                <a:gd name="f28" fmla="+- 21600 0 f22"/>
                <a:gd name="f29" fmla="+- 21600 0 f21"/>
                <a:gd name="f30" fmla="*/ f22 f13 1"/>
                <a:gd name="f31" fmla="*/ f21 f12 1"/>
                <a:gd name="f32" fmla="+- f25 0 f3"/>
                <a:gd name="f33" fmla="+- f26 0 f3"/>
                <a:gd name="f34" fmla="*/ 0 f27 1"/>
                <a:gd name="f35" fmla="*/ 21600 f27 1"/>
                <a:gd name="f36" fmla="*/ f29 f22 1"/>
                <a:gd name="f37" fmla="*/ f28 f13 1"/>
                <a:gd name="f38" fmla="*/ f36 1 10800"/>
                <a:gd name="f39" fmla="*/ f34 1 f27"/>
                <a:gd name="f40" fmla="*/ f35 1 f27"/>
                <a:gd name="f41" fmla="+- f21 f38 0"/>
                <a:gd name="f42" fmla="*/ f39 f12 1"/>
                <a:gd name="f43" fmla="*/ f39 f13 1"/>
                <a:gd name="f44" fmla="*/ f40 f13 1"/>
                <a:gd name="f45" fmla="*/ f41 f12 1"/>
              </a:gdLst>
              <a:ahLst>
                <a:ahXY gdRefX="f0" minX="f7" maxX="f8" gdRefY="f1" minY="f7" maxY="f9">
                  <a:pos x="f23" y="f24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31" y="f43"/>
                </a:cxn>
                <a:cxn ang="f33">
                  <a:pos x="f31" y="f44"/>
                </a:cxn>
              </a:cxnLst>
              <a:rect l="f42" t="f30" r="f45" b="f37"/>
              <a:pathLst>
                <a:path w="21600" h="21600">
                  <a:moveTo>
                    <a:pt x="f7" y="f22"/>
                  </a:moveTo>
                  <a:lnTo>
                    <a:pt x="f21" y="f22"/>
                  </a:lnTo>
                  <a:lnTo>
                    <a:pt x="f21" y="f7"/>
                  </a:lnTo>
                  <a:lnTo>
                    <a:pt x="f8" y="f9"/>
                  </a:lnTo>
                  <a:lnTo>
                    <a:pt x="f21" y="f8"/>
                  </a:lnTo>
                  <a:lnTo>
                    <a:pt x="f21" y="f28"/>
                  </a:lnTo>
                  <a:lnTo>
                    <a:pt x="f7" y="f28"/>
                  </a:lnTo>
                  <a:close/>
                </a:path>
              </a:pathLst>
            </a:custGeom>
            <a:solidFill>
              <a:srgbClr val="7F6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Rectangle 88">
              <a:extLst>
                <a:ext uri="{FF2B5EF4-FFF2-40B4-BE49-F238E27FC236}">
                  <a16:creationId xmlns:a16="http://schemas.microsoft.com/office/drawing/2014/main" xmlns="" id="{E227A9A1-591D-9C6A-2CFB-36D025745B7A}"/>
                </a:ext>
              </a:extLst>
            </p:cNvPr>
            <p:cNvSpPr/>
            <p:nvPr/>
          </p:nvSpPr>
          <p:spPr>
            <a:xfrm>
              <a:off x="10077913" y="2305760"/>
              <a:ext cx="1859158" cy="933254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kern="0">
                  <a:solidFill>
                    <a:srgbClr val="FFFFFF"/>
                  </a:solidFill>
                  <a:latin typeface="Arial"/>
                </a:rPr>
                <a:t>الطلاقة </a:t>
              </a:r>
              <a:endParaRPr lang="fr-FR" sz="24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Rectangle 89">
              <a:extLst>
                <a:ext uri="{FF2B5EF4-FFF2-40B4-BE49-F238E27FC236}">
                  <a16:creationId xmlns:a16="http://schemas.microsoft.com/office/drawing/2014/main" xmlns="" id="{2ECA4470-1C77-5465-1E7F-9C081B9DAEA5}"/>
                </a:ext>
              </a:extLst>
            </p:cNvPr>
            <p:cNvSpPr/>
            <p:nvPr/>
          </p:nvSpPr>
          <p:spPr>
            <a:xfrm>
              <a:off x="10077913" y="4026094"/>
              <a:ext cx="1859158" cy="945992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kern="0">
                  <a:solidFill>
                    <a:srgbClr val="FFFFFF"/>
                  </a:solidFill>
                  <a:latin typeface="Arial"/>
                </a:rPr>
                <a:t>الفهم </a:t>
              </a:r>
              <a:endParaRPr lang="fr-FR" sz="24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Rectangle 90">
              <a:extLst>
                <a:ext uri="{FF2B5EF4-FFF2-40B4-BE49-F238E27FC236}">
                  <a16:creationId xmlns:a16="http://schemas.microsoft.com/office/drawing/2014/main" xmlns="" id="{32101E4B-7926-1519-625E-190CED244086}"/>
                </a:ext>
              </a:extLst>
            </p:cNvPr>
            <p:cNvSpPr/>
            <p:nvPr/>
          </p:nvSpPr>
          <p:spPr>
            <a:xfrm>
              <a:off x="942554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kern="0">
                  <a:solidFill>
                    <a:srgbClr val="FFFFFF"/>
                  </a:solidFill>
                  <a:latin typeface="Arial"/>
                </a:rPr>
                <a:t>النص الطويل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Rectangle 91">
              <a:extLst>
                <a:ext uri="{FF2B5EF4-FFF2-40B4-BE49-F238E27FC236}">
                  <a16:creationId xmlns:a16="http://schemas.microsoft.com/office/drawing/2014/main" xmlns="" id="{851CE07F-F8E7-74A8-691E-9818447B6F15}"/>
                </a:ext>
              </a:extLst>
            </p:cNvPr>
            <p:cNvSpPr/>
            <p:nvPr/>
          </p:nvSpPr>
          <p:spPr>
            <a:xfrm>
              <a:off x="2845503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kern="0">
                  <a:solidFill>
                    <a:srgbClr val="FFFFFF"/>
                  </a:solidFill>
                  <a:latin typeface="Arial"/>
                </a:rPr>
                <a:t>النص متوسط الطول</a:t>
              </a:r>
              <a:endParaRPr lang="fr-FR" sz="2000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Rectangle 92">
              <a:extLst>
                <a:ext uri="{FF2B5EF4-FFF2-40B4-BE49-F238E27FC236}">
                  <a16:creationId xmlns:a16="http://schemas.microsoft.com/office/drawing/2014/main" xmlns="" id="{B11C7EAC-A822-92E1-F8B7-7C733469533C}"/>
                </a:ext>
              </a:extLst>
            </p:cNvPr>
            <p:cNvSpPr/>
            <p:nvPr/>
          </p:nvSpPr>
          <p:spPr>
            <a:xfrm>
              <a:off x="474845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kern="0">
                  <a:solidFill>
                    <a:srgbClr val="FFFFFF"/>
                  </a:solidFill>
                  <a:latin typeface="Arial"/>
                </a:rPr>
                <a:t>النص القصير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" name="Rectangle 93">
              <a:extLst>
                <a:ext uri="{FF2B5EF4-FFF2-40B4-BE49-F238E27FC236}">
                  <a16:creationId xmlns:a16="http://schemas.microsoft.com/office/drawing/2014/main" xmlns="" id="{BB2EDEC1-8EEC-23A0-21BB-4145B880C2AD}"/>
                </a:ext>
              </a:extLst>
            </p:cNvPr>
            <p:cNvSpPr/>
            <p:nvPr/>
          </p:nvSpPr>
          <p:spPr>
            <a:xfrm>
              <a:off x="665139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kern="0" dirty="0">
                  <a:solidFill>
                    <a:srgbClr val="FFFFFF"/>
                  </a:solidFill>
                  <a:latin typeface="Arial"/>
                </a:rPr>
                <a:t>الفقرة </a:t>
              </a:r>
              <a:endParaRPr lang="fr-FR" sz="2000" b="1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" name="Rectangle 94">
              <a:extLst>
                <a:ext uri="{FF2B5EF4-FFF2-40B4-BE49-F238E27FC236}">
                  <a16:creationId xmlns:a16="http://schemas.microsoft.com/office/drawing/2014/main" xmlns="" id="{B39CB541-FA1D-C79C-9B25-CFCFB4A1ABEB}"/>
                </a:ext>
              </a:extLst>
            </p:cNvPr>
            <p:cNvSpPr/>
            <p:nvPr/>
          </p:nvSpPr>
          <p:spPr>
            <a:xfrm>
              <a:off x="8554340" y="1345804"/>
              <a:ext cx="1486777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kern="0">
                  <a:solidFill>
                    <a:srgbClr val="FFFFFF"/>
                  </a:solidFill>
                  <a:latin typeface="Arial"/>
                </a:rPr>
                <a:t>الجملة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" name="Rectangle 95">
              <a:extLst>
                <a:ext uri="{FF2B5EF4-FFF2-40B4-BE49-F238E27FC236}">
                  <a16:creationId xmlns:a16="http://schemas.microsoft.com/office/drawing/2014/main" xmlns="" id="{A8CA3DAA-7FF6-5033-54D8-BE5C89E3F416}"/>
                </a:ext>
              </a:extLst>
            </p:cNvPr>
            <p:cNvSpPr/>
            <p:nvPr/>
          </p:nvSpPr>
          <p:spPr>
            <a:xfrm>
              <a:off x="942554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" name="Rectangle 96">
              <a:extLst>
                <a:ext uri="{FF2B5EF4-FFF2-40B4-BE49-F238E27FC236}">
                  <a16:creationId xmlns:a16="http://schemas.microsoft.com/office/drawing/2014/main" xmlns="" id="{825A2787-E23F-6045-BB0A-1D14E39DB474}"/>
                </a:ext>
              </a:extLst>
            </p:cNvPr>
            <p:cNvSpPr/>
            <p:nvPr/>
          </p:nvSpPr>
          <p:spPr>
            <a:xfrm>
              <a:off x="2845503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" name="Rectangle 97">
              <a:extLst>
                <a:ext uri="{FF2B5EF4-FFF2-40B4-BE49-F238E27FC236}">
                  <a16:creationId xmlns:a16="http://schemas.microsoft.com/office/drawing/2014/main" xmlns="" id="{626BEC3D-1AD4-FBAF-B262-F2A600A817A4}"/>
                </a:ext>
              </a:extLst>
            </p:cNvPr>
            <p:cNvSpPr/>
            <p:nvPr/>
          </p:nvSpPr>
          <p:spPr>
            <a:xfrm>
              <a:off x="4777465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" name="Rectangle 98">
              <a:extLst>
                <a:ext uri="{FF2B5EF4-FFF2-40B4-BE49-F238E27FC236}">
                  <a16:creationId xmlns:a16="http://schemas.microsoft.com/office/drawing/2014/main" xmlns="" id="{36CF351B-8F07-05EA-873D-4E16C436D081}"/>
                </a:ext>
              </a:extLst>
            </p:cNvPr>
            <p:cNvSpPr/>
            <p:nvPr/>
          </p:nvSpPr>
          <p:spPr>
            <a:xfrm>
              <a:off x="6651391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" name="Rectangle 99">
              <a:extLst>
                <a:ext uri="{FF2B5EF4-FFF2-40B4-BE49-F238E27FC236}">
                  <a16:creationId xmlns:a16="http://schemas.microsoft.com/office/drawing/2014/main" xmlns="" id="{1D2001CD-9A79-AE92-2CDD-3C48C318C912}"/>
                </a:ext>
              </a:extLst>
            </p:cNvPr>
            <p:cNvSpPr/>
            <p:nvPr/>
          </p:nvSpPr>
          <p:spPr>
            <a:xfrm>
              <a:off x="340961" y="3942060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" name="Rectangle 100">
              <a:extLst>
                <a:ext uri="{FF2B5EF4-FFF2-40B4-BE49-F238E27FC236}">
                  <a16:creationId xmlns:a16="http://schemas.microsoft.com/office/drawing/2014/main" xmlns="" id="{F5EC5B9D-1907-9B74-B78B-54D459A2876B}"/>
                </a:ext>
              </a:extLst>
            </p:cNvPr>
            <p:cNvSpPr/>
            <p:nvPr/>
          </p:nvSpPr>
          <p:spPr>
            <a:xfrm>
              <a:off x="340961" y="2317848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" name="Losange 101">
              <a:extLst>
                <a:ext uri="{FF2B5EF4-FFF2-40B4-BE49-F238E27FC236}">
                  <a16:creationId xmlns:a16="http://schemas.microsoft.com/office/drawing/2014/main" xmlns="" id="{4D24E61B-1940-4992-9382-19087818C3DB}"/>
                </a:ext>
              </a:extLst>
            </p:cNvPr>
            <p:cNvSpPr/>
            <p:nvPr/>
          </p:nvSpPr>
          <p:spPr>
            <a:xfrm>
              <a:off x="2390543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3" name="Connecteur droit 102">
              <a:extLst>
                <a:ext uri="{FF2B5EF4-FFF2-40B4-BE49-F238E27FC236}">
                  <a16:creationId xmlns:a16="http://schemas.microsoft.com/office/drawing/2014/main" xmlns="" id="{B16BABE2-4787-9387-6CD2-81BF279F3015}"/>
                </a:ext>
              </a:extLst>
            </p:cNvPr>
            <p:cNvCxnSpPr/>
            <p:nvPr/>
          </p:nvCxnSpPr>
          <p:spPr>
            <a:xfrm>
              <a:off x="4483769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4" name="Losange 103">
              <a:extLst>
                <a:ext uri="{FF2B5EF4-FFF2-40B4-BE49-F238E27FC236}">
                  <a16:creationId xmlns:a16="http://schemas.microsoft.com/office/drawing/2014/main" xmlns="" id="{525B9FF4-08BD-D189-4052-60A4480D1E35}"/>
                </a:ext>
              </a:extLst>
            </p:cNvPr>
            <p:cNvSpPr/>
            <p:nvPr/>
          </p:nvSpPr>
          <p:spPr>
            <a:xfrm>
              <a:off x="4318921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5" name="Connecteur droit 104">
              <a:extLst>
                <a:ext uri="{FF2B5EF4-FFF2-40B4-BE49-F238E27FC236}">
                  <a16:creationId xmlns:a16="http://schemas.microsoft.com/office/drawing/2014/main" xmlns="" id="{05ECF73A-5B75-9DC1-4A71-199E84C94E75}"/>
                </a:ext>
              </a:extLst>
            </p:cNvPr>
            <p:cNvCxnSpPr/>
            <p:nvPr/>
          </p:nvCxnSpPr>
          <p:spPr>
            <a:xfrm>
              <a:off x="641215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6" name="Losange 105">
              <a:extLst>
                <a:ext uri="{FF2B5EF4-FFF2-40B4-BE49-F238E27FC236}">
                  <a16:creationId xmlns:a16="http://schemas.microsoft.com/office/drawing/2014/main" xmlns="" id="{63CE5F64-E46F-1F6C-B11A-F6F1DD767D5A}"/>
                </a:ext>
              </a:extLst>
            </p:cNvPr>
            <p:cNvSpPr/>
            <p:nvPr/>
          </p:nvSpPr>
          <p:spPr>
            <a:xfrm>
              <a:off x="624730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7" name="Connecteur droit 106">
              <a:extLst>
                <a:ext uri="{FF2B5EF4-FFF2-40B4-BE49-F238E27FC236}">
                  <a16:creationId xmlns:a16="http://schemas.microsoft.com/office/drawing/2014/main" xmlns="" id="{70236601-D15E-BCCD-866C-B28DA5270B36}"/>
                </a:ext>
              </a:extLst>
            </p:cNvPr>
            <p:cNvCxnSpPr/>
            <p:nvPr/>
          </p:nvCxnSpPr>
          <p:spPr>
            <a:xfrm>
              <a:off x="829084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8" name="Losange 107">
              <a:extLst>
                <a:ext uri="{FF2B5EF4-FFF2-40B4-BE49-F238E27FC236}">
                  <a16:creationId xmlns:a16="http://schemas.microsoft.com/office/drawing/2014/main" xmlns="" id="{1E272950-BACE-D155-FE96-77FD3B0A634E}"/>
                </a:ext>
              </a:extLst>
            </p:cNvPr>
            <p:cNvSpPr/>
            <p:nvPr/>
          </p:nvSpPr>
          <p:spPr>
            <a:xfrm>
              <a:off x="812599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" name="ZoneTexte 108">
              <a:extLst>
                <a:ext uri="{FF2B5EF4-FFF2-40B4-BE49-F238E27FC236}">
                  <a16:creationId xmlns:a16="http://schemas.microsoft.com/office/drawing/2014/main" xmlns="" id="{C7448C3F-E34C-C4D4-CBD3-FEE0AE9FDAD9}"/>
                </a:ext>
              </a:extLst>
            </p:cNvPr>
            <p:cNvSpPr txBox="1"/>
            <p:nvPr/>
          </p:nvSpPr>
          <p:spPr>
            <a:xfrm>
              <a:off x="1990027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اللبنة4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sp>
          <p:nvSpPr>
            <p:cNvPr id="30" name="ZoneTexte 109">
              <a:extLst>
                <a:ext uri="{FF2B5EF4-FFF2-40B4-BE49-F238E27FC236}">
                  <a16:creationId xmlns:a16="http://schemas.microsoft.com/office/drawing/2014/main" xmlns="" id="{DD8911C9-0E6F-D6D5-73A4-91E1E76CC9F6}"/>
                </a:ext>
              </a:extLst>
            </p:cNvPr>
            <p:cNvSpPr txBox="1"/>
            <p:nvPr/>
          </p:nvSpPr>
          <p:spPr>
            <a:xfrm>
              <a:off x="3918414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3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sp>
          <p:nvSpPr>
            <p:cNvPr id="31" name="ZoneTexte 110">
              <a:extLst>
                <a:ext uri="{FF2B5EF4-FFF2-40B4-BE49-F238E27FC236}">
                  <a16:creationId xmlns:a16="http://schemas.microsoft.com/office/drawing/2014/main" xmlns="" id="{78D28334-2492-136F-4965-70EF7CBF9AE7}"/>
                </a:ext>
              </a:extLst>
            </p:cNvPr>
            <p:cNvSpPr txBox="1"/>
            <p:nvPr/>
          </p:nvSpPr>
          <p:spPr>
            <a:xfrm>
              <a:off x="7725491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1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pic>
          <p:nvPicPr>
            <p:cNvPr id="32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D5089E87-E99E-4EEC-60CE-90665039C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75336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3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64327189-CB57-527C-4D9F-044C2A07B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4678655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4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C4D815A3-566B-568E-FB57-1A56E65E1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60238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5" name="Picture 4" descr="Téléchargez gratuitement des icônes sur Test aux formats PNG et SVG">
              <a:extLst>
                <a:ext uri="{FF2B5EF4-FFF2-40B4-BE49-F238E27FC236}">
                  <a16:creationId xmlns:a16="http://schemas.microsoft.com/office/drawing/2014/main" xmlns="" id="{F41851DB-1723-8246-834F-687ABA9BA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8503462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cxnSp>
          <p:nvCxnSpPr>
            <p:cNvPr id="36" name="Connecteur droit 115">
              <a:extLst>
                <a:ext uri="{FF2B5EF4-FFF2-40B4-BE49-F238E27FC236}">
                  <a16:creationId xmlns:a16="http://schemas.microsoft.com/office/drawing/2014/main" xmlns="" id="{DDDE1D66-9FCA-CB68-54A5-D5E9061DB4F1}"/>
                </a:ext>
              </a:extLst>
            </p:cNvPr>
            <p:cNvCxnSpPr/>
            <p:nvPr/>
          </p:nvCxnSpPr>
          <p:spPr>
            <a:xfrm>
              <a:off x="846953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37" name="Losange 116">
              <a:extLst>
                <a:ext uri="{FF2B5EF4-FFF2-40B4-BE49-F238E27FC236}">
                  <a16:creationId xmlns:a16="http://schemas.microsoft.com/office/drawing/2014/main" xmlns="" id="{EE0FB308-0994-25A0-98A1-0126F619725B}"/>
                </a:ext>
              </a:extLst>
            </p:cNvPr>
            <p:cNvSpPr/>
            <p:nvPr/>
          </p:nvSpPr>
          <p:spPr>
            <a:xfrm>
              <a:off x="682105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" name="ZoneTexte 117">
              <a:extLst>
                <a:ext uri="{FF2B5EF4-FFF2-40B4-BE49-F238E27FC236}">
                  <a16:creationId xmlns:a16="http://schemas.microsoft.com/office/drawing/2014/main" xmlns="" id="{A75E5866-B5C1-A834-C10E-8A3B59CEEFB8}"/>
                </a:ext>
              </a:extLst>
            </p:cNvPr>
            <p:cNvSpPr txBox="1"/>
            <p:nvPr/>
          </p:nvSpPr>
          <p:spPr>
            <a:xfrm>
              <a:off x="281589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5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</p:grpSp>
      <p:sp>
        <p:nvSpPr>
          <p:cNvPr id="39" name="ZoneTexte 118">
            <a:extLst>
              <a:ext uri="{FF2B5EF4-FFF2-40B4-BE49-F238E27FC236}">
                <a16:creationId xmlns:a16="http://schemas.microsoft.com/office/drawing/2014/main" xmlns="" id="{9B7AA568-B891-D1D6-8907-AC7EEC345817}"/>
              </a:ext>
            </a:extLst>
          </p:cNvPr>
          <p:cNvSpPr txBox="1"/>
          <p:nvPr/>
        </p:nvSpPr>
        <p:spPr>
          <a:xfrm>
            <a:off x="5643649" y="6048801"/>
            <a:ext cx="117230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b="1" kern="0">
                <a:solidFill>
                  <a:srgbClr val="C00000"/>
                </a:solidFill>
                <a:latin typeface="Arial"/>
              </a:rPr>
              <a:t>اللبنة 2</a:t>
            </a:r>
            <a:endParaRPr lang="fr-FR" b="1" kern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4" name="ZoneTexte 57">
            <a:extLst>
              <a:ext uri="{FF2B5EF4-FFF2-40B4-BE49-F238E27FC236}">
                <a16:creationId xmlns:a16="http://schemas.microsoft.com/office/drawing/2014/main" xmlns="" id="{A15C9E74-958E-FB1C-79EF-5F9BFF3A6693}"/>
              </a:ext>
            </a:extLst>
          </p:cNvPr>
          <p:cNvSpPr txBox="1"/>
          <p:nvPr/>
        </p:nvSpPr>
        <p:spPr>
          <a:xfrm>
            <a:off x="5215971" y="2986485"/>
            <a:ext cx="9154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b="1" i="1" dirty="0">
                <a:solidFill>
                  <a:srgbClr val="C00000"/>
                </a:solidFill>
                <a:latin typeface="Arial"/>
              </a:rPr>
              <a:t>أنتم هنا</a:t>
            </a:r>
            <a:endParaRPr lang="fr-FR" b="1" i="1" dirty="0">
              <a:solidFill>
                <a:srgbClr val="C00000"/>
              </a:solidFill>
              <a:latin typeface="Arial"/>
            </a:endParaRPr>
          </a:p>
        </p:txBody>
      </p:sp>
      <p:pic>
        <p:nvPicPr>
          <p:cNvPr id="40" name="Picture 4" descr="Pin ">
            <a:extLst>
              <a:ext uri="{FF2B5EF4-FFF2-40B4-BE49-F238E27FC236}">
                <a16:creationId xmlns:a16="http://schemas.microsoft.com/office/drawing/2014/main" xmlns="" id="{244B5582-D1DA-71AB-FD3D-7A95BFEB2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929" y="2549285"/>
            <a:ext cx="374245" cy="37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Image générée">
            <a:extLst>
              <a:ext uri="{FF2B5EF4-FFF2-40B4-BE49-F238E27FC236}">
                <a16:creationId xmlns:a16="http://schemas.microsoft.com/office/drawing/2014/main" xmlns="" id="{DA400742-C0A5-C10A-C648-01801187D5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600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3A053B6-0BB1-8FAF-5706-5A05EC837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803A1FCD-6298-E870-2699-1F7150C9AF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" t="77363" r="68628" b="4644"/>
          <a:stretch>
            <a:fillRect/>
          </a:stretch>
        </p:blipFill>
        <p:spPr bwMode="auto">
          <a:xfrm>
            <a:off x="10651674" y="5098769"/>
            <a:ext cx="1197428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mage générée">
            <a:extLst>
              <a:ext uri="{FF2B5EF4-FFF2-40B4-BE49-F238E27FC236}">
                <a16:creationId xmlns:a16="http://schemas.microsoft.com/office/drawing/2014/main" xmlns="" id="{58E428DA-285D-11A1-7748-7870A4E01C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559772" y="184919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générée">
            <a:extLst>
              <a:ext uri="{FF2B5EF4-FFF2-40B4-BE49-F238E27FC236}">
                <a16:creationId xmlns:a16="http://schemas.microsoft.com/office/drawing/2014/main" xmlns="" id="{0FAB7A11-4C0C-461D-8C0C-CBAB16149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0689774" y="3045400"/>
            <a:ext cx="112122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générée">
            <a:extLst>
              <a:ext uri="{FF2B5EF4-FFF2-40B4-BE49-F238E27FC236}">
                <a16:creationId xmlns:a16="http://schemas.microsoft.com/office/drawing/2014/main" xmlns="" id="{CCE51CEF-CA8A-168B-A2A0-9E292C7B2C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9121" r="71159" b="24461"/>
          <a:stretch>
            <a:fillRect/>
          </a:stretch>
        </p:blipFill>
        <p:spPr bwMode="auto">
          <a:xfrm>
            <a:off x="10778759" y="4080668"/>
            <a:ext cx="1045029" cy="107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185;p114">
            <a:extLst>
              <a:ext uri="{FF2B5EF4-FFF2-40B4-BE49-F238E27FC236}">
                <a16:creationId xmlns:a16="http://schemas.microsoft.com/office/drawing/2014/main" xmlns="" id="{9917C2D1-B63A-53F3-CE8E-69A526B45DA0}"/>
              </a:ext>
            </a:extLst>
          </p:cNvPr>
          <p:cNvSpPr txBox="1"/>
          <p:nvPr/>
        </p:nvSpPr>
        <p:spPr>
          <a:xfrm>
            <a:off x="1439162" y="1303131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>
              <a:lnSpc>
                <a:spcPct val="90000"/>
              </a:lnSpc>
              <a:spcAft>
                <a:spcPts val="8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>
                <a:solidFill>
                  <a:srgbClr val="44546A"/>
                </a:solidFill>
                <a:ea typeface="Calibri"/>
                <a:cs typeface="Calibri"/>
              </a:rPr>
              <a:t>صفحات خاصة بالأستاذ(ة)</a:t>
            </a:r>
            <a:endParaRPr lang="fr-FR" sz="20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sp>
        <p:nvSpPr>
          <p:cNvPr id="9" name="Google Shape;1185;p114">
            <a:extLst>
              <a:ext uri="{FF2B5EF4-FFF2-40B4-BE49-F238E27FC236}">
                <a16:creationId xmlns:a16="http://schemas.microsoft.com/office/drawing/2014/main" xmlns="" id="{140C4DBB-C1A6-A4EF-C926-D43FCA1F9E57}"/>
              </a:ext>
            </a:extLst>
          </p:cNvPr>
          <p:cNvSpPr txBox="1"/>
          <p:nvPr/>
        </p:nvSpPr>
        <p:spPr>
          <a:xfrm>
            <a:off x="1502226" y="2041881"/>
            <a:ext cx="9106684" cy="10156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 تعليمات وتوضيحات موجهة للتلميذ(ة)</a:t>
            </a:r>
          </a:p>
          <a:p>
            <a:pPr>
              <a:defRPr/>
            </a:pPr>
            <a:r>
              <a:rPr lang="ar-MA" dirty="0"/>
              <a:t>(يخاطب بها الأستاذ التلاميذ بصوت مسموع)</a:t>
            </a:r>
            <a:endParaRPr lang="fr-FR" dirty="0"/>
          </a:p>
          <a:p>
            <a:pPr>
              <a:defRPr/>
            </a:pPr>
            <a:endParaRPr lang="ar-MA" dirty="0"/>
          </a:p>
        </p:txBody>
      </p:sp>
      <p:sp>
        <p:nvSpPr>
          <p:cNvPr id="10" name="Google Shape;1185;p114">
            <a:extLst>
              <a:ext uri="{FF2B5EF4-FFF2-40B4-BE49-F238E27FC236}">
                <a16:creationId xmlns:a16="http://schemas.microsoft.com/office/drawing/2014/main" xmlns="" id="{2C38AFB4-3628-A7C2-D803-D748ACB6F0A7}"/>
              </a:ext>
            </a:extLst>
          </p:cNvPr>
          <p:cNvSpPr txBox="1"/>
          <p:nvPr/>
        </p:nvSpPr>
        <p:spPr>
          <a:xfrm>
            <a:off x="7902048" y="3363873"/>
            <a:ext cx="265772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صفحة في كراسة المتعلم</a:t>
            </a:r>
            <a:endParaRPr lang="fr-MA" dirty="0"/>
          </a:p>
        </p:txBody>
      </p:sp>
      <p:sp>
        <p:nvSpPr>
          <p:cNvPr id="11" name="Google Shape;1185;p114">
            <a:extLst>
              <a:ext uri="{FF2B5EF4-FFF2-40B4-BE49-F238E27FC236}">
                <a16:creationId xmlns:a16="http://schemas.microsoft.com/office/drawing/2014/main" xmlns="" id="{054CEC93-47A8-1D69-15D6-D06394224B8D}"/>
              </a:ext>
            </a:extLst>
          </p:cNvPr>
          <p:cNvSpPr txBox="1"/>
          <p:nvPr/>
        </p:nvSpPr>
        <p:spPr>
          <a:xfrm>
            <a:off x="7252138" y="4484538"/>
            <a:ext cx="3356772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نشاط ذو أولوية ينجز في القسم</a:t>
            </a:r>
            <a:endParaRPr lang="fr-FR" dirty="0"/>
          </a:p>
        </p:txBody>
      </p:sp>
      <p:sp>
        <p:nvSpPr>
          <p:cNvPr id="12" name="Google Shape;1185;p114">
            <a:extLst>
              <a:ext uri="{FF2B5EF4-FFF2-40B4-BE49-F238E27FC236}">
                <a16:creationId xmlns:a16="http://schemas.microsoft.com/office/drawing/2014/main" xmlns="" id="{1EC40EC0-2873-795C-FC7D-1515888BCA8B}"/>
              </a:ext>
            </a:extLst>
          </p:cNvPr>
          <p:cNvSpPr txBox="1"/>
          <p:nvPr/>
        </p:nvSpPr>
        <p:spPr>
          <a:xfrm>
            <a:off x="1502226" y="5504678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نشاط اختياري يُستغنى عنه عند عدم توفر </a:t>
            </a:r>
            <a:r>
              <a:rPr lang="ar-MA"/>
              <a:t>الوقت.</a:t>
            </a:r>
            <a:r>
              <a:rPr lang="ar-MA" dirty="0"/>
              <a:t> </a:t>
            </a:r>
            <a:endParaRPr lang="fr-FR" dirty="0"/>
          </a:p>
        </p:txBody>
      </p:sp>
      <p:pic>
        <p:nvPicPr>
          <p:cNvPr id="1026" name="Picture 2" descr="Image générée">
            <a:extLst>
              <a:ext uri="{FF2B5EF4-FFF2-40B4-BE49-F238E27FC236}">
                <a16:creationId xmlns:a16="http://schemas.microsoft.com/office/drawing/2014/main" xmlns="" id="{95AD8B07-50C1-8C9C-8D56-1249EBDF41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808880" y="934195"/>
            <a:ext cx="765800" cy="89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AD56834C-8B57-C279-82A8-6183DD408BCB}"/>
              </a:ext>
            </a:extLst>
          </p:cNvPr>
          <p:cNvSpPr/>
          <p:nvPr/>
        </p:nvSpPr>
        <p:spPr>
          <a:xfrm>
            <a:off x="4615543" y="116366"/>
            <a:ext cx="6576237" cy="7264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rtl="1">
              <a:lnSpc>
                <a:spcPts val="5485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</a:rPr>
              <a:t>دلالة الأيقونات</a:t>
            </a:r>
            <a:r>
              <a:rPr lang="fr-FR" sz="3200" b="1" kern="0" dirty="0">
                <a:solidFill>
                  <a:srgbClr val="44546A"/>
                </a:solidFill>
                <a:cs typeface="Arial"/>
              </a:rPr>
              <a:t> </a:t>
            </a:r>
            <a:r>
              <a:rPr lang="fr-FR" sz="3200" b="1" kern="0" dirty="0">
                <a:solidFill>
                  <a:srgbClr val="44546A"/>
                </a:solidFill>
                <a:ea typeface="Calibri"/>
                <a:cs typeface="Calibri"/>
              </a:rPr>
              <a:t> </a:t>
            </a:r>
            <a:r>
              <a:rPr lang="ar-DZ" sz="3200" b="1" kern="0" dirty="0">
                <a:solidFill>
                  <a:srgbClr val="44546A"/>
                </a:solidFill>
                <a:ea typeface="Calibri"/>
                <a:cs typeface="Calibri"/>
              </a:rPr>
              <a:t>الخاصة</a:t>
            </a:r>
            <a:r>
              <a:rPr lang="ar-MA" sz="3200" b="1" kern="0" dirty="0">
                <a:solidFill>
                  <a:srgbClr val="44546A"/>
                </a:solidFill>
                <a:ea typeface="Calibri"/>
                <a:cs typeface="Calibri"/>
              </a:rPr>
              <a:t> بالأستاذ(ة)</a:t>
            </a:r>
            <a:r>
              <a:rPr lang="fr-FR" sz="3200" b="1" kern="0" dirty="0">
                <a:solidFill>
                  <a:srgbClr val="44546A"/>
                </a:solidFill>
                <a:cs typeface="Arial"/>
              </a:rPr>
              <a:t> </a:t>
            </a:r>
            <a:r>
              <a:rPr lang="ar-MA" sz="3200" b="1" kern="0" dirty="0">
                <a:solidFill>
                  <a:srgbClr val="44546A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652261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BA6D7155-A765-E151-D15F-8818D830E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3DC51E7-AA48-EBA3-4C6F-BAF95F0AAF70}"/>
              </a:ext>
            </a:extLst>
          </p:cNvPr>
          <p:cNvSpPr txBox="1"/>
          <p:nvPr/>
        </p:nvSpPr>
        <p:spPr>
          <a:xfrm>
            <a:off x="8808330" y="215908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أقرأ بطلاقة و أفهم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44A9BC0-7CDA-8EA7-4D5F-5CEDB89F2D4A}"/>
              </a:ext>
            </a:extLst>
          </p:cNvPr>
          <p:cNvSpPr txBox="1"/>
          <p:nvPr/>
        </p:nvSpPr>
        <p:spPr>
          <a:xfrm>
            <a:off x="1655882" y="5659270"/>
            <a:ext cx="2056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E73D664B-03D3-444E-9EAF-B07780924F21}"/>
              </a:ext>
            </a:extLst>
          </p:cNvPr>
          <p:cNvSpPr/>
          <p:nvPr/>
        </p:nvSpPr>
        <p:spPr>
          <a:xfrm rot="10800000">
            <a:off x="1655882" y="5402819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2E92C096-81CD-FB6D-6DF1-02F428EADF8E}"/>
              </a:ext>
            </a:extLst>
          </p:cNvPr>
          <p:cNvCxnSpPr>
            <a:cxnSpLocks/>
          </p:cNvCxnSpPr>
          <p:nvPr/>
        </p:nvCxnSpPr>
        <p:spPr>
          <a:xfrm flipV="1">
            <a:off x="11842375" y="3720389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35653BAB-71E3-D7C4-6E7A-A7CBA696CEBB}"/>
              </a:ext>
            </a:extLst>
          </p:cNvPr>
          <p:cNvCxnSpPr>
            <a:cxnSpLocks/>
          </p:cNvCxnSpPr>
          <p:nvPr/>
        </p:nvCxnSpPr>
        <p:spPr>
          <a:xfrm flipV="1">
            <a:off x="16944199" y="3749165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xmlns="" id="{909090C4-3F4D-7825-CDD6-BE9AB574BF24}"/>
              </a:ext>
            </a:extLst>
          </p:cNvPr>
          <p:cNvSpPr/>
          <p:nvPr/>
        </p:nvSpPr>
        <p:spPr>
          <a:xfrm rot="10800000">
            <a:off x="8875986" y="1556361"/>
            <a:ext cx="2863133" cy="1312967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xmlns="" id="{E5C9B2ED-2D80-DF6A-172A-769338BC6DDA}"/>
              </a:ext>
            </a:extLst>
          </p:cNvPr>
          <p:cNvCxnSpPr>
            <a:cxnSpLocks/>
          </p:cNvCxnSpPr>
          <p:nvPr/>
        </p:nvCxnSpPr>
        <p:spPr>
          <a:xfrm flipV="1">
            <a:off x="10300568" y="2879332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614BFC67-B50B-DB3D-1760-C43110CEA4C0}"/>
              </a:ext>
            </a:extLst>
          </p:cNvPr>
          <p:cNvSpPr txBox="1"/>
          <p:nvPr/>
        </p:nvSpPr>
        <p:spPr>
          <a:xfrm>
            <a:off x="6751642" y="5578997"/>
            <a:ext cx="2056688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1219170"/>
            <a:endParaRPr lang="fr-FR" sz="1867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xmlns="" id="{8CDF6613-A5B7-D657-6170-6FA80FF3EED6}"/>
              </a:ext>
            </a:extLst>
          </p:cNvPr>
          <p:cNvSpPr/>
          <p:nvPr/>
        </p:nvSpPr>
        <p:spPr>
          <a:xfrm rot="10800000">
            <a:off x="6695268" y="5337093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9DC63924-DDF6-56C4-DB3A-890AED172AA3}"/>
              </a:ext>
            </a:extLst>
          </p:cNvPr>
          <p:cNvSpPr txBox="1"/>
          <p:nvPr/>
        </p:nvSpPr>
        <p:spPr>
          <a:xfrm>
            <a:off x="882208" y="2165636"/>
            <a:ext cx="835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sz="2800" b="1" dirty="0">
                <a:solidFill>
                  <a:srgbClr val="4EA72E"/>
                </a:solidFill>
              </a:rPr>
              <a:t>الرائز</a:t>
            </a:r>
            <a:endParaRPr lang="fr-FR" sz="2800" b="1" dirty="0">
              <a:solidFill>
                <a:srgbClr val="4EA72E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xmlns="" id="{F4E0C8DA-BB20-7C2E-A9CB-3C9077ECA744}"/>
              </a:ext>
            </a:extLst>
          </p:cNvPr>
          <p:cNvSpPr/>
          <p:nvPr/>
        </p:nvSpPr>
        <p:spPr>
          <a:xfrm>
            <a:off x="319857" y="1955885"/>
            <a:ext cx="1915525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xmlns="" id="{989AE765-1B7C-E226-377D-2D7CF240F725}"/>
              </a:ext>
            </a:extLst>
          </p:cNvPr>
          <p:cNvCxnSpPr>
            <a:cxnSpLocks/>
          </p:cNvCxnSpPr>
          <p:nvPr/>
        </p:nvCxnSpPr>
        <p:spPr>
          <a:xfrm>
            <a:off x="1277619" y="2878617"/>
            <a:ext cx="0" cy="498480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Google Shape;1079;p111">
            <a:extLst>
              <a:ext uri="{FF2B5EF4-FFF2-40B4-BE49-F238E27FC236}">
                <a16:creationId xmlns:a16="http://schemas.microsoft.com/office/drawing/2014/main" xmlns="" id="{EFD3BBFB-7FB4-CDAC-BFA0-AE14654E626E}"/>
              </a:ext>
            </a:extLst>
          </p:cNvPr>
          <p:cNvSpPr/>
          <p:nvPr/>
        </p:nvSpPr>
        <p:spPr>
          <a:xfrm>
            <a:off x="3380391" y="370956"/>
            <a:ext cx="7722180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3200" b="1" kern="0" dirty="0">
                <a:solidFill>
                  <a:srgbClr val="44546A"/>
                </a:solidFill>
                <a:latin typeface="Calibri"/>
              </a:rPr>
              <a:t>مسار حصص المعالجة المكثفة</a:t>
            </a:r>
            <a:endParaRPr lang="fr-FR" sz="3200" b="1" kern="0" dirty="0">
              <a:solidFill>
                <a:srgbClr val="44546A"/>
              </a:solidFill>
              <a:latin typeface="Calibri"/>
              <a:cs typeface="Arial"/>
            </a:endParaRPr>
          </a:p>
        </p:txBody>
      </p:sp>
      <p:sp>
        <p:nvSpPr>
          <p:cNvPr id="3" name="Pentagon 3">
            <a:extLst>
              <a:ext uri="{FF2B5EF4-FFF2-40B4-BE49-F238E27FC236}">
                <a16:creationId xmlns:a16="http://schemas.microsoft.com/office/drawing/2014/main" xmlns="" id="{57DA0EB5-5D87-413B-3347-D9FD00B0D4F4}"/>
              </a:ext>
            </a:extLst>
          </p:cNvPr>
          <p:cNvSpPr/>
          <p:nvPr/>
        </p:nvSpPr>
        <p:spPr>
          <a:xfrm rot="10800000">
            <a:off x="10615213" y="3414547"/>
            <a:ext cx="1576787" cy="1566077"/>
          </a:xfrm>
          <a:prstGeom prst="homePlate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hevron 5">
            <a:extLst>
              <a:ext uri="{FF2B5EF4-FFF2-40B4-BE49-F238E27FC236}">
                <a16:creationId xmlns:a16="http://schemas.microsoft.com/office/drawing/2014/main" xmlns="" id="{3EA06B1B-0C19-F757-318B-34C52282DE72}"/>
              </a:ext>
            </a:extLst>
          </p:cNvPr>
          <p:cNvSpPr/>
          <p:nvPr/>
        </p:nvSpPr>
        <p:spPr>
          <a:xfrm rot="10800000">
            <a:off x="933759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hevron 7">
            <a:extLst>
              <a:ext uri="{FF2B5EF4-FFF2-40B4-BE49-F238E27FC236}">
                <a16:creationId xmlns:a16="http://schemas.microsoft.com/office/drawing/2014/main" xmlns="" id="{F93E06B1-235E-DA56-E640-0233CC72958C}"/>
              </a:ext>
            </a:extLst>
          </p:cNvPr>
          <p:cNvSpPr/>
          <p:nvPr/>
        </p:nvSpPr>
        <p:spPr>
          <a:xfrm rot="10800000">
            <a:off x="805997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hevron 9">
            <a:extLst>
              <a:ext uri="{FF2B5EF4-FFF2-40B4-BE49-F238E27FC236}">
                <a16:creationId xmlns:a16="http://schemas.microsoft.com/office/drawing/2014/main" xmlns="" id="{4542C7CC-9153-0DE1-73FE-F0356FE5790D}"/>
              </a:ext>
            </a:extLst>
          </p:cNvPr>
          <p:cNvSpPr/>
          <p:nvPr/>
        </p:nvSpPr>
        <p:spPr>
          <a:xfrm rot="10800000">
            <a:off x="678235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4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hevron 11">
            <a:extLst>
              <a:ext uri="{FF2B5EF4-FFF2-40B4-BE49-F238E27FC236}">
                <a16:creationId xmlns:a16="http://schemas.microsoft.com/office/drawing/2014/main" xmlns="" id="{33103257-0E50-2897-6C4A-D8688F70848F}"/>
              </a:ext>
            </a:extLst>
          </p:cNvPr>
          <p:cNvSpPr/>
          <p:nvPr/>
        </p:nvSpPr>
        <p:spPr>
          <a:xfrm rot="10800000">
            <a:off x="4227116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hevron 13">
            <a:extLst>
              <a:ext uri="{FF2B5EF4-FFF2-40B4-BE49-F238E27FC236}">
                <a16:creationId xmlns:a16="http://schemas.microsoft.com/office/drawing/2014/main" xmlns="" id="{143159A1-056A-B8AA-4827-D5C81D9BDCF7}"/>
              </a:ext>
            </a:extLst>
          </p:cNvPr>
          <p:cNvSpPr/>
          <p:nvPr/>
        </p:nvSpPr>
        <p:spPr>
          <a:xfrm rot="10800000">
            <a:off x="39425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6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467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hevron 9">
            <a:extLst>
              <a:ext uri="{FF2B5EF4-FFF2-40B4-BE49-F238E27FC236}">
                <a16:creationId xmlns:a16="http://schemas.microsoft.com/office/drawing/2014/main" xmlns="" id="{668B47D4-B14A-FC64-78D4-7A3D85285695}"/>
              </a:ext>
            </a:extLst>
          </p:cNvPr>
          <p:cNvSpPr/>
          <p:nvPr/>
        </p:nvSpPr>
        <p:spPr>
          <a:xfrm rot="10800000">
            <a:off x="5504734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hevron 11">
            <a:extLst>
              <a:ext uri="{FF2B5EF4-FFF2-40B4-BE49-F238E27FC236}">
                <a16:creationId xmlns:a16="http://schemas.microsoft.com/office/drawing/2014/main" xmlns="" id="{4892B18E-61E5-A113-5C65-74422926CFD9}"/>
              </a:ext>
            </a:extLst>
          </p:cNvPr>
          <p:cNvSpPr/>
          <p:nvPr/>
        </p:nvSpPr>
        <p:spPr>
          <a:xfrm rot="10800000">
            <a:off x="2949497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hevron 11">
            <a:extLst>
              <a:ext uri="{FF2B5EF4-FFF2-40B4-BE49-F238E27FC236}">
                <a16:creationId xmlns:a16="http://schemas.microsoft.com/office/drawing/2014/main" xmlns="" id="{5E86CA5D-46DD-88C5-CA43-33E24F468758}"/>
              </a:ext>
            </a:extLst>
          </p:cNvPr>
          <p:cNvSpPr/>
          <p:nvPr/>
        </p:nvSpPr>
        <p:spPr>
          <a:xfrm rot="10800000">
            <a:off x="167187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rgbClr val="0F9ED5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50">
            <a:extLst>
              <a:ext uri="{FF2B5EF4-FFF2-40B4-BE49-F238E27FC236}">
                <a16:creationId xmlns:a16="http://schemas.microsoft.com/office/drawing/2014/main" xmlns="" id="{2802F12E-FE2D-1A8C-7C85-16089D86E725}"/>
              </a:ext>
            </a:extLst>
          </p:cNvPr>
          <p:cNvCxnSpPr>
            <a:cxnSpLocks/>
            <a:endCxn id="11" idx="0"/>
          </p:cNvCxnSpPr>
          <p:nvPr/>
        </p:nvCxnSpPr>
        <p:spPr>
          <a:xfrm flipV="1">
            <a:off x="2609854" y="4980624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32">
            <a:extLst>
              <a:ext uri="{FF2B5EF4-FFF2-40B4-BE49-F238E27FC236}">
                <a16:creationId xmlns:a16="http://schemas.microsoft.com/office/drawing/2014/main" xmlns="" id="{57E41609-26AE-541D-C296-C2537E54618D}"/>
              </a:ext>
            </a:extLst>
          </p:cNvPr>
          <p:cNvSpPr txBox="1"/>
          <p:nvPr/>
        </p:nvSpPr>
        <p:spPr>
          <a:xfrm>
            <a:off x="1106235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1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0" name="TextBox 32">
            <a:extLst>
              <a:ext uri="{FF2B5EF4-FFF2-40B4-BE49-F238E27FC236}">
                <a16:creationId xmlns:a16="http://schemas.microsoft.com/office/drawing/2014/main" xmlns="" id="{D6577EC6-0F01-3A0D-81EF-862945F9548F}"/>
              </a:ext>
            </a:extLst>
          </p:cNvPr>
          <p:cNvSpPr txBox="1"/>
          <p:nvPr/>
        </p:nvSpPr>
        <p:spPr>
          <a:xfrm>
            <a:off x="9715075" y="3998047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2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xmlns="" id="{09A4BE94-7DC4-FE93-74F0-67B93DC25A88}"/>
              </a:ext>
            </a:extLst>
          </p:cNvPr>
          <p:cNvSpPr txBox="1"/>
          <p:nvPr/>
        </p:nvSpPr>
        <p:spPr>
          <a:xfrm>
            <a:off x="836779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3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2" name="TextBox 32">
            <a:extLst>
              <a:ext uri="{FF2B5EF4-FFF2-40B4-BE49-F238E27FC236}">
                <a16:creationId xmlns:a16="http://schemas.microsoft.com/office/drawing/2014/main" xmlns="" id="{4C59B5BE-80AC-E69A-6BBB-D6E99F9464C4}"/>
              </a:ext>
            </a:extLst>
          </p:cNvPr>
          <p:cNvSpPr txBox="1"/>
          <p:nvPr/>
        </p:nvSpPr>
        <p:spPr>
          <a:xfrm>
            <a:off x="7090175" y="403348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</a:t>
            </a:r>
            <a:r>
              <a:rPr lang="ar-MA" b="1" dirty="0" smtClean="0">
                <a:solidFill>
                  <a:prstClr val="white"/>
                </a:solidFill>
              </a:rPr>
              <a:t>4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3" name="TextBox 32">
            <a:extLst>
              <a:ext uri="{FF2B5EF4-FFF2-40B4-BE49-F238E27FC236}">
                <a16:creationId xmlns:a16="http://schemas.microsoft.com/office/drawing/2014/main" xmlns="" id="{A529B87B-A240-2B65-4A46-F61E75BC1216}"/>
              </a:ext>
            </a:extLst>
          </p:cNvPr>
          <p:cNvSpPr txBox="1"/>
          <p:nvPr/>
        </p:nvSpPr>
        <p:spPr>
          <a:xfrm>
            <a:off x="5801173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</a:t>
            </a:r>
            <a:r>
              <a:rPr lang="ar-MA" b="1" dirty="0" smtClean="0">
                <a:solidFill>
                  <a:prstClr val="white"/>
                </a:solidFill>
              </a:rPr>
              <a:t>5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4" name="TextBox 32">
            <a:extLst>
              <a:ext uri="{FF2B5EF4-FFF2-40B4-BE49-F238E27FC236}">
                <a16:creationId xmlns:a16="http://schemas.microsoft.com/office/drawing/2014/main" xmlns="" id="{18A8F612-0F78-E073-BD24-1018FF906E08}"/>
              </a:ext>
            </a:extLst>
          </p:cNvPr>
          <p:cNvSpPr txBox="1"/>
          <p:nvPr/>
        </p:nvSpPr>
        <p:spPr>
          <a:xfrm>
            <a:off x="4565810" y="3988524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</a:t>
            </a:r>
            <a:r>
              <a:rPr lang="ar-MA" b="1" dirty="0" smtClean="0">
                <a:solidFill>
                  <a:prstClr val="white"/>
                </a:solidFill>
              </a:rPr>
              <a:t>6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5" name="TextBox 32">
            <a:extLst>
              <a:ext uri="{FF2B5EF4-FFF2-40B4-BE49-F238E27FC236}">
                <a16:creationId xmlns:a16="http://schemas.microsoft.com/office/drawing/2014/main" xmlns="" id="{8D461894-EE5D-6E36-B2E0-052B9CF49141}"/>
              </a:ext>
            </a:extLst>
          </p:cNvPr>
          <p:cNvSpPr txBox="1"/>
          <p:nvPr/>
        </p:nvSpPr>
        <p:spPr>
          <a:xfrm>
            <a:off x="3334775" y="396820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</a:t>
            </a:r>
            <a:r>
              <a:rPr lang="ar-MA" b="1" dirty="0" smtClean="0">
                <a:solidFill>
                  <a:prstClr val="white"/>
                </a:solidFill>
              </a:rPr>
              <a:t>7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6" name="TextBox 32">
            <a:extLst>
              <a:ext uri="{FF2B5EF4-FFF2-40B4-BE49-F238E27FC236}">
                <a16:creationId xmlns:a16="http://schemas.microsoft.com/office/drawing/2014/main" xmlns="" id="{103C0EFD-A027-0EBF-6DCA-DDAD982C37BE}"/>
              </a:ext>
            </a:extLst>
          </p:cNvPr>
          <p:cNvSpPr txBox="1"/>
          <p:nvPr/>
        </p:nvSpPr>
        <p:spPr>
          <a:xfrm>
            <a:off x="2010573" y="3996626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>
                <a:solidFill>
                  <a:prstClr val="white"/>
                </a:solidFill>
              </a:rPr>
              <a:t>حصة </a:t>
            </a:r>
            <a:r>
              <a:rPr lang="ar-MA" b="1" smtClean="0">
                <a:solidFill>
                  <a:prstClr val="white"/>
                </a:solidFill>
              </a:rPr>
              <a:t>8</a:t>
            </a:r>
            <a:endParaRPr lang="fr-FR" sz="1600" b="1" dirty="0">
              <a:solidFill>
                <a:prstClr val="white"/>
              </a:solidFill>
            </a:endParaRPr>
          </a:p>
        </p:txBody>
      </p:sp>
      <p:sp>
        <p:nvSpPr>
          <p:cNvPr id="27" name="TextBox 32">
            <a:extLst>
              <a:ext uri="{FF2B5EF4-FFF2-40B4-BE49-F238E27FC236}">
                <a16:creationId xmlns:a16="http://schemas.microsoft.com/office/drawing/2014/main" xmlns="" id="{B7AF7B29-445B-60DD-6B69-50F7E9666626}"/>
              </a:ext>
            </a:extLst>
          </p:cNvPr>
          <p:cNvSpPr txBox="1"/>
          <p:nvPr/>
        </p:nvSpPr>
        <p:spPr>
          <a:xfrm>
            <a:off x="599171" y="3962487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prstClr val="white"/>
                </a:solidFill>
              </a:rPr>
              <a:t>حصة 35</a:t>
            </a:r>
            <a:endParaRPr lang="fr-FR" sz="1600" b="1" dirty="0">
              <a:solidFill>
                <a:prstClr val="white"/>
              </a:solidFill>
            </a:endParaRPr>
          </a:p>
        </p:txBody>
      </p:sp>
      <p:cxnSp>
        <p:nvCxnSpPr>
          <p:cNvPr id="30" name="Straight Connector 50">
            <a:extLst>
              <a:ext uri="{FF2B5EF4-FFF2-40B4-BE49-F238E27FC236}">
                <a16:creationId xmlns:a16="http://schemas.microsoft.com/office/drawing/2014/main" xmlns="" id="{10A3DA78-330B-741A-C575-4C770F6FED63}"/>
              </a:ext>
            </a:extLst>
          </p:cNvPr>
          <p:cNvCxnSpPr>
            <a:cxnSpLocks/>
          </p:cNvCxnSpPr>
          <p:nvPr/>
        </p:nvCxnSpPr>
        <p:spPr>
          <a:xfrm flipV="1">
            <a:off x="7639374" y="4894908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xmlns="" id="{3B17C510-7942-057C-763A-5FA25772F1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1">
            <a:extLst>
              <a:ext uri="{FF2B5EF4-FFF2-40B4-BE49-F238E27FC236}">
                <a16:creationId xmlns:a16="http://schemas.microsoft.com/office/drawing/2014/main" xmlns="" id="{A8AABC60-3334-2C12-3E9E-BCAA60AF38BC}"/>
              </a:ext>
            </a:extLst>
          </p:cNvPr>
          <p:cNvSpPr txBox="1"/>
          <p:nvPr/>
        </p:nvSpPr>
        <p:spPr>
          <a:xfrm>
            <a:off x="4911973" y="215091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ستمع </a:t>
            </a:r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 أفهم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49">
            <a:extLst>
              <a:ext uri="{FF2B5EF4-FFF2-40B4-BE49-F238E27FC236}">
                <a16:creationId xmlns:a16="http://schemas.microsoft.com/office/drawing/2014/main" xmlns="" id="{6C7634C1-B562-D436-5B8C-E856587DDB09}"/>
              </a:ext>
            </a:extLst>
          </p:cNvPr>
          <p:cNvSpPr/>
          <p:nvPr/>
        </p:nvSpPr>
        <p:spPr>
          <a:xfrm rot="10800000">
            <a:off x="5119211" y="1641460"/>
            <a:ext cx="2863133" cy="1312966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</a:endParaRPr>
          </a:p>
        </p:txBody>
      </p:sp>
      <p:cxnSp>
        <p:nvCxnSpPr>
          <p:cNvPr id="39" name="Straight Connector 50">
            <a:extLst>
              <a:ext uri="{FF2B5EF4-FFF2-40B4-BE49-F238E27FC236}">
                <a16:creationId xmlns:a16="http://schemas.microsoft.com/office/drawing/2014/main" xmlns="" id="{1A94972B-D4A1-EED8-FC6C-4C1075EDB2DE}"/>
              </a:ext>
            </a:extLst>
          </p:cNvPr>
          <p:cNvCxnSpPr>
            <a:cxnSpLocks/>
          </p:cNvCxnSpPr>
          <p:nvPr/>
        </p:nvCxnSpPr>
        <p:spPr>
          <a:xfrm flipV="1">
            <a:off x="6543792" y="2948664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770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xmlns="" id="{9367E4CA-14F3-9F57-ED53-8A3D06E4C32F}"/>
              </a:ext>
            </a:extLst>
          </p:cNvPr>
          <p:cNvSpPr txBox="1"/>
          <p:nvPr/>
        </p:nvSpPr>
        <p:spPr>
          <a:xfrm>
            <a:off x="6813675" y="235406"/>
            <a:ext cx="4234074" cy="509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r" defTabSz="685800" rtl="1">
              <a:lnSpc>
                <a:spcPts val="42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>
                <a:solidFill>
                  <a:srgbClr val="44546A"/>
                </a:solidFill>
              </a:rPr>
              <a:t>هيكلة حصص الأسبوع :</a:t>
            </a:r>
            <a:endParaRPr lang="fr-FR" sz="3200" b="1" kern="0">
              <a:solidFill>
                <a:srgbClr val="44546A"/>
              </a:solidFill>
            </a:endParaRPr>
          </a:p>
        </p:txBody>
      </p:sp>
      <p:sp>
        <p:nvSpPr>
          <p:cNvPr id="3" name="Rectangle : coins arrondis 18 - 3">
            <a:extLst>
              <a:ext uri="{FF2B5EF4-FFF2-40B4-BE49-F238E27FC236}">
                <a16:creationId xmlns:a16="http://schemas.microsoft.com/office/drawing/2014/main" xmlns="" id="{E7125ABE-93C9-34A7-EC4C-E28F434EFB62}"/>
              </a:ext>
            </a:extLst>
          </p:cNvPr>
          <p:cNvSpPr/>
          <p:nvPr/>
        </p:nvSpPr>
        <p:spPr>
          <a:xfrm>
            <a:off x="2606263" y="1877938"/>
            <a:ext cx="5536024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bg1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285750" indent="-285750" algn="r" defTabSz="1219170" rtl="1">
              <a:buFont typeface="Arial" panose="020B0604020202020204" pitchFamily="34" charset="0"/>
              <a:buChar char="•"/>
            </a:pPr>
            <a:r>
              <a:rPr lang="ar-MA" dirty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أقرأ بطلاقة وأفهم نصا في وصف مكان ص 42 </a:t>
            </a:r>
            <a:endParaRPr lang="fr-FR" dirty="0">
              <a:solidFill>
                <a:prstClr val="black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 : coins arrondis 18 - 3">
            <a:extLst>
              <a:ext uri="{FF2B5EF4-FFF2-40B4-BE49-F238E27FC236}">
                <a16:creationId xmlns:a16="http://schemas.microsoft.com/office/drawing/2014/main" xmlns="" id="{5C84E3F9-EF5C-6B44-F6A3-C91E2579D4C5}"/>
              </a:ext>
            </a:extLst>
          </p:cNvPr>
          <p:cNvSpPr/>
          <p:nvPr/>
        </p:nvSpPr>
        <p:spPr>
          <a:xfrm>
            <a:off x="8922432" y="925883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54AFE9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 dirty="0">
                <a:solidFill>
                  <a:srgbClr val="000000"/>
                </a:solidFill>
                <a:ea typeface="Calibri"/>
                <a:cs typeface="Calibri"/>
              </a:rPr>
              <a:t>الحصة 1</a:t>
            </a:r>
            <a:endParaRPr lang="fr-FR" sz="1867" b="1" kern="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5" name="Rectangle : coins arrondis 18 - 3">
            <a:extLst>
              <a:ext uri="{FF2B5EF4-FFF2-40B4-BE49-F238E27FC236}">
                <a16:creationId xmlns:a16="http://schemas.microsoft.com/office/drawing/2014/main" xmlns="" id="{F7E750AB-D1FD-A7E1-396E-64DB59D87636}"/>
              </a:ext>
            </a:extLst>
          </p:cNvPr>
          <p:cNvSpPr/>
          <p:nvPr/>
        </p:nvSpPr>
        <p:spPr>
          <a:xfrm>
            <a:off x="2819873" y="2700221"/>
            <a:ext cx="5545799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indent="-285750" algn="r" defTabSz="342909" rtl="1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 smtClean="0">
                <a:solidFill>
                  <a:prstClr val="white"/>
                </a:solidFill>
                <a:ea typeface="Calibri"/>
                <a:cs typeface="Calibri"/>
              </a:rPr>
              <a:t>أستمع وأفهم نصا </a:t>
            </a:r>
            <a:r>
              <a:rPr lang="ar-MA" b="1" kern="0" dirty="0" err="1" smtClean="0">
                <a:solidFill>
                  <a:prstClr val="white"/>
                </a:solidFill>
                <a:ea typeface="Calibri"/>
                <a:cs typeface="Calibri"/>
              </a:rPr>
              <a:t>سرديا</a:t>
            </a:r>
            <a:endParaRPr lang="ar-MA" b="1" kern="0" dirty="0">
              <a:solidFill>
                <a:prstClr val="white"/>
              </a:solidFill>
              <a:ea typeface="Calibri"/>
              <a:cs typeface="Calibri"/>
            </a:endParaRPr>
          </a:p>
        </p:txBody>
      </p:sp>
      <p:sp>
        <p:nvSpPr>
          <p:cNvPr id="6" name="Rectangle : coins arrondis 18 - 3">
            <a:extLst>
              <a:ext uri="{FF2B5EF4-FFF2-40B4-BE49-F238E27FC236}">
                <a16:creationId xmlns:a16="http://schemas.microsoft.com/office/drawing/2014/main" xmlns="" id="{ACEE7100-E846-B31E-4E40-E4C90CED74BD}"/>
              </a:ext>
            </a:extLst>
          </p:cNvPr>
          <p:cNvSpPr/>
          <p:nvPr/>
        </p:nvSpPr>
        <p:spPr>
          <a:xfrm>
            <a:off x="8949242" y="2700221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ea typeface="Calibri"/>
                <a:cs typeface="Calibri"/>
              </a:rPr>
              <a:t>الحصة 3</a:t>
            </a:r>
            <a:endParaRPr lang="fr-FR" sz="1867" b="1" kern="0">
              <a:solidFill>
                <a:prstClr val="white"/>
              </a:solidFill>
              <a:ea typeface="Calibri"/>
              <a:cs typeface="Calibri"/>
            </a:endParaRPr>
          </a:p>
        </p:txBody>
      </p:sp>
      <p:sp>
        <p:nvSpPr>
          <p:cNvPr id="7" name="Rectangle : coins arrondis 18 - 3">
            <a:extLst>
              <a:ext uri="{FF2B5EF4-FFF2-40B4-BE49-F238E27FC236}">
                <a16:creationId xmlns:a16="http://schemas.microsoft.com/office/drawing/2014/main" xmlns="" id="{1867A7A4-94C0-3F25-90FC-D9C5427B6C57}"/>
              </a:ext>
            </a:extLst>
          </p:cNvPr>
          <p:cNvSpPr/>
          <p:nvPr/>
        </p:nvSpPr>
        <p:spPr>
          <a:xfrm>
            <a:off x="8949242" y="1877939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 rtl="1"/>
            <a:r>
              <a:rPr lang="ar-MA" sz="1867" b="1" kern="0" dirty="0">
                <a:solidFill>
                  <a:prstClr val="white"/>
                </a:solidFill>
                <a:ea typeface="Calibri"/>
                <a:cs typeface="Calibri"/>
              </a:rPr>
              <a:t>الحصة</a:t>
            </a:r>
            <a:r>
              <a:rPr lang="fr-FR" sz="1867" b="1" kern="0" dirty="0">
                <a:solidFill>
                  <a:prstClr val="white"/>
                </a:solidFill>
                <a:ea typeface="Calibri"/>
                <a:cs typeface="Calibri"/>
              </a:rPr>
              <a:t> </a:t>
            </a:r>
            <a:r>
              <a:rPr lang="ar-MA" sz="1867" b="1" kern="0" dirty="0">
                <a:solidFill>
                  <a:prstClr val="white"/>
                </a:solidFill>
                <a:ea typeface="Calibri"/>
                <a:cs typeface="Calibri"/>
              </a:rPr>
              <a:t>2 </a:t>
            </a:r>
            <a:endParaRPr lang="fr-FR" sz="1867" b="1" kern="0" dirty="0">
              <a:solidFill>
                <a:prstClr val="white"/>
              </a:solidFill>
              <a:ea typeface="Calibri"/>
              <a:cs typeface="Calibri"/>
            </a:endParaRPr>
          </a:p>
        </p:txBody>
      </p:sp>
      <p:sp>
        <p:nvSpPr>
          <p:cNvPr id="9" name="Rectangle : coins arrondis 18 - 3">
            <a:extLst>
              <a:ext uri="{FF2B5EF4-FFF2-40B4-BE49-F238E27FC236}">
                <a16:creationId xmlns:a16="http://schemas.microsoft.com/office/drawing/2014/main" xmlns="" id="{8F36FC4A-2671-3117-A4A3-DBF35D884BE9}"/>
              </a:ext>
            </a:extLst>
          </p:cNvPr>
          <p:cNvSpPr/>
          <p:nvPr/>
        </p:nvSpPr>
        <p:spPr>
          <a:xfrm>
            <a:off x="8969597" y="3527824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ea typeface="Calibri"/>
                <a:cs typeface="Calibri"/>
              </a:rPr>
              <a:t>الحصة 4</a:t>
            </a:r>
            <a:endParaRPr lang="fr-FR" sz="1867" b="1" kern="0">
              <a:solidFill>
                <a:prstClr val="white"/>
              </a:solidFill>
              <a:ea typeface="Calibri"/>
              <a:cs typeface="Calibri"/>
            </a:endParaRPr>
          </a:p>
        </p:txBody>
      </p:sp>
      <p:sp>
        <p:nvSpPr>
          <p:cNvPr id="11" name="Rectangle : coins arrondis 18 - 3">
            <a:extLst>
              <a:ext uri="{FF2B5EF4-FFF2-40B4-BE49-F238E27FC236}">
                <a16:creationId xmlns:a16="http://schemas.microsoft.com/office/drawing/2014/main" xmlns="" id="{44A6D1D0-E243-831D-F355-A9B19B111ECB}"/>
              </a:ext>
            </a:extLst>
          </p:cNvPr>
          <p:cNvSpPr/>
          <p:nvPr/>
        </p:nvSpPr>
        <p:spPr>
          <a:xfrm>
            <a:off x="2819873" y="3504858"/>
            <a:ext cx="5545799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indent="-285750" algn="r" defTabSz="342909" rtl="1">
              <a:spcBef>
                <a:spcPts val="600"/>
              </a:spcBef>
              <a:spcAft>
                <a:spcPts val="600"/>
              </a:spcAft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 smtClean="0">
                <a:solidFill>
                  <a:prstClr val="white"/>
                </a:solidFill>
                <a:ea typeface="Calibri"/>
                <a:cs typeface="Calibri"/>
              </a:rPr>
              <a:t>أنشطة </a:t>
            </a:r>
            <a:r>
              <a:rPr lang="ar-MA" b="1" kern="0" dirty="0" err="1" smtClean="0">
                <a:solidFill>
                  <a:prstClr val="white"/>
                </a:solidFill>
                <a:ea typeface="Calibri"/>
                <a:cs typeface="Calibri"/>
              </a:rPr>
              <a:t>توليفية</a:t>
            </a:r>
            <a:endParaRPr lang="fr-FR" b="1" kern="0" dirty="0">
              <a:solidFill>
                <a:srgbClr val="106585"/>
              </a:solidFill>
              <a:latin typeface="Arial"/>
              <a:cs typeface="Calibri" pitchFamily="34"/>
            </a:endParaRPr>
          </a:p>
        </p:txBody>
      </p:sp>
      <p:pic>
        <p:nvPicPr>
          <p:cNvPr id="15" name="Picture 2" descr="Image générée">
            <a:extLst>
              <a:ext uri="{FF2B5EF4-FFF2-40B4-BE49-F238E27FC236}">
                <a16:creationId xmlns:a16="http://schemas.microsoft.com/office/drawing/2014/main" xmlns="" id="{DB984D49-6584-6DDB-3AF2-68DD53A2A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77521" y="627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 : coins arrondis 18 - 3">
            <a:extLst>
              <a:ext uri="{FF2B5EF4-FFF2-40B4-BE49-F238E27FC236}">
                <a16:creationId xmlns:a16="http://schemas.microsoft.com/office/drawing/2014/main" xmlns="" id="{F7E750AB-D1FD-A7E1-396E-64DB59D87636}"/>
              </a:ext>
            </a:extLst>
          </p:cNvPr>
          <p:cNvSpPr/>
          <p:nvPr/>
        </p:nvSpPr>
        <p:spPr>
          <a:xfrm>
            <a:off x="2601376" y="928623"/>
            <a:ext cx="5545799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indent="-285750" algn="r" defTabSz="342909" rtl="1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prstClr val="white"/>
                </a:solidFill>
                <a:ea typeface="Calibri"/>
                <a:cs typeface="Calibri"/>
              </a:rPr>
              <a:t> أقرأ بطلاقة وأفهم نصا </a:t>
            </a:r>
            <a:r>
              <a:rPr lang="ar-MA" b="1" kern="0" dirty="0" err="1" smtClean="0">
                <a:solidFill>
                  <a:prstClr val="white"/>
                </a:solidFill>
                <a:ea typeface="Calibri"/>
                <a:cs typeface="Calibri"/>
              </a:rPr>
              <a:t>سرديا</a:t>
            </a:r>
            <a:r>
              <a:rPr lang="ar-MA" b="1" kern="0" dirty="0" smtClean="0">
                <a:solidFill>
                  <a:prstClr val="white"/>
                </a:solidFill>
                <a:ea typeface="Calibri"/>
                <a:cs typeface="Calibri"/>
              </a:rPr>
              <a:t> لحكاية متخيلة</a:t>
            </a:r>
            <a:endParaRPr lang="ar-MA" b="1" kern="0" dirty="0">
              <a:solidFill>
                <a:prstClr val="white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575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>
          <a:extLst>
            <a:ext uri="{FF2B5EF4-FFF2-40B4-BE49-F238E27FC236}">
              <a16:creationId xmlns:a16="http://schemas.microsoft.com/office/drawing/2014/main" xmlns="" id="{4142147D-75FC-6FFC-D003-AD9049C16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DF598FD0-1B17-E1E7-B134-75E20494B0C2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C2A6FE8-207B-D27D-74B1-43B3274D4FE2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995;p109">
            <a:extLst>
              <a:ext uri="{FF2B5EF4-FFF2-40B4-BE49-F238E27FC236}">
                <a16:creationId xmlns:a16="http://schemas.microsoft.com/office/drawing/2014/main" xmlns="" id="{7DDE3D86-78A0-0229-97B1-74B263F49E73}"/>
              </a:ext>
            </a:extLst>
          </p:cNvPr>
          <p:cNvSpPr txBox="1"/>
          <p:nvPr/>
        </p:nvSpPr>
        <p:spPr>
          <a:xfrm>
            <a:off x="6373801" y="1645993"/>
            <a:ext cx="3566004" cy="559996"/>
          </a:xfrm>
          <a:prstGeom prst="rect">
            <a:avLst/>
          </a:prstGeom>
          <a:solidFill>
            <a:srgbClr val="2E6574"/>
          </a:solidFill>
          <a:ln w="7150" cap="flat">
            <a:solidFill>
              <a:srgbClr val="1D9A78"/>
            </a:solidFill>
            <a:prstDash val="solid"/>
            <a:round/>
          </a:ln>
        </p:spPr>
        <p:txBody>
          <a:bodyPr vert="horz" wrap="square" lIns="60963" tIns="60002" rIns="60963" bIns="60963" anchor="ctr" anchorCtr="1" compatLnSpc="1">
            <a:noAutofit/>
          </a:bodyPr>
          <a:lstStyle>
            <a:defPPr>
              <a:defRPr lang="fr-FR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50" b="1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/>
                <a:ea typeface="Dosis"/>
                <a:cs typeface="Arial" pitchFamily="34"/>
              </a:defRPr>
            </a:lvl1pPr>
          </a:lstStyle>
          <a:p>
            <a:r>
              <a:rPr lang="fr-FR" dirty="0" err="1"/>
              <a:t>كراسة</a:t>
            </a:r>
            <a:r>
              <a:rPr lang="fr-FR" dirty="0"/>
              <a:t> </a:t>
            </a:r>
            <a:r>
              <a:rPr lang="fr-FR" dirty="0" err="1"/>
              <a:t>التلميذ</a:t>
            </a:r>
            <a:endParaRPr lang="fr-FR" dirty="0"/>
          </a:p>
        </p:txBody>
      </p:sp>
      <p:sp>
        <p:nvSpPr>
          <p:cNvPr id="6" name="Google Shape;996;p109">
            <a:extLst>
              <a:ext uri="{FF2B5EF4-FFF2-40B4-BE49-F238E27FC236}">
                <a16:creationId xmlns:a16="http://schemas.microsoft.com/office/drawing/2014/main" xmlns="" id="{29F91078-42E1-E5EE-7B56-7030C43EE358}"/>
              </a:ext>
            </a:extLst>
          </p:cNvPr>
          <p:cNvSpPr txBox="1"/>
          <p:nvPr/>
        </p:nvSpPr>
        <p:spPr>
          <a:xfrm>
            <a:off x="1361709" y="1645993"/>
            <a:ext cx="4770397" cy="559996"/>
          </a:xfrm>
          <a:prstGeom prst="rect">
            <a:avLst/>
          </a:prstGeom>
          <a:solidFill>
            <a:srgbClr val="2E6574"/>
          </a:solidFill>
          <a:ln w="7150" cap="flat">
            <a:solidFill>
              <a:srgbClr val="1D9A78"/>
            </a:solidFill>
            <a:prstDash val="solid"/>
            <a:round/>
          </a:ln>
        </p:spPr>
        <p:txBody>
          <a:bodyPr vert="horz" wrap="square" lIns="60963" tIns="60002" rIns="60963" bIns="60963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1850" b="1" kern="0">
                <a:solidFill>
                  <a:srgbClr val="FFFFFF"/>
                </a:solidFill>
                <a:latin typeface="Arial" pitchFamily="34"/>
                <a:ea typeface="Dosis"/>
              </a:rPr>
              <a:t>أخرى</a:t>
            </a:r>
            <a:endParaRPr lang="ar-MA" sz="1867" b="1" kern="0">
              <a:solidFill>
                <a:srgbClr val="FFFFFF"/>
              </a:solidFill>
              <a:latin typeface="Arial" pitchFamily="34"/>
              <a:ea typeface="Dosis"/>
            </a:endParaRPr>
          </a:p>
        </p:txBody>
      </p:sp>
      <p:sp>
        <p:nvSpPr>
          <p:cNvPr id="7" name="Google Shape;997;p109">
            <a:extLst>
              <a:ext uri="{FF2B5EF4-FFF2-40B4-BE49-F238E27FC236}">
                <a16:creationId xmlns:a16="http://schemas.microsoft.com/office/drawing/2014/main" xmlns="" id="{D974EADD-4DF0-CD0D-47BE-5A6EBCD6DDC0}"/>
              </a:ext>
            </a:extLst>
          </p:cNvPr>
          <p:cNvSpPr/>
          <p:nvPr/>
        </p:nvSpPr>
        <p:spPr>
          <a:xfrm>
            <a:off x="1312911" y="2401561"/>
            <a:ext cx="4770397" cy="3161792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998;p109">
            <a:extLst>
              <a:ext uri="{FF2B5EF4-FFF2-40B4-BE49-F238E27FC236}">
                <a16:creationId xmlns:a16="http://schemas.microsoft.com/office/drawing/2014/main" xmlns="" id="{B6D225D9-2332-A7A2-B85E-4A804A466A55}"/>
              </a:ext>
            </a:extLst>
          </p:cNvPr>
          <p:cNvSpPr/>
          <p:nvPr/>
        </p:nvSpPr>
        <p:spPr>
          <a:xfrm>
            <a:off x="6371820" y="2448953"/>
            <a:ext cx="3566004" cy="3114400"/>
          </a:xfrm>
          <a:prstGeom prst="rect">
            <a:avLst/>
          </a:prstGeom>
          <a:noFill/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9" name="Google Shape;999;p109">
            <a:extLst>
              <a:ext uri="{FF2B5EF4-FFF2-40B4-BE49-F238E27FC236}">
                <a16:creationId xmlns:a16="http://schemas.microsoft.com/office/drawing/2014/main" xmlns="" id="{9878B196-E3FB-CCA3-F13F-3CB283F570E4}"/>
              </a:ext>
            </a:extLst>
          </p:cNvPr>
          <p:cNvSpPr txBox="1">
            <a:spLocks/>
          </p:cNvSpPr>
          <p:nvPr/>
        </p:nvSpPr>
        <p:spPr>
          <a:xfrm>
            <a:off x="7109916" y="146933"/>
            <a:ext cx="4116213" cy="687115"/>
          </a:xfrm>
          <a:prstGeom prst="rect">
            <a:avLst/>
          </a:prstGeom>
        </p:spPr>
        <p:txBody>
          <a:bodyPr lIns="91430" tIns="45701" rIns="91430" bIns="45701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00000"/>
              </a:lnSpc>
            </a:pPr>
            <a:r>
              <a:rPr lang="fr-FR" sz="3200" b="1" dirty="0" err="1">
                <a:solidFill>
                  <a:srgbClr val="44546A"/>
                </a:solidFill>
              </a:rPr>
              <a:t>المستلزمات</a:t>
            </a:r>
            <a:r>
              <a:rPr lang="fr-FR" sz="3200" b="1" dirty="0">
                <a:solidFill>
                  <a:srgbClr val="44546A"/>
                </a:solidFill>
              </a:rPr>
              <a:t> </a:t>
            </a:r>
            <a:r>
              <a:rPr lang="fr-FR" sz="3200" b="1" dirty="0" err="1">
                <a:solidFill>
                  <a:srgbClr val="44546A"/>
                </a:solidFill>
              </a:rPr>
              <a:t>الدراسية</a:t>
            </a:r>
            <a:endParaRPr lang="fr-FR" sz="3200" b="1" dirty="0">
              <a:solidFill>
                <a:srgbClr val="44546A"/>
              </a:solidFill>
            </a:endParaRPr>
          </a:p>
        </p:txBody>
      </p:sp>
      <p:pic>
        <p:nvPicPr>
          <p:cNvPr id="10" name="Google Shape;1001;p109">
            <a:extLst>
              <a:ext uri="{FF2B5EF4-FFF2-40B4-BE49-F238E27FC236}">
                <a16:creationId xmlns:a16="http://schemas.microsoft.com/office/drawing/2014/main" xmlns="" id="{BF312A59-B5F9-2BA9-331A-DA1E64A53C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717600" y="2922013"/>
            <a:ext cx="883669" cy="901265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11" name="Google Shape;1002;p109">
            <a:extLst>
              <a:ext uri="{FF2B5EF4-FFF2-40B4-BE49-F238E27FC236}">
                <a16:creationId xmlns:a16="http://schemas.microsoft.com/office/drawing/2014/main" xmlns="" id="{80564936-B286-6925-07D2-94E6353380D8}"/>
              </a:ext>
            </a:extLst>
          </p:cNvPr>
          <p:cNvGrpSpPr/>
          <p:nvPr/>
        </p:nvGrpSpPr>
        <p:grpSpPr>
          <a:xfrm>
            <a:off x="4512956" y="2966355"/>
            <a:ext cx="1156758" cy="812580"/>
            <a:chOff x="3412147" y="3579446"/>
            <a:chExt cx="849431" cy="398513"/>
          </a:xfrm>
        </p:grpSpPr>
        <p:sp>
          <p:nvSpPr>
            <p:cNvPr id="12" name="Google Shape;1003;p109">
              <a:extLst>
                <a:ext uri="{FF2B5EF4-FFF2-40B4-BE49-F238E27FC236}">
                  <a16:creationId xmlns:a16="http://schemas.microsoft.com/office/drawing/2014/main" xmlns="" id="{EAF53A74-1748-0437-F01C-91754F610C54}"/>
                </a:ext>
              </a:extLst>
            </p:cNvPr>
            <p:cNvSpPr/>
            <p:nvPr/>
          </p:nvSpPr>
          <p:spPr>
            <a:xfrm>
              <a:off x="3412147" y="3579446"/>
              <a:ext cx="849431" cy="398513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1636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w="109554" cap="flat">
              <a:solidFill>
                <a:srgbClr val="2E6574"/>
              </a:solidFill>
              <a:prstDash val="solid"/>
              <a:miter/>
            </a:ln>
          </p:spPr>
          <p:txBody>
            <a:bodyPr vert="horz" wrap="square" lIns="91430" tIns="45701" rIns="91430" bIns="45701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grpSp>
          <p:nvGrpSpPr>
            <p:cNvPr id="13" name="Google Shape;1004;p109">
              <a:extLst>
                <a:ext uri="{FF2B5EF4-FFF2-40B4-BE49-F238E27FC236}">
                  <a16:creationId xmlns:a16="http://schemas.microsoft.com/office/drawing/2014/main" xmlns="" id="{4672F8AE-B4AA-C9C7-DFBD-F60DA13D4484}"/>
                </a:ext>
              </a:extLst>
            </p:cNvPr>
            <p:cNvGrpSpPr/>
            <p:nvPr/>
          </p:nvGrpSpPr>
          <p:grpSpPr>
            <a:xfrm>
              <a:off x="3631923" y="3592046"/>
              <a:ext cx="542979" cy="324876"/>
              <a:chOff x="3631923" y="3592046"/>
              <a:chExt cx="542979" cy="324876"/>
            </a:xfrm>
          </p:grpSpPr>
          <p:pic>
            <p:nvPicPr>
              <p:cNvPr id="14" name="Google Shape;1005;p109">
                <a:extLst>
                  <a:ext uri="{FF2B5EF4-FFF2-40B4-BE49-F238E27FC236}">
                    <a16:creationId xmlns:a16="http://schemas.microsoft.com/office/drawing/2014/main" xmlns="" id="{11A2BFD4-1BDF-3663-226D-5D35BA41AD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alphaModFix/>
              </a:blip>
              <a:srcRect l="71346" t="7392" r="15566" b="76219"/>
              <a:stretch>
                <a:fillRect/>
              </a:stretch>
            </p:blipFill>
            <p:spPr>
              <a:xfrm>
                <a:off x="4063145" y="3592046"/>
                <a:ext cx="111757" cy="86666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pic>
            <p:nvPicPr>
              <p:cNvPr id="15" name="Google Shape;1006;p109">
                <a:extLst>
                  <a:ext uri="{FF2B5EF4-FFF2-40B4-BE49-F238E27FC236}">
                    <a16:creationId xmlns:a16="http://schemas.microsoft.com/office/drawing/2014/main" xmlns="" id="{9BA88CEC-FD3F-784A-BCBB-15584DF260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</a:blip>
              <a:srcRect/>
              <a:stretch>
                <a:fillRect/>
              </a:stretch>
            </p:blipFill>
            <p:spPr>
              <a:xfrm rot="20646970">
                <a:off x="3631923" y="3665042"/>
                <a:ext cx="406002" cy="251880"/>
              </a:xfrm>
              <a:prstGeom prst="rect">
                <a:avLst/>
              </a:prstGeom>
              <a:noFill/>
              <a:ln cap="flat">
                <a:noFill/>
              </a:ln>
            </p:spPr>
          </p:pic>
        </p:grp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xmlns="" id="{AF4BF51D-BB12-13DB-FFA8-BE212F6E92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9916" y="2574935"/>
            <a:ext cx="2089811" cy="2862436"/>
          </a:xfrm>
          <a:prstGeom prst="rect">
            <a:avLst/>
          </a:prstGeom>
          <a:ln>
            <a:solidFill>
              <a:srgbClr val="156082"/>
            </a:solidFill>
          </a:ln>
        </p:spPr>
      </p:pic>
      <p:pic>
        <p:nvPicPr>
          <p:cNvPr id="18" name="Picture 2" descr="Blackboard ">
            <a:extLst>
              <a:ext uri="{FF2B5EF4-FFF2-40B4-BE49-F238E27FC236}">
                <a16:creationId xmlns:a16="http://schemas.microsoft.com/office/drawing/2014/main" xmlns="" id="{47DFF527-1725-35E9-9C5C-CBD7AF989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951" y="3724514"/>
            <a:ext cx="1487493" cy="148749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xmlns="" id="{BE233033-54B4-AF37-5FDE-D40D06011D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979739" y="-10786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oogle Shape;250;p28">
            <a:extLst>
              <a:ext uri="{FF2B5EF4-FFF2-40B4-BE49-F238E27FC236}">
                <a16:creationId xmlns:a16="http://schemas.microsoft.com/office/drawing/2014/main" xmlns="" id="{6DD32732-3EA9-83CA-11B8-D85033F8AE6C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21" name="Google Shape;251;p28">
              <a:extLst>
                <a:ext uri="{FF2B5EF4-FFF2-40B4-BE49-F238E27FC236}">
                  <a16:creationId xmlns:a16="http://schemas.microsoft.com/office/drawing/2014/main" xmlns="" id="{BA8BC694-80FB-37CA-D4F5-4B1AD2C4A122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22" name="Google Shape;252;p28">
              <a:extLst>
                <a:ext uri="{FF2B5EF4-FFF2-40B4-BE49-F238E27FC236}">
                  <a16:creationId xmlns:a16="http://schemas.microsoft.com/office/drawing/2014/main" xmlns="" id="{E22F0480-D95A-3DB3-F4D4-E0C4075F02E6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pic>
        <p:nvPicPr>
          <p:cNvPr id="23" name="Google Shape;1173;p113" descr="Lever la main - Icônes mains et gestes gratuites">
            <a:extLst>
              <a:ext uri="{FF2B5EF4-FFF2-40B4-BE49-F238E27FC236}">
                <a16:creationId xmlns:a16="http://schemas.microsoft.com/office/drawing/2014/main" xmlns="" id="{FC3D6AD0-0195-1392-97A5-34A2BE8C070C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</a:blip>
          <a:srcRect/>
          <a:stretch>
            <a:fillRect/>
          </a:stretch>
        </p:blipFill>
        <p:spPr>
          <a:xfrm>
            <a:off x="10024889" y="2097044"/>
            <a:ext cx="702636" cy="70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4" name="Google Shape;1174;p113">
            <a:extLst>
              <a:ext uri="{FF2B5EF4-FFF2-40B4-BE49-F238E27FC236}">
                <a16:creationId xmlns:a16="http://schemas.microsoft.com/office/drawing/2014/main" xmlns="" id="{DF82B832-DB16-8F9B-7BCA-AB9661DD6E17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/>
          </a:blip>
          <a:srcRect/>
          <a:stretch>
            <a:fillRect/>
          </a:stretch>
        </p:blipFill>
        <p:spPr>
          <a:xfrm>
            <a:off x="10024889" y="3036459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5" name="Google Shape;1175;p113">
            <a:extLst>
              <a:ext uri="{FF2B5EF4-FFF2-40B4-BE49-F238E27FC236}">
                <a16:creationId xmlns:a16="http://schemas.microsoft.com/office/drawing/2014/main" xmlns="" id="{A2614C8F-CCC8-9A39-7E32-733905B49FD9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/>
          </a:blip>
          <a:srcRect/>
          <a:stretch>
            <a:fillRect/>
          </a:stretch>
        </p:blipFill>
        <p:spPr>
          <a:xfrm>
            <a:off x="10091018" y="4157075"/>
            <a:ext cx="636507" cy="63650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6" name="Google Shape;1176;p113">
            <a:extLst>
              <a:ext uri="{FF2B5EF4-FFF2-40B4-BE49-F238E27FC236}">
                <a16:creationId xmlns:a16="http://schemas.microsoft.com/office/drawing/2014/main" xmlns="" id="{7A0810D0-E0AD-0942-C8C0-0CBC89502C82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</a:blip>
          <a:srcRect/>
          <a:stretch>
            <a:fillRect/>
          </a:stretch>
        </p:blipFill>
        <p:spPr>
          <a:xfrm>
            <a:off x="10147783" y="5229760"/>
            <a:ext cx="605088" cy="60508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7" name="Google Shape;1177;p113">
            <a:extLst>
              <a:ext uri="{FF2B5EF4-FFF2-40B4-BE49-F238E27FC236}">
                <a16:creationId xmlns:a16="http://schemas.microsoft.com/office/drawing/2014/main" xmlns="" id="{57D66363-DD29-C80D-8A0F-DA77D417718E}"/>
              </a:ext>
            </a:extLst>
          </p:cNvPr>
          <p:cNvSpPr txBox="1">
            <a:spLocks/>
          </p:cNvSpPr>
          <p:nvPr/>
        </p:nvSpPr>
        <p:spPr>
          <a:xfrm>
            <a:off x="1699640" y="1229905"/>
            <a:ext cx="9491773" cy="4707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ar-MA" sz="2400" smtClean="0">
                <a:solidFill>
                  <a:prstClr val="black"/>
                </a:solidFill>
                <a:latin typeface="Calibri" pitchFamily="34"/>
                <a:cs typeface="Calibri" pitchFamily="34"/>
              </a:rPr>
              <a:t>من يذكرنا بالضوابط التي </a:t>
            </a:r>
            <a:r>
              <a:rPr lang="ar-SA" sz="2400" smtClean="0">
                <a:solidFill>
                  <a:prstClr val="black"/>
                </a:solidFill>
                <a:latin typeface="Calibri" pitchFamily="34"/>
                <a:cs typeface="Calibri" pitchFamily="34"/>
              </a:rPr>
              <a:t>ينبغي </a:t>
            </a:r>
            <a:r>
              <a:rPr lang="ar-MA" sz="2400" smtClean="0">
                <a:solidFill>
                  <a:prstClr val="black"/>
                </a:solidFill>
                <a:latin typeface="Calibri" pitchFamily="34"/>
                <a:cs typeface="Calibri" pitchFamily="34"/>
              </a:rPr>
              <a:t>الالتزام بها داخل الفصل؟</a:t>
            </a:r>
            <a:endParaRPr lang="fr-FR" sz="2400" dirty="0">
              <a:solidFill>
                <a:prstClr val="black"/>
              </a:solidFill>
            </a:endParaRPr>
          </a:p>
        </p:txBody>
      </p:sp>
      <p:sp>
        <p:nvSpPr>
          <p:cNvPr id="28" name="Google Shape;1178;p113">
            <a:extLst>
              <a:ext uri="{FF2B5EF4-FFF2-40B4-BE49-F238E27FC236}">
                <a16:creationId xmlns:a16="http://schemas.microsoft.com/office/drawing/2014/main" xmlns="" id="{81AA2504-8B21-9DD8-444B-5C7A6328FC5B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Font typeface="Arial"/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المدرس 3 متعلمين للتذكير بضوابط العمل داخل الفصل,</a:t>
            </a:r>
            <a:endParaRPr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263669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>
          <a:extLst>
            <a:ext uri="{FF2B5EF4-FFF2-40B4-BE49-F238E27FC236}">
              <a16:creationId xmlns:a16="http://schemas.microsoft.com/office/drawing/2014/main" xmlns="" id="{3EC07401-45A5-C18F-0F8F-EEA36FE24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11">
            <a:extLst>
              <a:ext uri="{FF2B5EF4-FFF2-40B4-BE49-F238E27FC236}">
                <a16:creationId xmlns:a16="http://schemas.microsoft.com/office/drawing/2014/main" xmlns="" id="{52AB67E6-D525-0315-A349-C054D6D3E3CC}"/>
              </a:ext>
            </a:extLst>
          </p:cNvPr>
          <p:cNvGrpSpPr/>
          <p:nvPr/>
        </p:nvGrpSpPr>
        <p:grpSpPr>
          <a:xfrm>
            <a:off x="572019" y="837760"/>
            <a:ext cx="9864245" cy="5485899"/>
            <a:chOff x="2159302" y="1382561"/>
            <a:chExt cx="8127697" cy="5072667"/>
          </a:xfrm>
        </p:grpSpPr>
        <p:sp>
          <p:nvSpPr>
            <p:cNvPr id="365" name="Google Shape;365;p11">
              <a:extLst>
                <a:ext uri="{FF2B5EF4-FFF2-40B4-BE49-F238E27FC236}">
                  <a16:creationId xmlns:a16="http://schemas.microsoft.com/office/drawing/2014/main" xmlns="" id="{088D7E1F-712B-573D-5221-99A907992393}"/>
                </a:ext>
              </a:extLst>
            </p:cNvPr>
            <p:cNvSpPr/>
            <p:nvPr/>
          </p:nvSpPr>
          <p:spPr>
            <a:xfrm>
              <a:off x="2159302" y="1382561"/>
              <a:ext cx="8127697" cy="5072667"/>
            </a:xfrm>
            <a:prstGeom prst="roundRect">
              <a:avLst>
                <a:gd name="adj" fmla="val 2665"/>
              </a:avLst>
            </a:prstGeom>
            <a:solidFill>
              <a:schemeClr val="lt1"/>
            </a:solidFill>
            <a:ln w="12700" cap="flat" cmpd="sng">
              <a:solidFill>
                <a:srgbClr val="D8D8D8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588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endParaRPr sz="1200">
                <a:solidFill>
                  <a:prstClr val="whit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11">
              <a:extLst>
                <a:ext uri="{FF2B5EF4-FFF2-40B4-BE49-F238E27FC236}">
                  <a16:creationId xmlns:a16="http://schemas.microsoft.com/office/drawing/2014/main" xmlns="" id="{2FF7B050-7AAB-5120-9E2E-06A9DD4EBD18}"/>
                </a:ext>
              </a:extLst>
            </p:cNvPr>
            <p:cNvSpPr/>
            <p:nvPr/>
          </p:nvSpPr>
          <p:spPr>
            <a:xfrm>
              <a:off x="2257274" y="1455217"/>
              <a:ext cx="7899097" cy="4912926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endParaRPr sz="1200">
                <a:solidFill>
                  <a:prstClr val="whit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7" name="Google Shape;377;p11">
            <a:extLst>
              <a:ext uri="{FF2B5EF4-FFF2-40B4-BE49-F238E27FC236}">
                <a16:creationId xmlns:a16="http://schemas.microsoft.com/office/drawing/2014/main" xmlns="" id="{42AE0523-DC50-577D-5DAA-074BBA8B5B05}"/>
              </a:ext>
            </a:extLst>
          </p:cNvPr>
          <p:cNvSpPr/>
          <p:nvPr/>
        </p:nvSpPr>
        <p:spPr>
          <a:xfrm>
            <a:off x="9561957" y="160834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1">
            <a:extLst>
              <a:ext uri="{FF2B5EF4-FFF2-40B4-BE49-F238E27FC236}">
                <a16:creationId xmlns:a16="http://schemas.microsoft.com/office/drawing/2014/main" xmlns="" id="{E74577C6-757B-1496-456B-F240039DF494}"/>
              </a:ext>
            </a:extLst>
          </p:cNvPr>
          <p:cNvSpPr/>
          <p:nvPr/>
        </p:nvSpPr>
        <p:spPr>
          <a:xfrm>
            <a:off x="9561956" y="223777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1">
            <a:extLst>
              <a:ext uri="{FF2B5EF4-FFF2-40B4-BE49-F238E27FC236}">
                <a16:creationId xmlns:a16="http://schemas.microsoft.com/office/drawing/2014/main" xmlns="" id="{7D730FBE-1D43-AD8B-ED3D-49EB8E1339DA}"/>
              </a:ext>
            </a:extLst>
          </p:cNvPr>
          <p:cNvSpPr/>
          <p:nvPr/>
        </p:nvSpPr>
        <p:spPr>
          <a:xfrm>
            <a:off x="9578437" y="2906743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1">
            <a:extLst>
              <a:ext uri="{FF2B5EF4-FFF2-40B4-BE49-F238E27FC236}">
                <a16:creationId xmlns:a16="http://schemas.microsoft.com/office/drawing/2014/main" xmlns="" id="{58D843F1-2329-1E78-0BBB-0F11F9B3BDC8}"/>
              </a:ext>
            </a:extLst>
          </p:cNvPr>
          <p:cNvSpPr/>
          <p:nvPr/>
        </p:nvSpPr>
        <p:spPr>
          <a:xfrm>
            <a:off x="9595208" y="351815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1">
            <a:extLst>
              <a:ext uri="{FF2B5EF4-FFF2-40B4-BE49-F238E27FC236}">
                <a16:creationId xmlns:a16="http://schemas.microsoft.com/office/drawing/2014/main" xmlns="" id="{6394811E-A5EA-0FBB-EB0C-6EE935178A64}"/>
              </a:ext>
            </a:extLst>
          </p:cNvPr>
          <p:cNvSpPr/>
          <p:nvPr/>
        </p:nvSpPr>
        <p:spPr>
          <a:xfrm>
            <a:off x="9553358" y="416125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1">
            <a:extLst>
              <a:ext uri="{FF2B5EF4-FFF2-40B4-BE49-F238E27FC236}">
                <a16:creationId xmlns:a16="http://schemas.microsoft.com/office/drawing/2014/main" xmlns="" id="{16871F99-CA06-4540-1E62-82B2F9A32AA7}"/>
              </a:ext>
            </a:extLst>
          </p:cNvPr>
          <p:cNvSpPr/>
          <p:nvPr/>
        </p:nvSpPr>
        <p:spPr>
          <a:xfrm>
            <a:off x="5334862" y="312272"/>
            <a:ext cx="581765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 rtl="1">
              <a:buClr>
                <a:srgbClr val="000000"/>
              </a:buClr>
              <a:buSzPts val="3200"/>
              <a:defRPr/>
            </a:pPr>
            <a:r>
              <a:rPr lang="ar-MA" sz="3200" b="1" dirty="0">
                <a:solidFill>
                  <a:srgbClr val="0E2841"/>
                </a:solidFill>
                <a:latin typeface="Calibri"/>
                <a:sym typeface="Calibri"/>
              </a:rPr>
              <a:t>هيكلة حصة</a:t>
            </a:r>
            <a:r>
              <a:rPr lang="ar-SA" sz="3200" b="1" dirty="0">
                <a:solidFill>
                  <a:srgbClr val="0E2841"/>
                </a:solidFill>
                <a:latin typeface="Calibri"/>
                <a:sym typeface="Calibri"/>
              </a:rPr>
              <a:t> أقرأ بطلاقة وأفهم</a:t>
            </a:r>
            <a:endParaRPr sz="3200" b="1" dirty="0">
              <a:solidFill>
                <a:srgbClr val="0E2841"/>
              </a:solidFill>
              <a:latin typeface="Calibri"/>
              <a:sym typeface="Calibri"/>
            </a:endParaRPr>
          </a:p>
        </p:txBody>
      </p:sp>
      <p:pic>
        <p:nvPicPr>
          <p:cNvPr id="385" name="Google Shape;385;p11">
            <a:extLst>
              <a:ext uri="{FF2B5EF4-FFF2-40B4-BE49-F238E27FC236}">
                <a16:creationId xmlns:a16="http://schemas.microsoft.com/office/drawing/2014/main" xmlns="" id="{B2DE4F48-3EA0-F416-B924-FCDBFA312A0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82967" y="251992"/>
            <a:ext cx="609383" cy="609383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11">
            <a:extLst>
              <a:ext uri="{FF2B5EF4-FFF2-40B4-BE49-F238E27FC236}">
                <a16:creationId xmlns:a16="http://schemas.microsoft.com/office/drawing/2014/main" xmlns="" id="{34F31B66-ABE5-A5E7-339A-39848C700C78}"/>
              </a:ext>
            </a:extLst>
          </p:cNvPr>
          <p:cNvSpPr txBox="1"/>
          <p:nvPr/>
        </p:nvSpPr>
        <p:spPr>
          <a:xfrm>
            <a:off x="1440875" y="1604571"/>
            <a:ext cx="8112483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56082">
                    <a:lumMod val="75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000" b="1" dirty="0">
                <a:solidFill>
                  <a:srgbClr val="156082">
                    <a:lumMod val="75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افتتاح الحصة </a:t>
            </a:r>
            <a:r>
              <a:rPr lang="ar-MA" altLang="fr-FR" sz="2000" b="1" dirty="0">
                <a:solidFill>
                  <a:srgbClr val="0E2841"/>
                </a:solidFill>
                <a:ea typeface="Arial Unicode MS" pitchFamily="34" charset="-128"/>
              </a:rPr>
              <a:t>(</a:t>
            </a:r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</a:t>
            </a:r>
            <a:r>
              <a:rPr lang="ar-MA" sz="2000" b="1" dirty="0" smtClean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الاعتيادي- مراقبة الانجاز القبلي-  </a:t>
            </a:r>
            <a:r>
              <a:rPr lang="ar-MA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التصريح بالأهداف</a:t>
            </a:r>
            <a:r>
              <a:rPr lang="fr-FR" sz="2000" b="1" dirty="0">
                <a:solidFill>
                  <a:srgbClr val="10658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MA" sz="2000" b="1" dirty="0">
                <a:solidFill>
                  <a:srgbClr val="156082">
                    <a:lumMod val="75000"/>
                  </a:srgbClr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2000" b="1" dirty="0">
              <a:solidFill>
                <a:srgbClr val="156082">
                  <a:lumMod val="75000"/>
                </a:srgb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1">
            <a:extLst>
              <a:ext uri="{FF2B5EF4-FFF2-40B4-BE49-F238E27FC236}">
                <a16:creationId xmlns:a16="http://schemas.microsoft.com/office/drawing/2014/main" xmlns="" id="{F5E92BA9-2335-A33E-5EC3-B347D0B4234F}"/>
              </a:ext>
            </a:extLst>
          </p:cNvPr>
          <p:cNvSpPr/>
          <p:nvPr/>
        </p:nvSpPr>
        <p:spPr>
          <a:xfrm>
            <a:off x="1894216" y="1641538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MA" sz="1867" b="1" dirty="0" smtClean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10 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3" name="Google Shape;373;p11">
            <a:extLst>
              <a:ext uri="{FF2B5EF4-FFF2-40B4-BE49-F238E27FC236}">
                <a16:creationId xmlns:a16="http://schemas.microsoft.com/office/drawing/2014/main" xmlns="" id="{115781B9-3102-DBAE-DECC-14F6B6C98F61}"/>
              </a:ext>
            </a:extLst>
          </p:cNvPr>
          <p:cNvSpPr/>
          <p:nvPr/>
        </p:nvSpPr>
        <p:spPr>
          <a:xfrm>
            <a:off x="1394807" y="1550419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386;p11">
            <a:extLst>
              <a:ext uri="{FF2B5EF4-FFF2-40B4-BE49-F238E27FC236}">
                <a16:creationId xmlns:a16="http://schemas.microsoft.com/office/drawing/2014/main" xmlns="" id="{D15EC988-D09E-382F-F0C1-480B7F0B6749}"/>
              </a:ext>
            </a:extLst>
          </p:cNvPr>
          <p:cNvSpPr txBox="1"/>
          <p:nvPr/>
        </p:nvSpPr>
        <p:spPr>
          <a:xfrm>
            <a:off x="1440875" y="2222477"/>
            <a:ext cx="8059833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lvl="1"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أقرأ بطلاقة (أ- أقرأ العبارات بطلاقة/ ب- أقرأ النص بطلاقة)</a:t>
            </a:r>
          </a:p>
        </p:txBody>
      </p:sp>
      <p:sp>
        <p:nvSpPr>
          <p:cNvPr id="6" name="Google Shape;391;p11">
            <a:extLst>
              <a:ext uri="{FF2B5EF4-FFF2-40B4-BE49-F238E27FC236}">
                <a16:creationId xmlns:a16="http://schemas.microsoft.com/office/drawing/2014/main" xmlns="" id="{C7EFD74C-DE08-C618-A64C-56FF375036C1}"/>
              </a:ext>
            </a:extLst>
          </p:cNvPr>
          <p:cNvSpPr/>
          <p:nvPr/>
        </p:nvSpPr>
        <p:spPr>
          <a:xfrm>
            <a:off x="1852469" y="2259444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15 دقيقة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7" name="Google Shape;373;p11">
            <a:extLst>
              <a:ext uri="{FF2B5EF4-FFF2-40B4-BE49-F238E27FC236}">
                <a16:creationId xmlns:a16="http://schemas.microsoft.com/office/drawing/2014/main" xmlns="" id="{C2E74810-7391-B718-A69D-792FAA71E63D}"/>
              </a:ext>
            </a:extLst>
          </p:cNvPr>
          <p:cNvSpPr/>
          <p:nvPr/>
        </p:nvSpPr>
        <p:spPr>
          <a:xfrm>
            <a:off x="1409086" y="2168325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86;p11">
            <a:extLst>
              <a:ext uri="{FF2B5EF4-FFF2-40B4-BE49-F238E27FC236}">
                <a16:creationId xmlns:a16="http://schemas.microsoft.com/office/drawing/2014/main" xmlns="" id="{34D52DFE-C64F-31EB-D486-B118B5FDD029}"/>
              </a:ext>
            </a:extLst>
          </p:cNvPr>
          <p:cNvSpPr txBox="1"/>
          <p:nvPr/>
        </p:nvSpPr>
        <p:spPr>
          <a:xfrm>
            <a:off x="1440875" y="2840385"/>
            <a:ext cx="8079234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lvl="1"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أغني </a:t>
            </a:r>
            <a:r>
              <a:rPr lang="ar-SA" sz="2000" b="1" dirty="0" smtClean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رصيدي</a:t>
            </a:r>
            <a:r>
              <a:rPr lang="ar-MA" sz="2000" b="1" dirty="0" smtClean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في الوصف</a:t>
            </a:r>
            <a:endParaRPr lang="ar-SA" sz="2000" b="1" dirty="0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91;p11">
            <a:extLst>
              <a:ext uri="{FF2B5EF4-FFF2-40B4-BE49-F238E27FC236}">
                <a16:creationId xmlns:a16="http://schemas.microsoft.com/office/drawing/2014/main" xmlns="" id="{22570A76-0DE3-BDC6-39A4-1F16B4D164FF}"/>
              </a:ext>
            </a:extLst>
          </p:cNvPr>
          <p:cNvSpPr/>
          <p:nvPr/>
        </p:nvSpPr>
        <p:spPr>
          <a:xfrm>
            <a:off x="1894215" y="2906946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5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10" name="Google Shape;373;p11">
            <a:extLst>
              <a:ext uri="{FF2B5EF4-FFF2-40B4-BE49-F238E27FC236}">
                <a16:creationId xmlns:a16="http://schemas.microsoft.com/office/drawing/2014/main" xmlns="" id="{C32223ED-C144-FED4-0C5E-6336335D6F5B}"/>
              </a:ext>
            </a:extLst>
          </p:cNvPr>
          <p:cNvSpPr/>
          <p:nvPr/>
        </p:nvSpPr>
        <p:spPr>
          <a:xfrm>
            <a:off x="1445111" y="2852733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386;p11">
            <a:extLst>
              <a:ext uri="{FF2B5EF4-FFF2-40B4-BE49-F238E27FC236}">
                <a16:creationId xmlns:a16="http://schemas.microsoft.com/office/drawing/2014/main" xmlns="" id="{35C9797B-0D49-F071-76F7-543479752F37}"/>
              </a:ext>
            </a:extLst>
          </p:cNvPr>
          <p:cNvSpPr txBox="1"/>
          <p:nvPr/>
        </p:nvSpPr>
        <p:spPr>
          <a:xfrm>
            <a:off x="1440874" y="3540843"/>
            <a:ext cx="8062609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أفهم المقروء </a:t>
            </a:r>
            <a:endParaRPr lang="ar-SA" sz="2000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94;p11">
            <a:extLst>
              <a:ext uri="{FF2B5EF4-FFF2-40B4-BE49-F238E27FC236}">
                <a16:creationId xmlns:a16="http://schemas.microsoft.com/office/drawing/2014/main" xmlns="" id="{D42B0536-28B8-D3DA-4D4E-7F08E7B76FE6}"/>
              </a:ext>
            </a:extLst>
          </p:cNvPr>
          <p:cNvSpPr txBox="1"/>
          <p:nvPr/>
        </p:nvSpPr>
        <p:spPr>
          <a:xfrm>
            <a:off x="1939502" y="3620700"/>
            <a:ext cx="1396708" cy="33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  15  دقيقة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5" name="Google Shape;375;p11">
            <a:extLst>
              <a:ext uri="{FF2B5EF4-FFF2-40B4-BE49-F238E27FC236}">
                <a16:creationId xmlns:a16="http://schemas.microsoft.com/office/drawing/2014/main" xmlns="" id="{A8D40963-F10C-088F-D2F0-3C2B8E25DF18}"/>
              </a:ext>
            </a:extLst>
          </p:cNvPr>
          <p:cNvSpPr/>
          <p:nvPr/>
        </p:nvSpPr>
        <p:spPr>
          <a:xfrm>
            <a:off x="1427901" y="3538629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386;p11">
            <a:extLst>
              <a:ext uri="{FF2B5EF4-FFF2-40B4-BE49-F238E27FC236}">
                <a16:creationId xmlns:a16="http://schemas.microsoft.com/office/drawing/2014/main" xmlns="" id="{0881C49E-5FA5-8563-2682-DF46D3DD72E3}"/>
              </a:ext>
            </a:extLst>
          </p:cNvPr>
          <p:cNvSpPr txBox="1"/>
          <p:nvPr/>
        </p:nvSpPr>
        <p:spPr>
          <a:xfrm>
            <a:off x="1440874" y="4178896"/>
            <a:ext cx="805043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 أوظف وأستثمر </a:t>
            </a:r>
            <a:r>
              <a:rPr lang="ar-MA" sz="2000" b="1" dirty="0" smtClean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lang="ar-SA" sz="2000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394;p11">
            <a:extLst>
              <a:ext uri="{FF2B5EF4-FFF2-40B4-BE49-F238E27FC236}">
                <a16:creationId xmlns:a16="http://schemas.microsoft.com/office/drawing/2014/main" xmlns="" id="{AA6914DC-BF0F-111D-9944-79F7D4C23024}"/>
              </a:ext>
            </a:extLst>
          </p:cNvPr>
          <p:cNvSpPr txBox="1"/>
          <p:nvPr/>
        </p:nvSpPr>
        <p:spPr>
          <a:xfrm>
            <a:off x="1964719" y="4284042"/>
            <a:ext cx="1329922" cy="33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  </a:t>
            </a:r>
            <a:r>
              <a:rPr lang="ar-MA" sz="1867" b="1" dirty="0" smtClean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5 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6" name="Google Shape;376;p11">
            <a:extLst>
              <a:ext uri="{FF2B5EF4-FFF2-40B4-BE49-F238E27FC236}">
                <a16:creationId xmlns:a16="http://schemas.microsoft.com/office/drawing/2014/main" xmlns="" id="{E5E75CC7-B685-B249-8038-492A1FC8ED2B}"/>
              </a:ext>
            </a:extLst>
          </p:cNvPr>
          <p:cNvSpPr/>
          <p:nvPr/>
        </p:nvSpPr>
        <p:spPr>
          <a:xfrm>
            <a:off x="1450851" y="4195986"/>
            <a:ext cx="519608" cy="465747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386;p11">
            <a:extLst>
              <a:ext uri="{FF2B5EF4-FFF2-40B4-BE49-F238E27FC236}">
                <a16:creationId xmlns:a16="http://schemas.microsoft.com/office/drawing/2014/main" xmlns="" id="{AD283E46-B5D6-0008-030D-2D0EF73791D7}"/>
              </a:ext>
            </a:extLst>
          </p:cNvPr>
          <p:cNvSpPr txBox="1"/>
          <p:nvPr/>
        </p:nvSpPr>
        <p:spPr>
          <a:xfrm>
            <a:off x="1440876" y="4816317"/>
            <a:ext cx="805412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اختتام الحصة</a:t>
            </a:r>
            <a:endParaRPr lang="ar-SA" sz="2000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381;p11">
            <a:extLst>
              <a:ext uri="{FF2B5EF4-FFF2-40B4-BE49-F238E27FC236}">
                <a16:creationId xmlns:a16="http://schemas.microsoft.com/office/drawing/2014/main" xmlns="" id="{0F704D81-8500-91C7-FC6B-217CC987B608}"/>
              </a:ext>
            </a:extLst>
          </p:cNvPr>
          <p:cNvSpPr/>
          <p:nvPr/>
        </p:nvSpPr>
        <p:spPr>
          <a:xfrm>
            <a:off x="9556133" y="482903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SA" sz="2133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1">
            <a:extLst>
              <a:ext uri="{FF2B5EF4-FFF2-40B4-BE49-F238E27FC236}">
                <a16:creationId xmlns:a16="http://schemas.microsoft.com/office/drawing/2014/main" xmlns="" id="{A33F11AA-FA1D-DA2F-7390-8303361E3633}"/>
              </a:ext>
            </a:extLst>
          </p:cNvPr>
          <p:cNvSpPr/>
          <p:nvPr/>
        </p:nvSpPr>
        <p:spPr>
          <a:xfrm>
            <a:off x="1446798" y="4766879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1">
            <a:extLst>
              <a:ext uri="{FF2B5EF4-FFF2-40B4-BE49-F238E27FC236}">
                <a16:creationId xmlns:a16="http://schemas.microsoft.com/office/drawing/2014/main" xmlns="" id="{46584DB7-DBE7-7F75-77EA-586F82E31C7B}"/>
              </a:ext>
            </a:extLst>
          </p:cNvPr>
          <p:cNvSpPr/>
          <p:nvPr/>
        </p:nvSpPr>
        <p:spPr>
          <a:xfrm>
            <a:off x="1947509" y="4904299"/>
            <a:ext cx="1188309" cy="24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5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552702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CDE4EE86-FEB8-30A5-809C-AC3FCBE05DE2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C04BEE4D-7472-3D1F-28CE-C1038D4C6B99}"/>
              </a:ext>
            </a:extLst>
          </p:cNvPr>
          <p:cNvSpPr txBox="1"/>
          <p:nvPr/>
        </p:nvSpPr>
        <p:spPr>
          <a:xfrm>
            <a:off x="5223539" y="2008346"/>
            <a:ext cx="5408793" cy="17472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lang="fr-FR" sz="5467" b="1" kern="0" dirty="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32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أ- نشاط </a:t>
            </a:r>
            <a:r>
              <a:rPr lang="ar-SA" sz="32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اعتيادي</a:t>
            </a:r>
            <a:r>
              <a:rPr lang="ar-MA" sz="32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ar-MA" sz="3200" b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4 دقائق</a:t>
            </a:r>
            <a:endParaRPr lang="fr-FR" sz="32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xmlns="" id="{B4D480CD-8F26-4913-F982-169DA3E0A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174" y="2026230"/>
            <a:ext cx="2431983" cy="1522857"/>
          </a:xfrm>
          <a:prstGeom prst="rect">
            <a:avLst/>
          </a:prstGeom>
        </p:spPr>
      </p:pic>
      <p:pic>
        <p:nvPicPr>
          <p:cNvPr id="13" name="Picture 1">
            <a:extLst>
              <a:ext uri="{FF2B5EF4-FFF2-40B4-BE49-F238E27FC236}">
                <a16:creationId xmlns:a16="http://schemas.microsoft.com/office/drawing/2014/main" xmlns="" id="{5D56DD50-132E-0E00-E306-AAC21A10CA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7" y="2211482"/>
            <a:ext cx="2675209" cy="267520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223540" y="4254597"/>
            <a:ext cx="5577910" cy="684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ب</a:t>
            </a:r>
            <a:r>
              <a:rPr lang="ar-SA" sz="32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مراقبة الانجاز القبلي </a:t>
            </a:r>
            <a:r>
              <a:rPr lang="ar-MA" sz="3200" b="1" kern="0" dirty="0" smtClean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4 دقائق </a:t>
            </a:r>
            <a:endParaRPr lang="ar-MA" sz="3200" b="1" kern="0" dirty="0">
              <a:solidFill>
                <a:srgbClr val="00206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173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863E7021-E1F9-1E6D-87AA-933CAF2FED4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273" name="Google Shape;273;p6"/>
          <p:cNvSpPr txBox="1"/>
          <p:nvPr/>
        </p:nvSpPr>
        <p:spPr>
          <a:xfrm>
            <a:off x="2640094" y="201149"/>
            <a:ext cx="8645525" cy="348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buFont typeface="Arial"/>
              <a:buNone/>
              <a:defRPr/>
            </a:pP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النشاط الاعتيادي : سنبدأ حصتنا </a:t>
            </a:r>
            <a:r>
              <a:rPr lang="ar-MA" sz="1600" b="1" dirty="0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بلغز، ومن توصل منكم إلى الحل في أقل </a:t>
            </a: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من دقيقتين  يلقب ب « </a:t>
            </a:r>
            <a:r>
              <a:rPr lang="ar-MA" sz="1600" b="1" dirty="0" smtClean="0">
                <a:solidFill>
                  <a:srgbClr val="757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الرحَّالة</a:t>
            </a:r>
            <a:r>
              <a:rPr lang="ar-MA" sz="1600" b="1" dirty="0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 » :</a:t>
            </a:r>
            <a:endParaRPr lang="ar-MA" sz="1600" b="1" dirty="0">
              <a:solidFill>
                <a:srgbClr val="75707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6"/>
          <p:cNvSpPr txBox="1"/>
          <p:nvPr/>
        </p:nvSpPr>
        <p:spPr>
          <a:xfrm>
            <a:off x="1462331" y="571933"/>
            <a:ext cx="9601200" cy="193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90000"/>
              </a:lnSpc>
              <a:buClr>
                <a:srgbClr val="AEABAB"/>
              </a:buClr>
              <a:buSzPts val="1400"/>
              <a:buFont typeface="Arial"/>
              <a:buNone/>
              <a:defRPr/>
            </a:pP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يقرأ المدرس </a:t>
            </a:r>
            <a:r>
              <a:rPr lang="ar-MA" sz="1400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اللغز، وبعدها يدعو المتعلمين إلى البحث عن حل له في أقل من دقيقتين، ويستمع  بعد ذلك إلى </a:t>
            </a: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إجابات </a:t>
            </a:r>
            <a:r>
              <a:rPr lang="ar-MA" sz="1400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بعض متعلمين</a:t>
            </a: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  <a:endParaRPr dirty="0">
              <a:solidFill>
                <a:prstClr val="black"/>
              </a:solidFill>
            </a:endParaRPr>
          </a:p>
        </p:txBody>
      </p:sp>
      <p:pic>
        <p:nvPicPr>
          <p:cNvPr id="275" name="Google Shape;27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77105" y="2089346"/>
            <a:ext cx="3312000" cy="33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6"/>
          <p:cNvSpPr txBox="1"/>
          <p:nvPr/>
        </p:nvSpPr>
        <p:spPr>
          <a:xfrm>
            <a:off x="4244622" y="1674065"/>
            <a:ext cx="1309511" cy="707846"/>
          </a:xfrm>
          <a:prstGeom prst="rect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defRPr/>
            </a:pPr>
            <a:r>
              <a:rPr lang="ar-MA" sz="4000" b="1" dirty="0" smtClean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اللغز</a:t>
            </a:r>
            <a:endParaRPr lang="ar-MA" sz="3200" b="1" dirty="0" smtClean="0">
              <a:solidFill>
                <a:schemeClr val="bg1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277" name="Google Shape;277;p6" descr="Lever la main - Icônes mains et gestes gratuite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8478" y="64923"/>
            <a:ext cx="735012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2C3D16F6-84F4-A124-9FB9-9BFA10F40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C06FC9D-CAA9-BE36-8910-3D0C7A1D5CB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8477" y="2468074"/>
            <a:ext cx="8937563" cy="329320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r" rtl="1">
              <a:defRPr/>
            </a:pPr>
            <a:endParaRPr lang="ar-MA" sz="3200" b="1" dirty="0" smtClean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  <a:p>
            <a:pPr lvl="0" algn="r" rtl="1">
              <a:lnSpc>
                <a:spcPct val="200000"/>
              </a:lnSpc>
              <a:defRPr/>
            </a:pPr>
            <a:r>
              <a:rPr lang="ar-MA" sz="2400" dirty="0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مدينتان مغربيتان لا توجد في اسميهما حروف منقوطة( مُعْجَمَة)؟</a:t>
            </a:r>
          </a:p>
          <a:p>
            <a:pPr lvl="0" algn="r" rtl="1">
              <a:lnSpc>
                <a:spcPct val="200000"/>
              </a:lnSpc>
              <a:defRPr/>
            </a:pPr>
            <a:r>
              <a:rPr lang="ar-MA" sz="2400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المدينة الأولى</a:t>
            </a:r>
            <a:r>
              <a:rPr lang="ar-MA" sz="2400" dirty="0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:....................</a:t>
            </a:r>
          </a:p>
          <a:p>
            <a:pPr lvl="0" algn="r" rtl="1">
              <a:lnSpc>
                <a:spcPct val="200000"/>
              </a:lnSpc>
              <a:defRPr/>
            </a:pPr>
            <a:r>
              <a:rPr lang="ar-MA" sz="2400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المدينة الثانية</a:t>
            </a:r>
            <a:r>
              <a:rPr lang="ar-MA" sz="2400" dirty="0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:....................</a:t>
            </a:r>
          </a:p>
          <a:p>
            <a:pPr lvl="0" algn="r" rtl="1">
              <a:defRPr/>
            </a:pPr>
            <a:endParaRPr lang="ar-MA" sz="3200" b="1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7485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10D3CB42-B265-3F33-D184-047505C746D5}"/>
              </a:ext>
            </a:extLst>
          </p:cNvPr>
          <p:cNvSpPr/>
          <p:nvPr/>
        </p:nvSpPr>
        <p:spPr>
          <a:xfrm>
            <a:off x="130628" y="-6642"/>
            <a:ext cx="12061371" cy="135211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3906094B-13B5-8090-E922-6B9292CE33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72992" y="9878"/>
            <a:ext cx="765760" cy="76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2" name="Google Shape;282;p7"/>
          <p:cNvSpPr txBox="1"/>
          <p:nvPr/>
        </p:nvSpPr>
        <p:spPr>
          <a:xfrm>
            <a:off x="2534393" y="128772"/>
            <a:ext cx="8645525" cy="38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buFont typeface="Arial"/>
              <a:buNone/>
              <a:defRPr/>
            </a:pPr>
            <a:r>
              <a:rPr lang="ar-MA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بعد سماع إجاباتكم، الحل هو: </a:t>
            </a:r>
            <a:r>
              <a:rPr lang="ar-MA" b="1" dirty="0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سلا – طاطا </a:t>
            </a:r>
            <a:r>
              <a:rPr lang="ar-MA" b="1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- .........</a:t>
            </a:r>
            <a:endParaRPr b="1" dirty="0">
              <a:solidFill>
                <a:srgbClr val="75707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7"/>
          <p:cNvSpPr txBox="1"/>
          <p:nvPr/>
        </p:nvSpPr>
        <p:spPr>
          <a:xfrm>
            <a:off x="498764" y="493908"/>
            <a:ext cx="1068115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r" rtl="1">
              <a:buClr>
                <a:srgbClr val="AEABAB"/>
              </a:buClr>
              <a:buSzPts val="1400"/>
              <a:defRPr/>
            </a:pPr>
            <a:r>
              <a:rPr lang="ar-MA" sz="1400" i="1" dirty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ينوه</a:t>
            </a:r>
            <a:r>
              <a:rPr lang="ar-MA" sz="14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المدرس بعمل </a:t>
            </a:r>
            <a:r>
              <a:rPr lang="ar-MA" sz="14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التلاميذ، </a:t>
            </a:r>
            <a:r>
              <a:rPr lang="ar-MA" sz="14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ويقدم لقب </a:t>
            </a:r>
            <a:r>
              <a:rPr lang="ar-MA" sz="14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«</a:t>
            </a:r>
            <a:r>
              <a:rPr lang="ar-MA" sz="1400" i="1" dirty="0" smtClean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الرحالة </a:t>
            </a:r>
            <a:r>
              <a:rPr lang="ar-MA" sz="14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" للتلميذ الذي </a:t>
            </a:r>
            <a:r>
              <a:rPr lang="ar-MA" sz="14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توصل إلى </a:t>
            </a:r>
            <a:r>
              <a:rPr lang="ar-MA" sz="14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الحل، وقدم أكبر عدد من أسماء المدن المغربية الصحيحة، ثم يبرز الاستاذ  تنوع المدن المغربية وغناها.....</a:t>
            </a:r>
          </a:p>
          <a:p>
            <a:pPr lvl="0" algn="r" rtl="1">
              <a:buClr>
                <a:srgbClr val="AEABAB"/>
              </a:buClr>
              <a:buSzPts val="1400"/>
              <a:defRPr/>
            </a:pPr>
            <a:r>
              <a:rPr lang="ar-MA" sz="1400" i="1" u="sng" dirty="0" smtClean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 </a:t>
            </a:r>
            <a:r>
              <a:rPr lang="ar-MA" sz="1400" i="1" u="sng" dirty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بعد هذا النشاط </a:t>
            </a:r>
            <a:r>
              <a:rPr lang="ar-MA" sz="1400" i="1" u="sng" dirty="0" smtClean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ينتقل الاستاذ </a:t>
            </a:r>
            <a:r>
              <a:rPr lang="ar-MA" sz="1400" i="1" u="sng" dirty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إلى مراقبة الانجاز القبلي </a:t>
            </a:r>
            <a:r>
              <a:rPr lang="ar-MA" sz="1400" i="1" u="sng" dirty="0" smtClean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للتلاميذ من خلال الاطلاع على إنجازات عينة منهم، مع تقديم تغذية راجعة فورية عند الحاجة</a:t>
            </a:r>
            <a:r>
              <a:rPr lang="ar-MA" sz="1600" i="1" u="sng" dirty="0" smtClean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.</a:t>
            </a:r>
            <a:endParaRPr sz="20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5" name="Google Shape;28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8176" y="-46161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4233406-40F4-8900-79F2-5F948CF9BDD1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Parchemin horizontal 4"/>
          <p:cNvSpPr/>
          <p:nvPr/>
        </p:nvSpPr>
        <p:spPr>
          <a:xfrm>
            <a:off x="397164" y="1460298"/>
            <a:ext cx="11157108" cy="4295899"/>
          </a:xfrm>
          <a:prstGeom prst="horizontalScroll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rtl="1">
              <a:defRPr/>
            </a:pPr>
            <a:endParaRPr lang="ar-MA" sz="4000" b="1" dirty="0" smtClean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  <a:p>
            <a:pPr lvl="0" algn="r" rtl="1">
              <a:defRPr/>
            </a:pPr>
            <a:r>
              <a:rPr lang="ar-MA" sz="2400" dirty="0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مدينتان </a:t>
            </a:r>
            <a:r>
              <a:rPr lang="ar-MA" sz="2400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مغربيتان لا توجد في اسميهما حروف منقوطة( مُعْجَمَة</a:t>
            </a:r>
            <a:r>
              <a:rPr lang="ar-MA" sz="2400" dirty="0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)؟</a:t>
            </a:r>
          </a:p>
          <a:p>
            <a:pPr lvl="0" algn="r" rtl="1">
              <a:defRPr/>
            </a:pPr>
            <a:endParaRPr lang="ar-MA" sz="3200" b="1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  <a:p>
            <a:pPr lvl="0" algn="ctr" rtl="1">
              <a:lnSpc>
                <a:spcPct val="150000"/>
              </a:lnSpc>
              <a:defRPr/>
            </a:pPr>
            <a:r>
              <a:rPr lang="ar-MA" sz="280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المدينة الأولى</a:t>
            </a:r>
            <a:r>
              <a:rPr lang="ar-MA" sz="2800" dirty="0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:   مدينة سلا </a:t>
            </a:r>
            <a:endParaRPr lang="ar-MA" sz="28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  <a:p>
            <a:pPr lvl="0" algn="ctr" rtl="1">
              <a:lnSpc>
                <a:spcPct val="150000"/>
              </a:lnSpc>
              <a:defRPr/>
            </a:pPr>
            <a:r>
              <a:rPr lang="ar-MA" sz="280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المدينة الثانية</a:t>
            </a:r>
            <a:r>
              <a:rPr lang="ar-MA" sz="2800" dirty="0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:  مدينة طاطا</a:t>
            </a:r>
          </a:p>
          <a:p>
            <a:pPr lvl="0" algn="ctr" rtl="1">
              <a:lnSpc>
                <a:spcPct val="150000"/>
              </a:lnSpc>
              <a:defRPr/>
            </a:pPr>
            <a:endParaRPr lang="ar-MA" sz="4000" b="1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5695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A0DB9E8-8F01-A328-9FC0-74930CEE3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05;p11">
            <a:extLst>
              <a:ext uri="{FF2B5EF4-FFF2-40B4-BE49-F238E27FC236}">
                <a16:creationId xmlns:a16="http://schemas.microsoft.com/office/drawing/2014/main" xmlns="" id="{447D94BB-F4C9-038C-FD8A-BEF1187680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07581" y="2255309"/>
            <a:ext cx="1173691" cy="11736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2F41E2FE-40CC-BC39-64A9-66A740FA41CF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F568693A-796A-28DE-F3E5-BE5AD788E1E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2B43CFB1-0803-201E-FD96-6BAE1C3FD76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15256EC8-9FAF-4D7C-3FE3-F11BD24D27A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569A8221-3C16-4C7D-0611-CD5507A83D24}"/>
              </a:ext>
            </a:extLst>
          </p:cNvPr>
          <p:cNvSpPr txBox="1"/>
          <p:nvPr/>
        </p:nvSpPr>
        <p:spPr>
          <a:xfrm>
            <a:off x="5877453" y="2008346"/>
            <a:ext cx="4754879" cy="28235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sz="4800" b="1" kern="0" smtClean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ب- </a:t>
            </a:r>
            <a:r>
              <a:rPr lang="ar-SA" sz="48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التصريح بالأهداف </a:t>
            </a:r>
            <a:r>
              <a:rPr lang="ar-MA" sz="4800" b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دقيقتان ( 02)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xmlns="" id="{1F9C021E-375B-53B7-4762-8E92153E8F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7" y="2211482"/>
            <a:ext cx="2675209" cy="267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22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A4387CC0-A0EF-FB69-FFD6-2A5B1CC004C9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xmlns="" id="{BFA0097C-D827-F898-DB15-D971FDE7F35D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Google Shape;656;p54">
            <a:extLst>
              <a:ext uri="{FF2B5EF4-FFF2-40B4-BE49-F238E27FC236}">
                <a16:creationId xmlns:a16="http://schemas.microsoft.com/office/drawing/2014/main" xmlns="" id="{6E9EFBC9-927D-63C2-3029-CBAFE60441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96149" y="9052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62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1205;p11">
            <a:extLst>
              <a:ext uri="{FF2B5EF4-FFF2-40B4-BE49-F238E27FC236}">
                <a16:creationId xmlns:a16="http://schemas.microsoft.com/office/drawing/2014/main" xmlns="" id="{DA604BF0-59F3-C737-123E-BA34A0C9EB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2378781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06;p11">
            <a:extLst>
              <a:ext uri="{FF2B5EF4-FFF2-40B4-BE49-F238E27FC236}">
                <a16:creationId xmlns:a16="http://schemas.microsoft.com/office/drawing/2014/main" xmlns="" id="{B156C62E-7968-DA67-8393-161C0F4727E3}"/>
              </a:ext>
            </a:extLst>
          </p:cNvPr>
          <p:cNvSpPr txBox="1"/>
          <p:nvPr/>
        </p:nvSpPr>
        <p:spPr>
          <a:xfrm>
            <a:off x="1744713" y="-166900"/>
            <a:ext cx="9643604" cy="9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2744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ar-MA" sz="2000" b="1" i="0" u="none" strike="noStrike" cap="none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عِندَ نِهَايَةِ هذِهِ الحِصَّةِ، سَتَكُونُونَ قَادِرِينَ عَلَى:</a:t>
            </a:r>
            <a:endParaRPr sz="1800" b="1" i="0" u="none" strike="noStrike" cap="none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207;p11">
            <a:extLst>
              <a:ext uri="{FF2B5EF4-FFF2-40B4-BE49-F238E27FC236}">
                <a16:creationId xmlns:a16="http://schemas.microsoft.com/office/drawing/2014/main" xmlns="" id="{F49888E4-3AF3-06AE-0064-B083CB05209D}"/>
              </a:ext>
            </a:extLst>
          </p:cNvPr>
          <p:cNvSpPr/>
          <p:nvPr/>
        </p:nvSpPr>
        <p:spPr>
          <a:xfrm>
            <a:off x="2522669" y="2378781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قِرَاءَة</a:t>
            </a:r>
            <a:r>
              <a:rPr lang="ar-S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ِ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3200" b="1" i="0" u="none" strike="noStrike" cap="none" dirty="0" smtClean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نص قصير بِطَلَاقَةٍ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2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208;p11">
            <a:extLst>
              <a:ext uri="{FF2B5EF4-FFF2-40B4-BE49-F238E27FC236}">
                <a16:creationId xmlns:a16="http://schemas.microsoft.com/office/drawing/2014/main" xmlns="" id="{094E922A-BEDE-5284-DF57-F80CDA3070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3914380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209;p11">
            <a:extLst>
              <a:ext uri="{FF2B5EF4-FFF2-40B4-BE49-F238E27FC236}">
                <a16:creationId xmlns:a16="http://schemas.microsoft.com/office/drawing/2014/main" xmlns="" id="{9F78E784-166D-F3A8-D564-7E7A9F25BF90}"/>
              </a:ext>
            </a:extLst>
          </p:cNvPr>
          <p:cNvSpPr/>
          <p:nvPr/>
        </p:nvSpPr>
        <p:spPr>
          <a:xfrm>
            <a:off x="2522669" y="3914380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فَهْم</a:t>
            </a:r>
            <a:r>
              <a:rPr lang="ar-S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ِ</a:t>
            </a:r>
            <a:r>
              <a:rPr lang="ar-MA" sz="3200" b="1" i="0" u="none" strike="noStrike" cap="none" dirty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 مَعَانِي </a:t>
            </a:r>
            <a:r>
              <a:rPr lang="ar-MA" sz="3200" b="1" i="0" u="none" strike="noStrike" cap="none" dirty="0" smtClean="0">
                <a:solidFill>
                  <a:srgbClr val="106585"/>
                </a:solidFill>
                <a:latin typeface="Calibri"/>
                <a:ea typeface="Calibri"/>
                <a:cs typeface="Calibri"/>
                <a:sym typeface="Calibri"/>
              </a:rPr>
              <a:t>نص قصير.</a:t>
            </a:r>
            <a:endParaRPr sz="3200" b="1" i="0" u="none" strike="noStrike" cap="none" dirty="0">
              <a:solidFill>
                <a:srgbClr val="10658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86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72018F9-6958-071B-2EC9-5E1A5FEC9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xmlns="" id="{2693BB2B-A99B-2063-FE4E-0EA17DB4ED8F}"/>
              </a:ext>
            </a:extLst>
          </p:cNvPr>
          <p:cNvGrpSpPr/>
          <p:nvPr/>
        </p:nvGrpSpPr>
        <p:grpSpPr>
          <a:xfrm>
            <a:off x="5053148" y="952608"/>
            <a:ext cx="6212869" cy="3873929"/>
            <a:chOff x="1641585" y="1048972"/>
            <a:chExt cx="5867403" cy="3260732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xmlns="" id="{64DA3BB4-C648-048D-EAC7-380981BF7DC2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" name="Rectangle 18">
              <a:extLst>
                <a:ext uri="{FF2B5EF4-FFF2-40B4-BE49-F238E27FC236}">
                  <a16:creationId xmlns:a16="http://schemas.microsoft.com/office/drawing/2014/main" xmlns="" id="{98FEAAF8-EAB1-019A-2086-C48E9AB8359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" name="Rectangle 19">
              <a:extLst>
                <a:ext uri="{FF2B5EF4-FFF2-40B4-BE49-F238E27FC236}">
                  <a16:creationId xmlns:a16="http://schemas.microsoft.com/office/drawing/2014/main" xmlns="" id="{9E5958AE-A8E2-1A00-93A6-20EF249DF4D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xmlns="" id="{EAAB8F7F-D325-69A9-6BF7-14E64FC29DF1}"/>
              </a:ext>
            </a:extLst>
          </p:cNvPr>
          <p:cNvSpPr txBox="1"/>
          <p:nvPr/>
        </p:nvSpPr>
        <p:spPr>
          <a:xfrm>
            <a:off x="5743654" y="1551203"/>
            <a:ext cx="4754879" cy="30239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النشاط </a:t>
            </a:r>
            <a:r>
              <a:rPr lang="ar-SA" sz="5400" b="1" kern="0" dirty="0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الأول</a:t>
            </a:r>
            <a:endParaRPr lang="ar-MA" sz="5400" b="1" kern="0" dirty="0" smtClean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 smtClean="0">
                <a:solidFill>
                  <a:prstClr val="black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4800" b="1" kern="0" dirty="0">
                <a:solidFill>
                  <a:srgbClr val="FFC000"/>
                </a:solidFill>
                <a:ea typeface="Calibri"/>
                <a:cs typeface="Calibri"/>
              </a:rPr>
              <a:t>القراءة بطلاقة</a:t>
            </a:r>
            <a:endParaRPr lang="fr-FR" sz="4800" b="1" kern="0" dirty="0">
              <a:solidFill>
                <a:srgbClr val="FFC000"/>
              </a:solidFill>
              <a:ea typeface="Calibri"/>
              <a:cs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15 دقيقة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Picture 11">
            <a:extLst>
              <a:ext uri="{FF2B5EF4-FFF2-40B4-BE49-F238E27FC236}">
                <a16:creationId xmlns:a16="http://schemas.microsoft.com/office/drawing/2014/main" xmlns="" id="{687636AC-B22C-F664-41D5-C135209347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03" y="993046"/>
            <a:ext cx="3736023" cy="373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937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28235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sz="4800" b="1" kern="0" dirty="0" smtClean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أ</a:t>
            </a:r>
            <a:r>
              <a:rPr lang="ar-SA" sz="48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أَقْرَأُ </a:t>
            </a:r>
            <a:r>
              <a:rPr lang="ar-SA" sz="48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العبارات</a:t>
            </a:r>
            <a:r>
              <a:rPr lang="ar-MA" sz="48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 بِطَلَاقَةٍ </a:t>
            </a:r>
            <a:r>
              <a:rPr lang="ar-MA" sz="4800" b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6513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7909DF8-5939-1453-D48F-A4652D1CB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3DD11F5A-913A-DA0B-E559-4755F2F2EF6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43F0849B-BCE5-191D-CC42-322E7F4E9E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xmlns="" id="{0295ECFE-6F9E-D222-8231-2801E86D7800}"/>
              </a:ext>
            </a:extLst>
          </p:cNvPr>
          <p:cNvSpPr txBox="1">
            <a:spLocks/>
          </p:cNvSpPr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1- النمذجة: انتبهوا، سأقرأ العبارات بطلاقة، ثم ستتناوبون على قراءتها من بعدي مع احترام معايير الطلاقة: الدقة والسرعة.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01AD2146-63F1-9EAB-6D8C-0623487D86A9}"/>
              </a:ext>
            </a:extLst>
          </p:cNvPr>
          <p:cNvSpPr txBox="1"/>
          <p:nvPr/>
        </p:nvSpPr>
        <p:spPr>
          <a:xfrm>
            <a:off x="1459425" y="495264"/>
            <a:ext cx="97177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يطلب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الأستاذ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انتباه التلاميذ، ثم يقرأ العبارات بطلاقة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.</a:t>
            </a:r>
            <a:endParaRPr lang="fr-FR" sz="16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7" name="Google Shape;1350;p27">
            <a:extLst>
              <a:ext uri="{FF2B5EF4-FFF2-40B4-BE49-F238E27FC236}">
                <a16:creationId xmlns:a16="http://schemas.microsoft.com/office/drawing/2014/main" xmlns="" id="{270769CE-BD1D-ACEE-B9CF-8676C39466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248" y="44086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A07D32FE-A92E-968B-5C5F-1117DFA8F1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graphicFrame>
        <p:nvGraphicFramePr>
          <p:cNvPr id="14" name="Google Shape;1334;p211">
            <a:extLst>
              <a:ext uri="{FF2B5EF4-FFF2-40B4-BE49-F238E27FC236}">
                <a16:creationId xmlns:a16="http://schemas.microsoft.com/office/drawing/2014/main" xmlns="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9202966"/>
              </p:ext>
            </p:extLst>
          </p:nvPr>
        </p:nvGraphicFramePr>
        <p:xfrm>
          <a:off x="7825839" y="1103387"/>
          <a:ext cx="3760048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1- جِبَالُ الرِّيفِ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2- جِبَالٌ شَامِخَةٌ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xmlns="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106688"/>
              </p:ext>
            </p:extLst>
          </p:nvPr>
        </p:nvGraphicFramePr>
        <p:xfrm>
          <a:off x="7837715" y="4699659"/>
          <a:ext cx="3878799" cy="18288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:a16="http://schemas.microsoft.com/office/drawing/2014/main" xmlns="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7-شَلَّالَاتٌ مُنْسَابَةٌ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8-أَعْشَابٌ جَبَلِيَّةٌ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62715845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xmlns="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56689"/>
              </p:ext>
            </p:extLst>
          </p:nvPr>
        </p:nvGraphicFramePr>
        <p:xfrm>
          <a:off x="384620" y="4735285"/>
          <a:ext cx="3664866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:a16="http://schemas.microsoft.com/office/drawing/2014/main" xmlns="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9- مِثْلُ حَسْنَاءَ 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10- طَبِيعَةٌ خَلّابَةٌ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28969833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xmlns="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068492"/>
              </p:ext>
            </p:extLst>
          </p:nvPr>
        </p:nvGraphicFramePr>
        <p:xfrm>
          <a:off x="4334493" y="2968830"/>
          <a:ext cx="3248705" cy="16829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:a16="http://schemas.microsoft.com/office/drawing/2014/main" xmlns="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5-أَزِقَّةٌ ضَيِّقَةٌ</a:t>
                      </a:r>
                      <a:endParaRPr lang="ar-MA"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6-أَشْجَارٌ وَارِفَةٌ</a:t>
                      </a:r>
                      <a:endParaRPr lang="ar-MA"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77573312"/>
                  </a:ext>
                </a:extLst>
              </a:tr>
            </a:tbl>
          </a:graphicData>
        </a:graphic>
      </p:graphicFrame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xmlns="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200929"/>
              </p:ext>
            </p:extLst>
          </p:nvPr>
        </p:nvGraphicFramePr>
        <p:xfrm>
          <a:off x="384621" y="1103387"/>
          <a:ext cx="374799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:a16="http://schemas.microsoft.com/office/drawing/2014/main" xmlns="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3- مَدِينَةٌ عَرِيقَةٌ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4-اللُّؤْلُؤَةُ الزَّرْقَاءُ 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1779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B5E508E-0091-E195-60C9-4A3FA5EFF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9B2AAC63-94A8-775A-BDAA-FD564EBF18DD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EBFC5527-712E-EB30-A406-AEBA708B67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96A8363-A708-75B9-1029-2D2A420D6A1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3" name="Google Shape;1348;p27">
            <a:extLst>
              <a:ext uri="{FF2B5EF4-FFF2-40B4-BE49-F238E27FC236}">
                <a16:creationId xmlns:a16="http://schemas.microsoft.com/office/drawing/2014/main" xmlns="" id="{EEB5466B-E477-E513-8991-65AFCD73DABD}"/>
              </a:ext>
            </a:extLst>
          </p:cNvPr>
          <p:cNvSpPr txBox="1">
            <a:spLocks/>
          </p:cNvSpPr>
          <p:nvPr/>
        </p:nvSpPr>
        <p:spPr>
          <a:xfrm>
            <a:off x="288587" y="816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2- الممارسة الموجهة: معايير الطلاقة: الدقة والسرعة.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CB7AC223-5033-F348-4A46-5F3A0C18F9AB}"/>
              </a:ext>
            </a:extLst>
          </p:cNvPr>
          <p:cNvSpPr txBox="1"/>
          <p:nvPr/>
        </p:nvSpPr>
        <p:spPr>
          <a:xfrm>
            <a:off x="777255" y="341806"/>
            <a:ext cx="105598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يطلب</a:t>
            </a:r>
            <a:r>
              <a:rPr lang="ar-MA" sz="1400" dirty="0">
                <a:solidFill>
                  <a:prstClr val="white">
                    <a:lumMod val="65000"/>
                  </a:prstClr>
                </a:solidFill>
              </a:rPr>
              <a:t> الأستاذ</a:t>
            </a:r>
            <a:r>
              <a:rPr lang="fr-FR" sz="14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4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4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من بعض التلاميذ 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المرور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 إلى 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السبورة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وقراءة بعض العبارات بطلاقة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، ويحرص على 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التصحيح الفوري 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لقراءة كل تلميذ 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بإشراك وملائه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، ويطلب منهم إبداء رأيهم، ويختم بتقديم </a:t>
            </a:r>
            <a:r>
              <a:rPr lang="ar-MA" sz="1400" dirty="0">
                <a:solidFill>
                  <a:prstClr val="white">
                    <a:lumMod val="65000"/>
                  </a:prstClr>
                </a:solidFill>
              </a:rPr>
              <a:t>تغذية راجعة.</a:t>
            </a:r>
            <a:endParaRPr lang="fr-FR" sz="14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20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A4927FE-2958-D5FF-8C0E-1FE745C64E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13" y="85751"/>
            <a:ext cx="702642" cy="7026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" name="Google Shape;1334;p211">
            <a:extLst>
              <a:ext uri="{FF2B5EF4-FFF2-40B4-BE49-F238E27FC236}">
                <a16:creationId xmlns:a16="http://schemas.microsoft.com/office/drawing/2014/main" xmlns="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896538"/>
              </p:ext>
            </p:extLst>
          </p:nvPr>
        </p:nvGraphicFramePr>
        <p:xfrm>
          <a:off x="7825839" y="1103387"/>
          <a:ext cx="3760048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1- جِبَالُ الرِّيفِ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2- جِبَالٌ شَامِخَةٌ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xmlns="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941513"/>
              </p:ext>
            </p:extLst>
          </p:nvPr>
        </p:nvGraphicFramePr>
        <p:xfrm>
          <a:off x="7837715" y="4699659"/>
          <a:ext cx="3878799" cy="18288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:a16="http://schemas.microsoft.com/office/drawing/2014/main" xmlns="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7-شَلَّالَاتٌ مُنْسَابَةٌ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8-أَعْشَابٌ جَبَلِيَّةٌ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62715845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xmlns="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675357"/>
              </p:ext>
            </p:extLst>
          </p:nvPr>
        </p:nvGraphicFramePr>
        <p:xfrm>
          <a:off x="384620" y="4735285"/>
          <a:ext cx="3664866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:a16="http://schemas.microsoft.com/office/drawing/2014/main" xmlns="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9- مِثْلُ حَسْنَاءَ 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10- طَبِيعَةٌ خَلّابَةٌ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28969833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xmlns="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039087"/>
              </p:ext>
            </p:extLst>
          </p:nvPr>
        </p:nvGraphicFramePr>
        <p:xfrm>
          <a:off x="4334493" y="2968830"/>
          <a:ext cx="3248705" cy="16829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:a16="http://schemas.microsoft.com/office/drawing/2014/main" xmlns="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5-أَزِقَّةٌ ضَيِّقَةٌ</a:t>
                      </a:r>
                      <a:endParaRPr lang="ar-MA"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6-أَشْجَارٌ وَارِفَةٌ</a:t>
                      </a:r>
                      <a:endParaRPr lang="ar-MA"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77573312"/>
                  </a:ext>
                </a:extLst>
              </a:tr>
            </a:tbl>
          </a:graphicData>
        </a:graphic>
      </p:graphicFrame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xmlns="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0828008"/>
              </p:ext>
            </p:extLst>
          </p:nvPr>
        </p:nvGraphicFramePr>
        <p:xfrm>
          <a:off x="384621" y="1103387"/>
          <a:ext cx="374799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:a16="http://schemas.microsoft.com/office/drawing/2014/main" xmlns="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3- مَدِينَةٌ عَرِيقَةٌ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4-اللُّؤْلُؤَةُ الزَّرْقَاءُ 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4590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A43E7E72-B304-9D56-1103-8A54E6D5C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48;p27">
            <a:extLst>
              <a:ext uri="{FF2B5EF4-FFF2-40B4-BE49-F238E27FC236}">
                <a16:creationId xmlns:a16="http://schemas.microsoft.com/office/drawing/2014/main" xmlns="" id="{2BB598BF-5785-D891-802D-FE0918FA81F5}"/>
              </a:ext>
            </a:extLst>
          </p:cNvPr>
          <p:cNvSpPr txBox="1">
            <a:spLocks/>
          </p:cNvSpPr>
          <p:nvPr/>
        </p:nvSpPr>
        <p:spPr>
          <a:xfrm>
            <a:off x="153248" y="668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3- الممارسة المستقلة: معايير الطلاقة: الدقة والسرعة.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4B81A6AB-37D0-E435-71C5-6EF1E2C99C8C}"/>
              </a:ext>
            </a:extLst>
          </p:cNvPr>
          <p:cNvSpPr txBox="1"/>
          <p:nvPr/>
        </p:nvSpPr>
        <p:spPr>
          <a:xfrm>
            <a:off x="732999" y="356871"/>
            <a:ext cx="104739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1400" dirty="0">
                <a:solidFill>
                  <a:prstClr val="white">
                    <a:lumMod val="65000"/>
                  </a:prstClr>
                </a:solidFill>
              </a:rPr>
              <a:t>يختار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MA" sz="1400" dirty="0">
                <a:solidFill>
                  <a:prstClr val="white">
                    <a:lumMod val="65000"/>
                  </a:prstClr>
                </a:solidFill>
              </a:rPr>
              <a:t>الأستاذ</a:t>
            </a:r>
            <a:r>
              <a:rPr lang="fr-FR" sz="14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4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4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من بين التلاميذ عينة </a:t>
            </a:r>
            <a:r>
              <a:rPr lang="ar-MA" sz="1400" dirty="0">
                <a:solidFill>
                  <a:prstClr val="white">
                    <a:lumMod val="65000"/>
                  </a:prstClr>
                </a:solidFill>
              </a:rPr>
              <a:t>عشوائي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ة، ويقرأ </a:t>
            </a:r>
            <a:r>
              <a:rPr lang="ar-MA" sz="1400" dirty="0">
                <a:solidFill>
                  <a:prstClr val="white">
                    <a:lumMod val="65000"/>
                  </a:prstClr>
                </a:solidFill>
              </a:rPr>
              <a:t>كل واحد منهم خمس 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عبارات بطلاقة 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دون تدخل فوري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، ثم يقدم </a:t>
            </a:r>
            <a:r>
              <a:rPr lang="ar-MA" sz="1400" dirty="0">
                <a:solidFill>
                  <a:prstClr val="white">
                    <a:lumMod val="65000"/>
                  </a:prstClr>
                </a:solidFill>
              </a:rPr>
              <a:t>تغذية </a:t>
            </a:r>
            <a:r>
              <a:rPr lang="ar-MA" sz="1400" dirty="0">
                <a:solidFill>
                  <a:prstClr val="white">
                    <a:lumMod val="6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راجعة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1400" dirty="0">
                <a:solidFill>
                  <a:prstClr val="white">
                    <a:lumMod val="65000"/>
                  </a:prstClr>
                </a:solidFill>
              </a:rPr>
              <a:t>بعد انتهاء التلميذ من قراءة العبارات المطلوبة</a:t>
            </a:r>
            <a:r>
              <a:rPr lang="ar-MA" sz="1400" dirty="0">
                <a:solidFill>
                  <a:prstClr val="white">
                    <a:lumMod val="65000"/>
                  </a:prstClr>
                </a:solidFill>
              </a:rPr>
              <a:t>.</a:t>
            </a:r>
            <a:endParaRPr lang="fr-FR" sz="14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7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44B5F75D-434D-89AE-FB62-A1F36384E8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09" y="71470"/>
            <a:ext cx="702642" cy="7026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" name="Google Shape;1334;p211">
            <a:extLst>
              <a:ext uri="{FF2B5EF4-FFF2-40B4-BE49-F238E27FC236}">
                <a16:creationId xmlns:a16="http://schemas.microsoft.com/office/drawing/2014/main" xmlns="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5722412"/>
              </p:ext>
            </p:extLst>
          </p:nvPr>
        </p:nvGraphicFramePr>
        <p:xfrm>
          <a:off x="7825839" y="1103387"/>
          <a:ext cx="3760048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1- جِبَالُ الرِّيفِ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2- جِبَالٌ شَامِخَةٌ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xmlns="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587450"/>
              </p:ext>
            </p:extLst>
          </p:nvPr>
        </p:nvGraphicFramePr>
        <p:xfrm>
          <a:off x="7837715" y="4699659"/>
          <a:ext cx="3878799" cy="18288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:a16="http://schemas.microsoft.com/office/drawing/2014/main" xmlns="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7-شَلَّالَاتٌ مُنْسَابَةٌ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8-أَعْشَابٌ جَبَلِيَّةٌ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62715845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xmlns="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975027"/>
              </p:ext>
            </p:extLst>
          </p:nvPr>
        </p:nvGraphicFramePr>
        <p:xfrm>
          <a:off x="384620" y="4735285"/>
          <a:ext cx="3664866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:a16="http://schemas.microsoft.com/office/drawing/2014/main" xmlns="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9- مِثْلُ حَسْنَاءَ 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10- طَبِيعَةٌ خَلّابَةٌ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28969833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xmlns="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479327"/>
              </p:ext>
            </p:extLst>
          </p:nvPr>
        </p:nvGraphicFramePr>
        <p:xfrm>
          <a:off x="4334493" y="2968830"/>
          <a:ext cx="3248705" cy="16829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:a16="http://schemas.microsoft.com/office/drawing/2014/main" xmlns="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5-أَزِقَّةٌ ضَيِّقَةٌ</a:t>
                      </a:r>
                      <a:endParaRPr lang="ar-MA"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  <a:tabLst/>
                        <a:defRPr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6-أَشْجَارٌ وَارِفَةٌ</a:t>
                      </a:r>
                      <a:endParaRPr lang="ar-MA"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7573312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xmlns="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643512"/>
              </p:ext>
            </p:extLst>
          </p:nvPr>
        </p:nvGraphicFramePr>
        <p:xfrm>
          <a:off x="384621" y="1103387"/>
          <a:ext cx="374799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:a16="http://schemas.microsoft.com/office/drawing/2014/main" xmlns="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3- مَدِينَةٌ عَرِيقَةٌ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Simplified Arabic"/>
                          <a:ea typeface="Simplified Arabic"/>
                          <a:cs typeface="Simplified Arabic"/>
                          <a:sym typeface="Simplified Arabic"/>
                        </a:rPr>
                        <a:t>4-اللُّؤْلُؤَةُ الزَّرْقَاءُ 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Simplified Arabic"/>
                        <a:ea typeface="Simplified Arabic"/>
                        <a:cs typeface="Simplified Arabic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8762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29029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sz="4800" b="1" kern="0" dirty="0" smtClean="0">
              <a:solidFill>
                <a:srgbClr val="ED7D31"/>
              </a:solidFill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ب</a:t>
            </a:r>
            <a:r>
              <a:rPr lang="ar-SA" sz="48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أَقْرَأُ </a:t>
            </a:r>
            <a:r>
              <a:rPr lang="ar-MA" sz="4800" b="1" kern="0" dirty="0" smtClean="0">
                <a:solidFill>
                  <a:srgbClr val="ED7D31"/>
                </a:solidFill>
                <a:ea typeface="Calibri"/>
                <a:cs typeface="Calibri"/>
              </a:rPr>
              <a:t>النص بِطَلَاقَةٍ </a:t>
            </a:r>
            <a:r>
              <a:rPr lang="ar-MA" sz="4800" b="1" kern="0" dirty="0" smtClean="0">
                <a:solidFill>
                  <a:srgbClr val="44546A"/>
                </a:solidFill>
                <a:ea typeface="Calibri"/>
                <a:cs typeface="Calibri"/>
              </a:rPr>
              <a:t>10 دقائق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5416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>
          <a:extLst>
            <a:ext uri="{FF2B5EF4-FFF2-40B4-BE49-F238E27FC236}">
              <a16:creationId xmlns="" xmlns:a16="http://schemas.microsoft.com/office/drawing/2014/main" id="{4D1866B1-E7F7-A0AC-3F2E-0E327FDBC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30">
            <a:extLst>
              <a:ext uri="{FF2B5EF4-FFF2-40B4-BE49-F238E27FC236}">
                <a16:creationId xmlns="" xmlns:a16="http://schemas.microsoft.com/office/drawing/2014/main" id="{346B225A-FF2E-01A9-A84D-DBA7EEB8FF8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213756" y="1075731"/>
            <a:ext cx="11737304" cy="5693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indent="0" rtl="1">
              <a:lnSpc>
                <a:spcPct val="200000"/>
              </a:lnSpc>
              <a:spcBef>
                <a:spcPts val="0"/>
              </a:spcBef>
              <a:buNone/>
            </a:pPr>
            <a:r>
              <a:rPr lang="ar-MA" sz="2600" b="1" kern="1200" dirty="0" smtClean="0">
                <a:solidFill>
                  <a:srgbClr val="000000"/>
                </a:solidFill>
                <a:latin typeface="Calibri"/>
                <a:cs typeface="Calibri"/>
              </a:rPr>
              <a:t>   تَتَرَبَّعُ شَفْشَاوُنُ 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وَسَطَ سِلْسِلَةِ جِبَالِ الرِّيفِ. مَدِينَةٌ </a:t>
            </a:r>
            <a:r>
              <a:rPr lang="ar-MA" sz="2600" b="1" kern="1200" dirty="0">
                <a:solidFill>
                  <a:srgbClr val="FF0000"/>
                </a:solidFill>
                <a:latin typeface="Calibri"/>
                <a:cs typeface="Calibri"/>
              </a:rPr>
              <a:t>عَرِيقَةٌ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بِتَارِيخِهَا الطَّوِيلِ، وَمَبَانِيهَا </a:t>
            </a:r>
            <a:r>
              <a:rPr lang="ar-MA" sz="2600" b="1" kern="1200" dirty="0">
                <a:solidFill>
                  <a:srgbClr val="FF0000"/>
                </a:solidFill>
                <a:latin typeface="Calibri"/>
                <a:cs typeface="Calibri"/>
              </a:rPr>
              <a:t>التُّرَاثِيَّةِ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ذَاتِ اللَّمْسَةِ الْأَنْدَلُسِيَّةِ. تَبْدُو مِنْ بَعِيدٍ </a:t>
            </a:r>
            <a:r>
              <a:rPr lang="ar-MA" sz="2600" b="1" kern="1200" dirty="0">
                <a:solidFill>
                  <a:srgbClr val="FF0000"/>
                </a:solidFill>
                <a:latin typeface="Calibri"/>
                <a:cs typeface="Calibri"/>
              </a:rPr>
              <a:t>مِثْلَ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600" b="1" kern="1200" dirty="0" smtClean="0">
                <a:solidFill>
                  <a:srgbClr val="000000"/>
                </a:solidFill>
                <a:latin typeface="Calibri"/>
                <a:cs typeface="Calibri"/>
              </a:rPr>
              <a:t>حَسْنَاء 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تَرْتَدِي فُسْتَانًا أَزْرَقَ مُطَرَّزًا بِالْبَيَاضِ تَتَسَلَّقُ الْجَبَلَ. تَبْدُو </a:t>
            </a:r>
            <a:r>
              <a:rPr lang="ar-MA" sz="2600" b="1" kern="1200" dirty="0">
                <a:solidFill>
                  <a:srgbClr val="FF0000"/>
                </a:solidFill>
                <a:latin typeface="Calibri"/>
                <a:cs typeface="Calibri"/>
              </a:rPr>
              <a:t>كَأَنَّهَا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600" b="1" kern="1200" dirty="0" smtClean="0">
                <a:solidFill>
                  <a:srgbClr val="000000"/>
                </a:solidFill>
                <a:latin typeface="Calibri"/>
                <a:cs typeface="Calibri"/>
              </a:rPr>
              <a:t>غَيْمَةٌ 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تَسْبَحُ فِي سَمَاءٍ زَرْقَاءَ، لِذلِكَ سُمِّيَتْ بِاللُّؤْلُؤَةِ الزَّرْقَاءِ. تَتَمَيَّزُ </a:t>
            </a:r>
            <a:r>
              <a:rPr lang="ar-MA" sz="2600" b="1" kern="1200" dirty="0">
                <a:solidFill>
                  <a:srgbClr val="FF0000"/>
                </a:solidFill>
                <a:latin typeface="Calibri"/>
                <a:cs typeface="Calibri"/>
              </a:rPr>
              <a:t>بِأَزِقَّتِهَا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600" b="1" kern="1200" dirty="0" smtClean="0">
                <a:solidFill>
                  <a:srgbClr val="000000"/>
                </a:solidFill>
                <a:latin typeface="Calibri"/>
                <a:cs typeface="Calibri"/>
              </a:rPr>
              <a:t>الزَّرْقَاءِ 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الضَّيِّقةِ الْمُزَيَّنَةِ </a:t>
            </a:r>
            <a:r>
              <a:rPr lang="ar-MA" sz="2600" b="1" kern="1200" dirty="0" err="1">
                <a:solidFill>
                  <a:srgbClr val="000000"/>
                </a:solidFill>
                <a:latin typeface="Calibri"/>
                <a:cs typeface="Calibri"/>
              </a:rPr>
              <a:t>بِأُصُصِ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الزُّهُورِ الْمُلَوَّنَةِ، </a:t>
            </a:r>
            <a:r>
              <a:rPr lang="ar-MA" sz="2600" b="1" kern="1200" dirty="0" smtClean="0">
                <a:solidFill>
                  <a:srgbClr val="000000"/>
                </a:solidFill>
                <a:latin typeface="Calibri"/>
                <a:cs typeface="Calibri"/>
              </a:rPr>
              <a:t>تَنْبَعِثُ 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مِنْ أَزِقَّتِهَا </a:t>
            </a:r>
            <a:r>
              <a:rPr lang="ar-MA" sz="2600" b="1" kern="1200" dirty="0">
                <a:solidFill>
                  <a:srgbClr val="FF0000"/>
                </a:solidFill>
                <a:latin typeface="Calibri"/>
                <a:cs typeface="Calibri"/>
              </a:rPr>
              <a:t>رَوَائِحُ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الْأَعْشَابِ الْجَبَلِيَّةِ </a:t>
            </a:r>
            <a:r>
              <a:rPr lang="ar-MA" sz="2600" b="1" kern="1200" dirty="0" err="1">
                <a:solidFill>
                  <a:srgbClr val="000000"/>
                </a:solidFill>
                <a:latin typeface="Calibri"/>
                <a:cs typeface="Calibri"/>
              </a:rPr>
              <a:t>وَالطَّاجِينِ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الْمَغْرِبِيِّ، وَتَمْتَزِجُ </a:t>
            </a:r>
            <a:r>
              <a:rPr lang="ar-MA" sz="2600" b="1" kern="1200" dirty="0">
                <a:solidFill>
                  <a:srgbClr val="FF0000"/>
                </a:solidFill>
                <a:latin typeface="Calibri"/>
                <a:cs typeface="Calibri"/>
              </a:rPr>
              <a:t>أَصْوَاتُ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الْمِيَاهِ الْمُتَدَفِّقَةِ مِنْ </a:t>
            </a:r>
            <a:r>
              <a:rPr lang="ar-MA" sz="2600" b="1" kern="1200" dirty="0" err="1">
                <a:solidFill>
                  <a:srgbClr val="000000"/>
                </a:solidFill>
                <a:latin typeface="Calibri"/>
                <a:cs typeface="Calibri"/>
              </a:rPr>
              <a:t>نَافُورَاتِها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الْقَدِيمَةِ مَعَ </a:t>
            </a:r>
            <a:r>
              <a:rPr lang="ar-MA" sz="2600" b="1" kern="1200" dirty="0">
                <a:solidFill>
                  <a:srgbClr val="FF0000"/>
                </a:solidFill>
                <a:latin typeface="Calibri"/>
                <a:cs typeface="Calibri"/>
              </a:rPr>
              <a:t>أَصْوَاتِ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الْآذَانِ الْقَادِمَةِ مِنْ مَسَاجِدِها الْعَتِيقَةِ، لِتُشَكِّلَ سمْفُونِيَّةً مِنَ الطُّمَأْنينَةِ. وَعَلَى أَطْرَافِ الْمَدِينَةِ </a:t>
            </a:r>
            <a:r>
              <a:rPr lang="ar-MA" sz="2600" b="1" kern="1200" dirty="0">
                <a:solidFill>
                  <a:srgbClr val="FF0000"/>
                </a:solidFill>
                <a:latin typeface="Calibri"/>
                <a:cs typeface="Calibri"/>
              </a:rPr>
              <a:t>جِبَالٌ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شَامِخَةٌ، </a:t>
            </a:r>
            <a:r>
              <a:rPr lang="ar-MA" sz="2600" b="1" kern="1200" dirty="0">
                <a:solidFill>
                  <a:srgbClr val="FF0000"/>
                </a:solidFill>
                <a:latin typeface="Calibri"/>
                <a:cs typeface="Calibri"/>
              </a:rPr>
              <a:t>وَشَلَّالَاتٌ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 مُنْسَابَةٌ. إنَّ </a:t>
            </a:r>
            <a:r>
              <a:rPr lang="ar-MA" sz="2600" b="1" kern="1200" dirty="0" smtClean="0">
                <a:solidFill>
                  <a:srgbClr val="000000"/>
                </a:solidFill>
                <a:latin typeface="Calibri"/>
                <a:cs typeface="Calibri"/>
              </a:rPr>
              <a:t>شَفْشَاونَ 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لَيْسَتْ مَكَانًا يُوصَفُ فَقَطْ، بَلْ </a:t>
            </a:r>
            <a:r>
              <a:rPr lang="ar-MA" sz="2600" b="1" kern="1200" dirty="0" smtClean="0">
                <a:solidFill>
                  <a:srgbClr val="000000"/>
                </a:solidFill>
                <a:latin typeface="Calibri"/>
                <a:cs typeface="Calibri"/>
              </a:rPr>
              <a:t>تَجْرِبَة 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تُعَاشُ. فَأَمَامَ </a:t>
            </a:r>
            <a:r>
              <a:rPr lang="ar-MA" sz="2600" b="1" kern="1200" dirty="0" smtClean="0">
                <a:solidFill>
                  <a:srgbClr val="000000"/>
                </a:solidFill>
                <a:latin typeface="Calibri"/>
                <a:cs typeface="Calibri"/>
              </a:rPr>
              <a:t>شَفْشَاوُنَ </a:t>
            </a:r>
            <a:r>
              <a:rPr lang="ar-MA" sz="2600" b="1" kern="1200" dirty="0">
                <a:solidFill>
                  <a:srgbClr val="000000"/>
                </a:solidFill>
                <a:latin typeface="Calibri"/>
                <a:cs typeface="Calibri"/>
              </a:rPr>
              <a:t>تَشْعُرُ وَكَأَنَّ عَيْنَيْكَ تُدْرِكَانِ الْجَمَالَ لِأَوَّلِ مَرَّةٍ. </a:t>
            </a:r>
          </a:p>
        </p:txBody>
      </p:sp>
      <p:sp>
        <p:nvSpPr>
          <p:cNvPr id="1362" name="Google Shape;1362;p30">
            <a:extLst>
              <a:ext uri="{FF2B5EF4-FFF2-40B4-BE49-F238E27FC236}">
                <a16:creationId xmlns="" xmlns:a16="http://schemas.microsoft.com/office/drawing/2014/main" id="{4AB49C15-0E3B-D5F8-F265-F0143D87BB44}"/>
              </a:ext>
            </a:extLst>
          </p:cNvPr>
          <p:cNvSpPr/>
          <p:nvPr/>
        </p:nvSpPr>
        <p:spPr>
          <a:xfrm>
            <a:off x="8945208" y="0"/>
            <a:ext cx="3216767" cy="888174"/>
          </a:xfrm>
          <a:prstGeom prst="roundRect">
            <a:avLst>
              <a:gd name="adj" fmla="val 16667"/>
            </a:avLst>
          </a:prstGeom>
          <a:solidFill>
            <a:srgbClr val="ED7D31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Clr>
                <a:srgbClr val="000000"/>
              </a:buClr>
              <a:buSzPts val="2800"/>
              <a:buFont typeface="Arial"/>
              <a:buNone/>
            </a:pPr>
            <a:r>
              <a:rPr lang="ar-MA" sz="2800" b="1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أَقْرَأُ </a:t>
            </a:r>
            <a:r>
              <a:rPr lang="ar-MA" sz="2800" b="1" kern="0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النص بِطَلاقَةٍ</a:t>
            </a:r>
            <a:endParaRPr sz="1400" kern="0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079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8" name="Google Shape;1367;p31">
            <a:extLst>
              <a:ext uri="{FF2B5EF4-FFF2-40B4-BE49-F238E27FC236}">
                <a16:creationId xmlns="" xmlns:a16="http://schemas.microsoft.com/office/drawing/2014/main" id="{D8D7D8F5-A598-5453-0E57-EE2CBE1DAD49}"/>
              </a:ext>
            </a:extLst>
          </p:cNvPr>
          <p:cNvSpPr txBox="1">
            <a:spLocks/>
          </p:cNvSpPr>
          <p:nvPr/>
        </p:nvSpPr>
        <p:spPr>
          <a:xfrm>
            <a:off x="576571" y="-6642"/>
            <a:ext cx="11040563" cy="41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Calibri"/>
              <a:buNone/>
              <a:tabLst/>
              <a:defRPr/>
            </a:pP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1- </a:t>
            </a:r>
            <a:r>
              <a:rPr kumimoji="0" lang="ar-SA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النمذجة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sym typeface="Calibri"/>
              </a:rPr>
              <a:t>أقرأ </a:t>
            </a:r>
            <a:r>
              <a:rPr kumimoji="0" lang="ar-M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sym typeface="Calibri"/>
              </a:rPr>
              <a:t>النص 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sym typeface="Calibri"/>
              </a:rPr>
              <a:t>بطلاقة</a:t>
            </a:r>
            <a:r>
              <a:rPr kumimoji="0" lang="ar-M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sym typeface="Calibri"/>
              </a:rPr>
              <a:t>. </a:t>
            </a: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19" name="Google Shape;1369;p31">
            <a:extLst>
              <a:ext uri="{FF2B5EF4-FFF2-40B4-BE49-F238E27FC236}">
                <a16:creationId xmlns="" xmlns:a16="http://schemas.microsoft.com/office/drawing/2014/main" id="{34B5830C-4D4C-320B-E952-3D259F201062}"/>
              </a:ext>
            </a:extLst>
          </p:cNvPr>
          <p:cNvSpPr txBox="1"/>
          <p:nvPr/>
        </p:nvSpPr>
        <p:spPr>
          <a:xfrm>
            <a:off x="450130" y="407261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3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يحرص </a:t>
            </a:r>
            <a:r>
              <a:rPr lang="ar-MA" sz="13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الأستاذ)ة( قراءة الجمل المثبتة في الكراسة قراءة </a:t>
            </a:r>
            <a:r>
              <a:rPr lang="ar-MA" sz="1300" kern="0" dirty="0" err="1">
                <a:solidFill>
                  <a:srgbClr val="FFFFFF">
                    <a:lumMod val="65000"/>
                  </a:srgbClr>
                </a:solidFill>
                <a:sym typeface="Arial"/>
              </a:rPr>
              <a:t>اقتدائية</a:t>
            </a:r>
            <a:r>
              <a:rPr lang="ar-MA" sz="13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3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وفق معايير الطلاقة: الدقة- السرعة </a:t>
            </a:r>
            <a:r>
              <a:rPr lang="ar-MA" sz="1300" kern="0" dirty="0" smtClean="0">
                <a:solidFill>
                  <a:srgbClr val="FFFFFF">
                    <a:lumMod val="65000"/>
                  </a:srgbClr>
                </a:solidFill>
                <a:sym typeface="Calibri"/>
              </a:rPr>
              <a:t>والاسترسال،  ويطلب </a:t>
            </a:r>
            <a:r>
              <a:rPr lang="ar-MA" sz="13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من التلاميذ </a:t>
            </a:r>
            <a:r>
              <a:rPr lang="ar-MA" sz="13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استعمال الإشارة بالأصبع أو قلم الرصاص </a:t>
            </a:r>
            <a:r>
              <a:rPr lang="ar-MA" sz="13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في تتبع الكلمات المقروءة </a:t>
            </a:r>
            <a:r>
              <a:rPr lang="ar-MA" sz="12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20" name="Google Shape;1370;p31">
            <a:extLst>
              <a:ext uri="{FF2B5EF4-FFF2-40B4-BE49-F238E27FC236}">
                <a16:creationId xmlns="" xmlns:a16="http://schemas.microsoft.com/office/drawing/2014/main" id="{4D0DAC89-7C81-5615-A801-05D2D5A97DE9}"/>
              </a:ext>
            </a:extLst>
          </p:cNvPr>
          <p:cNvPicPr preferRelativeResize="0"/>
          <p:nvPr/>
        </p:nvPicPr>
        <p:blipFill rotWithShape="1"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1369;p31">
            <a:extLst>
              <a:ext uri="{FF2B5EF4-FFF2-40B4-BE49-F238E27FC236}">
                <a16:creationId xmlns="" xmlns:a16="http://schemas.microsoft.com/office/drawing/2014/main" id="{76E81B0F-9E2C-298B-C5C0-266C787630DE}"/>
              </a:ext>
            </a:extLst>
          </p:cNvPr>
          <p:cNvSpPr txBox="1"/>
          <p:nvPr/>
        </p:nvSpPr>
        <p:spPr>
          <a:xfrm>
            <a:off x="996948" y="1754993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M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يحرص 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 </a:t>
            </a: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الأستاذ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cs typeface="Arial"/>
                <a:sym typeface="Arial"/>
              </a:rPr>
              <a:t>)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ة</a:t>
            </a: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cs typeface="Arial"/>
                <a:sym typeface="Arial"/>
              </a:rPr>
              <a:t>(</a:t>
            </a: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 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قراءة </a:t>
            </a: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النص 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قراءة اقتدائية </a:t>
            </a:r>
            <a:r>
              <a:rPr kumimoji="0" lang="ar-M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على تتبع أخطاء المتعلمين.</a:t>
            </a:r>
            <a:endParaRPr kumimoji="0" sz="1400" b="0" i="1" u="none" strike="noStrike" kern="0" cap="none" spc="0" normalizeH="0" baseline="0" noProof="0" dirty="0" smtClean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99569" y="3822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3726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D5925C5B-41E5-51E1-AFBB-2FF7585ADC8D}"/>
              </a:ext>
            </a:extLst>
          </p:cNvPr>
          <p:cNvSpPr txBox="1">
            <a:spLocks/>
          </p:cNvSpPr>
          <p:nvPr/>
        </p:nvSpPr>
        <p:spPr>
          <a:xfrm>
            <a:off x="336122" y="218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2- الممارسة الموجهة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نقرأ الآن </a:t>
            </a:r>
            <a:r>
              <a:rPr kumimoji="0" lang="ar-M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النص 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قِرَاءَة صامتة، ونضع سطرا أسفل الكلمات التي نجد صعوبة في قراءتها بدقة.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pic>
        <p:nvPicPr>
          <p:cNvPr id="6" name="Google Shape;1368;p31">
            <a:extLst>
              <a:ext uri="{FF2B5EF4-FFF2-40B4-BE49-F238E27FC236}">
                <a16:creationId xmlns="" xmlns:a16="http://schemas.microsoft.com/office/drawing/2014/main" id="{266BF60B-5129-29D6-FD78-B2FD83CF22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9004" y="33640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6587A1E1-E851-7F5F-3C67-4CA0F0720BC7}"/>
              </a:ext>
            </a:extLst>
          </p:cNvPr>
          <p:cNvSpPr txBox="1"/>
          <p:nvPr/>
        </p:nvSpPr>
        <p:spPr>
          <a:xfrm>
            <a:off x="336121" y="402713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يحرص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الأستاذ)ة( قراءة الجمل المثبتة في الكراسة قراءة </a:t>
            </a:r>
            <a:r>
              <a:rPr lang="ar-MA" sz="1200" kern="0" dirty="0" err="1">
                <a:solidFill>
                  <a:srgbClr val="FFFFFF">
                    <a:lumMod val="65000"/>
                  </a:srgbClr>
                </a:solidFill>
                <a:sym typeface="Arial"/>
              </a:rPr>
              <a:t>اقتدائية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وفق معايير الطلاقة: الدقة- السرعة والاسترسال- تمثل المعنى. ويطلب من التلاميذ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استعمال الإشارة بالأصبع أو قلم الرصاص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في تتبع الكلمات المقروءة </a:t>
            </a:r>
            <a:r>
              <a:rPr lang="ar-MA" sz="11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8" name="Google Shape;1370;p31">
            <a:extLst>
              <a:ext uri="{FF2B5EF4-FFF2-40B4-BE49-F238E27FC236}">
                <a16:creationId xmlns="" xmlns:a16="http://schemas.microsoft.com/office/drawing/2014/main" id="{9BEB9A17-F6BE-3794-2298-FE0B8398BE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99569" y="3822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3016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2FA70DE0-DF08-2475-CFD2-2400CFCF4DE3}"/>
              </a:ext>
            </a:extLst>
          </p:cNvPr>
          <p:cNvSpPr txBox="1">
            <a:spLocks/>
          </p:cNvSpPr>
          <p:nvPr/>
        </p:nvSpPr>
        <p:spPr>
          <a:xfrm>
            <a:off x="520204" y="170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2- الممارسة الموجهة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نقرأ الآن </a:t>
            </a:r>
            <a:r>
              <a:rPr kumimoji="0" lang="ar-M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النص 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بطلاقة.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pic>
        <p:nvPicPr>
          <p:cNvPr id="6" name="Google Shape;1368;p31">
            <a:extLst>
              <a:ext uri="{FF2B5EF4-FFF2-40B4-BE49-F238E27FC236}">
                <a16:creationId xmlns="" xmlns:a16="http://schemas.microsoft.com/office/drawing/2014/main" id="{5496A4BF-0748-BD83-D56A-87CEF22AC87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495" y="0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D032CACB-7574-3FDD-2F59-07AE54AAE203}"/>
              </a:ext>
            </a:extLst>
          </p:cNvPr>
          <p:cNvSpPr txBox="1"/>
          <p:nvPr/>
        </p:nvSpPr>
        <p:spPr>
          <a:xfrm>
            <a:off x="520204" y="446889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يطلب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من بعض التلاميذ المرور إلى السبورة وقراءة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جمل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بطلاقة، ويحرص على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التصحيح الفوري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لقراءة كل تلميذ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بإشراك زملائه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، ويطلب منهم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إبداء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رأيهم، ويختم بتقديم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تغذية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راجعة.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8" name="Google Shape;1370;p31">
            <a:extLst>
              <a:ext uri="{FF2B5EF4-FFF2-40B4-BE49-F238E27FC236}">
                <a16:creationId xmlns="" xmlns:a16="http://schemas.microsoft.com/office/drawing/2014/main" id="{74530198-A2EE-1A7B-5C4F-389D2537A2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99569" y="3822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0221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7DEC2C00-05F2-06C0-4A4A-24F2716BACAA}"/>
              </a:ext>
            </a:extLst>
          </p:cNvPr>
          <p:cNvSpPr txBox="1">
            <a:spLocks/>
          </p:cNvSpPr>
          <p:nvPr/>
        </p:nvSpPr>
        <p:spPr>
          <a:xfrm>
            <a:off x="587388" y="257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3- الممارسة المستقلة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أقرأ الآن </a:t>
            </a:r>
            <a:r>
              <a:rPr kumimoji="0" lang="ar-M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النص 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بطلاقة.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pic>
        <p:nvPicPr>
          <p:cNvPr id="6" name="Google Shape;1368;p31">
            <a:extLst>
              <a:ext uri="{FF2B5EF4-FFF2-40B4-BE49-F238E27FC236}">
                <a16:creationId xmlns="" xmlns:a16="http://schemas.microsoft.com/office/drawing/2014/main" id="{0F995303-8738-CAD5-E16E-FA6E947820F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495" y="44215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36D646B3-E96A-1DA9-9FF7-E16AE27A47B7}"/>
              </a:ext>
            </a:extLst>
          </p:cNvPr>
          <p:cNvSpPr txBox="1"/>
          <p:nvPr/>
        </p:nvSpPr>
        <p:spPr>
          <a:xfrm>
            <a:off x="317437" y="370377"/>
            <a:ext cx="11152808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يتناوب التلاميذ على 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جمل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بطلاقة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دون تدخل فوري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من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، ثم يقدم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تغذية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راجعة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بعد انتهاء كل تلميذ من 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الجملة المطلوبة،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بناء على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معايير القراءة السليمة: السلامة من الأخطاء- الاسترسال-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تمثل المعنى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8" name="Google Shape;1370;p31">
            <a:extLst>
              <a:ext uri="{FF2B5EF4-FFF2-40B4-BE49-F238E27FC236}">
                <a16:creationId xmlns="" xmlns:a16="http://schemas.microsoft.com/office/drawing/2014/main" id="{F32656D2-0BA5-5014-A521-8DB23CC2449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99569" y="3822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820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052C8097-102F-9ACB-AD3F-00F7A1F17045}"/>
              </a:ext>
            </a:extLst>
          </p:cNvPr>
          <p:cNvSpPr txBox="1">
            <a:spLocks/>
          </p:cNvSpPr>
          <p:nvPr/>
        </p:nvSpPr>
        <p:spPr>
          <a:xfrm>
            <a:off x="524302" y="-45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Calibri"/>
                <a:sym typeface="Calibri"/>
              </a:rPr>
              <a:t>4- التغذية الراجعة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: أقرأ</a:t>
            </a:r>
            <a:r>
              <a:rPr kumimoji="0" lang="ar-M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ُ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 الكلمات التي كنت</a:t>
            </a:r>
            <a:r>
              <a:rPr kumimoji="0" lang="ar-M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ُ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 أجد صعوبة في قراءتها بطلاقة </a:t>
            </a:r>
            <a:r>
              <a:rPr kumimoji="0" lang="ar-MA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(</a:t>
            </a:r>
            <a:r>
              <a:rPr kumimoji="0" lang="ar-SA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 المسطر تحتها أثناء القراءة الصامتة</a:t>
            </a:r>
            <a:r>
              <a:rPr kumimoji="0" lang="ar-MA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)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.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6" name="Google Shape;1369;p31">
            <a:extLst>
              <a:ext uri="{FF2B5EF4-FFF2-40B4-BE49-F238E27FC236}">
                <a16:creationId xmlns="" xmlns:a16="http://schemas.microsoft.com/office/drawing/2014/main" id="{EDEAD27F-1804-4595-B060-DF6B95F07EA1}"/>
              </a:ext>
            </a:extLst>
          </p:cNvPr>
          <p:cNvSpPr txBox="1"/>
          <p:nvPr/>
        </p:nvSpPr>
        <p:spPr>
          <a:xfrm>
            <a:off x="381880" y="370153"/>
            <a:ext cx="11159646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يختار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الأستاذ عينة من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التلاميذ الذين وجدوا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صعوبة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في قراءة بعض الكلمات أثناء مرحلة القراءة الصامتة، ويطلب منهم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إعادة قراءتها بطلاقة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وبصوت مرتفع، قصد تتبع تطور أدائهم القرائي.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7" name="Google Shape;1370;p31">
            <a:extLst>
              <a:ext uri="{FF2B5EF4-FFF2-40B4-BE49-F238E27FC236}">
                <a16:creationId xmlns="" xmlns:a16="http://schemas.microsoft.com/office/drawing/2014/main" id="{5170D82C-C69B-3575-BA70-91215C43814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16008" y="234166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306F9C73-83A3-A6BF-1E3F-3CAF08AB8BC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59" y="45528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99569" y="3822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3696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="" xmlns:a16="http://schemas.microsoft.com/office/drawing/2014/main" id="{99595CBD-654E-B287-7FBD-B5243222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E0C9E64-4494-AA92-435E-A4933940D53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7" name="Google Shape;1367;p31">
            <a:extLst>
              <a:ext uri="{FF2B5EF4-FFF2-40B4-BE49-F238E27FC236}">
                <a16:creationId xmlns="" xmlns:a16="http://schemas.microsoft.com/office/drawing/2014/main" id="{25F04618-4AAE-D48E-EA3B-D687BD61420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5360" y="6754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/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5- التقويم الذاتي: أقوم أدائي القرائي ذاتيا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69" name="Google Shape;1369;p31">
            <a:extLst>
              <a:ext uri="{FF2B5EF4-FFF2-40B4-BE49-F238E27FC236}">
                <a16:creationId xmlns="" xmlns:a16="http://schemas.microsoft.com/office/drawing/2014/main" id="{7504D60D-7325-8890-6465-9213C6BA2E9B}"/>
              </a:ext>
            </a:extLst>
          </p:cNvPr>
          <p:cNvSpPr txBox="1"/>
          <p:nvPr/>
        </p:nvSpPr>
        <p:spPr>
          <a:xfrm>
            <a:off x="765613" y="338777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>
                <a:solidFill>
                  <a:prstClr val="white">
                    <a:lumMod val="50000"/>
                  </a:prst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sym typeface="Calibri"/>
              </a:rPr>
              <a:t>يطلب الأستاذ من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التلاميذ أن يقوموا أداءهم القرائي ذاتيا بوضع دائرة أمام الرمز الموافق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لإنجازه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م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القرائي في الجهة الخاصة بذلك على الكراسة. </a:t>
            </a:r>
            <a:endParaRPr lang="fr-FR" sz="14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9EC9F32-7DA0-FFCB-A933-340B84C47D19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="" xmlns:a16="http://schemas.microsoft.com/office/drawing/2014/main" id="{9C14266C-0E07-8282-A326-D95D777F3B6D}"/>
              </a:ext>
            </a:extLst>
          </p:cNvPr>
          <p:cNvSpPr/>
          <p:nvPr/>
        </p:nvSpPr>
        <p:spPr>
          <a:xfrm>
            <a:off x="214489" y="981372"/>
            <a:ext cx="11824263" cy="6151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2800" b="1" dirty="0">
                <a:solidFill>
                  <a:prstClr val="white"/>
                </a:solidFill>
              </a:rPr>
              <a:t>أحرص على التقويم الذاتي المنتظم لأدائي </a:t>
            </a:r>
            <a:r>
              <a:rPr lang="ar-SA" sz="2800" b="1" dirty="0" smtClean="0">
                <a:solidFill>
                  <a:prstClr val="white"/>
                </a:solidFill>
              </a:rPr>
              <a:t>القرائي</a:t>
            </a:r>
            <a:r>
              <a:rPr lang="ar-MA" sz="2800" b="1" dirty="0" smtClean="0">
                <a:solidFill>
                  <a:prstClr val="white"/>
                </a:solidFill>
              </a:rPr>
              <a:t>  وفق المعايير المثبتة بالكراسة ص: 51</a:t>
            </a:r>
            <a:r>
              <a:rPr lang="ar-SA" sz="2800" b="1" dirty="0" smtClean="0">
                <a:solidFill>
                  <a:prstClr val="white"/>
                </a:solidFill>
              </a:rPr>
              <a:t> </a:t>
            </a:r>
            <a:endParaRPr lang="fr-FR" sz="2800" b="1" dirty="0">
              <a:solidFill>
                <a:prstClr val="white"/>
              </a:solidFill>
            </a:endParaRPr>
          </a:p>
        </p:txBody>
      </p:sp>
      <p:pic>
        <p:nvPicPr>
          <p:cNvPr id="1027" name="Picture 3" descr="C:\Users\HP\Desktop\طارل 2025-2026\الوثائق المنجزة\الكراسات\القراءو اللبنة 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31" y="2314221"/>
            <a:ext cx="10574337" cy="3790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2521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p36"/>
          <p:cNvSpPr txBox="1">
            <a:spLocks noGrp="1"/>
          </p:cNvSpPr>
          <p:nvPr>
            <p:ph type="title"/>
          </p:nvPr>
        </p:nvSpPr>
        <p:spPr>
          <a:xfrm>
            <a:off x="2063552" y="278092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libri"/>
              <a:buNone/>
            </a:pPr>
            <a:r>
              <a:rPr lang="ar-MA" sz="60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lang="ar-SA" sz="60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الثاني</a:t>
            </a:r>
            <a:r>
              <a:rPr lang="ar-MA" dirty="0"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dirty="0">
                <a:latin typeface="Calibri"/>
                <a:ea typeface="Calibri"/>
                <a:cs typeface="Calibri"/>
                <a:sym typeface="Calibri"/>
              </a:rPr>
            </a:br>
            <a:r>
              <a:rPr lang="ar-MA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أُغْنِي رَصِيدِي فِي </a:t>
            </a:r>
            <a:r>
              <a:rPr lang="ar-MA" dirty="0" smtClean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الوصف</a:t>
            </a:r>
            <a:r>
              <a:rPr lang="ar-MA" dirty="0"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dirty="0">
                <a:latin typeface="Calibri"/>
                <a:ea typeface="Calibri"/>
                <a:cs typeface="Calibri"/>
                <a:sym typeface="Calibri"/>
              </a:rPr>
            </a:br>
            <a:r>
              <a:rPr lang="ar-MA" sz="4000" b="1" i="0" u="none" strike="noStrike" cap="none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( 05  دقائق)</a:t>
            </a:r>
            <a:r>
              <a:rPr lang="ar-MA" dirty="0">
                <a:latin typeface="Calibri"/>
                <a:ea typeface="Calibri"/>
                <a:cs typeface="Calibri"/>
                <a:sym typeface="Calibri"/>
              </a:rPr>
              <a:t>             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115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1082" y="2739866"/>
            <a:ext cx="2161891" cy="28825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467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1367;p31">
            <a:extLst>
              <a:ext uri="{FF2B5EF4-FFF2-40B4-BE49-F238E27FC236}">
                <a16:creationId xmlns="" xmlns:a16="http://schemas.microsoft.com/office/drawing/2014/main" id="{C90BE88A-772B-C772-948A-D9A4D74837B5}"/>
              </a:ext>
            </a:extLst>
          </p:cNvPr>
          <p:cNvSpPr txBox="1">
            <a:spLocks/>
          </p:cNvSpPr>
          <p:nvPr/>
        </p:nvSpPr>
        <p:spPr>
          <a:xfrm>
            <a:off x="166041" y="66129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الآن سنتعرف بعض العبارات التي تساعدنا في إغناء رصيدنا في </a:t>
            </a:r>
            <a:r>
              <a:rPr kumimoji="0" lang="ar-M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الوصف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.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26DC817B-8F3D-974A-538A-EA86CABA33FC}"/>
              </a:ext>
            </a:extLst>
          </p:cNvPr>
          <p:cNvSpPr txBox="1"/>
          <p:nvPr/>
        </p:nvSpPr>
        <p:spPr>
          <a:xfrm>
            <a:off x="1019697" y="498118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MA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يدعو الأستاذ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cs typeface="Arial"/>
                <a:sym typeface="Arial"/>
              </a:rPr>
              <a:t>)</a:t>
            </a:r>
            <a:r>
              <a:rPr kumimoji="0" lang="ar-SA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ة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cs typeface="Arial"/>
                <a:sym typeface="Arial"/>
              </a:rPr>
              <a:t>(</a:t>
            </a:r>
            <a:r>
              <a:rPr kumimoji="0" lang="ar-SA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 التلاميذ</a:t>
            </a:r>
            <a:r>
              <a:rPr kumimoji="0" lang="ar-MA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 إلى </a:t>
            </a:r>
            <a:r>
              <a:rPr kumimoji="0" lang="ar-MA" sz="1400" b="0" i="0" u="sng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Arial"/>
              </a:rPr>
              <a:t>قراءة </a:t>
            </a:r>
            <a:r>
              <a:rPr kumimoji="0" lang="ar-SA" sz="1400" b="0" i="0" u="sng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Arial"/>
              </a:rPr>
              <a:t>العبارات</a:t>
            </a:r>
            <a:r>
              <a:rPr kumimoji="0" lang="ar-MA" sz="1400" b="0" i="0" u="sng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Arial"/>
              </a:rPr>
              <a:t> الوصفية المثبتة بالكراسة  قراءة سليمة </a:t>
            </a:r>
            <a:r>
              <a:rPr kumimoji="0" lang="ar-MA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، </a:t>
            </a:r>
            <a:r>
              <a:rPr kumimoji="0" lang="ar-SA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وينبه</a:t>
            </a:r>
            <a:r>
              <a:rPr kumimoji="0" lang="ar-MA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 إلى أنها ستفيد في فهم النص</a:t>
            </a:r>
            <a:r>
              <a:rPr kumimoji="0" lang="ar-SA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 المقروء، </a:t>
            </a:r>
            <a:r>
              <a:rPr kumimoji="0" lang="ar-MA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وفي </a:t>
            </a:r>
            <a:r>
              <a:rPr kumimoji="0" lang="ar-SA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إنتاج الجمل والفقرات </a:t>
            </a:r>
            <a:r>
              <a:rPr kumimoji="0" lang="ar-MA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sym typeface="Arial"/>
              </a:rPr>
              <a:t>الوصفية.</a:t>
            </a:r>
            <a:endParaRPr kumimoji="0" lang="fr-FR" sz="1200" b="0" i="0" u="none" strike="noStrike" kern="0" cap="none" spc="0" normalizeH="0" baseline="0" noProof="0" dirty="0" smtClean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cs typeface="Arial"/>
              <a:sym typeface="Arial"/>
            </a:endParaRPr>
          </a:p>
        </p:txBody>
      </p:sp>
      <p:pic>
        <p:nvPicPr>
          <p:cNvPr id="8" name="Google Shape;1368;p31">
            <a:extLst>
              <a:ext uri="{FF2B5EF4-FFF2-40B4-BE49-F238E27FC236}">
                <a16:creationId xmlns="" xmlns:a16="http://schemas.microsoft.com/office/drawing/2014/main" id="{04F3A1B3-6ECB-8C03-07FE-395A174557E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269" y="-63687"/>
            <a:ext cx="730250" cy="730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96332"/>
              </p:ext>
            </p:extLst>
          </p:nvPr>
        </p:nvGraphicFramePr>
        <p:xfrm>
          <a:off x="138546" y="825064"/>
          <a:ext cx="11831781" cy="4769651"/>
        </p:xfrm>
        <a:graphic>
          <a:graphicData uri="http://schemas.openxmlformats.org/drawingml/2006/table">
            <a:tbl>
              <a:tblPr firstRow="1" bandRow="1"/>
              <a:tblGrid>
                <a:gridCol w="4835742"/>
                <a:gridCol w="4460657"/>
                <a:gridCol w="2535382"/>
              </a:tblGrid>
              <a:tr h="10206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kumimoji="0" lang="ar-MA" sz="2800" b="1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أَدَوَاتُ الْوَصْفِ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kumimoji="0" lang="ar-MA" sz="2800" b="1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الْمَوْصُوفَاتُ الْفَرْعِيَّةُ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kumimoji="0" lang="ar-MA" sz="2800" b="1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الْمَوْصُوفُ الرَّئِيسِيُّ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881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kumimoji="0" lang="ar-MA" sz="24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تَبْدُو مِثْلَ، كَأَنَّهَا...، </a:t>
                      </a:r>
                    </a:p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kumimoji="0" lang="ar-MA" sz="24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تَتَمَيَّزُ بِ...،  تُشْبِهُ...، </a:t>
                      </a:r>
                    </a:p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kumimoji="0" lang="ar-MA" sz="24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تَشُمُّ رَائِحَةَ </a:t>
                      </a:r>
                      <a:r>
                        <a:rPr kumimoji="0" lang="ar-MA" sz="2400" b="0" i="0" u="none" strike="noStrike" kern="0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ٱلزُّهُورِ</a:t>
                      </a:r>
                      <a:r>
                        <a:rPr kumimoji="0" lang="ar-MA" sz="24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، تَسْمَعُ أَصْوَاتَ الْمِيَاهِ، تَشْعُرُ بِعَبَقِ </a:t>
                      </a:r>
                      <a:r>
                        <a:rPr kumimoji="0" lang="ar-MA" sz="2400" b="0" i="0" u="none" strike="noStrike" kern="0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ٱلْتَّارِيخِ</a:t>
                      </a:r>
                      <a:r>
                        <a:rPr kumimoji="0" lang="ar-MA" sz="24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، جِبَالٌ شَامِخَةٌ.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kumimoji="0" lang="ar-MA" sz="24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مَبَانِيهَا </a:t>
                      </a:r>
                      <a:r>
                        <a:rPr kumimoji="0" lang="ar-MA" sz="2400" b="0" i="0" u="none" strike="noStrike" kern="0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ٱلتُّرَاثِيَّةُ</a:t>
                      </a:r>
                      <a:r>
                        <a:rPr kumimoji="0" lang="ar-MA" sz="24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،</a:t>
                      </a:r>
                    </a:p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kumimoji="0" lang="ar-MA" sz="24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أَزِقَّتُهَا </a:t>
                      </a:r>
                      <a:r>
                        <a:rPr kumimoji="0" lang="ar-MA" sz="2400" b="0" i="0" u="none" strike="noStrike" kern="0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ٱلزَّرْقَاءُ</a:t>
                      </a:r>
                      <a:r>
                        <a:rPr kumimoji="0" lang="ar-MA" sz="24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، </a:t>
                      </a:r>
                    </a:p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kumimoji="0" lang="ar-MA" sz="2400" b="0" i="0" u="none" strike="noStrike" kern="0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ٱلنَّافُورَاتُ</a:t>
                      </a:r>
                      <a:r>
                        <a:rPr kumimoji="0" lang="ar-MA" sz="24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kumimoji="0" lang="ar-MA" sz="2400" b="0" i="0" u="none" strike="noStrike" kern="0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ٱلْقَدِيمَةُ</a:t>
                      </a:r>
                      <a:r>
                        <a:rPr kumimoji="0" lang="ar-MA" sz="24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، </a:t>
                      </a:r>
                    </a:p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kumimoji="0" lang="ar-MA" sz="2400" b="0" i="0" u="none" strike="noStrike" kern="0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ٱلْمَسَاجِدُ</a:t>
                      </a:r>
                      <a:r>
                        <a:rPr kumimoji="0" lang="ar-MA" sz="24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kumimoji="0" lang="ar-MA" sz="2400" b="0" i="0" u="none" strike="noStrike" kern="0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ٱلْعَتِيقَةُ</a:t>
                      </a:r>
                      <a:r>
                        <a:rPr kumimoji="0" lang="ar-MA" sz="24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،</a:t>
                      </a:r>
                    </a:p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kumimoji="0" lang="ar-MA" sz="24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kumimoji="0" lang="ar-MA" sz="2400" b="0" i="0" u="none" strike="noStrike" kern="0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ٱلطَّبِيعَةُ</a:t>
                      </a:r>
                      <a:r>
                        <a:rPr kumimoji="0" lang="ar-MA" sz="24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kumimoji="0" lang="ar-MA" sz="2400" b="0" i="0" u="none" strike="noStrike" kern="0" cap="none" spc="0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ٱلْخَلَّابَةُ</a:t>
                      </a:r>
                      <a:r>
                        <a:rPr kumimoji="0" lang="ar-MA" sz="24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endParaRPr kumimoji="0" lang="ar-MA" sz="2400" b="0" i="0" u="none" strike="noStrike" kern="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kumimoji="0" lang="ar-MA" sz="2400" b="0" i="0" u="none" strike="noStrike" kern="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مَدِينَةُ شَفْشَاوُن 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96674" y="-12452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4449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675701A-4AA8-2089-F9E0-0CAD4BEEB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04B65BDB-22F3-EB17-94DF-07B915AE59EA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BE564D95-A06B-02B3-C1D0-543E5BBF7E8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9B2C05D1-E7A5-7ECA-5A9E-C996BA0400E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20A18381-8FA2-3604-BE90-A2EA167BAC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E87811A5-F94A-5853-7869-85CDC1E5A8B2}"/>
              </a:ext>
            </a:extLst>
          </p:cNvPr>
          <p:cNvSpPr txBox="1"/>
          <p:nvPr/>
        </p:nvSpPr>
        <p:spPr>
          <a:xfrm>
            <a:off x="5231567" y="2008346"/>
            <a:ext cx="5400765" cy="31584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النشاط </a:t>
            </a:r>
            <a:r>
              <a:rPr lang="ar-S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الثالث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أُجِيبُ عَنْ أَسْئِلَةِ الفَهْمِ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دقيقة</a:t>
            </a:r>
            <a:r>
              <a:rPr lang="ar-MA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r-FR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4800" b="1" kern="0" dirty="0" smtClean="0">
                <a:solidFill>
                  <a:srgbClr val="44546A"/>
                </a:solidFill>
                <a:latin typeface="Arial"/>
                <a:ea typeface="Calibri"/>
              </a:rPr>
              <a:t>15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173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4510" y="2078404"/>
            <a:ext cx="2025895" cy="27011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19119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00;p44"/>
          <p:cNvSpPr txBox="1">
            <a:spLocks/>
          </p:cNvSpPr>
          <p:nvPr/>
        </p:nvSpPr>
        <p:spPr>
          <a:xfrm>
            <a:off x="825401" y="16306"/>
            <a:ext cx="10161104" cy="370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lnSpc>
                <a:spcPct val="100000"/>
              </a:lnSpc>
            </a:pPr>
            <a:r>
              <a:rPr lang="ar-SA" sz="1600" kern="12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الآن، سننتقل إلى فهم المعاني المباشرة للنص المقروء، من خلال الأسئلة المثبتة في الكراسة.</a:t>
            </a:r>
            <a:endParaRPr lang="ar-SA" sz="1600" kern="1200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</p:txBody>
      </p:sp>
      <p:sp>
        <p:nvSpPr>
          <p:cNvPr id="6" name="Google Shape;1503;p44"/>
          <p:cNvSpPr txBox="1"/>
          <p:nvPr/>
        </p:nvSpPr>
        <p:spPr>
          <a:xfrm>
            <a:off x="769338" y="1121465"/>
            <a:ext cx="11208666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M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1-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أَيْنَ تَقَعُ مَدِينَةُ 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شَفْشَاون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انْطِلَاقًا مِنَ الفقْرَةِ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  <a:endParaRPr kumimoji="0" sz="3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525;p46"/>
          <p:cNvSpPr txBox="1"/>
          <p:nvPr/>
        </p:nvSpPr>
        <p:spPr>
          <a:xfrm>
            <a:off x="733367" y="2834163"/>
            <a:ext cx="11208666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S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kumimoji="0" lang="ar-M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بِمَاذَا شُبِّهَتْ مَدِينَةُ شَفْشَاون فِي بِدَايَةِ النَّصِّ؟</a:t>
            </a:r>
            <a:endParaRPr kumimoji="0" lang="ar-MA" sz="3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542;p48"/>
          <p:cNvSpPr txBox="1"/>
          <p:nvPr/>
        </p:nvSpPr>
        <p:spPr>
          <a:xfrm>
            <a:off x="765383" y="3710145"/>
            <a:ext cx="11216643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ar-M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حَدِّدِ الحَوَاسَّ الَّتِي تَمَّ اسْتِعْمَالُهَا فِي وَصْفِ مَدِينَةِ </a:t>
            </a:r>
            <a:r>
              <a:rPr lang="ar-SA" sz="3200" b="1" kern="0" dirty="0" err="1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و</a:t>
            </a:r>
            <a:r>
              <a:rPr lang="ar-S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ن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َ</a:t>
            </a:r>
            <a:r>
              <a:rPr lang="ar-S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 </a:t>
            </a:r>
          </a:p>
        </p:txBody>
      </p:sp>
      <p:pic>
        <p:nvPicPr>
          <p:cNvPr id="9" name="Google Shape;1368;p31">
            <a:extLst>
              <a:ext uri="{FF2B5EF4-FFF2-40B4-BE49-F238E27FC236}">
                <a16:creationId xmlns="" xmlns:a16="http://schemas.microsoft.com/office/drawing/2014/main" id="{D784D774-F9A5-8B45-5BD3-7E8FDC2B44A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133" y="-6642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558;p216">
            <a:extLst>
              <a:ext uri="{FF2B5EF4-FFF2-40B4-BE49-F238E27FC236}">
                <a16:creationId xmlns="" xmlns:a16="http://schemas.microsoft.com/office/drawing/2014/main" id="{72260EBF-D4FC-4F7E-C5CD-E7FB9F52FE22}"/>
              </a:ext>
            </a:extLst>
          </p:cNvPr>
          <p:cNvSpPr txBox="1"/>
          <p:nvPr/>
        </p:nvSpPr>
        <p:spPr>
          <a:xfrm>
            <a:off x="765383" y="4448493"/>
            <a:ext cx="11176650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S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kumimoji="0" lang="ar-M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لِمَاذَا تُلَقَّبُ 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شَفْشَاونُ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بِ "اللُّؤْلُؤَةِ الزَّرْقَاءِ؟</a:t>
            </a:r>
            <a:endParaRPr kumimoji="0" lang="ar-MA" sz="3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503;p44">
            <a:extLst>
              <a:ext uri="{FF2B5EF4-FFF2-40B4-BE49-F238E27FC236}">
                <a16:creationId xmlns="" xmlns:a16="http://schemas.microsoft.com/office/drawing/2014/main" id="{B9BF71F0-A630-6154-4A88-C27567E1D0F5}"/>
              </a:ext>
            </a:extLst>
          </p:cNvPr>
          <p:cNvSpPr txBox="1"/>
          <p:nvPr/>
        </p:nvSpPr>
        <p:spPr>
          <a:xfrm>
            <a:off x="749375" y="2025318"/>
            <a:ext cx="11208666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ar-M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</a:rPr>
              <a:t>ما الطَّابَعُ المِعْمَارِيُّ الَّذِي تَتَمَيَّزُ بِهِ مَبَانِي شَفْشَاون ؟</a:t>
            </a:r>
            <a:endParaRPr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369;p31">
            <a:extLst>
              <a:ext uri="{FF2B5EF4-FFF2-40B4-BE49-F238E27FC236}">
                <a16:creationId xmlns:a16="http://schemas.microsoft.com/office/drawing/2014/main" xmlns="" id="{064A53CD-3BCE-9C5E-D82F-95500ACA70E6}"/>
              </a:ext>
            </a:extLst>
          </p:cNvPr>
          <p:cNvSpPr txBox="1"/>
          <p:nvPr/>
        </p:nvSpPr>
        <p:spPr>
          <a:xfrm>
            <a:off x="246408" y="307755"/>
            <a:ext cx="10787683" cy="41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-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يدعو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الأستاذ</a:t>
            </a:r>
            <a:r>
              <a:rPr lang="fr-FR" sz="1400" dirty="0">
                <a:solidFill>
                  <a:prstClr val="white">
                    <a:lumMod val="50000"/>
                  </a:prstClr>
                </a:solidFill>
              </a:rPr>
              <a:t>)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ة</a:t>
            </a:r>
            <a:r>
              <a:rPr lang="fr-FR" sz="1400" dirty="0">
                <a:solidFill>
                  <a:prstClr val="white">
                    <a:lumMod val="50000"/>
                  </a:prstClr>
                </a:solidFill>
              </a:rPr>
              <a:t>(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بعض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التلاميذ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إلى </a:t>
            </a:r>
            <a:r>
              <a:rPr lang="ar-M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قراءة </a:t>
            </a:r>
            <a:r>
              <a:rPr lang="ar-S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الأسئلة المثبتة في الكراسة </a:t>
            </a:r>
            <a:r>
              <a:rPr lang="ar-MA" sz="1400" u="sng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بطلاقة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،  وبعد ذلك يكلفهم جميعا </a:t>
            </a:r>
            <a:r>
              <a:rPr lang="ar-MA" sz="1400" dirty="0" err="1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با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لإجابة عنها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.</a:t>
            </a:r>
          </a:p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- تنتهي أنشطة» 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أُجِيبُ عَنْ أَسْئِلَةِ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الفَهْمِ» 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بتقييم ذاتي محددة معاييره في الكراسة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،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ويحرص الأستاذ على إنجاز التلاميذ له</a:t>
            </a:r>
            <a:endParaRPr lang="fr-FR" sz="1400" dirty="0">
              <a:solidFill>
                <a:prstClr val="white">
                  <a:lumMod val="5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99569" y="3822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8585" y="6420"/>
            <a:ext cx="12183415" cy="1131385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/>
          <p:cNvSpPr txBox="1">
            <a:spLocks/>
          </p:cNvSpPr>
          <p:nvPr/>
        </p:nvSpPr>
        <p:spPr>
          <a:xfrm>
            <a:off x="8585" y="311220"/>
            <a:ext cx="11444332" cy="33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defRPr/>
            </a:pPr>
            <a:r>
              <a:rPr lang="ar-M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 - </a:t>
            </a:r>
            <a:r>
              <a:rPr lang="ar-S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يوجه </a:t>
            </a:r>
            <a:r>
              <a:rPr lang="ar-S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الأستاذ التلاميذ إلى </a:t>
            </a:r>
            <a:r>
              <a:rPr lang="ar-SA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ملاحظة</a:t>
            </a:r>
            <a:r>
              <a:rPr lang="ar-S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السؤال الأول، وتأمل أداة الاستفهام الواردة فيه، وربطها بالزمن انطلاقا من نشاط أغني رصيدي وانطلاقا من النص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, </a:t>
            </a:r>
            <a:r>
              <a:rPr lang="ar-S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ويوضح </a:t>
            </a:r>
            <a:r>
              <a:rPr lang="ar-M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ذلك للمتعلمين بأمثلة إضافية، كما يصرح لهم  بس</a:t>
            </a:r>
            <a:r>
              <a:rPr lang="ar-SA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سيرورة</a:t>
            </a:r>
            <a:r>
              <a:rPr lang="ar-S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توصله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</a:t>
            </a:r>
            <a:r>
              <a:rPr lang="ar-M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ل</a:t>
            </a:r>
            <a:r>
              <a:rPr lang="ar-S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لجواب</a:t>
            </a:r>
            <a:r>
              <a:rPr lang="ar-M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.</a:t>
            </a:r>
          </a:p>
          <a:p>
            <a:pPr marL="0" lvl="0" indent="0">
              <a:spcBef>
                <a:spcPts val="0"/>
              </a:spcBef>
              <a:defRPr/>
            </a:pPr>
            <a:r>
              <a:rPr lang="ar-MA" i="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- 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يقوم الأستاذ </a:t>
            </a:r>
            <a:r>
              <a:rPr lang="ar-MA" i="0" dirty="0" err="1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بنمذجة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 فورية لكل سؤال من باقي الأسئلة إذا  تبين له عدم توصل جل التلاميذ للإجابة عنه</a:t>
            </a:r>
            <a:endParaRPr lang="ar-SA" dirty="0">
              <a:solidFill>
                <a:prstClr val="white">
                  <a:lumMod val="5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n-ea"/>
              <a:cs typeface="Arial"/>
            </a:endParaRPr>
          </a:p>
          <a:p>
            <a:pPr marL="0" lvl="0" indent="0">
              <a:spcBef>
                <a:spcPts val="0"/>
              </a:spcBef>
              <a:defRPr/>
            </a:pPr>
            <a:endParaRPr lang="ar-SA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</p:txBody>
      </p:sp>
      <p:graphicFrame>
        <p:nvGraphicFramePr>
          <p:cNvPr id="6" name="Google Shape;1512;p45"/>
          <p:cNvGraphicFramePr/>
          <p:nvPr>
            <p:extLst>
              <p:ext uri="{D42A27DB-BD31-4B8C-83A1-F6EECF244321}">
                <p14:modId xmlns:p14="http://schemas.microsoft.com/office/powerpoint/2010/main" val="196504464"/>
              </p:ext>
            </p:extLst>
          </p:nvPr>
        </p:nvGraphicFramePr>
        <p:xfrm>
          <a:off x="5957746" y="1907176"/>
          <a:ext cx="1945281" cy="3506982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9452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868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32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</a:t>
                      </a:r>
                      <a:endParaRPr lang="fr-FR" sz="32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281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  <a:sym typeface="Calibri"/>
                        </a:rPr>
                        <a:t>1- أَيْنَ تَقَعُ مَدِينَةُ شَفْشَاونَ انْطِلَاقًا مِنَ الفقْرَةِ؟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kumimoji="0" lang="ar-MA" sz="2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  <a:sym typeface="Calibri"/>
                        </a:rPr>
                        <a:t>؟</a:t>
                      </a:r>
                      <a:endParaRPr kumimoji="0" lang="ar-MA" sz="2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04306484"/>
                  </a:ext>
                </a:extLst>
              </a:tr>
              <a:tr h="15919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kumimoji="0" sz="2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Google Shape;1513;p45"/>
          <p:cNvSpPr txBox="1"/>
          <p:nvPr/>
        </p:nvSpPr>
        <p:spPr>
          <a:xfrm>
            <a:off x="437326" y="1124743"/>
            <a:ext cx="11253325" cy="4706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1-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أَيْنَ تَقَعُ مَدِينَةُ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شَفْشَاونَ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انْطِلَاقًا مِنَ الفقْرَةِ؟</a:t>
            </a:r>
          </a:p>
        </p:txBody>
      </p:sp>
      <p:sp>
        <p:nvSpPr>
          <p:cNvPr id="8" name="Google Shape;1548;p49"/>
          <p:cNvSpPr txBox="1">
            <a:spLocks/>
          </p:cNvSpPr>
          <p:nvPr/>
        </p:nvSpPr>
        <p:spPr>
          <a:xfrm>
            <a:off x="1024024" y="112082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11111"/>
              <a:buFont typeface="Calibri"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1- </a:t>
            </a:r>
            <a:r>
              <a:rPr kumimoji="0" lang="ar-SA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النمذجة</a:t>
            </a: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:  لاحظوا معي السؤال الأول: </a:t>
            </a:r>
            <a:r>
              <a:rPr kumimoji="0" lang="ar-M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أين تقع مدينة شفشاون انطلاقا من الفقرة</a:t>
            </a:r>
            <a:r>
              <a:rPr kumimoji="0" lang="ar-SA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؟</a:t>
            </a:r>
            <a:endParaRPr kumimoji="0" lang="ar-SA" sz="18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graphicFrame>
        <p:nvGraphicFramePr>
          <p:cNvPr id="9" name="Google Shape;1512;p45">
            <a:extLst>
              <a:ext uri="{FF2B5EF4-FFF2-40B4-BE49-F238E27FC236}">
                <a16:creationId xmlns="" xmlns:a16="http://schemas.microsoft.com/office/drawing/2014/main" id="{36889E23-4976-C910-6E01-00F578BFFF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7519573"/>
              </p:ext>
            </p:extLst>
          </p:nvPr>
        </p:nvGraphicFramePr>
        <p:xfrm>
          <a:off x="4186645" y="1890672"/>
          <a:ext cx="1694463" cy="3621854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6944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622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24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❷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339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  <a:sym typeface="Calibri"/>
                        </a:rPr>
                        <a:t>أداة الاستفهام: </a:t>
                      </a:r>
                      <a:r>
                        <a:rPr kumimoji="0" lang="ar-MA" sz="2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  <a:sym typeface="Calibri"/>
                        </a:rPr>
                        <a:t>أين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endParaRPr kumimoji="0" lang="ar-SA" sz="2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23127045"/>
                  </a:ext>
                </a:extLst>
              </a:tr>
              <a:tr h="22256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endParaRPr kumimoji="0" sz="2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kumimoji="0" lang="ar-SA" sz="2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دالة </a:t>
                      </a:r>
                      <a:r>
                        <a:rPr kumimoji="0" lang="ar-SA" sz="2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على</a:t>
                      </a:r>
                      <a:r>
                        <a:rPr kumimoji="0" lang="ar-MA" sz="2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 المكان</a:t>
                      </a:r>
                      <a:endParaRPr kumimoji="0" sz="2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kumimoji="0" sz="2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="" xmlns:a16="http://schemas.microsoft.com/office/drawing/2014/main" id="{E91FB627-3560-15B5-285A-B6A1B2CAB0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278091"/>
              </p:ext>
            </p:extLst>
          </p:nvPr>
        </p:nvGraphicFramePr>
        <p:xfrm>
          <a:off x="2181498" y="1894113"/>
          <a:ext cx="1920240" cy="357499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20240">
                  <a:extLst>
                    <a:ext uri="{9D8B030D-6E8A-4147-A177-3AD203B41FA5}">
                      <a16:colId xmlns="" xmlns:a16="http://schemas.microsoft.com/office/drawing/2014/main" val="3019035222"/>
                    </a:ext>
                  </a:extLst>
                </a:gridCol>
              </a:tblGrid>
              <a:tr h="5844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  <a:tabLst/>
                        <a:defRPr/>
                      </a:pPr>
                      <a:r>
                        <a:rPr lang="fr-FR" sz="32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</a:t>
                      </a:r>
                      <a:endParaRPr lang="fr-FR" sz="32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9D1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68996141"/>
                  </a:ext>
                </a:extLst>
              </a:tr>
              <a:tr h="9453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  <a:sym typeface="Simplified Arabic"/>
                        </a:rPr>
                        <a:t>عبارات دالة على </a:t>
                      </a:r>
                      <a:r>
                        <a:rPr kumimoji="0" lang="ar-MA" sz="2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  <a:sym typeface="Simplified Arabic"/>
                        </a:rPr>
                        <a:t>المكان</a:t>
                      </a:r>
                      <a:endParaRPr kumimoji="0" lang="ar-SA" sz="2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9D1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18981953"/>
                  </a:ext>
                </a:extLst>
              </a:tr>
              <a:tr h="20319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457200" marR="0" lvl="0" indent="-4572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Char char="•"/>
                      </a:pPr>
                      <a:r>
                        <a:rPr kumimoji="0" lang="ar-MA" sz="2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  <a:sym typeface="Simplified Arabic"/>
                        </a:rPr>
                        <a:t>توجد بمدينة...</a:t>
                      </a:r>
                    </a:p>
                    <a:p>
                      <a:pPr marL="457200" marR="0" lvl="0" indent="-4572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Char char="•"/>
                      </a:pPr>
                      <a:r>
                        <a:rPr kumimoji="0" lang="ar-MA" sz="20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  <a:sym typeface="Simplified Arabic"/>
                        </a:rPr>
                        <a:t>تقع وسط ...</a:t>
                      </a:r>
                    </a:p>
                    <a:p>
                      <a:pPr marL="457200" marR="0" lvl="0" indent="-45720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Char char="•"/>
                      </a:pPr>
                      <a:endParaRPr kumimoji="0" lang="ar-MA" sz="2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27884936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="" xmlns:a16="http://schemas.microsoft.com/office/drawing/2014/main" id="{611CDA53-DA61-529C-41BE-8BFB5D5265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672722"/>
              </p:ext>
            </p:extLst>
          </p:nvPr>
        </p:nvGraphicFramePr>
        <p:xfrm>
          <a:off x="220847" y="1882191"/>
          <a:ext cx="1947588" cy="356890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47588">
                  <a:extLst>
                    <a:ext uri="{9D8B030D-6E8A-4147-A177-3AD203B41FA5}">
                      <a16:colId xmlns="" xmlns:a16="http://schemas.microsoft.com/office/drawing/2014/main" val="3019035222"/>
                    </a:ext>
                  </a:extLst>
                </a:gridCol>
              </a:tblGrid>
              <a:tr h="7372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fr-FR" sz="3200" b="1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</a:t>
                      </a:r>
                      <a:endParaRPr sz="32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9D1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68996141"/>
                  </a:ext>
                </a:extLst>
              </a:tr>
              <a:tr h="5771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  <a:tabLst/>
                        <a:defRPr/>
                      </a:pPr>
                      <a:r>
                        <a:rPr lang="ar-MA" sz="2000" b="1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الجملة </a:t>
                      </a:r>
                      <a:r>
                        <a:rPr lang="ar-SA" sz="2000" b="1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المقروء</a:t>
                      </a:r>
                      <a:r>
                        <a:rPr lang="ar-MA" sz="2000" b="1" i="0" u="none" strike="noStrike" cap="none" dirty="0" smtClean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Simplified Arabic"/>
                        </a:rPr>
                        <a:t>ة</a:t>
                      </a:r>
                      <a:endParaRPr lang="ar-SA" sz="20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9D19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75309788"/>
                  </a:ext>
                </a:extLst>
              </a:tr>
              <a:tr h="21688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endParaRPr kumimoji="0" lang="ar-MA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cs typeface="Calibri"/>
                        <a:sym typeface="Simplified Arabic"/>
                      </a:endParaRPr>
                    </a:p>
                    <a:p>
                      <a:pPr marL="0" marR="0" lvl="0" indent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kumimoji="0" lang="ar-MA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Simplified Arabic"/>
                        </a:rPr>
                        <a:t>تَتَرَبَّعُ شَفْشَاونُ </a:t>
                      </a:r>
                      <a:r>
                        <a:rPr kumimoji="0" lang="ar-MA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  <a:sym typeface="Simplified Arabic"/>
                        </a:rPr>
                        <a:t>وَسَطَ سِلْسِلَةِ جِبَالِ الرِّيفِ</a:t>
                      </a:r>
                      <a:endParaRPr lang="ar-SA" sz="2000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27884936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="" xmlns:a16="http://schemas.microsoft.com/office/drawing/2014/main" id="{D5E52CB9-C25A-1AA8-79E0-EFC012B118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942936"/>
              </p:ext>
            </p:extLst>
          </p:nvPr>
        </p:nvGraphicFramePr>
        <p:xfrm>
          <a:off x="5833859" y="5521700"/>
          <a:ext cx="2339821" cy="381732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339821">
                  <a:extLst>
                    <a:ext uri="{9D8B030D-6E8A-4147-A177-3AD203B41FA5}">
                      <a16:colId xmlns="" xmlns:a16="http://schemas.microsoft.com/office/drawing/2014/main" val="236478964"/>
                    </a:ext>
                  </a:extLst>
                </a:gridCol>
              </a:tblGrid>
              <a:tr h="3817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1800" b="1" i="0" u="none" strike="noStrike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</a:t>
                      </a:r>
                      <a:r>
                        <a:rPr lang="ar-SA" sz="1800" b="1" i="0" u="none" strike="noStrike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الجواب الصحيح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1669602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="" xmlns:a16="http://schemas.microsoft.com/office/drawing/2014/main" id="{FC3CF477-FEA8-2C30-1EA4-BEE8A69C07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777460"/>
              </p:ext>
            </p:extLst>
          </p:nvPr>
        </p:nvGraphicFramePr>
        <p:xfrm>
          <a:off x="3034302" y="5524252"/>
          <a:ext cx="2696449" cy="367332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696449">
                  <a:extLst>
                    <a:ext uri="{9D8B030D-6E8A-4147-A177-3AD203B41FA5}">
                      <a16:colId xmlns="" xmlns:a16="http://schemas.microsoft.com/office/drawing/2014/main" val="236478964"/>
                    </a:ext>
                  </a:extLst>
                </a:gridCol>
              </a:tblGrid>
              <a:tr h="3673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1800" b="1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تَقَعُ مَدِينَةُ شَفْشَاون 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1669602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="" xmlns:a16="http://schemas.microsoft.com/office/drawing/2014/main" id="{C2BEDD38-FA49-34BC-8ECB-ADE977006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51509"/>
              </p:ext>
            </p:extLst>
          </p:nvPr>
        </p:nvGraphicFramePr>
        <p:xfrm>
          <a:off x="117566" y="5547825"/>
          <a:ext cx="2795451" cy="382711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795451">
                  <a:extLst>
                    <a:ext uri="{9D8B030D-6E8A-4147-A177-3AD203B41FA5}">
                      <a16:colId xmlns="" xmlns:a16="http://schemas.microsoft.com/office/drawing/2014/main" val="236478964"/>
                    </a:ext>
                  </a:extLst>
                </a:gridCol>
              </a:tblGrid>
              <a:tr h="3827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MA" sz="1800" b="1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وَسَطَ سِلْسِلَةِ جِبَالِ الرِّيفِ</a:t>
                      </a:r>
                      <a:endParaRPr lang="ar-MA" sz="18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1669602"/>
                  </a:ext>
                </a:extLst>
              </a:tr>
            </a:tbl>
          </a:graphicData>
        </a:graphic>
      </p:graphicFrame>
      <p:pic>
        <p:nvPicPr>
          <p:cNvPr id="15" name="Google Shape;1368;p31">
            <a:extLst>
              <a:ext uri="{FF2B5EF4-FFF2-40B4-BE49-F238E27FC236}">
                <a16:creationId xmlns="" xmlns:a16="http://schemas.microsoft.com/office/drawing/2014/main" id="{7FB51EE5-440C-DE1D-446A-2DFFBA96877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017" y="47932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514;p45"/>
          <p:cNvSpPr/>
          <p:nvPr/>
        </p:nvSpPr>
        <p:spPr>
          <a:xfrm>
            <a:off x="6591155" y="3836175"/>
            <a:ext cx="504056" cy="1152128"/>
          </a:xfrm>
          <a:prstGeom prst="upDownArrow">
            <a:avLst>
              <a:gd name="adj1" fmla="val 50000"/>
              <a:gd name="adj2" fmla="val 50000"/>
            </a:avLst>
          </a:prstGeom>
          <a:solidFill>
            <a:srgbClr val="1D9A78"/>
          </a:solidFill>
          <a:ln w="12700" cap="flat" cmpd="sng">
            <a:solidFill>
              <a:srgbClr val="15705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99569" y="3822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060266" y="1720840"/>
            <a:ext cx="3857939" cy="36933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MA" b="1" dirty="0"/>
              <a:t>العمليات </a:t>
            </a:r>
            <a:r>
              <a:rPr lang="ar-MA" b="1" dirty="0" err="1"/>
              <a:t>الميتامعرفية</a:t>
            </a:r>
            <a:r>
              <a:rPr lang="ar-MA" b="1" dirty="0"/>
              <a:t> التي </a:t>
            </a:r>
            <a:r>
              <a:rPr lang="ar-MA" b="1" dirty="0" smtClean="0"/>
              <a:t>أمر بها للوصول الى الجواب</a:t>
            </a:r>
            <a:r>
              <a:rPr lang="ar-MA" b="1" dirty="0" smtClean="0"/>
              <a:t>:</a:t>
            </a:r>
          </a:p>
          <a:p>
            <a:pPr algn="r" rtl="1"/>
            <a:endParaRPr lang="ar-MA" b="1" dirty="0" smtClean="0"/>
          </a:p>
          <a:p>
            <a:pPr marL="285750" indent="-285750" algn="r" rtl="1">
              <a:buFontTx/>
              <a:buChar char="-"/>
            </a:pPr>
            <a:r>
              <a:rPr lang="ar-MA" b="1" dirty="0" smtClean="0"/>
              <a:t>الوعي بالمهمة: </a:t>
            </a:r>
            <a:r>
              <a:rPr lang="ar-MA" dirty="0" smtClean="0"/>
              <a:t>أعلم </a:t>
            </a:r>
            <a:r>
              <a:rPr lang="ar-MA" dirty="0"/>
              <a:t>أن المطلوب هو تحديد </a:t>
            </a:r>
            <a:r>
              <a:rPr lang="ar-MA" dirty="0" smtClean="0"/>
              <a:t>مكان وجود شفشاون</a:t>
            </a:r>
            <a:endParaRPr lang="ar-MA" dirty="0" smtClean="0"/>
          </a:p>
          <a:p>
            <a:pPr marL="285750" indent="-285750" algn="r" rtl="1">
              <a:buFontTx/>
              <a:buChar char="-"/>
            </a:pPr>
            <a:r>
              <a:rPr lang="ar-MA" b="1" dirty="0" smtClean="0"/>
              <a:t>أراقب </a:t>
            </a:r>
            <a:r>
              <a:rPr lang="ar-MA" b="1" dirty="0"/>
              <a:t>نفسي: </a:t>
            </a:r>
            <a:r>
              <a:rPr lang="ar-MA" dirty="0"/>
              <a:t>هل هذه </a:t>
            </a:r>
            <a:r>
              <a:rPr lang="ar-MA" dirty="0" smtClean="0"/>
              <a:t>دلالات على الزمن أم على المكان؟</a:t>
            </a:r>
          </a:p>
          <a:p>
            <a:pPr marL="285750" indent="-285750" algn="r" rtl="1">
              <a:buFontTx/>
              <a:buChar char="-"/>
            </a:pPr>
            <a:r>
              <a:rPr lang="ar-MA" b="1" dirty="0" smtClean="0"/>
              <a:t>أسترجع </a:t>
            </a:r>
            <a:r>
              <a:rPr lang="ar-MA" b="1" dirty="0"/>
              <a:t>معرفتي </a:t>
            </a:r>
            <a:r>
              <a:rPr lang="ar-MA" dirty="0" smtClean="0"/>
              <a:t>بالمكان في السرد </a:t>
            </a:r>
            <a:endParaRPr lang="ar-MA" dirty="0" smtClean="0"/>
          </a:p>
          <a:p>
            <a:pPr marL="285750" indent="-285750" algn="r" rtl="1">
              <a:buFontTx/>
              <a:buChar char="-"/>
            </a:pPr>
            <a:r>
              <a:rPr lang="ar-MA" b="1" dirty="0" smtClean="0"/>
              <a:t>التقييم</a:t>
            </a:r>
            <a:r>
              <a:rPr lang="ar-MA" dirty="0" smtClean="0"/>
              <a:t> : </a:t>
            </a:r>
            <a:r>
              <a:rPr lang="ar-MA" dirty="0"/>
              <a:t>نعم، هذا يطابق </a:t>
            </a:r>
            <a:r>
              <a:rPr lang="ar-MA" dirty="0" smtClean="0"/>
              <a:t>الإشارة إلى </a:t>
            </a:r>
            <a:r>
              <a:rPr lang="ar-MA" dirty="0" smtClean="0"/>
              <a:t>المكان.</a:t>
            </a:r>
            <a:endParaRPr lang="ar-MA" dirty="0" smtClean="0"/>
          </a:p>
          <a:p>
            <a:pPr marL="285750" indent="-285750" algn="r" rtl="1">
              <a:buFontTx/>
              <a:buChar char="-"/>
            </a:pPr>
            <a:r>
              <a:rPr lang="ar-MA" b="1" dirty="0" smtClean="0"/>
              <a:t>أتخذ </a:t>
            </a:r>
            <a:r>
              <a:rPr lang="ar-MA" b="1" dirty="0"/>
              <a:t>القرار: </a:t>
            </a:r>
            <a:r>
              <a:rPr lang="ar-MA" dirty="0"/>
              <a:t>الجواب </a:t>
            </a:r>
            <a:r>
              <a:rPr lang="ar-MA" dirty="0" smtClean="0"/>
              <a:t>هو</a:t>
            </a:r>
          </a:p>
          <a:p>
            <a:pPr marL="285750" indent="-285750" algn="r" rtl="1">
              <a:buFontTx/>
              <a:buChar char="-"/>
            </a:pPr>
            <a:r>
              <a:rPr lang="ar-MA" dirty="0"/>
              <a:t>تَقَعُ مَدِينَةُ شَفْشَاون وَسَطَ سِلْسِلَةِ جِبَالِ الرِّيفِ</a:t>
            </a:r>
          </a:p>
          <a:p>
            <a:pPr marL="285750" indent="-285750" algn="r" rtl="1">
              <a:buFontTx/>
              <a:buChar char="-"/>
            </a:pPr>
            <a:endParaRPr lang="ar-MA" dirty="0"/>
          </a:p>
          <a:p>
            <a:pPr marL="285750" indent="-285750" algn="r" rtl="1">
              <a:buFontTx/>
              <a:buChar char="-"/>
            </a:pPr>
            <a:endParaRPr lang="ar-MA" dirty="0"/>
          </a:p>
        </p:txBody>
      </p:sp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1AE767F5-83B1-E0E0-83C7-709302165C8A}"/>
              </a:ext>
            </a:extLst>
          </p:cNvPr>
          <p:cNvSpPr txBox="1">
            <a:spLocks/>
          </p:cNvSpPr>
          <p:nvPr/>
        </p:nvSpPr>
        <p:spPr>
          <a:xfrm>
            <a:off x="858935" y="317690"/>
            <a:ext cx="10468339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- يوجه الأستاذ التلاميذ إلى الاشتغال في ثنائيات للجواب عن  السؤالين 2 و3، حيث يتناقش كل ثنائي حول إجابة كل منها عن كل سؤال، مع توضيح سيرورة الجواب </a:t>
            </a:r>
            <a:r>
              <a:rPr kumimoji="0" lang="ar-SA" sz="14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المتوصل</a:t>
            </a: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 إليه.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- يراقب الأستاذ تفاعل الثنائيات، عبر التجول بين الصفوف، وتقديم التوجيهات والتغذية الراجعة عند الحاجة.</a:t>
            </a:r>
            <a:endParaRPr kumimoji="0" lang="ar-SA" sz="1400" b="0" i="1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7" name="Google Shape;1548;p49">
            <a:extLst>
              <a:ext uri="{FF2B5EF4-FFF2-40B4-BE49-F238E27FC236}">
                <a16:creationId xmlns="" xmlns:a16="http://schemas.microsoft.com/office/drawing/2014/main" id="{B8C10404-0A1A-84D0-86ED-41444B961FDA}"/>
              </a:ext>
            </a:extLst>
          </p:cNvPr>
          <p:cNvSpPr txBox="1">
            <a:spLocks/>
          </p:cNvSpPr>
          <p:nvPr/>
        </p:nvSpPr>
        <p:spPr>
          <a:xfrm>
            <a:off x="858935" y="25247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11111"/>
              <a:buFont typeface="Calibri"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2- الممارسة الموجهة:  ننتقل الآن، إلى الجواب عن السؤالين 2 و3 بشكل ثنائي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8" name="Google Shape;1525;p46">
            <a:extLst>
              <a:ext uri="{FF2B5EF4-FFF2-40B4-BE49-F238E27FC236}">
                <a16:creationId xmlns="" xmlns:a16="http://schemas.microsoft.com/office/drawing/2014/main" id="{0E52FC02-2CC6-792F-F645-C6A6AF56F396}"/>
              </a:ext>
            </a:extLst>
          </p:cNvPr>
          <p:cNvSpPr txBox="1"/>
          <p:nvPr/>
        </p:nvSpPr>
        <p:spPr>
          <a:xfrm>
            <a:off x="364657" y="4575835"/>
            <a:ext cx="11335676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3- بِمَاذَا شُبِّهَتْ مَدِينَةُ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شفشاوُنَ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فِي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بِدَايَةِ النَّصِّ؟</a:t>
            </a:r>
          </a:p>
        </p:txBody>
      </p:sp>
      <p:sp>
        <p:nvSpPr>
          <p:cNvPr id="9" name="Google Shape;1503;p44">
            <a:extLst>
              <a:ext uri="{FF2B5EF4-FFF2-40B4-BE49-F238E27FC236}">
                <a16:creationId xmlns="" xmlns:a16="http://schemas.microsoft.com/office/drawing/2014/main" id="{5B606E35-17EC-C9EA-7CAA-B37B40C87DF0}"/>
              </a:ext>
            </a:extLst>
          </p:cNvPr>
          <p:cNvSpPr txBox="1"/>
          <p:nvPr/>
        </p:nvSpPr>
        <p:spPr>
          <a:xfrm>
            <a:off x="364657" y="2182164"/>
            <a:ext cx="11335676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2- ما الطَّابَعُ المِعْمَارِيُّ الَّذِي تَتَمَيَّزُ بِهِ مَبَانِي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شفشاوُنَ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</a:p>
        </p:txBody>
      </p:sp>
      <p:pic>
        <p:nvPicPr>
          <p:cNvPr id="10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FFA64460-5D03-1A3C-152E-6DB9543B92F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36" y="6100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99569" y="3822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9B923F0B-707C-F373-09BA-058D44488CEB}"/>
              </a:ext>
            </a:extLst>
          </p:cNvPr>
          <p:cNvSpPr txBox="1">
            <a:spLocks/>
          </p:cNvSpPr>
          <p:nvPr/>
        </p:nvSpPr>
        <p:spPr>
          <a:xfrm>
            <a:off x="696041" y="368255"/>
            <a:ext cx="10634128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1" u="none" strike="noStrike" kern="0" cap="none" spc="0" normalizeH="0" baseline="0" noProof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- يستمع  الأستاذ إلى أجوبة بعض الثنائيات ويطلب التعليل أو إعادة الصياغة عند الحاجة، قبل أن يبرز الجواب الصحيح، مع تقديم تغذية راجعة حول منطق التوصل إلى الجواب الصحيح. </a:t>
            </a:r>
            <a:endParaRPr kumimoji="0" lang="ar-SA" sz="1400" b="0" i="1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84EA9A4D-03B1-3478-CE03-AF82D6721184}"/>
              </a:ext>
            </a:extLst>
          </p:cNvPr>
          <p:cNvSpPr txBox="1">
            <a:spLocks/>
          </p:cNvSpPr>
          <p:nvPr/>
        </p:nvSpPr>
        <p:spPr>
          <a:xfrm>
            <a:off x="861830" y="116768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11111"/>
              <a:buFont typeface="Calibri"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2- الممارسة الموجهة:  الجواب عن السؤالين 2 و3 بشكل ثنائي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7" name="Google Shape;1525;p46">
            <a:extLst>
              <a:ext uri="{FF2B5EF4-FFF2-40B4-BE49-F238E27FC236}">
                <a16:creationId xmlns="" xmlns:a16="http://schemas.microsoft.com/office/drawing/2014/main" id="{73A2E9A0-C301-799D-0F7D-0E5D4076C145}"/>
              </a:ext>
            </a:extLst>
          </p:cNvPr>
          <p:cNvSpPr txBox="1"/>
          <p:nvPr/>
        </p:nvSpPr>
        <p:spPr>
          <a:xfrm>
            <a:off x="364657" y="4334370"/>
            <a:ext cx="11208666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3- بِمَاذَا شُبِّهَتْ مَدِينَةُ </a:t>
            </a:r>
            <a:r>
              <a:rPr lang="ar-SA" sz="2400" b="1" kern="0" dirty="0" err="1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شَفْشَاو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ُ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ن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َ 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فِي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بِدَايَةِ النَّصِّ؟</a:t>
            </a:r>
          </a:p>
        </p:txBody>
      </p:sp>
      <p:sp>
        <p:nvSpPr>
          <p:cNvPr id="8" name="Google Shape;1503;p44">
            <a:extLst>
              <a:ext uri="{FF2B5EF4-FFF2-40B4-BE49-F238E27FC236}">
                <a16:creationId xmlns="" xmlns:a16="http://schemas.microsoft.com/office/drawing/2014/main" id="{616CE22D-F003-929D-811F-6E674B065FD9}"/>
              </a:ext>
            </a:extLst>
          </p:cNvPr>
          <p:cNvSpPr txBox="1"/>
          <p:nvPr/>
        </p:nvSpPr>
        <p:spPr>
          <a:xfrm>
            <a:off x="364657" y="1440636"/>
            <a:ext cx="11208666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2- ما الطَّابَعُ المِعْمَارِيُّ الَّذِي تَتَمَيَّزُ بِهِ مَبَانِي </a:t>
            </a:r>
            <a:r>
              <a:rPr lang="ar-SA" sz="2400" b="1" kern="0" dirty="0" err="1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و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ن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</a:p>
        </p:txBody>
      </p:sp>
      <p:pic>
        <p:nvPicPr>
          <p:cNvPr id="9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9559" y="148574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364657" y="2425744"/>
            <a:ext cx="11208666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الجواب:</a:t>
            </a:r>
            <a:endParaRPr sz="24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525;p46">
            <a:extLst>
              <a:ext uri="{FF2B5EF4-FFF2-40B4-BE49-F238E27FC236}">
                <a16:creationId xmlns="" xmlns:a16="http://schemas.microsoft.com/office/drawing/2014/main" id="{0328E759-667E-E8A1-DCC0-39CEB5D63B9C}"/>
              </a:ext>
            </a:extLst>
          </p:cNvPr>
          <p:cNvSpPr txBox="1"/>
          <p:nvPr/>
        </p:nvSpPr>
        <p:spPr>
          <a:xfrm>
            <a:off x="364657" y="5237884"/>
            <a:ext cx="11208666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الجواب: </a:t>
            </a:r>
            <a:endParaRPr kumimoji="0" sz="3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Arial"/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99569" y="3822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0ED91FED-541A-F28E-25A5-DEEFB1A1D225}"/>
              </a:ext>
            </a:extLst>
          </p:cNvPr>
          <p:cNvSpPr txBox="1">
            <a:spLocks/>
          </p:cNvSpPr>
          <p:nvPr/>
        </p:nvSpPr>
        <p:spPr>
          <a:xfrm>
            <a:off x="160059" y="409211"/>
            <a:ext cx="11403187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- 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sym typeface="Calibri"/>
              </a:rPr>
              <a:t>يستمع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  الأستاذ إلى 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sym typeface="Calibri"/>
              </a:rPr>
              <a:t>أجوبة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 بعض الثنائيات ويطلب التعليل أو إعادة الصياغة عند الحاجة، قبل أن يبرز الجواب الصحيح،</a:t>
            </a: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 </a:t>
            </a: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sym typeface="Calibri"/>
              </a:rPr>
              <a:t>ثم  يطالب المتعلمين الذين لم يقدموا أجوبة صحيحة بإعادة قراءتها</a:t>
            </a:r>
            <a:r>
              <a:rPr kumimoji="0" lang="ar-M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،  </a:t>
            </a: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مع تقديم تغذية راجعة حول منطق التوصل إلى الجواب الصحيح. </a:t>
            </a:r>
            <a:endParaRPr kumimoji="0" lang="ar-SA" sz="1400" b="0" i="0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35A99B04-279B-B06E-BD49-FA9663CBF7C7}"/>
              </a:ext>
            </a:extLst>
          </p:cNvPr>
          <p:cNvSpPr txBox="1">
            <a:spLocks/>
          </p:cNvSpPr>
          <p:nvPr/>
        </p:nvSpPr>
        <p:spPr>
          <a:xfrm>
            <a:off x="1094907" y="84372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11111"/>
              <a:buFont typeface="Calibri"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2- الممارسة الموجهة:  الجواب عن السؤالين 2 و3 بشكل ثنائي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pic>
        <p:nvPicPr>
          <p:cNvPr id="11" name="Google Shape;1368;p31">
            <a:extLst>
              <a:ext uri="{FF2B5EF4-FFF2-40B4-BE49-F238E27FC236}">
                <a16:creationId xmlns="" xmlns:a16="http://schemas.microsoft.com/office/drawing/2014/main" id="{502480AB-FCD9-3F24-DE41-D4C2795CE57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4657" y="-134532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364657" y="2425744"/>
            <a:ext cx="11208666" cy="5932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400" b="1" kern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ar-MA" sz="2400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MA" sz="2400" b="1" kern="0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تَتَمَيَّزُ مَبَانِي شَفْشَاوُنَ بطابعها المعماري التراثي القديم</a:t>
            </a:r>
            <a:endParaRPr sz="2400" b="1" kern="0" dirty="0">
              <a:solidFill>
                <a:srgbClr val="FF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25;p46">
            <a:extLst>
              <a:ext uri="{FF2B5EF4-FFF2-40B4-BE49-F238E27FC236}">
                <a16:creationId xmlns="" xmlns:a16="http://schemas.microsoft.com/office/drawing/2014/main" id="{0328E759-667E-E8A1-DCC0-39CEB5D63B9C}"/>
              </a:ext>
            </a:extLst>
          </p:cNvPr>
          <p:cNvSpPr txBox="1"/>
          <p:nvPr/>
        </p:nvSpPr>
        <p:spPr>
          <a:xfrm>
            <a:off x="9984999" y="4556904"/>
            <a:ext cx="1588324" cy="5932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kern="0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:</a:t>
            </a:r>
            <a:endParaRPr kumimoji="0" sz="32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Calibri"/>
              <a:cs typeface="Calibri"/>
              <a:sym typeface="Arial"/>
            </a:endParaRPr>
          </a:p>
        </p:txBody>
      </p:sp>
      <p:sp>
        <p:nvSpPr>
          <p:cNvPr id="16" name="Google Shape;1525;p46">
            <a:extLst>
              <a:ext uri="{FF2B5EF4-FFF2-40B4-BE49-F238E27FC236}">
                <a16:creationId xmlns="" xmlns:a16="http://schemas.microsoft.com/office/drawing/2014/main" id="{0E52FC02-2CC6-792F-F645-C6A6AF56F396}"/>
              </a:ext>
            </a:extLst>
          </p:cNvPr>
          <p:cNvSpPr txBox="1"/>
          <p:nvPr/>
        </p:nvSpPr>
        <p:spPr>
          <a:xfrm>
            <a:off x="384620" y="3585309"/>
            <a:ext cx="11335676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3- بِمَاذَا شُبِّهَتْ مَدِينَةُ </a:t>
            </a:r>
            <a:r>
              <a:rPr lang="ar-SA" sz="2400" b="1" kern="0" dirty="0" err="1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و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ن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فِي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بِدَايَةِ النَّصِّ؟</a:t>
            </a:r>
          </a:p>
        </p:txBody>
      </p:sp>
      <p:sp>
        <p:nvSpPr>
          <p:cNvPr id="17" name="Google Shape;1503;p44">
            <a:extLst>
              <a:ext uri="{FF2B5EF4-FFF2-40B4-BE49-F238E27FC236}">
                <a16:creationId xmlns="" xmlns:a16="http://schemas.microsoft.com/office/drawing/2014/main" id="{5B606E35-17EC-C9EA-7CAA-B37B40C87DF0}"/>
              </a:ext>
            </a:extLst>
          </p:cNvPr>
          <p:cNvSpPr txBox="1"/>
          <p:nvPr/>
        </p:nvSpPr>
        <p:spPr>
          <a:xfrm>
            <a:off x="384620" y="1191638"/>
            <a:ext cx="11335676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2- ما الطَّابَعُ المِعْمَارِيُّ الَّذِي تَتَمَيَّزُ بِهِ مَبَانِي </a:t>
            </a:r>
            <a:r>
              <a:rPr lang="ar-SA" sz="2400" b="1" kern="0" dirty="0" err="1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و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ن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</a:p>
        </p:txBody>
      </p:sp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577642"/>
              </p:ext>
            </p:extLst>
          </p:nvPr>
        </p:nvGraphicFramePr>
        <p:xfrm>
          <a:off x="511630" y="5226337"/>
          <a:ext cx="11061693" cy="457200"/>
        </p:xfrm>
        <a:graphic>
          <a:graphicData uri="http://schemas.openxmlformats.org/drawingml/2006/table">
            <a:tbl>
              <a:tblPr firstRow="1" bandRow="1"/>
              <a:tblGrid>
                <a:gridCol w="45473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638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504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713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/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التَّشْبِيهُ الثالثُ: </a:t>
                      </a:r>
                      <a:r>
                        <a:rPr lang="ar-MA" sz="2400" b="1" kern="0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Calibri"/>
                        </a:rPr>
                        <a:t>اللؤلؤة الزرقاء</a:t>
                      </a:r>
                      <a:endParaRPr lang="ar-MA" sz="2400" b="1" kern="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/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التَّشْبِيهُ الثاني : </a:t>
                      </a:r>
                      <a:r>
                        <a:rPr lang="ar-MA" sz="2400" b="1" kern="0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Calibri"/>
                        </a:rPr>
                        <a:t>الغيمة </a:t>
                      </a:r>
                      <a:endParaRPr lang="ar-MA" sz="2400" b="1" kern="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/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التَّشْبِيهُ الأولُ: </a:t>
                      </a:r>
                      <a:r>
                        <a:rPr lang="ar-MA" sz="2400" b="1" kern="0" dirty="0" smtClean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Calibri"/>
                        </a:rPr>
                        <a:t>الحسناء </a:t>
                      </a:r>
                      <a:endParaRPr lang="fr-FR" sz="2400" b="1" kern="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2" name="Picture 4" descr="Image générée">
            <a:extLst>
              <a:ext uri="{FF2B5EF4-FFF2-40B4-BE49-F238E27FC236}">
                <a16:creationId xmlns:a16="http://schemas.microsoft.com/office/drawing/2014/main" xmlns="" id="{1A87F969-8074-C965-94E3-8FD7ECE76E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-166762" y="-94801"/>
            <a:ext cx="730250" cy="69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99569" y="3822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D1764120-3FC9-8D7F-AB22-7F6518D251BA}"/>
              </a:ext>
            </a:extLst>
          </p:cNvPr>
          <p:cNvSpPr txBox="1">
            <a:spLocks/>
          </p:cNvSpPr>
          <p:nvPr/>
        </p:nvSpPr>
        <p:spPr>
          <a:xfrm>
            <a:off x="861830" y="43612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1" u="none" strike="noStrike" kern="0" cap="none" spc="0" normalizeH="0" baseline="0" noProof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endParaRPr kumimoji="0" lang="ar-SA" sz="1400" b="0" i="1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7" name="Google Shape;1548;p49">
            <a:extLst>
              <a:ext uri="{FF2B5EF4-FFF2-40B4-BE49-F238E27FC236}">
                <a16:creationId xmlns="" xmlns:a16="http://schemas.microsoft.com/office/drawing/2014/main" id="{278F3669-E170-ED08-499E-4A10799079E2}"/>
              </a:ext>
            </a:extLst>
          </p:cNvPr>
          <p:cNvSpPr txBox="1">
            <a:spLocks/>
          </p:cNvSpPr>
          <p:nvPr/>
        </p:nvSpPr>
        <p:spPr>
          <a:xfrm>
            <a:off x="861830" y="12103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11111"/>
              <a:buFont typeface="Calibri"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3- الممارسة المستقلة:  ننتقل الآن، إلى الجواب عن بقية الأسئلة بشكل فردي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8" name="Google Shape;1542;p48">
            <a:extLst>
              <a:ext uri="{FF2B5EF4-FFF2-40B4-BE49-F238E27FC236}">
                <a16:creationId xmlns="" xmlns:a16="http://schemas.microsoft.com/office/drawing/2014/main" id="{A8E0EBF2-0518-90A8-FC59-A4057284F63E}"/>
              </a:ext>
            </a:extLst>
          </p:cNvPr>
          <p:cNvSpPr txBox="1"/>
          <p:nvPr/>
        </p:nvSpPr>
        <p:spPr>
          <a:xfrm>
            <a:off x="554181" y="1858219"/>
            <a:ext cx="11517449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>
              <a:lnSpc>
                <a:spcPct val="90000"/>
              </a:lnSpc>
              <a:buClr>
                <a:srgbClr val="000000"/>
              </a:buClr>
              <a:buSzPts val="2400"/>
              <a:defRPr/>
            </a:pP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4- حَدِّدِ الحَوَاسَّ الَّتِي تَمَّ اسْتِعْمَالُهَا فِي وَصْفِ مَدِينَةِ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شَفْشَاون ؟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endParaRPr lang="ar-SA" sz="2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558;p216">
            <a:extLst>
              <a:ext uri="{FF2B5EF4-FFF2-40B4-BE49-F238E27FC236}">
                <a16:creationId xmlns="" xmlns:a16="http://schemas.microsoft.com/office/drawing/2014/main" id="{9F91AE74-1FED-F933-94D9-B71784780697}"/>
              </a:ext>
            </a:extLst>
          </p:cNvPr>
          <p:cNvSpPr txBox="1"/>
          <p:nvPr/>
        </p:nvSpPr>
        <p:spPr>
          <a:xfrm>
            <a:off x="554181" y="4252759"/>
            <a:ext cx="11517449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 لِمَاذَا تُلَقَّبُ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شَفْشَاون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بِ "اللُّؤْلُؤَةِ الزَّرْقَاءِ؟</a:t>
            </a:r>
          </a:p>
        </p:txBody>
      </p:sp>
      <p:pic>
        <p:nvPicPr>
          <p:cNvPr id="10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FFA64460-5D03-1A3C-152E-6DB9543B92F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36" y="6100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99569" y="3822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DE9630AC-E2F1-052D-7E0C-ECFB1F1C6AF0}"/>
              </a:ext>
            </a:extLst>
          </p:cNvPr>
          <p:cNvSpPr txBox="1">
            <a:spLocks/>
          </p:cNvSpPr>
          <p:nvPr/>
        </p:nvSpPr>
        <p:spPr>
          <a:xfrm>
            <a:off x="812640" y="47439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endParaRPr kumimoji="0" lang="ar-SA" sz="1400" b="0" i="1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126A8AA0-9AFE-E52F-FC70-8F6D875E3B4D}"/>
              </a:ext>
            </a:extLst>
          </p:cNvPr>
          <p:cNvSpPr txBox="1">
            <a:spLocks/>
          </p:cNvSpPr>
          <p:nvPr/>
        </p:nvSpPr>
        <p:spPr>
          <a:xfrm>
            <a:off x="812641" y="155389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11111"/>
              <a:buFont typeface="Calibri"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3- الممارسة المستقلة:  ننتقل الآن، إلى الجواب عن بقية الأسئلة بشكل فردي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7" name="Google Shape;1542;p48">
            <a:extLst>
              <a:ext uri="{FF2B5EF4-FFF2-40B4-BE49-F238E27FC236}">
                <a16:creationId xmlns="" xmlns:a16="http://schemas.microsoft.com/office/drawing/2014/main" id="{4241E203-B3D3-8249-09FC-503CA620EC17}"/>
              </a:ext>
            </a:extLst>
          </p:cNvPr>
          <p:cNvSpPr txBox="1"/>
          <p:nvPr/>
        </p:nvSpPr>
        <p:spPr>
          <a:xfrm>
            <a:off x="356680" y="944226"/>
            <a:ext cx="11216643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>
              <a:lnSpc>
                <a:spcPct val="90000"/>
              </a:lnSpc>
              <a:buClr>
                <a:srgbClr val="000000"/>
              </a:buClr>
              <a:buSzPts val="24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4- حَدِّدِ الحَوَاسَّ الَّتِي تَمَّ اسْتِعْمَالُهَا فِي وَصْفِ مَدِينَةِ </a:t>
            </a:r>
            <a:r>
              <a:rPr lang="ar-SA" sz="2400" b="1" kern="0" dirty="0" err="1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و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ن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 </a:t>
            </a:r>
            <a:endParaRPr lang="ar-SA" sz="2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558;p216">
            <a:extLst>
              <a:ext uri="{FF2B5EF4-FFF2-40B4-BE49-F238E27FC236}">
                <a16:creationId xmlns="" xmlns:a16="http://schemas.microsoft.com/office/drawing/2014/main" id="{87080F18-76CC-02E4-378B-73D8DA12A9B5}"/>
              </a:ext>
            </a:extLst>
          </p:cNvPr>
          <p:cNvSpPr txBox="1"/>
          <p:nvPr/>
        </p:nvSpPr>
        <p:spPr>
          <a:xfrm>
            <a:off x="356680" y="4971917"/>
            <a:ext cx="11216643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 لِمَاذَا تُلَقَّبُ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شَفْشَاونُ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بِ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"اللُّؤْلُؤَةِ الزَّرْقَاءِ؟</a:t>
            </a:r>
          </a:p>
        </p:txBody>
      </p:sp>
      <p:sp>
        <p:nvSpPr>
          <p:cNvPr id="10" name="Google Shape;1503;p44">
            <a:extLst>
              <a:ext uri="{FF2B5EF4-FFF2-40B4-BE49-F238E27FC236}">
                <a16:creationId xmlns="" xmlns:a16="http://schemas.microsoft.com/office/drawing/2014/main" id="{99DE6CA3-2C57-B1F4-C77F-11E21ECD7A6D}"/>
              </a:ext>
            </a:extLst>
          </p:cNvPr>
          <p:cNvSpPr txBox="1"/>
          <p:nvPr/>
        </p:nvSpPr>
        <p:spPr>
          <a:xfrm>
            <a:off x="376940" y="1926981"/>
            <a:ext cx="11208666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الجواب: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..........................................................................................................</a:t>
            </a:r>
            <a:endParaRPr kumimoji="0" sz="2400" b="1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525;p46">
            <a:extLst>
              <a:ext uri="{FF2B5EF4-FFF2-40B4-BE49-F238E27FC236}">
                <a16:creationId xmlns="" xmlns:a16="http://schemas.microsoft.com/office/drawing/2014/main" id="{478FA4B4-FEEF-DAC3-35AA-7542C2DD83B6}"/>
              </a:ext>
            </a:extLst>
          </p:cNvPr>
          <p:cNvSpPr txBox="1"/>
          <p:nvPr/>
        </p:nvSpPr>
        <p:spPr>
          <a:xfrm>
            <a:off x="356680" y="5673033"/>
            <a:ext cx="11216643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الجواب:</a:t>
            </a:r>
            <a:endParaRPr kumimoji="0" sz="3200" b="1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Calibri"/>
              <a:cs typeface="Calibri"/>
              <a:sym typeface="Arial"/>
            </a:endParaRPr>
          </a:p>
        </p:txBody>
      </p:sp>
      <p:pic>
        <p:nvPicPr>
          <p:cNvPr id="13" name="Google Shape;1504;p44" descr="Lever la main - Icônes mains et gestes gratuites">
            <a:extLst>
              <a:ext uri="{FF2B5EF4-FFF2-40B4-BE49-F238E27FC236}">
                <a16:creationId xmlns="" xmlns:a16="http://schemas.microsoft.com/office/drawing/2014/main" id="{C1B7F5D4-A98D-E3D2-FA75-48A94DA2D3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999" y="57890"/>
            <a:ext cx="702642" cy="7026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901205"/>
              </p:ext>
            </p:extLst>
          </p:nvPr>
        </p:nvGraphicFramePr>
        <p:xfrm>
          <a:off x="272598" y="2840421"/>
          <a:ext cx="11188932" cy="2011680"/>
        </p:xfrm>
        <a:graphic>
          <a:graphicData uri="http://schemas.openxmlformats.org/drawingml/2006/table">
            <a:tbl>
              <a:tblPr firstRow="1" bandRow="1"/>
              <a:tblGrid>
                <a:gridCol w="26221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221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221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32254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281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الشَّمّ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fr-FR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5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الحاسَّة المُستعْمَلة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7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fr-FR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fr-FR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fr-FR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5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الوصْفُ الدالُّ عليها من النصِّ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4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99569" y="3822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19996" y="7211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26F28119-930D-1B98-7385-B364A71F9928}"/>
              </a:ext>
            </a:extLst>
          </p:cNvPr>
          <p:cNvSpPr txBox="1">
            <a:spLocks/>
          </p:cNvSpPr>
          <p:nvPr/>
        </p:nvSpPr>
        <p:spPr>
          <a:xfrm>
            <a:off x="676377" y="423064"/>
            <a:ext cx="10784188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lvl="0" indent="-285750" rtl="1">
              <a:spcBef>
                <a:spcPts val="0"/>
              </a:spcBef>
              <a:buFontTx/>
              <a:buChar char="-"/>
              <a:defRPr/>
            </a:pPr>
            <a:r>
              <a:rPr lang="ar-SA" i="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يستمع</a:t>
            </a:r>
            <a:r>
              <a:rPr lang="ar-SA" i="0" kern="0" dirty="0" smtClean="0">
                <a:ea typeface="+mn-ea"/>
                <a:cs typeface="Arial"/>
              </a:rPr>
              <a:t>  </a:t>
            </a:r>
            <a:r>
              <a:rPr lang="ar-SA" i="0" kern="0" dirty="0">
                <a:ea typeface="+mn-ea"/>
                <a:cs typeface="Arial"/>
              </a:rPr>
              <a:t>الأستاذ إلى </a:t>
            </a:r>
            <a:r>
              <a:rPr lang="ar-SA" i="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أجوبة</a:t>
            </a:r>
            <a:r>
              <a:rPr lang="ar-SA" i="0" kern="0" dirty="0">
                <a:ea typeface="+mn-ea"/>
                <a:cs typeface="Arial"/>
              </a:rPr>
              <a:t> بعض الثنائيات ويطلب التعليل أو إعادة الصياغة عند الحاجة، قبل أن يبرز الجواب الصحيح،</a:t>
            </a:r>
            <a:r>
              <a:rPr lang="ar-MA" i="0" kern="0" dirty="0">
                <a:ea typeface="+mn-ea"/>
                <a:cs typeface="Arial"/>
              </a:rPr>
              <a:t> </a:t>
            </a:r>
            <a:r>
              <a:rPr lang="ar-MA" i="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ثم  يطالب المتعلمين الذين لم يقدموا أجوبة صحيحة بإعادة قراءتها</a:t>
            </a:r>
            <a:r>
              <a:rPr lang="ar-MA" i="0" kern="0" dirty="0">
                <a:ea typeface="+mn-ea"/>
                <a:cs typeface="Arial"/>
              </a:rPr>
              <a:t>، </a:t>
            </a:r>
            <a:endParaRPr lang="ar-MA" i="0" kern="0" dirty="0" smtClean="0">
              <a:ea typeface="+mn-ea"/>
              <a:cs typeface="Arial"/>
            </a:endParaRPr>
          </a:p>
          <a:p>
            <a:pPr marL="285750" lvl="0" indent="-285750" rtl="1">
              <a:spcBef>
                <a:spcPts val="0"/>
              </a:spcBef>
              <a:buFontTx/>
              <a:buChar char="-"/>
              <a:defRPr/>
            </a:pPr>
            <a:r>
              <a:rPr lang="ar-MA" i="0" kern="0" dirty="0" smtClean="0">
                <a:ea typeface="+mn-ea"/>
                <a:cs typeface="Arial"/>
              </a:rPr>
              <a:t> </a:t>
            </a:r>
            <a:r>
              <a:rPr lang="ar-SA" i="0" kern="0" dirty="0">
                <a:ea typeface="+mn-ea"/>
                <a:cs typeface="Arial"/>
              </a:rPr>
              <a:t>مع تقديم تغذية راجعة حول منطق التوصل إلى الجواب الصحيح. </a:t>
            </a:r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26F9C7FA-DE32-1A4B-70C2-01B0BEB34027}"/>
              </a:ext>
            </a:extLst>
          </p:cNvPr>
          <p:cNvSpPr txBox="1">
            <a:spLocks/>
          </p:cNvSpPr>
          <p:nvPr/>
        </p:nvSpPr>
        <p:spPr>
          <a:xfrm>
            <a:off x="992225" y="112082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11111"/>
              <a:buFont typeface="Calibri"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Calibri"/>
              </a:rPr>
              <a:t>3- الممارسة المستقلة:  ننتقل الآن، إلى الجواب عن بقية الأسئلة بشكل فردي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25" name="Google Shape;1542;p48">
            <a:extLst>
              <a:ext uri="{FF2B5EF4-FFF2-40B4-BE49-F238E27FC236}">
                <a16:creationId xmlns="" xmlns:a16="http://schemas.microsoft.com/office/drawing/2014/main" id="{4241E203-B3D3-8249-09FC-503CA620EC17}"/>
              </a:ext>
            </a:extLst>
          </p:cNvPr>
          <p:cNvSpPr txBox="1"/>
          <p:nvPr/>
        </p:nvSpPr>
        <p:spPr>
          <a:xfrm>
            <a:off x="356680" y="944226"/>
            <a:ext cx="11216643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>
              <a:lnSpc>
                <a:spcPct val="90000"/>
              </a:lnSpc>
              <a:buClr>
                <a:srgbClr val="000000"/>
              </a:buClr>
              <a:buSzPts val="24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4- حَدِّدِ الحَوَاسَّ الَّتِي تَمَّ اسْتِعْمَالُهَا فِي وَصْفِ مَدِينَةِ </a:t>
            </a:r>
            <a:r>
              <a:rPr lang="ar-SA" sz="2400" b="1" kern="0" dirty="0" err="1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و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ن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 </a:t>
            </a:r>
          </a:p>
        </p:txBody>
      </p:sp>
      <p:sp>
        <p:nvSpPr>
          <p:cNvPr id="26" name="Google Shape;1558;p216">
            <a:extLst>
              <a:ext uri="{FF2B5EF4-FFF2-40B4-BE49-F238E27FC236}">
                <a16:creationId xmlns="" xmlns:a16="http://schemas.microsoft.com/office/drawing/2014/main" id="{87080F18-76CC-02E4-378B-73D8DA12A9B5}"/>
              </a:ext>
            </a:extLst>
          </p:cNvPr>
          <p:cNvSpPr txBox="1"/>
          <p:nvPr/>
        </p:nvSpPr>
        <p:spPr>
          <a:xfrm>
            <a:off x="356680" y="4971917"/>
            <a:ext cx="11216643" cy="5932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 لِمَاذَا تُلَقَّبُ </a:t>
            </a:r>
            <a:r>
              <a:rPr lang="ar-SA" sz="2400" b="1" kern="0" dirty="0" err="1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و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ن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بِ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"اللُّؤْلُؤَةِ الزَّرْقَاءِ؟</a:t>
            </a:r>
          </a:p>
        </p:txBody>
      </p:sp>
      <p:sp>
        <p:nvSpPr>
          <p:cNvPr id="27" name="Google Shape;1503;p44">
            <a:extLst>
              <a:ext uri="{FF2B5EF4-FFF2-40B4-BE49-F238E27FC236}">
                <a16:creationId xmlns="" xmlns:a16="http://schemas.microsoft.com/office/drawing/2014/main" id="{99DE6CA3-2C57-B1F4-C77F-11E21ECD7A6D}"/>
              </a:ext>
            </a:extLst>
          </p:cNvPr>
          <p:cNvSpPr txBox="1"/>
          <p:nvPr/>
        </p:nvSpPr>
        <p:spPr>
          <a:xfrm>
            <a:off x="376940" y="1926981"/>
            <a:ext cx="11208666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:الحَوَاس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ُّ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الَّتِي تَمَّ اسْتِعْمَالُهَا فِي وَصْفِ مَدِينَةِ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شَفْشَاون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هي:</a:t>
            </a:r>
            <a:endParaRPr kumimoji="0" sz="2400" b="1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1525;p46">
            <a:extLst>
              <a:ext uri="{FF2B5EF4-FFF2-40B4-BE49-F238E27FC236}">
                <a16:creationId xmlns="" xmlns:a16="http://schemas.microsoft.com/office/drawing/2014/main" id="{478FA4B4-FEEF-DAC3-35AA-7542C2DD83B6}"/>
              </a:ext>
            </a:extLst>
          </p:cNvPr>
          <p:cNvSpPr txBox="1"/>
          <p:nvPr/>
        </p:nvSpPr>
        <p:spPr>
          <a:xfrm>
            <a:off x="356680" y="5673033"/>
            <a:ext cx="11216643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تُلَقَّبُ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شَفْشَاونُ </a:t>
            </a:r>
            <a:r>
              <a:rPr lang="ar-S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بِاللُّؤْلُؤَةِ الزَّرْقَاءِ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لِغَلَبَةِ اللَّون الأزرق على كلِّ مبانيها </a:t>
            </a:r>
            <a:endParaRPr kumimoji="0" sz="3200" b="1" i="0" u="none" strike="noStrike" kern="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Calibri"/>
              <a:cs typeface="Calibri"/>
              <a:sym typeface="Arial"/>
            </a:endParaRPr>
          </a:p>
        </p:txBody>
      </p:sp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047824"/>
              </p:ext>
            </p:extLst>
          </p:nvPr>
        </p:nvGraphicFramePr>
        <p:xfrm>
          <a:off x="356680" y="2841381"/>
          <a:ext cx="11188932" cy="2011680"/>
        </p:xfrm>
        <a:graphic>
          <a:graphicData uri="http://schemas.openxmlformats.org/drawingml/2006/table">
            <a:tbl>
              <a:tblPr firstRow="1" bandRow="1"/>
              <a:tblGrid>
                <a:gridCol w="26221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221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221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32254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534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السَّمع </a:t>
                      </a:r>
                      <a:endParaRPr lang="ar-MA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الشَّمّ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البصر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50000"/>
                        </a:lnSpc>
                      </a:pPr>
                      <a:r>
                        <a:rPr lang="ar-MA" sz="2400" b="1" kern="0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Calibri"/>
                        </a:rPr>
                        <a:t>الحاسَّة المُستعْمَلة</a:t>
                      </a:r>
                      <a:endParaRPr lang="fr-FR" sz="2400" b="1" kern="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7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- أصوات المياه</a:t>
                      </a:r>
                    </a:p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- أصوات الآذان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5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روائح الأعشاب 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- جبال شامخة</a:t>
                      </a:r>
                    </a:p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- شلالات منسابة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50000"/>
                        </a:lnSpc>
                      </a:pPr>
                      <a:r>
                        <a:rPr lang="ar-MA" sz="2400" b="1" kern="0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Calibri"/>
                        </a:rPr>
                        <a:t>الوصْفُ الدالُّ عليها من النصِّ</a:t>
                      </a:r>
                      <a:endParaRPr lang="fr-FR" sz="2400" b="1" kern="0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2" name="Google Shape;1368;p31">
            <a:extLst>
              <a:ext uri="{FF2B5EF4-FFF2-40B4-BE49-F238E27FC236}">
                <a16:creationId xmlns="" xmlns:a16="http://schemas.microsoft.com/office/drawing/2014/main" id="{D784D774-F9A5-8B45-5BD3-7E8FDC2B44A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1996" y="-14743"/>
            <a:ext cx="730250" cy="73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4" descr="Image générée">
            <a:extLst>
              <a:ext uri="{FF2B5EF4-FFF2-40B4-BE49-F238E27FC236}">
                <a16:creationId xmlns:a16="http://schemas.microsoft.com/office/drawing/2014/main" xmlns="" id="{1A87F969-8074-C965-94E3-8FD7ECE76E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-53873" y="61073"/>
            <a:ext cx="730250" cy="69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99569" y="3822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0468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67;p31">
            <a:extLst>
              <a:ext uri="{FF2B5EF4-FFF2-40B4-BE49-F238E27FC236}">
                <a16:creationId xmlns="" xmlns:a16="http://schemas.microsoft.com/office/drawing/2014/main" id="{25F04618-4AAE-D48E-EA3B-D687BD614209}"/>
              </a:ext>
            </a:extLst>
          </p:cNvPr>
          <p:cNvSpPr txBox="1">
            <a:spLocks/>
          </p:cNvSpPr>
          <p:nvPr/>
        </p:nvSpPr>
        <p:spPr>
          <a:xfrm>
            <a:off x="1" y="6754"/>
            <a:ext cx="12192000" cy="8240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MA" sz="1800" b="1" dirty="0" smtClean="0">
                <a:solidFill>
                  <a:prstClr val="white">
                    <a:lumMod val="50000"/>
                  </a:prstClr>
                </a:solidFill>
              </a:rPr>
              <a:t>       </a:t>
            </a:r>
            <a:r>
              <a:rPr lang="ar-SA" sz="1800" b="1" dirty="0" smtClean="0">
                <a:solidFill>
                  <a:prstClr val="white">
                    <a:lumMod val="50000"/>
                  </a:prstClr>
                </a:solidFill>
              </a:rPr>
              <a:t>التقويم الذاتي: أقوم أدائي</a:t>
            </a:r>
            <a:r>
              <a:rPr lang="ar-MA" sz="1800" b="1" dirty="0" smtClean="0">
                <a:solidFill>
                  <a:prstClr val="white">
                    <a:lumMod val="50000"/>
                  </a:prstClr>
                </a:solidFill>
              </a:rPr>
              <a:t> في الفهم </a:t>
            </a:r>
            <a:r>
              <a:rPr lang="ar-SA" sz="1800" b="1" dirty="0" smtClean="0">
                <a:solidFill>
                  <a:prstClr val="white">
                    <a:lumMod val="50000"/>
                  </a:prstClr>
                </a:solidFill>
              </a:rPr>
              <a:t> القرائي ذاتيا.</a:t>
            </a:r>
            <a:endParaRPr lang="ar-SA" sz="1800" b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Google Shape;1369;p31">
            <a:extLst>
              <a:ext uri="{FF2B5EF4-FFF2-40B4-BE49-F238E27FC236}">
                <a16:creationId xmlns="" xmlns:a16="http://schemas.microsoft.com/office/drawing/2014/main" id="{7504D60D-7325-8890-6465-9213C6BA2E9B}"/>
              </a:ext>
            </a:extLst>
          </p:cNvPr>
          <p:cNvSpPr txBox="1"/>
          <p:nvPr/>
        </p:nvSpPr>
        <p:spPr>
          <a:xfrm>
            <a:off x="-160187" y="586080"/>
            <a:ext cx="11776364" cy="1631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>
                <a:solidFill>
                  <a:prstClr val="white">
                    <a:lumMod val="50000"/>
                  </a:prst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sym typeface="Calibri"/>
              </a:rPr>
              <a:t>يطلب الأستاذ من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التلاميذ أن يقوموا أداءهم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في الفهم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القرائي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ذاتيا بوضع دائرة أمام الرمز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الموافق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في الجهة الخاصة بذلك على الكراسة.  </a:t>
            </a:r>
            <a:endParaRPr lang="fr-FR" sz="14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Rectangle : coins arrondis 7">
            <a:extLst>
              <a:ext uri="{FF2B5EF4-FFF2-40B4-BE49-F238E27FC236}">
                <a16:creationId xmlns="" xmlns:a16="http://schemas.microsoft.com/office/drawing/2014/main" id="{9C14266C-0E07-8282-A326-D95D777F3B6D}"/>
              </a:ext>
            </a:extLst>
          </p:cNvPr>
          <p:cNvSpPr/>
          <p:nvPr/>
        </p:nvSpPr>
        <p:spPr>
          <a:xfrm>
            <a:off x="251519" y="830760"/>
            <a:ext cx="11793725" cy="120027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2400" b="1" dirty="0">
                <a:solidFill>
                  <a:prstClr val="white"/>
                </a:solidFill>
              </a:rPr>
              <a:t>أحرص على التقويم الذاتي المنتظم </a:t>
            </a:r>
            <a:r>
              <a:rPr lang="ar-SA" sz="2400" b="1" dirty="0" smtClean="0">
                <a:solidFill>
                  <a:prstClr val="white"/>
                </a:solidFill>
              </a:rPr>
              <a:t>لأدائي</a:t>
            </a:r>
            <a:r>
              <a:rPr lang="ar-MA" sz="2400" b="1" dirty="0" smtClean="0">
                <a:solidFill>
                  <a:prstClr val="white"/>
                </a:solidFill>
              </a:rPr>
              <a:t> في الفهم</a:t>
            </a:r>
            <a:r>
              <a:rPr lang="ar-SA" sz="2400" b="1" dirty="0" smtClean="0">
                <a:solidFill>
                  <a:prstClr val="white"/>
                </a:solidFill>
              </a:rPr>
              <a:t> القرائي </a:t>
            </a:r>
            <a:r>
              <a:rPr lang="ar-SA" sz="2400" b="1" dirty="0">
                <a:solidFill>
                  <a:prstClr val="white"/>
                </a:solidFill>
              </a:rPr>
              <a:t>وفق المعايير المثبتة بالكراسة ص: 51 </a:t>
            </a:r>
          </a:p>
        </p:txBody>
      </p:sp>
      <p:pic>
        <p:nvPicPr>
          <p:cNvPr id="2050" name="Picture 2" descr="C:\Users\HP\Desktop\طارل 2025-2026\الوثائق المنجزة\الكراسات\الفه اللبنة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05" y="2156500"/>
            <a:ext cx="9926637" cy="420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99569" y="3822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4874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46A331E-704C-219A-2F1B-4E226D7CE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422C0397-356F-B692-90A9-4A65B3D77145}"/>
              </a:ext>
            </a:extLst>
          </p:cNvPr>
          <p:cNvGrpSpPr/>
          <p:nvPr/>
        </p:nvGrpSpPr>
        <p:grpSpPr>
          <a:xfrm>
            <a:off x="5171607" y="1642150"/>
            <a:ext cx="5610626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00B87FB4-E61A-E11C-5330-92BE01852C6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B98D18DC-FDD3-B22E-5F62-47ADBF99481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FC57F72C-DF00-5CF0-5AC3-E925C98519E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E183D981-979D-7B5C-1989-99A7DC5BDCF2}"/>
              </a:ext>
            </a:extLst>
          </p:cNvPr>
          <p:cNvSpPr txBox="1"/>
          <p:nvPr/>
        </p:nvSpPr>
        <p:spPr>
          <a:xfrm>
            <a:off x="5381468" y="1945420"/>
            <a:ext cx="5400765" cy="292310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900" b="1" kern="0" dirty="0">
                <a:latin typeface="Calibri"/>
                <a:ea typeface="Calibri"/>
                <a:cs typeface="Calibri"/>
              </a:rPr>
              <a:t>النشاط </a:t>
            </a:r>
            <a:r>
              <a:rPr lang="ar-SA" sz="4900" b="1" kern="0" dirty="0">
                <a:latin typeface="Calibri"/>
                <a:ea typeface="Calibri"/>
                <a:cs typeface="Calibri"/>
              </a:rPr>
              <a:t>الرابع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S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أ</a:t>
            </a:r>
            <a:r>
              <a:rPr lang="ar-M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S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و</a:t>
            </a:r>
            <a:r>
              <a:rPr lang="ar-M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ظ</a:t>
            </a:r>
            <a:r>
              <a:rPr lang="ar-M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ِّ</a:t>
            </a:r>
            <a:r>
              <a:rPr lang="ar-S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فُ </a:t>
            </a:r>
            <a:r>
              <a:rPr lang="ar-SA" sz="4800" b="1" kern="0" dirty="0" err="1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وأ</a:t>
            </a:r>
            <a:r>
              <a:rPr lang="ar-M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س</a:t>
            </a:r>
            <a:r>
              <a:rPr lang="ar-M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ْ</a:t>
            </a:r>
            <a:r>
              <a:rPr lang="ar-S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ت</a:t>
            </a:r>
            <a:r>
              <a:rPr lang="ar-M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ثم</a:t>
            </a:r>
            <a:r>
              <a:rPr lang="ar-M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ِ</a:t>
            </a:r>
            <a:r>
              <a:rPr lang="ar-SA" sz="4800" b="1" kern="0" dirty="0" smtClean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رُ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 smtClean="0">
                <a:solidFill>
                  <a:srgbClr val="44546A"/>
                </a:solidFill>
                <a:latin typeface="Arial"/>
                <a:ea typeface="Calibri"/>
                <a:cs typeface="Arial"/>
              </a:rPr>
              <a:t>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287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5878" y="2230444"/>
            <a:ext cx="2023004" cy="26973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69800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xmlns="" id="{26A26206-7F06-C22F-B06E-5D709D29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DCE083F-E950-BB3E-7A22-0D40690DA2E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39F423E-AAB4-4138-2815-D82EE5CBE06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7" name="Google Shape;1511;p45">
            <a:extLst>
              <a:ext uri="{FF2B5EF4-FFF2-40B4-BE49-F238E27FC236}">
                <a16:creationId xmlns="" xmlns:a16="http://schemas.microsoft.com/office/drawing/2014/main" id="{AC147DB6-3AD3-59BB-9407-7CCB9BE68F7C}"/>
              </a:ext>
            </a:extLst>
          </p:cNvPr>
          <p:cNvSpPr txBox="1">
            <a:spLocks/>
          </p:cNvSpPr>
          <p:nvPr/>
        </p:nvSpPr>
        <p:spPr>
          <a:xfrm>
            <a:off x="1271464" y="51408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يوجه الأستاذ التلاميذ توظيف </a:t>
            </a:r>
            <a:r>
              <a:rPr kumimoji="0" lang="ar-SA" sz="14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تعلماتهم</a:t>
            </a: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 السابقة لإنتاج جمل </a:t>
            </a:r>
            <a:r>
              <a:rPr kumimoji="0" lang="ar-M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وصفية </a:t>
            </a: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على غرار الجملة المقترحة. </a:t>
            </a:r>
            <a:endParaRPr kumimoji="0" lang="ar-SA" sz="1400" b="0" i="1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sp>
        <p:nvSpPr>
          <p:cNvPr id="18" name="Google Shape;1548;p49">
            <a:extLst>
              <a:ext uri="{FF2B5EF4-FFF2-40B4-BE49-F238E27FC236}">
                <a16:creationId xmlns="" xmlns:a16="http://schemas.microsoft.com/office/drawing/2014/main" id="{7462CA61-B5FF-DD74-099C-9EF0A78A9A56}"/>
              </a:ext>
            </a:extLst>
          </p:cNvPr>
          <p:cNvSpPr txBox="1">
            <a:spLocks/>
          </p:cNvSpPr>
          <p:nvPr/>
        </p:nvSpPr>
        <p:spPr>
          <a:xfrm>
            <a:off x="1127447" y="10764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ct val="111111"/>
              <a:buFont typeface="Calibri"/>
              <a:buNone/>
              <a:tabLst/>
              <a:defRPr/>
            </a:pP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الآن، سنوظف </a:t>
            </a:r>
            <a:r>
              <a:rPr kumimoji="0" lang="ar-SA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تعلماتنا</a:t>
            </a:r>
            <a:r>
              <a:rPr kumimoji="0" lang="ar-S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 في إنتاج جمل </a:t>
            </a:r>
            <a:r>
              <a:rPr kumimoji="0" lang="ar-MA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57070"/>
                </a:solidFill>
                <a:effectLst/>
                <a:uLnTx/>
                <a:uFillTx/>
                <a:latin typeface="Calibri"/>
                <a:sym typeface="Calibri"/>
              </a:rPr>
              <a:t>وصفية</a:t>
            </a:r>
            <a:endParaRPr kumimoji="0" lang="ar-SA" sz="2000" b="1" i="0" u="none" strike="noStrike" kern="0" cap="none" spc="0" normalizeH="0" baseline="0" noProof="0" dirty="0">
              <a:ln>
                <a:noFill/>
              </a:ln>
              <a:solidFill>
                <a:srgbClr val="757070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pic>
        <p:nvPicPr>
          <p:cNvPr id="19" name="Picture 4" descr="Image générée">
            <a:extLst>
              <a:ext uri="{FF2B5EF4-FFF2-40B4-BE49-F238E27FC236}">
                <a16:creationId xmlns:a16="http://schemas.microsoft.com/office/drawing/2014/main" xmlns="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8965" y="55481"/>
            <a:ext cx="732016" cy="69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107A0F61-A9B2-FF4F-18FB-8573C0756439}"/>
              </a:ext>
            </a:extLst>
          </p:cNvPr>
          <p:cNvSpPr txBox="1"/>
          <p:nvPr/>
        </p:nvSpPr>
        <p:spPr>
          <a:xfrm>
            <a:off x="332509" y="1143621"/>
            <a:ext cx="11263277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Font typeface="Arial"/>
              <a:buNone/>
            </a:pP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أُرَكِّبُ </a:t>
            </a:r>
            <a:r>
              <a:rPr lang="ar-MA" sz="2400" kern="0" dirty="0">
                <a:latin typeface="Calibri"/>
                <a:ea typeface="Calibri"/>
                <a:cs typeface="Calibri"/>
                <a:sym typeface="Arial"/>
              </a:rPr>
              <a:t>جُمْلَةً مُسْتَثْمِرًا رَصِيدِي فِي الْوَصْفِ عَلَى غِرَارِ: </a:t>
            </a:r>
          </a:p>
          <a:p>
            <a:pPr rtl="1">
              <a:buClr>
                <a:srgbClr val="000000"/>
              </a:buClr>
              <a:buFont typeface="Arial"/>
              <a:buNone/>
            </a:pPr>
            <a:r>
              <a:rPr lang="ar-MA" sz="2800" kern="0" dirty="0">
                <a:latin typeface="Calibri"/>
                <a:ea typeface="Calibri"/>
                <a:cs typeface="Calibri"/>
                <a:sym typeface="Arial"/>
              </a:rPr>
              <a:t>         </a:t>
            </a:r>
            <a:r>
              <a:rPr lang="ar-MA" sz="2800" kern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Arial"/>
              </a:rPr>
              <a:t>تَبْدُو شَفْشَاوُنُ مِنْ بَعِيدٍ كَأَنَّهَا جَوْهَرَةٌ زَرْقَاءُ تَتَلَأْلَأُ فِي ضَوْءِ الشَّمْسِ.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="" xmlns:a16="http://schemas.microsoft.com/office/drawing/2014/main" id="{E0CA00E9-A7A3-7460-487B-7F655D6B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222731"/>
              </p:ext>
            </p:extLst>
          </p:nvPr>
        </p:nvGraphicFramePr>
        <p:xfrm>
          <a:off x="363254" y="2736486"/>
          <a:ext cx="11510091" cy="2011680"/>
        </p:xfrm>
        <a:graphic>
          <a:graphicData uri="http://schemas.openxmlformats.org/drawingml/2006/table">
            <a:tbl>
              <a:tblPr firstRow="1" bandRow="1"/>
              <a:tblGrid>
                <a:gridCol w="34883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144981"/>
                <a:gridCol w="4876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317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تَتَلَأْلَأُ فِي ضَوْءِ الشَّمْسِ</a:t>
                      </a:r>
                      <a:endParaRPr lang="fr-FR" sz="2400" kern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كَأَنَّهَا جَوْهَرَةٌ زَرْقَاءُ </a:t>
                      </a:r>
                      <a:endParaRPr lang="fr-FR" sz="2400" kern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تَبْدُو شَفْشَاونُ مِنْ بَعِيدٍ </a:t>
                      </a:r>
                      <a:endParaRPr lang="fr-FR" sz="2400" kern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33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.....................................</a:t>
                      </a:r>
                      <a:endParaRPr lang="fr-FR" sz="2400" kern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كأنها............................</a:t>
                      </a:r>
                      <a:endParaRPr lang="fr-FR" sz="2400" kern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....................................................</a:t>
                      </a:r>
                      <a:endParaRPr lang="fr-FR" sz="2400" kern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99569" y="3822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1999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xmlns="" id="{26A26206-7F06-C22F-B06E-5D709D29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DCE083F-E950-BB3E-7A22-0D40690DA2E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C3052643-F2E9-590D-DDDA-1BD35CDFE6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FFA64460-5D03-1A3C-152E-6DB9543B92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3248" y="83931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39F423E-AAB4-4138-2815-D82EE5CBE06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oogle Shape;1511;p45">
            <a:extLst>
              <a:ext uri="{FF2B5EF4-FFF2-40B4-BE49-F238E27FC236}">
                <a16:creationId xmlns:a16="http://schemas.microsoft.com/office/drawing/2014/main" xmlns="" id="{873A3CEC-AB4E-3156-4CFB-A3ACAD5D1CDF}"/>
              </a:ext>
            </a:extLst>
          </p:cNvPr>
          <p:cNvSpPr txBox="1">
            <a:spLocks/>
          </p:cNvSpPr>
          <p:nvPr/>
        </p:nvSpPr>
        <p:spPr>
          <a:xfrm>
            <a:off x="861830" y="409211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buClr>
                <a:srgbClr val="AEABAB"/>
              </a:buClr>
              <a:buSzPts val="1400"/>
              <a:buNone/>
            </a:pPr>
            <a:r>
              <a:rPr lang="ar-SA" sz="1400" dirty="0">
                <a:solidFill>
                  <a:schemeClr val="bg1">
                    <a:lumMod val="50000"/>
                  </a:schemeClr>
                </a:solidFill>
              </a:rPr>
              <a:t>يطلب الأستاذ من  التلاميذ تقديم أجوبتهم، ويحرص على تصحيح الأخطاء </a:t>
            </a:r>
            <a:r>
              <a:rPr lang="ar-SA" sz="14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وتوثيق</a:t>
            </a:r>
            <a:r>
              <a:rPr lang="ar-SA" sz="1400" dirty="0">
                <a:solidFill>
                  <a:schemeClr val="bg1">
                    <a:lumMod val="50000"/>
                  </a:schemeClr>
                </a:solidFill>
              </a:rPr>
              <a:t> أجوبة نموذجية على </a:t>
            </a:r>
            <a:r>
              <a:rPr lang="ar-SA" sz="14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السبورة</a:t>
            </a:r>
            <a:r>
              <a:rPr lang="ar-SA" sz="1400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ar-SA" sz="14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وتناوب</a:t>
            </a:r>
            <a:r>
              <a:rPr lang="ar-SA" sz="1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SA" sz="14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بعض التلاميذ </a:t>
            </a:r>
            <a:r>
              <a:rPr lang="ar-MA" sz="14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الذين لم يتوصلوا إلى تقديم أجوبة صحيحة </a:t>
            </a:r>
            <a:r>
              <a:rPr lang="ar-SA" sz="14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على </a:t>
            </a:r>
            <a:r>
              <a:rPr lang="ar-SA" sz="14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قراءتها</a:t>
            </a:r>
            <a:r>
              <a:rPr lang="ar-SA" sz="1400" dirty="0">
                <a:solidFill>
                  <a:schemeClr val="bg1">
                    <a:lumMod val="50000"/>
                  </a:schemeClr>
                </a:solidFill>
              </a:rPr>
              <a:t>. </a:t>
            </a:r>
          </a:p>
        </p:txBody>
      </p:sp>
      <p:sp>
        <p:nvSpPr>
          <p:cNvPr id="12" name="Google Shape;1548;p49">
            <a:extLst>
              <a:ext uri="{FF2B5EF4-FFF2-40B4-BE49-F238E27FC236}">
                <a16:creationId xmlns:a16="http://schemas.microsoft.com/office/drawing/2014/main" xmlns="" id="{C826B332-A629-711A-340C-F6E215961112}"/>
              </a:ext>
            </a:extLst>
          </p:cNvPr>
          <p:cNvSpPr txBox="1">
            <a:spLocks/>
          </p:cNvSpPr>
          <p:nvPr/>
        </p:nvSpPr>
        <p:spPr>
          <a:xfrm>
            <a:off x="4060880" y="38415"/>
            <a:ext cx="7344465" cy="4947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600" b="1" dirty="0">
                <a:solidFill>
                  <a:schemeClr val="bg1">
                    <a:lumMod val="50000"/>
                  </a:schemeClr>
                </a:solidFill>
              </a:rPr>
              <a:t>هيا لنراجع معا الأجوبة المقترحة من قبلكم.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107A0F61-A9B2-FF4F-18FB-8573C0756439}"/>
              </a:ext>
            </a:extLst>
          </p:cNvPr>
          <p:cNvSpPr txBox="1"/>
          <p:nvPr/>
        </p:nvSpPr>
        <p:spPr>
          <a:xfrm>
            <a:off x="332509" y="1143621"/>
            <a:ext cx="11263277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Font typeface="Arial"/>
              <a:buNone/>
            </a:pP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أُرَكِّبُ </a:t>
            </a:r>
            <a:r>
              <a:rPr lang="ar-MA" sz="2400" kern="0" dirty="0">
                <a:latin typeface="Calibri"/>
                <a:ea typeface="Calibri"/>
                <a:cs typeface="Calibri"/>
                <a:sym typeface="Arial"/>
              </a:rPr>
              <a:t>جُمْلَةً مُسْتَثْمِرًا رَصِيدِي فِي الْوَصْفِ عَلَى غِرَارِ: </a:t>
            </a:r>
          </a:p>
          <a:p>
            <a:pPr rtl="1">
              <a:buClr>
                <a:srgbClr val="000000"/>
              </a:buClr>
              <a:buFont typeface="Arial"/>
              <a:buNone/>
            </a:pPr>
            <a:r>
              <a:rPr lang="ar-MA" sz="2800" kern="0" dirty="0">
                <a:latin typeface="Calibri"/>
                <a:ea typeface="Calibri"/>
                <a:cs typeface="Calibri"/>
                <a:sym typeface="Arial"/>
              </a:rPr>
              <a:t>         </a:t>
            </a:r>
            <a:r>
              <a:rPr lang="ar-MA" sz="2800" kern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Arial"/>
              </a:rPr>
              <a:t>تَبْدُو شَفْشَاوُنُ مِنْ بَعِيدٍ كَأَنَّهَا جَوْهَرَةٌ زَرْقَاءُ تَتَلَأْلَأُ فِي ضَوْءِ الشَّمْسِ.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="" xmlns:a16="http://schemas.microsoft.com/office/drawing/2014/main" id="{E0CA00E9-A7A3-7460-487B-7F655D6B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443706"/>
              </p:ext>
            </p:extLst>
          </p:nvPr>
        </p:nvGraphicFramePr>
        <p:xfrm>
          <a:off x="363254" y="2736486"/>
          <a:ext cx="11510091" cy="2011680"/>
        </p:xfrm>
        <a:graphic>
          <a:graphicData uri="http://schemas.openxmlformats.org/drawingml/2006/table">
            <a:tbl>
              <a:tblPr firstRow="1" bandRow="1"/>
              <a:tblGrid>
                <a:gridCol w="34883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144981"/>
                <a:gridCol w="4876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317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تَتَلَأْلَأُ فِي ضَوْءِ الشَّمْسِ</a:t>
                      </a:r>
                      <a:endParaRPr lang="fr-FR" sz="2400" kern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كَأَنَّهَا جَوْهَرَةٌ زَرْقَاءُ </a:t>
                      </a:r>
                      <a:endParaRPr lang="fr-FR" sz="2400" kern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تَبْدُو شَفْشَاونُ مِنْ بَعِيدٍ </a:t>
                      </a:r>
                      <a:endParaRPr lang="fr-FR" sz="2400" kern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33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kern="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.....................................</a:t>
                      </a:r>
                      <a:endParaRPr lang="fr-FR" sz="2400" kern="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kern="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كأنها............................</a:t>
                      </a:r>
                      <a:endParaRPr lang="fr-FR" sz="2400" kern="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kern="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....................................................</a:t>
                      </a:r>
                      <a:endParaRPr lang="fr-FR" sz="2400" kern="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87488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360E921-5C7A-45B5-7A04-1577B4B7C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8088CFA2-87D6-D17C-610C-16AA721B3191}"/>
              </a:ext>
            </a:extLst>
          </p:cNvPr>
          <p:cNvGrpSpPr/>
          <p:nvPr/>
        </p:nvGrpSpPr>
        <p:grpSpPr>
          <a:xfrm>
            <a:off x="5111646" y="1642150"/>
            <a:ext cx="5801193" cy="3476991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87B02774-AF2D-3E6C-3A0E-23C1659D9390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8D78E122-5B7D-78C1-9F5E-EBB8286918CF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F9522235-60DD-07F0-87C8-068B389D5A37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B48AD0E8-9468-DB48-2187-E80396679C67}"/>
              </a:ext>
            </a:extLst>
          </p:cNvPr>
          <p:cNvSpPr txBox="1"/>
          <p:nvPr/>
        </p:nvSpPr>
        <p:spPr>
          <a:xfrm>
            <a:off x="5381468" y="1945420"/>
            <a:ext cx="5400765" cy="19768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اختتام الحصة</a:t>
            </a: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48969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4694F80-86B2-7758-B09D-7B6F5F1F2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EE26D511-2C1E-B15A-D419-69F4795FA9C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CAF02CD3-0B27-1CEB-25DF-08327DC294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CB0E403-A56C-5980-941E-550D880FD3DD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Google Shape;1692;p59">
            <a:extLst>
              <a:ext uri="{FF2B5EF4-FFF2-40B4-BE49-F238E27FC236}">
                <a16:creationId xmlns:a16="http://schemas.microsoft.com/office/drawing/2014/main" xmlns="" id="{5989464E-6BB2-B976-C1B5-AD946167C5F1}"/>
              </a:ext>
            </a:extLst>
          </p:cNvPr>
          <p:cNvSpPr txBox="1">
            <a:spLocks/>
          </p:cNvSpPr>
          <p:nvPr/>
        </p:nvSpPr>
        <p:spPr>
          <a:xfrm>
            <a:off x="1223057" y="62004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  <a:buFont typeface="Calibri"/>
              <a:buNone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</a:rPr>
              <a:t>اليوم أغنينا رصيدنا </a:t>
            </a:r>
            <a:r>
              <a:rPr lang="ar-MA" sz="1600" b="1" dirty="0" smtClean="0">
                <a:solidFill>
                  <a:schemeClr val="bg1">
                    <a:lumMod val="50000"/>
                  </a:schemeClr>
                </a:solidFill>
              </a:rPr>
              <a:t>بعبارات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</a:rPr>
              <a:t>وأساليب  جديدة تتعلق </a:t>
            </a:r>
            <a:r>
              <a:rPr lang="ar-MA" sz="1600" b="1" dirty="0" smtClean="0">
                <a:solidFill>
                  <a:schemeClr val="bg1">
                    <a:lumMod val="50000"/>
                  </a:schemeClr>
                </a:solidFill>
              </a:rPr>
              <a:t>بالوصف.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</a:rPr>
              <a:t>فمن يذكرنا ببعض منها:</a:t>
            </a:r>
          </a:p>
        </p:txBody>
      </p:sp>
      <p:sp>
        <p:nvSpPr>
          <p:cNvPr id="11" name="Google Shape;1693;p59">
            <a:extLst>
              <a:ext uri="{FF2B5EF4-FFF2-40B4-BE49-F238E27FC236}">
                <a16:creationId xmlns:a16="http://schemas.microsoft.com/office/drawing/2014/main" xmlns="" id="{9C9668F8-5AE2-11CD-6464-FA11C12568F2}"/>
              </a:ext>
            </a:extLst>
          </p:cNvPr>
          <p:cNvSpPr txBox="1">
            <a:spLocks/>
          </p:cNvSpPr>
          <p:nvPr/>
        </p:nvSpPr>
        <p:spPr>
          <a:xfrm>
            <a:off x="965199" y="447685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600" dirty="0">
                <a:solidFill>
                  <a:schemeClr val="bg1">
                    <a:lumMod val="50000"/>
                  </a:schemeClr>
                </a:solidFill>
              </a:rPr>
              <a:t>يطلب الأستاذ من التلاميذ تقديم عبارات وأساليب </a:t>
            </a:r>
            <a:r>
              <a:rPr lang="ar-MA" sz="1600" dirty="0" smtClean="0">
                <a:solidFill>
                  <a:schemeClr val="bg1">
                    <a:lumMod val="50000"/>
                  </a:schemeClr>
                </a:solidFill>
              </a:rPr>
              <a:t>وصفية </a:t>
            </a:r>
            <a:r>
              <a:rPr lang="ar-SA" sz="1600" dirty="0" smtClean="0">
                <a:solidFill>
                  <a:schemeClr val="bg1">
                    <a:lumMod val="50000"/>
                  </a:schemeClr>
                </a:solidFill>
              </a:rPr>
              <a:t>مما </a:t>
            </a:r>
            <a:r>
              <a:rPr lang="ar-SA" sz="1600" dirty="0">
                <a:solidFill>
                  <a:schemeClr val="bg1">
                    <a:lumMod val="50000"/>
                  </a:schemeClr>
                </a:solidFill>
              </a:rPr>
              <a:t>تم تعلمه في الحصة.</a:t>
            </a:r>
          </a:p>
          <a:p>
            <a:pPr marL="0" indent="0" algn="r"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endParaRPr lang="ar-SA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Google Shape;1694;p59">
            <a:extLst>
              <a:ext uri="{FF2B5EF4-FFF2-40B4-BE49-F238E27FC236}">
                <a16:creationId xmlns:a16="http://schemas.microsoft.com/office/drawing/2014/main" xmlns="" id="{8B059179-60AD-954D-3402-CC262E0CD8C5}"/>
              </a:ext>
            </a:extLst>
          </p:cNvPr>
          <p:cNvSpPr txBox="1"/>
          <p:nvPr/>
        </p:nvSpPr>
        <p:spPr>
          <a:xfrm>
            <a:off x="7813515" y="1535508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الأول: ............ 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695;p59">
            <a:extLst>
              <a:ext uri="{FF2B5EF4-FFF2-40B4-BE49-F238E27FC236}">
                <a16:creationId xmlns:a16="http://schemas.microsoft.com/office/drawing/2014/main" xmlns="" id="{44E12331-6610-F2C5-1895-6719B246F6AC}"/>
              </a:ext>
            </a:extLst>
          </p:cNvPr>
          <p:cNvSpPr txBox="1"/>
          <p:nvPr/>
        </p:nvSpPr>
        <p:spPr>
          <a:xfrm>
            <a:off x="6996097" y="2671972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الثاني:................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696;p59">
            <a:extLst>
              <a:ext uri="{FF2B5EF4-FFF2-40B4-BE49-F238E27FC236}">
                <a16:creationId xmlns:a16="http://schemas.microsoft.com/office/drawing/2014/main" xmlns="" id="{EFFC0BB2-8760-AF22-83EE-0C58080AEBC0}"/>
              </a:ext>
            </a:extLst>
          </p:cNvPr>
          <p:cNvSpPr txBox="1"/>
          <p:nvPr/>
        </p:nvSpPr>
        <p:spPr>
          <a:xfrm>
            <a:off x="5036802" y="3808776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الثالث:....................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697;p59">
            <a:extLst>
              <a:ext uri="{FF2B5EF4-FFF2-40B4-BE49-F238E27FC236}">
                <a16:creationId xmlns:a16="http://schemas.microsoft.com/office/drawing/2014/main" xmlns="" id="{4E9CDA45-3234-E9B8-F095-FAE87345134F}"/>
              </a:ext>
            </a:extLst>
          </p:cNvPr>
          <p:cNvSpPr txBox="1"/>
          <p:nvPr/>
        </p:nvSpPr>
        <p:spPr>
          <a:xfrm>
            <a:off x="2915934" y="4868143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التعبير الرابع: ..................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98;p59">
            <a:extLst>
              <a:ext uri="{FF2B5EF4-FFF2-40B4-BE49-F238E27FC236}">
                <a16:creationId xmlns:a16="http://schemas.microsoft.com/office/drawing/2014/main" xmlns="" id="{84938926-1CBA-2D0E-40F7-4BF009EC84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06" y="93848"/>
            <a:ext cx="706437" cy="701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4277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F5DAD31-B1D3-C38D-9435-2085AACE2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FFDD1772-6960-793F-1027-288A8A00E029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0F5D3D23-5046-9A80-CB39-84E09D7D78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EA17DC7-9837-7CDE-D83A-A38EF111547C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Google Shape;1692;p59">
            <a:extLst>
              <a:ext uri="{FF2B5EF4-FFF2-40B4-BE49-F238E27FC236}">
                <a16:creationId xmlns:a16="http://schemas.microsoft.com/office/drawing/2014/main" xmlns="" id="{4CCC83DD-4171-89B6-7A73-7E174A5F539B}"/>
              </a:ext>
            </a:extLst>
          </p:cNvPr>
          <p:cNvSpPr txBox="1">
            <a:spLocks/>
          </p:cNvSpPr>
          <p:nvPr/>
        </p:nvSpPr>
        <p:spPr>
          <a:xfrm>
            <a:off x="1216605" y="89179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  <a:buFont typeface="Calibri"/>
              <a:buNone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</a:rPr>
              <a:t>اليوم أغنينا رصيدنا </a:t>
            </a:r>
            <a:r>
              <a:rPr lang="ar-MA" sz="1600" b="1" dirty="0" smtClean="0">
                <a:solidFill>
                  <a:schemeClr val="bg1">
                    <a:lumMod val="50000"/>
                  </a:schemeClr>
                </a:solidFill>
              </a:rPr>
              <a:t>بعبارات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</a:rPr>
              <a:t>وأساليب  جديدة تتعلق </a:t>
            </a:r>
            <a:r>
              <a:rPr lang="ar-MA" sz="1600" b="1" dirty="0" smtClean="0">
                <a:solidFill>
                  <a:schemeClr val="bg1">
                    <a:lumMod val="50000"/>
                  </a:schemeClr>
                </a:solidFill>
              </a:rPr>
              <a:t>بالوصف.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</a:rPr>
              <a:t>فمن يذكرنا ببعض منها:</a:t>
            </a:r>
          </a:p>
        </p:txBody>
      </p:sp>
      <p:sp>
        <p:nvSpPr>
          <p:cNvPr id="8" name="Google Shape;1693;p59">
            <a:extLst>
              <a:ext uri="{FF2B5EF4-FFF2-40B4-BE49-F238E27FC236}">
                <a16:creationId xmlns:a16="http://schemas.microsoft.com/office/drawing/2014/main" xmlns="" id="{BA83F6FE-BD44-0551-8DD9-5C428731EEA1}"/>
              </a:ext>
            </a:extLst>
          </p:cNvPr>
          <p:cNvSpPr txBox="1">
            <a:spLocks/>
          </p:cNvSpPr>
          <p:nvPr/>
        </p:nvSpPr>
        <p:spPr>
          <a:xfrm>
            <a:off x="7294658" y="524067"/>
            <a:ext cx="4083051" cy="32801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1">
              <a:spcBef>
                <a:spcPts val="0"/>
              </a:spcBef>
            </a:pPr>
            <a:r>
              <a:rPr lang="ar-MA" sz="1600" dirty="0">
                <a:solidFill>
                  <a:schemeClr val="bg1">
                    <a:lumMod val="50000"/>
                  </a:schemeClr>
                </a:solidFill>
              </a:rPr>
              <a:t>بَعْدَ تَقْدِيمِ المُتَعَلِّمِينَ لِأَجْوِبَتِهِمْ يَخْتَارُ الأُسْتَاذُ الأجوبة الجيدة.</a:t>
            </a:r>
          </a:p>
        </p:txBody>
      </p:sp>
      <p:pic>
        <p:nvPicPr>
          <p:cNvPr id="9" name="Google Shape;1698;p59">
            <a:extLst>
              <a:ext uri="{FF2B5EF4-FFF2-40B4-BE49-F238E27FC236}">
                <a16:creationId xmlns:a16="http://schemas.microsoft.com/office/drawing/2014/main" xmlns="" id="{C1490919-0655-4B1B-96CC-26E2EBAB49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618" y="113304"/>
            <a:ext cx="706437" cy="7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704;p225"/>
          <p:cNvSpPr txBox="1"/>
          <p:nvPr/>
        </p:nvSpPr>
        <p:spPr>
          <a:xfrm>
            <a:off x="6405861" y="1612180"/>
            <a:ext cx="4799196" cy="46162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  <a:defRPr/>
            </a:pP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تَبْدُو مِنْ بَعِيدٍ 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مِثْلَ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حَسْنَاء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تَرْتَدِي فُسْتَانًا أَزْرَقَ 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705;p225"/>
          <p:cNvSpPr txBox="1"/>
          <p:nvPr/>
        </p:nvSpPr>
        <p:spPr>
          <a:xfrm>
            <a:off x="4703185" y="2667615"/>
            <a:ext cx="4420227" cy="46162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1D9A7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  <a:defRPr/>
            </a:pP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تَبْدُو 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كَأَنَّهَا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غَيْمَةٌ 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تَسْبَحُ فِي سَمَاءٍ زَرْقَاءَ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706;p225"/>
          <p:cNvSpPr txBox="1"/>
          <p:nvPr/>
        </p:nvSpPr>
        <p:spPr>
          <a:xfrm>
            <a:off x="3234845" y="3583588"/>
            <a:ext cx="3429000" cy="461665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8BC14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  <a:defRPr/>
            </a:pP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جِبَالٌ </a:t>
            </a:r>
            <a:r>
              <a:rPr lang="ar-MA" sz="2400" b="1" kern="0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شَامِخَةٌ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707;p225"/>
          <p:cNvSpPr txBox="1"/>
          <p:nvPr/>
        </p:nvSpPr>
        <p:spPr>
          <a:xfrm>
            <a:off x="861055" y="4329716"/>
            <a:ext cx="3429000" cy="46162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36AF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  <a:defRPr/>
            </a:pP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شَلَّالَاتٌ 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مُنْسَابَةٌ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63861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1BB944-3226-91BB-E658-36E3B69BB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52779C09-617F-3CA1-C55A-E5DE9B206FC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ABC4376C-8213-F6C3-5044-9270F19081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B2DFDBD-143E-9F7D-8D2E-F160B46CCFF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Google Shape;1713;p61">
            <a:extLst>
              <a:ext uri="{FF2B5EF4-FFF2-40B4-BE49-F238E27FC236}">
                <a16:creationId xmlns:a16="http://schemas.microsoft.com/office/drawing/2014/main" xmlns="" id="{E96BE0AF-5D87-C44E-1DEE-DCB5FE1AC6BE}"/>
              </a:ext>
            </a:extLst>
          </p:cNvPr>
          <p:cNvSpPr txBox="1">
            <a:spLocks/>
          </p:cNvSpPr>
          <p:nvPr/>
        </p:nvSpPr>
        <p:spPr>
          <a:xfrm>
            <a:off x="1143259" y="173902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ct val="100000"/>
            </a:pPr>
            <a:endParaRPr lang="ar-MA" sz="1600" b="1" dirty="0">
              <a:solidFill>
                <a:schemeClr val="bg1">
                  <a:lumMod val="50000"/>
                </a:schemeClr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1715;p61">
            <a:extLst>
              <a:ext uri="{FF2B5EF4-FFF2-40B4-BE49-F238E27FC236}">
                <a16:creationId xmlns:a16="http://schemas.microsoft.com/office/drawing/2014/main" xmlns="" id="{F32A82F8-DF0E-ACC6-FEC1-016D11FDD2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248" y="64579"/>
            <a:ext cx="731837" cy="73183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716;p61">
            <a:extLst>
              <a:ext uri="{FF2B5EF4-FFF2-40B4-BE49-F238E27FC236}">
                <a16:creationId xmlns:a16="http://schemas.microsoft.com/office/drawing/2014/main" xmlns="" id="{110F0263-432D-8589-1335-6C10538CD89A}"/>
              </a:ext>
            </a:extLst>
          </p:cNvPr>
          <p:cNvSpPr txBox="1"/>
          <p:nvPr/>
        </p:nvSpPr>
        <p:spPr>
          <a:xfrm>
            <a:off x="519166" y="868837"/>
            <a:ext cx="10945216" cy="548181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r>
              <a:rPr lang="ar-MA" sz="2800" b="1" i="0" u="none" strike="noStrike" cap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</a:t>
            </a:r>
            <a:endParaRPr lang="ar-MA" sz="2800" b="1" i="0" u="none" strike="noStrike" cap="none" dirty="0" smtClean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endParaRPr lang="ar-MA" sz="2800" b="1" dirty="0">
              <a:solidFill>
                <a:srgbClr val="000000"/>
              </a:solidFill>
              <a:latin typeface="Courier New"/>
              <a:ea typeface="Calibri"/>
              <a:cs typeface="Courier New"/>
              <a:sym typeface="Courier New"/>
            </a:endParaRPr>
          </a:p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endParaRPr lang="ar-MA" sz="2800" b="1" i="0" u="none" strike="noStrike" cap="none" dirty="0" smtClean="0">
              <a:solidFill>
                <a:srgbClr val="000000"/>
              </a:solidFill>
              <a:latin typeface="Courier New"/>
              <a:ea typeface="Calibri"/>
              <a:cs typeface="Courier New"/>
              <a:sym typeface="Courier New"/>
            </a:endParaRPr>
          </a:p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r>
              <a:rPr lang="ar-MA" sz="24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فِي </a:t>
            </a:r>
            <a:r>
              <a:rPr lang="ar-MA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ٱلْمَنزِلِ</a:t>
            </a:r>
            <a:r>
              <a:rPr lang="ar-MA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، </a:t>
            </a:r>
            <a:r>
              <a:rPr lang="ar-MA" sz="24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بعد </a:t>
            </a:r>
            <a:r>
              <a:rPr lang="ar-MA" sz="2400" b="1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قراءتك نص في وصف جمال </a:t>
            </a:r>
            <a:r>
              <a:rPr lang="ar-MA" sz="2400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مدينة </a:t>
            </a:r>
            <a:r>
              <a:rPr lang="ar-MA" sz="2400" b="1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شفشاون:</a:t>
            </a:r>
          </a:p>
          <a:p>
            <a:pPr marL="342900" lvl="0" indent="-342900" algn="r" rtl="1">
              <a:lnSpc>
                <a:spcPct val="150000"/>
              </a:lnSpc>
              <a:buClr>
                <a:srgbClr val="000000"/>
              </a:buClr>
              <a:buSzPts val="2800"/>
              <a:buFont typeface="Wingdings" pitchFamily="2" charset="2"/>
              <a:buChar char="q"/>
            </a:pPr>
            <a:r>
              <a:rPr lang="ar-MA" sz="2400" b="1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smtClean="0">
                <a:solidFill>
                  <a:srgbClr val="00B050"/>
                </a:solidFill>
                <a:ea typeface="Calibri"/>
                <a:cs typeface="Calibri"/>
                <a:sym typeface="Calibri"/>
              </a:rPr>
              <a:t>مَثِّلْ للقيم </a:t>
            </a:r>
            <a:r>
              <a:rPr lang="ar-MA" sz="2400" b="1" dirty="0">
                <a:solidFill>
                  <a:srgbClr val="00B050"/>
                </a:solidFill>
                <a:ea typeface="Calibri"/>
                <a:cs typeface="Calibri"/>
                <a:sym typeface="Calibri"/>
              </a:rPr>
              <a:t>الجمالية </a:t>
            </a:r>
            <a:r>
              <a:rPr lang="ar-MA" sz="2400" b="1" dirty="0" smtClean="0">
                <a:solidFill>
                  <a:srgbClr val="00B050"/>
                </a:solidFill>
                <a:ea typeface="Calibri"/>
                <a:cs typeface="Calibri"/>
                <a:sym typeface="Calibri"/>
              </a:rPr>
              <a:t>التالية من النص:</a:t>
            </a:r>
          </a:p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r>
              <a:rPr lang="ar-MA" sz="2400" b="1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مثلا:</a:t>
            </a:r>
          </a:p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r>
              <a:rPr lang="ar-MA" sz="2400" b="1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قيمة</a:t>
            </a:r>
            <a:r>
              <a:rPr lang="ar-MA" sz="2400" b="1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400" b="1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الانسجام</a:t>
            </a:r>
            <a:r>
              <a:rPr lang="ar-MA" sz="2400" b="1" dirty="0" smtClean="0">
                <a:ea typeface="Calibri"/>
                <a:cs typeface="Calibri"/>
                <a:sym typeface="Calibri"/>
              </a:rPr>
              <a:t>: </a:t>
            </a:r>
            <a:r>
              <a:rPr lang="ar-MA" sz="2000" b="1" dirty="0" smtClean="0">
                <a:ea typeface="Calibri"/>
                <a:cs typeface="Calibri"/>
                <a:sym typeface="Calibri"/>
              </a:rPr>
              <a:t>تظهر </a:t>
            </a:r>
            <a:r>
              <a:rPr lang="ar-MA" sz="2000" b="1" dirty="0">
                <a:ea typeface="Calibri"/>
                <a:cs typeface="Calibri"/>
                <a:sym typeface="Calibri"/>
              </a:rPr>
              <a:t>من خلال الألوان الزرقاء والبيضاء المتناسقة التي تعطي إحساسًا بالراحة والطمأنينة والسلام.</a:t>
            </a:r>
            <a:endParaRPr lang="ar-MA" sz="2400" b="1" dirty="0">
              <a:ea typeface="Calibri"/>
              <a:cs typeface="Calibri"/>
              <a:sym typeface="Calibri"/>
            </a:endParaRPr>
          </a:p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r>
              <a:rPr lang="ar-MA" sz="2400" b="1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قيمة النظام</a:t>
            </a:r>
            <a:r>
              <a:rPr lang="ar-MA" sz="2400" b="1" dirty="0" smtClean="0">
                <a:ea typeface="Calibri"/>
                <a:cs typeface="Calibri"/>
                <a:sym typeface="Calibri"/>
              </a:rPr>
              <a:t>:         </a:t>
            </a:r>
            <a:r>
              <a:rPr lang="ar-MA" sz="2400" b="1" dirty="0">
                <a:ea typeface="Calibri"/>
                <a:cs typeface="Calibri"/>
                <a:sym typeface="Calibri"/>
              </a:rPr>
              <a:t>تظهر من </a:t>
            </a:r>
            <a:r>
              <a:rPr lang="ar-MA" sz="2400" b="1" dirty="0">
                <a:ea typeface="Calibri"/>
                <a:cs typeface="Calibri"/>
                <a:sym typeface="Calibri"/>
              </a:rPr>
              <a:t>خلال .....................................................................................</a:t>
            </a:r>
          </a:p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r>
              <a:rPr lang="ar-MA" sz="2400" b="1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قيمة </a:t>
            </a:r>
            <a:r>
              <a:rPr lang="ar-MA" sz="2400" b="1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النظافة</a:t>
            </a:r>
            <a:r>
              <a:rPr lang="ar-MA" sz="2400" b="1" dirty="0" smtClean="0">
                <a:ea typeface="Calibri"/>
                <a:cs typeface="Calibri"/>
                <a:sym typeface="Calibri"/>
              </a:rPr>
              <a:t> </a:t>
            </a:r>
            <a:r>
              <a:rPr lang="ar-MA" sz="2400" b="1" dirty="0" smtClean="0">
                <a:ea typeface="Calibri"/>
                <a:cs typeface="Calibri"/>
                <a:sym typeface="Calibri"/>
              </a:rPr>
              <a:t>:     </a:t>
            </a:r>
            <a:r>
              <a:rPr lang="ar-MA" sz="2400" b="1" dirty="0">
                <a:ea typeface="Calibri"/>
                <a:cs typeface="Calibri"/>
                <a:sym typeface="Calibri"/>
              </a:rPr>
              <a:t>تظهر من خلال ..................................................................................</a:t>
            </a:r>
          </a:p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r>
              <a:rPr lang="ar-MA" sz="2400" b="1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قيمة حب </a:t>
            </a:r>
            <a:r>
              <a:rPr lang="ar-MA" sz="2400" b="1" dirty="0" smtClean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الجمال</a:t>
            </a:r>
            <a:r>
              <a:rPr lang="ar-MA" sz="2400" b="1" dirty="0">
                <a:ea typeface="Calibri"/>
                <a:cs typeface="Calibri"/>
                <a:sym typeface="Calibri"/>
              </a:rPr>
              <a:t>:   تظهر من </a:t>
            </a:r>
            <a:r>
              <a:rPr lang="ar-MA" sz="2400" b="1" dirty="0" smtClean="0">
                <a:ea typeface="Calibri"/>
                <a:cs typeface="Calibri"/>
                <a:sym typeface="Calibri"/>
              </a:rPr>
              <a:t>خلال ..............................................................................</a:t>
            </a:r>
          </a:p>
          <a:p>
            <a:pPr lvl="0" algn="r" rtl="1">
              <a:lnSpc>
                <a:spcPct val="150000"/>
              </a:lnSpc>
              <a:buClr>
                <a:srgbClr val="000000"/>
              </a:buClr>
              <a:buSzPts val="2800"/>
            </a:pPr>
            <a:endParaRPr lang="ar-MA" sz="2400" b="1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lvl="0" algn="r" rtl="1">
              <a:lnSpc>
                <a:spcPct val="250000"/>
              </a:lnSpc>
              <a:buClr>
                <a:srgbClr val="000000"/>
              </a:buClr>
              <a:buSzPts val="2800"/>
            </a:pPr>
            <a:endParaRPr sz="28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36665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29B8238-4DF5-63BF-AF32-3A939000E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21E1CBB2-FF1D-A50A-0166-BBCF33559C80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0D8CEBBD-AB17-D22E-551E-C0561E451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0932AD5-D2DF-D842-707D-F08782BBAA5F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Google Shape;1721;p62">
            <a:extLst>
              <a:ext uri="{FF2B5EF4-FFF2-40B4-BE49-F238E27FC236}">
                <a16:creationId xmlns:a16="http://schemas.microsoft.com/office/drawing/2014/main" xmlns="" id="{2473380F-BE6A-17E8-320A-84F8C3713F0A}"/>
              </a:ext>
            </a:extLst>
          </p:cNvPr>
          <p:cNvSpPr txBox="1">
            <a:spLocks/>
          </p:cNvSpPr>
          <p:nvPr/>
        </p:nvSpPr>
        <p:spPr>
          <a:xfrm>
            <a:off x="4242216" y="195946"/>
            <a:ext cx="6934336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spcBef>
                <a:spcPts val="0"/>
              </a:spcBef>
              <a:buClr>
                <a:srgbClr val="757070"/>
              </a:buClr>
              <a:buSzPts val="2400"/>
              <a:buFont typeface="Calibri"/>
              <a:buNone/>
            </a:pPr>
            <a:r>
              <a:rPr lang="ar-MA" sz="2400"/>
              <a:t>وَصَلْنَا إِلَى نِهَايَةِ ٱلْحَصَّةِ. لَا تَنْسَوْا مُرَاجَعَةَ دُرُوسِكُمْ، وَإِنْجَازَ وَاجِبَاتِكُمْ.</a:t>
            </a:r>
          </a:p>
        </p:txBody>
      </p:sp>
      <p:pic>
        <p:nvPicPr>
          <p:cNvPr id="6" name="Google Shape;1723;p62">
            <a:extLst>
              <a:ext uri="{FF2B5EF4-FFF2-40B4-BE49-F238E27FC236}">
                <a16:creationId xmlns:a16="http://schemas.microsoft.com/office/drawing/2014/main" xmlns="" id="{FDFC161F-2A15-0B4B-E3D3-C7BB605B6E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8856" y="1901081"/>
            <a:ext cx="3711575" cy="37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724;p62">
            <a:extLst>
              <a:ext uri="{FF2B5EF4-FFF2-40B4-BE49-F238E27FC236}">
                <a16:creationId xmlns:a16="http://schemas.microsoft.com/office/drawing/2014/main" xmlns="" id="{9E2DDC0F-19F6-E588-7403-2C5A995727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1806" y="65335"/>
            <a:ext cx="731837" cy="731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6911183"/>
      </p:ext>
    </p:extLst>
  </p:cSld>
  <p:clrMapOvr>
    <a:masterClrMapping/>
  </p:clrMapOvr>
</p:sld>
</file>

<file path=ppt/theme/theme1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hème Offic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2_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7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8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4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16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9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2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0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5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1143</TotalTime>
  <Words>2397</Words>
  <Application>Microsoft Office PowerPoint</Application>
  <PresentationFormat>Personnalisé</PresentationFormat>
  <Paragraphs>323</Paragraphs>
  <Slides>45</Slides>
  <Notes>11</Notes>
  <HiddenSlides>4</HiddenSlides>
  <MMClips>0</MMClips>
  <ScaleCrop>false</ScaleCrop>
  <HeadingPairs>
    <vt:vector size="4" baseType="variant">
      <vt:variant>
        <vt:lpstr>Thème</vt:lpstr>
      </vt:variant>
      <vt:variant>
        <vt:i4>15</vt:i4>
      </vt:variant>
      <vt:variant>
        <vt:lpstr>Titres des diapositives</vt:lpstr>
      </vt:variant>
      <vt:variant>
        <vt:i4>45</vt:i4>
      </vt:variant>
    </vt:vector>
  </HeadingPairs>
  <TitlesOfParts>
    <vt:vector size="60" baseType="lpstr">
      <vt:lpstr>5_Thème Office</vt:lpstr>
      <vt:lpstr>6_Thème Office</vt:lpstr>
      <vt:lpstr>1_Thème Office</vt:lpstr>
      <vt:lpstr>12_Thème Office</vt:lpstr>
      <vt:lpstr>7_Thème Office</vt:lpstr>
      <vt:lpstr>8_Thème Office</vt:lpstr>
      <vt:lpstr>14_Thème Office</vt:lpstr>
      <vt:lpstr>16_Thème Office</vt:lpstr>
      <vt:lpstr>9_Thème Office</vt:lpstr>
      <vt:lpstr>Thème Office</vt:lpstr>
      <vt:lpstr>3_Thème Office</vt:lpstr>
      <vt:lpstr>22_Thème Office</vt:lpstr>
      <vt:lpstr>10_Thème Office</vt:lpstr>
      <vt:lpstr>11_Thème Office</vt:lpstr>
      <vt:lpstr>15_Thème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5- التقويم الذاتي: أقوم أدائي القرائي ذاتيا.</vt:lpstr>
      <vt:lpstr>النشاط الثاني أُغْنِي رَصِيدِي فِي الوصف ( 05  دقائق)          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yassine lamsarsem</dc:creator>
  <cp:lastModifiedBy>HP</cp:lastModifiedBy>
  <cp:revision>242</cp:revision>
  <dcterms:created xsi:type="dcterms:W3CDTF">2025-08-08T14:19:48Z</dcterms:created>
  <dcterms:modified xsi:type="dcterms:W3CDTF">2025-10-03T08:19:59Z</dcterms:modified>
</cp:coreProperties>
</file>