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9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0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1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12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4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15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9" r:id="rId2"/>
    <p:sldMasterId id="2147483778" r:id="rId3"/>
    <p:sldMasterId id="2147483786" r:id="rId4"/>
    <p:sldMasterId id="2147483797" r:id="rId5"/>
    <p:sldMasterId id="2147483815" r:id="rId6"/>
    <p:sldMasterId id="2147483838" r:id="rId7"/>
    <p:sldMasterId id="2147483866" r:id="rId8"/>
    <p:sldMasterId id="2147483894" r:id="rId9"/>
    <p:sldMasterId id="2147483912" r:id="rId10"/>
    <p:sldMasterId id="2147483926" r:id="rId11"/>
    <p:sldMasterId id="2147483947" r:id="rId12"/>
    <p:sldMasterId id="2147483975" r:id="rId13"/>
    <p:sldMasterId id="2147483995" r:id="rId14"/>
    <p:sldMasterId id="2147484013" r:id="rId15"/>
    <p:sldMasterId id="2147484035" r:id="rId16"/>
  </p:sldMasterIdLst>
  <p:notesMasterIdLst>
    <p:notesMasterId r:id="rId64"/>
  </p:notesMasterIdLst>
  <p:sldIdLst>
    <p:sldId id="2147483635" r:id="rId17"/>
    <p:sldId id="2147483637" r:id="rId18"/>
    <p:sldId id="2147483636" r:id="rId19"/>
    <p:sldId id="2147483638" r:id="rId20"/>
    <p:sldId id="2147483639" r:id="rId21"/>
    <p:sldId id="2147483640" r:id="rId22"/>
    <p:sldId id="2147483641" r:id="rId23"/>
    <p:sldId id="2147483619" r:id="rId24"/>
    <p:sldId id="2147483618" r:id="rId25"/>
    <p:sldId id="2147483621" r:id="rId26"/>
    <p:sldId id="2147483642" r:id="rId27"/>
    <p:sldId id="2147483643" r:id="rId28"/>
    <p:sldId id="2147483624" r:id="rId29"/>
    <p:sldId id="2147483625" r:id="rId30"/>
    <p:sldId id="2147483627" r:id="rId31"/>
    <p:sldId id="2147483628" r:id="rId32"/>
    <p:sldId id="2147483632" r:id="rId33"/>
    <p:sldId id="2147483633" r:id="rId34"/>
    <p:sldId id="2147483634" r:id="rId35"/>
    <p:sldId id="2147483646" r:id="rId36"/>
    <p:sldId id="2147483579" r:id="rId37"/>
    <p:sldId id="2147483598" r:id="rId38"/>
    <p:sldId id="2147483599" r:id="rId39"/>
    <p:sldId id="2147483601" r:id="rId40"/>
    <p:sldId id="2147483602" r:id="rId41"/>
    <p:sldId id="2147483603" r:id="rId42"/>
    <p:sldId id="2147483647" r:id="rId43"/>
    <p:sldId id="2147483585" r:id="rId44"/>
    <p:sldId id="2147483604" r:id="rId45"/>
    <p:sldId id="2147483629" r:id="rId46"/>
    <p:sldId id="2147483605" r:id="rId47"/>
    <p:sldId id="2147483606" r:id="rId48"/>
    <p:sldId id="2147483607" r:id="rId49"/>
    <p:sldId id="2147483608" r:id="rId50"/>
    <p:sldId id="2147483609" r:id="rId51"/>
    <p:sldId id="2147483610" r:id="rId52"/>
    <p:sldId id="2147483611" r:id="rId53"/>
    <p:sldId id="2147483612" r:id="rId54"/>
    <p:sldId id="2147483645" r:id="rId55"/>
    <p:sldId id="2147483630" r:id="rId56"/>
    <p:sldId id="2147483597" r:id="rId57"/>
    <p:sldId id="2147483573" r:id="rId58"/>
    <p:sldId id="2147483631" r:id="rId59"/>
    <p:sldId id="2147483574" r:id="rId60"/>
    <p:sldId id="2147483575" r:id="rId61"/>
    <p:sldId id="2147483576" r:id="rId62"/>
    <p:sldId id="2147483560" r:id="rId6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60"/>
  </p:normalViewPr>
  <p:slideViewPr>
    <p:cSldViewPr snapToGrid="0" showGuides="1">
      <p:cViewPr>
        <p:scale>
          <a:sx n="73" d="100"/>
          <a:sy n="73" d="100"/>
        </p:scale>
        <p:origin x="-6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63" Type="http://schemas.openxmlformats.org/officeDocument/2006/relationships/slide" Target="slides/slide47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61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64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slide" Target="slides/slide43.xml"/><Relationship Id="rId67" Type="http://schemas.openxmlformats.org/officeDocument/2006/relationships/theme" Target="theme/theme1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xmlns="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xmlns="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xmlns="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1;g3634b8406b9_0_655:notes">
            <a:extLst>
              <a:ext uri="{FF2B5EF4-FFF2-40B4-BE49-F238E27FC236}">
                <a16:creationId xmlns:a16="http://schemas.microsoft.com/office/drawing/2014/main" xmlns="" id="{D3B8E08F-2D38-77C7-9881-ED6D2528456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992;g3634b8406b9_0_655:notes">
            <a:extLst>
              <a:ext uri="{FF2B5EF4-FFF2-40B4-BE49-F238E27FC236}">
                <a16:creationId xmlns:a16="http://schemas.microsoft.com/office/drawing/2014/main" xmlns="" id="{C30A1E54-8FE7-5F33-2E8B-F43025316E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9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0" name="Google Shape;142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13/09/2025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13/09/2025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83546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98778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222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3655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5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36" name="Google Shape;36;p95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95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5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5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2261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78579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50" name="Google Shape;50;p1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00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9459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0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1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1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sz="4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01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 u="none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93971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3138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5033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3853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1334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672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9211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04596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53391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5688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7563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0022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582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85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554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155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357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16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091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476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319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9956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33611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850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50937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3580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66367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79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538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583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096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046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61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197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18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072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3833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934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4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5802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6924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9589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0944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82373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358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3371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333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65536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966257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387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669088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645639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991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822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95504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11887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38730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84023519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187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1745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378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128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0356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3312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8940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788797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82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438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8348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8195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363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233571"/>
      </p:ext>
    </p:extLst>
  </p:cSld>
  <p:clrMapOvr>
    <a:masterClrMapping/>
  </p:clrMapOvr>
  <p:hf sldNum="0"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2986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9636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79736"/>
      </p:ext>
    </p:extLst>
  </p:cSld>
  <p:clrMapOvr>
    <a:masterClrMapping/>
  </p:clrMapOvr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984642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5304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9895888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861252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8544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13173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5368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6208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915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79559801"/>
      </p:ext>
    </p:extLst>
  </p:cSld>
  <p:clrMapOvr>
    <a:masterClrMapping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1221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4709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832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6072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495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2640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8429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8027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0525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504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1827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994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320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601752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0498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662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251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1939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831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1228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768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7075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2777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20076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8681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2951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0456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25898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31134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40402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375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1897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6627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1175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5375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7365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7326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907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0266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4006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4870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2592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310855"/>
      </p:ext>
    </p:extLst>
  </p:cSld>
  <p:clrMapOvr>
    <a:masterClrMapping/>
  </p:clrMapOvr>
  <p:hf sldNum="0" hdr="0" ft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559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05863"/>
      </p:ext>
    </p:extLst>
  </p:cSld>
  <p:clrMapOvr>
    <a:masterClrMapping/>
  </p:clrMapOvr>
  <p:hf sldNum="0"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95486"/>
      </p:ext>
    </p:extLst>
  </p:cSld>
  <p:clrMapOvr>
    <a:masterClrMapping/>
  </p:clrMapOvr>
  <p:hf sldNum="0"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8457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074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606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9779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981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3975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7346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4988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2181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9530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4658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488761"/>
      </p:ext>
    </p:extLst>
  </p:cSld>
  <p:clrMapOvr>
    <a:masterClrMapping/>
  </p:clrMapOvr>
  <p:hf sldNum="0" hdr="0" ftr="0" dt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6052429"/>
      </p:ext>
    </p:extLst>
  </p:cSld>
  <p:clrMapOvr>
    <a:masterClrMapping/>
  </p:clrMapOvr>
  <p:hf sldNum="0" hdr="0" ftr="0" dt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7975005"/>
      </p:ext>
    </p:extLst>
  </p:cSld>
  <p:clrMapOvr>
    <a:masterClrMapping/>
  </p:clrMapOvr>
  <p:hf sldNum="0" hdr="0" ftr="0" dt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8551277"/>
      </p:ext>
    </p:extLst>
  </p:cSld>
  <p:clrMapOvr>
    <a:masterClrMapping/>
  </p:clrMapOvr>
  <p:hf sldNum="0" hdr="0" ftr="0" dt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59695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82807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57882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12260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89287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2006"/>
      </p:ext>
    </p:extLst>
  </p:cSld>
  <p:clrMapOvr>
    <a:masterClrMapping/>
  </p:clrMapOvr>
  <p:hf sldNum="0"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714904"/>
      </p:ext>
    </p:extLst>
  </p:cSld>
  <p:clrMapOvr>
    <a:masterClrMapping/>
  </p:clrMapOvr>
  <p:hf sldNum="0" hdr="0" ftr="0" dt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0691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6167528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0845422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80953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43180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428984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82352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4988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64043832"/>
      </p:ext>
    </p:extLst>
  </p:cSld>
  <p:clrMapOvr>
    <a:masterClrMapping/>
  </p:clrMapOvr>
  <p:hf sldNum="0" hdr="0" ftr="0" dt="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2697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037599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763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3484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53583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543716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13/09/2025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7895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3007405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2349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9821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301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7200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979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62930"/>
      </p:ext>
    </p:extLst>
  </p:cSld>
  <p:clrMapOvr>
    <a:masterClrMapping/>
  </p:clrMapOvr>
  <p:hf sldNum="0" hdr="0" ftr="0" dt="0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4056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7789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8562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0886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629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7051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50313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2868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0411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09328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9445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977157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1310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028664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74521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0337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1859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911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435220"/>
      </p:ext>
    </p:extLst>
  </p:cSld>
  <p:clrMapOvr>
    <a:masterClrMapping/>
  </p:clrMapOvr>
  <p:hf sldNum="0" hdr="0" ftr="0" dt="0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4880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44668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7369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4948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1152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718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50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4387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4006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4115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8010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969822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5310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05730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85437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28944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120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7336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5982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8477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1278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5636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33453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1818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9123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2130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3991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5478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96311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92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525966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187875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0321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039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0282017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95454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9679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441954"/>
      </p:ext>
    </p:extLst>
  </p:cSld>
  <p:clrMapOvr>
    <a:masterClrMapping/>
  </p:clrMapOvr>
  <p:hf sldNum="0" hdr="0" ftr="0" dt="0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221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0081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0721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4242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4809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3342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220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1502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2804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504821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3461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500453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9927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66259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1025711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9645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60673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138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66079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26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theme" Target="../theme/theme7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26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5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slideLayout" Target="../slideLayouts/slideLayout146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Relationship Id="rId27" Type="http://schemas.openxmlformats.org/officeDocument/2006/relationships/slideLayout" Target="../slideLayouts/slideLayout1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26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03.xml"/><Relationship Id="rId21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25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02.xml"/><Relationship Id="rId16" Type="http://schemas.openxmlformats.org/officeDocument/2006/relationships/slideLayout" Target="../slideLayouts/slideLayout216.xml"/><Relationship Id="rId20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24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05.xml"/><Relationship Id="rId15" Type="http://schemas.openxmlformats.org/officeDocument/2006/relationships/slideLayout" Target="../slideLayouts/slideLayout215.xml"/><Relationship Id="rId23" Type="http://schemas.openxmlformats.org/officeDocument/2006/relationships/slideLayout" Target="../slideLayouts/slideLayout223.xml"/><Relationship Id="rId28" Type="http://schemas.openxmlformats.org/officeDocument/2006/relationships/theme" Target="../theme/theme12.xml"/><Relationship Id="rId10" Type="http://schemas.openxmlformats.org/officeDocument/2006/relationships/slideLayout" Target="../slideLayouts/slideLayout210.xml"/><Relationship Id="rId19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14.xml"/><Relationship Id="rId22" Type="http://schemas.openxmlformats.org/officeDocument/2006/relationships/slideLayout" Target="../slideLayouts/slideLayout222.xml"/><Relationship Id="rId27" Type="http://schemas.openxmlformats.org/officeDocument/2006/relationships/slideLayout" Target="../slideLayouts/slideLayout22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slideLayout" Target="../slideLayouts/slideLayout240.xml"/><Relationship Id="rId18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slideLayout" Target="../slideLayouts/slideLayout239.xml"/><Relationship Id="rId17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29.xml"/><Relationship Id="rId16" Type="http://schemas.openxmlformats.org/officeDocument/2006/relationships/slideLayout" Target="../slideLayouts/slideLayout243.xml"/><Relationship Id="rId20" Type="http://schemas.openxmlformats.org/officeDocument/2006/relationships/theme" Target="../theme/theme13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5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37.xml"/><Relationship Id="rId19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theme" Target="../theme/theme1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1.xml"/><Relationship Id="rId13" Type="http://schemas.openxmlformats.org/officeDocument/2006/relationships/slideLayout" Target="../slideLayouts/slideLayout276.xml"/><Relationship Id="rId1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66.xml"/><Relationship Id="rId21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5.xml"/><Relationship Id="rId17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65.xml"/><Relationship Id="rId16" Type="http://schemas.openxmlformats.org/officeDocument/2006/relationships/slideLayout" Target="../slideLayouts/slideLayout279.xml"/><Relationship Id="rId20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68.xml"/><Relationship Id="rId1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73.xml"/><Relationship Id="rId19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72.xml"/><Relationship Id="rId14" Type="http://schemas.openxmlformats.org/officeDocument/2006/relationships/slideLayout" Target="../slideLayouts/slideLayout277.xml"/><Relationship Id="rId22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2.xml"/><Relationship Id="rId13" Type="http://schemas.openxmlformats.org/officeDocument/2006/relationships/slideLayout" Target="../slideLayouts/slideLayout297.xml"/><Relationship Id="rId18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91.xml"/><Relationship Id="rId12" Type="http://schemas.openxmlformats.org/officeDocument/2006/relationships/slideLayout" Target="../slideLayouts/slideLayout296.xml"/><Relationship Id="rId17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286.xml"/><Relationship Id="rId16" Type="http://schemas.openxmlformats.org/officeDocument/2006/relationships/slideLayout" Target="../slideLayouts/slideLayout300.xml"/><Relationship Id="rId20" Type="http://schemas.openxmlformats.org/officeDocument/2006/relationships/theme" Target="../theme/theme16.xml"/><Relationship Id="rId1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90.xml"/><Relationship Id="rId11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89.xml"/><Relationship Id="rId15" Type="http://schemas.openxmlformats.org/officeDocument/2006/relationships/slideLayout" Target="../slideLayouts/slideLayout299.xml"/><Relationship Id="rId10" Type="http://schemas.openxmlformats.org/officeDocument/2006/relationships/slideLayout" Target="../slideLayouts/slideLayout294.xml"/><Relationship Id="rId19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93.xml"/><Relationship Id="rId14" Type="http://schemas.openxmlformats.org/officeDocument/2006/relationships/slideLayout" Target="../slideLayouts/slideLayout2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13/09/2025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34" r:id="rId18"/>
    <p:sldLayoutId id="2147483835" r:id="rId19"/>
    <p:sldLayoutId id="2147483836" r:id="rId20"/>
    <p:sldLayoutId id="214748383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3" name="Google Shape;1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4" name="Google Shape;1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25387164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14669067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7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18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  <p:sldLayoutId id="2147483861" r:id="rId23"/>
    <p:sldLayoutId id="2147483862" r:id="rId24"/>
    <p:sldLayoutId id="2147483863" r:id="rId25"/>
    <p:sldLayoutId id="2147483864" r:id="rId26"/>
    <p:sldLayoutId id="2147483865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05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  <p:sldLayoutId id="2147483888" r:id="rId22"/>
    <p:sldLayoutId id="2147483889" r:id="rId23"/>
    <p:sldLayoutId id="2147483890" r:id="rId24"/>
    <p:sldLayoutId id="2147483891" r:id="rId25"/>
    <p:sldLayoutId id="2147483892" r:id="rId26"/>
    <p:sldLayoutId id="2147483893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26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0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0" r:id="rId23"/>
    <p:sldLayoutId id="2147483971" r:id="rId24"/>
    <p:sldLayoutId id="2147483972" r:id="rId25"/>
    <p:sldLayoutId id="2147483973" r:id="rId26"/>
    <p:sldLayoutId id="2147483974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1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3992" r:id="rId17"/>
    <p:sldLayoutId id="2147483993" r:id="rId18"/>
    <p:sldLayoutId id="214748399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60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3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  <p:sldLayoutId id="2147484053" r:id="rId18"/>
    <p:sldLayoutId id="214748405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203.xml"/><Relationship Id="rId5" Type="http://schemas.openxmlformats.org/officeDocument/2006/relationships/image" Target="../media/image17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0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9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1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28036" y="3695873"/>
            <a:ext cx="4727890" cy="323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3- الطَلاقَةُ </a:t>
            </a:r>
            <a:r>
              <a:rPr lang="ar-MA" sz="20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المُبَاشِرُ </a:t>
            </a: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نص وصفي</a:t>
            </a:r>
            <a:endParaRPr lang="ar-MA" sz="20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1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39630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2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444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 dirty="0">
                  <a:solidFill>
                    <a:srgbClr val="FFFFFF"/>
                  </a:solidFill>
                  <a:latin typeface="Arial"/>
                </a:rPr>
                <a:t>الفقرة 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5215971" y="2986485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29" y="2549285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00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بالأستاذ(ة)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522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</a:rPr>
              <a:t>الرائز</a:t>
            </a:r>
            <a:endParaRPr lang="fr-FR" sz="2800" b="1" dirty="0">
              <a:solidFill>
                <a:srgbClr val="4EA72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1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2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4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5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6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7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>
                <a:solidFill>
                  <a:prstClr val="white"/>
                </a:solidFill>
              </a:rPr>
              <a:t>حصة </a:t>
            </a:r>
            <a:r>
              <a:rPr lang="ar-MA" b="1" smtClean="0">
                <a:solidFill>
                  <a:prstClr val="white"/>
                </a:solidFill>
              </a:rPr>
              <a:t>8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35</a:t>
            </a:r>
            <a:endParaRPr lang="fr-FR" sz="1600" b="1" dirty="0">
              <a:solidFill>
                <a:prstClr val="white"/>
              </a:solidFill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70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685800" rtl="1">
              <a:lnSpc>
                <a:spcPts val="42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>
                <a:solidFill>
                  <a:srgbClr val="44546A"/>
                </a:solidFill>
              </a:rPr>
              <a:t>هيكلة حصص الأسبوع :</a:t>
            </a:r>
            <a:endParaRPr lang="fr-FR" sz="3200" b="1" kern="0">
              <a:solidFill>
                <a:srgbClr val="44546A"/>
              </a:solidFill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xmlns="" id="{E7125ABE-93C9-34A7-EC4C-E28F434EFB62}"/>
              </a:ext>
            </a:extLst>
          </p:cNvPr>
          <p:cNvSpPr/>
          <p:nvPr/>
        </p:nvSpPr>
        <p:spPr>
          <a:xfrm>
            <a:off x="2829648" y="1877939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 </a:t>
            </a:r>
            <a:r>
              <a:rPr lang="ar-MA" dirty="0" smtClean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نص وصفيا</a:t>
            </a:r>
            <a:endParaRPr lang="fr-FR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xmlns="" id="{5C84E3F9-EF5C-6B44-F6A3-C91E2579D4C5}"/>
              </a:ext>
            </a:extLst>
          </p:cNvPr>
          <p:cNvSpPr/>
          <p:nvPr/>
        </p:nvSpPr>
        <p:spPr>
          <a:xfrm>
            <a:off x="8922432" y="92588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2819873" y="2700221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prstClr val="white"/>
                </a:solidFill>
                <a:ea typeface="Calibri"/>
                <a:cs typeface="Calibri"/>
              </a:rPr>
              <a:t>……………………………………</a:t>
            </a:r>
            <a:endParaRPr lang="fr-FR" b="1" kern="0">
              <a:solidFill>
                <a:srgbClr val="106585"/>
              </a:solidFill>
              <a:latin typeface="Arial"/>
              <a:cs typeface="Calibri" pitchFamily="34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949242" y="187793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xmlns="" id="{44A6D1D0-E243-831D-F355-A9B19B111ECB}"/>
              </a:ext>
            </a:extLst>
          </p:cNvPr>
          <p:cNvSpPr/>
          <p:nvPr/>
        </p:nvSpPr>
        <p:spPr>
          <a:xfrm>
            <a:off x="2819873" y="3504858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prstClr val="white"/>
                </a:solidFill>
                <a:ea typeface="Calibri"/>
                <a:cs typeface="Calibri"/>
              </a:rPr>
              <a:t>……………………………………</a:t>
            </a:r>
            <a:endParaRPr lang="fr-FR" b="1" kern="0">
              <a:solidFill>
                <a:srgbClr val="106585"/>
              </a:solidFill>
              <a:latin typeface="Arial"/>
              <a:cs typeface="Calibri" pitchFamily="34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C1E9421C-6910-4B1F-1E08-7A5C9BF502C8}"/>
              </a:ext>
            </a:extLst>
          </p:cNvPr>
          <p:cNvSpPr/>
          <p:nvPr/>
        </p:nvSpPr>
        <p:spPr>
          <a:xfrm>
            <a:off x="2082921" y="794051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75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xmlns="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xmlns="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xmlns="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50" b="1" kern="0">
                <a:solidFill>
                  <a:srgbClr val="FFFFFF"/>
                </a:solidFill>
                <a:latin typeface="Arial" pitchFamily="34"/>
                <a:ea typeface="Dosis"/>
              </a:rPr>
              <a:t>أخرى</a:t>
            </a:r>
            <a:endParaRPr lang="ar-MA" sz="1867" b="1" kern="0">
              <a:solidFill>
                <a:srgbClr val="FFFFFF"/>
              </a:solidFill>
              <a:latin typeface="Arial" pitchFamily="34"/>
              <a:ea typeface="Dosis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xmlns="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xmlns="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xmlns="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rgbClr val="44546A"/>
                </a:solidFill>
              </a:rPr>
              <a:t>المستلزمات</a:t>
            </a:r>
            <a:r>
              <a:rPr lang="fr-FR" sz="3200" b="1" dirty="0">
                <a:solidFill>
                  <a:srgbClr val="44546A"/>
                </a:solidFill>
              </a:rPr>
              <a:t> </a:t>
            </a:r>
            <a:r>
              <a:rPr lang="fr-FR" sz="3200" b="1" dirty="0" err="1">
                <a:solidFill>
                  <a:srgbClr val="44546A"/>
                </a:solidFill>
              </a:rPr>
              <a:t>الدراسية</a:t>
            </a:r>
            <a:endParaRPr lang="fr-FR" sz="3200" b="1" dirty="0">
              <a:solidFill>
                <a:srgbClr val="44546A"/>
              </a:solidFill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xmlns="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xmlns="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xmlns="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xmlns="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xmlns="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xmlns="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xmlns="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oogle Shape;250;p28">
            <a:extLst>
              <a:ext uri="{FF2B5EF4-FFF2-40B4-BE49-F238E27FC236}">
                <a16:creationId xmlns:a16="http://schemas.microsoft.com/office/drawing/2014/main" xmlns="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21" name="Google Shape;251;p28">
              <a:extLst>
                <a:ext uri="{FF2B5EF4-FFF2-40B4-BE49-F238E27FC236}">
                  <a16:creationId xmlns:a16="http://schemas.microsoft.com/office/drawing/2014/main" xmlns="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2" name="Google Shape;252;p28">
              <a:extLst>
                <a:ext uri="{FF2B5EF4-FFF2-40B4-BE49-F238E27FC236}">
                  <a16:creationId xmlns:a16="http://schemas.microsoft.com/office/drawing/2014/main" xmlns="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23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Google Shape;1174;p113">
            <a:extLst>
              <a:ext uri="{FF2B5EF4-FFF2-40B4-BE49-F238E27FC236}">
                <a16:creationId xmlns:a16="http://schemas.microsoft.com/office/drawing/2014/main" xmlns="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Google Shape;1175;p113">
            <a:extLst>
              <a:ext uri="{FF2B5EF4-FFF2-40B4-BE49-F238E27FC236}">
                <a16:creationId xmlns:a16="http://schemas.microsoft.com/office/drawing/2014/main" xmlns="" id="{A2614C8F-CCC8-9A39-7E32-733905B49FD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Google Shape;1176;p113">
            <a:extLst>
              <a:ext uri="{FF2B5EF4-FFF2-40B4-BE49-F238E27FC236}">
                <a16:creationId xmlns:a16="http://schemas.microsoft.com/office/drawing/2014/main" xmlns="" id="{7A0810D0-E0AD-0942-C8C0-0CBC89502C8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7" name="Google Shape;1177;p113">
            <a:extLst>
              <a:ext uri="{FF2B5EF4-FFF2-40B4-BE49-F238E27FC236}">
                <a16:creationId xmlns:a16="http://schemas.microsoft.com/office/drawing/2014/main" xmlns="" id="{57D66363-DD29-C80D-8A0F-DA77D417718E}"/>
              </a:ext>
            </a:extLst>
          </p:cNvPr>
          <p:cNvSpPr txBox="1">
            <a:spLocks/>
          </p:cNvSpPr>
          <p:nvPr/>
        </p:nvSpPr>
        <p:spPr>
          <a:xfrm>
            <a:off x="1699640" y="1229905"/>
            <a:ext cx="9491773" cy="4707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ينبغي </a:t>
            </a:r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28" name="Google Shape;1178;p113">
            <a:extLst>
              <a:ext uri="{FF2B5EF4-FFF2-40B4-BE49-F238E27FC236}">
                <a16:creationId xmlns:a16="http://schemas.microsoft.com/office/drawing/2014/main" xmlns="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6366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xmlns="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Arial"/>
                <a:ea typeface="Arial"/>
              </a:rPr>
              <a:t>توظيف</a:t>
            </a:r>
            <a:r>
              <a:rPr lang="fr-FR" sz="3200" b="1" kern="0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kern="0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kern="0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kern="0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kern="0" dirty="0">
                <a:solidFill>
                  <a:srgbClr val="44546A"/>
                </a:solidFill>
                <a:latin typeface="Arial"/>
                <a:ea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xmlns="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xmlns="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xmlns="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xmlns="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solidFill>
                  <a:prstClr val="black"/>
                </a:solidFill>
                <a:hlinkClick r:id="rId3"/>
              </a:rPr>
              <a:t>مقاطع عامة – التصرفات السليمة</a:t>
            </a:r>
            <a:endParaRPr lang="ar-MA" dirty="0">
              <a:solidFill>
                <a:prstClr val="black"/>
              </a:solidFill>
            </a:endParaRPr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xmlns="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xmlns="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kern="0" dirty="0" err="1">
                <a:solidFill>
                  <a:prstClr val="white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kern="0" dirty="0">
                <a:solidFill>
                  <a:prstClr val="white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xmlns="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kern="0" dirty="0">
                <a:solidFill>
                  <a:prstClr val="white"/>
                </a:solidFill>
              </a:rPr>
              <a:t>مقاطع فيديو</a:t>
            </a:r>
            <a:endParaRPr lang="fr-FR" sz="2200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41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4;p109">
            <a:extLst>
              <a:ext uri="{FF2B5EF4-FFF2-40B4-BE49-F238E27FC236}">
                <a16:creationId xmlns:a16="http://schemas.microsoft.com/office/drawing/2014/main" xmlns="" id="{D0E9388D-BC7E-95E0-1464-E5FD6DC1CF37}"/>
              </a:ext>
            </a:extLst>
          </p:cNvPr>
          <p:cNvSpPr/>
          <p:nvPr/>
        </p:nvSpPr>
        <p:spPr>
          <a:xfrm>
            <a:off x="4622140" y="1413159"/>
            <a:ext cx="1613998" cy="1066803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995;p109">
            <a:extLst>
              <a:ext uri="{FF2B5EF4-FFF2-40B4-BE49-F238E27FC236}">
                <a16:creationId xmlns:a16="http://schemas.microsoft.com/office/drawing/2014/main" xmlns="" id="{35C5AD9D-18A5-ACC8-5BE5-AA7CDA60D46B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4" name="Google Shape;996;p109">
            <a:extLst>
              <a:ext uri="{FF2B5EF4-FFF2-40B4-BE49-F238E27FC236}">
                <a16:creationId xmlns:a16="http://schemas.microsoft.com/office/drawing/2014/main" xmlns="" id="{D3670064-94D4-2BD9-2902-C1EE0271188D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5" name="Google Shape;997;p109">
            <a:extLst>
              <a:ext uri="{FF2B5EF4-FFF2-40B4-BE49-F238E27FC236}">
                <a16:creationId xmlns:a16="http://schemas.microsoft.com/office/drawing/2014/main" xmlns="" id="{5C621D91-F363-380D-22F7-BBE67AA24105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998;p109">
            <a:extLst>
              <a:ext uri="{FF2B5EF4-FFF2-40B4-BE49-F238E27FC236}">
                <a16:creationId xmlns:a16="http://schemas.microsoft.com/office/drawing/2014/main" xmlns="" id="{A83CE527-F543-BB0D-44E6-31A62261F371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999;p109">
            <a:extLst>
              <a:ext uri="{FF2B5EF4-FFF2-40B4-BE49-F238E27FC236}">
                <a16:creationId xmlns:a16="http://schemas.microsoft.com/office/drawing/2014/main" xmlns="" id="{5B8980DF-1954-6632-13CB-F416F439EA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4655" y="137949"/>
            <a:ext cx="4297963" cy="988402"/>
          </a:xfrm>
        </p:spPr>
        <p:txBody>
          <a:bodyPr lIns="91430" tIns="45701" rIns="91430" bIns="45701" anchorCtr="0"/>
          <a:lstStyle/>
          <a:p>
            <a:pPr lvl="0" algn="l">
              <a:lnSpc>
                <a:spcPct val="100000"/>
              </a:lnSpc>
            </a:pPr>
            <a:r>
              <a:rPr lang="fr-FR" sz="3200" dirty="0" err="1">
                <a:solidFill>
                  <a:srgbClr val="106585"/>
                </a:solidFill>
                <a:latin typeface="Arial"/>
                <a:cs typeface="Arial"/>
              </a:rPr>
              <a:t>المستلزمات</a:t>
            </a:r>
            <a:r>
              <a:rPr lang="fr-FR" sz="3200" dirty="0">
                <a:solidFill>
                  <a:srgbClr val="106585"/>
                </a:solidFill>
                <a:latin typeface="Arial"/>
                <a:cs typeface="Arial"/>
              </a:rPr>
              <a:t> </a:t>
            </a:r>
            <a:r>
              <a:rPr lang="fr-FR" sz="3200" dirty="0" err="1">
                <a:solidFill>
                  <a:srgbClr val="106585"/>
                </a:solidFill>
                <a:latin typeface="Arial"/>
                <a:cs typeface="Arial"/>
              </a:rPr>
              <a:t>الدراسية</a:t>
            </a:r>
            <a:endParaRPr lang="fr-FR" sz="32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8" name="Google Shape;1001;p109">
            <a:extLst>
              <a:ext uri="{FF2B5EF4-FFF2-40B4-BE49-F238E27FC236}">
                <a16:creationId xmlns:a16="http://schemas.microsoft.com/office/drawing/2014/main" xmlns="" id="{925E7881-5562-18CA-719F-60AC8FA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9" name="Google Shape;1002;p109">
            <a:extLst>
              <a:ext uri="{FF2B5EF4-FFF2-40B4-BE49-F238E27FC236}">
                <a16:creationId xmlns:a16="http://schemas.microsoft.com/office/drawing/2014/main" xmlns="" id="{14A7955E-F7B9-0BDB-C6BE-7FC63B8F69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0" name="Google Shape;1003;p109">
              <a:extLst>
                <a:ext uri="{FF2B5EF4-FFF2-40B4-BE49-F238E27FC236}">
                  <a16:creationId xmlns:a16="http://schemas.microsoft.com/office/drawing/2014/main" xmlns="" id="{0525C1CE-BD7D-8F36-8995-662B71022F00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1" name="Google Shape;1004;p109">
              <a:extLst>
                <a:ext uri="{FF2B5EF4-FFF2-40B4-BE49-F238E27FC236}">
                  <a16:creationId xmlns:a16="http://schemas.microsoft.com/office/drawing/2014/main" xmlns="" id="{86FAAE5B-C864-0C5A-84F7-562C27DE2A56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2" name="Google Shape;1005;p109">
                <a:extLst>
                  <a:ext uri="{FF2B5EF4-FFF2-40B4-BE49-F238E27FC236}">
                    <a16:creationId xmlns:a16="http://schemas.microsoft.com/office/drawing/2014/main" xmlns="" id="{F2F2727E-96AE-2E63-F34B-C4D9AC6BF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3" name="Google Shape;1006;p109">
                <a:extLst>
                  <a:ext uri="{FF2B5EF4-FFF2-40B4-BE49-F238E27FC236}">
                    <a16:creationId xmlns:a16="http://schemas.microsoft.com/office/drawing/2014/main" xmlns="" id="{C461A9C2-7211-4E08-D053-6728FAE5FA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6B2FA721-BCF1-BC76-6CCC-7A8309E98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xmlns="" id="{47DD7BA2-D359-C0B7-EBD0-307BDEB37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51990" y="29028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lackboard ">
            <a:extLst>
              <a:ext uri="{FF2B5EF4-FFF2-40B4-BE49-F238E27FC236}">
                <a16:creationId xmlns:a16="http://schemas.microsoft.com/office/drawing/2014/main" xmlns="" id="{D2CFB15A-1AAD-6929-929B-7EFDF82AF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930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572019" y="837760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latin typeface="Calibri"/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latin typeface="Calibri"/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latin typeface="Calibri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xmlns="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النص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في الوصف</a:t>
            </a:r>
            <a:endParaRPr lang="ar-SA" sz="2000" b="1" dirty="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55270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223539" y="2008346"/>
            <a:ext cx="5408793" cy="17472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</a:t>
            </a:r>
            <a:r>
              <a:rPr lang="ar-SA" sz="32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اعتيادي</a:t>
            </a:r>
            <a:r>
              <a:rPr lang="ar-MA" sz="32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sz="32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23540" y="4254597"/>
            <a:ext cx="5577910" cy="684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الانجاز القبلي </a:t>
            </a:r>
            <a:r>
              <a:rPr lang="ar-MA" sz="32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4 دقائق </a:t>
            </a:r>
            <a:endParaRPr lang="ar-MA" sz="3200" b="1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17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2640094" y="201149"/>
            <a:ext cx="8645525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بلغز، ومن توصل منكم إلى الحل في أقل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 يلقب ب «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الرحَّالة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 » :</a:t>
            </a:r>
            <a:endParaRPr lang="ar-MA" sz="1600"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462331" y="571933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المدرس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اللغز، وبعدها يدعو المتعلمين إلى البحث عن حل له في أقل من دقيقتين، ويستمع  بعد ذلك إلى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بعض متعلمين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7105" y="2089346"/>
            <a:ext cx="3312000" cy="3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6"/>
          <p:cNvSpPr txBox="1"/>
          <p:nvPr/>
        </p:nvSpPr>
        <p:spPr>
          <a:xfrm>
            <a:off x="4244622" y="1674065"/>
            <a:ext cx="1309511" cy="70784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defRPr/>
            </a:pPr>
            <a:r>
              <a:rPr lang="ar-MA" sz="4000" b="1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اللغز</a:t>
            </a:r>
            <a:endParaRPr lang="ar-MA" sz="3200" b="1" dirty="0" smtClean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8477" y="2468074"/>
            <a:ext cx="8937563" cy="40318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defRPr/>
            </a:pPr>
            <a:endParaRPr lang="ar-MA" sz="3200" b="1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200000"/>
              </a:lnSpc>
              <a:defRPr/>
            </a:pPr>
            <a:r>
              <a:rPr lang="ar-MA" sz="32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مدينتان مغربيتان لا توجد في اسميهما حروف منقوطة( مُعْجَمَة)؟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32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الأولى</a:t>
            </a:r>
            <a:r>
              <a:rPr lang="ar-MA" sz="32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:....................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32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الثانية</a:t>
            </a:r>
            <a:r>
              <a:rPr lang="ar-MA" sz="32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:....................</a:t>
            </a:r>
          </a:p>
          <a:p>
            <a:pPr lvl="0" algn="r" rtl="1">
              <a:defRPr/>
            </a:pPr>
            <a:endParaRPr lang="ar-MA" sz="32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7485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 سماع إجاباتكم، الحل هو: </a:t>
            </a: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سلا – طاطا </a:t>
            </a:r>
            <a:r>
              <a:rPr lang="ar-MA" b="1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- .........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498764" y="493908"/>
            <a:ext cx="1068115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600" i="1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التلاميذ، 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ويقدم لقب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600" i="1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الرحالة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للتلميذ الذي 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توصل إلى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الحل، وقدم أكبر عدد من أسماء المدن المغربية الصحيحة، ثم يبرز الاستاذ  تنوع المدن المغربية وغناها.....</a:t>
            </a:r>
          </a:p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6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 </a:t>
            </a:r>
            <a:r>
              <a:rPr lang="ar-MA" sz="1600" i="1" u="sng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بعد هذا النشاط </a:t>
            </a:r>
            <a:r>
              <a:rPr lang="ar-MA" sz="16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ينتقل الاستاذ </a:t>
            </a:r>
            <a:r>
              <a:rPr lang="ar-MA" sz="1600" i="1" u="sng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إلى مراقبة الانجاز القبلي </a:t>
            </a:r>
            <a:r>
              <a:rPr lang="ar-MA" sz="16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للتلاميذ من خلال الاطلاع على إنجازات عينة منهم.</a:t>
            </a:r>
            <a:endParaRPr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176" y="-4616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Parchemin horizontal 4"/>
          <p:cNvSpPr/>
          <p:nvPr/>
        </p:nvSpPr>
        <p:spPr>
          <a:xfrm>
            <a:off x="397164" y="1460298"/>
            <a:ext cx="11157108" cy="4295899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defRPr/>
            </a:pPr>
            <a:endParaRPr lang="ar-MA" sz="4000" b="1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defRPr/>
            </a:pPr>
            <a:r>
              <a:rPr lang="ar-MA" sz="36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مدينتان </a:t>
            </a:r>
            <a:r>
              <a:rPr lang="ar-MA" sz="3600" b="1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مغربيتان لا توجد في اسميهما حروف منقوطة( مُعْجَمَة</a:t>
            </a:r>
            <a:r>
              <a:rPr lang="ar-MA" sz="36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)؟</a:t>
            </a:r>
          </a:p>
          <a:p>
            <a:pPr lvl="0" algn="r" rtl="1">
              <a:defRPr/>
            </a:pPr>
            <a:endParaRPr lang="ar-MA" sz="32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lnSpc>
                <a:spcPct val="150000"/>
              </a:lnSpc>
              <a:defRPr/>
            </a:pPr>
            <a:r>
              <a:rPr lang="ar-MA" sz="40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الأولى</a:t>
            </a:r>
            <a:r>
              <a:rPr lang="ar-MA" sz="40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   مدينة سلا </a:t>
            </a:r>
            <a:endParaRPr lang="ar-MA" sz="40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lnSpc>
                <a:spcPct val="150000"/>
              </a:lnSpc>
              <a:defRPr/>
            </a:pPr>
            <a:r>
              <a:rPr lang="ar-MA" sz="40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الثانية</a:t>
            </a:r>
            <a:r>
              <a:rPr lang="ar-MA" sz="40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  مدينة طاطا</a:t>
            </a:r>
          </a:p>
          <a:p>
            <a:pPr lvl="0" algn="ctr" rtl="1">
              <a:lnSpc>
                <a:spcPct val="150000"/>
              </a:lnSpc>
              <a:defRPr/>
            </a:pPr>
            <a:endParaRPr lang="ar-MA" sz="40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695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xmlns="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smtClean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xmlns="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xmlns="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xmlns="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xmlns="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8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xmlns="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نص قصير بِطَلَاقَةٍ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xmlns="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xmlns="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مَعَانِي </a:t>
            </a:r>
            <a:r>
              <a:rPr lang="ar-MA" sz="3200" b="1" i="0" u="none" strike="noStrike" cap="none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نص قصير.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6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xmlns="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xmlns="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الأول</a:t>
            </a:r>
            <a:endParaRPr lang="ar-MA" sz="5400" b="1" kern="0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4800" b="1" kern="0" dirty="0">
                <a:solidFill>
                  <a:srgbClr val="FFC000"/>
                </a:solidFill>
                <a:ea typeface="Calibri"/>
                <a:cs typeface="Calibri"/>
              </a:rPr>
              <a:t>القراءة بطلاقة</a:t>
            </a:r>
            <a:endParaRPr lang="fr-FR" sz="4800" b="1" kern="0" dirty="0">
              <a:solidFill>
                <a:srgbClr val="FFC000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xmlns="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37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6513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202966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06688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56689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06849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00929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779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من بعض التلاميذ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المرور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إلى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وقراءة بعض العبارات بطلاقة، ويحرص على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التصحيح الفوري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لقراءة كل تلميذ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بإشراك وملائه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، ويطلب منهم إبداء رأيهم، ويختم بتقديم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4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896538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941513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67535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039087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82800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590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عبارات بطلاقة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دون تدخل فوري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، ثم يقدم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تغذية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راجعة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بعد انتهاء التلميذ من قراءة العبارات المطلوبة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4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722412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87450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97502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79327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643512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762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النص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416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69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rtl="1">
              <a:lnSpc>
                <a:spcPct val="200000"/>
              </a:lnSpc>
              <a:spcBef>
                <a:spcPts val="0"/>
              </a:spcBef>
            </a:pP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تَتَرَبَّعُ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شَفْشَاوُنُ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وَسَطَ سِلْسِلَةِ جِبَالِ الرِّيفِ. مَدِينَةٌ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عَرِيقَةٌ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بِتَارِيخِهَا الطَّوِيلِ، وَمَبَانِيهَا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التُّرَاثِيَّةِ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ذَاتِ اللَّمْسَةِ الْأَنْدَلُسِيَّةِ. تَبْدُو مِنْ بَعِيدٍ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مِثْلَ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حَسْنَاء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تَرْتَدِي فُسْتَانًا أَزْرَقَ مُطَرَّزًا بِالْبَيَاضِ تَتَسَلَّقُ الْجَبَلَ. تَبْدُو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كَأَنَّهَا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غَيْمَةٌ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تَسْبَحُ فِي سَمَاءٍ زَرْقَاءَ، لِذلِكَ سُمِّيَتْ بِاللُّؤْلُؤَةِ الزَّرْقَاءِ. تَتَمَيَّزُ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بِأَزِقَّتِهَا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الزَّرْقَاءِ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الضَّيِّقةِ الْمُزَيَّنَةِ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بِأُصُصِ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الزُّهُورِ الْمُلَوَّنَةِ،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تَنْبَعِثُ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مِنْ أَزِقَّتِهَا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رَوَائِحُ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الْأَعْشَابِ الْجَبَلِيَّةِ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وَالطَّاجِينِ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الْمَغْرِبِيِّ، وَتَمْتَزِجُ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أَصْوَاتُ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الْمِيَاهِ الْمُتَدَفِّقَةِ مِنْ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نَافُورَاتِها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الْقَدِيمَةِ مَعَ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أَصْوَاتِ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الْآذَانِ الْقَادِمَةِ مِنْ مَسَاجِدِها الْعَتِيقَةِ، لِتُشَكِّلَ سمْفُونِيَّةً مِنَ الطُّمَأْنينَةِ. وَعَلَى أَطْرَافِ الْمَدِينَةِ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جِبَالٌ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شَامِخَةٌ،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وَشَلَّالَاتٌ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مُنْسَابَةٌ. إنَّ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شَفْشَاونَ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لَيْسَتْ مَكَانًا يُوصَفُ فَقَطْ، بَلْ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تَجْرِبَة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تُعَاشُ. فَأَمَامَ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شَفْشَاوُنَ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تَشْعُرُ وَكَأَنَّ عَيْنَيْكَ تُدْرِكَانِ الْجَمَالَ لِأَوَّلِ مَرَّةٍ. </a:t>
            </a: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7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996948" y="-6642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</a:t>
            </a:r>
            <a:r>
              <a:rPr kumimoji="0" lang="ar-S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النمذجة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أقرأ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بطلاقة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870507" y="40726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3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</a:t>
            </a:r>
            <a:r>
              <a:rPr lang="ar-MA" sz="1300" kern="0" dirty="0" smtClean="0">
                <a:solidFill>
                  <a:srgbClr val="FFFFFF">
                    <a:lumMod val="65000"/>
                  </a:srgbClr>
                </a:solidFill>
                <a:sym typeface="Calibri"/>
              </a:rPr>
              <a:t>والاسترسال،  ويطلب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من التلاميذ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20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69;p31">
            <a:extLst>
              <a:ext uri="{FF2B5EF4-FFF2-40B4-BE49-F238E27FC236}">
                <a16:creationId xmlns="" xmlns:a16="http://schemas.microsoft.com/office/drawing/2014/main" id="{76E81B0F-9E2C-298B-C5C0-266C787630DE}"/>
              </a:ext>
            </a:extLst>
          </p:cNvPr>
          <p:cNvSpPr txBox="1"/>
          <p:nvPr/>
        </p:nvSpPr>
        <p:spPr>
          <a:xfrm>
            <a:off x="996948" y="175499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الأستاذ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)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ة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قراءة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النص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قراءة اقتدائية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على تتبع أخطاء المتعلمين.</a:t>
            </a:r>
            <a:endParaRPr kumimoji="0" sz="1400" b="0" i="1" u="none" strike="noStrike" kern="0" cap="none" spc="0" normalizeH="0" baseline="0" noProof="0" dirty="0" smtClean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-72526" y="-128078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72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1019697" y="15876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قِرَاءَة صامتة، ونضع سطرا أسفل الكلمات التي نجد صعوبة في قراءتها بدقة.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19696" y="5396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301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1114870" y="5327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بطلاقة.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114870" y="49846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0022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1019697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3- الممارسة المستقلة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بطلاقة.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44215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749746" y="409211"/>
            <a:ext cx="11152808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820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1000378" y="936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4- التغذية الراجعة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ُ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الكلمات التي كنت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ُ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أجد صعوبة في قراءتها بطلاقة 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(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المسطر تحتها أثناء القراءة الصامتة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)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857956" y="425065"/>
            <a:ext cx="11159646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1369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14489" y="981372"/>
            <a:ext cx="11824263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SA" sz="2800" b="1" dirty="0" smtClean="0">
                <a:solidFill>
                  <a:prstClr val="white"/>
                </a:solidFill>
              </a:rPr>
              <a:t>القرائي</a:t>
            </a:r>
            <a:r>
              <a:rPr lang="ar-MA" sz="2800" b="1" dirty="0" smtClean="0">
                <a:solidFill>
                  <a:prstClr val="white"/>
                </a:solidFill>
              </a:rPr>
              <a:t>  وفق المعايير المثبتة بالكراسة ص: 51</a:t>
            </a:r>
            <a:r>
              <a:rPr lang="ar-SA" sz="2800" b="1" dirty="0" smtClean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027" name="Picture 3" descr="C:\Users\HP\Desktop\طارل 2025-2026\الوثائق المنجزة\الكراسات\القراءو اللبنة 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1" y="2314221"/>
            <a:ext cx="10574337" cy="37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52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36"/>
          <p:cNvSpPr txBox="1">
            <a:spLocks noGrp="1"/>
          </p:cNvSpPr>
          <p:nvPr>
            <p:ph type="title"/>
          </p:nvPr>
        </p:nvSpPr>
        <p:spPr>
          <a:xfrm>
            <a:off x="2063552" y="278092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ar-MA" sz="6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6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dirty="0">
                <a:latin typeface="Calibri"/>
                <a:ea typeface="Calibri"/>
                <a:cs typeface="Calibri"/>
                <a:sym typeface="Calibri"/>
              </a:rPr>
            </a:br>
            <a:r>
              <a:rPr lang="ar-MA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الوصف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dirty="0">
                <a:latin typeface="Calibri"/>
                <a:ea typeface="Calibri"/>
                <a:cs typeface="Calibri"/>
                <a:sym typeface="Calibri"/>
              </a:rPr>
            </a:br>
            <a:r>
              <a:rPr lang="ar-MA" sz="40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( 05  دقائق)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>            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46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1171881" y="27501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 سنتعرف بعض العبارات التي تساعدنا في إغناء رصيدنا في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الوصف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1019697" y="498118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يدعو الأستاذ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)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ة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التلاميذ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قراءة </a:t>
            </a:r>
            <a:r>
              <a:rPr kumimoji="0" lang="ar-S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العبارات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 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الوصفية المثبتة بالكراسة  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قراءة سليمة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، 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وينبه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أنها ستفيد في فهم النص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المقروء،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وفي 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إنتاج الجمل والفقرات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الوصفية.</a:t>
            </a: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="" xmlns:a16="http://schemas.microsoft.com/office/drawing/2014/main" id="{04F3A1B3-6ECB-8C03-07FE-395A174557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269" y="-63687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800936"/>
              </p:ext>
            </p:extLst>
          </p:nvPr>
        </p:nvGraphicFramePr>
        <p:xfrm>
          <a:off x="138546" y="825064"/>
          <a:ext cx="11831781" cy="5379251"/>
        </p:xfrm>
        <a:graphic>
          <a:graphicData uri="http://schemas.openxmlformats.org/drawingml/2006/table">
            <a:tbl>
              <a:tblPr firstRow="1" bandRow="1"/>
              <a:tblGrid>
                <a:gridCol w="4835742"/>
                <a:gridCol w="4460657"/>
                <a:gridCol w="2535382"/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rgbClr val="C00000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أَدَوَاتُ الْوَصْفِ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rgbClr val="C00000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الْمَوْصُوفَاتُ الْفَرْعِيَّةُ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rgbClr val="C00000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الْمَوْصُوفُ الرَّئِيسِيُّ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تَبْدُو مِثْلَ، كَأَنَّهَا...،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تَتَمَيَّزُ بِ...،  تُشْبِهُ...،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تَشُمُّ رَائِحَةَ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ٱلزُّهُورِ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 تَسْمَعُ أَصْوَاتَ الْمِيَاهِ، تَشْعُرُ بِعَبَقِ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ٱلْتَّارِيخِ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 جِبَالٌ شَامِخَةٌ.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مَبَانِيهَا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ٱلتُّرَاثِيَّةُ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 أَزِقَّتُهَا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ٱلزَّرْقَاءُ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ٱلنَّافُورَاتُ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ٱلْقَدِيمَةُ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ٱلْمَسَاجِدُ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ٱلْعَتِيقَةُ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ٱلطَّبِيعَةُ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 </a:t>
                      </a:r>
                      <a:r>
                        <a:rPr lang="ar-MA" sz="2800" b="1" i="0" u="none" strike="noStrike" kern="1200" cap="none" dirty="0" err="1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ٱلْخَلَّابَةُ</a:t>
                      </a: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endParaRPr lang="ar-MA" sz="2800" b="1" i="0" u="none" strike="noStrike" kern="1200" cap="none" dirty="0" smtClean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</a:endParaRP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1" i="0" u="none" strike="noStrike" kern="1200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</a:rPr>
                        <a:t>مَدِينَةُ شَفْشَاوُنَ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444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11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1400166" y="3910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kern="120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 للنص المقروء، من خلال الأسئلة المثبتة في الكراسة.</a:t>
            </a:r>
            <a:endParaRPr lang="ar-SA" sz="1600" kern="12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6" name="Google Shape;1503;p44"/>
          <p:cNvSpPr txBox="1"/>
          <p:nvPr/>
        </p:nvSpPr>
        <p:spPr>
          <a:xfrm>
            <a:off x="769338" y="1121465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أَيْنَ تَقَعُ مَدِينَةُ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انْطِلَاقًا مِنَ الفقْرَةِ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525;p46"/>
          <p:cNvSpPr txBox="1"/>
          <p:nvPr/>
        </p:nvSpPr>
        <p:spPr>
          <a:xfrm>
            <a:off x="733367" y="2834163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بِمَاذَا شُبِّهَتْ مَدِينَةُ شَفْشَاون فِي بِدَايَةِ النَّصِّ؟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42;p48"/>
          <p:cNvSpPr txBox="1"/>
          <p:nvPr/>
        </p:nvSpPr>
        <p:spPr>
          <a:xfrm>
            <a:off x="765383" y="3710145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حَدِّدِ الحَوَاسَّ الَّتِي تَمَّ اسْتِعْمَالُهَا فِي وَصْفِ مَدِينَةِ </a:t>
            </a:r>
            <a:r>
              <a:rPr lang="ar-SA" sz="32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َ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pic>
        <p:nvPicPr>
          <p:cNvPr id="9" name="Google Shape;1368;p31">
            <a:extLst>
              <a:ext uri="{FF2B5EF4-FFF2-40B4-BE49-F238E27FC236}">
                <a16:creationId xmlns="" xmlns:a16="http://schemas.microsoft.com/office/drawing/2014/main" id="{D784D774-F9A5-8B45-5BD3-7E8FDC2B4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133" y="-664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765383" y="4448493"/>
            <a:ext cx="11176650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لِمَاذَا تُلَقَّبُ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"اللُّؤْلُؤَةِ الزَّرْقَاءِ؟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749375" y="2025318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الطَّابَعُ المِعْمَارِيُّ الَّذِي تَتَمَيَّزُ بِهِ مَبَانِي شَفْشَاون 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369;p31">
            <a:extLst>
              <a:ext uri="{FF2B5EF4-FFF2-40B4-BE49-F238E27FC236}">
                <a16:creationId xmlns:a16="http://schemas.microsoft.com/office/drawing/2014/main" xmlns="" id="{064A53CD-3BCE-9C5E-D82F-95500ACA70E6}"/>
              </a:ext>
            </a:extLst>
          </p:cNvPr>
          <p:cNvSpPr txBox="1"/>
          <p:nvPr/>
        </p:nvSpPr>
        <p:spPr>
          <a:xfrm>
            <a:off x="821173" y="33054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وبعد ذلك يكلفهم جميعا ب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لإجابة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536028" y="311220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-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وتأمل أداة الاستفهام الواردة فيه، وربطها بالزمن انطلاقا من نشاط أغني رصيدي وانطلاقا من النص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,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ويوضح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للمتعلمين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lvl="0" indent="0">
              <a:spcBef>
                <a:spcPts val="0"/>
              </a:spcBef>
              <a:defRPr/>
            </a:pP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 عنه</a:t>
            </a:r>
            <a:endParaRPr lang="ar-SA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Arial"/>
            </a:endParaRPr>
          </a:p>
          <a:p>
            <a:pPr marL="0" lv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graphicFrame>
        <p:nvGraphicFramePr>
          <p:cNvPr id="6" name="Google Shape;1512;p45"/>
          <p:cNvGraphicFramePr/>
          <p:nvPr>
            <p:extLst>
              <p:ext uri="{D42A27DB-BD31-4B8C-83A1-F6EECF244321}">
                <p14:modId xmlns:p14="http://schemas.microsoft.com/office/powerpoint/2010/main" val="990666346"/>
              </p:ext>
            </p:extLst>
          </p:nvPr>
        </p:nvGraphicFramePr>
        <p:xfrm>
          <a:off x="8474895" y="1857332"/>
          <a:ext cx="3215755" cy="402731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157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9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1- أَيْنَ تَقَعُ مَدِينَةُ شَفْشَاونَ انْطِلَاقًا مِنَ الفقْرَةِ؟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4306484"/>
                  </a:ext>
                </a:extLst>
              </a:tr>
              <a:tr h="21469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...............................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أَيْنَ تَقَعُ مَدِينَةُ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شَفْشَاونَ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انْطِلَاقًا مِنَ الفقْرَةِ؟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1551467" y="1120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1- </a:t>
            </a:r>
            <a:r>
              <a:rPr kumimoji="0" lang="ar-SA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النمذجة</a:t>
            </a: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:  لاحظوا معي السؤال الأول: </a:t>
            </a:r>
            <a:r>
              <a:rPr kumimoji="0" lang="ar-M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أين تقع مدينة شفشاون انطلاقا من الفقرة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؟</a:t>
            </a: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graphicFrame>
        <p:nvGraphicFramePr>
          <p:cNvPr id="9" name="Google Shape;1512;p45">
            <a:extLst>
              <a:ext uri="{FF2B5EF4-FFF2-40B4-BE49-F238E27FC236}">
                <a16:creationId xmlns=""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1597376"/>
              </p:ext>
            </p:extLst>
          </p:nvPr>
        </p:nvGraphicFramePr>
        <p:xfrm>
          <a:off x="6302829" y="1877609"/>
          <a:ext cx="1984418" cy="351115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84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21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41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MA" sz="2400" b="1" i="0" u="none" strike="noStrike" cap="none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أين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3127045"/>
                  </a:ext>
                </a:extLst>
              </a:tr>
              <a:tr h="21460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</a:t>
                      </a:r>
                      <a:r>
                        <a:rPr lang="ar-SA" sz="2800" b="1" u="none" strike="noStrike" cap="none" dirty="0" smtClean="0"/>
                        <a:t>على</a:t>
                      </a:r>
                      <a:r>
                        <a:rPr lang="ar-MA" sz="2800" b="1" u="none" strike="noStrike" cap="none" dirty="0" smtClean="0"/>
                        <a:t> المكان</a:t>
                      </a: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431242"/>
              </p:ext>
            </p:extLst>
          </p:nvPr>
        </p:nvGraphicFramePr>
        <p:xfrm>
          <a:off x="3490845" y="1895254"/>
          <a:ext cx="2605155" cy="34947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637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637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</a:t>
                      </a: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المكان</a:t>
                      </a:r>
                      <a:endParaRPr lang="ar-S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8981953"/>
                  </a:ext>
                </a:extLst>
              </a:tr>
              <a:tr h="22169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توجد بمدينة...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تقع وسط ...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endParaRPr lang="ar-MA" sz="2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092810"/>
              </p:ext>
            </p:extLst>
          </p:nvPr>
        </p:nvGraphicFramePr>
        <p:xfrm>
          <a:off x="730297" y="1895254"/>
          <a:ext cx="2605155" cy="363189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737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5771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</a:t>
                      </a:r>
                      <a:r>
                        <a:rPr lang="ar-S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المقروء</a:t>
                      </a: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ة</a:t>
                      </a:r>
                      <a:endParaRPr lang="ar-S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5309788"/>
                  </a:ext>
                </a:extLst>
              </a:tr>
              <a:tr h="21688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endParaRPr kumimoji="0" lang="ar-MA" sz="2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Simplified Arabic"/>
                      </a:endParaRPr>
                    </a:p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kumimoji="0" lang="ar-MA" sz="2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Simplified Arabic"/>
                        </a:rPr>
                        <a:t>تَتَرَبَّعُ شَفْشَاونُ </a:t>
                      </a:r>
                      <a:r>
                        <a:rPr kumimoji="0" lang="ar-MA" sz="2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Simplified Arabic"/>
                        </a:rPr>
                        <a:t>وَسَطَ سِلْسِلَةِ جِبَالِ الرِّيفِ</a:t>
                      </a:r>
                      <a:endParaRPr lang="ar-SA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925679"/>
              </p:ext>
            </p:extLst>
          </p:nvPr>
        </p:nvGraphicFramePr>
        <p:xfrm>
          <a:off x="9164889" y="5704580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969359"/>
              </p:ext>
            </p:extLst>
          </p:nvPr>
        </p:nvGraphicFramePr>
        <p:xfrm>
          <a:off x="5090046" y="5733257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تَقَعُ مَدِينَةُ شَفْشَاون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32757"/>
              </p:ext>
            </p:extLst>
          </p:nvPr>
        </p:nvGraphicFramePr>
        <p:xfrm>
          <a:off x="919210" y="5704580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وَسَطَ سِلْسِلَةِ جِبَالِ الرِّيفِ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4793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14;p45"/>
          <p:cNvSpPr/>
          <p:nvPr/>
        </p:nvSpPr>
        <p:spPr>
          <a:xfrm>
            <a:off x="9830744" y="3836175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1D9A78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1565322" y="332656"/>
            <a:ext cx="1046833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kumimoji="0" lang="ar-SA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المتوصل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إليه.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1565322" y="402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ننتقل الآن، إلى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64657" y="4575835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شفشاوُنَ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9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64657" y="2182164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شفشاوُنَ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pic>
        <p:nvPicPr>
          <p:cNvPr id="1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100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1385678" y="368255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1551467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4334370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ُ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َ 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8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364657" y="523788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الجواب: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685892" y="409211"/>
            <a:ext cx="1140318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يستمع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 الأستاذ إلى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أجوبة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بعض الثنائيات ويطلب التعليل أو إعادة الصياغة عند الحاجة، قبل أن يبرز الجواب الصحيح،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ثم  يطالب المتعلمين الذين لم يقدموا أجوبة صحيحة بإعادة قراءتها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1620740" y="843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1" name="Google Shape;1368;p31">
            <a:extLst>
              <a:ext uri="{FF2B5EF4-FFF2-40B4-BE49-F238E27FC236}">
                <a16:creationId xmlns="" xmlns:a16="http://schemas.microsoft.com/office/drawing/2014/main" id="{502480AB-FCD9-3F24-DE41-D4C2795CE5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657" y="-13453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تَتَمَيَّزُ مَبَانِي شَفْشَاوُنَ بطابعها المعماري التراثي القديم</a:t>
            </a:r>
            <a:endParaRPr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9984999" y="4556904"/>
            <a:ext cx="1588324" cy="593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6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84620" y="3585309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17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84620" y="1191638"/>
            <a:ext cx="1133567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77642"/>
              </p:ext>
            </p:extLst>
          </p:nvPr>
        </p:nvGraphicFramePr>
        <p:xfrm>
          <a:off x="511630" y="5226337"/>
          <a:ext cx="11061693" cy="457200"/>
        </p:xfrm>
        <a:graphic>
          <a:graphicData uri="http://schemas.openxmlformats.org/drawingml/2006/table">
            <a:tbl>
              <a:tblPr firstRow="1" bandRow="1"/>
              <a:tblGrid>
                <a:gridCol w="45473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638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50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الثالثُ: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اللؤلؤة الزرقاء</a:t>
                      </a:r>
                      <a:endParaRPr lang="ar-MA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الثاني 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الغيمة </a:t>
                      </a:r>
                      <a:endParaRPr lang="ar-MA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الأولُ: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الحسناء 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4" descr="Image générée">
            <a:extLst>
              <a:ext uri="{FF2B5EF4-FFF2-40B4-BE49-F238E27FC236}">
                <a16:creationId xmlns:a16="http://schemas.microsoft.com/office/drawing/2014/main" xmlns="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66762" y="-94801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1606885" y="4318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1606885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42;p48">
            <a:extLst>
              <a:ext uri="{FF2B5EF4-FFF2-40B4-BE49-F238E27FC236}">
                <a16:creationId xmlns="" xmlns:a16="http://schemas.microsoft.com/office/drawing/2014/main" id="{A8E0EBF2-0518-90A8-FC59-A4057284F63E}"/>
              </a:ext>
            </a:extLst>
          </p:cNvPr>
          <p:cNvSpPr txBox="1"/>
          <p:nvPr/>
        </p:nvSpPr>
        <p:spPr>
          <a:xfrm>
            <a:off x="554181" y="185821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شَفْشَاون ؟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554181" y="425275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"اللُّؤْلُؤَةِ الزَّرْقَاءِ؟</a:t>
            </a:r>
          </a:p>
        </p:txBody>
      </p:sp>
      <p:pic>
        <p:nvPicPr>
          <p:cNvPr id="1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100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1582220" y="47439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1582221" y="15538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56680" y="4971917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"اللُّؤْلُؤَةِ الزَّرْقَاءِ؟</a:t>
            </a:r>
          </a:p>
        </p:txBody>
      </p:sp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الجواب: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>
            <a:extLst>
              <a:ext uri="{FF2B5EF4-FFF2-40B4-BE49-F238E27FC236}">
                <a16:creationId xmlns="" xmlns:a16="http://schemas.microsoft.com/office/drawing/2014/main" id="{478FA4B4-FEEF-DAC3-35AA-7542C2DD83B6}"/>
              </a:ext>
            </a:extLst>
          </p:cNvPr>
          <p:cNvSpPr txBox="1"/>
          <p:nvPr/>
        </p:nvSpPr>
        <p:spPr>
          <a:xfrm>
            <a:off x="356680" y="5673033"/>
            <a:ext cx="1121664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الجواب: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01205"/>
              </p:ext>
            </p:extLst>
          </p:nvPr>
        </p:nvGraphicFramePr>
        <p:xfrm>
          <a:off x="272598" y="2840421"/>
          <a:ext cx="11188932" cy="2011680"/>
        </p:xfrm>
        <a:graphic>
          <a:graphicData uri="http://schemas.openxmlformats.org/drawingml/2006/table">
            <a:tbl>
              <a:tblPr firstRow="1" bandRow="1"/>
              <a:tblGrid>
                <a:gridCol w="262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225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8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الشَّمّ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الحاسَّة المُستعْمَلة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الوصْفُ الدالُّ عليها من النصِّ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1207911" y="423064"/>
            <a:ext cx="1078418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lvl="0" indent="-285750" rtl="1">
              <a:spcBef>
                <a:spcPts val="0"/>
              </a:spcBef>
              <a:buFontTx/>
              <a:buChar char="-"/>
              <a:defRPr/>
            </a:pP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يستمع</a:t>
            </a:r>
            <a:r>
              <a:rPr lang="ar-SA" i="0" kern="0" dirty="0" smtClean="0">
                <a:ea typeface="+mn-ea"/>
                <a:cs typeface="Arial"/>
              </a:rPr>
              <a:t>  </a:t>
            </a:r>
            <a:r>
              <a:rPr lang="ar-SA" i="0" kern="0" dirty="0">
                <a:ea typeface="+mn-ea"/>
                <a:cs typeface="Arial"/>
              </a:rPr>
              <a:t>الأستاذ إلى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أجوبة</a:t>
            </a:r>
            <a:r>
              <a:rPr lang="ar-SA" i="0" kern="0" dirty="0">
                <a:ea typeface="+mn-ea"/>
                <a:cs typeface="Arial"/>
              </a:rPr>
              <a:t> بعض الثنائيات ويطلب التعليل أو إعادة الصياغة عند الحاجة، قبل أن يبرز الجواب الصحيح،</a:t>
            </a:r>
            <a:r>
              <a:rPr lang="ar-MA" i="0" kern="0" dirty="0">
                <a:ea typeface="+mn-ea"/>
                <a:cs typeface="Arial"/>
              </a:rPr>
              <a:t>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ثم  يطالب المتعلمين الذين لم يقدموا أجوبة صحيحة بإعادة قراءتها</a:t>
            </a:r>
            <a:r>
              <a:rPr lang="ar-MA" i="0" kern="0" dirty="0">
                <a:ea typeface="+mn-ea"/>
                <a:cs typeface="Arial"/>
              </a:rPr>
              <a:t>، </a:t>
            </a:r>
            <a:endParaRPr lang="ar-MA" i="0" kern="0" dirty="0" smtClean="0">
              <a:ea typeface="+mn-ea"/>
              <a:cs typeface="Arial"/>
            </a:endParaRPr>
          </a:p>
          <a:p>
            <a:pPr marL="285750" lvl="0" indent="-285750" rtl="1">
              <a:spcBef>
                <a:spcPts val="0"/>
              </a:spcBef>
              <a:buFontTx/>
              <a:buChar char="-"/>
              <a:defRPr/>
            </a:pPr>
            <a:r>
              <a:rPr lang="ar-MA" i="0" kern="0" dirty="0" smtClean="0">
                <a:ea typeface="+mn-ea"/>
                <a:cs typeface="Arial"/>
              </a:rPr>
              <a:t> </a:t>
            </a:r>
            <a:r>
              <a:rPr lang="ar-SA" i="0" kern="0" dirty="0">
                <a:ea typeface="+mn-ea"/>
                <a:cs typeface="Arial"/>
              </a:rPr>
              <a:t>مع تقديم تغذية راجعة حول منطق التوصل إلى الجواب الصحيح.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1523759" y="1120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25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26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56680" y="4971917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"اللُّؤْلُؤَةِ الزَّرْقَاءِ؟</a:t>
            </a:r>
          </a:p>
        </p:txBody>
      </p:sp>
      <p:sp>
        <p:nvSpPr>
          <p:cNvPr id="27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:الحَوَاس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ُّ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الَّتِي تَمَّ اسْتِعْمَالُهَا فِي وَصْفِ مَدِينَةِ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هي: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25;p46">
            <a:extLst>
              <a:ext uri="{FF2B5EF4-FFF2-40B4-BE49-F238E27FC236}">
                <a16:creationId xmlns="" xmlns:a16="http://schemas.microsoft.com/office/drawing/2014/main" id="{478FA4B4-FEEF-DAC3-35AA-7542C2DD83B6}"/>
              </a:ext>
            </a:extLst>
          </p:cNvPr>
          <p:cNvSpPr txBox="1"/>
          <p:nvPr/>
        </p:nvSpPr>
        <p:spPr>
          <a:xfrm>
            <a:off x="356680" y="5673033"/>
            <a:ext cx="1121664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تُلَقَّبُ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بِاللُّؤْلُؤَةِ الزَّرْقَاءِ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لِغَلَبَةِ اللَّون الأزرق على كلِّ مبانيها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047824"/>
              </p:ext>
            </p:extLst>
          </p:nvPr>
        </p:nvGraphicFramePr>
        <p:xfrm>
          <a:off x="356680" y="2841381"/>
          <a:ext cx="11188932" cy="2011680"/>
        </p:xfrm>
        <a:graphic>
          <a:graphicData uri="http://schemas.openxmlformats.org/drawingml/2006/table">
            <a:tbl>
              <a:tblPr firstRow="1" bandRow="1"/>
              <a:tblGrid>
                <a:gridCol w="262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225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3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السَّمع </a:t>
                      </a:r>
                      <a:endParaRPr lang="ar-MA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الشَّمّ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البصر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الحاسَّة المُستعْمَلة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أصوات المياه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أصوات الآذان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روائح الأعشاب 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جبال شامخة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شلالات منسابة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الوصْفُ الدالُّ عليها من النصِّ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Google Shape;1368;p31">
            <a:extLst>
              <a:ext uri="{FF2B5EF4-FFF2-40B4-BE49-F238E27FC236}">
                <a16:creationId xmlns="" xmlns:a16="http://schemas.microsoft.com/office/drawing/2014/main" id="{D784D774-F9A5-8B45-5BD3-7E8FDC2B4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1996" y="-14743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Image générée">
            <a:extLst>
              <a:ext uri="{FF2B5EF4-FFF2-40B4-BE49-F238E27FC236}">
                <a16:creationId xmlns:a16="http://schemas.microsoft.com/office/drawing/2014/main" xmlns="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53873" y="61073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251519" y="6754"/>
            <a:ext cx="11663389" cy="470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138545" y="338778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51519" y="830760"/>
            <a:ext cx="11793725" cy="120027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</a:t>
            </a:r>
            <a:r>
              <a:rPr lang="ar-SA" sz="2400" b="1" dirty="0" smtClean="0">
                <a:solidFill>
                  <a:prstClr val="white"/>
                </a:solidFill>
              </a:rPr>
              <a:t>لأدائي</a:t>
            </a:r>
            <a:r>
              <a:rPr lang="ar-MA" sz="2400" b="1" dirty="0" smtClean="0">
                <a:solidFill>
                  <a:prstClr val="white"/>
                </a:solidFill>
              </a:rPr>
              <a:t> في الفهم</a:t>
            </a:r>
            <a:r>
              <a:rPr lang="ar-SA" sz="2400" b="1" dirty="0" smtClean="0">
                <a:solidFill>
                  <a:prstClr val="white"/>
                </a:solidFill>
              </a:rPr>
              <a:t> القرائي </a:t>
            </a:r>
            <a:r>
              <a:rPr lang="ar-SA" sz="2400" b="1" dirty="0">
                <a:solidFill>
                  <a:prstClr val="white"/>
                </a:solidFill>
              </a:rPr>
              <a:t>وفق المعايير المثبتة بالكراسة ص: 51 </a:t>
            </a:r>
          </a:p>
        </p:txBody>
      </p:sp>
      <p:pic>
        <p:nvPicPr>
          <p:cNvPr id="2050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05" y="2156500"/>
            <a:ext cx="9926637" cy="420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487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800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1271464" y="5140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توظيف </a:t>
            </a:r>
            <a:r>
              <a:rPr kumimoji="0" lang="ar-SA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تعلماتهم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السابقة لإنتاج جمل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وصفية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على غرار الجملة المقترحة.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1127447" y="1076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الآن، سنوظف </a:t>
            </a:r>
            <a:r>
              <a:rPr kumimoji="0" lang="ar-S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تعلماتنا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في إنتاج جمل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وصفية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9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الْوَصْفِ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عَلَى غِرَارِ: </a:t>
            </a: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        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تَبْدُو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شَفْشَاوُنُ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مِنْ بَعِيدٍ كَأَنَّهَا جَوْهَرَةٌ زَرْقَاءُ تَتَلَأْلَأُ فِي ضَوْءِ الشَّمْسِ.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955859"/>
              </p:ext>
            </p:extLst>
          </p:nvPr>
        </p:nvGraphicFramePr>
        <p:xfrm>
          <a:off x="363254" y="2736486"/>
          <a:ext cx="11510091" cy="2011680"/>
        </p:xfrm>
        <a:graphic>
          <a:graphicData uri="http://schemas.openxmlformats.org/drawingml/2006/table">
            <a:tbl>
              <a:tblPr firstRow="1" bandRow="1"/>
              <a:tblGrid>
                <a:gridCol w="3488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تَتَلَأْلَأُ فِي ضَوْءِ الشَّمْسِ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كَأَنَّهَا جَوْهَرَةٌ زَرْقَاءُ 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تَبْدُو شَفْشَاونُ مِنْ بَعِيدٍ 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كأنها............................</a:t>
                      </a:r>
                      <a:endParaRPr lang="fr-FR" sz="1800" b="1" i="0" u="none" strike="noStrike" cap="none" dirty="0">
                        <a:solidFill>
                          <a:prstClr val="black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1999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861830" y="40921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 أجوبة نموذجية على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بعض التلاميذ </a:t>
            </a:r>
            <a:r>
              <a:rPr lang="ar-M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الذين لم يتوصلوا إلى تقديم أجوبة صحيحة 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على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8" y="1559119"/>
            <a:ext cx="11263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</a:t>
            </a:r>
            <a:r>
              <a:rPr lang="ar-MA" sz="2400" b="1" kern="0" dirty="0" err="1">
                <a:solidFill>
                  <a:srgbClr val="000000"/>
                </a:solidFill>
                <a:ea typeface="Calibri"/>
                <a:cs typeface="Calibri"/>
                <a:sym typeface="Arial"/>
              </a:rPr>
              <a:t>ٱلْوَصْفِ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 عَلَى غِرَارِ: </a:t>
            </a: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        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تَبْدُو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شَفْشَاونُ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مِنْ بَعِيدٍ كَأَنَّهَا جَوْهَرَةٌ زَرْقَاءُ تَتَلَأْلَأُ فِي ضَوْءِ الشَّمْسِ.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22774"/>
              </p:ext>
            </p:extLst>
          </p:nvPr>
        </p:nvGraphicFramePr>
        <p:xfrm>
          <a:off x="332509" y="3844849"/>
          <a:ext cx="11510091" cy="2011680"/>
        </p:xfrm>
        <a:graphic>
          <a:graphicData uri="http://schemas.openxmlformats.org/drawingml/2006/table">
            <a:tbl>
              <a:tblPr firstRow="1" bandRow="1"/>
              <a:tblGrid>
                <a:gridCol w="3488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تَتَلَأْلَأُ فِي ضَوْءِ الشَّمْسِ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كَأَنَّهَا جَوْهَرَةٌ زَرْقَاءُ 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تَبْدُو شَفْشَاونُ مِنْ بَعِيدٍ 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كأنها............................</a:t>
                      </a:r>
                      <a:endParaRPr lang="fr-FR" sz="1800" b="1" i="0" u="none" strike="noStrike" cap="none" dirty="0">
                        <a:solidFill>
                          <a:prstClr val="black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</a:t>
                      </a:r>
                      <a:endParaRPr lang="fr-FR" sz="2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xmlns="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xmlns="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prstClr val="black"/>
                </a:solidFill>
              </a:rPr>
              <a:t>وَصَلْنَا إِلَى نِهَايَةِ </a:t>
            </a:r>
            <a:r>
              <a:rPr lang="ar-MA" sz="2400" dirty="0" err="1" smtClean="0">
                <a:solidFill>
                  <a:prstClr val="black"/>
                </a:solidFill>
              </a:rPr>
              <a:t>ٱلْحصَّةِ</a:t>
            </a:r>
            <a:endParaRPr lang="fr-F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8969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بعبارات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بالوصف.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</a:t>
            </a:r>
            <a:r>
              <a:rPr lang="ar-MA" sz="1600" dirty="0" smtClean="0">
                <a:solidFill>
                  <a:schemeClr val="bg1">
                    <a:lumMod val="50000"/>
                  </a:schemeClr>
                </a:solidFill>
              </a:rPr>
              <a:t>وصفية </a:t>
            </a:r>
            <a:r>
              <a:rPr lang="ar-SA" sz="1600" dirty="0" smtClean="0">
                <a:solidFill>
                  <a:schemeClr val="bg1">
                    <a:lumMod val="50000"/>
                  </a:schemeClr>
                </a:solidFill>
              </a:rPr>
              <a:t>مما </a:t>
            </a: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بعبارات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بالوصف.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294658" y="524067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6405861" y="1612180"/>
            <a:ext cx="4799196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تَبْدُو مِنْ بَعِيدٍ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مِثْلَ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حَسْنَاء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تَرْتَدِي فُسْتَانًا أَزْرَقَ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4703185" y="2667615"/>
            <a:ext cx="4420227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تَبْدُو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كَأَنَّهَا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غَيْمَةٌ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تَسْبَحُ فِي سَمَاءٍ زَرْقَاءَ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3234845" y="3583588"/>
            <a:ext cx="3429000" cy="46166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جِبَالٌ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شَامِخَةٌ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07;p225"/>
          <p:cNvSpPr txBox="1"/>
          <p:nvPr/>
        </p:nvSpPr>
        <p:spPr>
          <a:xfrm>
            <a:off x="861055" y="4329716"/>
            <a:ext cx="3429000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36AF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شَلَّالَاتٌ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مُنْسَابَةٌ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64579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16;p61">
            <a:extLst>
              <a:ext uri="{FF2B5EF4-FFF2-40B4-BE49-F238E27FC236}">
                <a16:creationId xmlns:a16="http://schemas.microsoft.com/office/drawing/2014/main" xmlns="" id="{110F0263-432D-8589-1335-6C10538CD89A}"/>
              </a:ext>
            </a:extLst>
          </p:cNvPr>
          <p:cNvSpPr txBox="1"/>
          <p:nvPr/>
        </p:nvSpPr>
        <p:spPr>
          <a:xfrm>
            <a:off x="727789" y="1049613"/>
            <a:ext cx="10945216" cy="54818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800" b="1" i="0" u="none" strike="noStrike" cap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lang="ar-MA" sz="2800" b="1" i="0" u="none" strike="noStrike" cap="none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800" b="1" dirty="0">
              <a:solidFill>
                <a:srgbClr val="000000"/>
              </a:solidFill>
              <a:latin typeface="Courier New"/>
              <a:ea typeface="Calibri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800" b="1" i="0" u="none" strike="noStrike" cap="none" dirty="0" smtClean="0">
              <a:solidFill>
                <a:srgbClr val="000000"/>
              </a:solidFill>
              <a:latin typeface="Courier New"/>
              <a:ea typeface="Calibri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فِي </a:t>
            </a:r>
            <a:r>
              <a:rPr lang="ar-MA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ٱلْمَنزِلِ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بعد 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قراءتك نص في وصف جمال </a:t>
            </a:r>
            <a:r>
              <a:rPr lang="ar-MA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مدينة 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شفشاون:</a:t>
            </a:r>
          </a:p>
          <a:p>
            <a:pPr marL="342900" lvl="0" indent="-342900" algn="r" rtl="1">
              <a:lnSpc>
                <a:spcPct val="150000"/>
              </a:lnSpc>
              <a:buClr>
                <a:srgbClr val="000000"/>
              </a:buClr>
              <a:buSzPts val="2800"/>
              <a:buFont typeface="Wingdings" pitchFamily="2" charset="2"/>
              <a:buChar char="q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smtClea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مَثِّلْ للقيم </a:t>
            </a:r>
            <a:r>
              <a:rPr lang="ar-MA" sz="2400" b="1" dirty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الجمالية </a:t>
            </a:r>
            <a:r>
              <a:rPr lang="ar-MA" sz="2400" b="1" dirty="0" smtClea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التالية من النص: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مثلا: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</a:t>
            </a:r>
            <a:r>
              <a:rPr lang="ar-M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لانسجام</a:t>
            </a:r>
            <a:r>
              <a:rPr lang="ar-MA" sz="24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 يظهر من خلال </a:t>
            </a:r>
            <a:r>
              <a:rPr lang="ar-MA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الألوان الزرقاء والبيضاء المتناسقة تعطي إحساسًا بالراحة 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والسلام.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النظام</a:t>
            </a: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: يظهر من خلال .....................................................................................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الإبداع</a:t>
            </a: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:: يظهر من خلال ...................................................................................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النظافة </a:t>
            </a: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: تظهر من خلال 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حب الجمال</a:t>
            </a: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: يظهر من خلال 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الاهتمام </a:t>
            </a: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بالتراث : يظهر من خلال 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الذوق الرفيع: .................................................................................................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4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250000"/>
              </a:lnSpc>
              <a:buClr>
                <a:srgbClr val="000000"/>
              </a:buClr>
              <a:buSzPts val="2800"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/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Offic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2337</Words>
  <Application>Microsoft Office PowerPoint</Application>
  <PresentationFormat>Personnalisé</PresentationFormat>
  <Paragraphs>334</Paragraphs>
  <Slides>47</Slides>
  <Notes>12</Notes>
  <HiddenSlides>6</HiddenSlides>
  <MMClips>0</MMClips>
  <ScaleCrop>false</ScaleCrop>
  <HeadingPairs>
    <vt:vector size="4" baseType="variant">
      <vt:variant>
        <vt:lpstr>Thème</vt:lpstr>
      </vt:variant>
      <vt:variant>
        <vt:i4>16</vt:i4>
      </vt:variant>
      <vt:variant>
        <vt:lpstr>Titres des diapositives</vt:lpstr>
      </vt:variant>
      <vt:variant>
        <vt:i4>47</vt:i4>
      </vt:variant>
    </vt:vector>
  </HeadingPairs>
  <TitlesOfParts>
    <vt:vector size="63" baseType="lpstr">
      <vt:lpstr>5_Thème Office</vt:lpstr>
      <vt:lpstr>6_Thème Office</vt:lpstr>
      <vt:lpstr>1_Thème Office</vt:lpstr>
      <vt:lpstr>12_Thème Office</vt:lpstr>
      <vt:lpstr>7_Thème Office</vt:lpstr>
      <vt:lpstr>8_Thème Office</vt:lpstr>
      <vt:lpstr>14_Thème Office</vt:lpstr>
      <vt:lpstr>16_Thème Office</vt:lpstr>
      <vt:lpstr>9_Thème Office</vt:lpstr>
      <vt:lpstr>Thème Office</vt:lpstr>
      <vt:lpstr>3_Thème Office</vt:lpstr>
      <vt:lpstr>20_Thème Office</vt:lpstr>
      <vt:lpstr>22_Thème Office</vt:lpstr>
      <vt:lpstr>10_Thème Office</vt:lpstr>
      <vt:lpstr>11_Thème Office</vt:lpstr>
      <vt:lpstr>15_Thème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المستلزمات الدراسية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النشاط الثاني أُغْنِي رَصِيدِي فِي الوصف ( 05  دقائق)     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223</cp:revision>
  <dcterms:created xsi:type="dcterms:W3CDTF">2025-08-08T14:19:48Z</dcterms:created>
  <dcterms:modified xsi:type="dcterms:W3CDTF">2025-09-13T13:06:39Z</dcterms:modified>
</cp:coreProperties>
</file>