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59" r:id="rId4"/>
    <p:sldMasterId id="2147483778" r:id="rId5"/>
  </p:sldMasterIdLst>
  <p:notesMasterIdLst>
    <p:notesMasterId r:id="rId62"/>
  </p:notesMasterIdLst>
  <p:sldIdLst>
    <p:sldId id="2147483578" r:id="rId6"/>
    <p:sldId id="2147483605" r:id="rId7"/>
    <p:sldId id="2134807732" r:id="rId8"/>
    <p:sldId id="2147483579" r:id="rId9"/>
    <p:sldId id="955" r:id="rId10"/>
    <p:sldId id="2147483594" r:id="rId11"/>
    <p:sldId id="2147483486" r:id="rId12"/>
    <p:sldId id="2147483398" r:id="rId13"/>
    <p:sldId id="2147483399" r:id="rId14"/>
    <p:sldId id="2134806337" r:id="rId15"/>
    <p:sldId id="2147483535" r:id="rId16"/>
    <p:sldId id="261" r:id="rId17"/>
    <p:sldId id="266" r:id="rId18"/>
    <p:sldId id="2147483604" r:id="rId19"/>
    <p:sldId id="2147483597" r:id="rId20"/>
    <p:sldId id="2147483413" r:id="rId21"/>
    <p:sldId id="2147483599" r:id="rId22"/>
    <p:sldId id="2147483600" r:id="rId23"/>
    <p:sldId id="2147483585" r:id="rId24"/>
    <p:sldId id="2147483436" r:id="rId25"/>
    <p:sldId id="2147483437" r:id="rId26"/>
    <p:sldId id="2147483586" r:id="rId27"/>
    <p:sldId id="2147483592" r:id="rId28"/>
    <p:sldId id="2147483601" r:id="rId29"/>
    <p:sldId id="2147483561" r:id="rId30"/>
    <p:sldId id="2147483563" r:id="rId31"/>
    <p:sldId id="2147483564" r:id="rId32"/>
    <p:sldId id="2147483587" r:id="rId33"/>
    <p:sldId id="2147483598" r:id="rId34"/>
    <p:sldId id="340" r:id="rId35"/>
    <p:sldId id="2147483602" r:id="rId36"/>
    <p:sldId id="319" r:id="rId37"/>
    <p:sldId id="353" r:id="rId38"/>
    <p:sldId id="352" r:id="rId39"/>
    <p:sldId id="356" r:id="rId40"/>
    <p:sldId id="2147483608" r:id="rId41"/>
    <p:sldId id="2147483591" r:id="rId42"/>
    <p:sldId id="2147483570" r:id="rId43"/>
    <p:sldId id="2147483588" r:id="rId44"/>
    <p:sldId id="2147483609" r:id="rId45"/>
    <p:sldId id="2147483577" r:id="rId46"/>
    <p:sldId id="295" r:id="rId47"/>
    <p:sldId id="358" r:id="rId48"/>
    <p:sldId id="360" r:id="rId49"/>
    <p:sldId id="359" r:id="rId50"/>
    <p:sldId id="364" r:id="rId51"/>
    <p:sldId id="2147483603" r:id="rId52"/>
    <p:sldId id="2147483610" r:id="rId53"/>
    <p:sldId id="2147483589" r:id="rId54"/>
    <p:sldId id="2147483572" r:id="rId55"/>
    <p:sldId id="2147483573" r:id="rId56"/>
    <p:sldId id="2147483590" r:id="rId57"/>
    <p:sldId id="2147483574" r:id="rId58"/>
    <p:sldId id="2147483575" r:id="rId59"/>
    <p:sldId id="2147483576" r:id="rId60"/>
    <p:sldId id="2147483560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9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04" y="6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DA761C97-E514-4717-29A3-24A73A06E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A2572C9-A13D-BC5A-16AA-BEC88830C0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D56EFB63-A063-0BB8-4299-43534674C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3157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4789958-BE2C-60A3-6064-85436B9D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4CE15D58-5928-F20F-AF88-383F0BBB7D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004309FC-4902-BD8F-F69F-86B436355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3290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5175D1A5-9FD1-A82B-1A3B-5FC980AD5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3282AD33-920D-686F-68B2-43D0B05832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E16B2EE-432A-D9EA-BAF5-8EFE67BFE6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7495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9C6BA25E-695B-1D00-5457-D68CEE0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1544F92-5E86-DDD0-7372-A259EB5A2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36018C8B-C638-E444-4A92-B77B3B02D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8660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2DB407D6-6631-9AFF-95CA-5FAEFC7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5A0EC174-A1B7-D902-7B4D-226ECBE1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70ECF989-0BFB-BB7B-3D19-9D95E4BD7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63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1804261A-1844-D0BA-CBFA-4B3BC099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8761D05-34C2-0B60-42A2-7F704AD74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B2B0657F-D9A2-D42E-59FD-C11071D2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98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3BC94BF8-FFBF-D3C1-A761-CF2D5970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0F181244-22DA-8B81-F42C-C48E94E295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50163067-7FDD-6351-B9AA-5ECF307D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048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44FF9EB-D68A-F019-BB0E-3A91E155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49AD77D-F4EF-0675-9123-B484F52AB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EF89407D-B894-2556-F5A2-AA69C1AA2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59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E0F65602-9DB7-0AAE-570E-C9AEFE731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EF417D70-262A-B50C-E37C-20FEE52E17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D0388FA9-7F9D-0660-DF8D-347D5BB1C7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5123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5CE60656-15BE-1BF6-467B-21465596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A902BAE3-EDB6-91A2-8CCA-9885D9040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8CB414E-0718-83C7-962B-2E07955F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1B59C630-13BB-7EE5-C2F7-60DBC60F4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37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7EDB18C-DB15-8E13-BD06-98E7C2A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91EE819-20EF-3457-8519-43F692EFF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C59CBCA1-04E1-D176-1C7F-738FB9994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4193C4A-F322-B2CD-7506-6230601D6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4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A91AC598-36A9-5444-3D6E-4215BCC5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5CCB7438-F27E-5F42-D807-E7F06188A2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4D8C85BB-B90F-A153-5D85-F058E441FA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614E3F79-04F1-FA77-ACFC-A34E2F1C2A3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69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E2D98F3-4F01-9B30-C19B-C59B18ED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C43EC65-A147-8364-1F5D-628FE3C96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6F50015B-0705-EE10-7CB5-924FE6960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B8C7AB3-A55E-1023-0F44-BA0863DB49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45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6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568AD09-04C2-0A33-817C-FD2E1568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F39207D-E60A-8515-9316-C24FAF829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C094A09-43E2-D591-D088-16C8A58D7D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A1EB964-1EC0-B1D1-FE75-76316DF96A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46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24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20D59BE2-BB3A-F87A-1B22-6A270E0CA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716AA66E-2C00-F8C9-4811-C0D401BF7E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8489CDB2-FC4A-A112-72F6-0E97DBF308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86ABD49-31BB-340C-396D-A8949A38ADA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47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23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16EE8C6-77B8-E6E2-957E-7A2E67CD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91799D3-3724-08A6-6515-B37BDA227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FA9921F-7453-EDF1-E733-B7070F26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7ED6871-8B34-06A0-59F4-A959440360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48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07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BF73178-4221-182B-9054-37D09D61E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B26ECB39-3B9C-DF24-BBFA-3E358149A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48417557-1502-4816-2D34-AB8B69304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6991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1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21/09/2025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17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0569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754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6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958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8641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2301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7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601263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492016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75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06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3547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69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3789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2105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21/09/2025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1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98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464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2681299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1326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1469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815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34396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9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4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0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45435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308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811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81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gif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9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41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4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5.pn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3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اللبنة</a:t>
            </a: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1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الأولى</a:t>
              </a: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  </a:t>
              </a: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895237" y="3497267"/>
            <a:ext cx="4727890" cy="5767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أقرأُ بطَلاقةٍ وأفهَمُ جُمَلًا تَفسيرِيَّةً لِحَدَثٍ.</a:t>
            </a:r>
            <a:endParaRPr lang="fr-FR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Google Shape;779;p100">
            <a:extLst>
              <a:ext uri="{FF2B5EF4-FFF2-40B4-BE49-F238E27FC236}">
                <a16:creationId xmlns:a16="http://schemas.microsoft.com/office/drawing/2014/main" id="{52EE8FC3-D9E9-4A3B-E9EE-74F94AD2C5A3}"/>
              </a:ext>
            </a:extLst>
          </p:cNvPr>
          <p:cNvSpPr txBox="1"/>
          <p:nvPr/>
        </p:nvSpPr>
        <p:spPr>
          <a:xfrm>
            <a:off x="4947433" y="5317429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الثالثة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5BF1DDA0-D69B-886B-23AB-CCE05E82716E}"/>
              </a:ext>
            </a:extLst>
          </p:cNvPr>
          <p:cNvSpPr txBox="1"/>
          <p:nvPr/>
        </p:nvSpPr>
        <p:spPr>
          <a:xfrm>
            <a:off x="4947887" y="4449580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الثاني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32621D15-C74B-5153-CA1C-CD24231E9AA1}"/>
              </a:ext>
            </a:extLst>
          </p:cNvPr>
          <p:cNvSpPr txBox="1"/>
          <p:nvPr/>
        </p:nvSpPr>
        <p:spPr>
          <a:xfrm>
            <a:off x="5178832" y="6095318"/>
            <a:ext cx="4326259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تَفسيرُِ حَدَثٍ واقِعيٍّ، ص. 15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9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56A02E90-9C18-F1D5-D9FE-F53E8C7FF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15386" y="160833"/>
            <a:ext cx="765800" cy="8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69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اللبنات 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endParaRPr lang="fr-FR" sz="3200" b="1" i="0" u="none" strike="noStrike" kern="0" cap="none" spc="0" baseline="0" dirty="0">
              <a:solidFill>
                <a:srgbClr val="44546A"/>
              </a:solidFill>
              <a:uFillTx/>
              <a:latin typeface="Calibri"/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الطلاقة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الفهم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الطويل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متوسط الطول</a:t>
              </a:r>
              <a:endParaRPr lang="fr-FR" sz="20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القصير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الفقرة </a:t>
              </a: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</a:t>
              </a: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قصيرة 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الجملة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اللبنة4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3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1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5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  <a:cs typeface="Arial" pitchFamily="34"/>
              </a:rPr>
              <a:t>اللبنة 2</a:t>
            </a:r>
            <a:endParaRPr lang="fr-FR" sz="1800" b="1" i="0" u="none" strike="noStrike" kern="1200" cap="none" spc="0" baseline="0">
              <a:solidFill>
                <a:srgbClr val="C00000"/>
              </a:solidFill>
              <a:uFillTx/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8897208" y="2809911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900" y="2394328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761130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7678956" y="1556361"/>
            <a:ext cx="2863133" cy="131296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rtl="1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9103538" y="2879332"/>
            <a:ext cx="2" cy="497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chemeClr val="tx2">
                  <a:lumMod val="25000"/>
                  <a:lumOff val="75000"/>
                </a:schemeClr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6778307" y="3431992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8073901" y="3423002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SA" b="1" dirty="0">
                <a:solidFill>
                  <a:schemeClr val="bg1"/>
                </a:solidFill>
                <a:latin typeface="Aptos" panose="02110004020202020204"/>
              </a:rPr>
              <a:t>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SA" b="1" dirty="0">
                <a:solidFill>
                  <a:schemeClr val="bg1"/>
                </a:solidFill>
                <a:latin typeface="Aptos" panose="02110004020202020204"/>
              </a:rPr>
              <a:t>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SA" b="1" dirty="0">
                <a:solidFill>
                  <a:schemeClr val="bg1"/>
                </a:solidFill>
                <a:latin typeface="Aptos" panose="02110004020202020204"/>
              </a:rPr>
              <a:t>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SA" b="1" dirty="0">
                <a:solidFill>
                  <a:schemeClr val="bg1"/>
                </a:solidFill>
                <a:latin typeface="Aptos" panose="02110004020202020204"/>
              </a:rPr>
              <a:t>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SA" b="1" dirty="0">
                <a:solidFill>
                  <a:schemeClr val="bg1"/>
                </a:solidFill>
                <a:latin typeface="Aptos" panose="02110004020202020204"/>
              </a:rPr>
              <a:t>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2789847" y="2827502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أَقْرَأُ بِطَلَاقَةٍ، وَأَفْهَمُ جُمَلًا تَفسيرِيَّةً لِحَدَثٍ واقِعيٍّ</a:t>
            </a:r>
            <a:endParaRPr lang="fr-FR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929796" y="280168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3</a:t>
            </a:r>
            <a:endParaRPr lang="fr-FR" sz="1867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930712" y="86959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969597" y="1727106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954774" y="3787878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E9421C-6910-4B1F-1E08-7A5C9BF502C8}"/>
              </a:ext>
            </a:extLst>
          </p:cNvPr>
          <p:cNvSpPr/>
          <p:nvPr/>
        </p:nvSpPr>
        <p:spPr>
          <a:xfrm>
            <a:off x="2213148" y="2730043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 : coins arrondis 18 - 3">
            <a:extLst>
              <a:ext uri="{FF2B5EF4-FFF2-40B4-BE49-F238E27FC236}">
                <a16:creationId xmlns:a16="http://schemas.microsoft.com/office/drawing/2014/main" id="{A40650C4-306C-695C-6EA3-4023E59635A1}"/>
              </a:ext>
            </a:extLst>
          </p:cNvPr>
          <p:cNvSpPr/>
          <p:nvPr/>
        </p:nvSpPr>
        <p:spPr>
          <a:xfrm>
            <a:off x="2819873" y="1809199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</a:t>
            </a: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جُمَلًا</a:t>
            </a: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 حِجَاجِيَّةً</a:t>
            </a: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id="{A75D9C65-E351-5381-85D3-0D61CEB9814E}"/>
              </a:ext>
            </a:extLst>
          </p:cNvPr>
          <p:cNvSpPr/>
          <p:nvPr/>
        </p:nvSpPr>
        <p:spPr>
          <a:xfrm>
            <a:off x="2793937" y="84177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rtl="1">
              <a:buFont typeface="Arial" panose="020B0604020202020204" pitchFamily="34" charset="0"/>
              <a:buChar char="•"/>
            </a:pP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أَقْرَأُ بِطَلاقَةٍ وَأَفْهَمُ </a:t>
            </a: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جُمَلًا</a:t>
            </a:r>
            <a:r>
              <a:rPr lang="ar-M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 </a:t>
            </a: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Calibri"/>
              </a:rPr>
              <a:t>تَفْسيريَّةً</a:t>
            </a:r>
            <a:endParaRPr lang="ar-MA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4" name="Rectangle : coins arrondis 18 - 3">
            <a:extLst>
              <a:ext uri="{FF2B5EF4-FFF2-40B4-BE49-F238E27FC236}">
                <a16:creationId xmlns:a16="http://schemas.microsoft.com/office/drawing/2014/main" id="{9C9CDF8A-0C83-5D1F-0124-ED486ADCAFD5}"/>
              </a:ext>
            </a:extLst>
          </p:cNvPr>
          <p:cNvSpPr/>
          <p:nvPr/>
        </p:nvSpPr>
        <p:spPr>
          <a:xfrm>
            <a:off x="2819873" y="3840803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chemeClr val="accent5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أُنْجِزُ نَشاطاً تَوليفياً </a:t>
            </a:r>
            <a:endParaRPr lang="fr-FR" sz="2400" b="1" kern="0" dirty="0">
              <a:solidFill>
                <a:schemeClr val="accent5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المستلزمات</a:t>
            </a:r>
            <a:r>
              <a:rPr lang="fr-FR" sz="32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الدراسية</a:t>
            </a:r>
            <a:endParaRPr lang="fr-FR" sz="3200" b="1" dirty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8559C892-DC6E-8CAA-D0F7-6133F7CC14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83702" y="160834"/>
            <a:ext cx="597484" cy="70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توظيف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hlinkClick r:id="rId3"/>
              </a:rPr>
              <a:t>مقاطع عامة – التصرفات السليمة</a:t>
            </a:r>
            <a:endParaRPr lang="ar-MA" dirty="0"/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76;p28">
            <a:extLst>
              <a:ext uri="{FF2B5EF4-FFF2-40B4-BE49-F238E27FC236}">
                <a16:creationId xmlns:a16="http://schemas.microsoft.com/office/drawing/2014/main" id="{23BF0DF5-069E-3E17-F24E-1FB27CEFC73A}"/>
              </a:ext>
            </a:extLst>
          </p:cNvPr>
          <p:cNvSpPr/>
          <p:nvPr/>
        </p:nvSpPr>
        <p:spPr>
          <a:xfrm>
            <a:off x="2854159" y="3013749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….</a:t>
            </a: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dirty="0" err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dirty="0">
                <a:solidFill>
                  <a:schemeClr val="bg1"/>
                </a:solidFill>
              </a:rPr>
              <a:t>مقاطع فيديو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A24B7-F3E4-9148-FF1D-1426799B91D8}"/>
              </a:ext>
            </a:extLst>
          </p:cNvPr>
          <p:cNvSpPr/>
          <p:nvPr/>
        </p:nvSpPr>
        <p:spPr>
          <a:xfrm>
            <a:off x="580480" y="218508"/>
            <a:ext cx="4041578" cy="752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/>
              <a:t>ينبغي تحيين مضامينها تبعا لكل حصة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88;p29">
            <a:extLst>
              <a:ext uri="{FF2B5EF4-FFF2-40B4-BE49-F238E27FC236}">
                <a16:creationId xmlns:a16="http://schemas.microsoft.com/office/drawing/2014/main" id="{A1ADDCFC-20D3-2A19-8F81-F309E084ED86}"/>
              </a:ext>
            </a:extLst>
          </p:cNvPr>
          <p:cNvSpPr/>
          <p:nvPr/>
        </p:nvSpPr>
        <p:spPr>
          <a:xfrm>
            <a:off x="1417303" y="1261808"/>
            <a:ext cx="7828210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في نهاية هذه الحصة، يجب أن يكون التلاميذ قادرين على:</a:t>
            </a:r>
            <a:endParaRPr lang="fr-FR" b="1" dirty="0"/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جُمَلٍ 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بِطَلَاقَةٍ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؛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فَهْمُ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مَعَانِي المُبَاشِرَةِ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لِجُمَلٍ تَفْسيريَّةٍ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0D35BDC9-4DCE-BB80-7AF8-465468060D6F}"/>
              </a:ext>
            </a:extLst>
          </p:cNvPr>
          <p:cNvSpPr/>
          <p:nvPr/>
        </p:nvSpPr>
        <p:spPr>
          <a:xfrm>
            <a:off x="1399309" y="2576754"/>
            <a:ext cx="7864199" cy="160474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الاستراتيجية التي يتم تدريسها أثناء النمذجة وتمارس خلال بقية الحصة هي</a:t>
            </a:r>
            <a:r>
              <a:rPr lang="ar-MA" dirty="0"/>
              <a:t>:</a:t>
            </a:r>
            <a:endParaRPr lang="fr-FR" dirty="0"/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معايير الدقة في القراءة بطلاقة: أي السلامة من الأخطاء؛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أجيب عن أسئلة الفهم المباشر: </a:t>
            </a:r>
            <a:endParaRPr lang="fr-FR" sz="1600" kern="0" dirty="0">
              <a:solidFill>
                <a:srgbClr val="106585"/>
              </a:solidFill>
              <a:latin typeface="Calibri"/>
              <a:ea typeface="Calibri"/>
              <a:cs typeface="Calibri"/>
            </a:endParaRP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kern="0" dirty="0" err="1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الميتامعرفية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1600" kern="0" dirty="0" err="1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الفارقية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التعلم التعاوني،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العمل الثنائي،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التحديات،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التقويم الذاتي، </a:t>
            </a:r>
            <a:r>
              <a:rPr lang="ar-S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التحقق الدائم من الفهم</a:t>
            </a:r>
          </a:p>
        </p:txBody>
      </p:sp>
      <p:sp>
        <p:nvSpPr>
          <p:cNvPr id="9" name="Google Shape;288;p29">
            <a:extLst>
              <a:ext uri="{FF2B5EF4-FFF2-40B4-BE49-F238E27FC236}">
                <a16:creationId xmlns:a16="http://schemas.microsoft.com/office/drawing/2014/main" id="{E76DEDFC-D8D3-5784-FEDA-17F91FAFD6A8}"/>
              </a:ext>
            </a:extLst>
          </p:cNvPr>
          <p:cNvSpPr/>
          <p:nvPr/>
        </p:nvSpPr>
        <p:spPr>
          <a:xfrm>
            <a:off x="1399310" y="4281247"/>
            <a:ext cx="7855106" cy="160474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خلال التغذية الراجعة، وجّه انتباه التلاميذ إلى الأخطاء الشائعة </a:t>
            </a:r>
            <a:r>
              <a:rPr lang="ar-SA" b="1" dirty="0"/>
              <a:t>في القراءة بدقة الآتية</a:t>
            </a:r>
            <a:r>
              <a:rPr lang="fr-FR" b="1" dirty="0"/>
              <a:t> : 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نطق الحروف من مخارجها الصحيحة</a:t>
            </a:r>
            <a:r>
              <a:rPr lang="fr-FR" altLang="fr-FR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تجنب إسقاط أو زيادة كلمات/ الالتزام بالحركات والتشكيل/ مراعاة زمن الوقف عند علامات الترقيم</a:t>
            </a:r>
            <a:r>
              <a:rPr lang="fr-FR" altLang="fr-FR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SA" altLang="fr-FR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عدم تقطيع الجملة بما يفسد معناها</a:t>
            </a:r>
          </a:p>
          <a:p>
            <a:pPr indent="-342900" algn="r" rt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r-MA" sz="1600" kern="0" dirty="0">
                <a:solidFill>
                  <a:srgbClr val="106585"/>
                </a:solidFill>
                <a:latin typeface="Calibri"/>
                <a:ea typeface="Calibri"/>
                <a:cs typeface="Calibri"/>
              </a:rPr>
              <a:t>تمارين تطبيقية فورية وخارج القسم ( واجبات منزلية)، استخراج القيم السلوكات الايجابية’ تدبير السلوك)</a:t>
            </a:r>
            <a:endParaRPr lang="fr-FR" sz="1600" kern="0" dirty="0">
              <a:solidFill>
                <a:srgbClr val="10658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95C38C9D-5E70-FFDC-F2BE-DCBE7D5F18D7}"/>
              </a:ext>
            </a:extLst>
          </p:cNvPr>
          <p:cNvSpPr/>
          <p:nvPr/>
        </p:nvSpPr>
        <p:spPr>
          <a:xfrm>
            <a:off x="9324638" y="1315367"/>
            <a:ext cx="2031881" cy="88212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93;p29">
            <a:extLst>
              <a:ext uri="{FF2B5EF4-FFF2-40B4-BE49-F238E27FC236}">
                <a16:creationId xmlns:a16="http://schemas.microsoft.com/office/drawing/2014/main" id="{19D72546-3A53-163C-FF3B-D7E17C8712C5}"/>
              </a:ext>
            </a:extLst>
          </p:cNvPr>
          <p:cNvSpPr/>
          <p:nvPr/>
        </p:nvSpPr>
        <p:spPr>
          <a:xfrm>
            <a:off x="9333600" y="2938062"/>
            <a:ext cx="2031881" cy="88212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وسائل 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289;p29">
            <a:extLst>
              <a:ext uri="{FF2B5EF4-FFF2-40B4-BE49-F238E27FC236}">
                <a16:creationId xmlns:a16="http://schemas.microsoft.com/office/drawing/2014/main" id="{8B0E8B31-EB9E-91B1-2C51-AB012F1F5210}"/>
              </a:ext>
            </a:extLst>
          </p:cNvPr>
          <p:cNvSpPr/>
          <p:nvPr/>
        </p:nvSpPr>
        <p:spPr>
          <a:xfrm>
            <a:off x="9333600" y="4579324"/>
            <a:ext cx="2031881" cy="10085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A194484D-E818-B045-3563-B871CC930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055" y="6182883"/>
            <a:ext cx="3289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835255" y="904692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هيكلة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 أقرأ بطلاقة وأفهم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667662" y="1604571"/>
            <a:ext cx="78856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kumimoji="0" lang="ar-MA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/>
                <a:ea typeface="Arial Unicode MS" pitchFamily="34" charset="-128"/>
                <a:cs typeface="Arial" panose="020B0604020202020204" pitchFamily="34" charset="0"/>
              </a:rPr>
              <a:t>(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الاعتيادي-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مراقبة الواجب المنزلي-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التصريح بالأهداف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10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634412" y="152198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736937" y="222247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الجمل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996741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15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736937" y="21398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756337" y="2840385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أغني رصيدي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2016141" y="287735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772962" y="282429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739712" y="3540843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أجيب عن أسئلة الفهم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2175031" y="3611441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15 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755752" y="351019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727538" y="4178896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2181996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156082"/>
              </a:buClr>
              <a:buSzPts val="1867"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05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778702" y="4167552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731230" y="481631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774649" y="473844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2194689" y="4897746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125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242CF6C9-2019-8FC1-A1E5-0F63AE67DBEE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2640094" y="201149"/>
            <a:ext cx="8645525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بلعبة السبب والنتيجة في تفسير الأحداث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231968" y="571933"/>
            <a:ext cx="100189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يطلب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المدرس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التلاميذ أن يقدموا له سببا ونتيجة تبعا لحدث معين</a:t>
            </a:r>
            <a:r>
              <a:rPr lang="ar-SA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، و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يستمع إلى إجابات 4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تلاميذ، وبعد ذلك يسألهم عن السبب في غرق سفينة التيتانيك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9EEA59-1352-E728-B186-2EE0FBFD1434}"/>
              </a:ext>
            </a:extLst>
          </p:cNvPr>
          <p:cNvSpPr txBox="1"/>
          <p:nvPr/>
        </p:nvSpPr>
        <p:spPr>
          <a:xfrm>
            <a:off x="3111855" y="2067998"/>
            <a:ext cx="5346526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ar-SA" altLang="fr-FR" sz="2400" b="1" dirty="0">
                <a:solidFill>
                  <a:srgbClr val="002060"/>
                </a:solidFill>
              </a:rPr>
              <a:t>ما الذي قد يهدد سلامة سفينة في عرض البحر؟</a:t>
            </a:r>
            <a:endParaRPr lang="fr-FR" altLang="fr-FR" sz="2400" b="1" dirty="0">
              <a:solidFill>
                <a:srgbClr val="00206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A968EE-3A57-860C-28ED-3F04C35154BF}"/>
              </a:ext>
            </a:extLst>
          </p:cNvPr>
          <p:cNvSpPr txBox="1"/>
          <p:nvPr/>
        </p:nvSpPr>
        <p:spPr>
          <a:xfrm>
            <a:off x="3111856" y="4042948"/>
            <a:ext cx="5346526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ar-SA" altLang="fr-FR" sz="2400" b="1" dirty="0">
                <a:solidFill>
                  <a:srgbClr val="002060"/>
                </a:solidFill>
              </a:rPr>
              <a:t>كيف يمكن أن يؤثر عطل كهربائي في سفينة على المسافرين؟</a:t>
            </a:r>
            <a:endParaRPr lang="fr-FR" altLang="fr-FR" sz="2400" b="1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5FAEDF-D0DA-8919-5A2B-B2B2D7848567}"/>
              </a:ext>
            </a:extLst>
          </p:cNvPr>
          <p:cNvSpPr txBox="1"/>
          <p:nvPr/>
        </p:nvSpPr>
        <p:spPr>
          <a:xfrm>
            <a:off x="3178270" y="2928509"/>
            <a:ext cx="5280111" cy="83099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42900" lvl="0" indent="-342900" algn="just" rtl="1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ar-SA" altLang="fr-FR" sz="2400" b="1" dirty="0">
                <a:solidFill>
                  <a:srgbClr val="002060"/>
                </a:solidFill>
              </a:rPr>
              <a:t>إذا اصطدمت سفينة بجبل جليدي أو بصخرة ضخمة في عرض البحر، ماذا يمكن أن يحدث؟</a:t>
            </a:r>
            <a:endParaRPr lang="fr-FR" altLang="fr-FR" sz="2400" b="1" dirty="0">
              <a:solidFill>
                <a:srgbClr val="002060"/>
              </a:solidFill>
            </a:endParaRPr>
          </a:p>
        </p:txBody>
      </p:sp>
      <p:sp>
        <p:nvSpPr>
          <p:cNvPr id="10" name="AutoShape 7" descr="Image générée">
            <a:extLst>
              <a:ext uri="{FF2B5EF4-FFF2-40B4-BE49-F238E27FC236}">
                <a16:creationId xmlns:a16="http://schemas.microsoft.com/office/drawing/2014/main" id="{03E43866-F695-2F2D-718A-0FAD639EF2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1364149" y="128772"/>
            <a:ext cx="9815770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بعد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سماع إجابات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التلاميذ</a:t>
            </a: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: تأملوا معي الصورة، أجيبوا عن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سؤال: </a:t>
            </a:r>
            <a:r>
              <a:rPr lang="ar-S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ما السبب في حادث غرق سفينة التيتانيك؟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768BB4E-9764-0E54-2635-B22C0F5D1B31}"/>
              </a:ext>
            </a:extLst>
          </p:cNvPr>
          <p:cNvSpPr/>
          <p:nvPr/>
        </p:nvSpPr>
        <p:spPr>
          <a:xfrm>
            <a:off x="10058344" y="1389256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AB84A82-0AAA-F5EC-7D5C-E08802B9E6E7}"/>
              </a:ext>
            </a:extLst>
          </p:cNvPr>
          <p:cNvSpPr/>
          <p:nvPr/>
        </p:nvSpPr>
        <p:spPr>
          <a:xfrm>
            <a:off x="9442240" y="3429000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1A03189-F3C8-D6E5-2B66-23D1D1C3D730}"/>
              </a:ext>
            </a:extLst>
          </p:cNvPr>
          <p:cNvSpPr/>
          <p:nvPr/>
        </p:nvSpPr>
        <p:spPr>
          <a:xfrm>
            <a:off x="8719115" y="5386845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5410A1F-0DF0-2208-18CB-67F9CC5CD282}"/>
              </a:ext>
            </a:extLst>
          </p:cNvPr>
          <p:cNvSpPr/>
          <p:nvPr/>
        </p:nvSpPr>
        <p:spPr>
          <a:xfrm>
            <a:off x="1014810" y="1389256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61F815C-CE7E-97D8-9822-AA1F6DC71D14}"/>
              </a:ext>
            </a:extLst>
          </p:cNvPr>
          <p:cNvSpPr/>
          <p:nvPr/>
        </p:nvSpPr>
        <p:spPr>
          <a:xfrm>
            <a:off x="1517553" y="3661424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1133F9F-C3F3-223D-B99F-7B894150B9C4}"/>
              </a:ext>
            </a:extLst>
          </p:cNvPr>
          <p:cNvSpPr/>
          <p:nvPr/>
        </p:nvSpPr>
        <p:spPr>
          <a:xfrm>
            <a:off x="2856782" y="5532022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2400" b="1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6F76B4-9D00-BCE6-0F70-5A07C2B91A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446" y="953836"/>
            <a:ext cx="4743240" cy="4743240"/>
          </a:xfrm>
          <a:prstGeom prst="rect">
            <a:avLst/>
          </a:prstGeom>
        </p:spPr>
      </p:pic>
      <p:sp>
        <p:nvSpPr>
          <p:cNvPr id="6" name="Google Shape;274;p6">
            <a:extLst>
              <a:ext uri="{FF2B5EF4-FFF2-40B4-BE49-F238E27FC236}">
                <a16:creationId xmlns:a16="http://schemas.microsoft.com/office/drawing/2014/main" id="{08D4E20C-3442-030E-7585-769EC2BF3CB2}"/>
              </a:ext>
            </a:extLst>
          </p:cNvPr>
          <p:cNvSpPr txBox="1"/>
          <p:nvPr/>
        </p:nvSpPr>
        <p:spPr>
          <a:xfrm>
            <a:off x="1231968" y="571933"/>
            <a:ext cx="100189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S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ينوه الأستاذ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بإجابات التلاميذ،  ويطلب منهم تامل الصورة، ثم يسأل بعد ذلك عن السبب في غرق سفينة التيتانيك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C4DFC06C-A202-CC16-F56A-301013B85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F4640F2-A628-2F77-33F1-F21019E059B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2FE8B01-C95A-5A3E-6ACF-5AC609ACA8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-73247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>
            <a:extLst>
              <a:ext uri="{FF2B5EF4-FFF2-40B4-BE49-F238E27FC236}">
                <a16:creationId xmlns:a16="http://schemas.microsoft.com/office/drawing/2014/main" id="{F559C32A-E5DF-883B-4FBD-7F7AD66205F0}"/>
              </a:ext>
            </a:extLst>
          </p:cNvPr>
          <p:cNvSpPr txBox="1"/>
          <p:nvPr/>
        </p:nvSpPr>
        <p:spPr>
          <a:xfrm>
            <a:off x="1364149" y="128772"/>
            <a:ext cx="9815770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يستمع الأستاذ إلى 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إجابات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التلاميذ</a:t>
            </a: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، ويوضح أن حصة اليوم ستتعلق ب: تفسير حدث غرق سفينة التيتانيك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>
            <a:extLst>
              <a:ext uri="{FF2B5EF4-FFF2-40B4-BE49-F238E27FC236}">
                <a16:creationId xmlns:a16="http://schemas.microsoft.com/office/drawing/2014/main" id="{C5D5E7B1-3452-8FAF-74EA-83283603732E}"/>
              </a:ext>
            </a:extLst>
          </p:cNvPr>
          <p:cNvSpPr txBox="1"/>
          <p:nvPr/>
        </p:nvSpPr>
        <p:spPr>
          <a:xfrm>
            <a:off x="482138" y="526991"/>
            <a:ext cx="1139291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ينوه المدرس بعمل المتعلمين،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ويعلق </a:t>
            </a:r>
            <a:r>
              <a:rPr lang="ar-SA" altLang="fr-FR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</a:rPr>
              <a:t>قائلاً: </a:t>
            </a:r>
            <a:r>
              <a:rPr lang="ar-SA" sz="1600" b="1" i="1" dirty="0">
                <a:solidFill>
                  <a:srgbClr val="AEABAB"/>
                </a:solidFill>
                <a:latin typeface="Calibri"/>
                <a:ea typeface="Calibri"/>
                <a:cs typeface="Calibri"/>
              </a:rPr>
              <a:t>"اليوم سنقرأ ونناقش حدثًا تاريخيًا مهمًا هو غرق سفينة التايتانيك، وسنحاول تفسيره من خلال العلاقة بين السبب والنتيجة."</a:t>
            </a:r>
            <a:r>
              <a:rPr lang="ar-MA" sz="1600" b="1" i="1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1" i="1" dirty="0">
              <a:solidFill>
                <a:srgbClr val="AEABA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85" name="Google Shape;285;p7">
            <a:extLst>
              <a:ext uri="{FF2B5EF4-FFF2-40B4-BE49-F238E27FC236}">
                <a16:creationId xmlns:a16="http://schemas.microsoft.com/office/drawing/2014/main" id="{813F6D22-8EDD-53BF-B5F5-C486BB16BF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99" y="2746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2F35B6-B01E-CA56-4C8E-83AAB7E9065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32F772A-8599-1CCF-42D1-4BF08711A52A}"/>
              </a:ext>
            </a:extLst>
          </p:cNvPr>
          <p:cNvSpPr/>
          <p:nvPr/>
        </p:nvSpPr>
        <p:spPr>
          <a:xfrm>
            <a:off x="9819850" y="1300203"/>
            <a:ext cx="1470701" cy="134843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الكهرباء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EBCB1E-D77A-2E03-295B-CDC29BF25BB4}"/>
              </a:ext>
            </a:extLst>
          </p:cNvPr>
          <p:cNvSpPr/>
          <p:nvPr/>
        </p:nvSpPr>
        <p:spPr>
          <a:xfrm>
            <a:off x="9442240" y="3429000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جبل الجليد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FE4C6BC-C061-6A54-8F05-0BEC01594ADD}"/>
              </a:ext>
            </a:extLst>
          </p:cNvPr>
          <p:cNvSpPr/>
          <p:nvPr/>
        </p:nvSpPr>
        <p:spPr>
          <a:xfrm>
            <a:off x="8719115" y="5386845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ثقب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E9A54E7-12AE-AD07-6CD3-527CEE54D048}"/>
              </a:ext>
            </a:extLst>
          </p:cNvPr>
          <p:cNvSpPr/>
          <p:nvPr/>
        </p:nvSpPr>
        <p:spPr>
          <a:xfrm>
            <a:off x="1014810" y="1270110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صفاء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C11261C-BC43-4410-457C-4116874DD3D3}"/>
              </a:ext>
            </a:extLst>
          </p:cNvPr>
          <p:cNvSpPr/>
          <p:nvPr/>
        </p:nvSpPr>
        <p:spPr>
          <a:xfrm>
            <a:off x="1517553" y="3542278"/>
            <a:ext cx="1232207" cy="11774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بحيرة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D706FC2-E9E8-2F22-8ABD-7EC9DC3DFEA6}"/>
              </a:ext>
            </a:extLst>
          </p:cNvPr>
          <p:cNvSpPr/>
          <p:nvPr/>
        </p:nvSpPr>
        <p:spPr>
          <a:xfrm>
            <a:off x="2443943" y="5386846"/>
            <a:ext cx="1522754" cy="132265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عطل ميكانيكي</a:t>
            </a:r>
            <a:endParaRPr lang="fr-FR" sz="2400" b="1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800D6D-A48A-5BFA-F608-8310C58D3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696" y="953836"/>
            <a:ext cx="4743240" cy="474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88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2E86-8262-CCCD-E6D7-D6A87D10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FB2BE32C-A40C-39D8-68B6-9AFBAC36F66E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C0191A03-1A98-1B87-FC08-1AA838EE9CF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43A7EA35-3E04-7597-AAB4-26005E00329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F61EF72-3B0A-15A4-624F-C3CDFF723BE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461A43-98BA-ED39-C542-2B92BC957A01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ب- واجبات منزلية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02 </a:t>
            </a:r>
            <a:r>
              <a:rPr lang="ar-SA" sz="4000" b="1" kern="0" dirty="0">
                <a:solidFill>
                  <a:srgbClr val="44546A"/>
                </a:solidFill>
                <a:ea typeface="Calibri"/>
                <a:cs typeface="Calibri"/>
              </a:rPr>
              <a:t>دقيق</a:t>
            </a:r>
            <a:r>
              <a:rPr lang="ar-MA" sz="4000" b="1" kern="0" dirty="0">
                <a:solidFill>
                  <a:srgbClr val="44546A"/>
                </a:solidFill>
                <a:ea typeface="Calibri"/>
                <a:cs typeface="Calibri"/>
              </a:rPr>
              <a:t>تان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FB404F-8937-6582-92BF-80AD2447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81712DA-4D2F-2A9F-BA8A-AA792671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1F9F81E4-A51B-0573-2769-6986FAB01A4C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68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مراقبة إنجاز الواجبات المنزلية</a:t>
            </a:r>
            <a:endParaRPr lang="en-US" sz="28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706528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 الواجبات المنزلية للحصة السابقة  لدى عينة من التلاميذ.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" name="Image 1" descr="Une image contenant habits, personne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80C3B32C-2503-FC22-C9E9-AB21D90E8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10" y="1489176"/>
            <a:ext cx="6758247" cy="4505498"/>
          </a:xfrm>
          <a:prstGeom prst="rect">
            <a:avLst/>
          </a:prstGeom>
        </p:spPr>
      </p:pic>
      <p:pic>
        <p:nvPicPr>
          <p:cNvPr id="3" name="Google Shape;1176;p113">
            <a:extLst>
              <a:ext uri="{FF2B5EF4-FFF2-40B4-BE49-F238E27FC236}">
                <a16:creationId xmlns:a16="http://schemas.microsoft.com/office/drawing/2014/main" id="{1C34E7EB-B492-2F5D-5C0E-6E4FBE02CA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1045558" y="132173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86438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2CB1-C34D-13FD-3020-01062469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D1EBDC02-47D0-5216-06AC-6F442F0A84A5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7053040" y="2582762"/>
            <a:ext cx="2178195" cy="217819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601269" y="2448362"/>
            <a:ext cx="2178195" cy="217819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57D66363-DD29-C80D-8A0F-DA77D4177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E856AD56-6C44-459D-961E-D84F463E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81527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id="{1B6672DE-2183-EDF7-8DD6-798B402E1CAD}"/>
              </a:ext>
            </a:extLst>
          </p:cNvPr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8932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000EE9DB-2E1A-BB35-4686-DCCD3D42AA07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4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جُملٍ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بِطَلَاقَةٍ.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مَعَانِي النَّصِّ المُبَاشِرَةِ 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2EB0-3C6A-5929-8B0E-248C307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983287-1CB8-D556-0EAB-DB4CF196488B}"/>
              </a:ext>
            </a:extLst>
          </p:cNvPr>
          <p:cNvSpPr/>
          <p:nvPr/>
        </p:nvSpPr>
        <p:spPr>
          <a:xfrm>
            <a:off x="39187" y="3982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2796F0-0470-A79F-6BC4-7A809B71B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433;p50">
            <a:extLst>
              <a:ext uri="{FF2B5EF4-FFF2-40B4-BE49-F238E27FC236}">
                <a16:creationId xmlns:a16="http://schemas.microsoft.com/office/drawing/2014/main" id="{B0AECF35-A09A-CAD3-FB58-7176D0DD5CE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35;p50">
            <a:extLst>
              <a:ext uri="{FF2B5EF4-FFF2-40B4-BE49-F238E27FC236}">
                <a16:creationId xmlns:a16="http://schemas.microsoft.com/office/drawing/2014/main" id="{C36DDEB6-CDF7-B06D-12BE-A6636DA5AF37}"/>
              </a:ext>
            </a:extLst>
          </p:cNvPr>
          <p:cNvSpPr txBox="1"/>
          <p:nvPr/>
        </p:nvSpPr>
        <p:spPr>
          <a:xfrm>
            <a:off x="3305214" y="524106"/>
            <a:ext cx="7873995" cy="338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يُصرح الأستاذ بوضوح عن هدف الحصة</a:t>
            </a:r>
            <a:endParaRPr lang="fr-FR" sz="1400" i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438;p50">
            <a:extLst>
              <a:ext uri="{FF2B5EF4-FFF2-40B4-BE49-F238E27FC236}">
                <a16:creationId xmlns:a16="http://schemas.microsoft.com/office/drawing/2014/main" id="{604CAC19-2A9D-1B99-540D-E3439FE77D7F}"/>
              </a:ext>
            </a:extLst>
          </p:cNvPr>
          <p:cNvSpPr txBox="1"/>
          <p:nvPr/>
        </p:nvSpPr>
        <p:spPr>
          <a:xfrm>
            <a:off x="792847" y="188940"/>
            <a:ext cx="1062280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مثال لمهمة سيتعين عليك إنجازها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ar-SA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أقرأُ بطلاقةٍ وأفهمُ جملا تفسيرية لحدث واقعي </a:t>
            </a:r>
            <a:endParaRPr lang="fr-FR" sz="16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147E-6D9F-81AB-A5C5-FAEBDFA206D8}"/>
              </a:ext>
            </a:extLst>
          </p:cNvPr>
          <p:cNvSpPr txBox="1"/>
          <p:nvPr/>
        </p:nvSpPr>
        <p:spPr>
          <a:xfrm>
            <a:off x="8918428" y="1668172"/>
            <a:ext cx="2728685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2E5339DB-45C3-FB8A-B096-7CE51FA140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30C88AC2-AE82-5ADA-07F8-79C624F12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9B0A1E-47EA-75E0-783B-4B5E72813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5258" y="1251062"/>
            <a:ext cx="3732351" cy="521848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D7492D5-FC5E-70F3-B27D-DE98B4C42CDE}"/>
              </a:ext>
            </a:extLst>
          </p:cNvPr>
          <p:cNvSpPr/>
          <p:nvPr/>
        </p:nvSpPr>
        <p:spPr>
          <a:xfrm>
            <a:off x="5105400" y="1885950"/>
            <a:ext cx="829636" cy="269665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409E9E-EF40-9668-4261-4BEB5C08427A}"/>
              </a:ext>
            </a:extLst>
          </p:cNvPr>
          <p:cNvCxnSpPr>
            <a:cxnSpLocks/>
          </p:cNvCxnSpPr>
          <p:nvPr/>
        </p:nvCxnSpPr>
        <p:spPr>
          <a:xfrm>
            <a:off x="5948532" y="1984235"/>
            <a:ext cx="287530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169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397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 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2C2CB173-F417-C10E-81EC-8909FA1EBFCB}"/>
              </a:ext>
            </a:extLst>
          </p:cNvPr>
          <p:cNvSpPr/>
          <p:nvPr/>
        </p:nvSpPr>
        <p:spPr>
          <a:xfrm>
            <a:off x="9615627" y="411530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499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238A5E-4986-5903-2049-3D290F5EF6AC}"/>
              </a:ext>
            </a:extLst>
          </p:cNvPr>
          <p:cNvSpPr/>
          <p:nvPr/>
        </p:nvSpPr>
        <p:spPr>
          <a:xfrm>
            <a:off x="7538738" y="1291753"/>
            <a:ext cx="4500013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F5EEA-9F48-E358-5258-4C1FCB91832F}"/>
              </a:ext>
            </a:extLst>
          </p:cNvPr>
          <p:cNvSpPr/>
          <p:nvPr/>
        </p:nvSpPr>
        <p:spPr>
          <a:xfrm>
            <a:off x="7538738" y="3065168"/>
            <a:ext cx="4500014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06E64-F764-D317-1097-98882DC45D49}"/>
              </a:ext>
            </a:extLst>
          </p:cNvPr>
          <p:cNvSpPr/>
          <p:nvPr/>
        </p:nvSpPr>
        <p:spPr>
          <a:xfrm>
            <a:off x="7538738" y="5204413"/>
            <a:ext cx="4500013" cy="1019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265090" y="1089441"/>
            <a:ext cx="6134792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716791" y="284442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20821" y="4739586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يذكر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الأستاذ(ة) 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معايير القراءة بطلاقة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التي سيركز عليها في الحصة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41E1D-3619-E236-894B-0FB33C5F517B}"/>
              </a:ext>
            </a:extLst>
          </p:cNvPr>
          <p:cNvSpPr/>
          <p:nvPr/>
        </p:nvSpPr>
        <p:spPr>
          <a:xfrm>
            <a:off x="6804354" y="1899789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C2654F-CC26-551B-7AEA-033A4F7DE3DC}"/>
              </a:ext>
            </a:extLst>
          </p:cNvPr>
          <p:cNvSpPr txBox="1"/>
          <p:nvPr/>
        </p:nvSpPr>
        <p:spPr>
          <a:xfrm>
            <a:off x="335360" y="1356051"/>
            <a:ext cx="5957210" cy="1672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87554-47CB-BCAA-BC79-55F80ABDE3D3}"/>
              </a:ext>
            </a:extLst>
          </p:cNvPr>
          <p:cNvSpPr/>
          <p:nvPr/>
        </p:nvSpPr>
        <p:spPr>
          <a:xfrm>
            <a:off x="6454947" y="413356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3CB6D8-11AA-5C4C-2EAD-031AFE60FDA7}"/>
              </a:ext>
            </a:extLst>
          </p:cNvPr>
          <p:cNvSpPr txBox="1"/>
          <p:nvPr/>
        </p:nvSpPr>
        <p:spPr>
          <a:xfrm>
            <a:off x="335360" y="4012577"/>
            <a:ext cx="5957210" cy="11687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94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90034" y="144350"/>
            <a:ext cx="11017224" cy="26486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الدقة في القراءة: أي السلامة من الأخطاء.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665018" y="395514"/>
            <a:ext cx="106422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SzPts val="1000"/>
              <a:tabLst>
                <a:tab pos="228600" algn="l"/>
              </a:tabLst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بطلاقة مركزا على السلامة من الأخطاء، وفق مؤشري: - </a:t>
            </a:r>
            <a:r>
              <a:rPr lang="ar-SA" sz="1400" dirty="0">
                <a:solidFill>
                  <a:srgbClr val="002060"/>
                </a:solidFill>
              </a:rPr>
              <a:t>نطق الحروف من مخارجها الصحيحة؛ - التمييز بين الحركات القصيرة والطويلة، الشدة والتنوين.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1DB7E24E-B8C8-E30B-CB9A-34F76FE06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215095"/>
              </p:ext>
            </p:extLst>
          </p:nvPr>
        </p:nvGraphicFramePr>
        <p:xfrm>
          <a:off x="8561737" y="1080039"/>
          <a:ext cx="300752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07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بِالْمُحِيطِ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ٱلْأَطْلَسِيِّ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حَوْلَ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ٱلْجِبَالِ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ٱلْجَلِيدِيَّةِ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F38635-812A-68A4-FFBC-B0BCC0D22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732444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قَوَارِبُ </a:t>
                      </a:r>
                      <a:r>
                        <a:rPr kumimoji="0" lang="ar-SA" sz="2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ٱلنَّجَاةِ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مِنْ أَلفِ شَخْصٍ 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3B5591-A6C1-5869-5E43-166826516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877454"/>
              </p:ext>
            </p:extLst>
          </p:nvPr>
        </p:nvGraphicFramePr>
        <p:xfrm>
          <a:off x="8624583" y="3926205"/>
          <a:ext cx="294467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عَامَ أَلْفٍ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تِسْعِمائَةٍ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وُقُوعِ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ٱلْكَارِثَةِ</a:t>
                      </a:r>
                      <a:endParaRPr kumimoji="0" lang="ar-S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1E221B4-0CB1-249B-0D61-B62C3DFA5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012933"/>
              </p:ext>
            </p:extLst>
          </p:nvPr>
        </p:nvGraphicFramePr>
        <p:xfrm>
          <a:off x="1309049" y="3926205"/>
          <a:ext cx="2528100" cy="1600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تَجَاهَلَ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ٱلطَّاقِمُ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اصْطَدَمَتِ السَفِينَةُ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1C5118D-3F77-782C-066B-B945D9AB4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0705"/>
              </p:ext>
            </p:extLst>
          </p:nvPr>
        </p:nvGraphicFramePr>
        <p:xfrm>
          <a:off x="4935393" y="2543099"/>
          <a:ext cx="2944678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8">
                  <a:extLst>
                    <a:ext uri="{9D8B030D-6E8A-4147-A177-3AD203B41FA5}">
                      <a16:colId xmlns:a16="http://schemas.microsoft.com/office/drawing/2014/main" val="2526826981"/>
                    </a:ext>
                  </a:extLst>
                </a:gridCol>
              </a:tblGrid>
              <a:tr h="1976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وَاثْنَيْ عَشَرَ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72774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أَصْبَحَتِ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ٱلْحَادِثَةُ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57331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A6C0D-2999-301F-26E4-8017EAF1B7A3}"/>
              </a:ext>
            </a:extLst>
          </p:cNvPr>
          <p:cNvSpPr/>
          <p:nvPr/>
        </p:nvSpPr>
        <p:spPr>
          <a:xfrm>
            <a:off x="7371892" y="6267792"/>
            <a:ext cx="4500013" cy="425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5BFB879-69E6-EA02-D415-5B9016995BFE}"/>
              </a:ext>
            </a:extLst>
          </p:cNvPr>
          <p:cNvSpPr txBox="1"/>
          <p:nvPr/>
        </p:nvSpPr>
        <p:spPr>
          <a:xfrm>
            <a:off x="1237100" y="6188403"/>
            <a:ext cx="6134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16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1600" dirty="0"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 في القراءة: أي السلامة من الأخطاء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من بعض التلاميذ المرور إلى السبورة وقراءة بعض العبارات بطلاقة، أي 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على السلامة من الأخطاء.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ويحرص على التصحيح الفوري لقراءة كل تلميذ بإشراك وملائه، ويطلب منهم إبداء رأيهم، ويختم بتقديم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E0EC01-7411-82AA-A466-66B201794FA3}"/>
              </a:ext>
            </a:extLst>
          </p:cNvPr>
          <p:cNvSpPr/>
          <p:nvPr/>
        </p:nvSpPr>
        <p:spPr>
          <a:xfrm>
            <a:off x="7371892" y="6150387"/>
            <a:ext cx="450001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0CA2CFE-B7D0-3619-01A6-A8D2F75B5D64}"/>
              </a:ext>
            </a:extLst>
          </p:cNvPr>
          <p:cNvSpPr txBox="1"/>
          <p:nvPr/>
        </p:nvSpPr>
        <p:spPr>
          <a:xfrm>
            <a:off x="1098244" y="6150386"/>
            <a:ext cx="6134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16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1600" dirty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5" name="Google Shape;1334;p211">
            <a:extLst>
              <a:ext uri="{FF2B5EF4-FFF2-40B4-BE49-F238E27FC236}">
                <a16:creationId xmlns:a16="http://schemas.microsoft.com/office/drawing/2014/main" id="{21DCAC49-DCE7-58C0-6349-E00344262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3621820"/>
              </p:ext>
            </p:extLst>
          </p:nvPr>
        </p:nvGraphicFramePr>
        <p:xfrm>
          <a:off x="8561737" y="1080039"/>
          <a:ext cx="300752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07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بِالْمُحِيطِ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ٱلْأَطْلَسِيِّ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حَوْلَ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ٱلْجِبَالِ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ٱلْجَلِيدِيَّةِ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A8BE80B-E96B-BEB7-7D44-269B0787D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686793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قَوَارِبُ </a:t>
                      </a:r>
                      <a:r>
                        <a:rPr kumimoji="0" lang="ar-SA" sz="2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ٱلنَّجَاةِ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مِنْ أَلفِ شَخْصٍ 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3148E60-0BD0-4652-C3E8-3F6093C81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620463"/>
              </p:ext>
            </p:extLst>
          </p:nvPr>
        </p:nvGraphicFramePr>
        <p:xfrm>
          <a:off x="8624583" y="3926205"/>
          <a:ext cx="294467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عَامَ أَلْفٍ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تِسْعِمائَةٍ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وُقُوعِ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ٱلْكَارِثَةِ</a:t>
                      </a:r>
                      <a:endParaRPr kumimoji="0" lang="ar-S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CFFBBD2-25D7-A338-28A8-C5C4876BF1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335522"/>
              </p:ext>
            </p:extLst>
          </p:nvPr>
        </p:nvGraphicFramePr>
        <p:xfrm>
          <a:off x="1309049" y="3926205"/>
          <a:ext cx="2528100" cy="1600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تَجَاهَلَ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ٱلطَّاقِمُ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اصْطَدَمَتِ السَفِينَةُ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89FC9704-492D-C590-43CF-E82B7B3BB9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769290"/>
              </p:ext>
            </p:extLst>
          </p:nvPr>
        </p:nvGraphicFramePr>
        <p:xfrm>
          <a:off x="4935393" y="2543099"/>
          <a:ext cx="2944678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8">
                  <a:extLst>
                    <a:ext uri="{9D8B030D-6E8A-4147-A177-3AD203B41FA5}">
                      <a16:colId xmlns:a16="http://schemas.microsoft.com/office/drawing/2014/main" val="2526826981"/>
                    </a:ext>
                  </a:extLst>
                </a:gridCol>
              </a:tblGrid>
              <a:tr h="1976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وَاثْنَيْ عَشَرَ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72774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أَصْبَحَتِ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ٱلْحَادِثَةُ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57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معايير الطلاقة في القراءة: أي السلامة من الأخطاء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432F59D9-F02C-3F9E-2638-4CA6698CDA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2042773"/>
              </p:ext>
            </p:extLst>
          </p:nvPr>
        </p:nvGraphicFramePr>
        <p:xfrm>
          <a:off x="8561737" y="1080039"/>
          <a:ext cx="3007523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07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بِالْمُحِيطِ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M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ٱلْأَطْلَسِيِّ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حَوْلَ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ٱلْجِبَالِ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ٱلْجَلِيدِيَّةِ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6640A24-0C40-37E8-D160-FF8002803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581577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قَوَارِبُ </a:t>
                      </a:r>
                      <a:r>
                        <a:rPr kumimoji="0" lang="ar-SA" sz="2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ٱلنَّجَاةِ</a:t>
                      </a: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مِنْ أَلفِ شَخْصٍ </a:t>
                      </a:r>
                      <a:endParaRPr kumimoji="0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9FAF830-8C84-77E5-465F-0C6A9664E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78293"/>
              </p:ext>
            </p:extLst>
          </p:nvPr>
        </p:nvGraphicFramePr>
        <p:xfrm>
          <a:off x="8624583" y="3926205"/>
          <a:ext cx="294467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عَامَ أَلْفٍ 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تِسْعِمائَةٍ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وُقُوعِ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ٱلْكَارِثَةِ</a:t>
                      </a:r>
                      <a:endParaRPr kumimoji="0" lang="ar-SA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9798161-066E-8F82-1477-96CFA0850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62511"/>
              </p:ext>
            </p:extLst>
          </p:nvPr>
        </p:nvGraphicFramePr>
        <p:xfrm>
          <a:off x="1309049" y="3926205"/>
          <a:ext cx="2528100" cy="1600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تَجَاهَلَ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ٱلطَّاقِمُ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alt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اصْطَدَمَتِ السَفِينَةُ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4707558-84EE-8919-94D2-8C409F9FC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011811"/>
              </p:ext>
            </p:extLst>
          </p:nvPr>
        </p:nvGraphicFramePr>
        <p:xfrm>
          <a:off x="4935393" y="2543099"/>
          <a:ext cx="2944678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44678">
                  <a:extLst>
                    <a:ext uri="{9D8B030D-6E8A-4147-A177-3AD203B41FA5}">
                      <a16:colId xmlns:a16="http://schemas.microsoft.com/office/drawing/2014/main" val="2526826981"/>
                    </a:ext>
                  </a:extLst>
                </a:gridCol>
              </a:tblGrid>
              <a:tr h="1976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وَاثْنَيْ عَشَرَ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72774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>
                          <a:solidFill>
                            <a:srgbClr val="002060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أَصْبَحَتِ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ٱلْحَادِثَةُ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57331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4DCFB8B5-8535-8E1F-7C45-6C56BBAFDC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EA85-F243-C90D-70A9-9B78C140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324CB640-83B1-2647-F6A7-AFCB412F572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132FDF90-364E-5307-20B5-8C4BC273D973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F6538C02-8531-04A8-B37E-E55BD09E3015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95D4F7-BBAA-BB20-4D3B-16EFB2789D7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EF18307-3FB9-66E4-64E4-CC73E078548F}"/>
              </a:ext>
            </a:extLst>
          </p:cNvPr>
          <p:cNvSpPr txBox="1"/>
          <p:nvPr/>
        </p:nvSpPr>
        <p:spPr>
          <a:xfrm>
            <a:off x="5877453" y="2008346"/>
            <a:ext cx="4754879" cy="27924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الْجُمَلَ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بِطَلاقَةٍ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BDC0B1-1E36-6A75-855A-735DD9901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B28FEDE5-13D1-FB96-7A5D-6484D3814930}"/>
              </a:ext>
            </a:extLst>
          </p:cNvPr>
          <p:cNvSpPr/>
          <p:nvPr/>
        </p:nvSpPr>
        <p:spPr>
          <a:xfrm>
            <a:off x="9425765" y="4032056"/>
            <a:ext cx="831273" cy="68827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8421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D884884C-4558-9BD6-7D5B-5D606E86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806DA0DE-AC27-6817-395F-184C6F620C26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الْجُمَلَ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B15D52-8FDC-2687-8898-882A5CD2E630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91486E4-88DB-0296-AEBF-2C7BA11136C9}"/>
              </a:ext>
            </a:extLst>
          </p:cNvPr>
          <p:cNvSpPr/>
          <p:nvPr/>
        </p:nvSpPr>
        <p:spPr>
          <a:xfrm>
            <a:off x="6386943" y="1230284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 rtl="1">
              <a:defRPr/>
            </a:pP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غَرِقَتْ سَفِينَةُ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التَّايْتَانِيكِ بالْمُحِيطِ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ٱلْأَطْلَسِيِّ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854D71B-B0D3-2DC1-41EC-DC2A70048B85}"/>
              </a:ext>
            </a:extLst>
          </p:cNvPr>
          <p:cNvSpPr/>
          <p:nvPr/>
        </p:nvSpPr>
        <p:spPr>
          <a:xfrm>
            <a:off x="11125200" y="1230284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1</a:t>
            </a:r>
            <a:endParaRPr lang="fr-FR" sz="28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747A136-6F4E-804A-AF08-791BD2DC0D6C}"/>
              </a:ext>
            </a:extLst>
          </p:cNvPr>
          <p:cNvSpPr/>
          <p:nvPr/>
        </p:nvSpPr>
        <p:spPr>
          <a:xfrm>
            <a:off x="5678169" y="2619533"/>
            <a:ext cx="4804757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كَانَ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الغرق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عَامَ أَلْفٍ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و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تِسْعِمائَةٍ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وَاثْنَيْ عَشَرَ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ED7F3B37-3493-CDDD-FA7A-4CEBB7A4B283}"/>
              </a:ext>
            </a:extLst>
          </p:cNvPr>
          <p:cNvSpPr/>
          <p:nvPr/>
        </p:nvSpPr>
        <p:spPr>
          <a:xfrm>
            <a:off x="10416426" y="2619533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2</a:t>
            </a:r>
            <a:endParaRPr lang="fr-FR" sz="28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DFA5CCD-992B-F030-B4F7-5F293F216D52}"/>
              </a:ext>
            </a:extLst>
          </p:cNvPr>
          <p:cNvSpPr/>
          <p:nvPr/>
        </p:nvSpPr>
        <p:spPr>
          <a:xfrm>
            <a:off x="6386943" y="4173319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اصْطَدَمَتِ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السَفِينَةُ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بِجَبَلٍ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جَلِيدِيٍّ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r>
              <a:rPr lang="fr-FR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endParaRPr lang="fr-FR" sz="240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157BA8D-FA1C-F514-EE3A-99173DC30C4C}"/>
              </a:ext>
            </a:extLst>
          </p:cNvPr>
          <p:cNvSpPr/>
          <p:nvPr/>
        </p:nvSpPr>
        <p:spPr>
          <a:xfrm>
            <a:off x="11125200" y="4173319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3</a:t>
            </a:r>
            <a:endParaRPr lang="fr-FR" sz="28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1FF1910-7409-BE87-ECCD-D623716F6454}"/>
              </a:ext>
            </a:extLst>
          </p:cNvPr>
          <p:cNvSpPr/>
          <p:nvPr/>
        </p:nvSpPr>
        <p:spPr>
          <a:xfrm>
            <a:off x="5456494" y="5551350"/>
            <a:ext cx="5065224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لَمْ تَكُنْ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قَوَارِبُ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ٱلنَّجَاةِ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كَافِيَةً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لِلرُّكَّابِ</a:t>
            </a:r>
            <a:r>
              <a:rPr lang="fr-FR" sz="24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4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E527639-5846-9758-4507-D60B20549D1D}"/>
              </a:ext>
            </a:extLst>
          </p:cNvPr>
          <p:cNvSpPr/>
          <p:nvPr/>
        </p:nvSpPr>
        <p:spPr>
          <a:xfrm>
            <a:off x="10482926" y="5556586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4</a:t>
            </a:r>
            <a:endParaRPr lang="fr-FR" sz="28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6E4E10E-2DF8-7350-649B-79EABDE6A3E5}"/>
              </a:ext>
            </a:extLst>
          </p:cNvPr>
          <p:cNvSpPr/>
          <p:nvPr/>
        </p:nvSpPr>
        <p:spPr>
          <a:xfrm>
            <a:off x="1418703" y="1928548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لَقِيَ أَكْثَرُ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مِنْ أَلفِ شَخْصٍ مَصْرَعَهُمْ</a:t>
            </a:r>
            <a:endParaRPr lang="fr-FR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FDB7F0B-630C-EABB-39AD-B07FCA722621}"/>
              </a:ext>
            </a:extLst>
          </p:cNvPr>
          <p:cNvSpPr/>
          <p:nvPr/>
        </p:nvSpPr>
        <p:spPr>
          <a:xfrm>
            <a:off x="6156960" y="1928548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5</a:t>
            </a:r>
            <a:endParaRPr lang="fr-FR" sz="28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8CD5E2D-74AB-F6EB-A5AF-73F641BAB523}"/>
              </a:ext>
            </a:extLst>
          </p:cNvPr>
          <p:cNvSpPr/>
          <p:nvPr/>
        </p:nvSpPr>
        <p:spPr>
          <a:xfrm>
            <a:off x="1418703" y="3367673"/>
            <a:ext cx="5529590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تَجَاهَلَ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ٱلطَّاقِمُ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تَحْذِيرَاتٍ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حَوْلَ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ٱلْجِبَالِ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ٱلْجَلِيدِيَّةِ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4233AB8-F18C-8952-116E-8064DD5753A8}"/>
              </a:ext>
            </a:extLst>
          </p:cNvPr>
          <p:cNvSpPr/>
          <p:nvPr/>
        </p:nvSpPr>
        <p:spPr>
          <a:xfrm>
            <a:off x="6865168" y="3334682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6</a:t>
            </a:r>
            <a:endParaRPr lang="fr-FR" sz="28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587E7C4-F3C2-E039-4DA7-B0FD3DBB8FB8}"/>
              </a:ext>
            </a:extLst>
          </p:cNvPr>
          <p:cNvSpPr/>
          <p:nvPr/>
        </p:nvSpPr>
        <p:spPr>
          <a:xfrm>
            <a:off x="1418703" y="4814947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ٱلسُّرْعَةُ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ٱلزَّائِدَةُ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سَاهَمَتْ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فِي وُقُوعِ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ٱلْكَارِثَةِ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9E53DE9-4C96-77BF-E743-1EE98D8CABD2}"/>
              </a:ext>
            </a:extLst>
          </p:cNvPr>
          <p:cNvSpPr/>
          <p:nvPr/>
        </p:nvSpPr>
        <p:spPr>
          <a:xfrm>
            <a:off x="6156960" y="4814947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7</a:t>
            </a:r>
            <a:endParaRPr lang="fr-FR" sz="28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BBE70B4-F7F4-C4D1-E1C3-03890476205D}"/>
              </a:ext>
            </a:extLst>
          </p:cNvPr>
          <p:cNvSpPr/>
          <p:nvPr/>
        </p:nvSpPr>
        <p:spPr>
          <a:xfrm>
            <a:off x="1418703" y="6254072"/>
            <a:ext cx="5529590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أَصْبَحَتِ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ٱلْحَادِثَةُ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رَمْزًا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لِلْغُرُورِ الْبَشَرِيِّ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7F083B7-2F59-C288-1B1C-985AFC012950}"/>
              </a:ext>
            </a:extLst>
          </p:cNvPr>
          <p:cNvSpPr/>
          <p:nvPr/>
        </p:nvSpPr>
        <p:spPr>
          <a:xfrm>
            <a:off x="6865168" y="6221081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8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7808559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4DB0F968-8E4B-DF4A-0CFA-D10F5283A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5C37321C-1487-EE66-DDEC-5F5AF3E66F50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6BFB4603-2182-9F52-5CC1-D159CD61E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id="{D8D7D8F5-A598-5453-0E57-EE2CBE1DAD4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49829" y="61629"/>
            <a:ext cx="10014424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buClr>
                <a:srgbClr val="AEABAB"/>
              </a:buClr>
              <a:buSzPts val="1400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1- النمذجة: أقرأ الجمل بطلاقة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1094636" y="417295"/>
            <a:ext cx="10156375" cy="597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قراءة الجمل المثبتة في الكراسة قراءة اقتدائية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وفق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الطلاقة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معايير الدقة في القراءة: أي السلامة من الأخطاء. 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وفق مؤشري: - </a:t>
            </a:r>
            <a:r>
              <a:rPr lang="ar-SA" sz="1600" dirty="0">
                <a:solidFill>
                  <a:srgbClr val="002060"/>
                </a:solidFill>
              </a:rPr>
              <a:t>نطق الحروف من مخارجها الصحيحة؛ - التمييز بين الحركات القصيرة والطويلة، الشدة والتنوين.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لكلمات المقروءة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728364" y="1790035"/>
            <a:ext cx="3106466" cy="18343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76E81B0F-9E2C-298B-C5C0-266C787630DE}"/>
              </a:ext>
            </a:extLst>
          </p:cNvPr>
          <p:cNvSpPr txBox="1"/>
          <p:nvPr/>
        </p:nvSpPr>
        <p:spPr>
          <a:xfrm>
            <a:off x="778981" y="1186827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20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lang="ar-SA" sz="2000" dirty="0"/>
              <a:t> </a:t>
            </a:r>
            <a:r>
              <a:rPr lang="ar-MA" sz="2000" dirty="0"/>
              <a:t>الأستاذ</a:t>
            </a:r>
            <a:r>
              <a:rPr lang="fr-FR" sz="2000" dirty="0"/>
              <a:t>)</a:t>
            </a:r>
            <a:r>
              <a:rPr lang="ar-SA" sz="2000" dirty="0"/>
              <a:t>ة</a:t>
            </a:r>
            <a:r>
              <a:rPr lang="fr-FR" sz="2000" dirty="0"/>
              <a:t>(</a:t>
            </a:r>
            <a:r>
              <a:rPr lang="ar-MA" sz="2000" dirty="0"/>
              <a:t> </a:t>
            </a:r>
            <a:r>
              <a:rPr lang="ar-SA" sz="2000" dirty="0"/>
              <a:t>قراءة الجمل قراءة اقتدائية </a:t>
            </a:r>
            <a:r>
              <a:rPr lang="ar-MA" sz="20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 على تتبع أخطاء المتعلمين.</a:t>
            </a:r>
            <a:endParaRPr sz="2000" b="0" i="1" u="none" strike="noStrike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6E025B67-A032-B108-2B90-7CCBD7BF53B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C83F73-9936-63C6-34CA-481126351302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id="{FDEB6F68-17F2-5375-5950-8011962B1941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163098" y="1962392"/>
            <a:ext cx="3687684" cy="25638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0CAF17-7B8C-30C9-DFEF-F6BCA62D86C8}"/>
              </a:ext>
            </a:extLst>
          </p:cNvPr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4B97E48-64D2-E38E-9421-BFF16612E652}"/>
              </a:ext>
            </a:extLst>
          </p:cNvPr>
          <p:cNvSpPr txBox="1"/>
          <p:nvPr/>
        </p:nvSpPr>
        <p:spPr>
          <a:xfrm>
            <a:off x="778981" y="2563324"/>
            <a:ext cx="5957210" cy="130292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E6A7B0-BFC0-95E5-EBE3-B6DC79599A91}"/>
              </a:ext>
            </a:extLst>
          </p:cNvPr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DAFD04-BD53-FF47-386B-BB83ECE14609}"/>
              </a:ext>
            </a:extLst>
          </p:cNvPr>
          <p:cNvSpPr txBox="1"/>
          <p:nvPr/>
        </p:nvSpPr>
        <p:spPr>
          <a:xfrm>
            <a:off x="778981" y="5023945"/>
            <a:ext cx="5957210" cy="123758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قراءة عدد مناسب نص من 80 إلى 120 كلمة في دقيقتين.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18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34785A0-EB04-5C3E-C360-9EF7ACB7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D96A02E3-8AC3-4F3B-B445-A7BAEFDAAF9B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22E1E831-2A97-9059-D1B0-30ADFD31A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277A0310-54FC-433B-AE69-8538445D91A2}"/>
              </a:ext>
            </a:extLst>
          </p:cNvPr>
          <p:cNvSpPr txBox="1"/>
          <p:nvPr/>
        </p:nvSpPr>
        <p:spPr>
          <a:xfrm>
            <a:off x="1144639" y="422736"/>
            <a:ext cx="10156375" cy="51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بعد قراءته الجمل المثبت في الكراسة قراءة اقتدائية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على تقديم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توضيحات حول معايير الطلاقة: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4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مؤشر السلامة من الأخطاء، 2- مؤشر الوقف وتدفق الكلام</a:t>
            </a:r>
            <a:r>
              <a:rPr lang="ar-SA" sz="1400" dirty="0">
                <a:solidFill>
                  <a:srgbClr val="002060"/>
                </a:solidFill>
              </a:rPr>
              <a:t>.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الفقرة</a:t>
            </a:r>
            <a:r>
              <a:rPr lang="ar-M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المقروءة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endParaRPr sz="14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0F0F8223-E0FC-510A-F3B9-95B60388C0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416272" y="1605484"/>
            <a:ext cx="1781972" cy="13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23E9DC8-2FD5-F8F7-5E58-46BDE269F633}"/>
              </a:ext>
            </a:extLst>
          </p:cNvPr>
          <p:cNvSpPr txBox="1"/>
          <p:nvPr/>
        </p:nvSpPr>
        <p:spPr>
          <a:xfrm>
            <a:off x="519575" y="948568"/>
            <a:ext cx="11519177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i="1" dirty="0">
                <a:latin typeface="Calibri"/>
                <a:ea typeface="Calibri"/>
                <a:cs typeface="Calibri"/>
                <a:sym typeface="Calibri"/>
              </a:rPr>
              <a:t>يقدم  </a:t>
            </a:r>
            <a:r>
              <a:rPr lang="ar-MA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i="1" dirty="0">
                <a:latin typeface="Calibri"/>
                <a:ea typeface="Calibri"/>
                <a:cs typeface="Calibri"/>
              </a:rPr>
              <a:t>)</a:t>
            </a:r>
            <a:r>
              <a:rPr lang="ar-SA" i="1" dirty="0">
                <a:latin typeface="Calibri"/>
                <a:ea typeface="Calibri"/>
                <a:cs typeface="Calibri"/>
              </a:rPr>
              <a:t>ة</a:t>
            </a:r>
            <a:r>
              <a:rPr lang="fr-FR" i="1" dirty="0">
                <a:latin typeface="Calibri"/>
                <a:ea typeface="Calibri"/>
                <a:cs typeface="Calibri"/>
              </a:rPr>
              <a:t>(</a:t>
            </a:r>
            <a:r>
              <a:rPr lang="ar-SA" i="1" dirty="0">
                <a:latin typeface="Calibri"/>
                <a:ea typeface="Calibri"/>
                <a:cs typeface="Calibri"/>
              </a:rPr>
              <a:t> بعد  قراءة الجمل قراءة اقتدائية، </a:t>
            </a:r>
            <a:r>
              <a:rPr lang="ar-MA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i="1" dirty="0">
                <a:latin typeface="Calibri"/>
                <a:ea typeface="Calibri"/>
                <a:cs typeface="Calibri"/>
                <a:sym typeface="Calibri"/>
              </a:rPr>
              <a:t>بعض التوضيحات على قراءته للجمل مركزا على أمثلة توضيحية لمؤشرات الدقة والاسترسال والسرعة، وفق ما يأتي: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A8051B48-DE79-24B0-F40D-0F5B9B744E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BCBED5-1A49-EEEE-57F3-97AC7E932D08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2E586A1-4E80-C3D3-920C-262616A99E5C}"/>
              </a:ext>
            </a:extLst>
          </p:cNvPr>
          <p:cNvSpPr txBox="1"/>
          <p:nvPr/>
        </p:nvSpPr>
        <p:spPr>
          <a:xfrm>
            <a:off x="1046165" y="1370320"/>
            <a:ext cx="8829355" cy="14586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4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القراءة السليمة (الدقة)</a:t>
            </a:r>
            <a:endParaRPr lang="fr-FR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ar-SA" sz="2400" dirty="0"/>
              <a:t>مثل الجملة (1): </a:t>
            </a:r>
            <a:r>
              <a:rPr lang="ar-SA" sz="2400" i="1" dirty="0"/>
              <a:t>غَرِقَتْ سَفِينَةُ التَّايتَانِيكِ بِالمُحِيطِ الأُطْلَسِيِّ.</a:t>
            </a:r>
            <a:br>
              <a:rPr lang="ar-SA" sz="2400" dirty="0"/>
            </a:br>
            <a:r>
              <a:rPr lang="ar-SA" sz="2400" dirty="0"/>
              <a:t>هنا يُطلب من التلميذ التركيز على الحركات حتى لا يقع في أخطاء.</a:t>
            </a:r>
          </a:p>
        </p:txBody>
      </p:sp>
      <p:sp>
        <p:nvSpPr>
          <p:cNvPr id="8" name="Google Shape;1367;p31">
            <a:extLst>
              <a:ext uri="{FF2B5EF4-FFF2-40B4-BE49-F238E27FC236}">
                <a16:creationId xmlns:a16="http://schemas.microsoft.com/office/drawing/2014/main" id="{52B056FB-1E13-3CAE-78C6-BBBE095529C0}"/>
              </a:ext>
            </a:extLst>
          </p:cNvPr>
          <p:cNvSpPr txBox="1">
            <a:spLocks/>
          </p:cNvSpPr>
          <p:nvPr/>
        </p:nvSpPr>
        <p:spPr>
          <a:xfrm>
            <a:off x="1349829" y="117047"/>
            <a:ext cx="10014424" cy="2502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buClr>
                <a:srgbClr val="AEABAB"/>
              </a:buClr>
              <a:buSzPts val="1400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1- النمذجة: أقرأ الجمل بطلاقة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55B5C69-6904-3ACC-63E0-500E17C71804}"/>
              </a:ext>
            </a:extLst>
          </p:cNvPr>
          <p:cNvSpPr txBox="1"/>
          <p:nvPr/>
        </p:nvSpPr>
        <p:spPr>
          <a:xfrm>
            <a:off x="1046165" y="2915269"/>
            <a:ext cx="8829355" cy="14586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fr-FR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 Emoji" panose="020B0502040204020203" pitchFamily="34" charset="0"/>
              </a:rPr>
              <a:t>✅</a:t>
            </a:r>
            <a:r>
              <a:rPr lang="fr-FR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الاسترسال (السلاسة)</a:t>
            </a:r>
            <a:endParaRPr lang="fr-FR" sz="2400" b="1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ar-SA" sz="2400" dirty="0"/>
              <a:t>مثل الجملة (8): </a:t>
            </a:r>
            <a:r>
              <a:rPr lang="ar-SA" sz="2400" i="1" dirty="0"/>
              <a:t>أَصْبَحَتِ </a:t>
            </a:r>
            <a:r>
              <a:rPr lang="ar-SA" sz="2400" i="1" dirty="0" err="1"/>
              <a:t>النَّجَادُفُ</a:t>
            </a:r>
            <a:r>
              <a:rPr lang="ar-SA" sz="2400" i="1" dirty="0"/>
              <a:t> وَسِيلَةً لِلْعُبُورِ البَشَرِيِّ.</a:t>
            </a:r>
            <a:br>
              <a:rPr lang="ar-SA" sz="2400" dirty="0"/>
            </a:br>
            <a:r>
              <a:rPr lang="ar-SA" sz="2400" dirty="0"/>
              <a:t>الهدف أن يقرأ التلميذ الجملة كاملة في نفس واحد تقريبًا دون توقفات غير ضرورية.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0FC9F8-9EB7-4018-6F6A-8C5D4B005793}"/>
              </a:ext>
            </a:extLst>
          </p:cNvPr>
          <p:cNvSpPr txBox="1"/>
          <p:nvPr/>
        </p:nvSpPr>
        <p:spPr>
          <a:xfrm>
            <a:off x="1046165" y="4460218"/>
            <a:ext cx="8829355" cy="14674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fr-FR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Segoe UI Emoji" panose="020B0502040204020203" pitchFamily="34" charset="0"/>
              </a:rPr>
              <a:t>✅</a:t>
            </a:r>
            <a:r>
              <a:rPr lang="fr-FR" sz="24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السرعة (الإيقاع المناسب)</a:t>
            </a:r>
            <a:endParaRPr lang="fr-FR" sz="2400" b="1" dirty="0">
              <a:solidFill>
                <a:srgbClr val="00206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ar-SA" sz="2400" dirty="0"/>
              <a:t>مثل الجملة (2): </a:t>
            </a:r>
            <a:r>
              <a:rPr lang="ar-SA" sz="2400" i="1" dirty="0"/>
              <a:t>كانَ الغَرْقُ عَامَ أَلْفٍ وَتِسْعِمِائَةٍ وَاثْنَيْ عَشَرَ.</a:t>
            </a:r>
            <a:br>
              <a:rPr lang="ar-SA" sz="2400" dirty="0"/>
            </a:br>
            <a:r>
              <a:rPr lang="ar-SA" sz="2400" dirty="0"/>
              <a:t>يتدرب المتعلم على قراءة الأعداد بسرعة دون تلعثم.</a:t>
            </a:r>
            <a:endParaRPr lang="fr-FR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151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8339D836-E176-6A94-F562-EEA5AB22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22B077-CB97-89FB-9FCD-9982CE569082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2757DB5-F5E8-CC84-EA23-BC1BB7A8A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id="{D5925C5B-41E5-51E1-AFBB-2FF7585ADC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540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2- الممارسة الموجهة: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نقرأ الآن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الجمل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قِرَاءَة صامتة،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ونضع سطرا أسفل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الكلمات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التي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نجد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صع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و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بة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في قراءتها بدقة</a:t>
            </a:r>
            <a:r>
              <a:rPr lang="ar-SA" sz="18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وفق 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: السلامة من الأخطاء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10733" y="366758"/>
            <a:ext cx="10122943" cy="54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يدعو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الجمل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في كراساتهم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بصمت  مستعملين الإشارة بالأصبع للكلمات المقروءة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وتحديد الكلمات التي وجدوا صعوبة 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في قراءتها بدقة، قصد تتبع تقدم تمكنهم من قراءتها عند  نهاية هذا النشاط.</a:t>
            </a:r>
            <a:endParaRPr sz="1600" b="0" i="1" u="none" strike="noStrike" cap="none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66383A-40E5-A47B-362B-81DB4BC01EE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717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6739AC71-ED8F-0A5A-6BFE-0D73837B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C39DBAB-52C1-4B87-B1A8-B2E55DE23107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ABD5E7E-A323-4EEF-1B35-657E019EF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id="{2FA70DE0-DF08-2475-CFD2-2400CFCF4DE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3828" y="540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2- الممارسة الموجهة: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نقرأ الآن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الجمل بطلاقة</a:t>
            </a:r>
            <a:r>
              <a:rPr lang="ar-SA" sz="18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وفق </a:t>
            </a:r>
            <a:r>
              <a:rPr lang="ar-MA" sz="18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معايير الدقة في القراءة: أي السلامة من الأخطاء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306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187326" y="370771"/>
            <a:ext cx="9942132" cy="54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يطلب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من بعض التلاميذ المرور إلى السبورة وقراءة مقاطع من الجمل بطلاقة، ويحرص على التصحيح الفوري لقراءة كل تلميذ بإشراك زملائه، ويطلب منهم إبداء رأيهم، ويختم بتقديم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تغذية راجعة.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43D26C-CFFF-9235-01AD-469BE544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415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34CBCAD0-52C8-AC1A-8DBF-9D95A4DA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AE4F885-1F7E-2053-5CE4-DE1FA09528C8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3FB091B-B50D-C775-AADD-6834F3FB7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id="{7DEC2C00-05F2-06C0-4A4A-24F2716BAC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22523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3- الممارسة المستقلة: أ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قرأ الآن النص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بطلاقة: </a:t>
            </a:r>
            <a:r>
              <a:rPr lang="ar-SA" sz="1800" dirty="0">
                <a:solidFill>
                  <a:srgbClr val="002060"/>
                </a:solidFill>
              </a:rPr>
              <a:t>نطق الحروف من مخارجها الصحيحة؛ - التمييز بين الحركات القصيرة والطويلة، الشدة والتنوين</a:t>
            </a:r>
            <a:r>
              <a:rPr lang="ar-MA" sz="18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</a:t>
            </a:r>
            <a:endParaRPr sz="18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66" y="453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66327" y="372945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يتناوب التلاميذ على قراءة مقاطع النص المتتابعة بطلاقة دون تدخل فوري من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، ثم يقدم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تغذية راجعة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بعد انتهاء كل تلميذ من قراءة المقطع المطلوب، بناء على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تمثل المعنى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fr-FR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3ED7F0-2EF1-2031-29EA-D35F159DC0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78717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AADBE3DF-D3BC-407F-7838-020851B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A7AC1DD2-685F-5AD9-ACBF-58BD21EF7EB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7CBBB01E-D56D-AD59-A3A2-6B0BE5C8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id="{052C8097-102F-9ACB-AD3F-00F7A1F170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4- التغذية الراجعة: أقرأ الكلمات التي كنت أجد صعوبة في قراءتها بطلاقة 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 المسطر تحتها أثناء القراءة الصامتة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4C3F5-B76C-9CBB-8F42-49ABCAD7CC2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52B2FD-FA7E-C500-0B69-0FCB53A54793}"/>
              </a:ext>
            </a:extLst>
          </p:cNvPr>
          <p:cNvSpPr txBox="1"/>
          <p:nvPr/>
        </p:nvSpPr>
        <p:spPr>
          <a:xfrm>
            <a:off x="1837113" y="5118563"/>
            <a:ext cx="6134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2060"/>
                </a:solidFill>
              </a:rPr>
              <a:t>تغذية راجعة للقرّاء: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قسم الجمل إلى وحدات معنوية صغيرة.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احترم علامات الترقيم: (،) = وقفة قصيرة، (.) = وقفة أطول.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راقب نبرة الصوت لإبراز التوتر أو التفسير.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اجعل الهدف إيصال </a:t>
            </a:r>
            <a:r>
              <a:rPr lang="ar-SA" b="1" dirty="0">
                <a:solidFill>
                  <a:srgbClr val="002060"/>
                </a:solidFill>
              </a:rPr>
              <a:t>المعنى</a:t>
            </a:r>
            <a:r>
              <a:rPr lang="ar-SA" dirty="0">
                <a:solidFill>
                  <a:srgbClr val="002060"/>
                </a:solidFill>
              </a:rPr>
              <a:t>، لا فقط </a:t>
            </a:r>
            <a:r>
              <a:rPr lang="ar-SA" b="1" dirty="0">
                <a:solidFill>
                  <a:srgbClr val="002060"/>
                </a:solidFill>
              </a:rPr>
              <a:t>قراءة الحروف</a:t>
            </a:r>
            <a:r>
              <a:rPr lang="ar-SA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1941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53674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827743" y="979569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لأدائي القرائي </a:t>
            </a:r>
            <a:endParaRPr lang="fr-FR" sz="3200" b="1" dirty="0"/>
          </a:p>
        </p:txBody>
      </p:sp>
      <p:sp>
        <p:nvSpPr>
          <p:cNvPr id="2" name="Google Shape;1367;p31">
            <a:extLst>
              <a:ext uri="{FF2B5EF4-FFF2-40B4-BE49-F238E27FC236}">
                <a16:creationId xmlns:a16="http://schemas.microsoft.com/office/drawing/2014/main" id="{878B8134-4478-748C-A34A-1F4D75022947}"/>
              </a:ext>
            </a:extLst>
          </p:cNvPr>
          <p:cNvSpPr txBox="1">
            <a:spLocks/>
          </p:cNvSpPr>
          <p:nvPr/>
        </p:nvSpPr>
        <p:spPr>
          <a:xfrm>
            <a:off x="335360" y="6754"/>
            <a:ext cx="11129828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l" defTabSz="121917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4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algn="r" rtl="1"/>
            <a:r>
              <a:rPr lang="ar-SA" sz="1800" b="1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ذاتيا.</a:t>
            </a:r>
            <a:endParaRPr lang="ar-S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29525965-DEEE-C288-A8F2-925B8D89D666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0094C23F-0490-8896-8171-C339B013D95B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DC1FF42-EA1D-1AC4-F1CE-9282A7572BCC}"/>
              </a:ext>
            </a:extLst>
          </p:cNvPr>
          <p:cNvSpPr/>
          <p:nvPr/>
        </p:nvSpPr>
        <p:spPr>
          <a:xfrm>
            <a:off x="2793077" y="1892990"/>
            <a:ext cx="7036310" cy="128998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E5CBAEA-B71A-AE2C-98D8-68062409897E}"/>
              </a:ext>
            </a:extLst>
          </p:cNvPr>
          <p:cNvSpPr/>
          <p:nvPr/>
        </p:nvSpPr>
        <p:spPr>
          <a:xfrm>
            <a:off x="2827743" y="3844316"/>
            <a:ext cx="6490368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4" name="Rectangle : coins arrondis 1343">
            <a:extLst>
              <a:ext uri="{FF2B5EF4-FFF2-40B4-BE49-F238E27FC236}">
                <a16:creationId xmlns:a16="http://schemas.microsoft.com/office/drawing/2014/main" id="{DA09876D-E322-A035-0A5C-E0D14C34CEF2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5" name="Ellipse 1344">
            <a:extLst>
              <a:ext uri="{FF2B5EF4-FFF2-40B4-BE49-F238E27FC236}">
                <a16:creationId xmlns:a16="http://schemas.microsoft.com/office/drawing/2014/main" id="{851038E5-F0E4-578C-E833-08C38A8F3330}"/>
              </a:ext>
            </a:extLst>
          </p:cNvPr>
          <p:cNvSpPr/>
          <p:nvPr/>
        </p:nvSpPr>
        <p:spPr>
          <a:xfrm>
            <a:off x="8737467" y="1979674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6" name="Ellipse 1345">
            <a:extLst>
              <a:ext uri="{FF2B5EF4-FFF2-40B4-BE49-F238E27FC236}">
                <a16:creationId xmlns:a16="http://schemas.microsoft.com/office/drawing/2014/main" id="{FE4C4949-A629-59DC-E82F-AB9D5024A07E}"/>
              </a:ext>
            </a:extLst>
          </p:cNvPr>
          <p:cNvSpPr/>
          <p:nvPr/>
        </p:nvSpPr>
        <p:spPr>
          <a:xfrm>
            <a:off x="8749627" y="3791403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47" name="Ellipse 1346">
            <a:extLst>
              <a:ext uri="{FF2B5EF4-FFF2-40B4-BE49-F238E27FC236}">
                <a16:creationId xmlns:a16="http://schemas.microsoft.com/office/drawing/2014/main" id="{C4B210BE-973F-D297-68B1-524D6DB237FE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48" name="Image 1347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C75AE47-0675-AA99-28AE-8B3127E2B1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1349" name="Image 1348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E5D35901-A247-396C-1D96-0653706CC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886982"/>
            <a:ext cx="825910" cy="956886"/>
          </a:xfrm>
          <a:prstGeom prst="rect">
            <a:avLst/>
          </a:prstGeom>
        </p:spPr>
      </p:pic>
      <p:pic>
        <p:nvPicPr>
          <p:cNvPr id="1350" name="Image 1349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0DFF3A90-6345-F07C-79CD-54F813B5C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913555" y="2087629"/>
            <a:ext cx="639096" cy="976930"/>
          </a:xfrm>
          <a:prstGeom prst="rect">
            <a:avLst/>
          </a:prstGeom>
        </p:spPr>
      </p:pic>
      <p:sp>
        <p:nvSpPr>
          <p:cNvPr id="1351" name="Rectangle 1350">
            <a:extLst>
              <a:ext uri="{FF2B5EF4-FFF2-40B4-BE49-F238E27FC236}">
                <a16:creationId xmlns:a16="http://schemas.microsoft.com/office/drawing/2014/main" id="{D3E07029-C9B1-DC72-3D12-F30A54B5B17C}"/>
              </a:ext>
            </a:extLst>
          </p:cNvPr>
          <p:cNvSpPr/>
          <p:nvPr/>
        </p:nvSpPr>
        <p:spPr>
          <a:xfrm>
            <a:off x="3064794" y="1987878"/>
            <a:ext cx="5350557" cy="1076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rgbClr val="002060"/>
                </a:solidFill>
              </a:rPr>
              <a:t>تَمَكَّنْتُ مِنْ قِرَاءَةِ </a:t>
            </a:r>
            <a:r>
              <a:rPr lang="ar-SA" sz="2400" b="1" dirty="0">
                <a:solidFill>
                  <a:srgbClr val="C00000"/>
                </a:solidFill>
              </a:rPr>
              <a:t>جُمْلَتَينِ</a:t>
            </a:r>
            <a:r>
              <a:rPr lang="ar-SA" sz="2400" b="1" dirty="0">
                <a:solidFill>
                  <a:srgbClr val="002060"/>
                </a:solidFill>
              </a:rPr>
              <a:t> بِطَلَاقَةٍ وَدُونَ </a:t>
            </a:r>
            <a:r>
              <a:rPr lang="ar-SA" sz="2400" b="1" dirty="0" err="1">
                <a:solidFill>
                  <a:srgbClr val="002060"/>
                </a:solidFill>
              </a:rPr>
              <a:t>خَطَإٍ</a:t>
            </a:r>
            <a:r>
              <a:rPr lang="ar-SA" sz="2400" b="1" dirty="0">
                <a:solidFill>
                  <a:srgbClr val="002060"/>
                </a:solidFill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أَوْ أَخْطَائِي وَصَحَّحْتُ أَخْطَائِي بِمُفْرَدِي.</a:t>
            </a:r>
          </a:p>
        </p:txBody>
      </p:sp>
      <p:sp>
        <p:nvSpPr>
          <p:cNvPr id="1352" name="Rectangle 1351">
            <a:extLst>
              <a:ext uri="{FF2B5EF4-FFF2-40B4-BE49-F238E27FC236}">
                <a16:creationId xmlns:a16="http://schemas.microsoft.com/office/drawing/2014/main" id="{6FC465C9-B7DC-2014-168F-CB71F6E732EE}"/>
              </a:ext>
            </a:extLst>
          </p:cNvPr>
          <p:cNvSpPr/>
          <p:nvPr/>
        </p:nvSpPr>
        <p:spPr>
          <a:xfrm>
            <a:off x="3064794" y="391669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قَرَأْتُ جُمْلَةً </a:t>
            </a:r>
            <a:r>
              <a:rPr lang="ar-SA" sz="2400" b="1" dirty="0">
                <a:solidFill>
                  <a:srgbClr val="C00000"/>
                </a:solidFill>
              </a:rPr>
              <a:t>واحدة فقط بطلاقة</a:t>
            </a:r>
            <a:r>
              <a:rPr lang="ar-SA" sz="2400" b="1" dirty="0">
                <a:solidFill>
                  <a:srgbClr val="002060"/>
                </a:solidFill>
              </a:rPr>
              <a:t>، ودون </a:t>
            </a:r>
            <a:r>
              <a:rPr lang="ar-SA" sz="2400" b="1" dirty="0" err="1">
                <a:solidFill>
                  <a:srgbClr val="002060"/>
                </a:solidFill>
              </a:rPr>
              <a:t>خطإ</a:t>
            </a:r>
            <a:endParaRPr lang="ar-SA" sz="2400" b="1" dirty="0">
              <a:solidFill>
                <a:srgbClr val="002060"/>
              </a:solidFill>
            </a:endParaRPr>
          </a:p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 </a:t>
            </a: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الْقِرَاءَةِ بِطَلَاقَةٍ!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53" name="Rectangle 1352">
            <a:extLst>
              <a:ext uri="{FF2B5EF4-FFF2-40B4-BE49-F238E27FC236}">
                <a16:creationId xmlns:a16="http://schemas.microsoft.com/office/drawing/2014/main" id="{C96D512D-5565-AA79-4E3A-0DF562AF31D8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لم أتمكن من قراءة </a:t>
            </a:r>
            <a:r>
              <a:rPr lang="ar-SA" sz="2400" b="1" dirty="0">
                <a:solidFill>
                  <a:srgbClr val="C00000"/>
                </a:solidFill>
              </a:rPr>
              <a:t>أي جملة</a:t>
            </a:r>
          </a:p>
          <a:p>
            <a:pPr algn="ctr" rtl="1"/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88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17070" y="1797423"/>
            <a:ext cx="5400765" cy="279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تفسير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0CEE3-FEE0-74BB-B618-E32ED3DC9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0" b="100000" l="3418" r="100000">
                        <a14:foregroundMark x1="76855" y1="43945" x2="73145" y2="96582"/>
                        <a14:foregroundMark x1="42773" y1="88574" x2="95703" y2="91504"/>
                        <a14:foregroundMark x1="82813" y1="42285" x2="85352" y2="73926"/>
                        <a14:foregroundMark x1="41992" y1="95117" x2="81152" y2="97949"/>
                        <a14:foregroundMark x1="66992" y1="70410" x2="89355" y2="76074"/>
                        <a14:foregroundMark x1="95215" y1="75293" x2="95508" y2="83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08346"/>
            <a:ext cx="2882521" cy="2882521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5F0C2FEA-7107-EAFD-48C6-E39A4FFC3498}"/>
              </a:ext>
            </a:extLst>
          </p:cNvPr>
          <p:cNvSpPr/>
          <p:nvPr/>
        </p:nvSpPr>
        <p:spPr>
          <a:xfrm>
            <a:off x="8960252" y="4116545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7636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DEA-EDE0-7F9F-A081-7014CC34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05EDA12-B177-01ED-CD88-0CFF36A3891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40A18-8EE4-E6AF-C0E9-81DB79C77D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BA69C11E-7D60-C645-6C25-7A1EA7D6FB39}"/>
              </a:ext>
            </a:extLst>
          </p:cNvPr>
          <p:cNvSpPr txBox="1">
            <a:spLocks/>
          </p:cNvSpPr>
          <p:nvPr/>
        </p:nvSpPr>
        <p:spPr>
          <a:xfrm>
            <a:off x="411984" y="139694"/>
            <a:ext cx="11017224" cy="406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سنتعرف بعض أسلوب التفسير من </a:t>
            </a:r>
            <a:r>
              <a:rPr lang="ar-SA" sz="1600" dirty="0"/>
              <a:t>خلال </a:t>
            </a:r>
            <a:r>
              <a:rPr kumimoji="0" lang="ar-SA" sz="16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عبارات تساعدنا في إغناء رصيدنا في تفسير حدث واقعي.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id="{5A06EBDF-BA0E-B47D-C39B-B90F570E4C9E}"/>
              </a:ext>
            </a:extLst>
          </p:cNvPr>
          <p:cNvSpPr txBox="1"/>
          <p:nvPr/>
        </p:nvSpPr>
        <p:spPr>
          <a:xfrm>
            <a:off x="641525" y="54627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None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يدعو الأستاذ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التلاميذ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قراءة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العبارات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التفسيرية المثبتة في الكراسة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،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وينبه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أنها ستفيد في فهم النص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المقروء، 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وفي </a:t>
            </a:r>
            <a:r>
              <a:rPr kumimoji="0" lang="ar-S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إنتاج جمل وفقرات تفسر حدثا واقعيا</a:t>
            </a: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1F04555A-0608-95A7-4028-0F5B56BA8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48" y="9813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6C66298B-5510-A437-BCAA-5ACF98166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99E1AB85-2F8C-5D1A-7BD2-C5676FD09D57}"/>
              </a:ext>
            </a:extLst>
          </p:cNvPr>
          <p:cNvSpPr/>
          <p:nvPr/>
        </p:nvSpPr>
        <p:spPr>
          <a:xfrm>
            <a:off x="8512233" y="1143724"/>
            <a:ext cx="3113672" cy="54927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r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schemeClr val="bg1"/>
                </a:solidFill>
                <a:cs typeface="Mudir MT" pitchFamily="2" charset="-78"/>
              </a:rPr>
              <a:t>أُغْني رَصيدي في التَّفْسيرِ</a:t>
            </a:r>
            <a:endParaRPr lang="fr-FR" sz="2400" b="1" dirty="0">
              <a:solidFill>
                <a:schemeClr val="bg1"/>
              </a:solidFill>
              <a:cs typeface="Mudir MT" pitchFamily="2" charset="-78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C973C70-F55B-42B9-D759-D12E57D33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975365"/>
              </p:ext>
            </p:extLst>
          </p:nvPr>
        </p:nvGraphicFramePr>
        <p:xfrm>
          <a:off x="883498" y="2225351"/>
          <a:ext cx="10545710" cy="16483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50916">
                  <a:extLst>
                    <a:ext uri="{9D8B030D-6E8A-4147-A177-3AD203B41FA5}">
                      <a16:colId xmlns:a16="http://schemas.microsoft.com/office/drawing/2014/main" val="3287334723"/>
                    </a:ext>
                  </a:extLst>
                </a:gridCol>
                <a:gridCol w="2927832">
                  <a:extLst>
                    <a:ext uri="{9D8B030D-6E8A-4147-A177-3AD203B41FA5}">
                      <a16:colId xmlns:a16="http://schemas.microsoft.com/office/drawing/2014/main" val="4162110035"/>
                    </a:ext>
                  </a:extLst>
                </a:gridCol>
                <a:gridCol w="2228329">
                  <a:extLst>
                    <a:ext uri="{9D8B030D-6E8A-4147-A177-3AD203B41FA5}">
                      <a16:colId xmlns:a16="http://schemas.microsoft.com/office/drawing/2014/main" val="4055551677"/>
                    </a:ext>
                  </a:extLst>
                </a:gridCol>
                <a:gridCol w="2338633">
                  <a:extLst>
                    <a:ext uri="{9D8B030D-6E8A-4147-A177-3AD203B41FA5}">
                      <a16:colId xmlns:a16="http://schemas.microsoft.com/office/drawing/2014/main" val="1357324230"/>
                    </a:ext>
                  </a:extLst>
                </a:gridCol>
              </a:tblGrid>
              <a:tr h="457883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النتائجُ والمَغْزى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الأسبابُ والدوافعُ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الزَّمانُ والمَكانُ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الحدثُ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774151"/>
                  </a:ext>
                </a:extLst>
              </a:tr>
              <a:tr h="1190497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لَقِيَ أَكْثَرُ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مِنْ أَلفِ –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تَجَاهَلَ-سَاهَمَتْ-أَصْبَحَتِ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ٱلْحَادِثَةُ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رَمْزًا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اصْطَدَمَتِ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السَفِينَةُ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بِجَبَلٍ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لَمْ تَكُنْ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قَوَارِبُ </a:t>
                      </a:r>
                      <a:r>
                        <a:rPr kumimoji="0" lang="ar-SA" sz="24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ٱلنَّجَاةِ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كَافِيَةً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كَانَ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الغرق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عَامَ أَلْفٍ...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غَرِقَتْ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سَفِينَةُ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...بِ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52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857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0679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الثالث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15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9E1BDF23-AE2E-5994-73C0-562384F1D533}"/>
              </a:ext>
            </a:extLst>
          </p:cNvPr>
          <p:cNvSpPr/>
          <p:nvPr/>
        </p:nvSpPr>
        <p:spPr>
          <a:xfrm>
            <a:off x="9226259" y="4340940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311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0181348B-D82D-7F2E-923F-71785F67E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0FFE004F-C28B-60A2-26FC-9F9C2270CC97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الْجُمَلَ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782336-5484-0633-0C5D-65B84FCA044C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A30780B-57CF-C75F-ACA0-703366524CC9}"/>
              </a:ext>
            </a:extLst>
          </p:cNvPr>
          <p:cNvSpPr/>
          <p:nvPr/>
        </p:nvSpPr>
        <p:spPr>
          <a:xfrm>
            <a:off x="6386943" y="1230284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 rtl="1">
              <a:defRPr/>
            </a:pP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غَرِقَتْ سَفِينَةُ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التَّايْتَانِيكِ بالْمُحِيطِ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ٱلْأَطْلَسِيِّ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3FD046C-4C45-AD8B-AFBF-1870BBC3BB9C}"/>
              </a:ext>
            </a:extLst>
          </p:cNvPr>
          <p:cNvSpPr/>
          <p:nvPr/>
        </p:nvSpPr>
        <p:spPr>
          <a:xfrm>
            <a:off x="11125200" y="1230284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1</a:t>
            </a:r>
            <a:endParaRPr lang="fr-FR" sz="2800" b="1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7CF021D-B29C-B6AA-DB55-6752520E5026}"/>
              </a:ext>
            </a:extLst>
          </p:cNvPr>
          <p:cNvSpPr/>
          <p:nvPr/>
        </p:nvSpPr>
        <p:spPr>
          <a:xfrm>
            <a:off x="5678169" y="2619533"/>
            <a:ext cx="4804757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كَانَ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الغرق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عَامَ أَلْفٍ 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و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تِسْعِمائَةٍ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وَاثْنَيْ عَشَرَ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2A11E6C-AA1F-B6C4-F4F7-35AD4BDA48E0}"/>
              </a:ext>
            </a:extLst>
          </p:cNvPr>
          <p:cNvSpPr/>
          <p:nvPr/>
        </p:nvSpPr>
        <p:spPr>
          <a:xfrm>
            <a:off x="10416426" y="2619533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2</a:t>
            </a:r>
            <a:endParaRPr lang="fr-FR" sz="2800" b="1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6136F2C-21F8-01CE-4EC1-43E5908830DF}"/>
              </a:ext>
            </a:extLst>
          </p:cNvPr>
          <p:cNvSpPr/>
          <p:nvPr/>
        </p:nvSpPr>
        <p:spPr>
          <a:xfrm>
            <a:off x="6386943" y="4173319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اصْطَدَمَتِ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السَفِينَةُ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بِجَبَلٍ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جَلِيدِيٍّ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r>
              <a:rPr lang="fr-FR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endParaRPr lang="fr-FR" sz="240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5F09DBB-3127-341C-18C0-46A153E511C9}"/>
              </a:ext>
            </a:extLst>
          </p:cNvPr>
          <p:cNvSpPr/>
          <p:nvPr/>
        </p:nvSpPr>
        <p:spPr>
          <a:xfrm>
            <a:off x="11125200" y="4173319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3</a:t>
            </a:r>
            <a:endParaRPr lang="fr-FR" sz="2800" b="1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4D2BFB-38D3-592F-C65E-E3C9770F2FA5}"/>
              </a:ext>
            </a:extLst>
          </p:cNvPr>
          <p:cNvSpPr/>
          <p:nvPr/>
        </p:nvSpPr>
        <p:spPr>
          <a:xfrm>
            <a:off x="5456494" y="5551350"/>
            <a:ext cx="5065224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لَمْ تَكُنْ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قَوَارِبُ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ٱلنَّجَاةِ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كَافِيَةً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لِلرُّكَّابِ</a:t>
            </a:r>
            <a:r>
              <a:rPr lang="fr-FR" sz="24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40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2914568-AEDE-3667-5E64-F4DFB3B3D438}"/>
              </a:ext>
            </a:extLst>
          </p:cNvPr>
          <p:cNvSpPr/>
          <p:nvPr/>
        </p:nvSpPr>
        <p:spPr>
          <a:xfrm>
            <a:off x="10482926" y="5556586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4</a:t>
            </a:r>
            <a:endParaRPr lang="fr-FR" sz="2800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BC69CA9-86EF-9350-5593-9BA16EB0A50C}"/>
              </a:ext>
            </a:extLst>
          </p:cNvPr>
          <p:cNvSpPr/>
          <p:nvPr/>
        </p:nvSpPr>
        <p:spPr>
          <a:xfrm>
            <a:off x="1418703" y="1928548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لَقِيَ أَكْثَرُ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مِنْ أَلفِ شَخْصٍ مَصْرَعَهُمْ</a:t>
            </a:r>
            <a:endParaRPr lang="fr-FR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0960125-B75A-A5C8-DAC1-319A0798FF54}"/>
              </a:ext>
            </a:extLst>
          </p:cNvPr>
          <p:cNvSpPr/>
          <p:nvPr/>
        </p:nvSpPr>
        <p:spPr>
          <a:xfrm>
            <a:off x="6156960" y="1928548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5</a:t>
            </a:r>
            <a:endParaRPr lang="fr-FR" sz="2800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4368807-0A7C-C66E-DCB0-E159A1CEFBDB}"/>
              </a:ext>
            </a:extLst>
          </p:cNvPr>
          <p:cNvSpPr/>
          <p:nvPr/>
        </p:nvSpPr>
        <p:spPr>
          <a:xfrm>
            <a:off x="1418703" y="3367673"/>
            <a:ext cx="5529590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تَجَاهَلَ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ٱلطَّاقِمُ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تَحْذِيرَاتٍ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حَوْلَ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ٱلْجِبَالِ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ٱلْجَلِيدِيَّةِ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674D629-9E7A-9989-2D62-9AF5B3A76E37}"/>
              </a:ext>
            </a:extLst>
          </p:cNvPr>
          <p:cNvSpPr/>
          <p:nvPr/>
        </p:nvSpPr>
        <p:spPr>
          <a:xfrm>
            <a:off x="6865168" y="3334682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6</a:t>
            </a:r>
            <a:endParaRPr lang="fr-FR" sz="2800" b="1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C611088-FE2F-0D7E-F791-C07D9AC874BF}"/>
              </a:ext>
            </a:extLst>
          </p:cNvPr>
          <p:cNvSpPr/>
          <p:nvPr/>
        </p:nvSpPr>
        <p:spPr>
          <a:xfrm>
            <a:off x="1418703" y="4814947"/>
            <a:ext cx="4804757" cy="532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ٱلسُّرْعَةُ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ٱلزَّائِدَةُ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سَاهَمَتْ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فِي وُقُوعِ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ٱلْكَارِثَةِ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B89B254-511D-95AD-0C2A-E54DE01C6CB0}"/>
              </a:ext>
            </a:extLst>
          </p:cNvPr>
          <p:cNvSpPr/>
          <p:nvPr/>
        </p:nvSpPr>
        <p:spPr>
          <a:xfrm>
            <a:off x="6156960" y="4814947"/>
            <a:ext cx="598516" cy="53201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7</a:t>
            </a:r>
            <a:endParaRPr lang="fr-FR" sz="2800" b="1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AD557E1-2ABC-8CC8-6745-D7F10A09467D}"/>
              </a:ext>
            </a:extLst>
          </p:cNvPr>
          <p:cNvSpPr/>
          <p:nvPr/>
        </p:nvSpPr>
        <p:spPr>
          <a:xfrm>
            <a:off x="1418703" y="6254072"/>
            <a:ext cx="5529590" cy="5320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أَصْبَحَتِ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ٱلْحَادِثَةُ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رَمْزًا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لِلْغُرُورِ الْبَشَرِيِّ</a:t>
            </a:r>
            <a:r>
              <a:rPr lang="fr-FR" sz="24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7A4FF57-48BD-64AD-204B-1098292ABC8C}"/>
              </a:ext>
            </a:extLst>
          </p:cNvPr>
          <p:cNvSpPr/>
          <p:nvPr/>
        </p:nvSpPr>
        <p:spPr>
          <a:xfrm>
            <a:off x="6865168" y="6221081"/>
            <a:ext cx="598516" cy="532014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/>
              <a:t>8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152481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D517746-D818-3BD6-7DFB-1DF16134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>
            <a:extLst>
              <a:ext uri="{FF2B5EF4-FFF2-40B4-BE49-F238E27FC236}">
                <a16:creationId xmlns:a16="http://schemas.microsoft.com/office/drawing/2014/main" id="{6A3E4B42-D475-38FA-A9F5-BC44A360FBB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053D9E5F-B610-5BD0-9EA9-1390738F5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DDD375-5713-DE35-92ED-C3EE865875C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AF34FD3B-CA3B-D54C-3EA5-095CEE94B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500;p44">
            <a:extLst>
              <a:ext uri="{FF2B5EF4-FFF2-40B4-BE49-F238E27FC236}">
                <a16:creationId xmlns:a16="http://schemas.microsoft.com/office/drawing/2014/main" id="{88F4BB5F-961C-DC20-EDE7-D32EC8C3DF4E}"/>
              </a:ext>
            </a:extLst>
          </p:cNvPr>
          <p:cNvSpPr txBox="1">
            <a:spLocks/>
          </p:cNvSpPr>
          <p:nvPr/>
        </p:nvSpPr>
        <p:spPr>
          <a:xfrm>
            <a:off x="1060418" y="135986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الآن، سننتقل إلى فهم المعاني المباشرة للنص المقروء، من خلال الأسئلة المثبتة في الكراسة.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105AF248-92FE-706E-E9D9-2BAB11FBEBCD}"/>
              </a:ext>
            </a:extLst>
          </p:cNvPr>
          <p:cNvSpPr txBox="1"/>
          <p:nvPr/>
        </p:nvSpPr>
        <p:spPr>
          <a:xfrm>
            <a:off x="348649" y="99634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أَينَ غَرِقَتْ سَفِينةُ التَّايْتَانِيكِ؟ 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1369;p31">
            <a:extLst>
              <a:ext uri="{FF2B5EF4-FFF2-40B4-BE49-F238E27FC236}">
                <a16:creationId xmlns:a16="http://schemas.microsoft.com/office/drawing/2014/main" id="{4143F2D9-0170-DFCE-0A96-C79E35A814D9}"/>
              </a:ext>
            </a:extLst>
          </p:cNvPr>
          <p:cNvSpPr txBox="1"/>
          <p:nvPr/>
        </p:nvSpPr>
        <p:spPr>
          <a:xfrm>
            <a:off x="153248" y="500484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يدعو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الأسئلة المثبتة في الكراسة والاستعداد للإجابة عنها.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Google Shape;1574;p218">
            <a:extLst>
              <a:ext uri="{FF2B5EF4-FFF2-40B4-BE49-F238E27FC236}">
                <a16:creationId xmlns:a16="http://schemas.microsoft.com/office/drawing/2014/main" id="{6DFD3B22-3341-CCFB-3936-E2F63F61670A}"/>
              </a:ext>
            </a:extLst>
          </p:cNvPr>
          <p:cNvSpPr txBox="1"/>
          <p:nvPr/>
        </p:nvSpPr>
        <p:spPr>
          <a:xfrm>
            <a:off x="349266" y="5130230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بِمَاذَا أَصْبَحَ يُوَصَفُ حَادِثُ غَرَقِ سَفِينَةِ </a:t>
            </a:r>
            <a:r>
              <a:rPr lang="ar-SA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ٱلتَّايْتَانِيكِ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؟؟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E913D062-F36E-A9A4-505D-1F622A3952EB}"/>
              </a:ext>
            </a:extLst>
          </p:cNvPr>
          <p:cNvSpPr txBox="1"/>
          <p:nvPr/>
        </p:nvSpPr>
        <p:spPr>
          <a:xfrm>
            <a:off x="348649" y="1751315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مَتى كانَ حَادِثُ غَرَقِ سَفينَةِ التَّايْتَانِيكِ؟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0AE65E25-0566-759F-5429-E6B9FFA6BBC6}"/>
              </a:ext>
            </a:extLst>
          </p:cNvPr>
          <p:cNvSpPr txBox="1"/>
          <p:nvPr/>
        </p:nvSpPr>
        <p:spPr>
          <a:xfrm>
            <a:off x="349266" y="2475285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3-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كَم كانَ عَددُ ضَحايا الْحادِثِ؟ 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1503;p44">
            <a:extLst>
              <a:ext uri="{FF2B5EF4-FFF2-40B4-BE49-F238E27FC236}">
                <a16:creationId xmlns:a16="http://schemas.microsoft.com/office/drawing/2014/main" id="{5594EE27-E6D9-85D8-E7A2-20EE1B4DDDB7}"/>
              </a:ext>
            </a:extLst>
          </p:cNvPr>
          <p:cNvSpPr txBox="1"/>
          <p:nvPr/>
        </p:nvSpPr>
        <p:spPr>
          <a:xfrm>
            <a:off x="333259" y="3266325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 هو السَّبَبُ في حادِثِ غَرَقِ السَّفينَةِ؟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6864E26-F59A-5272-CB6F-2685803E9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286962"/>
              </p:ext>
            </p:extLst>
          </p:nvPr>
        </p:nvGraphicFramePr>
        <p:xfrm>
          <a:off x="348649" y="4021636"/>
          <a:ext cx="11161261" cy="97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615">
                  <a:extLst>
                    <a:ext uri="{9D8B030D-6E8A-4147-A177-3AD203B41FA5}">
                      <a16:colId xmlns:a16="http://schemas.microsoft.com/office/drawing/2014/main" val="2412748503"/>
                    </a:ext>
                  </a:extLst>
                </a:gridCol>
                <a:gridCol w="3175352">
                  <a:extLst>
                    <a:ext uri="{9D8B030D-6E8A-4147-A177-3AD203B41FA5}">
                      <a16:colId xmlns:a16="http://schemas.microsoft.com/office/drawing/2014/main" val="3432606867"/>
                    </a:ext>
                  </a:extLst>
                </a:gridCol>
                <a:gridCol w="2888441">
                  <a:extLst>
                    <a:ext uri="{9D8B030D-6E8A-4147-A177-3AD203B41FA5}">
                      <a16:colId xmlns:a16="http://schemas.microsoft.com/office/drawing/2014/main" val="3628688463"/>
                    </a:ext>
                  </a:extLst>
                </a:gridCol>
                <a:gridCol w="2806853">
                  <a:extLst>
                    <a:ext uri="{9D8B030D-6E8A-4147-A177-3AD203B41FA5}">
                      <a16:colId xmlns:a16="http://schemas.microsoft.com/office/drawing/2014/main" val="2644569931"/>
                    </a:ext>
                  </a:extLst>
                </a:gridCol>
              </a:tblGrid>
              <a:tr h="519851">
                <a:tc gridSpan="4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5-أ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َضَعُ عَلاَمَةً أَمَامَ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ٱلسَّبَبِ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فِي كَثْرَةِ عَدَدِ ضَحَايَا حَادِثِ غَرَقِ سَفِينَةِ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ٱلتَّايْتَانِيكِ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FR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460915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سرعة السفينة 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اصطدام السفينة بجبل 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قلة قوارب النجاة......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كثرة عدد الركاب....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22758"/>
                  </a:ext>
                </a:extLst>
              </a:tr>
            </a:tbl>
          </a:graphicData>
        </a:graphic>
      </p:graphicFrame>
      <p:sp>
        <p:nvSpPr>
          <p:cNvPr id="8" name="Google Shape;1503;p44">
            <a:extLst>
              <a:ext uri="{FF2B5EF4-FFF2-40B4-BE49-F238E27FC236}">
                <a16:creationId xmlns:a16="http://schemas.microsoft.com/office/drawing/2014/main" id="{DC543F81-3BCE-0A12-ADB7-2DF7DD3C8EB7}"/>
              </a:ext>
            </a:extLst>
          </p:cNvPr>
          <p:cNvSpPr txBox="1"/>
          <p:nvPr/>
        </p:nvSpPr>
        <p:spPr>
          <a:xfrm>
            <a:off x="348649" y="5861658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latin typeface="Calibri"/>
                <a:ea typeface="Calibri"/>
                <a:cs typeface="Calibri"/>
              </a:rPr>
              <a:t>7-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مَاذَا تَعَلَّمْتَ مِنْ حَادِثِ غَرَقِ سَفِينَةِ التَّايْتَانِيكِ؟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360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>
            <a:extLst>
              <a:ext uri="{FF2B5EF4-FFF2-40B4-BE49-F238E27FC236}">
                <a16:creationId xmlns:a16="http://schemas.microsoft.com/office/drawing/2014/main" id="{3C6D3DCC-6F80-53AD-F25D-C3515B24D73A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5AAA4279-3D32-FBE8-3394-AF58318CB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/>
          <p:cNvSpPr txBox="1">
            <a:spLocks noGrp="1"/>
          </p:cNvSpPr>
          <p:nvPr>
            <p:ph type="body" idx="4294967295"/>
          </p:nvPr>
        </p:nvSpPr>
        <p:spPr>
          <a:xfrm>
            <a:off x="953450" y="461749"/>
            <a:ext cx="9997765" cy="40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ملاحظة السؤال الأول، وتأمل أداة الاستفهام الواردة فيه، وربطها بالزمن انطلاقا من نشاط أغني رصيدي وانطلاقا من الجمل؟ ويوضح سيرورة التوصل إلى الجواب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12" name="Google Shape;1512;p45"/>
          <p:cNvGraphicFramePr/>
          <p:nvPr>
            <p:extLst>
              <p:ext uri="{D42A27DB-BD31-4B8C-83A1-F6EECF244321}">
                <p14:modId xmlns:p14="http://schemas.microsoft.com/office/powerpoint/2010/main" val="600350333"/>
              </p:ext>
            </p:extLst>
          </p:nvPr>
        </p:nvGraphicFramePr>
        <p:xfrm>
          <a:off x="9164888" y="1857332"/>
          <a:ext cx="2539431" cy="365950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98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37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أَينَ غَرِقَتْ....</a:t>
                      </a:r>
                      <a:r>
                        <a:rPr lang="ar-SA" sz="2400" b="1" dirty="0">
                          <a:latin typeface="+mn-lt"/>
                          <a:ea typeface="Calibri"/>
                          <a:cs typeface="Calibri"/>
                        </a:rPr>
                        <a:t>؟ 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6484"/>
                  </a:ext>
                </a:extLst>
              </a:tr>
              <a:tr h="2123146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8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المكان</a:t>
                      </a:r>
                      <a:endParaRPr sz="2400" b="1" i="0" u="none" strike="noStrike" kern="1200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4" name="Google Shape;1514;p45"/>
          <p:cNvSpPr/>
          <p:nvPr/>
        </p:nvSpPr>
        <p:spPr>
          <a:xfrm>
            <a:off x="10272246" y="3444766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9"/>
          <p:cNvSpPr txBox="1">
            <a:spLocks noGrp="1"/>
          </p:cNvSpPr>
          <p:nvPr>
            <p:ph type="title" idx="4294967295"/>
          </p:nvPr>
        </p:nvSpPr>
        <p:spPr>
          <a:xfrm>
            <a:off x="953451" y="16633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1- النمذجة:  لاحظوا معي السؤال الأول: 1- أَينَ غَرِقَتْ سَفِينةُ التَّايْتَانِيكِ؟ 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" name="Google Shape;1512;p45">
            <a:extLst>
              <a:ext uri="{FF2B5EF4-FFF2-40B4-BE49-F238E27FC236}">
                <a16:creationId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2960130"/>
              </p:ext>
            </p:extLst>
          </p:nvPr>
        </p:nvGraphicFramePr>
        <p:xfrm>
          <a:off x="6417424" y="1877609"/>
          <a:ext cx="2539431" cy="365950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0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62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أين..؟</a:t>
                      </a: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27045"/>
                  </a:ext>
                </a:extLst>
              </a:tr>
              <a:tr h="224879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على ؟</a:t>
                      </a:r>
                      <a:endParaRPr sz="28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4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طلب معرفة المكان</a:t>
                      </a:r>
                    </a:p>
                    <a:p>
                      <a:pPr marL="342900" marR="0" lvl="0" indent="-3429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Wingdings" panose="05000000000000000000" pitchFamily="2" charset="2"/>
                        <a:buChar char="§"/>
                      </a:pPr>
                      <a:r>
                        <a:rPr lang="ar-SA" sz="24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أداة استفهام تدلّ على المكان</a:t>
                      </a:r>
                      <a:endParaRPr sz="2400" b="1" i="0" u="none" strike="noStrike" kern="1200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216754"/>
              </p:ext>
            </p:extLst>
          </p:nvPr>
        </p:nvGraphicFramePr>
        <p:xfrm>
          <a:off x="3490845" y="1895253"/>
          <a:ext cx="2771187" cy="3641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187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4868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841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الحال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1953"/>
                  </a:ext>
                </a:extLst>
              </a:tr>
              <a:tr h="2378593">
                <a:tc>
                  <a:txBody>
                    <a:bodyPr/>
                    <a:lstStyle/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أينَ تسكنُ؟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أينَ يَلعَبُ الأطفالُ؟ 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أينَ وُجِدَتْ قَواربُ النَّجاة؟</a:t>
                      </a:r>
                      <a:endParaRPr lang="ar-MA" sz="2400" b="1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172086"/>
              </p:ext>
            </p:extLst>
          </p:nvPr>
        </p:nvGraphicFramePr>
        <p:xfrm>
          <a:off x="730297" y="1895255"/>
          <a:ext cx="2605155" cy="362157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9704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0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 المقروءة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309788"/>
                  </a:ext>
                </a:extLst>
              </a:tr>
              <a:tr h="2423109">
                <a:tc>
                  <a:txBody>
                    <a:bodyPr/>
                    <a:lstStyle/>
                    <a:p>
                      <a:pPr marL="342900" indent="-342900" algn="r" rtl="1">
                        <a:buFont typeface="Arial" panose="020B0604020202020204" pitchFamily="34" charset="0"/>
                        <a:buChar char="•"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غَرِقَتْ سَفِينَةُ التَّايْتَانِيكِ بالْمُحِيطِ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ٱلْأَطْلَسِيِّ</a:t>
                      </a:r>
                      <a:endParaRPr lang="ar-MA"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405633"/>
              </p:ext>
            </p:extLst>
          </p:nvPr>
        </p:nvGraphicFramePr>
        <p:xfrm>
          <a:off x="9164889" y="5704580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الجواب: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709648"/>
              </p:ext>
            </p:extLst>
          </p:nvPr>
        </p:nvGraphicFramePr>
        <p:xfrm>
          <a:off x="5092750" y="5703560"/>
          <a:ext cx="3618988" cy="58117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18988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8117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مَكانُ غرقِ سفينةِ التِيتانيكَ</a:t>
                      </a:r>
                      <a:endParaRPr sz="24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083403"/>
              </p:ext>
            </p:extLst>
          </p:nvPr>
        </p:nvGraphicFramePr>
        <p:xfrm>
          <a:off x="740658" y="5690489"/>
          <a:ext cx="3914469" cy="59322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14469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9322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الْمُحِيطُ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ٱلْأَطْلَسِيُّ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9" y="9555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F35D99-A92D-0320-D893-F36EB92B42D7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:a16="http://schemas.microsoft.com/office/drawing/2014/main" id="{2DE56695-2EEA-AEB2-42F7-87E34720B574}"/>
              </a:ext>
            </a:extLst>
          </p:cNvPr>
          <p:cNvSpPr txBox="1"/>
          <p:nvPr/>
        </p:nvSpPr>
        <p:spPr>
          <a:xfrm>
            <a:off x="730297" y="996342"/>
            <a:ext cx="10827017" cy="593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أَينَ غَرِقَتْ سَفِينةُ التَّايْتَانِيكِ؟</a:t>
            </a:r>
            <a:r>
              <a:rPr lang="ar-SA" sz="2400" b="1" dirty="0">
                <a:latin typeface="Calibri"/>
                <a:ea typeface="Calibri"/>
                <a:cs typeface="Calibri"/>
              </a:rPr>
              <a:t> </a:t>
            </a:r>
            <a:endParaRPr lang="fr-FR" sz="2400" b="1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83EF7E6-83D2-AEC9-A6BE-B678EB11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E10A8A3A-3ABE-A114-3C07-404016DE58E3}"/>
              </a:ext>
            </a:extLst>
          </p:cNvPr>
          <p:cNvSpPr/>
          <p:nvPr/>
        </p:nvSpPr>
        <p:spPr>
          <a:xfrm>
            <a:off x="0" y="-6643"/>
            <a:ext cx="12192000" cy="120585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7D30181-C55E-23D9-656F-AB3E9852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1AE767F5-83B1-E0E0-83C7-709302165C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4820" y="417604"/>
            <a:ext cx="10468339" cy="78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يوجه الأستاذ التلاميذ إلى الاشتغال في ثنائيات للجواب عن  السؤالين 2 و3؛ حيث يناقش كل ثنائي إجابة كل فرد منه عن كل سؤال، مع توضيح سيرورة الجواب المتوصل إليه.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B8C10404-0A1A-84D0-86ED-41444B961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714" y="1251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2- الممارسة الموجهة:  ننتقل الآن، إلى الجواب عن السؤالين 2 و3 بشكل ثنائي؟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229D1A6-AEE1-515E-E198-49E079D26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125161"/>
            <a:ext cx="761996" cy="72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331BF-ED37-019E-470A-705053827A7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Google Shape;1503;p44">
            <a:extLst>
              <a:ext uri="{FF2B5EF4-FFF2-40B4-BE49-F238E27FC236}">
                <a16:creationId xmlns:a16="http://schemas.microsoft.com/office/drawing/2014/main" id="{4EE19D0B-3350-38FF-EF1E-C2015A2AEA50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SA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</a:t>
            </a:r>
            <a:endParaRPr sz="24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25;p46">
            <a:extLst>
              <a:ext uri="{FF2B5EF4-FFF2-40B4-BE49-F238E27FC236}">
                <a16:creationId xmlns:a16="http://schemas.microsoft.com/office/drawing/2014/main" id="{F45FB7B8-C822-5860-75AE-40659D895DF7}"/>
              </a:ext>
            </a:extLst>
          </p:cNvPr>
          <p:cNvSpPr txBox="1"/>
          <p:nvPr/>
        </p:nvSpPr>
        <p:spPr>
          <a:xfrm>
            <a:off x="364657" y="402589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SzPts val="2000"/>
            </a:pP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: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</a:t>
            </a: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:a16="http://schemas.microsoft.com/office/drawing/2014/main" id="{1D0A7363-F680-9C0E-683A-07BC7CB21B80}"/>
              </a:ext>
            </a:extLst>
          </p:cNvPr>
          <p:cNvSpPr txBox="1"/>
          <p:nvPr/>
        </p:nvSpPr>
        <p:spPr>
          <a:xfrm>
            <a:off x="348649" y="162567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مَتى كانَ حَادِثُ غَرَقِ سَفينَةِ التَّايْتَانِيكِ؟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:a16="http://schemas.microsoft.com/office/drawing/2014/main" id="{E9EC15C6-9083-52D0-AEBB-A78AB26B252A}"/>
              </a:ext>
            </a:extLst>
          </p:cNvPr>
          <p:cNvSpPr txBox="1"/>
          <p:nvPr/>
        </p:nvSpPr>
        <p:spPr>
          <a:xfrm>
            <a:off x="348649" y="3225818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3-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كَم كانَ عَددُ ضَحايا الْحادِثِ؟ 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6697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A620CAAC-659A-2E7B-0212-F5A11A4E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0;p18">
            <a:extLst>
              <a:ext uri="{FF2B5EF4-FFF2-40B4-BE49-F238E27FC236}">
                <a16:creationId xmlns:a16="http://schemas.microsoft.com/office/drawing/2014/main" id="{9E5ACDC8-C69F-20AD-F64C-87AED2CE699E}"/>
              </a:ext>
            </a:extLst>
          </p:cNvPr>
          <p:cNvSpPr/>
          <p:nvPr/>
        </p:nvSpPr>
        <p:spPr>
          <a:xfrm>
            <a:off x="0" y="3832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id="{88D1E464-2961-856D-3C11-6979CAA71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9B923F0B-707C-F373-09BA-058D44488C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61760" y="398367"/>
            <a:ext cx="9992250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rgbClr val="AEABAB"/>
                </a:solidFill>
                <a:latin typeface="+mj-lt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sz="1600" i="1" dirty="0">
              <a:latin typeface="+mj-lt"/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84EA9A4D-03B1-3478-CE03-AF82D67211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2201" y="13587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2- الممارسة الموجهة:  الجواب عن السؤالين 2 و3 بشكل ثنائي؟</a:t>
            </a:r>
            <a:endParaRPr sz="1800" b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CB8A0E-29FB-182C-57B0-C203C2FB27A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26D163E2-241B-0FE7-4037-D7DB0E0CE684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3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كانَ حَادِثُ غَرَقِ سَفينَةِ التَّايْتَانِيكِ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عَامَ أَلْفٍ 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</a:rPr>
              <a:t>و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تِسْعِمائَةٍ</a:t>
            </a:r>
            <a:r>
              <a:rPr lang="ar-MA" sz="2400" b="1" dirty="0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وَاثْنَيْ عَشَرَ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25;p46">
            <a:extLst>
              <a:ext uri="{FF2B5EF4-FFF2-40B4-BE49-F238E27FC236}">
                <a16:creationId xmlns:a16="http://schemas.microsoft.com/office/drawing/2014/main" id="{7F6C0625-8462-7FBC-613D-04AC28D82C38}"/>
              </a:ext>
            </a:extLst>
          </p:cNvPr>
          <p:cNvSpPr txBox="1"/>
          <p:nvPr/>
        </p:nvSpPr>
        <p:spPr>
          <a:xfrm>
            <a:off x="364657" y="402589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SzPts val="2000"/>
            </a:pP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كانَ عَددُ ضَحايا حادِثِ غَرَقِ سَفينَةِ التَّايْتَانِيكِ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أَكْثَرُ مِنْ أَلفِ شَخْصٍ </a:t>
            </a:r>
            <a:endParaRPr sz="2400" b="1" dirty="0">
              <a:solidFill>
                <a:srgbClr val="C00000"/>
              </a:solidFill>
              <a:ea typeface="Calibri"/>
              <a:cs typeface="Calibri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:a16="http://schemas.microsoft.com/office/drawing/2014/main" id="{2A3F5ABE-BFBC-0453-F9FD-0F11C4994EEC}"/>
              </a:ext>
            </a:extLst>
          </p:cNvPr>
          <p:cNvSpPr txBox="1"/>
          <p:nvPr/>
        </p:nvSpPr>
        <p:spPr>
          <a:xfrm>
            <a:off x="348649" y="162567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مَتى كانَ حَادِثُ غَرَقِ سَفينَةِ التَّايْتَانِيكِ؟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:a16="http://schemas.microsoft.com/office/drawing/2014/main" id="{D3850474-601B-4992-349A-239AC86E0B47}"/>
              </a:ext>
            </a:extLst>
          </p:cNvPr>
          <p:cNvSpPr txBox="1"/>
          <p:nvPr/>
        </p:nvSpPr>
        <p:spPr>
          <a:xfrm>
            <a:off x="348649" y="3225818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3-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كَم كانَ عَددُ ضَحايا الْحادِثِ؟ 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64291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36C3220-145D-BBD5-3CA0-AA0209F0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9F5768-4F75-4815-EDD1-AA5D89786DD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F2C37BC4-E80C-1C7E-C2AD-E9DEB689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1764120-3FC9-8D7F-AB22-7F6518D251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997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600" i="1" dirty="0"/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278F3669-E170-ED08-499E-4A1079907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Google Shape;1368;p31">
            <a:extLst>
              <a:ext uri="{FF2B5EF4-FFF2-40B4-BE49-F238E27FC236}">
                <a16:creationId xmlns:a16="http://schemas.microsoft.com/office/drawing/2014/main" id="{BC975035-C4CC-9951-E9DA-A3D3A0B088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61" y="53036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686" y="156443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729D79-4C48-9E05-4229-DA4BFEF6770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574;p218">
            <a:extLst>
              <a:ext uri="{FF2B5EF4-FFF2-40B4-BE49-F238E27FC236}">
                <a16:creationId xmlns:a16="http://schemas.microsoft.com/office/drawing/2014/main" id="{0830D375-27F1-8B6A-6EF3-6F2836A63755}"/>
              </a:ext>
            </a:extLst>
          </p:cNvPr>
          <p:cNvSpPr txBox="1"/>
          <p:nvPr/>
        </p:nvSpPr>
        <p:spPr>
          <a:xfrm>
            <a:off x="226288" y="3632226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بِمَاذَا أَصْبَحَ يُوَصَفُ حَادِثُ غَرَقِ سَفِينَةِ </a:t>
            </a:r>
            <a:r>
              <a:rPr lang="ar-SA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ٱلتَّايْتَانِيكِ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؟؟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92BA4CE7-4928-CEC3-D6DE-832F36C9AC21}"/>
              </a:ext>
            </a:extLst>
          </p:cNvPr>
          <p:cNvSpPr txBox="1"/>
          <p:nvPr/>
        </p:nvSpPr>
        <p:spPr>
          <a:xfrm>
            <a:off x="178883" y="105804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 هو السَّبَبُ في حادِثِ غَرَقِ السَّفينَةِ؟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863515D-C879-0A11-352A-AFBDEAAF3A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77410"/>
              </p:ext>
            </p:extLst>
          </p:nvPr>
        </p:nvGraphicFramePr>
        <p:xfrm>
          <a:off x="273693" y="2549914"/>
          <a:ext cx="11161261" cy="970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615">
                  <a:extLst>
                    <a:ext uri="{9D8B030D-6E8A-4147-A177-3AD203B41FA5}">
                      <a16:colId xmlns:a16="http://schemas.microsoft.com/office/drawing/2014/main" val="2412748503"/>
                    </a:ext>
                  </a:extLst>
                </a:gridCol>
                <a:gridCol w="3175352">
                  <a:extLst>
                    <a:ext uri="{9D8B030D-6E8A-4147-A177-3AD203B41FA5}">
                      <a16:colId xmlns:a16="http://schemas.microsoft.com/office/drawing/2014/main" val="3432606867"/>
                    </a:ext>
                  </a:extLst>
                </a:gridCol>
                <a:gridCol w="2888441">
                  <a:extLst>
                    <a:ext uri="{9D8B030D-6E8A-4147-A177-3AD203B41FA5}">
                      <a16:colId xmlns:a16="http://schemas.microsoft.com/office/drawing/2014/main" val="3628688463"/>
                    </a:ext>
                  </a:extLst>
                </a:gridCol>
                <a:gridCol w="2806853">
                  <a:extLst>
                    <a:ext uri="{9D8B030D-6E8A-4147-A177-3AD203B41FA5}">
                      <a16:colId xmlns:a16="http://schemas.microsoft.com/office/drawing/2014/main" val="2644569931"/>
                    </a:ext>
                  </a:extLst>
                </a:gridCol>
              </a:tblGrid>
              <a:tr h="519851">
                <a:tc gridSpan="4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5-أ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َضَعُ عَلاَمَةً أَمَامَ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ٱلسَّبَبِ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فِي كَثْرَةِ عَدَدِ ضَحَايَا حَادِثِ غَرَقِ سَفِينَةِ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ٱلتَّايْتَانِيكِ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FR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460915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سرعة السفينة 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اصطدام السفينة بجبل 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قلة قوارب النجاة......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كثرة عدد الركاب....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22758"/>
                  </a:ext>
                </a:extLst>
              </a:tr>
            </a:tbl>
          </a:graphicData>
        </a:graphic>
      </p:graphicFrame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5BC26EBF-4EC9-C13A-352F-667E76B41274}"/>
              </a:ext>
            </a:extLst>
          </p:cNvPr>
          <p:cNvSpPr txBox="1"/>
          <p:nvPr/>
        </p:nvSpPr>
        <p:spPr>
          <a:xfrm>
            <a:off x="226288" y="5129987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latin typeface="Calibri"/>
                <a:ea typeface="Calibri"/>
                <a:cs typeface="Calibri"/>
              </a:rPr>
              <a:t>7-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مَاذَا تَعَلَّمْتَ مِنْ حَادِثِ غَرَقِ سَفِينَةِ التَّايْتَانِيكِ؟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1503;p44">
            <a:extLst>
              <a:ext uri="{FF2B5EF4-FFF2-40B4-BE49-F238E27FC236}">
                <a16:creationId xmlns:a16="http://schemas.microsoft.com/office/drawing/2014/main" id="{D2AC4F6D-1DD3-EDA5-EC7D-F0C797D92046}"/>
              </a:ext>
            </a:extLst>
          </p:cNvPr>
          <p:cNvSpPr txBox="1"/>
          <p:nvPr/>
        </p:nvSpPr>
        <p:spPr>
          <a:xfrm>
            <a:off x="249990" y="1837854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SA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</a:t>
            </a:r>
            <a:endParaRPr sz="24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:a16="http://schemas.microsoft.com/office/drawing/2014/main" id="{FFC823CA-072B-7F51-A8AA-8B6CA4259C9B}"/>
              </a:ext>
            </a:extLst>
          </p:cNvPr>
          <p:cNvSpPr txBox="1"/>
          <p:nvPr/>
        </p:nvSpPr>
        <p:spPr>
          <a:xfrm>
            <a:off x="273693" y="438686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SA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</a:t>
            </a:r>
            <a:endParaRPr sz="240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25;p46">
            <a:extLst>
              <a:ext uri="{FF2B5EF4-FFF2-40B4-BE49-F238E27FC236}">
                <a16:creationId xmlns:a16="http://schemas.microsoft.com/office/drawing/2014/main" id="{4E30C27E-2532-E58B-9449-F1FD80868B0E}"/>
              </a:ext>
            </a:extLst>
          </p:cNvPr>
          <p:cNvSpPr txBox="1"/>
          <p:nvPr/>
        </p:nvSpPr>
        <p:spPr>
          <a:xfrm>
            <a:off x="226288" y="5846643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SzPts val="2000"/>
            </a:pP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:</a:t>
            </a:r>
            <a:r>
              <a:rPr lang="ar-SA" sz="240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</a:t>
            </a: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 b="1" dirty="0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636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1AC31E37-9A15-3693-4CFA-504AB219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295769A-1015-B488-0E07-8936643D1A7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F682CEAF-3179-6BC9-DF33-71B3C7CA22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E9630AC-E2F1-052D-7E0C-ECFB1F1C6A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658" y="43786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126A8AA0-9AFE-E52F-FC70-8F6D875E3B4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3431" y="12136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589" y="8264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D827A1B-E417-1D15-196F-7D5755B8360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Google Shape;1574;p218">
            <a:extLst>
              <a:ext uri="{FF2B5EF4-FFF2-40B4-BE49-F238E27FC236}">
                <a16:creationId xmlns:a16="http://schemas.microsoft.com/office/drawing/2014/main" id="{CEF6771D-42F6-CA5E-5A14-65A82238DCC6}"/>
              </a:ext>
            </a:extLst>
          </p:cNvPr>
          <p:cNvSpPr txBox="1"/>
          <p:nvPr/>
        </p:nvSpPr>
        <p:spPr>
          <a:xfrm>
            <a:off x="226288" y="3632226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بِمَاذَا أَصْبَحَ يُوَصَفُ حَادِثُ غَرَقِ سَفِينَةِ </a:t>
            </a:r>
            <a:r>
              <a:rPr lang="ar-SA" sz="2400" b="1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ٱلتَّايْتَانِيكِ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03;p44">
            <a:extLst>
              <a:ext uri="{FF2B5EF4-FFF2-40B4-BE49-F238E27FC236}">
                <a16:creationId xmlns:a16="http://schemas.microsoft.com/office/drawing/2014/main" id="{579E981F-1A3E-481C-06A3-EB2D49B5422C}"/>
              </a:ext>
            </a:extLst>
          </p:cNvPr>
          <p:cNvSpPr txBox="1"/>
          <p:nvPr/>
        </p:nvSpPr>
        <p:spPr>
          <a:xfrm>
            <a:off x="178883" y="1058047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 هو السَّبَبُ في حادِثِ غَرَقِ السَّفينَةِ؟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62056AD-3EF1-A185-327D-77704EE5C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34783"/>
              </p:ext>
            </p:extLst>
          </p:nvPr>
        </p:nvGraphicFramePr>
        <p:xfrm>
          <a:off x="273693" y="2549914"/>
          <a:ext cx="11161261" cy="97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615">
                  <a:extLst>
                    <a:ext uri="{9D8B030D-6E8A-4147-A177-3AD203B41FA5}">
                      <a16:colId xmlns:a16="http://schemas.microsoft.com/office/drawing/2014/main" val="2412748503"/>
                    </a:ext>
                  </a:extLst>
                </a:gridCol>
                <a:gridCol w="3175352">
                  <a:extLst>
                    <a:ext uri="{9D8B030D-6E8A-4147-A177-3AD203B41FA5}">
                      <a16:colId xmlns:a16="http://schemas.microsoft.com/office/drawing/2014/main" val="3432606867"/>
                    </a:ext>
                  </a:extLst>
                </a:gridCol>
                <a:gridCol w="2888441">
                  <a:extLst>
                    <a:ext uri="{9D8B030D-6E8A-4147-A177-3AD203B41FA5}">
                      <a16:colId xmlns:a16="http://schemas.microsoft.com/office/drawing/2014/main" val="3628688463"/>
                    </a:ext>
                  </a:extLst>
                </a:gridCol>
                <a:gridCol w="2806853">
                  <a:extLst>
                    <a:ext uri="{9D8B030D-6E8A-4147-A177-3AD203B41FA5}">
                      <a16:colId xmlns:a16="http://schemas.microsoft.com/office/drawing/2014/main" val="2644569931"/>
                    </a:ext>
                  </a:extLst>
                </a:gridCol>
              </a:tblGrid>
              <a:tr h="525795">
                <a:tc gridSpan="4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5-أ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َضَعُ عَلاَمَةً        أَمَامَ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ٱلسَّبَبِ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فِي كَثْرَةِ عَدَدِ ضَحَايَا حَادِثِ غَرَقِ سَفِينَةِ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ٱلتَّايْتَانِيكِ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fr-FR" sz="24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FR" sz="14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kumimoji="0" lang="fr-F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460915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سرعة السفينة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4572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اصطدام السفينة بجبل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قلة قوارب النجاة......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r" rtl="1">
                        <a:buFont typeface="Wingdings" panose="05000000000000000000" pitchFamily="2" charset="2"/>
                        <a:buChar char="§"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كثرة عدد الركاب....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22758"/>
                  </a:ext>
                </a:extLst>
              </a:tr>
            </a:tbl>
          </a:graphicData>
        </a:graphic>
      </p:graphicFrame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A3F651BA-709E-8AF2-4E50-B243DB80562C}"/>
              </a:ext>
            </a:extLst>
          </p:cNvPr>
          <p:cNvSpPr txBox="1"/>
          <p:nvPr/>
        </p:nvSpPr>
        <p:spPr>
          <a:xfrm>
            <a:off x="226288" y="5129987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latin typeface="Calibri"/>
                <a:ea typeface="Calibri"/>
                <a:cs typeface="Calibri"/>
              </a:rPr>
              <a:t>7- 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مَاذَا تَعَلَّمْتَ مِنْ حَادِثِ غَرَقِ سَفِينَةِ التَّايْتَانِيكِ؟</a:t>
            </a:r>
            <a:endParaRPr lang="fr-FR"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1503;p44">
            <a:extLst>
              <a:ext uri="{FF2B5EF4-FFF2-40B4-BE49-F238E27FC236}">
                <a16:creationId xmlns:a16="http://schemas.microsoft.com/office/drawing/2014/main" id="{F87C1210-1FB7-DFE5-89B6-ECFE43882624}"/>
              </a:ext>
            </a:extLst>
          </p:cNvPr>
          <p:cNvSpPr txBox="1"/>
          <p:nvPr/>
        </p:nvSpPr>
        <p:spPr>
          <a:xfrm>
            <a:off x="249990" y="1837854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السَّبَبُ في حادِثِ غَرَقِ السَّفينَةِ هو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اصْطَدَمُها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بِجَبَلٍ جَلِيدِيٍّ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03;p44">
            <a:extLst>
              <a:ext uri="{FF2B5EF4-FFF2-40B4-BE49-F238E27FC236}">
                <a16:creationId xmlns:a16="http://schemas.microsoft.com/office/drawing/2014/main" id="{8B3FF502-B466-6EBE-0F5E-53634512A8E8}"/>
              </a:ext>
            </a:extLst>
          </p:cNvPr>
          <p:cNvSpPr txBox="1"/>
          <p:nvPr/>
        </p:nvSpPr>
        <p:spPr>
          <a:xfrm>
            <a:off x="273693" y="438686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30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يُوَصَفُ حَادِثُ غَرَقِ سَفِينَةِ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ٱلتَّايْتَانِيكِ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برَمْز الْغُرُورِ الْبَشَرِيِِّ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25;p46">
            <a:extLst>
              <a:ext uri="{FF2B5EF4-FFF2-40B4-BE49-F238E27FC236}">
                <a16:creationId xmlns:a16="http://schemas.microsoft.com/office/drawing/2014/main" id="{9E888E0C-C385-91B3-1AD5-ADD4EDE8EBD9}"/>
              </a:ext>
            </a:extLst>
          </p:cNvPr>
          <p:cNvSpPr txBox="1"/>
          <p:nvPr/>
        </p:nvSpPr>
        <p:spPr>
          <a:xfrm>
            <a:off x="226288" y="5846643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SzPts val="2000"/>
            </a:pPr>
            <a:r>
              <a:rPr lang="ar-SA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: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تَعَلَّمْتُ أنَّ إهمالَ تعليماتِ السّلامة يُؤَدِّي إلى ضَحَايَا كَثِيرَة.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663360-656D-DABF-AE08-794F67226B6C}"/>
              </a:ext>
            </a:extLst>
          </p:cNvPr>
          <p:cNvSpPr/>
          <p:nvPr/>
        </p:nvSpPr>
        <p:spPr>
          <a:xfrm>
            <a:off x="6334299" y="3172055"/>
            <a:ext cx="315884" cy="2369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065B70-D02C-A1A1-6466-9BC7EF47E731}"/>
              </a:ext>
            </a:extLst>
          </p:cNvPr>
          <p:cNvSpPr/>
          <p:nvPr/>
        </p:nvSpPr>
        <p:spPr>
          <a:xfrm>
            <a:off x="9545782" y="2646432"/>
            <a:ext cx="315884" cy="2369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B0CB3A-CD14-A805-E05F-307C6F61BEA9}"/>
              </a:ext>
            </a:extLst>
          </p:cNvPr>
          <p:cNvSpPr/>
          <p:nvPr/>
        </p:nvSpPr>
        <p:spPr>
          <a:xfrm>
            <a:off x="502910" y="3172055"/>
            <a:ext cx="315884" cy="2369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237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9358E26-A0E9-5891-7B90-87C3C35F6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C027BC4E-A27E-CBF0-5802-013C6ACF8D6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FF6A86AF-7002-400D-32A4-1933A2B26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4DADF037-B3F2-26E8-F296-C022583F87B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3431" y="12136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4- التقويم الذاتي:  أقوم أدائي الذاتي في الفهم القرائي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Google Shape;1504;p44" descr="Lever la main - Icônes mains et gestes gratuites">
            <a:extLst>
              <a:ext uri="{FF2B5EF4-FFF2-40B4-BE49-F238E27FC236}">
                <a16:creationId xmlns:a16="http://schemas.microsoft.com/office/drawing/2014/main" id="{EED717A2-4BCD-B060-A686-74F6B6B2CC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589" y="8264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A0E2E8-37B4-CE8F-CD60-B4E393DFFF9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369;p31">
            <a:extLst>
              <a:ext uri="{FF2B5EF4-FFF2-40B4-BE49-F238E27FC236}">
                <a16:creationId xmlns:a16="http://schemas.microsoft.com/office/drawing/2014/main" id="{F98C01CD-B4FD-9AAA-A925-ACD8AE1D9018}"/>
              </a:ext>
            </a:extLst>
          </p:cNvPr>
          <p:cNvSpPr txBox="1"/>
          <p:nvPr/>
        </p:nvSpPr>
        <p:spPr>
          <a:xfrm>
            <a:off x="782940" y="536741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65A388-652A-4D53-0DE9-37EE4549A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844" y="1855842"/>
            <a:ext cx="6945393" cy="468154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B3E553-DB0A-D499-2D73-2E4506B0329C}"/>
              </a:ext>
            </a:extLst>
          </p:cNvPr>
          <p:cNvSpPr/>
          <p:nvPr/>
        </p:nvSpPr>
        <p:spPr>
          <a:xfrm>
            <a:off x="2509018" y="981372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5525192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74CB3DD-2495-B088-92B3-B80D0FB1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1A04D9-AFBB-937B-CB18-FBD15D4E8E2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E31BD-79CF-C44A-C8A4-C9395FC46C4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5F4B11-0071-A6B5-C167-B83E5AEF677A}"/>
              </a:ext>
            </a:extLst>
          </p:cNvPr>
          <p:cNvSpPr/>
          <p:nvPr/>
        </p:nvSpPr>
        <p:spPr>
          <a:xfrm>
            <a:off x="2793077" y="718175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024CDCA2-3BEC-D4FE-8FE4-852843E4A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B591E3BB-E042-AFBE-6E0C-DADE64CF53FF}"/>
              </a:ext>
            </a:extLst>
          </p:cNvPr>
          <p:cNvSpPr txBox="1"/>
          <p:nvPr/>
        </p:nvSpPr>
        <p:spPr>
          <a:xfrm>
            <a:off x="1053225" y="375003"/>
            <a:ext cx="10373965" cy="2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400" i="1" dirty="0">
                <a:solidFill>
                  <a:schemeClr val="bg1">
                    <a:lumMod val="50000"/>
                  </a:schemeClr>
                </a:solidFill>
              </a:rPr>
              <a:t> التلاميذ أن يقوموا فهمهم  القرائي ذاتيا بوضع دائرة أمام الرمز الموافق لإنجازه القرائي في الجهة الخاصة بذلك على الكراسة.  </a:t>
            </a:r>
            <a:endParaRPr lang="fr-FR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oogle Shape;1368;p31">
            <a:extLst>
              <a:ext uri="{FF2B5EF4-FFF2-40B4-BE49-F238E27FC236}">
                <a16:creationId xmlns:a16="http://schemas.microsoft.com/office/drawing/2014/main" id="{9823D8B9-95C5-5A29-5FF2-C0551094626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462" y="137964"/>
            <a:ext cx="625694" cy="625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D07DD9B-7ED8-E8A6-7963-179D03EFBD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545" y="144200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22103AC-4EFF-5E4F-951B-A360660D3B4F}"/>
              </a:ext>
            </a:extLst>
          </p:cNvPr>
          <p:cNvSpPr/>
          <p:nvPr/>
        </p:nvSpPr>
        <p:spPr>
          <a:xfrm>
            <a:off x="8611975" y="1634833"/>
            <a:ext cx="3262522" cy="486696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7A3643F-7D12-2F17-CF3D-FC67A8214668}"/>
              </a:ext>
            </a:extLst>
          </p:cNvPr>
          <p:cNvSpPr/>
          <p:nvPr/>
        </p:nvSpPr>
        <p:spPr>
          <a:xfrm>
            <a:off x="8670967" y="1634833"/>
            <a:ext cx="3262522" cy="486696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9B1157B4-EDC4-8C00-70FC-608B2A56B5E5}"/>
              </a:ext>
            </a:extLst>
          </p:cNvPr>
          <p:cNvSpPr/>
          <p:nvPr/>
        </p:nvSpPr>
        <p:spPr>
          <a:xfrm>
            <a:off x="2793077" y="1892991"/>
            <a:ext cx="7036311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SA" b="1" dirty="0"/>
              <a:t>تَمَكَّنْتُ مِنَ </a:t>
            </a:r>
            <a:r>
              <a:rPr lang="ar-SA" b="1" dirty="0" err="1"/>
              <a:t>الإِجَا</a:t>
            </a:r>
            <a:r>
              <a:rPr lang="ar-SA" dirty="0" err="1"/>
              <a:t>بِتَصْحِيحِ</a:t>
            </a:r>
            <a:r>
              <a:rPr lang="ar-SA" b="1" dirty="0" err="1"/>
              <a:t>بَةِ</a:t>
            </a:r>
            <a:r>
              <a:rPr lang="ar-SA" b="1" dirty="0"/>
              <a:t> الصَّحِيحَةِ عَنْ 4 أَسْئِلَةٍ فَأَكْثَرَ</a:t>
            </a:r>
            <a:br>
              <a:rPr lang="ar-SA" dirty="0"/>
            </a:br>
            <a:r>
              <a:rPr lang="ar-SA" dirty="0"/>
              <a:t>وَثِقْتُ الأَخْطَاءِ عَلَى كُرَّاسَتِي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34120829-50D5-6BD4-B190-32636436CCE4}"/>
              </a:ext>
            </a:extLst>
          </p:cNvPr>
          <p:cNvSpPr/>
          <p:nvPr/>
        </p:nvSpPr>
        <p:spPr>
          <a:xfrm>
            <a:off x="2793077" y="369469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A9CC5FCD-20CC-AF92-AAAD-EE76942ABEAD}"/>
              </a:ext>
            </a:extLst>
          </p:cNvPr>
          <p:cNvSpPr/>
          <p:nvPr/>
        </p:nvSpPr>
        <p:spPr>
          <a:xfrm>
            <a:off x="2793077" y="5459581"/>
            <a:ext cx="6525034" cy="10422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E666144B-7F8D-95EF-F610-2E3A8EA78149}"/>
              </a:ext>
            </a:extLst>
          </p:cNvPr>
          <p:cNvSpPr/>
          <p:nvPr/>
        </p:nvSpPr>
        <p:spPr>
          <a:xfrm>
            <a:off x="8670967" y="1929799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B7CB512E-BBDB-7AC4-9593-C57FC769B978}"/>
              </a:ext>
            </a:extLst>
          </p:cNvPr>
          <p:cNvSpPr/>
          <p:nvPr/>
        </p:nvSpPr>
        <p:spPr>
          <a:xfrm>
            <a:off x="8749627" y="3675028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CE5F8B76-2FB3-7AB5-A36B-B088AAF6D50D}"/>
              </a:ext>
            </a:extLst>
          </p:cNvPr>
          <p:cNvSpPr/>
          <p:nvPr/>
        </p:nvSpPr>
        <p:spPr>
          <a:xfrm>
            <a:off x="8783146" y="5459581"/>
            <a:ext cx="991272" cy="1042219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5" name="Image 44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F85FE384-5206-5B9F-71D5-A3DEF800B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96"/>
          <a:stretch>
            <a:fillRect/>
          </a:stretch>
        </p:blipFill>
        <p:spPr>
          <a:xfrm>
            <a:off x="8868913" y="5552381"/>
            <a:ext cx="819738" cy="1004103"/>
          </a:xfrm>
          <a:prstGeom prst="rect">
            <a:avLst/>
          </a:prstGeom>
        </p:spPr>
      </p:pic>
      <p:pic>
        <p:nvPicPr>
          <p:cNvPr id="46" name="Image 45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D6E54C45-DBD0-359B-9B4C-81734BE81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r="30723"/>
          <a:stretch>
            <a:fillRect/>
          </a:stretch>
        </p:blipFill>
        <p:spPr>
          <a:xfrm>
            <a:off x="8783146" y="3737357"/>
            <a:ext cx="825910" cy="956886"/>
          </a:xfrm>
          <a:prstGeom prst="rect">
            <a:avLst/>
          </a:prstGeom>
        </p:spPr>
      </p:pic>
      <p:pic>
        <p:nvPicPr>
          <p:cNvPr id="47" name="Image 46" descr="Une image contenant émoticône, Dessin d’enfant, dessin humoristique, smiley&#10;&#10;Le contenu généré par l’IA peut être incorrect.">
            <a:extLst>
              <a:ext uri="{FF2B5EF4-FFF2-40B4-BE49-F238E27FC236}">
                <a16:creationId xmlns:a16="http://schemas.microsoft.com/office/drawing/2014/main" id="{3D4B21E4-3329-1923-8CFB-1DC1957B3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1"/>
          <a:stretch>
            <a:fillRect/>
          </a:stretch>
        </p:blipFill>
        <p:spPr>
          <a:xfrm>
            <a:off x="8847055" y="2037754"/>
            <a:ext cx="639096" cy="97693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E1674DBF-D1E7-1276-9CE5-EADD50A53AFC}"/>
              </a:ext>
            </a:extLst>
          </p:cNvPr>
          <p:cNvSpPr/>
          <p:nvPr/>
        </p:nvSpPr>
        <p:spPr>
          <a:xfrm>
            <a:off x="3225338" y="1987879"/>
            <a:ext cx="5386637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</a:t>
            </a:r>
            <a:r>
              <a:rPr lang="ar-SA" sz="2400" b="1" dirty="0">
                <a:solidFill>
                  <a:srgbClr val="C00000"/>
                </a:solidFill>
              </a:rPr>
              <a:t>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 </a:t>
            </a:r>
            <a:r>
              <a:rPr lang="ar-SA" sz="2400" b="1" dirty="0">
                <a:solidFill>
                  <a:srgbClr val="C00000"/>
                </a:solidFill>
              </a:rPr>
              <a:t>4</a:t>
            </a:r>
            <a:r>
              <a:rPr lang="ar-SA" sz="2400" b="1" dirty="0">
                <a:solidFill>
                  <a:srgbClr val="002060"/>
                </a:solidFill>
              </a:rPr>
              <a:t> أَسْئِلَةٍ </a:t>
            </a:r>
            <a:r>
              <a:rPr lang="ar-SA" sz="2400" b="1" dirty="0">
                <a:solidFill>
                  <a:srgbClr val="C00000"/>
                </a:solidFill>
              </a:rPr>
              <a:t>فَأَكْثَرَ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وَقُمْتُ بِتَصْحِيحِ الأَخْطَاءِ عَلَى كُرَّاسَتِي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DAE5F3-22B4-C531-E9FF-E0328FC53006}"/>
              </a:ext>
            </a:extLst>
          </p:cNvPr>
          <p:cNvSpPr/>
          <p:nvPr/>
        </p:nvSpPr>
        <p:spPr>
          <a:xfrm>
            <a:off x="3064794" y="3767072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مِنَ الإِجَابَةِ عَنْ </a:t>
            </a:r>
            <a:r>
              <a:rPr lang="ar-SA" sz="2400" b="1" dirty="0">
                <a:solidFill>
                  <a:srgbClr val="C00000"/>
                </a:solidFill>
              </a:rPr>
              <a:t>[3 أَو 2 أَو 1] فَقَطْ</a:t>
            </a:r>
            <a:r>
              <a:rPr lang="ar-SA" sz="2400" b="1" dirty="0">
                <a:solidFill>
                  <a:srgbClr val="002060"/>
                </a:solidFill>
              </a:rPr>
              <a:t> 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مَزِيدٍ مِنَ التَّدْرِيبِ عَلَى الفَهْمِ!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F895D8-081D-3A98-9551-9E18B141978C}"/>
              </a:ext>
            </a:extLst>
          </p:cNvPr>
          <p:cNvSpPr/>
          <p:nvPr/>
        </p:nvSpPr>
        <p:spPr>
          <a:xfrm>
            <a:off x="2969071" y="5511817"/>
            <a:ext cx="5466910" cy="89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rgbClr val="002060"/>
                </a:solidFill>
              </a:rPr>
              <a:t>تَمَكَّنْتُ </a:t>
            </a:r>
            <a:r>
              <a:rPr lang="ar-SA" sz="2400" b="1" dirty="0">
                <a:solidFill>
                  <a:srgbClr val="C00000"/>
                </a:solidFill>
              </a:rPr>
              <a:t>مِنَ الإِجَابَةِ الصَّحِيحَةِ </a:t>
            </a:r>
            <a:r>
              <a:rPr lang="ar-SA" sz="2400" b="1" dirty="0">
                <a:solidFill>
                  <a:srgbClr val="002060"/>
                </a:solidFill>
              </a:rPr>
              <a:t>عَنْ</a:t>
            </a:r>
            <a:r>
              <a:rPr lang="ar-SA" sz="2400" b="1" dirty="0">
                <a:solidFill>
                  <a:srgbClr val="C00000"/>
                </a:solidFill>
              </a:rPr>
              <a:t> [0] </a:t>
            </a:r>
            <a:r>
              <a:rPr lang="ar-SA" sz="2400" b="1" dirty="0">
                <a:solidFill>
                  <a:srgbClr val="002060"/>
                </a:solidFill>
              </a:rPr>
              <a:t>مِنَ الأَسْئِلَةِ</a:t>
            </a:r>
            <a:br>
              <a:rPr lang="ar-SA" sz="2400" dirty="0">
                <a:solidFill>
                  <a:srgbClr val="002060"/>
                </a:solidFill>
              </a:rPr>
            </a:br>
            <a:r>
              <a:rPr lang="ar-SA" sz="2400" b="1" dirty="0">
                <a:solidFill>
                  <a:schemeClr val="accent3">
                    <a:lumMod val="50000"/>
                  </a:schemeClr>
                </a:solidFill>
              </a:rPr>
              <a:t>أَحْتَاجُ إِلَى مُسَاعَدَةٍ مِنْ أُسْتَاذِي(تِي)</a:t>
            </a:r>
            <a:endParaRPr lang="fr-FR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Google Shape;1548;p49">
            <a:extLst>
              <a:ext uri="{FF2B5EF4-FFF2-40B4-BE49-F238E27FC236}">
                <a16:creationId xmlns:a16="http://schemas.microsoft.com/office/drawing/2014/main" id="{5728E539-7101-8D8A-9047-40E0C41132DB}"/>
              </a:ext>
            </a:extLst>
          </p:cNvPr>
          <p:cNvSpPr txBox="1">
            <a:spLocks/>
          </p:cNvSpPr>
          <p:nvPr/>
        </p:nvSpPr>
        <p:spPr>
          <a:xfrm>
            <a:off x="983431" y="12136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>
                <a:solidFill>
                  <a:schemeClr val="bg1">
                    <a:lumMod val="50000"/>
                  </a:schemeClr>
                </a:solidFill>
              </a:rPr>
              <a:t>4- التقويم الذاتي:  أقوم أدائي الذاتي في الفهم القرائي</a:t>
            </a:r>
            <a:endParaRPr lang="ar-SA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73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671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النشاط </a:t>
            </a:r>
            <a:r>
              <a:rPr kumimoji="0" lang="ar-S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الرابع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أوظفُ وأستثمرُ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  <p:sp>
        <p:nvSpPr>
          <p:cNvPr id="2" name="Google Shape;1548;p49">
            <a:extLst>
              <a:ext uri="{FF2B5EF4-FFF2-40B4-BE49-F238E27FC236}">
                <a16:creationId xmlns:a16="http://schemas.microsoft.com/office/drawing/2014/main" id="{190D2230-9C31-0604-3BC0-6F967EBB9524}"/>
              </a:ext>
            </a:extLst>
          </p:cNvPr>
          <p:cNvSpPr txBox="1">
            <a:spLocks/>
          </p:cNvSpPr>
          <p:nvPr/>
        </p:nvSpPr>
        <p:spPr>
          <a:xfrm>
            <a:off x="-594567" y="5985604"/>
            <a:ext cx="5418140" cy="2655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rgbClr val="C00000"/>
                </a:solidFill>
              </a:rPr>
              <a:t>ينجز مع التلاميذ الذين أنهوا مرحلة أجيب عن أسئلة الفهم</a:t>
            </a:r>
          </a:p>
        </p:txBody>
      </p:sp>
      <p:sp>
        <p:nvSpPr>
          <p:cNvPr id="4" name="Oval 45">
            <a:extLst>
              <a:ext uri="{FF2B5EF4-FFF2-40B4-BE49-F238E27FC236}">
                <a16:creationId xmlns:a16="http://schemas.microsoft.com/office/drawing/2014/main" id="{94016480-E2A9-8A8B-472E-EFA42270420F}"/>
              </a:ext>
            </a:extLst>
          </p:cNvPr>
          <p:cNvSpPr/>
          <p:nvPr/>
        </p:nvSpPr>
        <p:spPr>
          <a:xfrm>
            <a:off x="9415276" y="4087924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343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0C22407-2852-7CF0-EA09-5A83F02F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2FA783EC-6A83-D38E-4542-4B66439AFD9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863D2980-932C-B396-A3B8-00073EC4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511;p45">
            <a:extLst>
              <a:ext uri="{FF2B5EF4-FFF2-40B4-BE49-F238E27FC236}">
                <a16:creationId xmlns:a16="http://schemas.microsoft.com/office/drawing/2014/main" id="{21D933F7-C3D6-0516-1DCE-96F9D0876137}"/>
              </a:ext>
            </a:extLst>
          </p:cNvPr>
          <p:cNvSpPr txBox="1">
            <a:spLocks/>
          </p:cNvSpPr>
          <p:nvPr/>
        </p:nvSpPr>
        <p:spPr>
          <a:xfrm>
            <a:off x="1903459" y="439041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توظيف تعلماتهم السابقة لإنتاج جمل تفسيرية لحدث واقعي على غرار الجملة المقترحة. </a:t>
            </a:r>
            <a:endParaRPr lang="ar-SA" sz="1600" i="1" dirty="0"/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D5D11558-01AF-44C3-3708-85D25F7FC695}"/>
              </a:ext>
            </a:extLst>
          </p:cNvPr>
          <p:cNvSpPr txBox="1">
            <a:spLocks/>
          </p:cNvSpPr>
          <p:nvPr/>
        </p:nvSpPr>
        <p:spPr>
          <a:xfrm>
            <a:off x="953451" y="15134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الآن، سنوظف </a:t>
            </a:r>
            <a:r>
              <a:rPr lang="ar-SA" sz="1800" b="1" dirty="0" err="1">
                <a:solidFill>
                  <a:schemeClr val="bg1">
                    <a:lumMod val="50000"/>
                  </a:schemeClr>
                </a:solidFill>
              </a:rPr>
              <a:t>تعلماتنا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 في إنتاج جمل تفسيرية لحدث واقعي</a:t>
            </a: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9555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3B1984-79F5-2DD1-90C4-83DE0CAB471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D1789EA-D431-4811-ADEE-6B83AFD14474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تِمُّ الجُمَلَ بِتَعَابِيرَ تَفْسِيرِيَّةٍ مُنَاسِبَةٍ وَأَقْرَؤُهَا بِطَلَاقَةٍ (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فَ - لِأَنَّ - وَقَدْ - وَ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).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1BC328A-4EAB-C28F-30A9-BE4AF4D28DD4}"/>
              </a:ext>
            </a:extLst>
          </p:cNvPr>
          <p:cNvSpPr txBox="1"/>
          <p:nvPr/>
        </p:nvSpPr>
        <p:spPr>
          <a:xfrm>
            <a:off x="1130531" y="1958302"/>
            <a:ext cx="962613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غَرَقَتِ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ٱلسَّفِينَةُ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بِسُرْعَةٍ، 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لِأَنَّ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ٱلطَّاقَمَ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لَمْ يَنْتَبِهْ لِلْتَّحْذِيرَاتِ.</a:t>
            </a:r>
            <a:endParaRPr lang="ar-MA" sz="2400" dirty="0">
              <a:solidFill>
                <a:srgbClr val="002060"/>
              </a:solidFill>
              <a:cs typeface="Mudir MT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Wingdings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كَانَتِ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ٱلتَّايتَانِيكُ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ضَخْمَةً جِدًّا، </a:t>
            </a:r>
            <a:r>
              <a:rPr lang="ar-MA" sz="2400" dirty="0">
                <a:solidFill>
                  <a:srgbClr val="002060"/>
                </a:solidFill>
                <a:cs typeface="Mudir MT" pitchFamily="2" charset="-78"/>
              </a:rPr>
              <a:t>( ..............) 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فطُولُهَا يَتَجَاوَزُ  250 مترًا.</a:t>
            </a:r>
          </a:p>
          <a:p>
            <a:pPr marL="171450" indent="-1714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اِصْطَدَمَتِ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ٱلسَّفِينَةُ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بِجَبَلٍ جَلِيدِيٍّ،</a:t>
            </a:r>
            <a:r>
              <a:rPr lang="ar-MA" sz="2400" dirty="0">
                <a:solidFill>
                  <a:srgbClr val="002060"/>
                </a:solidFill>
                <a:cs typeface="Mudir MT" pitchFamily="2" charset="-78"/>
              </a:rPr>
              <a:t>(....................)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تَسَبَّبَ ذَلِكَ فِي تَمَزُّقِ هَيْكَلِهَا.</a:t>
            </a:r>
            <a:endParaRPr lang="ar-MA" sz="2400" dirty="0">
              <a:solidFill>
                <a:srgbClr val="002060"/>
              </a:solidFill>
              <a:cs typeface="Mudir MT" pitchFamily="2" charset="-78"/>
            </a:endParaRPr>
          </a:p>
          <a:p>
            <a:pPr marL="171450" indent="-1714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أَصْبَحَتِ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ٱلْحَادِثَةُ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مَشْهُورَةً عَالَمِيًّا، </a:t>
            </a:r>
            <a:r>
              <a:rPr lang="ar-MA" sz="2400" dirty="0">
                <a:solidFill>
                  <a:srgbClr val="002060"/>
                </a:solidFill>
                <a:cs typeface="Mudir MT" pitchFamily="2" charset="-78"/>
              </a:rPr>
              <a:t>(..............)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تَرْمُزُ إِلَى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ٱلْغُرُورِ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ٱلْبَشَرِيِّ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.	</a:t>
            </a:r>
            <a:endParaRPr lang="fr-FR" sz="2400" dirty="0">
              <a:solidFill>
                <a:srgbClr val="002060"/>
              </a:solidFill>
              <a:cs typeface="Mudi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83068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11;p45">
            <a:extLst>
              <a:ext uri="{FF2B5EF4-FFF2-40B4-BE49-F238E27FC236}">
                <a16:creationId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2583543" y="406401"/>
            <a:ext cx="8746626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8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وتوثيق أجوبة نموذجية على السبورة.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ADE57-1690-A483-8268-E2164F234420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6BA2CAF-FF8E-05A0-1747-5AD3117DCB78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22860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تِمُّ الجُمَلَ بِتَعَابِيرَ تَفْسِيرِيَّةٍ مُنَاسِبَةٍ وَأَقْرَؤُهَا بِطَلَاقَةٍ (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فَ - لِأَنَّ - وَقَدْ - وَ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).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FC0424-640A-06E4-C58B-B406F1AA7478}"/>
              </a:ext>
            </a:extLst>
          </p:cNvPr>
          <p:cNvSpPr txBox="1"/>
          <p:nvPr/>
        </p:nvSpPr>
        <p:spPr>
          <a:xfrm>
            <a:off x="1130531" y="1958302"/>
            <a:ext cx="9626138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غَرَقَتِ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ٱلسَّفِينَةُ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بِسُرْعَةٍ، 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لِأَنَّ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ٱلطَّاقَمَ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لَمْ يَنْتَبِهْ لِلْتَّحْذِيرَاتِ.</a:t>
            </a:r>
            <a:endParaRPr lang="ar-MA" sz="2400" dirty="0">
              <a:solidFill>
                <a:srgbClr val="002060"/>
              </a:solidFill>
              <a:cs typeface="Mudir MT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Wingdings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كَانَتِ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ٱلتَّايتَانِيكُ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ضَخْمَةً جِدًّا، 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فَ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طُولُهَا يَتَجَاوَزُ  250 مترًا.</a:t>
            </a:r>
          </a:p>
          <a:p>
            <a:pPr marL="171450" indent="-1714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اِصْطَدَمَتِ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ٱلسَّفِينَةُ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بِجَبَلٍ جَلِيدِيٍّ،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 وَقَدْ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تَسَبَّبَ ذَلِكَ فِي تَمَزُّقِ هَيْكَلِهَا.</a:t>
            </a:r>
            <a:endParaRPr lang="ar-MA" sz="2400" dirty="0">
              <a:solidFill>
                <a:srgbClr val="002060"/>
              </a:solidFill>
              <a:cs typeface="Mudir MT" pitchFamily="2" charset="-78"/>
            </a:endParaRPr>
          </a:p>
          <a:p>
            <a:pPr marL="171450" indent="-1714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أَصْبَحَتِ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ٱلْحَادِثَةُ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مَشْهُورَةً عَالَمِيًّا، </a:t>
            </a:r>
            <a:r>
              <a:rPr lang="ar-SA" sz="2400" dirty="0">
                <a:solidFill>
                  <a:srgbClr val="C00000"/>
                </a:solidFill>
                <a:cs typeface="Mudir MT" pitchFamily="2" charset="-78"/>
              </a:rPr>
              <a:t>و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تَرْمُزُ إِلَى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ٱلْغُرُورِ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dirty="0" err="1">
                <a:solidFill>
                  <a:srgbClr val="002060"/>
                </a:solidFill>
                <a:cs typeface="Mudir MT" pitchFamily="2" charset="-78"/>
              </a:rPr>
              <a:t>ٱلْبَشَرِيِّ</a:t>
            </a:r>
            <a:r>
              <a:rPr lang="ar-SA" sz="2400" dirty="0">
                <a:solidFill>
                  <a:srgbClr val="002060"/>
                </a:solidFill>
                <a:cs typeface="Mudir MT" pitchFamily="2" charset="-78"/>
              </a:rPr>
              <a:t>.	</a:t>
            </a:r>
            <a:endParaRPr lang="fr-FR" sz="2400" dirty="0">
              <a:solidFill>
                <a:srgbClr val="002060"/>
              </a:solidFill>
              <a:cs typeface="Mudi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108960" y="2323597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endParaRPr lang="fr-FR" sz="2400" dirty="0"/>
          </a:p>
        </p:txBody>
      </p:sp>
      <p:sp>
        <p:nvSpPr>
          <p:cNvPr id="2" name="Oval 45">
            <a:extLst>
              <a:ext uri="{FF2B5EF4-FFF2-40B4-BE49-F238E27FC236}">
                <a16:creationId xmlns:a16="http://schemas.microsoft.com/office/drawing/2014/main" id="{9CCA321B-A251-CEFD-6EB7-B3CACF014C53}"/>
              </a:ext>
            </a:extLst>
          </p:cNvPr>
          <p:cNvSpPr/>
          <p:nvPr/>
        </p:nvSpPr>
        <p:spPr>
          <a:xfrm>
            <a:off x="9165894" y="3612213"/>
            <a:ext cx="831273" cy="688272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1680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92;p59">
            <a:extLst>
              <a:ext uri="{FF2B5EF4-FFF2-40B4-BE49-F238E27FC236}">
                <a16:creationId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التفسيري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 بعبارات وأساليب  جديدة تتعلق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بتفسير حدث واقعي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سردية مما 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77ABE-3A2B-4B2E-BB26-E21BAD8E3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92;p59">
            <a:extLst>
              <a:ext uri="{FF2B5EF4-FFF2-40B4-BE49-F238E27FC236}">
                <a16:creationId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في تفسير حدث واقعي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بعبارات وأساليب  جديدة تتعلق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بالتفسير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371282" y="491413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04;p225">
            <a:extLst>
              <a:ext uri="{FF2B5EF4-FFF2-40B4-BE49-F238E27FC236}">
                <a16:creationId xmlns:a16="http://schemas.microsoft.com/office/drawing/2014/main" id="{650C48D1-9DDF-5EC3-090D-AAD544827423}"/>
              </a:ext>
            </a:extLst>
          </p:cNvPr>
          <p:cNvSpPr txBox="1"/>
          <p:nvPr/>
        </p:nvSpPr>
        <p:spPr>
          <a:xfrm>
            <a:off x="6297157" y="1375188"/>
            <a:ext cx="483015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غَرِقَتْ سَفِينَةُ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التَّايْتَانِيكِ بالْمُحِيطِ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ٱلْأَطْلَسِيِّ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5;p225">
            <a:extLst>
              <a:ext uri="{FF2B5EF4-FFF2-40B4-BE49-F238E27FC236}">
                <a16:creationId xmlns:a16="http://schemas.microsoft.com/office/drawing/2014/main" id="{5B88C9D5-A0DF-DD6E-BE86-7107F80CDEFD}"/>
              </a:ext>
            </a:extLst>
          </p:cNvPr>
          <p:cNvSpPr txBox="1"/>
          <p:nvPr/>
        </p:nvSpPr>
        <p:spPr>
          <a:xfrm>
            <a:off x="4381500" y="2518056"/>
            <a:ext cx="5344657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تَجَاهَلَ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ٱلطَّاقِمُ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تَحْذِيرَاتٍ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حَوْلَ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ٱلْجِبَالِ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ٱلْجَلِيدِيَّةِ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706;p225">
            <a:extLst>
              <a:ext uri="{FF2B5EF4-FFF2-40B4-BE49-F238E27FC236}">
                <a16:creationId xmlns:a16="http://schemas.microsoft.com/office/drawing/2014/main" id="{E60AAF5C-6354-D600-2109-4680C23DFB5B}"/>
              </a:ext>
            </a:extLst>
          </p:cNvPr>
          <p:cNvSpPr txBox="1"/>
          <p:nvPr/>
        </p:nvSpPr>
        <p:spPr>
          <a:xfrm>
            <a:off x="3807228" y="3885761"/>
            <a:ext cx="4003271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اصْطَدَمَتِ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السَفِينَةُ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بِجَبَلٍ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جَلِيدِيٍّ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r>
              <a:rPr lang="fr-FR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endParaRPr lang="fr-FR" sz="2400" dirty="0"/>
          </a:p>
        </p:txBody>
      </p:sp>
      <p:sp>
        <p:nvSpPr>
          <p:cNvPr id="20" name="Google Shape;1707;p225">
            <a:extLst>
              <a:ext uri="{FF2B5EF4-FFF2-40B4-BE49-F238E27FC236}">
                <a16:creationId xmlns:a16="http://schemas.microsoft.com/office/drawing/2014/main" id="{5DADC994-997B-894A-995B-A7F187B8F9D6}"/>
              </a:ext>
            </a:extLst>
          </p:cNvPr>
          <p:cNvSpPr txBox="1"/>
          <p:nvPr/>
        </p:nvSpPr>
        <p:spPr>
          <a:xfrm>
            <a:off x="1216605" y="5137307"/>
            <a:ext cx="412941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لَمْ تَكُنْ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قَوَارِبُ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ٱلنَّجَاةِ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cs typeface="Mudir MT" pitchFamily="2" charset="-78"/>
              </a:rPr>
              <a:t>كَافِيَةً</a:t>
            </a: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لِلرُّكَّابِ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26ACA-E593-033A-084E-39EE9D0EF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  <a:buFont typeface="Calibri"/>
              <a:buNone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فِي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ٱلْمَنزِلِ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،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ٱكْتُبْ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جملا تفسيرية لحدث المسيرة الخضراء أوظف فيها الألفاظ والعبارات المقترحة.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64579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AFA101-F46B-C69B-A2AB-35B9034A45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Google Shape;1705;p225">
            <a:extLst>
              <a:ext uri="{FF2B5EF4-FFF2-40B4-BE49-F238E27FC236}">
                <a16:creationId xmlns:a16="http://schemas.microsoft.com/office/drawing/2014/main" id="{192F3836-CFD1-356E-1C84-2A85E22A52D1}"/>
              </a:ext>
            </a:extLst>
          </p:cNvPr>
          <p:cNvSpPr txBox="1"/>
          <p:nvPr/>
        </p:nvSpPr>
        <p:spPr>
          <a:xfrm>
            <a:off x="7050850" y="1414362"/>
            <a:ext cx="2294579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حدث وطني سلمي </a:t>
            </a:r>
            <a:endParaRPr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0" name="Google Shape;1705;p225">
            <a:extLst>
              <a:ext uri="{FF2B5EF4-FFF2-40B4-BE49-F238E27FC236}">
                <a16:creationId xmlns:a16="http://schemas.microsoft.com/office/drawing/2014/main" id="{1E17A225-BEFB-F451-A304-99F3401D3D42}"/>
              </a:ext>
            </a:extLst>
          </p:cNvPr>
          <p:cNvSpPr txBox="1"/>
          <p:nvPr/>
        </p:nvSpPr>
        <p:spPr>
          <a:xfrm>
            <a:off x="3817474" y="1414362"/>
            <a:ext cx="3128623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استرجع به المغرب صحراءه</a:t>
            </a:r>
            <a:endParaRPr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1" name="Google Shape;1705;p225">
            <a:extLst>
              <a:ext uri="{FF2B5EF4-FFF2-40B4-BE49-F238E27FC236}">
                <a16:creationId xmlns:a16="http://schemas.microsoft.com/office/drawing/2014/main" id="{E6321ACE-FB2E-EDF3-886E-F3283CAFD3B0}"/>
              </a:ext>
            </a:extLst>
          </p:cNvPr>
          <p:cNvSpPr txBox="1"/>
          <p:nvPr/>
        </p:nvSpPr>
        <p:spPr>
          <a:xfrm>
            <a:off x="4189615" y="2022064"/>
            <a:ext cx="5155814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شارك فيها أكثر من 350 ألف متطوع ومتطوعة</a:t>
            </a:r>
            <a:endParaRPr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4" name="Google Shape;1705;p225">
            <a:extLst>
              <a:ext uri="{FF2B5EF4-FFF2-40B4-BE49-F238E27FC236}">
                <a16:creationId xmlns:a16="http://schemas.microsoft.com/office/drawing/2014/main" id="{F0AFBCA0-674F-6D76-C9E6-5FA84E5DE5C7}"/>
              </a:ext>
            </a:extLst>
          </p:cNvPr>
          <p:cNvSpPr txBox="1"/>
          <p:nvPr/>
        </p:nvSpPr>
        <p:spPr>
          <a:xfrm>
            <a:off x="4455895" y="2692078"/>
            <a:ext cx="4889534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تثبت أن الشعب المغربي متمسك بأرضه</a:t>
            </a:r>
            <a:endParaRPr lang="fr-FR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5" name="Google Shape;1705;p225">
            <a:extLst>
              <a:ext uri="{FF2B5EF4-FFF2-40B4-BE49-F238E27FC236}">
                <a16:creationId xmlns:a16="http://schemas.microsoft.com/office/drawing/2014/main" id="{922AC16A-44DC-F41E-3E6C-7CA8A1089452}"/>
              </a:ext>
            </a:extLst>
          </p:cNvPr>
          <p:cNvSpPr txBox="1"/>
          <p:nvPr/>
        </p:nvSpPr>
        <p:spPr>
          <a:xfrm>
            <a:off x="3059085" y="3329959"/>
            <a:ext cx="633178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حدث تاريخي يُحتفل به كل سنة في السادس من نونبر</a:t>
            </a:r>
            <a:endParaRPr lang="fr-FR" sz="2400" b="1" dirty="0">
              <a:solidFill>
                <a:srgbClr val="002060"/>
              </a:solidFill>
              <a:cs typeface="Mudir MT" pitchFamily="2" charset="-78"/>
            </a:endParaRPr>
          </a:p>
        </p:txBody>
      </p:sp>
      <p:sp>
        <p:nvSpPr>
          <p:cNvPr id="16" name="Google Shape;1705;p225">
            <a:extLst>
              <a:ext uri="{FF2B5EF4-FFF2-40B4-BE49-F238E27FC236}">
                <a16:creationId xmlns:a16="http://schemas.microsoft.com/office/drawing/2014/main" id="{FEFB0665-333C-6605-5A48-4EC5E0C79BEE}"/>
              </a:ext>
            </a:extLst>
          </p:cNvPr>
          <p:cNvSpPr txBox="1"/>
          <p:nvPr/>
        </p:nvSpPr>
        <p:spPr>
          <a:xfrm>
            <a:off x="4771506" y="4135079"/>
            <a:ext cx="3972912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استجابة لنداء الملك الحسن الثاني</a:t>
            </a:r>
            <a:endParaRPr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 dirty="0" err="1"/>
              <a:t>ٱلْحَصَّةِ</a:t>
            </a:r>
            <a:r>
              <a:rPr lang="ar-MA" sz="2400" dirty="0"/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4959</TotalTime>
  <Words>3461</Words>
  <Application>Microsoft Office PowerPoint</Application>
  <PresentationFormat>Grand écran</PresentationFormat>
  <Paragraphs>454</Paragraphs>
  <Slides>56</Slides>
  <Notes>26</Notes>
  <HiddenSlides>10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56</vt:i4>
      </vt:variant>
    </vt:vector>
  </HeadingPairs>
  <TitlesOfParts>
    <vt:vector size="73" baseType="lpstr">
      <vt:lpstr>Aptos</vt:lpstr>
      <vt:lpstr>Arial</vt:lpstr>
      <vt:lpstr>Calibri</vt:lpstr>
      <vt:lpstr>Calibri (En-têtes)</vt:lpstr>
      <vt:lpstr>Calibri Light</vt:lpstr>
      <vt:lpstr>Dosis</vt:lpstr>
      <vt:lpstr>Mudir MT</vt:lpstr>
      <vt:lpstr>Poppins ExtraBold</vt:lpstr>
      <vt:lpstr>Simplified Arabic</vt:lpstr>
      <vt:lpstr>Symbol</vt:lpstr>
      <vt:lpstr>Times New Roman</vt:lpstr>
      <vt:lpstr>Wingdings</vt:lpstr>
      <vt:lpstr>Thème Office</vt:lpstr>
      <vt:lpstr>2_Thème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أقرأ الجمل بطلاقة. </vt:lpstr>
      <vt:lpstr>Présentation PowerPoint</vt:lpstr>
      <vt:lpstr>2- الممارسة الموجهة: نقرأ الآن الجمل قِرَاءَة صامتة، ونضع سطرا أسفل الكلمات التي نجد صعوبة في قراءتها بدقة وفق معايير: السلامة من الأخطاء.</vt:lpstr>
      <vt:lpstr>2- الممارسة الموجهة: نقرأ الآن الجمل بطلاقة وفق معايير معايير الدقة في القراءة: أي السلامة من الأخطاء.</vt:lpstr>
      <vt:lpstr>3- الممارسة المستقلة: أقرأ الآن النص بطلاقة: نطق الحروف من مخارجها الصحيحة؛ - التمييز بين الحركات القصيرة والطويلة، الشدة والتنوين.</vt:lpstr>
      <vt:lpstr>4- التغذية الراجعة: أقرأ الكلمات التي كنت أجد صعوبة في قراءتها بطلاقة ) المسطر تحتها أثناء القراءة الصامتة( 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 لاحظوا معي السؤال الأول: 1- أَينَ غَرِقَتْ سَفِينةُ التَّايْتَانِيكِ؟ </vt:lpstr>
      <vt:lpstr>2- الممارسة الموجهة:  ننتقل الآن، إلى الجواب عن السؤالين 2 و3 بشكل ثنائي؟</vt:lpstr>
      <vt:lpstr>2- الممارسة الموجهة:  الجواب عن السؤالين 2 و3 بشكل ثنائي؟</vt:lpstr>
      <vt:lpstr>3- الممارسة المستقلة:  ننتقل الآن، إلى الجواب عن بقية الأسئلة بشكل فردي؟</vt:lpstr>
      <vt:lpstr>3- الممارسة المستقلة:  ننتقل الآن، إلى الجواب عن بقية الأسئلة بشكل فردي؟</vt:lpstr>
      <vt:lpstr>4- التقويم الذاتي:  أقوم أدائي الذاتي في الفهم القرائي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OUTIZGUI AHMED</cp:lastModifiedBy>
  <cp:revision>114</cp:revision>
  <dcterms:created xsi:type="dcterms:W3CDTF">2025-08-08T14:19:48Z</dcterms:created>
  <dcterms:modified xsi:type="dcterms:W3CDTF">2025-09-21T22:40:03Z</dcterms:modified>
</cp:coreProperties>
</file>