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18"/>
  </p:notesMasterIdLst>
  <p:handoutMasterIdLst>
    <p:handoutMasterId r:id="rId19"/>
  </p:handoutMasterIdLst>
  <p:sldIdLst>
    <p:sldId id="2147483553" r:id="rId4"/>
    <p:sldId id="2147483485" r:id="rId5"/>
    <p:sldId id="2147483397" r:id="rId6"/>
    <p:sldId id="263" r:id="rId7"/>
    <p:sldId id="2134806567" r:id="rId8"/>
    <p:sldId id="266" r:id="rId9"/>
    <p:sldId id="267" r:id="rId10"/>
    <p:sldId id="2147483620" r:id="rId11"/>
    <p:sldId id="2147483622" r:id="rId12"/>
    <p:sldId id="2147483623" r:id="rId13"/>
    <p:sldId id="2147483626" r:id="rId14"/>
    <p:sldId id="2147483627" r:id="rId15"/>
    <p:sldId id="2147483628" r:id="rId16"/>
    <p:sldId id="2134806584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7"/>
            <p14:sldId id="263"/>
            <p14:sldId id="2134806567"/>
            <p14:sldId id="266"/>
            <p14:sldId id="267"/>
            <p14:sldId id="2147483620"/>
          </p14:sldIdLst>
        </p14:section>
        <p14:section name="Activité rituelle" id="{79315A69-A635-48A2-B9BA-98FE67B817D4}">
          <p14:sldIdLst>
            <p14:sldId id="2147483622"/>
            <p14:sldId id="2147483623"/>
            <p14:sldId id="2147483626"/>
            <p14:sldId id="2147483627"/>
            <p14:sldId id="2147483628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C0"/>
    <a:srgbClr val="FF6565"/>
    <a:srgbClr val="AB20B6"/>
    <a:srgbClr val="DC94DE"/>
    <a:srgbClr val="B27096"/>
    <a:srgbClr val="FDDF43"/>
    <a:srgbClr val="EB926C"/>
    <a:srgbClr val="5FADE4"/>
    <a:srgbClr val="767171"/>
    <a:srgbClr val="F587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03" autoAdjust="0"/>
    <p:restoredTop sz="94690" autoAdjust="0"/>
  </p:normalViewPr>
  <p:slideViewPr>
    <p:cSldViewPr snapToGrid="0">
      <p:cViewPr>
        <p:scale>
          <a:sx n="90" d="100"/>
          <a:sy n="90" d="100"/>
        </p:scale>
        <p:origin x="396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27/02/2026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27/02/2026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3289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2F701E9-030C-9268-595D-BAFA661A1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C6B80F56-6885-3930-117C-247E1DDFB8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6E249C91-3FA6-4927-90B8-5751AB771F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62308CDD-7E16-EE6C-BD54-091F925D78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988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27/02/2026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pic>
        <p:nvPicPr>
          <p:cNvPr id="2" name="Picture 3" descr="Image générée">
            <a:extLst>
              <a:ext uri="{FF2B5EF4-FFF2-40B4-BE49-F238E27FC236}">
                <a16:creationId xmlns:a16="http://schemas.microsoft.com/office/drawing/2014/main" id="{85753210-9EF3-C210-CF73-03C92DA444E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10">
            <a:extLst>
              <a:ext uri="{FF2B5EF4-FFF2-40B4-BE49-F238E27FC236}">
                <a16:creationId xmlns:a16="http://schemas.microsoft.com/office/drawing/2014/main" id="{FE29743E-CAD4-530B-D4EB-BB3B42F00F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u contenu 14">
            <a:extLst>
              <a:ext uri="{FF2B5EF4-FFF2-40B4-BE49-F238E27FC236}">
                <a16:creationId xmlns:a16="http://schemas.microsoft.com/office/drawing/2014/main" id="{83CE5354-5ACE-3ED6-72E0-856F99D38FC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27/02/2026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27/02/2026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27/02/2026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27/02/2026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27/02/2026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27/02/2026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27/02/2026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27/02/2026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  <p:sldLayoutId id="214748377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noProof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Physique chimie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479034" y="180527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9664935" y="1995647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9768335" y="2586578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noProof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1226611" y="2701018"/>
            <a:ext cx="4226283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3</a:t>
            </a:r>
            <a:endParaRPr lang="fr-FR" sz="3200" b="1" kern="0" noProof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44752" y="3913959"/>
            <a:ext cx="5990003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133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91;p1">
            <a:extLst>
              <a:ext uri="{FF2B5EF4-FFF2-40B4-BE49-F238E27FC236}">
                <a16:creationId xmlns:a16="http://schemas.microsoft.com/office/drawing/2014/main" id="{11B7DF38-B518-FE40-DACC-62F9E20B3DF9}"/>
              </a:ext>
            </a:extLst>
          </p:cNvPr>
          <p:cNvSpPr txBox="1"/>
          <p:nvPr/>
        </p:nvSpPr>
        <p:spPr>
          <a:xfrm>
            <a:off x="3103329" y="4693650"/>
            <a:ext cx="35877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400" b="1" i="1" u="none" strike="noStrike" cap="none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Séance </a:t>
            </a:r>
            <a:r>
              <a:rPr lang="fr-FR" sz="2400" b="1" i="1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lang="fr-F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CB29DF8-DA9E-E2F5-BC42-B056D8414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2326" y="3453664"/>
            <a:ext cx="3524244" cy="2609033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C564AAE-846C-10F1-DB44-2D2D7D25B48F}"/>
              </a:ext>
            </a:extLst>
          </p:cNvPr>
          <p:cNvSpPr txBox="1"/>
          <p:nvPr/>
        </p:nvSpPr>
        <p:spPr>
          <a:xfrm>
            <a:off x="539496" y="3974355"/>
            <a:ext cx="5352128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Correction du devoir maison n° 1</a:t>
            </a:r>
          </a:p>
        </p:txBody>
      </p:sp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E7B09-C684-194C-B247-3B7F2A5DA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8">
            <a:extLst>
              <a:ext uri="{FF2B5EF4-FFF2-40B4-BE49-F238E27FC236}">
                <a16:creationId xmlns:a16="http://schemas.microsoft.com/office/drawing/2014/main" id="{95661B48-4A5F-92FE-9E74-8C8352FEDB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9623" y="276561"/>
            <a:ext cx="461665" cy="461665"/>
          </a:xfrm>
          <a:prstGeom prst="rect">
            <a:avLst/>
          </a:prstGeom>
        </p:spPr>
      </p:pic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54284E63-5B5B-7937-DE2F-31F32671F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2518" y="276561"/>
            <a:ext cx="486679" cy="48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40DAB348-F366-9DF5-9458-D3086879B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Passons maintenant à l’exercice 2 page 87. 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DBE27CCF-03C7-A8AB-0D6A-FEB19C35122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  <p:pic>
        <p:nvPicPr>
          <p:cNvPr id="6" name="Image 5" descr="Une image contenant texte, capture d’écran, ligne, logiciel&#10;&#10;Le contenu généré par l’IA peut être incorrect.">
            <a:extLst>
              <a:ext uri="{FF2B5EF4-FFF2-40B4-BE49-F238E27FC236}">
                <a16:creationId xmlns:a16="http://schemas.microsoft.com/office/drawing/2014/main" id="{44616A99-3DA9-EAD6-8B61-2883A2F2DCC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79" t="3309" r="17687" b="2106"/>
          <a:stretch>
            <a:fillRect/>
          </a:stretch>
        </p:blipFill>
        <p:spPr>
          <a:xfrm>
            <a:off x="399752" y="1284539"/>
            <a:ext cx="7210697" cy="3260157"/>
          </a:xfrm>
          <a:prstGeom prst="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36E88C0F-3239-A234-7876-86F4521B2692}"/>
              </a:ext>
            </a:extLst>
          </p:cNvPr>
          <p:cNvCxnSpPr>
            <a:cxnSpLocks/>
          </p:cNvCxnSpPr>
          <p:nvPr/>
        </p:nvCxnSpPr>
        <p:spPr>
          <a:xfrm>
            <a:off x="3684848" y="3050828"/>
            <a:ext cx="791357" cy="597802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D68F5AE9-F291-5F49-666D-02E0EF415D85}"/>
              </a:ext>
            </a:extLst>
          </p:cNvPr>
          <p:cNvCxnSpPr>
            <a:cxnSpLocks/>
          </p:cNvCxnSpPr>
          <p:nvPr/>
        </p:nvCxnSpPr>
        <p:spPr>
          <a:xfrm>
            <a:off x="2726905" y="4151477"/>
            <a:ext cx="791357" cy="597802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2F23367E-E3F3-21CE-9E8F-6EC64EC6BDFD}"/>
              </a:ext>
            </a:extLst>
          </p:cNvPr>
          <p:cNvCxnSpPr>
            <a:cxnSpLocks/>
          </p:cNvCxnSpPr>
          <p:nvPr/>
        </p:nvCxnSpPr>
        <p:spPr>
          <a:xfrm flipH="1">
            <a:off x="2443315" y="3050828"/>
            <a:ext cx="1241533" cy="106451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C0AF8126-436E-2510-08BF-21E046C17B24}"/>
              </a:ext>
            </a:extLst>
          </p:cNvPr>
          <p:cNvCxnSpPr>
            <a:cxnSpLocks/>
          </p:cNvCxnSpPr>
          <p:nvPr/>
        </p:nvCxnSpPr>
        <p:spPr>
          <a:xfrm>
            <a:off x="2443315" y="3150738"/>
            <a:ext cx="283590" cy="972091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1A36B3D4-94B5-3C01-9B82-BF6208CD1ACA}"/>
              </a:ext>
            </a:extLst>
          </p:cNvPr>
          <p:cNvCxnSpPr>
            <a:cxnSpLocks/>
          </p:cNvCxnSpPr>
          <p:nvPr/>
        </p:nvCxnSpPr>
        <p:spPr>
          <a:xfrm>
            <a:off x="3173500" y="3648630"/>
            <a:ext cx="745357" cy="495701"/>
          </a:xfrm>
          <a:prstGeom prst="line">
            <a:avLst/>
          </a:prstGeom>
          <a:ln w="127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D70B71AA-0A36-D04A-1FEB-5724C6F696BE}"/>
              </a:ext>
            </a:extLst>
          </p:cNvPr>
          <p:cNvCxnSpPr>
            <a:cxnSpLocks/>
          </p:cNvCxnSpPr>
          <p:nvPr/>
        </p:nvCxnSpPr>
        <p:spPr>
          <a:xfrm>
            <a:off x="2433058" y="3152055"/>
            <a:ext cx="745357" cy="495701"/>
          </a:xfrm>
          <a:prstGeom prst="line">
            <a:avLst/>
          </a:prstGeom>
          <a:ln w="127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96E97BEE-8F8E-E8BF-DF38-3CD811F508E5}"/>
              </a:ext>
            </a:extLst>
          </p:cNvPr>
          <p:cNvGrpSpPr/>
          <p:nvPr/>
        </p:nvGrpSpPr>
        <p:grpSpPr>
          <a:xfrm>
            <a:off x="3469637" y="2919617"/>
            <a:ext cx="461665" cy="1231860"/>
            <a:chOff x="3469637" y="2919617"/>
            <a:chExt cx="461665" cy="1231860"/>
          </a:xfrm>
        </p:grpSpPr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E71BD352-76FD-8EAF-A4E3-32C843E761D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684848" y="3050828"/>
              <a:ext cx="234009" cy="1100649"/>
            </a:xfrm>
            <a:prstGeom prst="line">
              <a:avLst/>
            </a:prstGeom>
            <a:ln w="19050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E9BD4678-F261-FE7A-B907-5D54D91039CF}"/>
                </a:ext>
              </a:extLst>
            </p:cNvPr>
            <p:cNvSpPr txBox="1"/>
            <p:nvPr/>
          </p:nvSpPr>
          <p:spPr>
            <a:xfrm rot="15135309">
              <a:off x="3323866" y="3065388"/>
              <a:ext cx="7532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i="1" dirty="0">
                  <a:solidFill>
                    <a:srgbClr val="FF0000"/>
                  </a:solidFill>
                </a:rPr>
                <a:t>&gt;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1F1E6648-BA9B-D92F-26CF-6EEA4321097C}"/>
              </a:ext>
            </a:extLst>
          </p:cNvPr>
          <p:cNvGrpSpPr/>
          <p:nvPr/>
        </p:nvGrpSpPr>
        <p:grpSpPr>
          <a:xfrm>
            <a:off x="2726905" y="3905211"/>
            <a:ext cx="1191952" cy="461665"/>
            <a:chOff x="2726905" y="3905211"/>
            <a:chExt cx="1191952" cy="461665"/>
          </a:xfrm>
        </p:grpSpPr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A01E16D2-A286-DDE0-69C4-E1DBE6EDAC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26905" y="4124576"/>
              <a:ext cx="1191952" cy="25584"/>
            </a:xfrm>
            <a:prstGeom prst="line">
              <a:avLst/>
            </a:prstGeom>
            <a:ln w="12700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E6E94D47-59F6-05BA-114B-190C659F8E07}"/>
                </a:ext>
              </a:extLst>
            </p:cNvPr>
            <p:cNvSpPr txBox="1"/>
            <p:nvPr/>
          </p:nvSpPr>
          <p:spPr>
            <a:xfrm rot="11064481">
              <a:off x="2806549" y="3905211"/>
              <a:ext cx="7532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i="1" dirty="0">
                  <a:solidFill>
                    <a:srgbClr val="FF0000"/>
                  </a:solidFill>
                </a:rPr>
                <a:t>&gt;</a:t>
              </a:r>
            </a:p>
          </p:txBody>
        </p:sp>
      </p:grpSp>
      <p:grpSp>
        <p:nvGrpSpPr>
          <p:cNvPr id="53" name="Groupe 52">
            <a:extLst>
              <a:ext uri="{FF2B5EF4-FFF2-40B4-BE49-F238E27FC236}">
                <a16:creationId xmlns:a16="http://schemas.microsoft.com/office/drawing/2014/main" id="{04C529F1-6F57-A086-889F-B09E26750D26}"/>
              </a:ext>
            </a:extLst>
          </p:cNvPr>
          <p:cNvGrpSpPr/>
          <p:nvPr/>
        </p:nvGrpSpPr>
        <p:grpSpPr>
          <a:xfrm>
            <a:off x="2674422" y="4150160"/>
            <a:ext cx="461665" cy="1119054"/>
            <a:chOff x="2674422" y="4150160"/>
            <a:chExt cx="461665" cy="1119054"/>
          </a:xfrm>
        </p:grpSpPr>
        <p:cxnSp>
          <p:nvCxnSpPr>
            <p:cNvPr id="31" name="Connecteur droit 30">
              <a:extLst>
                <a:ext uri="{FF2B5EF4-FFF2-40B4-BE49-F238E27FC236}">
                  <a16:creationId xmlns:a16="http://schemas.microsoft.com/office/drawing/2014/main" id="{A2CF1C84-531E-2B43-2D9B-CF4DAC38799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726905" y="4150160"/>
              <a:ext cx="265050" cy="1030898"/>
            </a:xfrm>
            <a:prstGeom prst="line">
              <a:avLst/>
            </a:prstGeom>
            <a:ln w="12700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B4CA7AED-878E-0011-6B70-2367D60896CC}"/>
                </a:ext>
              </a:extLst>
            </p:cNvPr>
            <p:cNvSpPr txBox="1"/>
            <p:nvPr/>
          </p:nvSpPr>
          <p:spPr>
            <a:xfrm rot="4802877">
              <a:off x="2528651" y="4661778"/>
              <a:ext cx="7532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i="1" dirty="0">
                  <a:solidFill>
                    <a:srgbClr val="FF0000"/>
                  </a:solidFill>
                </a:rPr>
                <a:t>&gt;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94193B46-E65C-8A54-5D72-D312CCCB99B1}"/>
              </a:ext>
            </a:extLst>
          </p:cNvPr>
          <p:cNvGrpSpPr/>
          <p:nvPr/>
        </p:nvGrpSpPr>
        <p:grpSpPr>
          <a:xfrm rot="185760">
            <a:off x="3706733" y="2662466"/>
            <a:ext cx="1149604" cy="461665"/>
            <a:chOff x="3684848" y="2636349"/>
            <a:chExt cx="1149604" cy="461665"/>
          </a:xfrm>
        </p:grpSpPr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5C5E3CA8-C48E-88B3-C096-6C156AA5D7D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84848" y="2846245"/>
              <a:ext cx="1017781" cy="204583"/>
            </a:xfrm>
            <a:prstGeom prst="line">
              <a:avLst/>
            </a:prstGeom>
            <a:ln w="19050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D3A1EF5C-8BD9-0259-C927-4EB0650BEF8E}"/>
                </a:ext>
              </a:extLst>
            </p:cNvPr>
            <p:cNvSpPr txBox="1"/>
            <p:nvPr/>
          </p:nvSpPr>
          <p:spPr>
            <a:xfrm rot="20720845">
              <a:off x="4081245" y="2636349"/>
              <a:ext cx="7532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i="1" dirty="0">
                  <a:solidFill>
                    <a:srgbClr val="FF0000"/>
                  </a:solidFill>
                </a:rPr>
                <a:t>&gt;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8380CBEE-5510-CC5B-B67F-CA98680BE0E9}"/>
              </a:ext>
            </a:extLst>
          </p:cNvPr>
          <p:cNvSpPr txBox="1"/>
          <p:nvPr/>
        </p:nvSpPr>
        <p:spPr>
          <a:xfrm>
            <a:off x="2209306" y="2764305"/>
            <a:ext cx="753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P’</a:t>
            </a:r>
          </a:p>
        </p:txBody>
      </p:sp>
    </p:spTree>
    <p:extLst>
      <p:ext uri="{BB962C8B-B14F-4D97-AF65-F5344CB8AC3E}">
        <p14:creationId xmlns:p14="http://schemas.microsoft.com/office/powerpoint/2010/main" val="1309309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344D7-CAC2-F81B-678A-EE3B8ED7C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8">
            <a:extLst>
              <a:ext uri="{FF2B5EF4-FFF2-40B4-BE49-F238E27FC236}">
                <a16:creationId xmlns:a16="http://schemas.microsoft.com/office/drawing/2014/main" id="{0467E74D-153E-25A0-EFA2-A0AF2EEC9B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9623" y="276561"/>
            <a:ext cx="461665" cy="461665"/>
          </a:xfrm>
          <a:prstGeom prst="rect">
            <a:avLst/>
          </a:prstGeom>
        </p:spPr>
      </p:pic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E221F536-7F5D-6CE9-CF15-E84279DE3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2518" y="276561"/>
            <a:ext cx="486679" cy="48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ABBDFE3F-540E-6600-C3E7-D281A4E7B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Maintenant,  passons à l’exercice 3 page 87.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F9E7A8C3-4EA1-2E48-7965-E3F520ECF6B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  <p:pic>
        <p:nvPicPr>
          <p:cNvPr id="7" name="Image 6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D641845-BA21-C072-F276-CE447A085A9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79" t="904" r="2351" b="1198"/>
          <a:stretch>
            <a:fillRect/>
          </a:stretch>
        </p:blipFill>
        <p:spPr>
          <a:xfrm>
            <a:off x="2859907" y="1108289"/>
            <a:ext cx="5456903" cy="4709653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74D7281-303B-6DE3-D807-6B1CB4ED590D}"/>
              </a:ext>
            </a:extLst>
          </p:cNvPr>
          <p:cNvSpPr txBox="1"/>
          <p:nvPr/>
        </p:nvSpPr>
        <p:spPr>
          <a:xfrm>
            <a:off x="7737987" y="4091982"/>
            <a:ext cx="4338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</a:rPr>
              <a:t>X</a:t>
            </a:r>
            <a:endParaRPr lang="fr-FR" sz="2000" b="1" i="1" baseline="-25000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AD87ED3-A44D-7AEA-027D-2680929C7E08}"/>
              </a:ext>
            </a:extLst>
          </p:cNvPr>
          <p:cNvSpPr txBox="1"/>
          <p:nvPr/>
        </p:nvSpPr>
        <p:spPr>
          <a:xfrm>
            <a:off x="7737988" y="4292037"/>
            <a:ext cx="4338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</a:rPr>
              <a:t>X</a:t>
            </a:r>
            <a:endParaRPr lang="fr-FR" sz="2000" b="1" i="1" baseline="-250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6ABE2E9-C0A3-0A2F-AF27-C7D2FDCB3567}"/>
              </a:ext>
            </a:extLst>
          </p:cNvPr>
          <p:cNvSpPr txBox="1"/>
          <p:nvPr/>
        </p:nvSpPr>
        <p:spPr>
          <a:xfrm>
            <a:off x="7737987" y="4577925"/>
            <a:ext cx="4338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</a:rPr>
              <a:t>X</a:t>
            </a:r>
            <a:endParaRPr lang="fr-FR" sz="2000" b="1" i="1" baseline="-25000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20E9B6F-52AB-3D5B-AB7C-5A0E5A3914CD}"/>
              </a:ext>
            </a:extLst>
          </p:cNvPr>
          <p:cNvSpPr txBox="1"/>
          <p:nvPr/>
        </p:nvSpPr>
        <p:spPr>
          <a:xfrm>
            <a:off x="7245068" y="4870819"/>
            <a:ext cx="4338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</a:rPr>
              <a:t>X</a:t>
            </a:r>
            <a:endParaRPr lang="fr-FR" sz="2000" b="1" i="1" baseline="-25000" dirty="0">
              <a:solidFill>
                <a:srgbClr val="FF0000"/>
              </a:solidFill>
            </a:endParaRPr>
          </a:p>
        </p:txBody>
      </p: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970181E6-E023-9A18-C72B-953ADD711593}"/>
              </a:ext>
            </a:extLst>
          </p:cNvPr>
          <p:cNvGrpSpPr/>
          <p:nvPr/>
        </p:nvGrpSpPr>
        <p:grpSpPr>
          <a:xfrm>
            <a:off x="5385757" y="1907381"/>
            <a:ext cx="631739" cy="856140"/>
            <a:chOff x="5385757" y="1907381"/>
            <a:chExt cx="631739" cy="856140"/>
          </a:xfrm>
        </p:grpSpPr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D9D6780B-767C-F58D-7BBA-38CACEC81601}"/>
                </a:ext>
              </a:extLst>
            </p:cNvPr>
            <p:cNvCxnSpPr/>
            <p:nvPr/>
          </p:nvCxnSpPr>
          <p:spPr>
            <a:xfrm flipV="1">
              <a:off x="6017496" y="1934846"/>
              <a:ext cx="0" cy="828675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FA207393-069A-FC3B-87EC-9AAC6BC311FE}"/>
                </a:ext>
              </a:extLst>
            </p:cNvPr>
            <p:cNvCxnSpPr/>
            <p:nvPr/>
          </p:nvCxnSpPr>
          <p:spPr>
            <a:xfrm flipV="1">
              <a:off x="5385757" y="1907381"/>
              <a:ext cx="0" cy="828675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D5C8863B-5AE6-123A-713C-B9EB1A26B517}"/>
              </a:ext>
            </a:extLst>
          </p:cNvPr>
          <p:cNvGrpSpPr/>
          <p:nvPr/>
        </p:nvGrpSpPr>
        <p:grpSpPr>
          <a:xfrm>
            <a:off x="4853844" y="2369613"/>
            <a:ext cx="1981916" cy="730303"/>
            <a:chOff x="4853844" y="2369613"/>
            <a:chExt cx="1981916" cy="730303"/>
          </a:xfrm>
        </p:grpSpPr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7FAA9D5A-CE70-9F12-E904-3B4CD043D8EB}"/>
                </a:ext>
              </a:extLst>
            </p:cNvPr>
            <p:cNvGrpSpPr/>
            <p:nvPr/>
          </p:nvGrpSpPr>
          <p:grpSpPr>
            <a:xfrm rot="12794878">
              <a:off x="4853844" y="2369613"/>
              <a:ext cx="1149604" cy="461665"/>
              <a:chOff x="3684848" y="2636349"/>
              <a:chExt cx="1149604" cy="461665"/>
            </a:xfrm>
          </p:grpSpPr>
          <p:cxnSp>
            <p:nvCxnSpPr>
              <p:cNvPr id="15" name="Connecteur droit 14">
                <a:extLst>
                  <a:ext uri="{FF2B5EF4-FFF2-40B4-BE49-F238E27FC236}">
                    <a16:creationId xmlns:a16="http://schemas.microsoft.com/office/drawing/2014/main" id="{2338271C-F998-BF77-5FB7-B35EFE6B515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684848" y="2846245"/>
                <a:ext cx="1017781" cy="204583"/>
              </a:xfrm>
              <a:prstGeom prst="line">
                <a:avLst/>
              </a:prstGeom>
              <a:ln w="19050">
                <a:solidFill>
                  <a:srgbClr val="FF000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59E60C23-27C2-C13D-C345-7692EB1B4E80}"/>
                  </a:ext>
                </a:extLst>
              </p:cNvPr>
              <p:cNvSpPr txBox="1"/>
              <p:nvPr/>
            </p:nvSpPr>
            <p:spPr>
              <a:xfrm rot="20720845">
                <a:off x="4081245" y="2636349"/>
                <a:ext cx="75320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b="1" i="1" dirty="0">
                    <a:solidFill>
                      <a:srgbClr val="FF0000"/>
                    </a:solidFill>
                  </a:rPr>
                  <a:t>&gt;</a:t>
                </a:r>
              </a:p>
            </p:txBody>
          </p:sp>
        </p:grp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ECA6A3F0-6C09-F53B-A9B6-5B9262502530}"/>
                </a:ext>
              </a:extLst>
            </p:cNvPr>
            <p:cNvCxnSpPr>
              <a:cxnSpLocks/>
            </p:cNvCxnSpPr>
            <p:nvPr/>
          </p:nvCxnSpPr>
          <p:spPr>
            <a:xfrm>
              <a:off x="6017496" y="2766309"/>
              <a:ext cx="818264" cy="333607"/>
            </a:xfrm>
            <a:prstGeom prst="line">
              <a:avLst/>
            </a:prstGeom>
            <a:ln w="19050">
              <a:solidFill>
                <a:srgbClr val="FF0000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7D119778-ADE3-F7CA-E6AD-606B3CD44FE8}"/>
              </a:ext>
            </a:extLst>
          </p:cNvPr>
          <p:cNvGrpSpPr/>
          <p:nvPr/>
        </p:nvGrpSpPr>
        <p:grpSpPr>
          <a:xfrm>
            <a:off x="4257537" y="2337711"/>
            <a:ext cx="2578223" cy="1252367"/>
            <a:chOff x="4257537" y="2337711"/>
            <a:chExt cx="2578223" cy="1252367"/>
          </a:xfrm>
        </p:grpSpPr>
        <p:grpSp>
          <p:nvGrpSpPr>
            <p:cNvPr id="26" name="Groupe 25">
              <a:extLst>
                <a:ext uri="{FF2B5EF4-FFF2-40B4-BE49-F238E27FC236}">
                  <a16:creationId xmlns:a16="http://schemas.microsoft.com/office/drawing/2014/main" id="{B86030A0-BA78-030A-65EC-852A330DAD12}"/>
                </a:ext>
              </a:extLst>
            </p:cNvPr>
            <p:cNvGrpSpPr/>
            <p:nvPr/>
          </p:nvGrpSpPr>
          <p:grpSpPr>
            <a:xfrm rot="13066350">
              <a:off x="4257537" y="2337711"/>
              <a:ext cx="1149604" cy="461665"/>
              <a:chOff x="3684848" y="2636349"/>
              <a:chExt cx="1149604" cy="461665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3418DB51-32B1-3428-E9CC-54DF21D1E64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684848" y="2846245"/>
                <a:ext cx="1017781" cy="204583"/>
              </a:xfrm>
              <a:prstGeom prst="line">
                <a:avLst/>
              </a:prstGeom>
              <a:ln w="19050">
                <a:solidFill>
                  <a:srgbClr val="7030A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718FDC94-C786-81BE-D6C1-CE1D97A15747}"/>
                  </a:ext>
                </a:extLst>
              </p:cNvPr>
              <p:cNvSpPr txBox="1"/>
              <p:nvPr/>
            </p:nvSpPr>
            <p:spPr>
              <a:xfrm rot="20720845">
                <a:off x="4081245" y="2636349"/>
                <a:ext cx="75320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b="1" i="1" dirty="0">
                    <a:solidFill>
                      <a:srgbClr val="7030A0"/>
                    </a:solidFill>
                  </a:rPr>
                  <a:t>&gt;</a:t>
                </a:r>
              </a:p>
            </p:txBody>
          </p:sp>
        </p:grp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F023C468-7EB1-016E-0767-F8632C4A64E8}"/>
                </a:ext>
              </a:extLst>
            </p:cNvPr>
            <p:cNvCxnSpPr>
              <a:cxnSpLocks/>
            </p:cNvCxnSpPr>
            <p:nvPr/>
          </p:nvCxnSpPr>
          <p:spPr>
            <a:xfrm>
              <a:off x="5384362" y="2766309"/>
              <a:ext cx="1451398" cy="823769"/>
            </a:xfrm>
            <a:prstGeom prst="line">
              <a:avLst/>
            </a:prstGeom>
            <a:ln w="19050">
              <a:solidFill>
                <a:srgbClr val="7030A0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84671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570BA-DCF6-3991-8459-86C82549B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8">
            <a:extLst>
              <a:ext uri="{FF2B5EF4-FFF2-40B4-BE49-F238E27FC236}">
                <a16:creationId xmlns:a16="http://schemas.microsoft.com/office/drawing/2014/main" id="{7A5EFB95-E181-9799-B4C2-F0C1679DE7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9623" y="276561"/>
            <a:ext cx="461665" cy="461665"/>
          </a:xfrm>
          <a:prstGeom prst="rect">
            <a:avLst/>
          </a:prstGeom>
        </p:spPr>
      </p:pic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002418EC-3DC5-01F8-60C9-13E656354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2518" y="276561"/>
            <a:ext cx="486679" cy="48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C3EABA95-4341-2BD8-09CC-D10929703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, passons à l’exercice 4 page 88.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15036F1D-C510-4F99-4AB3-46B08428514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  <p:pic>
        <p:nvPicPr>
          <p:cNvPr id="6" name="Image 5" descr="Une image contenant texte, capture d’écran, logiciel, diagramme&#10;&#10;Le contenu généré par l’IA peut être incorrect.">
            <a:extLst>
              <a:ext uri="{FF2B5EF4-FFF2-40B4-BE49-F238E27FC236}">
                <a16:creationId xmlns:a16="http://schemas.microsoft.com/office/drawing/2014/main" id="{F35958C6-22F4-513B-0B95-ED21AC1A07A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53" t="1487" r="8557" b="2184"/>
          <a:stretch>
            <a:fillRect/>
          </a:stretch>
        </p:blipFill>
        <p:spPr>
          <a:xfrm>
            <a:off x="1956391" y="1019121"/>
            <a:ext cx="6411432" cy="537769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BBF1D19-F74C-AADA-8A5D-1B71B5EE2BD8}"/>
              </a:ext>
            </a:extLst>
          </p:cNvPr>
          <p:cNvSpPr txBox="1"/>
          <p:nvPr/>
        </p:nvSpPr>
        <p:spPr>
          <a:xfrm>
            <a:off x="5069214" y="4482232"/>
            <a:ext cx="4338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</a:rPr>
              <a:t>X</a:t>
            </a:r>
            <a:endParaRPr lang="fr-FR" sz="2000" b="1" i="1" baseline="-25000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7875F88-E66F-16A3-2D40-B4AA640E9D0B}"/>
              </a:ext>
            </a:extLst>
          </p:cNvPr>
          <p:cNvSpPr txBox="1"/>
          <p:nvPr/>
        </p:nvSpPr>
        <p:spPr>
          <a:xfrm>
            <a:off x="4615555" y="5789552"/>
            <a:ext cx="13280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i="1" dirty="0">
                <a:solidFill>
                  <a:srgbClr val="FF0000"/>
                </a:solidFill>
              </a:rPr>
              <a:t>polychromatique</a:t>
            </a:r>
            <a:endParaRPr lang="fr-FR" sz="1200" b="1" i="1" baseline="-25000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D1F5EF6-AD49-65D8-B1A8-1C5E71EFF225}"/>
              </a:ext>
            </a:extLst>
          </p:cNvPr>
          <p:cNvSpPr txBox="1"/>
          <p:nvPr/>
        </p:nvSpPr>
        <p:spPr>
          <a:xfrm>
            <a:off x="2380355" y="6066551"/>
            <a:ext cx="56206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i="1" dirty="0">
                <a:solidFill>
                  <a:srgbClr val="FF0000"/>
                </a:solidFill>
              </a:rPr>
              <a:t>on obtient sur l’écran plusieurs lumières colorées.</a:t>
            </a:r>
            <a:endParaRPr lang="fr-FR" sz="1200" b="1" i="1" baseline="-25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355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1052E-8D6F-A2AF-C9A7-151D9222A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8">
            <a:extLst>
              <a:ext uri="{FF2B5EF4-FFF2-40B4-BE49-F238E27FC236}">
                <a16:creationId xmlns:a16="http://schemas.microsoft.com/office/drawing/2014/main" id="{F543696D-582A-A636-A7FB-D712B78BB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9623" y="276561"/>
            <a:ext cx="461665" cy="461665"/>
          </a:xfrm>
          <a:prstGeom prst="rect">
            <a:avLst/>
          </a:prstGeom>
        </p:spPr>
      </p:pic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437C15F0-094A-AB98-0AA7-09B09C947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2518" y="276561"/>
            <a:ext cx="486679" cy="48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15EB8AAB-119F-C0E5-6BC9-9DAEAF7F5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Maintenant, passons à l’exercice 5 page 88.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DBACE860-5FDF-6FF0-7500-4BCE8D85531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D772DC3-468D-048F-6445-C9929DCC3CA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488" t="1266" r="6374" b="2010"/>
          <a:stretch>
            <a:fillRect/>
          </a:stretch>
        </p:blipFill>
        <p:spPr>
          <a:xfrm>
            <a:off x="2799907" y="1169582"/>
            <a:ext cx="6592186" cy="511426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4B95DF6-B110-8D4E-C167-CB241AF0F44D}"/>
              </a:ext>
            </a:extLst>
          </p:cNvPr>
          <p:cNvSpPr txBox="1"/>
          <p:nvPr/>
        </p:nvSpPr>
        <p:spPr>
          <a:xfrm>
            <a:off x="5441353" y="3961237"/>
            <a:ext cx="4338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</a:rPr>
              <a:t>X</a:t>
            </a:r>
            <a:endParaRPr lang="fr-FR" sz="2000" b="1" i="1" baseline="-25000" dirty="0">
              <a:solidFill>
                <a:srgbClr val="FF0000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819B3D4-12AF-F6A5-1526-235A30073409}"/>
              </a:ext>
            </a:extLst>
          </p:cNvPr>
          <p:cNvSpPr txBox="1"/>
          <p:nvPr/>
        </p:nvSpPr>
        <p:spPr>
          <a:xfrm>
            <a:off x="4027223" y="4471600"/>
            <a:ext cx="4338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</a:rPr>
              <a:t>X</a:t>
            </a:r>
            <a:endParaRPr lang="fr-FR" sz="2000" b="1" i="1" baseline="-25000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2DC62B7-0867-9B31-572B-DE375278CB9C}"/>
              </a:ext>
            </a:extLst>
          </p:cNvPr>
          <p:cNvSpPr txBox="1"/>
          <p:nvPr/>
        </p:nvSpPr>
        <p:spPr>
          <a:xfrm>
            <a:off x="6855484" y="4992595"/>
            <a:ext cx="4338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</a:rPr>
              <a:t>X</a:t>
            </a:r>
            <a:endParaRPr lang="fr-FR" sz="2000" b="1" i="1" baseline="-25000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8268622-E3A6-6BE1-457D-E79DEBCA2A39}"/>
              </a:ext>
            </a:extLst>
          </p:cNvPr>
          <p:cNvSpPr txBox="1"/>
          <p:nvPr/>
        </p:nvSpPr>
        <p:spPr>
          <a:xfrm>
            <a:off x="3046877" y="5808913"/>
            <a:ext cx="62438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</a:rPr>
              <a:t>"On obtient une lumière blanche par la synthèse additive des trois lumières primaires : rouge, vert et bleu.</a:t>
            </a:r>
            <a:endParaRPr lang="fr-FR" sz="2000" b="1" i="1" baseline="-25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028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4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458727" y="294704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365255" y="110279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450935" y="360219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508262" y="199629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6" y="1032161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049439" y="3526574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85280" y="2341977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0090" y="283171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720256" y="2697909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32626" y="4088724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1921E-E09C-D5E3-4E3F-433C5BFE2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8D307638-52F9-8271-EA15-684CB0DA0CBD}"/>
              </a:ext>
            </a:extLst>
          </p:cNvPr>
          <p:cNvSpPr txBox="1"/>
          <p:nvPr/>
        </p:nvSpPr>
        <p:spPr>
          <a:xfrm>
            <a:off x="648535" y="261403"/>
            <a:ext cx="5229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Orientations didactiques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B07492A-4511-43BB-799D-8855D0A28491}"/>
              </a:ext>
            </a:extLst>
          </p:cNvPr>
          <p:cNvSpPr txBox="1"/>
          <p:nvPr/>
        </p:nvSpPr>
        <p:spPr>
          <a:xfrm>
            <a:off x="1139460" y="1485578"/>
            <a:ext cx="10189956" cy="3276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Lors de la correction d’un exercice, </a:t>
            </a:r>
            <a:r>
              <a:rPr lang="fr-FR" sz="2000" b="1" dirty="0"/>
              <a:t>l’</a:t>
            </a:r>
            <a:r>
              <a:rPr lang="fr-FR" sz="2000" b="1" dirty="0" err="1"/>
              <a:t>enseignant·e</a:t>
            </a:r>
            <a:r>
              <a:rPr lang="fr-FR" sz="2000" b="1" dirty="0"/>
              <a:t> sollicite la participation active des élèves</a:t>
            </a:r>
            <a:r>
              <a:rPr lang="fr-FR" sz="2000" dirty="0"/>
              <a:t>, en en choisissant </a:t>
            </a:r>
            <a:r>
              <a:rPr lang="fr-FR" sz="2000" b="1" dirty="0"/>
              <a:t>deux ou trois au hasard</a:t>
            </a:r>
            <a:r>
              <a:rPr lang="fr-FR" sz="2000" dirty="0"/>
              <a:t> pour répondre à chaque question, tout en les invitant à </a:t>
            </a:r>
            <a:r>
              <a:rPr lang="fr-FR" sz="2000" b="1" dirty="0"/>
              <a:t>expliciter leur raisonnement</a:t>
            </a:r>
            <a:r>
              <a:rPr lang="fr-FR" sz="2000" dirty="0"/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dirty="0"/>
              <a:t>L’</a:t>
            </a:r>
            <a:r>
              <a:rPr lang="fr-FR" sz="2000" b="1" dirty="0" err="1"/>
              <a:t>enseignant·e</a:t>
            </a:r>
            <a:r>
              <a:rPr lang="fr-FR" sz="2000" b="1" dirty="0"/>
              <a:t> veille à fournir un feed-back immédiat et précis</a:t>
            </a:r>
            <a:r>
              <a:rPr lang="fr-FR" sz="2000" dirty="0"/>
              <a:t> afin de </a:t>
            </a:r>
            <a:r>
              <a:rPr lang="fr-FR" sz="2000" b="1" dirty="0"/>
              <a:t>corriger les erreurs conceptuelles ou procédurales</a:t>
            </a:r>
            <a:r>
              <a:rPr lang="fr-FR" sz="2000" dirty="0"/>
              <a:t> et de </a:t>
            </a:r>
            <a:r>
              <a:rPr lang="fr-FR" sz="2000" b="1" dirty="0"/>
              <a:t>renforcer les acquis</a:t>
            </a:r>
            <a:r>
              <a:rPr lang="fr-FR" sz="2000" dirty="0"/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dirty="0"/>
              <a:t>Le tableau est utilisé pour expliciter les explications</a:t>
            </a:r>
            <a:r>
              <a:rPr lang="fr-FR" sz="2000" dirty="0"/>
              <a:t>, et </a:t>
            </a:r>
            <a:r>
              <a:rPr lang="fr-FR" sz="2000" b="1" dirty="0"/>
              <a:t>l’</a:t>
            </a:r>
            <a:r>
              <a:rPr lang="fr-FR" sz="2000" b="1" dirty="0" err="1"/>
              <a:t>enseignant·e</a:t>
            </a:r>
            <a:r>
              <a:rPr lang="fr-FR" sz="2000" b="1" dirty="0"/>
              <a:t> peut recourir à l’alternance linguistique</a:t>
            </a:r>
            <a:r>
              <a:rPr lang="fr-FR" sz="2000" dirty="0"/>
              <a:t> si nécessaire, afin de favoriser la compréhension de tous les élèves.</a:t>
            </a:r>
          </a:p>
        </p:txBody>
      </p:sp>
      <p:pic>
        <p:nvPicPr>
          <p:cNvPr id="8" name="Picture 2" descr="Image générée">
            <a:extLst>
              <a:ext uri="{FF2B5EF4-FFF2-40B4-BE49-F238E27FC236}">
                <a16:creationId xmlns:a16="http://schemas.microsoft.com/office/drawing/2014/main" id="{54ED4F85-D844-0B54-F0D3-CCE6227409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01717" y="81175"/>
            <a:ext cx="546818" cy="641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790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sX0" fmla="*/ 0 w 1154374"/>
              <a:gd name="csY0" fmla="*/ 0 h 1162800"/>
              <a:gd name="csX1" fmla="*/ 565643 w 1154374"/>
              <a:gd name="csY1" fmla="*/ 0 h 1162800"/>
              <a:gd name="csX2" fmla="*/ 1154374 w 1154374"/>
              <a:gd name="csY2" fmla="*/ 0 h 1162800"/>
              <a:gd name="csX3" fmla="*/ 1154374 w 1154374"/>
              <a:gd name="csY3" fmla="*/ 593028 h 1162800"/>
              <a:gd name="csX4" fmla="*/ 1154374 w 1154374"/>
              <a:gd name="csY4" fmla="*/ 1162800 h 1162800"/>
              <a:gd name="csX5" fmla="*/ 565643 w 1154374"/>
              <a:gd name="csY5" fmla="*/ 1162800 h 1162800"/>
              <a:gd name="csX6" fmla="*/ 0 w 1154374"/>
              <a:gd name="csY6" fmla="*/ 1162800 h 1162800"/>
              <a:gd name="csX7" fmla="*/ 0 w 1154374"/>
              <a:gd name="csY7" fmla="*/ 604656 h 1162800"/>
              <a:gd name="csX8" fmla="*/ 0 w 1154374"/>
              <a:gd name="csY8" fmla="*/ 0 h 1162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65466-C504-F1DA-B2D6-34E9B2077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69667DD2-0218-805B-5297-22A55CC48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5468" y="1249175"/>
            <a:ext cx="3286584" cy="343900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2A77C25-98D7-AFAA-645C-47D28086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Observez cette icône : à votre avis, quel comportement positif est attendu de vous lorsqu’on voit cette icône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DB788BD-EB92-C69A-8BC3-3B5F9899863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 fait participer les élèves pour qu’ils expriment ce qu’ils comprennent de l’icône.</a:t>
            </a:r>
          </a:p>
        </p:txBody>
      </p:sp>
    </p:spTree>
    <p:extLst>
      <p:ext uri="{BB962C8B-B14F-4D97-AF65-F5344CB8AC3E}">
        <p14:creationId xmlns:p14="http://schemas.microsoft.com/office/powerpoint/2010/main" val="3346718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B8F6C-3BB2-441B-EDCB-DC1D847BE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B589DE7-1AEF-B4BC-3487-9FD0ECA0BE12}"/>
              </a:ext>
            </a:extLst>
          </p:cNvPr>
          <p:cNvSpPr txBox="1"/>
          <p:nvPr/>
        </p:nvSpPr>
        <p:spPr>
          <a:xfrm>
            <a:off x="2031492" y="4422696"/>
            <a:ext cx="812901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algn="ctr"/>
            <a:r>
              <a:rPr lang="fr-FR" sz="2800" b="1" dirty="0">
                <a:solidFill>
                  <a:schemeClr val="accent4"/>
                </a:solidFill>
              </a:rPr>
              <a:t>Je révise mes leçons régulièrement</a:t>
            </a:r>
          </a:p>
          <a:p>
            <a:pPr algn="ctr" rtl="1"/>
            <a:r>
              <a:rPr lang="ar-MA" sz="2800" b="1" dirty="0">
                <a:solidFill>
                  <a:schemeClr val="accent4"/>
                </a:solidFill>
              </a:rPr>
              <a:t>أراجع دروسي بانتظام</a:t>
            </a:r>
            <a:endParaRPr lang="fr-FR" sz="2800" b="1" dirty="0">
              <a:solidFill>
                <a:schemeClr val="accent4"/>
              </a:solidFill>
            </a:endParaRPr>
          </a:p>
          <a:p>
            <a:endParaRPr lang="fr-FR" sz="2800" b="1" dirty="0">
              <a:solidFill>
                <a:schemeClr val="accent4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630984C-12EA-3FAA-BC2D-437FBCF07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5468" y="1249175"/>
            <a:ext cx="3286584" cy="3439005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6D03991B-C3D8-3E43-2447-6A2EE28AE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En effet, cette icone nous montre l’importance de la révision régulière pour mieux retenir et réussir.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71A12BF-DC83-CD9D-3B21-9A5FBCCE443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 recourt à l’alternance linguistique pour expliciter le comportement attendu.</a:t>
            </a:r>
          </a:p>
        </p:txBody>
      </p:sp>
    </p:spTree>
    <p:extLst>
      <p:ext uri="{BB962C8B-B14F-4D97-AF65-F5344CB8AC3E}">
        <p14:creationId xmlns:p14="http://schemas.microsoft.com/office/powerpoint/2010/main" val="1911962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26873-17F5-B392-93CF-34F7F836D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BBB253E-7715-E698-FC32-01AFDCE5BC77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336DA-21FA-7507-AC08-0B4424D6723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46D18EA-87D9-4042-A148-650F79141D2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Correction des exercices de consolidation</a:t>
              </a:r>
            </a:p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1</a:t>
              </a:r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" name="Group 43">
            <a:extLst>
              <a:ext uri="{FF2B5EF4-FFF2-40B4-BE49-F238E27FC236}">
                <a16:creationId xmlns:a16="http://schemas.microsoft.com/office/drawing/2014/main" id="{32B791D5-9CD8-5E41-9E27-84E489A0907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" name="Oval 41">
              <a:extLst>
                <a:ext uri="{FF2B5EF4-FFF2-40B4-BE49-F238E27FC236}">
                  <a16:creationId xmlns:a16="http://schemas.microsoft.com/office/drawing/2014/main" id="{FC7E6DAB-A7AB-30BE-4E9F-2E3A063A71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70A3D3E-D993-0298-8469-A16D403369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</a:t>
              </a:r>
              <a:r>
                <a:rPr lang="fr-FR" sz="3600" b="1" noProof="0" dirty="0">
                  <a:solidFill>
                    <a:schemeClr val="tx1"/>
                  </a:solidFill>
                </a:rPr>
                <a:t>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48969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0BEA5-2043-536F-953C-E50F009AC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8">
            <a:extLst>
              <a:ext uri="{FF2B5EF4-FFF2-40B4-BE49-F238E27FC236}">
                <a16:creationId xmlns:a16="http://schemas.microsoft.com/office/drawing/2014/main" id="{20DE1E94-5A54-A96A-C53A-6B620D2E7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9623" y="276561"/>
            <a:ext cx="461665" cy="461665"/>
          </a:xfrm>
          <a:prstGeom prst="rect">
            <a:avLst/>
          </a:prstGeom>
        </p:spPr>
      </p:pic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89BDD706-2AFA-3CF2-D751-6C190E85F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2518" y="276561"/>
            <a:ext cx="486679" cy="48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C13E0B24-9D39-EA16-F740-D07DB8062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Nous allons corriger ensemble le devoir maison numéro 1. Commençons par l’exercice 1 page 87.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3FC106BC-E90E-C036-C8FC-242F743FC43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  <p:pic>
        <p:nvPicPr>
          <p:cNvPr id="9" name="Image 8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6414743A-CC68-7A62-36BC-50292720BB4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703" t="3602" r="2408" b="2947"/>
          <a:stretch>
            <a:fillRect/>
          </a:stretch>
        </p:blipFill>
        <p:spPr>
          <a:xfrm>
            <a:off x="726212" y="1237562"/>
            <a:ext cx="8947356" cy="3420829"/>
          </a:xfrm>
          <a:prstGeom prst="rect">
            <a:avLst/>
          </a:prstGeom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D4FAFE50-4453-F372-D1C7-7DD924573031}"/>
              </a:ext>
            </a:extLst>
          </p:cNvPr>
          <p:cNvCxnSpPr/>
          <p:nvPr/>
        </p:nvCxnSpPr>
        <p:spPr>
          <a:xfrm flipV="1">
            <a:off x="3667432" y="2792361"/>
            <a:ext cx="1170039" cy="816078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80228DFB-ACBD-B7EC-84AC-74B435E5812E}"/>
              </a:ext>
            </a:extLst>
          </p:cNvPr>
          <p:cNvGrpSpPr/>
          <p:nvPr/>
        </p:nvGrpSpPr>
        <p:grpSpPr>
          <a:xfrm rot="18983322">
            <a:off x="3201242" y="2557193"/>
            <a:ext cx="590603" cy="983226"/>
            <a:chOff x="3661848" y="2625213"/>
            <a:chExt cx="590603" cy="983226"/>
          </a:xfrm>
        </p:grpSpPr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3C07E0BB-6DED-E0BA-DA9B-6CE6868BCC4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67430" y="2625213"/>
              <a:ext cx="585021" cy="983226"/>
            </a:xfrm>
            <a:prstGeom prst="line">
              <a:avLst/>
            </a:prstGeom>
            <a:ln w="28575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BA5A86A3-2C9A-D244-8549-8CED9A53BC30}"/>
                </a:ext>
              </a:extLst>
            </p:cNvPr>
            <p:cNvSpPr txBox="1"/>
            <p:nvPr/>
          </p:nvSpPr>
          <p:spPr>
            <a:xfrm rot="7401304">
              <a:off x="3589018" y="3014491"/>
              <a:ext cx="6073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>
                  <a:solidFill>
                    <a:srgbClr val="FF0000"/>
                  </a:solidFill>
                </a:rPr>
                <a:t>&gt;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BFBAC833-7E39-37BA-45A1-F458C720FCD2}"/>
              </a:ext>
            </a:extLst>
          </p:cNvPr>
          <p:cNvGrpSpPr/>
          <p:nvPr/>
        </p:nvGrpSpPr>
        <p:grpSpPr>
          <a:xfrm rot="15271340">
            <a:off x="3921310" y="3270544"/>
            <a:ext cx="590603" cy="983226"/>
            <a:chOff x="3661848" y="2625213"/>
            <a:chExt cx="590603" cy="983226"/>
          </a:xfrm>
        </p:grpSpPr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C3CFC871-C525-BC33-35BB-76D05F175E6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67430" y="2625213"/>
              <a:ext cx="585021" cy="983226"/>
            </a:xfrm>
            <a:prstGeom prst="line">
              <a:avLst/>
            </a:prstGeom>
            <a:ln w="28575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457A65BD-07F8-E133-993A-095572FC348E}"/>
                </a:ext>
              </a:extLst>
            </p:cNvPr>
            <p:cNvSpPr txBox="1"/>
            <p:nvPr/>
          </p:nvSpPr>
          <p:spPr>
            <a:xfrm rot="7401304">
              <a:off x="3589018" y="3014491"/>
              <a:ext cx="6073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>
                  <a:solidFill>
                    <a:srgbClr val="FF0000"/>
                  </a:solidFill>
                </a:rPr>
                <a:t>&gt;</a:t>
              </a:r>
            </a:p>
          </p:txBody>
        </p:sp>
      </p:grpSp>
      <p:sp>
        <p:nvSpPr>
          <p:cNvPr id="26" name="Arc 25">
            <a:extLst>
              <a:ext uri="{FF2B5EF4-FFF2-40B4-BE49-F238E27FC236}">
                <a16:creationId xmlns:a16="http://schemas.microsoft.com/office/drawing/2014/main" id="{5C22F0E4-FF5D-BC06-3108-D87216A176D9}"/>
              </a:ext>
            </a:extLst>
          </p:cNvPr>
          <p:cNvSpPr/>
          <p:nvPr/>
        </p:nvSpPr>
        <p:spPr>
          <a:xfrm>
            <a:off x="3301146" y="3429090"/>
            <a:ext cx="1000964" cy="472429"/>
          </a:xfrm>
          <a:prstGeom prst="arc">
            <a:avLst>
              <a:gd name="adj1" fmla="val 18217458"/>
              <a:gd name="adj2" fmla="val 418487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8B53600-EADE-00C8-177F-DE7AE690FA43}"/>
              </a:ext>
            </a:extLst>
          </p:cNvPr>
          <p:cNvSpPr txBox="1"/>
          <p:nvPr/>
        </p:nvSpPr>
        <p:spPr>
          <a:xfrm>
            <a:off x="7462713" y="3721059"/>
            <a:ext cx="1193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60°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E7F6DC3-5104-888D-7791-EF1D4551E412}"/>
              </a:ext>
            </a:extLst>
          </p:cNvPr>
          <p:cNvSpPr txBox="1"/>
          <p:nvPr/>
        </p:nvSpPr>
        <p:spPr>
          <a:xfrm>
            <a:off x="4265765" y="3208268"/>
            <a:ext cx="1193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60°</a:t>
            </a:r>
          </a:p>
        </p:txBody>
      </p:sp>
    </p:spTree>
    <p:extLst>
      <p:ext uri="{BB962C8B-B14F-4D97-AF65-F5344CB8AC3E}">
        <p14:creationId xmlns:p14="http://schemas.microsoft.com/office/powerpoint/2010/main" val="150938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19" grpId="0"/>
      <p:bldP spid="27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12270</TotalTime>
  <Words>502</Words>
  <Application>Microsoft Office PowerPoint</Application>
  <PresentationFormat>Grand écran</PresentationFormat>
  <Paragraphs>62</Paragraphs>
  <Slides>14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14</vt:i4>
      </vt:variant>
    </vt:vector>
  </HeadingPairs>
  <TitlesOfParts>
    <vt:vector size="21" baseType="lpstr">
      <vt:lpstr>Aptos</vt:lpstr>
      <vt:lpstr>Arial</vt:lpstr>
      <vt:lpstr>Calibri</vt:lpstr>
      <vt:lpstr>Dosis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Observez cette icône : à votre avis, quel comportement positif est attendu de vous lorsqu’on voit cette icône ?</vt:lpstr>
      <vt:lpstr>En effet, cette icone nous montre l’importance de la révision régulière pour mieux retenir et réussir.</vt:lpstr>
      <vt:lpstr>Présentation PowerPoint</vt:lpstr>
      <vt:lpstr>Nous allons corriger ensemble le devoir maison numéro 1. Commençons par l’exercice 1 page 87.</vt:lpstr>
      <vt:lpstr>Passons maintenant à l’exercice 2 page 87.  </vt:lpstr>
      <vt:lpstr>Maintenant,  passons à l’exercice 3 page 87.</vt:lpstr>
      <vt:lpstr>Maintenant , passons à l’exercice 4 page 88.</vt:lpstr>
      <vt:lpstr>Maintenant, passons à l’exercice 5 page 88.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SALIM EL MOKHTAR</cp:lastModifiedBy>
  <cp:revision>1475</cp:revision>
  <cp:lastPrinted>2024-10-05T19:15:58Z</cp:lastPrinted>
  <dcterms:created xsi:type="dcterms:W3CDTF">2024-05-28T10:13:44Z</dcterms:created>
  <dcterms:modified xsi:type="dcterms:W3CDTF">2026-02-27T23:54:02Z</dcterms:modified>
</cp:coreProperties>
</file>