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sldIdLst>
    <p:sldId id="275" r:id="rId3"/>
    <p:sldId id="276" r:id="rId4"/>
    <p:sldId id="277" r:id="rId5"/>
    <p:sldId id="278" r:id="rId6"/>
    <p:sldId id="318" r:id="rId7"/>
    <p:sldId id="279" r:id="rId8"/>
    <p:sldId id="280" r:id="rId9"/>
    <p:sldId id="317" r:id="rId10"/>
    <p:sldId id="319" r:id="rId11"/>
    <p:sldId id="323" r:id="rId12"/>
    <p:sldId id="324" r:id="rId13"/>
    <p:sldId id="325" r:id="rId14"/>
    <p:sldId id="326" r:id="rId15"/>
    <p:sldId id="327" r:id="rId16"/>
    <p:sldId id="328" r:id="rId17"/>
    <p:sldId id="329" r:id="rId18"/>
    <p:sldId id="273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2CC"/>
    <a:srgbClr val="993366"/>
    <a:srgbClr val="990033"/>
    <a:srgbClr val="FBCD81"/>
    <a:srgbClr val="F9A825"/>
    <a:srgbClr val="FBC02D"/>
    <a:srgbClr val="FFAB2F"/>
    <a:srgbClr val="FF9900"/>
    <a:srgbClr val="FF9933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4660"/>
  </p:normalViewPr>
  <p:slideViewPr>
    <p:cSldViewPr snapToGrid="0">
      <p:cViewPr>
        <p:scale>
          <a:sx n="80" d="100"/>
          <a:sy n="80" d="100"/>
        </p:scale>
        <p:origin x="444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165D5B-1885-4CA6-8306-11EF47257489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38936-26E3-4A0D-AD92-84EA851A95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4594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4472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0" name="Google Shape;470;p4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4:notes"/>
          <p:cNvSpPr txBox="1">
            <a:spLocks noGrp="1"/>
          </p:cNvSpPr>
          <p:nvPr>
            <p:ph type="sldNum" idx="12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fr-F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6764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>
          <a:extLst>
            <a:ext uri="{FF2B5EF4-FFF2-40B4-BE49-F238E27FC236}">
              <a16:creationId xmlns:a16="http://schemas.microsoft.com/office/drawing/2014/main" id="{51996637-EBE5-E5F2-2ACF-2E58B633D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4:notes">
            <a:extLst>
              <a:ext uri="{FF2B5EF4-FFF2-40B4-BE49-F238E27FC236}">
                <a16:creationId xmlns:a16="http://schemas.microsoft.com/office/drawing/2014/main" id="{0B3B08E0-BF26-642A-E03F-8BAC6479EC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0" name="Google Shape;470;p4:notes">
            <a:extLst>
              <a:ext uri="{FF2B5EF4-FFF2-40B4-BE49-F238E27FC236}">
                <a16:creationId xmlns:a16="http://schemas.microsoft.com/office/drawing/2014/main" id="{D0B31EE7-6AA0-3C89-7F30-6CB4097B6A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4:notes">
            <a:extLst>
              <a:ext uri="{FF2B5EF4-FFF2-40B4-BE49-F238E27FC236}">
                <a16:creationId xmlns:a16="http://schemas.microsoft.com/office/drawing/2014/main" id="{8482D151-6C0C-2AA3-8B4E-1422F6559B6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fr-F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5519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7C472-90EE-3493-612A-0BA214C06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0CD9C5D-5410-EEBE-4987-C3FF696B57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59125A7-96DC-4D28-5772-04C231E14A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1CD996-9249-C230-FE25-309EDC6A3B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87498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18D93-9A70-0BA4-54DC-6895025B4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8AADD26-5E10-82B2-0620-3C85808A23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A57AD0B-5C79-6DEC-5872-585B5FBCFF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3DD951-3586-A765-71AD-33F2735726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94812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4D07B-1D43-926E-1BCE-B6D5E4E6A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1E782D-4E1C-6976-1FD3-0680A643EF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CB4AF76-E52F-08D5-E5AD-72E8432DCE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A515E3-7A05-8894-6585-AF95D0556A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89739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9D9F2-15C2-CBB4-9BFD-9935D1424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2E9FF52-83A9-D5FA-BFEF-7C1BB2E28A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32C5100-BCD7-3F5A-514B-3686D05BD7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4FB6C6B-E89B-F546-6E25-7C7CEBE19C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14440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5D95D-FFBF-028F-EB0A-4F6A188A1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4BADDD9-90CD-0F53-CCBB-A104A5F902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CE04293-A225-1086-4D08-DB9807ACFD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4D45F76-83F0-1409-8F03-6F5C62A3BA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294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189B2-7C3F-2AD0-0BAB-B4F6BF727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E64C7F7-86B6-025B-F576-5E013321FA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5956637-8C73-2C1B-53B9-9DD6E76504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487EA7F-570E-E536-35BE-B2F7273B5B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75086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C565B-09FE-2D28-6A30-D2CD7AC01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BF88668-13F4-93D9-84AC-078D0A88E6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B29E344-71D9-89BA-3492-496F762D39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EB1FEA-2932-157C-044E-7CF2F1ECD1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91110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EB39C-0E10-E9B4-A898-13B6308F5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7CA8A87-B18A-D41A-E91E-B3BBED5ED6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0B89EF1-BF62-9C41-2F3C-E9262B6650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251024F-0178-D6AD-FE3F-A221BD39B5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52100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64FB1-3E66-8B78-07AB-0E672DC9A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C8CD3F2-44B8-DB75-2547-2FB8E2DE9D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237E39-D562-8B75-F64B-3CB89417D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8801D9-2B98-F945-836C-49BBD4E77B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34435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091FE-A145-3C05-DC2D-0CC08BD16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275F3B0-93FA-C803-488F-2EA5CC4345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9EC1024-8F23-8DC8-1CB4-59FCFC9DB4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4047791-BC75-BFCF-0D52-E7643B23BA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7098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32973-F66C-43F1-94CB-8C73CA6CECC2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E913-BFCD-48E0-92A9-B95CCD42CF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0686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32973-F66C-43F1-94CB-8C73CA6CECC2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E913-BFCD-48E0-92A9-B95CCD42CF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2081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32973-F66C-43F1-94CB-8C73CA6CECC2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E913-BFCD-48E0-92A9-B95CCD42CF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9227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32973-F66C-43F1-94CB-8C73CA6CECC2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E913-BFCD-48E0-92A9-B95CCD42CF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2219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32973-F66C-43F1-94CB-8C73CA6CECC2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E913-BFCD-48E0-92A9-B95CCD42CF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3433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32973-F66C-43F1-94CB-8C73CA6CECC2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E913-BFCD-48E0-92A9-B95CCD42CF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4563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32973-F66C-43F1-94CB-8C73CA6CECC2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E913-BFCD-48E0-92A9-B95CCD42CF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6260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32973-F66C-43F1-94CB-8C73CA6CECC2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E913-BFCD-48E0-92A9-B95CCD42CF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5794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32973-F66C-43F1-94CB-8C73CA6CECC2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E913-BFCD-48E0-92A9-B95CCD42CF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8172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32973-F66C-43F1-94CB-8C73CA6CECC2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E913-BFCD-48E0-92A9-B95CCD42CF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6469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32973-F66C-43F1-94CB-8C73CA6CECC2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1E913-BFCD-48E0-92A9-B95CCD42CF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03915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5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5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35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35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5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5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35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5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5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5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5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182816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32770D0A-440D-6788-012E-E21D5049F778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1BC852F-D2D4-4CAE-41C2-7A8B69F4919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4C74153-EDBD-D965-31E0-857EA663AA76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7D3E759-81FE-38B9-A467-58E2D95646BB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6" name="Titre 10">
            <a:extLst>
              <a:ext uri="{FF2B5EF4-FFF2-40B4-BE49-F238E27FC236}">
                <a16:creationId xmlns:a16="http://schemas.microsoft.com/office/drawing/2014/main" id="{90E2233B-6F5E-E966-578C-9C2CB66A9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7" name="Espace réservé du contenu 14">
            <a:extLst>
              <a:ext uri="{FF2B5EF4-FFF2-40B4-BE49-F238E27FC236}">
                <a16:creationId xmlns:a16="http://schemas.microsoft.com/office/drawing/2014/main" id="{EEA56129-3AF9-B8DB-D58C-400B60AE4BD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8" name="Picture 3" descr="Image générée">
            <a:extLst>
              <a:ext uri="{FF2B5EF4-FFF2-40B4-BE49-F238E27FC236}">
                <a16:creationId xmlns:a16="http://schemas.microsoft.com/office/drawing/2014/main" id="{22BB633E-8E5D-4336-9118-0D431C5D9F3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98003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06/06/2026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1125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06/06/2026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082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06/06/2026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520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06/06/2026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1633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06/06/2026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6429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06/06/2026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3497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06/06/2026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871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06/06/2026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6047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/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4511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/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3432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2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52B5C6E-9FDA-4B34-546A-70E09E346370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B14206E-D288-5E95-4139-6D64698D3EB6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DB11659-69EC-9A3F-D41F-C151287DB460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755DCD4-7A15-5236-19F9-D68857CC971E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6" name="Titre 10">
            <a:extLst>
              <a:ext uri="{FF2B5EF4-FFF2-40B4-BE49-F238E27FC236}">
                <a16:creationId xmlns:a16="http://schemas.microsoft.com/office/drawing/2014/main" id="{4DF57A9B-03F7-FBAC-96D5-C17555276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contenu 14">
            <a:extLst>
              <a:ext uri="{FF2B5EF4-FFF2-40B4-BE49-F238E27FC236}">
                <a16:creationId xmlns:a16="http://schemas.microsoft.com/office/drawing/2014/main" id="{AE9010EA-3F23-300F-1A44-BA752A90529C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3" name="Picture 3" descr="Image générée">
            <a:extLst>
              <a:ext uri="{FF2B5EF4-FFF2-40B4-BE49-F238E27FC236}">
                <a16:creationId xmlns:a16="http://schemas.microsoft.com/office/drawing/2014/main" id="{471E58F1-BA3A-7ABE-CD6F-EE6F36CFFEE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6952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/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6266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/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9169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/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295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/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547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/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9562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/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957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/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4225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5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5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35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35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5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5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35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5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5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5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5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3114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32973-F66C-43F1-94CB-8C73CA6CECC2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1E913-BFCD-48E0-92A9-B95CCD42CF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057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00" r:id="rId12"/>
    <p:sldLayoutId id="214748370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 defTabSz="457200"/>
              <a:t>06/06/2026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 defTabSz="457200"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134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731;p98">
            <a:extLst>
              <a:ext uri="{FF2B5EF4-FFF2-40B4-BE49-F238E27FC236}">
                <a16:creationId xmlns:a16="http://schemas.microsoft.com/office/drawing/2014/main" id="{0E910BEC-3868-7DE0-D228-E0003D957D4A}"/>
              </a:ext>
            </a:extLst>
          </p:cNvPr>
          <p:cNvSpPr txBox="1"/>
          <p:nvPr/>
        </p:nvSpPr>
        <p:spPr>
          <a:xfrm>
            <a:off x="389293" y="1564732"/>
            <a:ext cx="7416776" cy="1107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7200" b="1" kern="0" noProof="0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Physique chimie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" name="Google Shape;223;p26">
            <a:extLst>
              <a:ext uri="{FF2B5EF4-FFF2-40B4-BE49-F238E27FC236}">
                <a16:creationId xmlns:a16="http://schemas.microsoft.com/office/drawing/2014/main" id="{3CFA28FA-0FE6-BD9C-088F-8A2DB9E493B1}"/>
              </a:ext>
            </a:extLst>
          </p:cNvPr>
          <p:cNvSpPr/>
          <p:nvPr/>
        </p:nvSpPr>
        <p:spPr>
          <a:xfrm>
            <a:off x="2602344" y="2873796"/>
            <a:ext cx="3248840" cy="509623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 5 </a:t>
            </a:r>
            <a:endParaRPr lang="fr-FR" sz="3200" b="1" kern="0" noProof="0" dirty="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F7FABAC2-6E8F-F97A-B858-C03335E397D6}"/>
              </a:ext>
            </a:extLst>
          </p:cNvPr>
          <p:cNvGrpSpPr/>
          <p:nvPr/>
        </p:nvGrpSpPr>
        <p:grpSpPr>
          <a:xfrm>
            <a:off x="278767" y="3684994"/>
            <a:ext cx="7978178" cy="696796"/>
            <a:chOff x="253512" y="3710465"/>
            <a:chExt cx="5990003" cy="696796"/>
          </a:xfrm>
        </p:grpSpPr>
        <p:sp>
          <p:nvSpPr>
            <p:cNvPr id="19" name="Google Shape;223;p26">
              <a:extLst>
                <a:ext uri="{FF2B5EF4-FFF2-40B4-BE49-F238E27FC236}">
                  <a16:creationId xmlns:a16="http://schemas.microsoft.com/office/drawing/2014/main" id="{AD370E4E-0C27-512A-5D4D-C95E4591E73A}"/>
                </a:ext>
              </a:extLst>
            </p:cNvPr>
            <p:cNvSpPr/>
            <p:nvPr/>
          </p:nvSpPr>
          <p:spPr>
            <a:xfrm>
              <a:off x="253512" y="3710465"/>
              <a:ext cx="5990003" cy="696796"/>
            </a:xfrm>
            <a:prstGeom prst="rect">
              <a:avLst/>
            </a:prstGeom>
            <a:solidFill>
              <a:srgbClr val="336FB6"/>
            </a:solidFill>
            <a:ln w="38103" cap="flat">
              <a:noFill/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Thème 4</a:t>
              </a:r>
            </a:p>
          </p:txBody>
        </p:sp>
        <p:sp>
          <p:nvSpPr>
            <p:cNvPr id="21" name="Google Shape;735;p98">
              <a:extLst>
                <a:ext uri="{FF2B5EF4-FFF2-40B4-BE49-F238E27FC236}">
                  <a16:creationId xmlns:a16="http://schemas.microsoft.com/office/drawing/2014/main" id="{5BD26F50-56AE-595E-87DF-05B2E3AA8BAE}"/>
                </a:ext>
              </a:extLst>
            </p:cNvPr>
            <p:cNvSpPr/>
            <p:nvPr/>
          </p:nvSpPr>
          <p:spPr>
            <a:xfrm>
              <a:off x="1850355" y="3785845"/>
              <a:ext cx="65604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3" name="Google Shape;223;p26">
              <a:extLst>
                <a:ext uri="{FF2B5EF4-FFF2-40B4-BE49-F238E27FC236}">
                  <a16:creationId xmlns:a16="http://schemas.microsoft.com/office/drawing/2014/main" id="{FA8BB4DF-DB1A-C1B0-7D42-E4753C316096}"/>
                </a:ext>
              </a:extLst>
            </p:cNvPr>
            <p:cNvSpPr/>
            <p:nvPr/>
          </p:nvSpPr>
          <p:spPr>
            <a:xfrm>
              <a:off x="1937552" y="3770861"/>
              <a:ext cx="4286785" cy="576000"/>
            </a:xfrm>
            <a:prstGeom prst="rect">
              <a:avLst/>
            </a:prstGeom>
            <a:solidFill>
              <a:srgbClr val="336FB6"/>
            </a:solidFill>
            <a:ln w="38103" cap="flat">
              <a:noFill/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667" b="1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31FF70A2-2BEC-6DA4-BB3B-FD37C1BF0FC1}"/>
              </a:ext>
            </a:extLst>
          </p:cNvPr>
          <p:cNvGrpSpPr/>
          <p:nvPr/>
        </p:nvGrpSpPr>
        <p:grpSpPr>
          <a:xfrm>
            <a:off x="304312" y="4689327"/>
            <a:ext cx="7952634" cy="696796"/>
            <a:chOff x="304312" y="4531839"/>
            <a:chExt cx="5990003" cy="696796"/>
          </a:xfrm>
        </p:grpSpPr>
        <p:sp>
          <p:nvSpPr>
            <p:cNvPr id="30" name="Google Shape;223;p26">
              <a:extLst>
                <a:ext uri="{FF2B5EF4-FFF2-40B4-BE49-F238E27FC236}">
                  <a16:creationId xmlns:a16="http://schemas.microsoft.com/office/drawing/2014/main" id="{71190B53-ACBA-710D-DE8A-FE7EE0342929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/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</a:t>
              </a:r>
            </a:p>
          </p:txBody>
        </p:sp>
        <p:sp>
          <p:nvSpPr>
            <p:cNvPr id="31" name="Google Shape;735;p98">
              <a:extLst>
                <a:ext uri="{FF2B5EF4-FFF2-40B4-BE49-F238E27FC236}">
                  <a16:creationId xmlns:a16="http://schemas.microsoft.com/office/drawing/2014/main" id="{7EC771D8-8907-CDD0-B001-1534949F4D2A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4" name="Google Shape;223;p26">
              <a:extLst>
                <a:ext uri="{FF2B5EF4-FFF2-40B4-BE49-F238E27FC236}">
                  <a16:creationId xmlns:a16="http://schemas.microsoft.com/office/drawing/2014/main" id="{87B54357-56AD-E94B-2BEB-7B454898F30C}"/>
                </a:ext>
              </a:extLst>
            </p:cNvPr>
            <p:cNvSpPr/>
            <p:nvPr/>
          </p:nvSpPr>
          <p:spPr>
            <a:xfrm>
              <a:off x="1937552" y="4618418"/>
              <a:ext cx="4286785" cy="52363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/>
              <a:endParaRPr lang="fr-FR" sz="2667" b="1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D7132A66-52DC-A1E0-6A37-1747EBB7E313}"/>
              </a:ext>
            </a:extLst>
          </p:cNvPr>
          <p:cNvGrpSpPr/>
          <p:nvPr/>
        </p:nvGrpSpPr>
        <p:grpSpPr>
          <a:xfrm>
            <a:off x="391298" y="5693659"/>
            <a:ext cx="7952635" cy="696796"/>
            <a:chOff x="304312" y="5304657"/>
            <a:chExt cx="5817809" cy="696796"/>
          </a:xfrm>
        </p:grpSpPr>
        <p:sp>
          <p:nvSpPr>
            <p:cNvPr id="20" name="Google Shape;224;p26">
              <a:extLst>
                <a:ext uri="{FF2B5EF4-FFF2-40B4-BE49-F238E27FC236}">
                  <a16:creationId xmlns:a16="http://schemas.microsoft.com/office/drawing/2014/main" id="{5098BABD-FDE8-630E-348E-96D6B925820F}"/>
                </a:ext>
              </a:extLst>
            </p:cNvPr>
            <p:cNvSpPr/>
            <p:nvPr/>
          </p:nvSpPr>
          <p:spPr>
            <a:xfrm>
              <a:off x="304312" y="5304657"/>
              <a:ext cx="5817809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3600" b="1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5" name="Google Shape;223;p26">
              <a:extLst>
                <a:ext uri="{FF2B5EF4-FFF2-40B4-BE49-F238E27FC236}">
                  <a16:creationId xmlns:a16="http://schemas.microsoft.com/office/drawing/2014/main" id="{48216599-F5AB-C483-EA37-2BCCC810BD0E}"/>
                </a:ext>
              </a:extLst>
            </p:cNvPr>
            <p:cNvSpPr/>
            <p:nvPr/>
          </p:nvSpPr>
          <p:spPr>
            <a:xfrm>
              <a:off x="1703734" y="5365055"/>
              <a:ext cx="4286785" cy="576000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3200" b="1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7" name="Google Shape;730;p98" descr="الصفحة الرئيسية">
            <a:extLst>
              <a:ext uri="{FF2B5EF4-FFF2-40B4-BE49-F238E27FC236}">
                <a16:creationId xmlns:a16="http://schemas.microsoft.com/office/drawing/2014/main" id="{20058C65-91AB-5E79-FC9A-1438161C17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635632" y="371607"/>
            <a:ext cx="4729061" cy="89155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Google Shape;91;p1">
            <a:extLst>
              <a:ext uri="{FF2B5EF4-FFF2-40B4-BE49-F238E27FC236}">
                <a16:creationId xmlns:a16="http://schemas.microsoft.com/office/drawing/2014/main" id="{11B7DF38-B518-FE40-DACC-62F9E20B3DF9}"/>
              </a:ext>
            </a:extLst>
          </p:cNvPr>
          <p:cNvSpPr txBox="1"/>
          <p:nvPr/>
        </p:nvSpPr>
        <p:spPr>
          <a:xfrm>
            <a:off x="3311131" y="4875416"/>
            <a:ext cx="234834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fr-FR" sz="2400" b="1" i="1" u="none" strike="noStrike" cap="none" noProof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Séance 5</a:t>
            </a:r>
            <a:endParaRPr lang="fr-FR" sz="140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CB29DF8-DA9E-E2F5-BC42-B056D8414E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1388" y="3810759"/>
            <a:ext cx="3524244" cy="260903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C564AAE-846C-10F1-DB44-2D2D7D25B48F}"/>
              </a:ext>
            </a:extLst>
          </p:cNvPr>
          <p:cNvSpPr txBox="1"/>
          <p:nvPr/>
        </p:nvSpPr>
        <p:spPr>
          <a:xfrm>
            <a:off x="2528489" y="5728520"/>
            <a:ext cx="3913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kern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Devoir maison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28477CE7-FA33-40AD-B047-4DD1939E0C01}"/>
              </a:ext>
            </a:extLst>
          </p:cNvPr>
          <p:cNvSpPr txBox="1">
            <a:spLocks/>
          </p:cNvSpPr>
          <p:nvPr/>
        </p:nvSpPr>
        <p:spPr>
          <a:xfrm>
            <a:off x="2623850" y="3810759"/>
            <a:ext cx="4799508" cy="72298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fr-FR" sz="2400" b="1" i="1" dirty="0">
                <a:solidFill>
                  <a:schemeClr val="bg1"/>
                </a:solidFill>
                <a:sym typeface="Calibri"/>
              </a:rPr>
              <a:t>Mouvement et interactions </a:t>
            </a:r>
            <a:endParaRPr lang="fr-FR" sz="2400" b="1" dirty="0">
              <a:solidFill>
                <a:schemeClr val="bg1"/>
              </a:solidFill>
            </a:endParaRPr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DE8CE51D-03FE-931D-DD57-6757ADD4E8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1814" y="1495548"/>
            <a:ext cx="2024047" cy="162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846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832900" y="2867633"/>
            <a:ext cx="9426053" cy="481959"/>
            <a:chOff x="641607" y="3874674"/>
            <a:chExt cx="9840707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375630" y="391562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330531" y="5455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icones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832900" y="3590615"/>
            <a:ext cx="9433517" cy="527905"/>
            <a:chOff x="633815" y="5937939"/>
            <a:chExt cx="9848499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375630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832900" y="1984717"/>
            <a:ext cx="9426053" cy="641893"/>
            <a:chOff x="605726" y="736482"/>
            <a:chExt cx="9840707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339749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144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360F03D-5B32-04C7-AAE6-9C40F1287215}"/>
              </a:ext>
            </a:extLst>
          </p:cNvPr>
          <p:cNvGrpSpPr/>
          <p:nvPr/>
        </p:nvGrpSpPr>
        <p:grpSpPr>
          <a:xfrm>
            <a:off x="948074" y="901061"/>
            <a:ext cx="9579427" cy="5403036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68AB2480-BD09-78CF-FE57-9EB036F878E3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" name="Google Shape;252;p28">
              <a:extLst>
                <a:ext uri="{FF2B5EF4-FFF2-40B4-BE49-F238E27FC236}">
                  <a16:creationId xmlns:a16="http://schemas.microsoft.com/office/drawing/2014/main" id="{5EB0448A-0120-2B13-4981-28C1C0966605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52CBA1D-553E-9A48-AEC2-7331429E3E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4510568" y="4004535"/>
            <a:ext cx="2454437" cy="27345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89AC41C-233F-A17C-E10D-80274621063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37428" y="1440609"/>
            <a:ext cx="3619500" cy="25146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66E59D9-571C-BF58-B8D6-160ED8C46B2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5584" y="4499741"/>
            <a:ext cx="1632389" cy="116408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F0300A3-B307-D5DC-273A-568B2BA9A7E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3885544" y="4917606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FC40CB-87EF-FC64-CD65-BC554D605E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16365" y="5271042"/>
            <a:ext cx="894928" cy="86045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23CC347-3043-7AB6-2C64-98FEC2CA05B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2530" b="3558"/>
          <a:stretch>
            <a:fillRect/>
          </a:stretch>
        </p:blipFill>
        <p:spPr>
          <a:xfrm>
            <a:off x="7079254" y="1440609"/>
            <a:ext cx="2998884" cy="39338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02921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4"/>
          <p:cNvSpPr txBox="1"/>
          <p:nvPr/>
        </p:nvSpPr>
        <p:spPr>
          <a:xfrm>
            <a:off x="-310153" y="261403"/>
            <a:ext cx="522972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rgbClr val="0040C0"/>
                </a:solidFill>
                <a:latin typeface="Calibri"/>
                <a:ea typeface="Calibri"/>
                <a:cs typeface="Calibri"/>
                <a:sym typeface="Calibri"/>
              </a:rPr>
              <a:t>Orientations didactiques</a:t>
            </a:r>
            <a:endParaRPr dirty="0"/>
          </a:p>
        </p:txBody>
      </p:sp>
      <p:sp>
        <p:nvSpPr>
          <p:cNvPr id="474" name="Google Shape;474;p4"/>
          <p:cNvSpPr txBox="1"/>
          <p:nvPr/>
        </p:nvSpPr>
        <p:spPr>
          <a:xfrm>
            <a:off x="370391" y="887596"/>
            <a:ext cx="11076972" cy="5493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  <a:buClr>
                <a:schemeClr val="dk1"/>
              </a:buClr>
              <a:buSzPts val="2000"/>
            </a:pPr>
            <a:r>
              <a:rPr lang="fr-FR" dirty="0">
                <a:latin typeface="Segoe UI" panose="020B0502040204020203" pitchFamily="34" charset="0"/>
              </a:rPr>
              <a:t>Une séance de révision efficace repose sur une </a:t>
            </a:r>
            <a:r>
              <a:rPr lang="fr-FR" b="1" dirty="0">
                <a:latin typeface="Segoe UI" panose="020B0502040204020203" pitchFamily="34" charset="0"/>
              </a:rPr>
              <a:t>activité cognitive active</a:t>
            </a:r>
            <a:r>
              <a:rPr lang="fr-FR" dirty="0">
                <a:latin typeface="Segoe UI" panose="020B0502040204020203" pitchFamily="34" charset="0"/>
              </a:rPr>
              <a:t>, où l’élève comprend ses erreurs, reconstruit les savoirs et développe son autonomie d’apprentissage.</a:t>
            </a: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Avant de corriger  l’item correspondant à chaque tâche, </a:t>
            </a:r>
            <a:r>
              <a:rPr lang="fr-FR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l’enseignant·e rappelle la procédure de résolution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en </a:t>
            </a:r>
            <a:r>
              <a:rPr lang="fr-FR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faisant participer les élèves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Ces derniers complètent les </a:t>
            </a:r>
            <a:r>
              <a:rPr lang="fr-FR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espaces en pointillés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qui s’affichent sur les diapositives en utilisant les ardoises ou oralement. </a:t>
            </a:r>
            <a:endParaRPr dirty="0"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Lors de la correction d’un exercice, </a:t>
            </a:r>
            <a:r>
              <a:rPr lang="fr-FR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l’enseignant·e sollicite la participation active des élèves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en choisissant </a:t>
            </a:r>
            <a:r>
              <a:rPr lang="fr-FR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deux ou trois au hasard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pour répondre à chaque question, tout en les invitant à </a:t>
            </a:r>
            <a:r>
              <a:rPr lang="fr-FR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expliciter leur raisonnement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</a:t>
            </a:r>
            <a:r>
              <a:rPr lang="fr-FR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enseignant·e</a:t>
            </a:r>
            <a:r>
              <a:rPr lang="fr-FR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veille à fournir un feed-back immédiat et précis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afin de </a:t>
            </a:r>
            <a:r>
              <a:rPr lang="fr-FR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corriger les erreurs conceptuelles ou procédurales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et de </a:t>
            </a:r>
            <a:r>
              <a:rPr lang="fr-FR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renforcer les acquis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tableau est utilisé pour expliciter les explications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et </a:t>
            </a:r>
            <a:r>
              <a:rPr lang="fr-FR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</a:t>
            </a:r>
            <a:r>
              <a:rPr lang="fr-FR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enseignant·e</a:t>
            </a:r>
            <a:r>
              <a:rPr lang="fr-FR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peut recourir à l’alternance linguistique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si nécessaire, afin de favoriser la compréhension de tous les élèves.</a:t>
            </a:r>
            <a:endParaRPr dirty="0"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Char char="•"/>
            </a:pPr>
            <a:r>
              <a:rPr lang="fr-FR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Si, après avoir corrigé le devoir maison, il reste du temps, l’enseignant·e peut mettre l’accent sur les erreurs fréquente et propose des exercices de consolidation . </a:t>
            </a:r>
            <a:endParaRPr dirty="0"/>
          </a:p>
        </p:txBody>
      </p:sp>
      <p:pic>
        <p:nvPicPr>
          <p:cNvPr id="475" name="Google Shape;475;p4" descr="Image générée"/>
          <p:cNvPicPr preferRelativeResize="0"/>
          <p:nvPr/>
        </p:nvPicPr>
        <p:blipFill rotWithShape="1">
          <a:blip r:embed="rId3">
            <a:alphaModFix/>
          </a:blip>
          <a:srcRect t="11064" b="10678"/>
          <a:stretch/>
        </p:blipFill>
        <p:spPr>
          <a:xfrm>
            <a:off x="101717" y="81175"/>
            <a:ext cx="546818" cy="6418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951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72">
          <a:extLst>
            <a:ext uri="{FF2B5EF4-FFF2-40B4-BE49-F238E27FC236}">
              <a16:creationId xmlns:a16="http://schemas.microsoft.com/office/drawing/2014/main" id="{46578EC7-1517-9D9C-BA87-C082A6A10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4">
            <a:extLst>
              <a:ext uri="{FF2B5EF4-FFF2-40B4-BE49-F238E27FC236}">
                <a16:creationId xmlns:a16="http://schemas.microsoft.com/office/drawing/2014/main" id="{26B37063-6AEB-A59A-BBF1-1BB45572A299}"/>
              </a:ext>
            </a:extLst>
          </p:cNvPr>
          <p:cNvSpPr txBox="1"/>
          <p:nvPr/>
        </p:nvSpPr>
        <p:spPr>
          <a:xfrm>
            <a:off x="178098" y="287443"/>
            <a:ext cx="522972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rgbClr val="0040C0"/>
                </a:solidFill>
                <a:latin typeface="Calibri"/>
                <a:ea typeface="Calibri"/>
                <a:cs typeface="Calibri"/>
                <a:sym typeface="Calibri"/>
              </a:rPr>
              <a:t>Tâche cible du devoir – Période 5 </a:t>
            </a:r>
            <a:endParaRPr dirty="0"/>
          </a:p>
        </p:txBody>
      </p:sp>
      <p:pic>
        <p:nvPicPr>
          <p:cNvPr id="475" name="Google Shape;475;p4" descr="Image générée">
            <a:extLst>
              <a:ext uri="{FF2B5EF4-FFF2-40B4-BE49-F238E27FC236}">
                <a16:creationId xmlns:a16="http://schemas.microsoft.com/office/drawing/2014/main" id="{6A9ED74A-43B4-6B05-E51A-8C1CE72770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11064" b="10678"/>
          <a:stretch/>
        </p:blipFill>
        <p:spPr>
          <a:xfrm>
            <a:off x="101717" y="81175"/>
            <a:ext cx="546818" cy="64189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473;p4">
            <a:extLst>
              <a:ext uri="{FF2B5EF4-FFF2-40B4-BE49-F238E27FC236}">
                <a16:creationId xmlns:a16="http://schemas.microsoft.com/office/drawing/2014/main" id="{DF9EBC27-AD44-3210-D115-889206D95426}"/>
              </a:ext>
            </a:extLst>
          </p:cNvPr>
          <p:cNvSpPr txBox="1"/>
          <p:nvPr/>
        </p:nvSpPr>
        <p:spPr>
          <a:xfrm>
            <a:off x="375126" y="1709232"/>
            <a:ext cx="11450429" cy="461624"/>
          </a:xfrm>
          <a:prstGeom prst="rect">
            <a:avLst/>
          </a:prstGeom>
          <a:solidFill>
            <a:srgbClr val="33CC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Chapitre 1 : Les actions mécaniques-notion de force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4" name="Google Shape;473;p4">
            <a:extLst>
              <a:ext uri="{FF2B5EF4-FFF2-40B4-BE49-F238E27FC236}">
                <a16:creationId xmlns:a16="http://schemas.microsoft.com/office/drawing/2014/main" id="{D4494044-6F5D-D38F-273B-6DDFB64E1668}"/>
              </a:ext>
            </a:extLst>
          </p:cNvPr>
          <p:cNvSpPr txBox="1"/>
          <p:nvPr/>
        </p:nvSpPr>
        <p:spPr>
          <a:xfrm>
            <a:off x="375126" y="2375661"/>
            <a:ext cx="11357394" cy="4401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7030A0"/>
                </a:solidFill>
              </a:rPr>
              <a:t>Tâche 1</a:t>
            </a:r>
            <a:r>
              <a:rPr lang="fr-FR" sz="2400" b="1" dirty="0"/>
              <a:t>. </a:t>
            </a:r>
            <a:r>
              <a:rPr lang="fr-FR" sz="2000" b="1" dirty="0"/>
              <a:t>Identifier l’effet d’une action mécanique sur un corps à partir d’une observation.</a:t>
            </a:r>
          </a:p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7030A0"/>
                </a:solidFill>
              </a:rPr>
              <a:t>Tâche 2. </a:t>
            </a:r>
            <a:r>
              <a:rPr lang="fr-FR" sz="2000" b="1" dirty="0"/>
              <a:t>Classer les actions exercées sur un corps en actions de contact et en actions à distance.</a:t>
            </a:r>
            <a:endParaRPr lang="fr-FR" sz="2400" dirty="0"/>
          </a:p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7030A0"/>
                </a:solidFill>
              </a:rPr>
              <a:t>Tâche 3. </a:t>
            </a:r>
            <a:r>
              <a:rPr lang="fr-FR" sz="2000" b="1" dirty="0"/>
              <a:t>Déterminer les caractéristiques d’une force exercée par un dynamomètre </a:t>
            </a:r>
          </a:p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7030A0"/>
                </a:solidFill>
              </a:rPr>
              <a:t>Tâche 4. </a:t>
            </a:r>
            <a:r>
              <a:rPr lang="fr-FR" sz="2000" b="1" dirty="0"/>
              <a:t>Utiliser la condition d’équilibre pour déterminer les caractéristiques d’une force.</a:t>
            </a:r>
          </a:p>
          <a:p>
            <a:pPr>
              <a:lnSpc>
                <a:spcPct val="200000"/>
              </a:lnSpc>
            </a:pPr>
            <a:r>
              <a:rPr lang="fr-FR" sz="2400" b="1" dirty="0">
                <a:solidFill>
                  <a:srgbClr val="7030A0"/>
                </a:solidFill>
              </a:rPr>
              <a:t>Tâche 5 . </a:t>
            </a:r>
            <a:r>
              <a:rPr lang="fr-FR" sz="2000" b="1" dirty="0"/>
              <a:t>Prévoir l’effet, sur un corps initialement en équilibre, des forces qui  se compensent et de celles </a:t>
            </a:r>
          </a:p>
          <a:p>
            <a:pPr>
              <a:lnSpc>
                <a:spcPct val="200000"/>
              </a:lnSpc>
            </a:pPr>
            <a:r>
              <a:rPr lang="fr-FR" sz="2000" b="1" dirty="0"/>
              <a:t>                    qui ne se compensent pas.</a:t>
            </a:r>
            <a:endParaRPr sz="2000" b="1" dirty="0"/>
          </a:p>
        </p:txBody>
      </p:sp>
    </p:spTree>
    <p:extLst>
      <p:ext uri="{BB962C8B-B14F-4D97-AF65-F5344CB8AC3E}">
        <p14:creationId xmlns:p14="http://schemas.microsoft.com/office/powerpoint/2010/main" val="3462649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26873-17F5-B392-93CF-34F7F836D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BBB253E-7715-E698-FC32-01AFDCE5BC77}"/>
              </a:ext>
            </a:extLst>
          </p:cNvPr>
          <p:cNvGrpSpPr/>
          <p:nvPr/>
        </p:nvGrpSpPr>
        <p:grpSpPr>
          <a:xfrm>
            <a:off x="812158" y="829916"/>
            <a:ext cx="10567685" cy="5198169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336DA-21FA-7507-AC08-0B4424D6723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B0F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46D18EA-87D9-4042-A148-650F79141D2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6000" b="1" noProof="0" dirty="0">
                <a:solidFill>
                  <a:schemeClr val="tx1"/>
                </a:solidFill>
              </a:endParaRP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CA08DB21-B084-9768-767C-5A434955D087}"/>
              </a:ext>
            </a:extLst>
          </p:cNvPr>
          <p:cNvSpPr txBox="1"/>
          <p:nvPr/>
        </p:nvSpPr>
        <p:spPr>
          <a:xfrm>
            <a:off x="2866490" y="3104504"/>
            <a:ext cx="7739863" cy="783193"/>
          </a:xfrm>
          <a:prstGeom prst="round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fr-FR" sz="4000" b="1" noProof="0" dirty="0">
                <a:solidFill>
                  <a:schemeClr val="bg1"/>
                </a:solidFill>
              </a:rPr>
              <a:t>Correction du devoir maison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125902E-2215-09C5-B0A4-47B2125DB9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4228" t="23202" r="6044" b="29962"/>
          <a:stretch>
            <a:fillRect/>
          </a:stretch>
        </p:blipFill>
        <p:spPr>
          <a:xfrm>
            <a:off x="9604572" y="2559556"/>
            <a:ext cx="1037690" cy="1089896"/>
          </a:xfrm>
          <a:prstGeom prst="ellipse">
            <a:avLst/>
          </a:prstGeom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1304C77-2AA0-C91F-A576-D461B8D45CB2}"/>
              </a:ext>
            </a:extLst>
          </p:cNvPr>
          <p:cNvSpPr/>
          <p:nvPr/>
        </p:nvSpPr>
        <p:spPr>
          <a:xfrm>
            <a:off x="886462" y="3279459"/>
            <a:ext cx="2319075" cy="433282"/>
          </a:xfrm>
          <a:prstGeom prst="roundRect">
            <a:avLst>
              <a:gd name="adj" fmla="val 14287"/>
            </a:avLst>
          </a:prstGeom>
          <a:solidFill>
            <a:srgbClr val="FFAB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Période 5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F128CA-4F51-C65A-229B-78275D3D7E0F}"/>
              </a:ext>
            </a:extLst>
          </p:cNvPr>
          <p:cNvSpPr/>
          <p:nvPr/>
        </p:nvSpPr>
        <p:spPr>
          <a:xfrm>
            <a:off x="812157" y="2956239"/>
            <a:ext cx="134789" cy="151300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944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F93B8-D94D-A9B0-642E-8C7534659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Lever la main - Icônes mains et gestes gratuites">
            <a:extLst>
              <a:ext uri="{FF2B5EF4-FFF2-40B4-BE49-F238E27FC236}">
                <a16:creationId xmlns:a16="http://schemas.microsoft.com/office/drawing/2014/main" id="{D87A9375-4965-0013-8BF2-466654575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0114" y="257728"/>
            <a:ext cx="549808" cy="54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0198F522-14E1-5798-04C7-81ACB4D18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699" y="257728"/>
            <a:ext cx="10529279" cy="54980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dirty="0"/>
              <a:t>Nous allons commencer par la correction du devoir maison. Prenez votre livret à la page 78.</a:t>
            </a:r>
            <a:br>
              <a:rPr lang="fr-FR" dirty="0"/>
            </a:br>
            <a:r>
              <a:rPr lang="fr-FR" dirty="0"/>
              <a:t>On commence par l’exercice 1, vous avez 5 min pour répondre. 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id="{F7076420-52DB-AA45-57CA-EE6DF1FF3DD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44501" y="807536"/>
            <a:ext cx="10529705" cy="268287"/>
          </a:xfrm>
        </p:spPr>
        <p:txBody>
          <a:bodyPr/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L’</a:t>
            </a:r>
            <a:r>
              <a:rPr lang="fr-FR" dirty="0" err="1">
                <a:solidFill>
                  <a:schemeClr val="bg1">
                    <a:lumMod val="50000"/>
                  </a:schemeClr>
                </a:solidFill>
              </a:rPr>
              <a:t>enseignant.e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 demande aux élèves de faire l’exercice sur le livret. Il surveille et soutient les élèves en difficulté.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D9B8512-CD59-16CB-A4DC-194A96974B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399" y="1553287"/>
            <a:ext cx="10156901" cy="427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24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73BCB-4980-7CD9-7036-350A3EF80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6A359B3-E8DF-5BD0-FC33-A9240116D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399" y="1553287"/>
            <a:ext cx="10156901" cy="4278346"/>
          </a:xfrm>
          <a:prstGeom prst="rect">
            <a:avLst/>
          </a:prstGeom>
        </p:spPr>
      </p:pic>
      <p:pic>
        <p:nvPicPr>
          <p:cNvPr id="34" name="Picture 2" descr="Lever la main - Icônes mains et gestes gratuites">
            <a:extLst>
              <a:ext uri="{FF2B5EF4-FFF2-40B4-BE49-F238E27FC236}">
                <a16:creationId xmlns:a16="http://schemas.microsoft.com/office/drawing/2014/main" id="{811EBF62-D50A-36EA-E291-323DEBEFB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1594" y="512371"/>
            <a:ext cx="390454" cy="390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6DDA5C6C-BE0B-E521-672A-142142ACD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699" y="257727"/>
            <a:ext cx="10529279" cy="549809"/>
          </a:xfrm>
        </p:spPr>
        <p:txBody>
          <a:bodyPr/>
          <a:lstStyle/>
          <a:p>
            <a:pPr fontAlgn="t">
              <a:lnSpc>
                <a:spcPct val="100000"/>
              </a:lnSpc>
            </a:pPr>
            <a:r>
              <a:rPr lang="fr-FR" dirty="0">
                <a:latin typeface="+mn-lt"/>
              </a:rPr>
              <a:t>Je vous rappelle qu’</a:t>
            </a:r>
            <a:r>
              <a:rPr lang="fr-FR" dirty="0"/>
              <a:t>une action mécanique peut modifier le mouvement d’un objet, par exemple le mettre en mouvement, l’arrêter ou changer sa direction.</a:t>
            </a:r>
            <a:endParaRPr lang="fr-FR" dirty="0">
              <a:latin typeface="+mn-lt"/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5A3449D5-9E54-CEE9-D74F-F3D2570886F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1147" y="807536"/>
            <a:ext cx="10529705" cy="337011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L’enseignant choisit 4 élèves; au hasard;  à répondre et insiste surtout sur la justification et l’explication de leur raisonnement.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1C9FF35-B44C-3327-6886-C38D38BFB58D}"/>
              </a:ext>
            </a:extLst>
          </p:cNvPr>
          <p:cNvSpPr txBox="1"/>
          <p:nvPr/>
        </p:nvSpPr>
        <p:spPr>
          <a:xfrm>
            <a:off x="5021338" y="3808860"/>
            <a:ext cx="2768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le club de golf. 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85E10F6-0375-D1D3-6468-89C6A07D7407}"/>
              </a:ext>
            </a:extLst>
          </p:cNvPr>
          <p:cNvSpPr txBox="1"/>
          <p:nvPr/>
        </p:nvSpPr>
        <p:spPr>
          <a:xfrm>
            <a:off x="5021338" y="4162552"/>
            <a:ext cx="1715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le ballon.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4348F30-688A-E77D-B806-0BA5BA29E53A}"/>
              </a:ext>
            </a:extLst>
          </p:cNvPr>
          <p:cNvSpPr txBox="1"/>
          <p:nvPr/>
        </p:nvSpPr>
        <p:spPr>
          <a:xfrm>
            <a:off x="2867410" y="5369968"/>
            <a:ext cx="30114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met en mouvement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AA2AC36-ACB2-3DCD-4A47-669C6C9CB3D9}"/>
              </a:ext>
            </a:extLst>
          </p:cNvPr>
          <p:cNvSpPr txBox="1"/>
          <p:nvPr/>
        </p:nvSpPr>
        <p:spPr>
          <a:xfrm>
            <a:off x="8478581" y="5102403"/>
            <a:ext cx="2019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dynamique.</a:t>
            </a:r>
          </a:p>
        </p:txBody>
      </p:sp>
    </p:spTree>
    <p:extLst>
      <p:ext uri="{BB962C8B-B14F-4D97-AF65-F5344CB8AC3E}">
        <p14:creationId xmlns:p14="http://schemas.microsoft.com/office/powerpoint/2010/main" val="14439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3FC98-9C1D-E910-900F-64CD7FCE2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Lever la main - Icônes mains et gestes gratuites">
            <a:extLst>
              <a:ext uri="{FF2B5EF4-FFF2-40B4-BE49-F238E27FC236}">
                <a16:creationId xmlns:a16="http://schemas.microsoft.com/office/drawing/2014/main" id="{36F946DA-BB90-D6BF-DF6A-E61A83AA7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0114" y="257728"/>
            <a:ext cx="549808" cy="54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8A7B8481-357F-F34F-2C96-0B0BF9A39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699" y="257728"/>
            <a:ext cx="10529279" cy="54980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dirty="0"/>
              <a:t>Faisons l’exercice 2 p. 78 du livret. Vous avez 5 min pour répondre.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id="{8BBD746D-BD50-E208-9EC9-5168888BDB3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44501" y="807536"/>
            <a:ext cx="10529705" cy="268287"/>
          </a:xfrm>
        </p:spPr>
        <p:txBody>
          <a:bodyPr/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L’</a:t>
            </a:r>
            <a:r>
              <a:rPr lang="fr-FR" dirty="0" err="1">
                <a:solidFill>
                  <a:schemeClr val="bg1">
                    <a:lumMod val="50000"/>
                  </a:schemeClr>
                </a:solidFill>
              </a:rPr>
              <a:t>enseignant.e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 demande aux élèves de faire l’exercice sur le livret. Il surveille et soutient les élèves en difficulté.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49B83CA-43F5-297B-F99A-118B3EB8B7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5869" y="1075823"/>
            <a:ext cx="7430594" cy="552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260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D97C3-3CA1-79CA-C7E9-03F47FB99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Lever la main - Icônes mains et gestes gratuites">
            <a:extLst>
              <a:ext uri="{FF2B5EF4-FFF2-40B4-BE49-F238E27FC236}">
                <a16:creationId xmlns:a16="http://schemas.microsoft.com/office/drawing/2014/main" id="{99965911-D00F-D7C8-EF59-B7DFE2543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0114" y="257728"/>
            <a:ext cx="549808" cy="54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re 2">
            <a:extLst>
              <a:ext uri="{FF2B5EF4-FFF2-40B4-BE49-F238E27FC236}">
                <a16:creationId xmlns:a16="http://schemas.microsoft.com/office/drawing/2014/main" id="{22410BE1-3C6E-1A4B-75B5-0D5F1D4B4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699" y="257727"/>
            <a:ext cx="10529279" cy="549809"/>
          </a:xfrm>
        </p:spPr>
        <p:txBody>
          <a:bodyPr/>
          <a:lstStyle/>
          <a:p>
            <a:pPr fontAlgn="t">
              <a:lnSpc>
                <a:spcPct val="100000"/>
              </a:lnSpc>
            </a:pPr>
            <a:r>
              <a:rPr lang="fr-FR" dirty="0">
                <a:latin typeface="+mn-lt"/>
              </a:rPr>
              <a:t>Pour faire l’inventaire des actions, on cherche tous les corps qui agissent sur l’objet étudié, puis on distingue les actions de contact et les actions à distance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id="{EBED980B-9757-98D9-342F-4753C33C798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1147" y="807536"/>
            <a:ext cx="10529705" cy="337011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L’enseignant demande de rappeler la structure de phrases utilisée pour répondre. Il insiste sur la procédure et demande aux élèves de justifier leurs réponses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25F8FFD-A8DF-4E70-F642-0C4AB5EF7F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5869" y="1075823"/>
            <a:ext cx="7430594" cy="552444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53AAB08-42E4-BDE9-23E6-3FF84500DE0A}"/>
              </a:ext>
            </a:extLst>
          </p:cNvPr>
          <p:cNvSpPr txBox="1"/>
          <p:nvPr/>
        </p:nvSpPr>
        <p:spPr>
          <a:xfrm>
            <a:off x="3112742" y="3073733"/>
            <a:ext cx="2768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le fil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3C190C9-F644-B7B0-BC8A-739B3064A409}"/>
              </a:ext>
            </a:extLst>
          </p:cNvPr>
          <p:cNvSpPr txBox="1"/>
          <p:nvPr/>
        </p:nvSpPr>
        <p:spPr>
          <a:xfrm>
            <a:off x="3112742" y="3376382"/>
            <a:ext cx="2768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le sol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80B87C3-494F-BC7F-9BD3-3B034D6F1E80}"/>
              </a:ext>
            </a:extLst>
          </p:cNvPr>
          <p:cNvSpPr txBox="1"/>
          <p:nvPr/>
        </p:nvSpPr>
        <p:spPr>
          <a:xfrm>
            <a:off x="3112742" y="3641577"/>
            <a:ext cx="2768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la Terre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2FA582F-C3C8-9117-A3A4-272C036C5B37}"/>
              </a:ext>
            </a:extLst>
          </p:cNvPr>
          <p:cNvSpPr txBox="1"/>
          <p:nvPr/>
        </p:nvSpPr>
        <p:spPr>
          <a:xfrm>
            <a:off x="4048658" y="5120924"/>
            <a:ext cx="2768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Le fil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FC2B4C0-97DF-D11A-8181-68F7305F86E5}"/>
              </a:ext>
            </a:extLst>
          </p:cNvPr>
          <p:cNvSpPr txBox="1"/>
          <p:nvPr/>
        </p:nvSpPr>
        <p:spPr>
          <a:xfrm>
            <a:off x="3919567" y="5838453"/>
            <a:ext cx="1961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Le sol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F777513-ECE0-4368-6217-A97A440B06B3}"/>
              </a:ext>
            </a:extLst>
          </p:cNvPr>
          <p:cNvSpPr txBox="1"/>
          <p:nvPr/>
        </p:nvSpPr>
        <p:spPr>
          <a:xfrm>
            <a:off x="6718477" y="5127818"/>
            <a:ext cx="1961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La Terre </a:t>
            </a:r>
          </a:p>
        </p:txBody>
      </p:sp>
    </p:spTree>
    <p:extLst>
      <p:ext uri="{BB962C8B-B14F-4D97-AF65-F5344CB8AC3E}">
        <p14:creationId xmlns:p14="http://schemas.microsoft.com/office/powerpoint/2010/main" val="338853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6" grpId="0"/>
      <p:bldP spid="19" grpId="0"/>
      <p:bldP spid="23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79C0F-0171-876B-2D33-D4267B477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Lever la main - Icônes mains et gestes gratuites">
            <a:extLst>
              <a:ext uri="{FF2B5EF4-FFF2-40B4-BE49-F238E27FC236}">
                <a16:creationId xmlns:a16="http://schemas.microsoft.com/office/drawing/2014/main" id="{4E0621A7-6D07-9690-55AE-D7868E8C3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0114" y="257728"/>
            <a:ext cx="549808" cy="54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C98D0F81-AC6C-CF7A-64D0-09CE33893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699" y="257728"/>
            <a:ext cx="10529279" cy="54980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dirty="0"/>
              <a:t>Passons maintenant à l’exercice 3 p. 78 du livret. Vous avez 5 min pour répondre.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id="{9D968800-940F-27A6-AEA9-9C07E8E6180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44501" y="807536"/>
            <a:ext cx="10529705" cy="268287"/>
          </a:xfrm>
        </p:spPr>
        <p:txBody>
          <a:bodyPr/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L’</a:t>
            </a:r>
            <a:r>
              <a:rPr lang="fr-FR" dirty="0" err="1">
                <a:solidFill>
                  <a:schemeClr val="bg1">
                    <a:lumMod val="50000"/>
                  </a:schemeClr>
                </a:solidFill>
              </a:rPr>
              <a:t>enseignant.e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 demande aux élèves de faire l’exercice sur le livret. Il surveille et soutient les élèves en difficulté.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4812E87-CF80-6F1B-C0AC-E0EB7C8B1A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501" y="1357344"/>
            <a:ext cx="9867873" cy="469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17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AF224-D462-AD2D-4164-8F309D783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Lever la main - Icônes mains et gestes gratuites">
            <a:extLst>
              <a:ext uri="{FF2B5EF4-FFF2-40B4-BE49-F238E27FC236}">
                <a16:creationId xmlns:a16="http://schemas.microsoft.com/office/drawing/2014/main" id="{4422FA97-C5CE-3D04-5B28-578AA6206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0114" y="257728"/>
            <a:ext cx="549808" cy="54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re 2">
            <a:extLst>
              <a:ext uri="{FF2B5EF4-FFF2-40B4-BE49-F238E27FC236}">
                <a16:creationId xmlns:a16="http://schemas.microsoft.com/office/drawing/2014/main" id="{E8E3DEB9-54FA-6CF8-8CC2-565A4B40F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699" y="257727"/>
            <a:ext cx="10529279" cy="549809"/>
          </a:xfrm>
        </p:spPr>
        <p:txBody>
          <a:bodyPr/>
          <a:lstStyle/>
          <a:p>
            <a:pPr fontAlgn="t">
              <a:lnSpc>
                <a:spcPct val="100000"/>
              </a:lnSpc>
            </a:pPr>
            <a:r>
              <a:rPr lang="fr-FR" dirty="0">
                <a:latin typeface="+mn-lt"/>
              </a:rPr>
              <a:t> Pour décrire une force, on précise toujours sa direction, son sens et son intensité.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id="{772137F1-D0AC-A32B-EE9B-8045E3999AE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1147" y="807536"/>
            <a:ext cx="10529705" cy="337011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L’enseignant demande de rappeler la structure de phrases utilisée pour répondre. Il insiste sur la procédure et demande aux élèves de justifier leurs réponses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3D38B1B-9D5C-1ACB-EA38-0FF70BEA3A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699" y="1449941"/>
            <a:ext cx="9867873" cy="469312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CA9E4B4-727F-3A43-730E-DACB14A8908C}"/>
              </a:ext>
            </a:extLst>
          </p:cNvPr>
          <p:cNvSpPr txBox="1"/>
          <p:nvPr/>
        </p:nvSpPr>
        <p:spPr>
          <a:xfrm>
            <a:off x="5447425" y="3697136"/>
            <a:ext cx="1961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verticale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0615EAE-02D1-EC5B-D1B2-34BA163C5F16}"/>
              </a:ext>
            </a:extLst>
          </p:cNvPr>
          <p:cNvSpPr txBox="1"/>
          <p:nvPr/>
        </p:nvSpPr>
        <p:spPr>
          <a:xfrm>
            <a:off x="4727835" y="4570373"/>
            <a:ext cx="1961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vers le haut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5D26709-49CF-1B2C-0E6F-046777B3DA42}"/>
              </a:ext>
            </a:extLst>
          </p:cNvPr>
          <p:cNvSpPr txBox="1"/>
          <p:nvPr/>
        </p:nvSpPr>
        <p:spPr>
          <a:xfrm>
            <a:off x="5216724" y="5356717"/>
            <a:ext cx="822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8 N</a:t>
            </a:r>
          </a:p>
        </p:txBody>
      </p:sp>
    </p:spTree>
    <p:extLst>
      <p:ext uri="{BB962C8B-B14F-4D97-AF65-F5344CB8AC3E}">
        <p14:creationId xmlns:p14="http://schemas.microsoft.com/office/powerpoint/2010/main" val="187299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6CC0F-459E-5236-2AE9-951FEA1C8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Lever la main - Icônes mains et gestes gratuites">
            <a:extLst>
              <a:ext uri="{FF2B5EF4-FFF2-40B4-BE49-F238E27FC236}">
                <a16:creationId xmlns:a16="http://schemas.microsoft.com/office/drawing/2014/main" id="{45F34F30-BA79-F1F3-1FDB-A3B6C58A2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0114" y="257728"/>
            <a:ext cx="549808" cy="54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2FA7CCD3-87AB-3366-37C7-7AC64E5C3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699" y="257728"/>
            <a:ext cx="10529279" cy="54980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dirty="0"/>
              <a:t> Faisons l’exercice 4 p. 79 du livret. Vous avez 5 min pour répondre.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id="{E908AB59-1903-7A9A-C51B-6C2F30295D7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44501" y="807536"/>
            <a:ext cx="10529705" cy="268287"/>
          </a:xfrm>
        </p:spPr>
        <p:txBody>
          <a:bodyPr/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L’</a:t>
            </a:r>
            <a:r>
              <a:rPr lang="fr-FR" dirty="0" err="1">
                <a:solidFill>
                  <a:schemeClr val="bg1">
                    <a:lumMod val="50000"/>
                  </a:schemeClr>
                </a:solidFill>
              </a:rPr>
              <a:t>enseignant.e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 demande aux élèves de faire l’exercice sur le livret. Il surveille et soutient les élèves en difficulté.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6E1C825-1790-0DC3-3C00-08E71FEA2E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2273" y="1075823"/>
            <a:ext cx="7947453" cy="552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92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F751E-7A34-B773-0BAD-9C3D96C18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Lever la main - Icônes mains et gestes gratuites">
            <a:extLst>
              <a:ext uri="{FF2B5EF4-FFF2-40B4-BE49-F238E27FC236}">
                <a16:creationId xmlns:a16="http://schemas.microsoft.com/office/drawing/2014/main" id="{0D4D6CBA-67D9-F793-EABF-2754E36AB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0114" y="257728"/>
            <a:ext cx="549808" cy="54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re 2">
            <a:extLst>
              <a:ext uri="{FF2B5EF4-FFF2-40B4-BE49-F238E27FC236}">
                <a16:creationId xmlns:a16="http://schemas.microsoft.com/office/drawing/2014/main" id="{9FEFADED-EF07-A551-0422-527DF260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699" y="257727"/>
            <a:ext cx="10529279" cy="549809"/>
          </a:xfrm>
        </p:spPr>
        <p:txBody>
          <a:bodyPr/>
          <a:lstStyle/>
          <a:p>
            <a:pPr fontAlgn="t">
              <a:lnSpc>
                <a:spcPct val="100000"/>
              </a:lnSpc>
            </a:pPr>
            <a:r>
              <a:rPr lang="fr-FR" dirty="0">
                <a:latin typeface="+mn-lt"/>
              </a:rPr>
              <a:t>lorsqu’un corps est en équilibre sous l’action de deux forces, ces forces ont la même ligne d’action (direction), des sens opposés et la même intensité.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id="{C1C23D70-BCDA-C576-7E96-9F4CD39879A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1147" y="807536"/>
            <a:ext cx="10529705" cy="337011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L’enseignant fait passer quelques élèves au tableau et met l’accent sur la démarche, en insistant sur les unités et les conversions nécessaires</a:t>
            </a:r>
          </a:p>
          <a:p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E36866A-69D9-501F-FDB1-7BE0F1EBA9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2273" y="1075823"/>
            <a:ext cx="7947453" cy="552444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7E72EFB-C5B7-6A77-A950-0EC1A9D1B2BE}"/>
              </a:ext>
            </a:extLst>
          </p:cNvPr>
          <p:cNvSpPr txBox="1"/>
          <p:nvPr/>
        </p:nvSpPr>
        <p:spPr>
          <a:xfrm>
            <a:off x="2681077" y="4819880"/>
            <a:ext cx="6057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La ligne d’action est  horizontale. 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7A2027E-3943-CF06-2E64-5FC09540785C}"/>
              </a:ext>
            </a:extLst>
          </p:cNvPr>
          <p:cNvSpPr txBox="1"/>
          <p:nvPr/>
        </p:nvSpPr>
        <p:spPr>
          <a:xfrm>
            <a:off x="2681077" y="5479243"/>
            <a:ext cx="6057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Le sens de force est de B vers la droite.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AC35401-C350-67C3-8A47-DD0022A7F122}"/>
              </a:ext>
            </a:extLst>
          </p:cNvPr>
          <p:cNvSpPr txBox="1"/>
          <p:nvPr/>
        </p:nvSpPr>
        <p:spPr>
          <a:xfrm>
            <a:off x="2576904" y="5966973"/>
            <a:ext cx="9020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Les deux forces ont la même intensité ; donc l’intensité de cette force est de 3 N.</a:t>
            </a:r>
          </a:p>
        </p:txBody>
      </p:sp>
    </p:spTree>
    <p:extLst>
      <p:ext uri="{BB962C8B-B14F-4D97-AF65-F5344CB8AC3E}">
        <p14:creationId xmlns:p14="http://schemas.microsoft.com/office/powerpoint/2010/main" val="1566777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82408-B6E4-E021-8D03-0AFFEEF25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Lever la main - Icônes mains et gestes gratuites">
            <a:extLst>
              <a:ext uri="{FF2B5EF4-FFF2-40B4-BE49-F238E27FC236}">
                <a16:creationId xmlns:a16="http://schemas.microsoft.com/office/drawing/2014/main" id="{9BCC2416-B5CD-E9A7-C67B-CDB09F5BC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0114" y="257728"/>
            <a:ext cx="549808" cy="54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76F4A126-BB9A-556E-A297-1EB119C59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699" y="257728"/>
            <a:ext cx="10529279" cy="54980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dirty="0"/>
              <a:t>  Faisons l’exercice 5 p. 79 du livret. Vous avez 5 min pour répondre.</a:t>
            </a:r>
          </a:p>
        </p:txBody>
      </p:sp>
      <p:sp>
        <p:nvSpPr>
          <p:cNvPr id="15" name="Espace réservé du contenu 4">
            <a:extLst>
              <a:ext uri="{FF2B5EF4-FFF2-40B4-BE49-F238E27FC236}">
                <a16:creationId xmlns:a16="http://schemas.microsoft.com/office/drawing/2014/main" id="{6CC3B5C3-4E56-A236-D803-C38DAD76092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44501" y="807536"/>
            <a:ext cx="10529705" cy="268287"/>
          </a:xfrm>
        </p:spPr>
        <p:txBody>
          <a:bodyPr/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L’enseignant demande aux élèves de faire l’exercice sur le livret. Il surveille et soutient les élèves en difficulté.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F5E5D90-79EB-51E8-92A8-35566043EF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9159" y="1187223"/>
            <a:ext cx="5612944" cy="524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99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7FD69-33A7-0654-7C07-AF96B373B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Image 57">
            <a:extLst>
              <a:ext uri="{FF2B5EF4-FFF2-40B4-BE49-F238E27FC236}">
                <a16:creationId xmlns:a16="http://schemas.microsoft.com/office/drawing/2014/main" id="{CE69E54C-2313-9C47-E19A-0459959AA7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967" y="1320130"/>
            <a:ext cx="5612944" cy="5242928"/>
          </a:xfrm>
          <a:prstGeom prst="rect">
            <a:avLst/>
          </a:prstGeom>
        </p:spPr>
      </p:pic>
      <p:pic>
        <p:nvPicPr>
          <p:cNvPr id="34" name="Picture 2" descr="Lever la main - Icônes mains et gestes gratuites">
            <a:extLst>
              <a:ext uri="{FF2B5EF4-FFF2-40B4-BE49-F238E27FC236}">
                <a16:creationId xmlns:a16="http://schemas.microsoft.com/office/drawing/2014/main" id="{653E4ECC-4DD8-9E33-0210-E5F7A967F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0114" y="257728"/>
            <a:ext cx="549808" cy="54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re 2">
            <a:extLst>
              <a:ext uri="{FF2B5EF4-FFF2-40B4-BE49-F238E27FC236}">
                <a16:creationId xmlns:a16="http://schemas.microsoft.com/office/drawing/2014/main" id="{06BD7C91-5B2C-E104-9076-AD5098403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699" y="257727"/>
            <a:ext cx="10529279" cy="549809"/>
          </a:xfrm>
        </p:spPr>
        <p:txBody>
          <a:bodyPr/>
          <a:lstStyle/>
          <a:p>
            <a:pPr fontAlgn="t">
              <a:lnSpc>
                <a:spcPct val="100000"/>
              </a:lnSpc>
            </a:pPr>
            <a:r>
              <a:rPr lang="fr-FR" dirty="0">
                <a:latin typeface="+mn-lt"/>
              </a:rPr>
              <a:t>Je vous rappelle que deux forces se compensent lorsqu’elles ont la même ligne d’action, des sens opposés et la même intensité.</a:t>
            </a:r>
          </a:p>
        </p:txBody>
      </p: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id="{7F2564F7-449C-6DB7-113B-30A67B905B9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1147" y="807536"/>
            <a:ext cx="10529705" cy="337011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L’enseignant fait passer quelques élèves au tableau et met l’accent sur la démarche.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F7EE756-7F20-D4DC-AF92-1A49B77728E0}"/>
              </a:ext>
            </a:extLst>
          </p:cNvPr>
          <p:cNvSpPr txBox="1"/>
          <p:nvPr/>
        </p:nvSpPr>
        <p:spPr>
          <a:xfrm>
            <a:off x="3526028" y="3558272"/>
            <a:ext cx="3630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C00DF4-71E1-15BB-4654-24348610EE25}"/>
              </a:ext>
            </a:extLst>
          </p:cNvPr>
          <p:cNvSpPr txBox="1"/>
          <p:nvPr/>
        </p:nvSpPr>
        <p:spPr>
          <a:xfrm>
            <a:off x="3526027" y="3969600"/>
            <a:ext cx="3630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BC55B78-DBBF-F5D4-9B6E-51124D5C7C40}"/>
              </a:ext>
            </a:extLst>
          </p:cNvPr>
          <p:cNvSpPr txBox="1"/>
          <p:nvPr/>
        </p:nvSpPr>
        <p:spPr>
          <a:xfrm>
            <a:off x="3526027" y="4343475"/>
            <a:ext cx="3630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6B7AC54-BBF3-B0E0-9F59-B1E4FE485D5B}"/>
              </a:ext>
            </a:extLst>
          </p:cNvPr>
          <p:cNvSpPr txBox="1"/>
          <p:nvPr/>
        </p:nvSpPr>
        <p:spPr>
          <a:xfrm>
            <a:off x="161732" y="3623412"/>
            <a:ext cx="32738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- Ont la même ligne d’action.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E76EEE2-86B1-E03A-8C87-8FA27B42C5B4}"/>
              </a:ext>
            </a:extLst>
          </p:cNvPr>
          <p:cNvSpPr txBox="1"/>
          <p:nvPr/>
        </p:nvSpPr>
        <p:spPr>
          <a:xfrm>
            <a:off x="6832301" y="4992957"/>
            <a:ext cx="2112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se compensent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7354073-3546-3776-D643-E808FDBBABE3}"/>
              </a:ext>
            </a:extLst>
          </p:cNvPr>
          <p:cNvSpPr txBox="1"/>
          <p:nvPr/>
        </p:nvSpPr>
        <p:spPr>
          <a:xfrm>
            <a:off x="161732" y="4088169"/>
            <a:ext cx="32738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- Ont deux sens opposés.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CA21B43-78D2-09EB-B2F2-DFFE4C65A5FC}"/>
              </a:ext>
            </a:extLst>
          </p:cNvPr>
          <p:cNvSpPr txBox="1"/>
          <p:nvPr/>
        </p:nvSpPr>
        <p:spPr>
          <a:xfrm>
            <a:off x="161732" y="4519056"/>
            <a:ext cx="32738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- Ont la même intensité</a:t>
            </a:r>
          </a:p>
        </p:txBody>
      </p:sp>
      <p:cxnSp>
        <p:nvCxnSpPr>
          <p:cNvPr id="56" name="Connecteur : en angle 55">
            <a:extLst>
              <a:ext uri="{FF2B5EF4-FFF2-40B4-BE49-F238E27FC236}">
                <a16:creationId xmlns:a16="http://schemas.microsoft.com/office/drawing/2014/main" id="{1B75F6D6-D2B9-E80A-E335-F541D6264644}"/>
              </a:ext>
            </a:extLst>
          </p:cNvPr>
          <p:cNvCxnSpPr/>
          <p:nvPr/>
        </p:nvCxnSpPr>
        <p:spPr>
          <a:xfrm>
            <a:off x="1375954" y="4919166"/>
            <a:ext cx="4093029" cy="273846"/>
          </a:xfrm>
          <a:prstGeom prst="curvedConnector3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ZoneTexte 56">
            <a:extLst>
              <a:ext uri="{FF2B5EF4-FFF2-40B4-BE49-F238E27FC236}">
                <a16:creationId xmlns:a16="http://schemas.microsoft.com/office/drawing/2014/main" id="{33F236DC-39CB-256D-471F-46A1A9040BB1}"/>
              </a:ext>
            </a:extLst>
          </p:cNvPr>
          <p:cNvSpPr txBox="1"/>
          <p:nvPr/>
        </p:nvSpPr>
        <p:spPr>
          <a:xfrm>
            <a:off x="4106618" y="5537870"/>
            <a:ext cx="70575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reste en équilibre car les deux forces se compensent.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AB88D744-FDEE-7510-C474-91F1FAD722A9}"/>
              </a:ext>
            </a:extLst>
          </p:cNvPr>
          <p:cNvSpPr txBox="1"/>
          <p:nvPr/>
        </p:nvSpPr>
        <p:spPr>
          <a:xfrm>
            <a:off x="3422468" y="6058024"/>
            <a:ext cx="7741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La corde se déplacera vers l’enfant qui exerce la force la plus grande.</a:t>
            </a:r>
          </a:p>
        </p:txBody>
      </p:sp>
    </p:spTree>
    <p:extLst>
      <p:ext uri="{BB962C8B-B14F-4D97-AF65-F5344CB8AC3E}">
        <p14:creationId xmlns:p14="http://schemas.microsoft.com/office/powerpoint/2010/main" val="169742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21" grpId="0"/>
      <p:bldP spid="22" grpId="0"/>
      <p:bldP spid="27" grpId="0"/>
      <p:bldP spid="29" grpId="0"/>
      <p:bldP spid="57" grpId="0"/>
      <p:bldP spid="5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812158" y="829916"/>
            <a:ext cx="10567685" cy="5198169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fr-FR" sz="1200" dirty="0">
                <a:solidFill>
                  <a:prstClr val="white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200"/>
              <a:r>
                <a:rPr lang="fr-FR" sz="5600" b="1" dirty="0">
                  <a:solidFill>
                    <a:prstClr val="black"/>
                  </a:solidFill>
                </a:rPr>
                <a:t>Fin de la séance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827A6844-A096-E197-1E22-B9281948BE3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0EFF4"/>
              </a:clrFrom>
              <a:clrTo>
                <a:srgbClr val="F0EFF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62575" y="1197428"/>
            <a:ext cx="1466850" cy="1524000"/>
          </a:xfrm>
          <a:custGeom>
            <a:avLst/>
            <a:gdLst>
              <a:gd name="csX0" fmla="*/ 0 w 1466850"/>
              <a:gd name="csY0" fmla="*/ 0 h 1524000"/>
              <a:gd name="csX1" fmla="*/ 474281 w 1466850"/>
              <a:gd name="csY1" fmla="*/ 0 h 1524000"/>
              <a:gd name="csX2" fmla="*/ 948563 w 1466850"/>
              <a:gd name="csY2" fmla="*/ 0 h 1524000"/>
              <a:gd name="csX3" fmla="*/ 1466850 w 1466850"/>
              <a:gd name="csY3" fmla="*/ 0 h 1524000"/>
              <a:gd name="csX4" fmla="*/ 1466850 w 1466850"/>
              <a:gd name="csY4" fmla="*/ 462280 h 1524000"/>
              <a:gd name="csX5" fmla="*/ 1466850 w 1466850"/>
              <a:gd name="csY5" fmla="*/ 1000760 h 1524000"/>
              <a:gd name="csX6" fmla="*/ 1466850 w 1466850"/>
              <a:gd name="csY6" fmla="*/ 1524000 h 1524000"/>
              <a:gd name="csX7" fmla="*/ 948563 w 1466850"/>
              <a:gd name="csY7" fmla="*/ 1524000 h 1524000"/>
              <a:gd name="csX8" fmla="*/ 444945 w 1466850"/>
              <a:gd name="csY8" fmla="*/ 1524000 h 1524000"/>
              <a:gd name="csX9" fmla="*/ 0 w 1466850"/>
              <a:gd name="csY9" fmla="*/ 1524000 h 1524000"/>
              <a:gd name="csX10" fmla="*/ 0 w 1466850"/>
              <a:gd name="csY10" fmla="*/ 1061720 h 1524000"/>
              <a:gd name="csX11" fmla="*/ 0 w 1466850"/>
              <a:gd name="csY11" fmla="*/ 523240 h 1524000"/>
              <a:gd name="csX12" fmla="*/ 0 w 1466850"/>
              <a:gd name="csY12" fmla="*/ 0 h 1524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466850" h="1524000" fill="none" extrusionOk="0">
                <a:moveTo>
                  <a:pt x="0" y="0"/>
                </a:moveTo>
                <a:cubicBezTo>
                  <a:pt x="122377" y="-18041"/>
                  <a:pt x="310191" y="8558"/>
                  <a:pt x="474281" y="0"/>
                </a:cubicBezTo>
                <a:cubicBezTo>
                  <a:pt x="638371" y="-8558"/>
                  <a:pt x="758477" y="10877"/>
                  <a:pt x="948563" y="0"/>
                </a:cubicBezTo>
                <a:cubicBezTo>
                  <a:pt x="1138649" y="-10877"/>
                  <a:pt x="1318132" y="41130"/>
                  <a:pt x="1466850" y="0"/>
                </a:cubicBezTo>
                <a:cubicBezTo>
                  <a:pt x="1476298" y="144982"/>
                  <a:pt x="1434932" y="241894"/>
                  <a:pt x="1466850" y="462280"/>
                </a:cubicBezTo>
                <a:cubicBezTo>
                  <a:pt x="1498768" y="682666"/>
                  <a:pt x="1425043" y="875650"/>
                  <a:pt x="1466850" y="1000760"/>
                </a:cubicBezTo>
                <a:cubicBezTo>
                  <a:pt x="1508657" y="1125870"/>
                  <a:pt x="1422271" y="1300109"/>
                  <a:pt x="1466850" y="1524000"/>
                </a:cubicBezTo>
                <a:cubicBezTo>
                  <a:pt x="1335349" y="1548331"/>
                  <a:pt x="1125096" y="1513789"/>
                  <a:pt x="948563" y="1524000"/>
                </a:cubicBezTo>
                <a:cubicBezTo>
                  <a:pt x="772030" y="1534211"/>
                  <a:pt x="633575" y="1512689"/>
                  <a:pt x="444945" y="1524000"/>
                </a:cubicBezTo>
                <a:cubicBezTo>
                  <a:pt x="256315" y="1535311"/>
                  <a:pt x="115865" y="1477946"/>
                  <a:pt x="0" y="1524000"/>
                </a:cubicBezTo>
                <a:cubicBezTo>
                  <a:pt x="-39432" y="1374506"/>
                  <a:pt x="13378" y="1172278"/>
                  <a:pt x="0" y="1061720"/>
                </a:cubicBezTo>
                <a:cubicBezTo>
                  <a:pt x="-13378" y="951162"/>
                  <a:pt x="59843" y="708241"/>
                  <a:pt x="0" y="523240"/>
                </a:cubicBezTo>
                <a:cubicBezTo>
                  <a:pt x="-59843" y="338239"/>
                  <a:pt x="27836" y="230650"/>
                  <a:pt x="0" y="0"/>
                </a:cubicBezTo>
                <a:close/>
              </a:path>
              <a:path w="1466850" h="1524000" stroke="0" extrusionOk="0">
                <a:moveTo>
                  <a:pt x="0" y="0"/>
                </a:moveTo>
                <a:cubicBezTo>
                  <a:pt x="198828" y="-27095"/>
                  <a:pt x="286925" y="32601"/>
                  <a:pt x="459613" y="0"/>
                </a:cubicBezTo>
                <a:cubicBezTo>
                  <a:pt x="632301" y="-32601"/>
                  <a:pt x="813733" y="42740"/>
                  <a:pt x="904558" y="0"/>
                </a:cubicBezTo>
                <a:cubicBezTo>
                  <a:pt x="995384" y="-42740"/>
                  <a:pt x="1335743" y="11794"/>
                  <a:pt x="1466850" y="0"/>
                </a:cubicBezTo>
                <a:cubicBezTo>
                  <a:pt x="1499237" y="198296"/>
                  <a:pt x="1413709" y="306535"/>
                  <a:pt x="1466850" y="492760"/>
                </a:cubicBezTo>
                <a:cubicBezTo>
                  <a:pt x="1519991" y="678985"/>
                  <a:pt x="1406716" y="876363"/>
                  <a:pt x="1466850" y="1000760"/>
                </a:cubicBezTo>
                <a:cubicBezTo>
                  <a:pt x="1526984" y="1125157"/>
                  <a:pt x="1416446" y="1374465"/>
                  <a:pt x="1466850" y="1524000"/>
                </a:cubicBezTo>
                <a:cubicBezTo>
                  <a:pt x="1288953" y="1543042"/>
                  <a:pt x="1194956" y="1505010"/>
                  <a:pt x="977900" y="1524000"/>
                </a:cubicBezTo>
                <a:cubicBezTo>
                  <a:pt x="760844" y="1542990"/>
                  <a:pt x="692423" y="1475941"/>
                  <a:pt x="503619" y="1524000"/>
                </a:cubicBezTo>
                <a:cubicBezTo>
                  <a:pt x="314815" y="1572059"/>
                  <a:pt x="108286" y="1501389"/>
                  <a:pt x="0" y="1524000"/>
                </a:cubicBezTo>
                <a:cubicBezTo>
                  <a:pt x="-41297" y="1414003"/>
                  <a:pt x="36901" y="1131580"/>
                  <a:pt x="0" y="985520"/>
                </a:cubicBezTo>
                <a:cubicBezTo>
                  <a:pt x="-36901" y="839460"/>
                  <a:pt x="47136" y="689783"/>
                  <a:pt x="0" y="523240"/>
                </a:cubicBezTo>
                <a:cubicBezTo>
                  <a:pt x="-47136" y="356697"/>
                  <a:pt x="54797" y="235709"/>
                  <a:pt x="0" y="0"/>
                </a:cubicBezTo>
                <a:close/>
              </a:path>
            </a:pathLst>
          </a:custGeom>
          <a:ln w="57150"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209128711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163520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2620714-90E6-4D9A-918E-07B2A5EA02CE}">
  <we:reference id="wa200010215" version="2.0.0.0" store="en-US" storeType="OMEX"/>
  <we:alternateReferences>
    <we:reference id="wa200010215" version="2.0.0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2394</TotalTime>
  <Words>920</Words>
  <Application>Microsoft Office PowerPoint</Application>
  <PresentationFormat>Grand écran</PresentationFormat>
  <Paragraphs>88</Paragraphs>
  <Slides>17</Slides>
  <Notes>13</Notes>
  <HiddenSlides>4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Dosis</vt:lpstr>
      <vt:lpstr>Segoe UI</vt:lpstr>
      <vt:lpstr>Thème Office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Nous allons commencer par la correction du devoir maison. Prenez votre livret à la page 78. On commence par l’exercice 1, vous avez 5 min pour répondre. </vt:lpstr>
      <vt:lpstr>Je vous rappelle qu’une action mécanique peut modifier le mouvement d’un objet, par exemple le mettre en mouvement, l’arrêter ou changer sa direction.</vt:lpstr>
      <vt:lpstr>Faisons l’exercice 2 p. 78 du livret. Vous avez 5 min pour répondre.</vt:lpstr>
      <vt:lpstr>Pour faire l’inventaire des actions, on cherche tous les corps qui agissent sur l’objet étudié, puis on distingue les actions de contact et les actions à distance</vt:lpstr>
      <vt:lpstr>Passons maintenant à l’exercice 3 p. 78 du livret. Vous avez 5 min pour répondre.</vt:lpstr>
      <vt:lpstr> Pour décrire une force, on précise toujours sa direction, son sens et son intensité.</vt:lpstr>
      <vt:lpstr> Faisons l’exercice 4 p. 79 du livret. Vous avez 5 min pour répondre.</vt:lpstr>
      <vt:lpstr>lorsqu’un corps est en équilibre sous l’action de deux forces, ces forces ont la même ligne d’action (direction), des sens opposés et la même intensité.</vt:lpstr>
      <vt:lpstr>  Faisons l’exercice 5 p. 79 du livret. Vous avez 5 min pour répondre.</vt:lpstr>
      <vt:lpstr>Je vous rappelle que deux forces se compensent lorsqu’elles ont la même ligne d’action, des sens opposés et la même intensité.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lenovo</dc:creator>
  <cp:lastModifiedBy>salim elmokhtar</cp:lastModifiedBy>
  <cp:revision>132</cp:revision>
  <dcterms:created xsi:type="dcterms:W3CDTF">2025-12-06T09:32:16Z</dcterms:created>
  <dcterms:modified xsi:type="dcterms:W3CDTF">2026-06-06T15:36:46Z</dcterms:modified>
</cp:coreProperties>
</file>