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4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5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65"/>
  </p:notesMasterIdLst>
  <p:sldIdLst>
    <p:sldId id="256" r:id="rId8"/>
    <p:sldId id="257" r:id="rId9"/>
    <p:sldId id="258" r:id="rId10"/>
    <p:sldId id="260" r:id="rId11"/>
    <p:sldId id="261" r:id="rId12"/>
    <p:sldId id="16777331" r:id="rId13"/>
    <p:sldId id="262" r:id="rId14"/>
    <p:sldId id="263" r:id="rId15"/>
    <p:sldId id="16777335" r:id="rId16"/>
    <p:sldId id="16776968" r:id="rId17"/>
    <p:sldId id="16777384" r:id="rId18"/>
    <p:sldId id="16777385" r:id="rId19"/>
    <p:sldId id="269" r:id="rId20"/>
    <p:sldId id="348" r:id="rId21"/>
    <p:sldId id="349" r:id="rId22"/>
    <p:sldId id="350" r:id="rId23"/>
    <p:sldId id="351" r:id="rId24"/>
    <p:sldId id="274" r:id="rId25"/>
    <p:sldId id="347" r:id="rId26"/>
    <p:sldId id="4100254" r:id="rId27"/>
    <p:sldId id="4100255" r:id="rId28"/>
    <p:sldId id="276" r:id="rId29"/>
    <p:sldId id="277" r:id="rId30"/>
    <p:sldId id="278" r:id="rId31"/>
    <p:sldId id="279" r:id="rId32"/>
    <p:sldId id="280" r:id="rId33"/>
    <p:sldId id="16777386" r:id="rId34"/>
    <p:sldId id="16777387" r:id="rId35"/>
    <p:sldId id="290" r:id="rId36"/>
    <p:sldId id="291" r:id="rId37"/>
    <p:sldId id="292" r:id="rId38"/>
    <p:sldId id="293" r:id="rId39"/>
    <p:sldId id="334" r:id="rId40"/>
    <p:sldId id="16777388" r:id="rId41"/>
    <p:sldId id="16777389" r:id="rId42"/>
    <p:sldId id="16777390" r:id="rId43"/>
    <p:sldId id="299" r:id="rId44"/>
    <p:sldId id="359" r:id="rId45"/>
    <p:sldId id="16777391" r:id="rId46"/>
    <p:sldId id="300" r:id="rId47"/>
    <p:sldId id="357" r:id="rId48"/>
    <p:sldId id="358" r:id="rId49"/>
    <p:sldId id="360" r:id="rId50"/>
    <p:sldId id="312" r:id="rId51"/>
    <p:sldId id="313" r:id="rId52"/>
    <p:sldId id="362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65" r:id="rId61"/>
    <p:sldId id="4100253" r:id="rId62"/>
    <p:sldId id="326" r:id="rId63"/>
    <p:sldId id="327" r:id="rId64"/>
  </p:sldIdLst>
  <p:sldSz cx="12192000" cy="6858000"/>
  <p:notesSz cx="6858000" cy="9144000"/>
  <p:embeddedFontLst>
    <p:embeddedFont>
      <p:font typeface="Dosis" pitchFamily="2" charset="0"/>
      <p:regular r:id="rId66"/>
      <p:bold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DDEEB"/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95" autoAdjust="0"/>
  </p:normalViewPr>
  <p:slideViewPr>
    <p:cSldViewPr snapToGrid="0">
      <p:cViewPr varScale="1">
        <p:scale>
          <a:sx n="90" d="100"/>
          <a:sy n="90" d="100"/>
        </p:scale>
        <p:origin x="1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7" Type="http://schemas.openxmlformats.org/officeDocument/2006/relationships/slideMaster" Target="slideMasters/slideMaster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font" Target="fonts/font2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notesMaster" Target="notesMasters/notesMaster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5007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1008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9030F1F-67B9-1EBD-A850-D54F20B5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C971232-906C-89FE-E5D3-673A2704D5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0055E2F-F2FB-591F-AB85-698DF92D1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5441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C7CD340-CD21-60E4-D6C5-990524D8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7FDD14D1-4BB8-9F8E-9E34-6A5E2A547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6281D41-B227-9178-0CD1-D487EE22D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587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60BC55B-7427-C177-26C1-537FB129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DDCD330-6ADF-B6B1-2C7E-A5590E9FF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D042012-04C7-1A42-0FCF-5C36FE22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398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D67ECBC0-9EAE-7649-72A3-1C5D43CC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7318326-7B6A-5132-4A19-B8A53DB6D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B3E4F7-5E74-57C2-A4F8-7814A7564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186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63BDE041-E366-1719-AC7C-E2D7DFA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114021C3-FCDF-8B56-43CD-83C57A3B9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C987E253-79C9-CA5E-CE27-BF5F56E31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401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4ADFF52-5878-3033-F5B7-7C70B9BDB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E33714A5-1A30-0346-BF32-BEBB3698D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D940B85-4C93-635A-B929-30668F15E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591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6719854-B2CE-0F7E-E63D-CF9ED325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BF96179-6D27-D0EC-01B5-65EA9E7CF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90FD2788-D2F6-94A8-A8B5-953303277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7984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2A5A7217-8641-AFB3-2E08-3DEC6A4D5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5207E322-A9F9-4BD6-9171-A0FC69B098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742D2300-227A-37BE-3476-7FA4969521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70527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0EC33794-FEE6-DBE8-85AD-3A990C1D8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53ACBA66-31C6-CE91-CB9B-483CC6E4EE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82A1F82C-657B-1E54-E577-8F844BE3F4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829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0D8F939D-8F8F-3694-38E1-F3609661D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0CC2C6E3-F98D-2A22-FEBC-ABE311FF09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5932122E-5A64-E139-967F-168A6CF37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50361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10FC9607-53E9-E86D-1D8F-2EC4E35A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6040104D-CBDA-0585-A188-C09D991A75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146838A-1B23-24DF-C661-CF515EA51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262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71CD7145-A307-7190-FB7D-0D2E76F1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A3815F75-2317-18E5-5363-8467C1A48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B9A4E8C6-B0A5-CF60-7016-31A8ADFCE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54698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B52378D1-1B47-A91B-423B-5805D53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5C9CAB8-8189-9CC5-8079-C8A1FE489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594182F-FB82-4960-C8E7-9B33223B6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7106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4C2DE661-5420-FF83-61B7-E92D6D42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CF02833D-115B-0544-BED0-26CEDC65C9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E0F414A-1CF6-2C8B-8770-BCDB90D93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1525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6FB71C1-6949-2603-C3A2-57EA653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FFD12611-BBC5-6608-AAAA-EC22F1A8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FB75CE53-D28E-26E0-39AE-6B5F67206F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015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0349AE-CE7D-CF42-AEDE-B971A45E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2033B1CC-935A-BD0E-2822-D23269268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132EDF97-D9C7-20E4-3766-5B447D0B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89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B62C9DA-A466-AB95-5010-BE56CE36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7FC432F-D685-4B88-550B-F032163091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0FD034D-5E06-51A9-8EC0-75566CDF5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0839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A185C24-C6DD-7D22-9B2D-2BA7EBFD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C75906F-8D95-ACFF-D786-C52390C09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9D8E5A3-222D-A8AF-2F5D-EE063C6D7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137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492F9D2E-51BC-FF3F-8404-9E71F414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03175125-EC08-5188-9E6B-8A65A67C6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D1E19DD0-E133-30E3-984D-ECB0BEB8A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025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38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672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4869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28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slideLayout" Target="../slideLayouts/slideLayout1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868" r:id="rId27"/>
    <p:sldLayoutId id="2147483869" r:id="rId28"/>
    <p:sldLayoutId id="2147483870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microsoft.com/office/2007/relationships/hdphoto" Target="../media/hdphoto1.wdp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15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15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15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1586771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Les actions mécaniques-notion de force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 5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Prévoir l’effet des forces qui se compensent et de celles qui ne se compensent pas.</a:t>
            </a:r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1686856" y="3892642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lang="fr-FR"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sz="3200" i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5" name="Google Shape;1935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5"/>
          <p:cNvSpPr/>
          <p:nvPr/>
        </p:nvSpPr>
        <p:spPr>
          <a:xfrm>
            <a:off x="1172138" y="4673757"/>
            <a:ext cx="10268313" cy="71642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5"/>
          <p:cNvSpPr txBox="1"/>
          <p:nvPr/>
        </p:nvSpPr>
        <p:spPr>
          <a:xfrm>
            <a:off x="1202975" y="3440949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</a:t>
            </a:r>
            <a:endParaRPr dirty="0"/>
          </a:p>
        </p:txBody>
      </p:sp>
      <p:sp>
        <p:nvSpPr>
          <p:cNvPr id="1938" name="Google Shape;1938;p5"/>
          <p:cNvSpPr txBox="1"/>
          <p:nvPr/>
        </p:nvSpPr>
        <p:spPr>
          <a:xfrm>
            <a:off x="1218394" y="2658771"/>
            <a:ext cx="972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355" marR="0" lvl="0" indent="-17335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1939" name="Google Shape;1939;p5"/>
          <p:cNvSpPr txBox="1"/>
          <p:nvPr/>
        </p:nvSpPr>
        <p:spPr>
          <a:xfrm>
            <a:off x="1218394" y="1763247"/>
            <a:ext cx="991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2" name="Google Shape;1937;p5">
            <a:extLst>
              <a:ext uri="{FF2B5EF4-FFF2-40B4-BE49-F238E27FC236}">
                <a16:creationId xmlns:a16="http://schemas.microsoft.com/office/drawing/2014/main" id="{3E2BB6A1-3F98-9A2C-F30F-21D4039BB4E3}"/>
              </a:ext>
            </a:extLst>
          </p:cNvPr>
          <p:cNvSpPr txBox="1"/>
          <p:nvPr/>
        </p:nvSpPr>
        <p:spPr>
          <a:xfrm>
            <a:off x="1218394" y="4136441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force.</a:t>
            </a:r>
            <a:endParaRPr dirty="0"/>
          </a:p>
        </p:txBody>
      </p:sp>
      <p:sp>
        <p:nvSpPr>
          <p:cNvPr id="3" name="Google Shape;1937;p5">
            <a:extLst>
              <a:ext uri="{FF2B5EF4-FFF2-40B4-BE49-F238E27FC236}">
                <a16:creationId xmlns:a16="http://schemas.microsoft.com/office/drawing/2014/main" id="{0CAB2E1C-7960-E0E7-8B2A-9DF0016ECB0A}"/>
              </a:ext>
            </a:extLst>
          </p:cNvPr>
          <p:cNvSpPr txBox="1"/>
          <p:nvPr/>
        </p:nvSpPr>
        <p:spPr>
          <a:xfrm>
            <a:off x="1202974" y="4831933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 des forces qui se compensent et de celles qui ne se compensent pas.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Penser que deux forces opposées se compensent toujours.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Croire que deux forces de même intensité se compensent toujours.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Oublier qu’il faut vérifier les trois conditions: même ligne d’action, sens opposés et même intensité.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Penser qu’un objet immobile n’est soumis à aucune force.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« 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 des forces qui se compensent et de celles qui ne se compensent pas 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Partir d’une situation simple: un objet au repos poussé par deux enfants de deux côtés opposés.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Amener les élèves à comparer les caractéristiques des deux </a:t>
            </a:r>
            <a:r>
              <a:rPr lang="fr-FR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forces:ligne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d’action, sens, intensité.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Faire vérifier si les trois conditions de compensation sont respectées: même ligne d’action, sens 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opposés, même intensité.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Faire déduire l’effet sur l’objet:</a:t>
            </a:r>
          </a:p>
          <a:p>
            <a:pPr marL="182563" lvl="1" algn="just"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si les forces se compensent, l’objet reste au repos;</a:t>
            </a:r>
          </a:p>
          <a:p>
            <a:pPr marL="182563" lvl="1" algn="just"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si les forces ne se compensent pas, l’objet peut se mettre en mouvement.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Insister sur la méthode: je compare, je vérifie, je conclus.</a:t>
            </a: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306287" y="825738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sp>
        <p:nvSpPr>
          <p:cNvPr id="16" name="Google Shape;995;p109">
            <a:extLst>
              <a:ext uri="{FF2B5EF4-FFF2-40B4-BE49-F238E27FC236}">
                <a16:creationId xmlns:a16="http://schemas.microsoft.com/office/drawing/2014/main" id="{146F36D3-98C7-A8EA-8830-9ABF771BA77B}"/>
              </a:ext>
            </a:extLst>
          </p:cNvPr>
          <p:cNvSpPr txBox="1"/>
          <p:nvPr/>
        </p:nvSpPr>
        <p:spPr>
          <a:xfrm>
            <a:off x="1747698" y="1256757"/>
            <a:ext cx="4182328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l’enseignant 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0CCAD975-A096-1843-C18D-C7ABD2A0D5D9}"/>
              </a:ext>
            </a:extLst>
          </p:cNvPr>
          <p:cNvSpPr txBox="1"/>
          <p:nvPr/>
        </p:nvSpPr>
        <p:spPr>
          <a:xfrm>
            <a:off x="6270535" y="1277443"/>
            <a:ext cx="4197168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l’élève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5980901" y="4449954"/>
            <a:ext cx="1207308" cy="3435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096000" y="2650542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2865" y="4683813"/>
            <a:ext cx="593846" cy="570969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9C3D581-0BA9-E0A5-EB9D-7CEF96EE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554" y="2355901"/>
            <a:ext cx="1272102" cy="92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783130-27C6-2EED-028A-C8EF8C7B38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182" t="9395" r="1387" b="32691"/>
          <a:stretch>
            <a:fillRect/>
          </a:stretch>
        </p:blipFill>
        <p:spPr>
          <a:xfrm>
            <a:off x="1969488" y="4009300"/>
            <a:ext cx="3738748" cy="20803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0B096-6FC4-A379-E940-C44EA8247D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514" t="50560" r="58084" b="17543"/>
          <a:stretch>
            <a:fillRect/>
          </a:stretch>
        </p:blipFill>
        <p:spPr>
          <a:xfrm>
            <a:off x="3010702" y="1983495"/>
            <a:ext cx="1656321" cy="13340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749AD2-1343-9B3D-CEB8-73A7908FA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893" t="69473" r="39703" b="19693"/>
          <a:stretch>
            <a:fillRect/>
          </a:stretch>
        </p:blipFill>
        <p:spPr>
          <a:xfrm>
            <a:off x="3236156" y="3485200"/>
            <a:ext cx="1205412" cy="47306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A3F05F-195B-026E-8083-3CC44EBD9E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8522" y="2131056"/>
            <a:ext cx="1220680" cy="7177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B0AFC5-7E6A-EBA9-E02D-51C2830D9A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67833" y="3527256"/>
            <a:ext cx="1481924" cy="216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5049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latin typeface="Calibri" panose="020F0502020204030204"/>
              </a:rPr>
              <a:t>Bonjour ! Prêts à démarrer notre séance ? Allons-y</a:t>
            </a:r>
            <a:endParaRPr lang="fr-FR" noProof="0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10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58073" y="154984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8" name="Google Shape;888;p1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89" name="Google Shape;889;p1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0" name="Google Shape;890;p1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91" name="Google Shape;891;p1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3" name="Google Shape;893;p1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fr-FR" sz="2400" b="1" i="0" u="none" strike="noStrike" cap="none" noProof="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</a:t>
            </a:r>
          </a:p>
        </p:txBody>
      </p:sp>
      <p:sp>
        <p:nvSpPr>
          <p:cNvPr id="894" name="Google Shape;894;p10"/>
          <p:cNvSpPr txBox="1"/>
          <p:nvPr/>
        </p:nvSpPr>
        <p:spPr>
          <a:xfrm>
            <a:off x="5147892" y="2280492"/>
            <a:ext cx="5869201" cy="183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 rituel</a:t>
            </a:r>
            <a:endParaRPr lang="fr-FR" sz="14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(2 min)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600" b="1" noProof="0" dirty="0"/>
              <a:t>Observez ces images : à votre avis, quel comportement positif mettent-elles en évidence 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61B14BB-692C-64AD-320A-48FAEF3F72E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 fait participer les élèves pour qu’ils expriment ce qu’ils comprennent de chaque image.</a:t>
            </a:r>
          </a:p>
        </p:txBody>
      </p:sp>
      <p:sp>
        <p:nvSpPr>
          <p:cNvPr id="4" name="AutoShape 2" descr="Bureau avec ordinateur et projecteur">
            <a:extLst>
              <a:ext uri="{FF2B5EF4-FFF2-40B4-BE49-F238E27FC236}">
                <a16:creationId xmlns:a16="http://schemas.microsoft.com/office/drawing/2014/main" id="{BA0CA9C8-5B89-E5D0-5C01-CFDBC6C8A1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F4D35-2B84-030D-EB69-2B9D376708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318"/>
          <a:stretch>
            <a:fillRect/>
          </a:stretch>
        </p:blipFill>
        <p:spPr>
          <a:xfrm>
            <a:off x="1018902" y="1994335"/>
            <a:ext cx="4924697" cy="3553025"/>
          </a:xfrm>
          <a:prstGeom prst="roundRect">
            <a:avLst>
              <a:gd name="adj" fmla="val 5190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7C3BF7-66EF-F235-6B5A-34BB7255C5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" b="22"/>
          <a:stretch/>
        </p:blipFill>
        <p:spPr>
          <a:xfrm>
            <a:off x="6382640" y="1994335"/>
            <a:ext cx="4924697" cy="3550194"/>
          </a:xfrm>
          <a:prstGeom prst="roundRect">
            <a:avLst>
              <a:gd name="adj" fmla="val 4146"/>
            </a:avLst>
          </a:prstGeom>
        </p:spPr>
      </p:pic>
    </p:spTree>
    <p:extLst>
      <p:ext uri="{BB962C8B-B14F-4D97-AF65-F5344CB8AC3E}">
        <p14:creationId xmlns:p14="http://schemas.microsoft.com/office/powerpoint/2010/main" val="356181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ADFF925-96D4-486B-E393-154F856B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Le bon comportement est de travailler seul et de compter sur soi-même.</a:t>
            </a:r>
            <a:endParaRPr lang="fr-FR" sz="1600" b="1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32EC80-F741-C5EE-C84B-DFFC17BF89E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668338"/>
            <a:ext cx="10529705" cy="131680"/>
          </a:xfrm>
        </p:spPr>
        <p:txBody>
          <a:bodyPr/>
          <a:lstStyle/>
          <a:p>
            <a:r>
              <a:rPr lang="fr-FR"/>
              <a:t>L’enseignant(e) recourt à l’alternance linguistique pour expliciter le comportement attendu. Il/elle veille à ce que le comportement soit respecté lors de la séance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F851692-FE19-351C-D4FC-18651B3CD8A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b="51318"/>
          <a:stretch>
            <a:fillRect/>
          </a:stretch>
        </p:blipFill>
        <p:spPr>
          <a:xfrm>
            <a:off x="1018902" y="1994335"/>
            <a:ext cx="4924697" cy="3553025"/>
          </a:xfrm>
          <a:prstGeom prst="roundRect">
            <a:avLst>
              <a:gd name="adj" fmla="val 5190"/>
            </a:avLst>
          </a:prstGeom>
        </p:spPr>
      </p:pic>
      <p:pic>
        <p:nvPicPr>
          <p:cNvPr id="14" name="Graphique 2" descr="Coche avec un remplissage uni">
            <a:extLst>
              <a:ext uri="{FF2B5EF4-FFF2-40B4-BE49-F238E27FC236}">
                <a16:creationId xmlns:a16="http://schemas.microsoft.com/office/drawing/2014/main" id="{6734D466-F212-41A6-C245-D706BE60F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419" y="5544529"/>
            <a:ext cx="1194317" cy="1194317"/>
          </a:xfrm>
          <a:prstGeom prst="rect">
            <a:avLst/>
          </a:prstGeom>
        </p:spPr>
      </p:pic>
      <p:sp>
        <p:nvSpPr>
          <p:cNvPr id="15" name="Signe de multiplication 14">
            <a:extLst>
              <a:ext uri="{FF2B5EF4-FFF2-40B4-BE49-F238E27FC236}">
                <a16:creationId xmlns:a16="http://schemas.microsoft.com/office/drawing/2014/main" id="{69523393-D829-484C-4623-788FC1BD1FDF}"/>
              </a:ext>
            </a:extLst>
          </p:cNvPr>
          <p:cNvSpPr/>
          <p:nvPr/>
        </p:nvSpPr>
        <p:spPr>
          <a:xfrm>
            <a:off x="2566762" y="5592503"/>
            <a:ext cx="1194318" cy="119431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noProof="0" dirty="0">
              <a:solidFill>
                <a:prstClr val="white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C8B846-E2BD-4C8F-F9A9-DAE0AE1C56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" b="22"/>
          <a:stretch/>
        </p:blipFill>
        <p:spPr>
          <a:xfrm>
            <a:off x="6382640" y="1994335"/>
            <a:ext cx="4924697" cy="3550194"/>
          </a:xfrm>
          <a:prstGeom prst="roundRect">
            <a:avLst>
              <a:gd name="adj" fmla="val 4146"/>
            </a:avLst>
          </a:prstGeom>
        </p:spPr>
      </p:pic>
    </p:spTree>
    <p:extLst>
      <p:ext uri="{BB962C8B-B14F-4D97-AF65-F5344CB8AC3E}">
        <p14:creationId xmlns:p14="http://schemas.microsoft.com/office/powerpoint/2010/main" val="282173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/>
              <a:t>L’enseignant reformule les réponses et corrige les erreurs.</a:t>
            </a: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E8B8CF1-FE26-C741-1864-A56EF891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B9608C6-A9C8-FF8A-D768-14B0B9A18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1DBC254-CAB6-0086-510F-FEFBABF5E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95130BE0-E138-C963-A120-2A3C9951D21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2E9D462-EC09-F64E-45C1-031E8019009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BAEDE60-99A3-F415-50F4-AE5E4FDEAB6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D842059F-593F-493E-1A5B-A4C0C152288E}"/>
              </a:ext>
            </a:extLst>
          </p:cNvPr>
          <p:cNvSpPr txBox="1"/>
          <p:nvPr/>
        </p:nvSpPr>
        <p:spPr>
          <a:xfrm>
            <a:off x="566271" y="1365369"/>
            <a:ext cx="10741065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Lorsqu’un corps est en équilibre sous l’action de deux forces, ces deux forces ont:</a:t>
            </a:r>
          </a:p>
        </p:txBody>
      </p: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69EC85C4-69B5-194B-F5E2-567849236C31}"/>
              </a:ext>
            </a:extLst>
          </p:cNvPr>
          <p:cNvGrpSpPr/>
          <p:nvPr/>
        </p:nvGrpSpPr>
        <p:grpSpPr>
          <a:xfrm>
            <a:off x="1445307" y="2749346"/>
            <a:ext cx="9862027" cy="449697"/>
            <a:chOff x="1445307" y="2438259"/>
            <a:chExt cx="8708095" cy="449697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B2DE74F5-5474-99BA-8918-AE586C65E385}"/>
                </a:ext>
              </a:extLst>
            </p:cNvPr>
            <p:cNvSpPr/>
            <p:nvPr/>
          </p:nvSpPr>
          <p:spPr>
            <a:xfrm>
              <a:off x="1740676" y="2444290"/>
              <a:ext cx="8412726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d’action, le même sens et la même intensité.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0B683ADD-A582-9174-88E0-119BCF9EA235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B163D07A-0DE0-9DB9-0349-98E2210BE92C}"/>
              </a:ext>
            </a:extLst>
          </p:cNvPr>
          <p:cNvGrpSpPr/>
          <p:nvPr/>
        </p:nvGrpSpPr>
        <p:grpSpPr>
          <a:xfrm>
            <a:off x="1445309" y="4102623"/>
            <a:ext cx="9862025" cy="430924"/>
            <a:chOff x="1445309" y="3848948"/>
            <a:chExt cx="8708092" cy="430924"/>
          </a:xfrm>
        </p:grpSpPr>
        <p:sp>
          <p:nvSpPr>
            <p:cNvPr id="11" name="Google Shape;3191;p45">
              <a:extLst>
                <a:ext uri="{FF2B5EF4-FFF2-40B4-BE49-F238E27FC236}">
                  <a16:creationId xmlns:a16="http://schemas.microsoft.com/office/drawing/2014/main" id="{C9CDDB3C-C075-E15F-9C02-2585BCC3B03C}"/>
                </a:ext>
              </a:extLst>
            </p:cNvPr>
            <p:cNvSpPr/>
            <p:nvPr/>
          </p:nvSpPr>
          <p:spPr>
            <a:xfrm>
              <a:off x="1877308" y="3848948"/>
              <a:ext cx="827609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d’action, des sens opposés et la même intensité.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5F137E92-9E9F-82F5-E7B0-A4518546CC94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3" name="Google Shape;3193;p45">
            <a:extLst>
              <a:ext uri="{FF2B5EF4-FFF2-40B4-BE49-F238E27FC236}">
                <a16:creationId xmlns:a16="http://schemas.microsoft.com/office/drawing/2014/main" id="{371654CC-06F4-8965-98B9-41E0C845C57A}"/>
              </a:ext>
            </a:extLst>
          </p:cNvPr>
          <p:cNvGrpSpPr/>
          <p:nvPr/>
        </p:nvGrpSpPr>
        <p:grpSpPr>
          <a:xfrm>
            <a:off x="1445309" y="5437127"/>
            <a:ext cx="9862026" cy="430924"/>
            <a:chOff x="1445309" y="5226926"/>
            <a:chExt cx="8708093" cy="430924"/>
          </a:xfrm>
        </p:grpSpPr>
        <p:sp>
          <p:nvSpPr>
            <p:cNvPr id="14" name="Google Shape;3194;p45">
              <a:extLst>
                <a:ext uri="{FF2B5EF4-FFF2-40B4-BE49-F238E27FC236}">
                  <a16:creationId xmlns:a16="http://schemas.microsoft.com/office/drawing/2014/main" id="{C0012D07-628B-BDA6-3EE0-BCD954125714}"/>
                </a:ext>
              </a:extLst>
            </p:cNvPr>
            <p:cNvSpPr/>
            <p:nvPr/>
          </p:nvSpPr>
          <p:spPr>
            <a:xfrm>
              <a:off x="1877307" y="5226926"/>
              <a:ext cx="8276095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 lignes d’action différentes, des sens opposés et la même intensité.</a:t>
              </a:r>
              <a:endParaRPr dirty="0"/>
            </a:p>
          </p:txBody>
        </p:sp>
        <p:sp>
          <p:nvSpPr>
            <p:cNvPr id="15" name="Google Shape;3195;p45">
              <a:extLst>
                <a:ext uri="{FF2B5EF4-FFF2-40B4-BE49-F238E27FC236}">
                  <a16:creationId xmlns:a16="http://schemas.microsoft.com/office/drawing/2014/main" id="{FBDBA56F-56EF-DA73-72C2-F378FE42D646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3519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CFC647D-145A-4ECE-EF3F-0C5A8640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A8970926-9EA7-F788-52EF-D349E3FA2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c’est la réponse B selon la loi d’équilibre.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E7316633-5A3C-FB5D-6D7B-ECF3BBA1B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E88B5EE7-C4A6-A1BD-1D42-3CF8A8FE00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73;p19">
            <a:extLst>
              <a:ext uri="{FF2B5EF4-FFF2-40B4-BE49-F238E27FC236}">
                <a16:creationId xmlns:a16="http://schemas.microsoft.com/office/drawing/2014/main" id="{32E93168-1C94-177B-228A-18768874E0E2}"/>
              </a:ext>
            </a:extLst>
          </p:cNvPr>
          <p:cNvSpPr txBox="1"/>
          <p:nvPr/>
        </p:nvSpPr>
        <p:spPr>
          <a:xfrm>
            <a:off x="566271" y="1365369"/>
            <a:ext cx="10741065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Lorsqu’un corps est en équilibre sous l’action de deux forces, ces deux forces ont:</a:t>
            </a: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DDF5C279-D225-4D57-2F16-A3518BB7B724}"/>
              </a:ext>
            </a:extLst>
          </p:cNvPr>
          <p:cNvGrpSpPr/>
          <p:nvPr/>
        </p:nvGrpSpPr>
        <p:grpSpPr>
          <a:xfrm>
            <a:off x="1445307" y="2755377"/>
            <a:ext cx="9862027" cy="443666"/>
            <a:chOff x="1445307" y="2444290"/>
            <a:chExt cx="8708095" cy="443666"/>
          </a:xfrm>
          <a:solidFill>
            <a:schemeClr val="tx2"/>
          </a:solidFill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5EF3574D-6443-1B05-ED43-B087CE85A6FE}"/>
                </a:ext>
              </a:extLst>
            </p:cNvPr>
            <p:cNvSpPr/>
            <p:nvPr/>
          </p:nvSpPr>
          <p:spPr>
            <a:xfrm>
              <a:off x="1740676" y="2444290"/>
              <a:ext cx="8412726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d’action, le même sens et la même intensité.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F75582CA-4377-443D-5CC3-72153F1DF8B2}"/>
                </a:ext>
              </a:extLst>
            </p:cNvPr>
            <p:cNvSpPr/>
            <p:nvPr/>
          </p:nvSpPr>
          <p:spPr>
            <a:xfrm>
              <a:off x="1445307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EB331E6F-90BD-9078-1375-B20258C6285F}"/>
              </a:ext>
            </a:extLst>
          </p:cNvPr>
          <p:cNvGrpSpPr/>
          <p:nvPr/>
        </p:nvGrpSpPr>
        <p:grpSpPr>
          <a:xfrm>
            <a:off x="1445309" y="4102623"/>
            <a:ext cx="9862025" cy="430924"/>
            <a:chOff x="1445309" y="3848948"/>
            <a:chExt cx="8708092" cy="430924"/>
          </a:xfrm>
        </p:grpSpPr>
        <p:sp>
          <p:nvSpPr>
            <p:cNvPr id="22" name="Google Shape;3191;p45">
              <a:extLst>
                <a:ext uri="{FF2B5EF4-FFF2-40B4-BE49-F238E27FC236}">
                  <a16:creationId xmlns:a16="http://schemas.microsoft.com/office/drawing/2014/main" id="{5C7E7F1B-9E0B-94E6-796E-6950404FC24C}"/>
                </a:ext>
              </a:extLst>
            </p:cNvPr>
            <p:cNvSpPr/>
            <p:nvPr/>
          </p:nvSpPr>
          <p:spPr>
            <a:xfrm>
              <a:off x="1877308" y="3848948"/>
              <a:ext cx="827609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d’action, des sens opposés et la même intensité.</a:t>
              </a:r>
              <a:endParaRPr dirty="0"/>
            </a:p>
          </p:txBody>
        </p:sp>
        <p:sp>
          <p:nvSpPr>
            <p:cNvPr id="23" name="Google Shape;3192;p45">
              <a:extLst>
                <a:ext uri="{FF2B5EF4-FFF2-40B4-BE49-F238E27FC236}">
                  <a16:creationId xmlns:a16="http://schemas.microsoft.com/office/drawing/2014/main" id="{BA05C8CC-DA4D-7121-3E4D-FF4751FAF83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4" name="Google Shape;3193;p45">
            <a:extLst>
              <a:ext uri="{FF2B5EF4-FFF2-40B4-BE49-F238E27FC236}">
                <a16:creationId xmlns:a16="http://schemas.microsoft.com/office/drawing/2014/main" id="{6FBAC32D-A143-2468-2530-18D29D6F4273}"/>
              </a:ext>
            </a:extLst>
          </p:cNvPr>
          <p:cNvGrpSpPr/>
          <p:nvPr/>
        </p:nvGrpSpPr>
        <p:grpSpPr>
          <a:xfrm>
            <a:off x="1445309" y="5437127"/>
            <a:ext cx="9862026" cy="430924"/>
            <a:chOff x="1445309" y="5226926"/>
            <a:chExt cx="8708093" cy="430924"/>
          </a:xfrm>
          <a:solidFill>
            <a:schemeClr val="tx2"/>
          </a:solidFill>
        </p:grpSpPr>
        <p:sp>
          <p:nvSpPr>
            <p:cNvPr id="25" name="Google Shape;3194;p45">
              <a:extLst>
                <a:ext uri="{FF2B5EF4-FFF2-40B4-BE49-F238E27FC236}">
                  <a16:creationId xmlns:a16="http://schemas.microsoft.com/office/drawing/2014/main" id="{40ED28D0-CBA0-0A05-0C8D-EB4D2A093089}"/>
                </a:ext>
              </a:extLst>
            </p:cNvPr>
            <p:cNvSpPr/>
            <p:nvPr/>
          </p:nvSpPr>
          <p:spPr>
            <a:xfrm>
              <a:off x="1877307" y="5226926"/>
              <a:ext cx="8276095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 lignes d’action différentes, des sens opposés et la même intensité.</a:t>
              </a:r>
              <a:endParaRPr dirty="0"/>
            </a:p>
          </p:txBody>
        </p:sp>
        <p:sp>
          <p:nvSpPr>
            <p:cNvPr id="26" name="Google Shape;3195;p45">
              <a:extLst>
                <a:ext uri="{FF2B5EF4-FFF2-40B4-BE49-F238E27FC236}">
                  <a16:creationId xmlns:a16="http://schemas.microsoft.com/office/drawing/2014/main" id="{CE385B8C-B7C3-3B04-7ACF-A14C8B79BA9A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316B5D82-EBA2-FA62-6895-F39B1079F4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3958092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717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C8117F-6325-0911-4135-3CF2BCDF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DA9218A2-EF0B-88DB-426F-360983927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E350A2B-9984-8E43-F849-68DEA63D8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AB1C5F23-FED8-3E04-C631-56957771E6D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C82C47F-6A83-0604-0449-CB01522B89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D6F28A0D-1906-C02F-FE31-2D01A30DC71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2073;p19">
            <a:extLst>
              <a:ext uri="{FF2B5EF4-FFF2-40B4-BE49-F238E27FC236}">
                <a16:creationId xmlns:a16="http://schemas.microsoft.com/office/drawing/2014/main" id="{2082B72F-B3B8-4B2A-9E4B-FAA496E6FEE9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sens de la force exercée par la Terre sur le corps est : </a:t>
            </a:r>
          </a:p>
        </p:txBody>
      </p: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A4CEC7DD-4C5C-FE02-EF11-BC6FAFE3B82A}"/>
              </a:ext>
            </a:extLst>
          </p:cNvPr>
          <p:cNvGrpSpPr/>
          <p:nvPr/>
        </p:nvGrpSpPr>
        <p:grpSpPr>
          <a:xfrm>
            <a:off x="1445309" y="2755377"/>
            <a:ext cx="4374465" cy="443666"/>
            <a:chOff x="1445309" y="2444290"/>
            <a:chExt cx="3862619" cy="443666"/>
          </a:xfrm>
        </p:grpSpPr>
        <p:sp>
          <p:nvSpPr>
            <p:cNvPr id="14" name="Google Shape;3188;p45">
              <a:extLst>
                <a:ext uri="{FF2B5EF4-FFF2-40B4-BE49-F238E27FC236}">
                  <a16:creationId xmlns:a16="http://schemas.microsoft.com/office/drawing/2014/main" id="{BE2581C8-226B-B58A-DB72-167F7F073B1B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verticale vers le haut.</a:t>
              </a:r>
              <a:endParaRPr dirty="0"/>
            </a:p>
          </p:txBody>
        </p:sp>
        <p:sp>
          <p:nvSpPr>
            <p:cNvPr id="15" name="Google Shape;3189;p45">
              <a:extLst>
                <a:ext uri="{FF2B5EF4-FFF2-40B4-BE49-F238E27FC236}">
                  <a16:creationId xmlns:a16="http://schemas.microsoft.com/office/drawing/2014/main" id="{874395EE-FE9B-4BFF-F0ED-F4C9A2565D4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6" name="Google Shape;3190;p45">
            <a:extLst>
              <a:ext uri="{FF2B5EF4-FFF2-40B4-BE49-F238E27FC236}">
                <a16:creationId xmlns:a16="http://schemas.microsoft.com/office/drawing/2014/main" id="{2915E241-4B6A-66CC-D20F-C84AC30ADCD4}"/>
              </a:ext>
            </a:extLst>
          </p:cNvPr>
          <p:cNvGrpSpPr/>
          <p:nvPr/>
        </p:nvGrpSpPr>
        <p:grpSpPr>
          <a:xfrm>
            <a:off x="1445309" y="4102623"/>
            <a:ext cx="4374465" cy="430924"/>
            <a:chOff x="1445309" y="3848948"/>
            <a:chExt cx="3862619" cy="430924"/>
          </a:xfrm>
        </p:grpSpPr>
        <p:sp>
          <p:nvSpPr>
            <p:cNvPr id="17" name="Google Shape;3191;p45">
              <a:extLst>
                <a:ext uri="{FF2B5EF4-FFF2-40B4-BE49-F238E27FC236}">
                  <a16:creationId xmlns:a16="http://schemas.microsoft.com/office/drawing/2014/main" id="{06B61CAB-3E20-D535-A2CF-9CC5CC5C3E05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verticale vers le bas.</a:t>
              </a:r>
              <a:endParaRPr dirty="0"/>
            </a:p>
          </p:txBody>
        </p:sp>
        <p:sp>
          <p:nvSpPr>
            <p:cNvPr id="18" name="Google Shape;3192;p45">
              <a:extLst>
                <a:ext uri="{FF2B5EF4-FFF2-40B4-BE49-F238E27FC236}">
                  <a16:creationId xmlns:a16="http://schemas.microsoft.com/office/drawing/2014/main" id="{EB48F10B-B5D7-E100-84C3-00BDB812C10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9" name="Google Shape;3193;p45">
            <a:extLst>
              <a:ext uri="{FF2B5EF4-FFF2-40B4-BE49-F238E27FC236}">
                <a16:creationId xmlns:a16="http://schemas.microsoft.com/office/drawing/2014/main" id="{0646B0BC-20F7-8DDE-1611-27F018569F05}"/>
              </a:ext>
            </a:extLst>
          </p:cNvPr>
          <p:cNvGrpSpPr/>
          <p:nvPr/>
        </p:nvGrpSpPr>
        <p:grpSpPr>
          <a:xfrm>
            <a:off x="1445309" y="5437127"/>
            <a:ext cx="4374465" cy="430924"/>
            <a:chOff x="1445309" y="5226926"/>
            <a:chExt cx="3862619" cy="430924"/>
          </a:xfrm>
        </p:grpSpPr>
        <p:sp>
          <p:nvSpPr>
            <p:cNvPr id="20" name="Google Shape;3194;p45">
              <a:extLst>
                <a:ext uri="{FF2B5EF4-FFF2-40B4-BE49-F238E27FC236}">
                  <a16:creationId xmlns:a16="http://schemas.microsoft.com/office/drawing/2014/main" id="{18C3D8E9-E473-D731-A517-A0064989769C}"/>
                </a:ext>
              </a:extLst>
            </p:cNvPr>
            <p:cNvSpPr/>
            <p:nvPr/>
          </p:nvSpPr>
          <p:spPr>
            <a:xfrm>
              <a:off x="1877308" y="5226926"/>
              <a:ext cx="3430620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horizontale vers la droite.</a:t>
              </a:r>
              <a:endParaRPr dirty="0"/>
            </a:p>
          </p:txBody>
        </p:sp>
        <p:sp>
          <p:nvSpPr>
            <p:cNvPr id="21" name="Google Shape;3195;p45">
              <a:extLst>
                <a:ext uri="{FF2B5EF4-FFF2-40B4-BE49-F238E27FC236}">
                  <a16:creationId xmlns:a16="http://schemas.microsoft.com/office/drawing/2014/main" id="{E8EB52BC-324F-3B99-F90E-B197319D04CF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877C522-5A2D-9908-BCF1-033E767E4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961" y="2211980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2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0D83B9A-8CF8-8E2A-928F-0ED0DB61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E6623F7-83E4-6040-FFA9-5C5277F99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Selon la condition d’équilibre, le sens de la force exercée par la Terre est vers le bas.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C6D44974-B21D-9A97-7B66-9504FE07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6" name="Google Shape;2090;p20" descr="Coche avec un remplissage uni">
            <a:extLst>
              <a:ext uri="{FF2B5EF4-FFF2-40B4-BE49-F238E27FC236}">
                <a16:creationId xmlns:a16="http://schemas.microsoft.com/office/drawing/2014/main" id="{C9F025D4-25F7-2FEE-B58A-E80960741E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8791" y="2604815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121;p22">
            <a:extLst>
              <a:ext uri="{FF2B5EF4-FFF2-40B4-BE49-F238E27FC236}">
                <a16:creationId xmlns:a16="http://schemas.microsoft.com/office/drawing/2014/main" id="{A0A85312-E449-1B24-4D5F-7593B72BB1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73;p19">
            <a:extLst>
              <a:ext uri="{FF2B5EF4-FFF2-40B4-BE49-F238E27FC236}">
                <a16:creationId xmlns:a16="http://schemas.microsoft.com/office/drawing/2014/main" id="{31E4CABA-0FA6-AF3A-3CCE-453629BAA8A3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sens de la force exercée par la Terre sur le corps est : </a:t>
            </a:r>
          </a:p>
        </p:txBody>
      </p: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31868730-5A78-353A-AF24-375DF581CD50}"/>
              </a:ext>
            </a:extLst>
          </p:cNvPr>
          <p:cNvGrpSpPr/>
          <p:nvPr/>
        </p:nvGrpSpPr>
        <p:grpSpPr>
          <a:xfrm>
            <a:off x="1445309" y="2755377"/>
            <a:ext cx="4374465" cy="443666"/>
            <a:chOff x="1445309" y="2444290"/>
            <a:chExt cx="3862619" cy="443666"/>
          </a:xfrm>
        </p:grpSpPr>
        <p:sp>
          <p:nvSpPr>
            <p:cNvPr id="4" name="Google Shape;3188;p45">
              <a:extLst>
                <a:ext uri="{FF2B5EF4-FFF2-40B4-BE49-F238E27FC236}">
                  <a16:creationId xmlns:a16="http://schemas.microsoft.com/office/drawing/2014/main" id="{2C760217-575D-D683-B9B3-C520A57C757D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verticale vers le bas.</a:t>
              </a:r>
              <a:endParaRPr dirty="0"/>
            </a:p>
          </p:txBody>
        </p:sp>
        <p:sp>
          <p:nvSpPr>
            <p:cNvPr id="5" name="Google Shape;3189;p45">
              <a:extLst>
                <a:ext uri="{FF2B5EF4-FFF2-40B4-BE49-F238E27FC236}">
                  <a16:creationId xmlns:a16="http://schemas.microsoft.com/office/drawing/2014/main" id="{7DAD3F4B-B538-0736-6ECD-15A68D66B0F7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8" name="Google Shape;3190;p45">
            <a:extLst>
              <a:ext uri="{FF2B5EF4-FFF2-40B4-BE49-F238E27FC236}">
                <a16:creationId xmlns:a16="http://schemas.microsoft.com/office/drawing/2014/main" id="{B020074E-3320-D04A-A63E-E00C0A8483CD}"/>
              </a:ext>
            </a:extLst>
          </p:cNvPr>
          <p:cNvGrpSpPr/>
          <p:nvPr/>
        </p:nvGrpSpPr>
        <p:grpSpPr>
          <a:xfrm>
            <a:off x="1445309" y="4102623"/>
            <a:ext cx="4374465" cy="430924"/>
            <a:chOff x="1445309" y="3848948"/>
            <a:chExt cx="3862619" cy="430924"/>
          </a:xfrm>
          <a:solidFill>
            <a:schemeClr val="tx2"/>
          </a:solidFill>
        </p:grpSpPr>
        <p:sp>
          <p:nvSpPr>
            <p:cNvPr id="9" name="Google Shape;3191;p45">
              <a:extLst>
                <a:ext uri="{FF2B5EF4-FFF2-40B4-BE49-F238E27FC236}">
                  <a16:creationId xmlns:a16="http://schemas.microsoft.com/office/drawing/2014/main" id="{4DF76B8D-DF94-397B-9D02-DFD133550F66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verticale vers le haut.</a:t>
              </a:r>
              <a:endParaRPr lang="fr-FR" dirty="0"/>
            </a:p>
          </p:txBody>
        </p:sp>
        <p:sp>
          <p:nvSpPr>
            <p:cNvPr id="10" name="Google Shape;3192;p45">
              <a:extLst>
                <a:ext uri="{FF2B5EF4-FFF2-40B4-BE49-F238E27FC236}">
                  <a16:creationId xmlns:a16="http://schemas.microsoft.com/office/drawing/2014/main" id="{00896DA8-CD7D-7194-3FFB-29FF2B60FAE5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4" name="Google Shape;3193;p45">
            <a:extLst>
              <a:ext uri="{FF2B5EF4-FFF2-40B4-BE49-F238E27FC236}">
                <a16:creationId xmlns:a16="http://schemas.microsoft.com/office/drawing/2014/main" id="{C2C9FE6A-18D8-BDF7-EEC7-5DF7B401D626}"/>
              </a:ext>
            </a:extLst>
          </p:cNvPr>
          <p:cNvGrpSpPr/>
          <p:nvPr/>
        </p:nvGrpSpPr>
        <p:grpSpPr>
          <a:xfrm>
            <a:off x="1445309" y="5437127"/>
            <a:ext cx="4374465" cy="430924"/>
            <a:chOff x="1445309" y="5226926"/>
            <a:chExt cx="3862619" cy="430924"/>
          </a:xfrm>
          <a:solidFill>
            <a:schemeClr val="tx2"/>
          </a:solidFill>
        </p:grpSpPr>
        <p:sp>
          <p:nvSpPr>
            <p:cNvPr id="25" name="Google Shape;3194;p45">
              <a:extLst>
                <a:ext uri="{FF2B5EF4-FFF2-40B4-BE49-F238E27FC236}">
                  <a16:creationId xmlns:a16="http://schemas.microsoft.com/office/drawing/2014/main" id="{039CB5E8-AF5B-D3DB-81AE-D07B976F5267}"/>
                </a:ext>
              </a:extLst>
            </p:cNvPr>
            <p:cNvSpPr/>
            <p:nvPr/>
          </p:nvSpPr>
          <p:spPr>
            <a:xfrm>
              <a:off x="1877308" y="5226926"/>
              <a:ext cx="343062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horizontale vers la droite.</a:t>
              </a:r>
              <a:endParaRPr dirty="0"/>
            </a:p>
          </p:txBody>
        </p:sp>
        <p:sp>
          <p:nvSpPr>
            <p:cNvPr id="26" name="Google Shape;3195;p45">
              <a:extLst>
                <a:ext uri="{FF2B5EF4-FFF2-40B4-BE49-F238E27FC236}">
                  <a16:creationId xmlns:a16="http://schemas.microsoft.com/office/drawing/2014/main" id="{E83C8ED7-4FB5-EEEF-DF70-1287B7AC54DB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AC180474-9969-B3A9-724A-558DFC638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961" y="2211980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80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/>
          <p:cNvSpPr txBox="1"/>
          <p:nvPr/>
        </p:nvSpPr>
        <p:spPr>
          <a:xfrm>
            <a:off x="960581" y="1692224"/>
            <a:ext cx="816375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la Terre sur la boule qui est en équilibre est :  </a:t>
            </a:r>
            <a:endParaRPr dirty="0"/>
          </a:p>
        </p:txBody>
      </p:sp>
      <p:sp>
        <p:nvSpPr>
          <p:cNvPr id="2074" name="Google Shape;2074;p19"/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/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/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3,5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/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A45E8333-59A5-B909-0FC1-EECC0AD6AC45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D5CCC2A5-1E02-966B-A1D6-343EC2BE4342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A91D2D-80CA-2B83-6475-A3AD1013EA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24339" y="1465896"/>
            <a:ext cx="2369026" cy="459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DE2AB140-FED2-726B-61D1-33B80C64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483E7AA-84F1-9566-893E-4BAD187730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corps est en équilibre sous l’action de deux forces. Donc les deux forces ont la même intensité. L’intensité de la force exercée par la Terre est donc 3 N.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49094E6-5822-ED78-3576-E6D35D327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7975E600-AF86-48F7-2583-72414E2ABF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2270" y="4884367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21;p22">
            <a:extLst>
              <a:ext uri="{FF2B5EF4-FFF2-40B4-BE49-F238E27FC236}">
                <a16:creationId xmlns:a16="http://schemas.microsoft.com/office/drawing/2014/main" id="{FCD7C9DE-525D-BBE9-E60D-4E3BCF765F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73;p19">
            <a:extLst>
              <a:ext uri="{FF2B5EF4-FFF2-40B4-BE49-F238E27FC236}">
                <a16:creationId xmlns:a16="http://schemas.microsoft.com/office/drawing/2014/main" id="{880FD908-E353-0CD3-D856-65930A0EAB27}"/>
              </a:ext>
            </a:extLst>
          </p:cNvPr>
          <p:cNvSpPr txBox="1"/>
          <p:nvPr/>
        </p:nvSpPr>
        <p:spPr>
          <a:xfrm>
            <a:off x="960581" y="1692224"/>
            <a:ext cx="816375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la Terre sur la boule qui est en équilibre est :  </a:t>
            </a:r>
            <a:endParaRPr dirty="0"/>
          </a:p>
        </p:txBody>
      </p:sp>
      <p:sp>
        <p:nvSpPr>
          <p:cNvPr id="13" name="Google Shape;2074;p19">
            <a:extLst>
              <a:ext uri="{FF2B5EF4-FFF2-40B4-BE49-F238E27FC236}">
                <a16:creationId xmlns:a16="http://schemas.microsoft.com/office/drawing/2014/main" id="{9532B64B-916F-7727-7A24-0539C0C6A803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075;p19">
            <a:extLst>
              <a:ext uri="{FF2B5EF4-FFF2-40B4-BE49-F238E27FC236}">
                <a16:creationId xmlns:a16="http://schemas.microsoft.com/office/drawing/2014/main" id="{93636EF0-3EA3-78C4-BDDC-3FD6CA72ED2D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5" name="Google Shape;2076;p19">
            <a:extLst>
              <a:ext uri="{FF2B5EF4-FFF2-40B4-BE49-F238E27FC236}">
                <a16:creationId xmlns:a16="http://schemas.microsoft.com/office/drawing/2014/main" id="{CA6C8E55-EDD0-EC05-F169-7FF47A35067F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3,5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077;p19">
            <a:extLst>
              <a:ext uri="{FF2B5EF4-FFF2-40B4-BE49-F238E27FC236}">
                <a16:creationId xmlns:a16="http://schemas.microsoft.com/office/drawing/2014/main" id="{8F3353B2-C6F9-3DAA-9B94-F51EEFF952D7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7" name="Google Shape;2076;p19">
            <a:extLst>
              <a:ext uri="{FF2B5EF4-FFF2-40B4-BE49-F238E27FC236}">
                <a16:creationId xmlns:a16="http://schemas.microsoft.com/office/drawing/2014/main" id="{2847C306-FDB3-0954-59A5-226C7F0697B7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077;p19">
            <a:extLst>
              <a:ext uri="{FF2B5EF4-FFF2-40B4-BE49-F238E27FC236}">
                <a16:creationId xmlns:a16="http://schemas.microsoft.com/office/drawing/2014/main" id="{F4F078C8-8620-5C63-F4EB-85EFED204194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DCEBD5F-DCFF-DFE3-3607-39C8898D47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24339" y="1465896"/>
            <a:ext cx="2369026" cy="45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1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7966A4E-F9B1-74B8-7441-CE777D12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C77A722-CEF8-35B2-0EC1-7F67CB07A8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7DDAFA14-258B-D705-8820-E85CCDB816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35C973CB-50F3-DA34-8EB2-9937A08B599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2B3CB46-1551-306F-12F2-AD3BBB2A5C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AC0C829-1995-84A5-B4D6-61A746F6A4E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C2251794-39F0-6A39-99D6-4E46DC39FE30}"/>
              </a:ext>
            </a:extLst>
          </p:cNvPr>
          <p:cNvSpPr txBox="1"/>
          <p:nvPr/>
        </p:nvSpPr>
        <p:spPr>
          <a:xfrm>
            <a:off x="388444" y="1301475"/>
            <a:ext cx="11415111" cy="1200288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solide est en équilibre sous l’action de deux forces.</a:t>
            </a:r>
            <a:b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force est horizontale vers la droite et son intensité est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N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deuxième force est: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D089D97-3EE8-715A-0672-F9809C79512C}"/>
              </a:ext>
            </a:extLst>
          </p:cNvPr>
          <p:cNvSpPr/>
          <p:nvPr/>
        </p:nvSpPr>
        <p:spPr>
          <a:xfrm>
            <a:off x="1736300" y="3090973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horizontale vers la droite et son intensité est 8 N.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9553EC95-98C2-52ED-421A-DC969C848C46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112A26B2-825B-AE5F-1584-A491A13BEB3E}"/>
              </a:ext>
            </a:extLst>
          </p:cNvPr>
          <p:cNvSpPr/>
          <p:nvPr/>
        </p:nvSpPr>
        <p:spPr>
          <a:xfrm>
            <a:off x="1736300" y="4119322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horizontale vers la gauche et son intensité est 8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214E3A12-2E5C-01DC-B4C7-817EF56C63B7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A8AD608B-E7BC-483B-4B98-2147369C3E09}"/>
              </a:ext>
            </a:extLst>
          </p:cNvPr>
          <p:cNvSpPr/>
          <p:nvPr/>
        </p:nvSpPr>
        <p:spPr>
          <a:xfrm>
            <a:off x="1736301" y="5141047"/>
            <a:ext cx="6493298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verticale vers le bas et son intensité est 8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BF305B0D-48FC-D706-7F8D-6D883AFB939F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0692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E8C01DE-A4A9-0755-B015-9DB0FF58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2B4DDA3-4CA7-9C94-C9B1-C611520B9E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bonne affirmation est : B ( le corps est en équilibre sous l’action de deux forces.)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B0B5B7B-D540-AFE9-85DB-C2093BD05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7B3B9023-95DA-1E0D-27AD-D369BAC1A3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3955" y="3989595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121;p22">
            <a:extLst>
              <a:ext uri="{FF2B5EF4-FFF2-40B4-BE49-F238E27FC236}">
                <a16:creationId xmlns:a16="http://schemas.microsoft.com/office/drawing/2014/main" id="{B6598A75-7271-84D3-8965-FB1E8AA8DF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73;p19">
            <a:extLst>
              <a:ext uri="{FF2B5EF4-FFF2-40B4-BE49-F238E27FC236}">
                <a16:creationId xmlns:a16="http://schemas.microsoft.com/office/drawing/2014/main" id="{C061511A-2C47-B71B-4F78-07B0CF3CF250}"/>
              </a:ext>
            </a:extLst>
          </p:cNvPr>
          <p:cNvSpPr txBox="1"/>
          <p:nvPr/>
        </p:nvSpPr>
        <p:spPr>
          <a:xfrm>
            <a:off x="388444" y="1301475"/>
            <a:ext cx="11415111" cy="1200288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solide est en équilibre sous l’action de deux forces.</a:t>
            </a:r>
            <a:b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force est horizontale vers la droite et son intensité est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N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deuxième force est: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074;p19">
            <a:extLst>
              <a:ext uri="{FF2B5EF4-FFF2-40B4-BE49-F238E27FC236}">
                <a16:creationId xmlns:a16="http://schemas.microsoft.com/office/drawing/2014/main" id="{0BFE7DD1-258E-140D-9BC5-82FB40C23FC3}"/>
              </a:ext>
            </a:extLst>
          </p:cNvPr>
          <p:cNvSpPr/>
          <p:nvPr/>
        </p:nvSpPr>
        <p:spPr>
          <a:xfrm>
            <a:off x="1736300" y="3090973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horizontale vers la droite et son intensité est 8 N.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75;p19">
            <a:extLst>
              <a:ext uri="{FF2B5EF4-FFF2-40B4-BE49-F238E27FC236}">
                <a16:creationId xmlns:a16="http://schemas.microsoft.com/office/drawing/2014/main" id="{39786326-D8C1-B64B-3B0B-1C11C61C9935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0" name="Google Shape;2076;p19">
            <a:extLst>
              <a:ext uri="{FF2B5EF4-FFF2-40B4-BE49-F238E27FC236}">
                <a16:creationId xmlns:a16="http://schemas.microsoft.com/office/drawing/2014/main" id="{FCB1D81D-C699-AF5E-7A3B-432C5C6A2B45}"/>
              </a:ext>
            </a:extLst>
          </p:cNvPr>
          <p:cNvSpPr/>
          <p:nvPr/>
        </p:nvSpPr>
        <p:spPr>
          <a:xfrm>
            <a:off x="1736300" y="4119322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horizontale vers la gauche et son intensité est 8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077;p19">
            <a:extLst>
              <a:ext uri="{FF2B5EF4-FFF2-40B4-BE49-F238E27FC236}">
                <a16:creationId xmlns:a16="http://schemas.microsoft.com/office/drawing/2014/main" id="{B1B8A666-0892-CCCD-BC19-442A09B7FE8A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2" name="Google Shape;2076;p19">
            <a:extLst>
              <a:ext uri="{FF2B5EF4-FFF2-40B4-BE49-F238E27FC236}">
                <a16:creationId xmlns:a16="http://schemas.microsoft.com/office/drawing/2014/main" id="{469C79EA-F1DA-ED2F-81E2-CDB6A2D307E3}"/>
              </a:ext>
            </a:extLst>
          </p:cNvPr>
          <p:cNvSpPr/>
          <p:nvPr/>
        </p:nvSpPr>
        <p:spPr>
          <a:xfrm>
            <a:off x="1736301" y="5141047"/>
            <a:ext cx="6493298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verticale vers le bas et son intensité est 8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077;p19">
            <a:extLst>
              <a:ext uri="{FF2B5EF4-FFF2-40B4-BE49-F238E27FC236}">
                <a16:creationId xmlns:a16="http://schemas.microsoft.com/office/drawing/2014/main" id="{CD8CCE0B-C978-9A66-325D-67F4AE61B5E9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00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126;p22">
            <a:extLst>
              <a:ext uri="{FF2B5EF4-FFF2-40B4-BE49-F238E27FC236}">
                <a16:creationId xmlns:a16="http://schemas.microsoft.com/office/drawing/2014/main" id="{CD93FD37-05C8-D03D-A579-1D17620420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25" y="1132145"/>
            <a:ext cx="1102827" cy="896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 d’aujourd’hui, je vous présente la situation suivante :</a:t>
            </a:r>
            <a:endParaRPr dirty="0"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 L’</a:t>
            </a:r>
            <a:r>
              <a:rPr lang="fr-FR" dirty="0" err="1"/>
              <a:t>enseignant·e</a:t>
            </a:r>
            <a:r>
              <a:rPr lang="fr-FR" dirty="0"/>
              <a:t> présente l’image ci-dessous et autres images illustratives.</a:t>
            </a:r>
            <a:endParaRPr dirty="0"/>
          </a:p>
        </p:txBody>
      </p:sp>
      <p:sp>
        <p:nvSpPr>
          <p:cNvPr id="2125" name="Google Shape;2125;p22"/>
          <p:cNvSpPr/>
          <p:nvPr/>
        </p:nvSpPr>
        <p:spPr>
          <a:xfrm>
            <a:off x="554447" y="2028598"/>
            <a:ext cx="4354436" cy="286228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objet est initialement au repos. Ahmed et Ali le poussent chacun d’un côté. Les deux forces exercées horizontalement ont une intensité de 20 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A32561-CD6D-6A21-8ECB-E9D8445690A3}"/>
              </a:ext>
            </a:extLst>
          </p:cNvPr>
          <p:cNvSpPr txBox="1"/>
          <p:nvPr/>
        </p:nvSpPr>
        <p:spPr>
          <a:xfrm>
            <a:off x="3715209" y="5215796"/>
            <a:ext cx="751672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forces se compensent elles ?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est leur effet sur l’objet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373976-EC21-A255-E5B7-ECE0081CB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877" y="2028598"/>
            <a:ext cx="6326676" cy="2553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5" grpId="0" uiExpand="1" build="p"/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969476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1" y="458457"/>
            <a:ext cx="10226614" cy="47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capables de prévoir l’effet des forces qui se compensent et de celles qui ne se compensent pas sur un corps initialement au repos.</a:t>
            </a:r>
            <a:br>
              <a:rPr lang="fr-FR" dirty="0"/>
            </a:b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1793860" y="3285300"/>
            <a:ext cx="943807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Prévoir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l’effet des forces qui se compensent et de celles qui ne se compensent pas.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tâche, nous rappelons ensemble la condition d’équilibre d’un corps soumis à deux forces.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4020A-7E8A-0400-D38D-FE890E676DF0}"/>
              </a:ext>
            </a:extLst>
          </p:cNvPr>
          <p:cNvSpPr txBox="1"/>
          <p:nvPr/>
        </p:nvSpPr>
        <p:spPr>
          <a:xfrm>
            <a:off x="298129" y="1234741"/>
            <a:ext cx="1167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</a:rPr>
              <a:t>Lorsqu’un solide (S) est en équilibre sous l’action de deux forces, ces deux forces vérifient trois conditions : 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CB121-27AF-A29A-7EC4-25DDDA273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23" y="2026905"/>
            <a:ext cx="7420946" cy="22654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9FA63-58A3-BD56-4D7B-1F9934F518D2}"/>
              </a:ext>
            </a:extLst>
          </p:cNvPr>
          <p:cNvSpPr txBox="1"/>
          <p:nvPr/>
        </p:nvSpPr>
        <p:spPr>
          <a:xfrm>
            <a:off x="733538" y="4611738"/>
            <a:ext cx="75367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Elles ont la même direction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Elles ont des sens opposées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Elles ont des intensités égales</a:t>
            </a:r>
            <a:endParaRPr lang="fr-FR" sz="2800" b="1" i="0" u="none" strike="noStrike" baseline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2371511F-9B3C-AE75-82BF-F4D3EE3C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4F52B80B-9716-D7B2-7B12-91A4EE1C2B36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E7D82223-885F-2A75-916D-0ED36E4888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9C3FF760-5DBE-27A6-1185-F92C184F78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Cela veut dire que : 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2E8A1266-515E-DC0F-B88F-2CD74AE53BC2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22165F-971B-73C9-0210-7D5927C4A2F1}"/>
              </a:ext>
            </a:extLst>
          </p:cNvPr>
          <p:cNvSpPr txBox="1"/>
          <p:nvPr/>
        </p:nvSpPr>
        <p:spPr>
          <a:xfrm>
            <a:off x="298129" y="1234741"/>
            <a:ext cx="11674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</a:rPr>
              <a:t>Deux forces se compensent si elles vérifient trois conditions: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69BBE96-26F5-67C3-7563-467BFFA39A2D}"/>
              </a:ext>
            </a:extLst>
          </p:cNvPr>
          <p:cNvSpPr txBox="1"/>
          <p:nvPr/>
        </p:nvSpPr>
        <p:spPr>
          <a:xfrm>
            <a:off x="898454" y="2044005"/>
            <a:ext cx="63525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Elles ont la même ligne d’action.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Elles ont des sens opposés.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Elles ont la même intensité.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FB5126B-6B07-988C-7652-68227A424507}"/>
              </a:ext>
            </a:extLst>
          </p:cNvPr>
          <p:cNvSpPr/>
          <p:nvPr/>
        </p:nvSpPr>
        <p:spPr>
          <a:xfrm>
            <a:off x="961314" y="5258551"/>
            <a:ext cx="10269372" cy="72941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une seule condition n’est pas vérifiée, les deux forces </a:t>
            </a:r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se compensent pas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86A5D6A7-2494-2D0A-40FA-0F02B5291632}"/>
              </a:ext>
            </a:extLst>
          </p:cNvPr>
          <p:cNvSpPr/>
          <p:nvPr/>
        </p:nvSpPr>
        <p:spPr>
          <a:xfrm>
            <a:off x="5879432" y="3603708"/>
            <a:ext cx="433136" cy="1122947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91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6F91DCDE-666D-3EDF-6378-02D60658A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AB92BF8C-CFF9-5459-DD3A-371B245DB8D7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75686681-9E95-78D4-A476-B26B0C9F50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665D6655-63CF-C90D-9D24-EB032FBF9E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08428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conclusion est :  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019FB185-70A0-CF40-3168-88E3027322C7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3E9A19-4791-77F6-4DC3-01EB1FD27A0B}"/>
              </a:ext>
            </a:extLst>
          </p:cNvPr>
          <p:cNvSpPr txBox="1"/>
          <p:nvPr/>
        </p:nvSpPr>
        <p:spPr>
          <a:xfrm>
            <a:off x="2258616" y="1080638"/>
            <a:ext cx="72577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Effet des forces sur un corps initialement au repos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E80823-B0AE-0B46-6DAA-4F23BA8BD1D8}"/>
              </a:ext>
            </a:extLst>
          </p:cNvPr>
          <p:cNvSpPr/>
          <p:nvPr/>
        </p:nvSpPr>
        <p:spPr>
          <a:xfrm>
            <a:off x="1331845" y="4908912"/>
            <a:ext cx="4106433" cy="7218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reste au repos.</a:t>
            </a:r>
          </a:p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 équilibre)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45446D0-E50E-4C05-C6B9-0CD540A22E57}"/>
              </a:ext>
            </a:extLst>
          </p:cNvPr>
          <p:cNvSpPr txBox="1"/>
          <p:nvPr/>
        </p:nvSpPr>
        <p:spPr>
          <a:xfrm>
            <a:off x="1331845" y="3226676"/>
            <a:ext cx="526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forces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compensent: </a:t>
            </a: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30EB290E-8227-2776-BD96-9DB11F166464}"/>
              </a:ext>
            </a:extLst>
          </p:cNvPr>
          <p:cNvSpPr/>
          <p:nvPr/>
        </p:nvSpPr>
        <p:spPr>
          <a:xfrm>
            <a:off x="2752712" y="3842655"/>
            <a:ext cx="433137" cy="721895"/>
          </a:xfrm>
          <a:prstGeom prst="down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E318FC5-BB79-703C-E8C6-993A689843A0}"/>
              </a:ext>
            </a:extLst>
          </p:cNvPr>
          <p:cNvSpPr txBox="1"/>
          <p:nvPr/>
        </p:nvSpPr>
        <p:spPr>
          <a:xfrm>
            <a:off x="7058526" y="3265628"/>
            <a:ext cx="526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forces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compensent pas :</a:t>
            </a:r>
          </a:p>
        </p:txBody>
      </p:sp>
      <p:cxnSp>
        <p:nvCxnSpPr>
          <p:cNvPr id="38" name="Connecteur : en arc 37">
            <a:extLst>
              <a:ext uri="{FF2B5EF4-FFF2-40B4-BE49-F238E27FC236}">
                <a16:creationId xmlns:a16="http://schemas.microsoft.com/office/drawing/2014/main" id="{E538A1EC-4A25-6C0E-045C-4F835840C5B3}"/>
              </a:ext>
            </a:extLst>
          </p:cNvPr>
          <p:cNvCxnSpPr>
            <a:cxnSpLocks/>
          </p:cNvCxnSpPr>
          <p:nvPr/>
        </p:nvCxnSpPr>
        <p:spPr>
          <a:xfrm rot="5400000">
            <a:off x="2880517" y="1910186"/>
            <a:ext cx="1366503" cy="1188975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6AE3B1F4-6768-F5D0-FD0C-58B97D4C36D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42145" y="1910003"/>
            <a:ext cx="1334727" cy="1221117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1BC8A730-14E0-CD8A-17C7-C1D4673E8312}"/>
              </a:ext>
            </a:extLst>
          </p:cNvPr>
          <p:cNvSpPr/>
          <p:nvPr/>
        </p:nvSpPr>
        <p:spPr>
          <a:xfrm>
            <a:off x="7058526" y="4929358"/>
            <a:ext cx="4535842" cy="14233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peut se mettre en mouvement.</a:t>
            </a:r>
          </a:p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(perd son équilibre)</a:t>
            </a:r>
          </a:p>
        </p:txBody>
      </p:sp>
      <p:sp>
        <p:nvSpPr>
          <p:cNvPr id="58" name="Flèche : bas 57">
            <a:extLst>
              <a:ext uri="{FF2B5EF4-FFF2-40B4-BE49-F238E27FC236}">
                <a16:creationId xmlns:a16="http://schemas.microsoft.com/office/drawing/2014/main" id="{7E097137-F6D7-F9D5-2A97-3C0DBDE446CF}"/>
              </a:ext>
            </a:extLst>
          </p:cNvPr>
          <p:cNvSpPr/>
          <p:nvPr/>
        </p:nvSpPr>
        <p:spPr>
          <a:xfrm>
            <a:off x="9227561" y="3851962"/>
            <a:ext cx="433137" cy="721895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62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17" grpId="0"/>
      <p:bldP spid="24" grpId="0" animBg="1"/>
      <p:bldP spid="30" grpId="0"/>
      <p:bldP spid="57" grpId="0" animBg="1"/>
      <p:bldP spid="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E0B546D-D04D-AD3A-7592-D0CCFB88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72" y="1579078"/>
            <a:ext cx="9716856" cy="4877481"/>
          </a:xfrm>
          <a:prstGeom prst="rect">
            <a:avLst/>
          </a:prstGeom>
        </p:spPr>
      </p:pic>
      <p:pic>
        <p:nvPicPr>
          <p:cNvPr id="2429" name="Google Shape;2429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030672" y="153312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vérifier si ces deux forces se compensent 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en précisant les données. Il explique ce qui est demandé. Il (elle) doit utiliser le matériel nécessaire.</a:t>
            </a:r>
            <a:endParaRPr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BB5FFA3-5E5A-F74A-A9C4-BD54A8666422}"/>
              </a:ext>
            </a:extLst>
          </p:cNvPr>
          <p:cNvSpPr/>
          <p:nvPr/>
        </p:nvSpPr>
        <p:spPr>
          <a:xfrm>
            <a:off x="3785936" y="5867279"/>
            <a:ext cx="2310063" cy="589280"/>
          </a:xfrm>
          <a:custGeom>
            <a:avLst/>
            <a:gdLst>
              <a:gd name="csX0" fmla="*/ 0 w 2310063"/>
              <a:gd name="csY0" fmla="*/ 294640 h 589280"/>
              <a:gd name="csX1" fmla="*/ 1155032 w 2310063"/>
              <a:gd name="csY1" fmla="*/ 0 h 589280"/>
              <a:gd name="csX2" fmla="*/ 2310064 w 2310063"/>
              <a:gd name="csY2" fmla="*/ 294640 h 589280"/>
              <a:gd name="csX3" fmla="*/ 1155032 w 2310063"/>
              <a:gd name="csY3" fmla="*/ 589280 h 589280"/>
              <a:gd name="csX4" fmla="*/ 0 w 2310063"/>
              <a:gd name="csY4" fmla="*/ 294640 h 589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10063" h="589280" extrusionOk="0">
                <a:moveTo>
                  <a:pt x="0" y="294640"/>
                </a:moveTo>
                <a:cubicBezTo>
                  <a:pt x="-45736" y="133871"/>
                  <a:pt x="548029" y="30384"/>
                  <a:pt x="1155032" y="0"/>
                </a:cubicBezTo>
                <a:cubicBezTo>
                  <a:pt x="1810027" y="35070"/>
                  <a:pt x="2310594" y="148104"/>
                  <a:pt x="2310064" y="294640"/>
                </a:cubicBezTo>
                <a:cubicBezTo>
                  <a:pt x="2279596" y="411398"/>
                  <a:pt x="1836119" y="641488"/>
                  <a:pt x="1155032" y="589280"/>
                </a:cubicBezTo>
                <a:cubicBezTo>
                  <a:pt x="525967" y="556391"/>
                  <a:pt x="8354" y="472941"/>
                  <a:pt x="0" y="29464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Pour réaliser la tâche je suis les étapes suivantes :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compare les caractéristiques des deux forces.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33DE03-58D1-3847-CBD2-7D37058E3AAD}"/>
              </a:ext>
            </a:extLst>
          </p:cNvPr>
          <p:cNvGrpSpPr/>
          <p:nvPr/>
        </p:nvGrpSpPr>
        <p:grpSpPr>
          <a:xfrm>
            <a:off x="657726" y="3185956"/>
            <a:ext cx="11142344" cy="486088"/>
            <a:chOff x="657726" y="2408422"/>
            <a:chExt cx="11142344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vérifie si les deux forces se compensent ou non.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EBBB9C-F770-CF0F-B316-4543779BE819}"/>
              </a:ext>
            </a:extLst>
          </p:cNvPr>
          <p:cNvGrpSpPr/>
          <p:nvPr/>
        </p:nvGrpSpPr>
        <p:grpSpPr>
          <a:xfrm>
            <a:off x="657726" y="4765453"/>
            <a:ext cx="11142344" cy="461665"/>
            <a:chOff x="657726" y="3454318"/>
            <a:chExt cx="11142344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J’identifie l’effet des forces exercées sur le livre.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2" y="3660186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compare les caractéristiques des deux forces.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8F82BE-C54E-3CD6-BDAA-90544DC14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754" y="1068093"/>
            <a:ext cx="4910035" cy="24646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AC12D4-4A31-EFCF-CA95-846EA1AB7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21" y="4487071"/>
            <a:ext cx="11246731" cy="167030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855D7D-F272-8798-6619-EE793F3EB5C6}"/>
              </a:ext>
            </a:extLst>
          </p:cNvPr>
          <p:cNvSpPr txBox="1"/>
          <p:nvPr/>
        </p:nvSpPr>
        <p:spPr>
          <a:xfrm>
            <a:off x="1027743" y="5050851"/>
            <a:ext cx="40806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X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9A2E2A-59E5-134F-E4AC-BAD95AEDAD04}"/>
              </a:ext>
            </a:extLst>
          </p:cNvPr>
          <p:cNvSpPr txBox="1"/>
          <p:nvPr/>
        </p:nvSpPr>
        <p:spPr>
          <a:xfrm>
            <a:off x="1027743" y="5416112"/>
            <a:ext cx="41474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X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22D5F3-4820-CA93-A508-54990C21118E}"/>
              </a:ext>
            </a:extLst>
          </p:cNvPr>
          <p:cNvSpPr txBox="1"/>
          <p:nvPr/>
        </p:nvSpPr>
        <p:spPr>
          <a:xfrm>
            <a:off x="7556134" y="4668932"/>
            <a:ext cx="41474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X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187F70E-500B-B8CB-19BC-53F19134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3C2DC81F-5105-1C36-EEFF-39DBC648B6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A875293-E246-4510-C7B6-F6096559E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maintenant à la 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5916D65C-0355-FCBE-543E-A2159EFF4F7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C8007014-8D5C-B7F5-39D1-56D0AFC2228B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6BFD4B1-E3F0-DC07-D37A-87F40199DFE8}"/>
              </a:ext>
            </a:extLst>
          </p:cNvPr>
          <p:cNvSpPr txBox="1"/>
          <p:nvPr/>
        </p:nvSpPr>
        <p:spPr>
          <a:xfrm>
            <a:off x="1137682" y="3660186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vérifie si les deux forces se compensent ou non.</a:t>
            </a:r>
            <a:endParaRPr lang="fr-FR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12382171-6E86-B3ED-7AA5-170593E8DE94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D98957-7823-04A7-7E69-BB7F84A69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754" y="1068093"/>
            <a:ext cx="4910035" cy="246464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6FDDB2-D68F-4858-EB00-1776754B412D}"/>
              </a:ext>
            </a:extLst>
          </p:cNvPr>
          <p:cNvSpPr txBox="1"/>
          <p:nvPr/>
        </p:nvSpPr>
        <p:spPr>
          <a:xfrm>
            <a:off x="688021" y="4772464"/>
            <a:ext cx="7637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forces n’ont pas……………………………….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701C20-1EBE-352A-3F6A-5D8876A0346A}"/>
              </a:ext>
            </a:extLst>
          </p:cNvPr>
          <p:cNvSpPr txBox="1"/>
          <p:nvPr/>
        </p:nvSpPr>
        <p:spPr>
          <a:xfrm>
            <a:off x="6556744" y="4772464"/>
            <a:ext cx="4947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alors elles …………………………………….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991004-9BED-C33C-A7C1-CDBEAA97F92C}"/>
              </a:ext>
            </a:extLst>
          </p:cNvPr>
          <p:cNvSpPr txBox="1"/>
          <p:nvPr/>
        </p:nvSpPr>
        <p:spPr>
          <a:xfrm>
            <a:off x="3913005" y="4633964"/>
            <a:ext cx="277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même ligne d’action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052F7D-3205-9CEC-EB1D-2A9508E51181}"/>
              </a:ext>
            </a:extLst>
          </p:cNvPr>
          <p:cNvSpPr txBox="1"/>
          <p:nvPr/>
        </p:nvSpPr>
        <p:spPr>
          <a:xfrm>
            <a:off x="7889359" y="4649353"/>
            <a:ext cx="250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se compensent pas .</a:t>
            </a:r>
          </a:p>
        </p:txBody>
      </p:sp>
    </p:spTree>
    <p:extLst>
      <p:ext uri="{BB962C8B-B14F-4D97-AF65-F5344CB8AC3E}">
        <p14:creationId xmlns:p14="http://schemas.microsoft.com/office/powerpoint/2010/main" val="22037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D52B97A6-4980-82A5-23AB-06C8BB118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732EEE77-9598-3A05-DA02-79D2623C42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B41786BE-4773-8BC5-5909-63D3F2D846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en enfin à la troisième étape .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9B3EF675-516E-51E6-8F02-83CD055C3F5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AC56E002-188D-B928-AC8A-1D1C06E6AD2C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CC4D03CC-867F-7CF0-D7F2-AB31BBC85905}"/>
              </a:ext>
            </a:extLst>
          </p:cNvPr>
          <p:cNvSpPr txBox="1"/>
          <p:nvPr/>
        </p:nvSpPr>
        <p:spPr>
          <a:xfrm>
            <a:off x="1137682" y="3744700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J’identifie l’effet des forces exercées sur le livre.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8D2EEA9-01AA-5E1B-4663-C48A517445ED}"/>
              </a:ext>
            </a:extLst>
          </p:cNvPr>
          <p:cNvSpPr/>
          <p:nvPr/>
        </p:nvSpPr>
        <p:spPr>
          <a:xfrm>
            <a:off x="688021" y="374470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19374F-C79D-C7B3-84E4-E13FBC83D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754" y="1068093"/>
            <a:ext cx="4910035" cy="246464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8DE192-FE47-EB12-8378-8C99AD6BEDAA}"/>
              </a:ext>
            </a:extLst>
          </p:cNvPr>
          <p:cNvSpPr txBox="1"/>
          <p:nvPr/>
        </p:nvSpPr>
        <p:spPr>
          <a:xfrm>
            <a:off x="1067323" y="4968880"/>
            <a:ext cx="819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livre ……………………………………………………………………………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304BCE-2F7D-6731-D311-FAB129ACD74A}"/>
              </a:ext>
            </a:extLst>
          </p:cNvPr>
          <p:cNvSpPr txBox="1"/>
          <p:nvPr/>
        </p:nvSpPr>
        <p:spPr>
          <a:xfrm>
            <a:off x="2153874" y="4884540"/>
            <a:ext cx="804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reste pas en équilibre. Il peut tomber vers le bas.</a:t>
            </a:r>
          </a:p>
        </p:txBody>
      </p:sp>
    </p:spTree>
    <p:extLst>
      <p:ext uri="{BB962C8B-B14F-4D97-AF65-F5344CB8AC3E}">
        <p14:creationId xmlns:p14="http://schemas.microsoft.com/office/powerpoint/2010/main" val="164730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03D489F5-D878-0421-E74C-9E524622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BB774AE6-833D-220B-18C4-876D67AAB9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17603BB-506E-B2FB-F73D-AA7CC367F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fais une synthèse: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B8C0C092-A688-9771-DB0D-7E70210F8F04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DB768F-6636-298B-75BE-13F4DD896B94}"/>
              </a:ext>
            </a:extLst>
          </p:cNvPr>
          <p:cNvSpPr txBox="1"/>
          <p:nvPr/>
        </p:nvSpPr>
        <p:spPr>
          <a:xfrm>
            <a:off x="507416" y="1424372"/>
            <a:ext cx="550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prévoir l’effet de deux forces: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45C496-2FB1-FCA5-D3F6-5D363D14034B}"/>
              </a:ext>
            </a:extLst>
          </p:cNvPr>
          <p:cNvSpPr txBox="1"/>
          <p:nvPr/>
        </p:nvSpPr>
        <p:spPr>
          <a:xfrm>
            <a:off x="693151" y="2411340"/>
            <a:ext cx="8769825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compare la ligne d’action.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compare les sens.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compare les intensités.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vérifie si les forces se compensent.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déduis l’effet sur l’objet.</a:t>
            </a:r>
          </a:p>
        </p:txBody>
      </p:sp>
    </p:spTree>
    <p:extLst>
      <p:ext uri="{BB962C8B-B14F-4D97-AF65-F5344CB8AC3E}">
        <p14:creationId xmlns:p14="http://schemas.microsoft.com/office/powerpoint/2010/main" val="278360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39FD8A6-52D8-600C-D5AB-6CE45891C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A2A35E94-B52E-165B-E32A-185EE9170C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5EBEB645-0B37-6262-172B-8B1DC3FEC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E1A85D1A-3681-785D-B849-9FB2FD84992B}"/>
              </a:ext>
            </a:extLst>
          </p:cNvPr>
          <p:cNvSpPr txBox="1"/>
          <p:nvPr/>
        </p:nvSpPr>
        <p:spPr>
          <a:xfrm>
            <a:off x="318617" y="1072315"/>
            <a:ext cx="1025014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la figure ci-dessous, deux personnes poussent une boîte en bois qui est en repos au départ.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5A3CA46-F688-7422-B27D-1F401443F28F}"/>
              </a:ext>
            </a:extLst>
          </p:cNvPr>
          <p:cNvGrpSpPr/>
          <p:nvPr/>
        </p:nvGrpSpPr>
        <p:grpSpPr>
          <a:xfrm>
            <a:off x="647867" y="2541002"/>
            <a:ext cx="8602459" cy="443666"/>
            <a:chOff x="1445309" y="2444290"/>
            <a:chExt cx="7595905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381D4109-0846-4EB1-B7E0-E0849A6D1CAD}"/>
                </a:ext>
              </a:extLst>
            </p:cNvPr>
            <p:cNvSpPr/>
            <p:nvPr/>
          </p:nvSpPr>
          <p:spPr>
            <a:xfrm>
              <a:off x="1877309" y="2444290"/>
              <a:ext cx="7163905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 , même sens , même intensité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80E1319-41C1-8B3F-8903-165A7196A0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sp>
        <p:nvSpPr>
          <p:cNvPr id="3194" name="Google Shape;3194;p45">
            <a:extLst>
              <a:ext uri="{FF2B5EF4-FFF2-40B4-BE49-F238E27FC236}">
                <a16:creationId xmlns:a16="http://schemas.microsoft.com/office/drawing/2014/main" id="{571A46EA-C60F-6575-2098-50809EC047DD}"/>
              </a:ext>
            </a:extLst>
          </p:cNvPr>
          <p:cNvSpPr/>
          <p:nvPr/>
        </p:nvSpPr>
        <p:spPr>
          <a:xfrm>
            <a:off x="1059272" y="4982468"/>
            <a:ext cx="929016" cy="430924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</a:t>
            </a:r>
            <a:endParaRPr dirty="0"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C87D4C7C-BEC3-06CC-829E-93A584A61C0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6672007-2A97-F524-616C-1EE8038C452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5B2521D-1647-46F8-74A9-9A15F8FA18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DBC2D24-E3AA-7D14-CE2A-F4BDF06B6FBF}"/>
              </a:ext>
            </a:extLst>
          </p:cNvPr>
          <p:cNvCxnSpPr>
            <a:cxnSpLocks/>
          </p:cNvCxnSpPr>
          <p:nvPr/>
        </p:nvCxnSpPr>
        <p:spPr>
          <a:xfrm>
            <a:off x="9371049" y="4773125"/>
            <a:ext cx="1771872" cy="0"/>
          </a:xfrm>
          <a:prstGeom prst="line">
            <a:avLst/>
          </a:prstGeom>
          <a:ln w="38100">
            <a:solidFill>
              <a:srgbClr val="FFF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EF56342F-C6AB-025E-9E3A-B13B0FAEE263}"/>
              </a:ext>
            </a:extLst>
          </p:cNvPr>
          <p:cNvGrpSpPr/>
          <p:nvPr/>
        </p:nvGrpSpPr>
        <p:grpSpPr>
          <a:xfrm>
            <a:off x="647867" y="3639049"/>
            <a:ext cx="8602459" cy="430924"/>
            <a:chOff x="1445309" y="3848948"/>
            <a:chExt cx="7595905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08578F46-2A5B-F42D-12D5-0D32BB9F0A8E}"/>
                </a:ext>
              </a:extLst>
            </p:cNvPr>
            <p:cNvSpPr/>
            <p:nvPr/>
          </p:nvSpPr>
          <p:spPr>
            <a:xfrm>
              <a:off x="1877309" y="3848948"/>
              <a:ext cx="7163905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Deux lignes d’actions différents , même sens , même intensité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FD7FA526-653C-14DE-6EC7-68088918241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A5B54060-3C99-02E1-FDF2-8EC18BD5704F}"/>
              </a:ext>
            </a:extLst>
          </p:cNvPr>
          <p:cNvSpPr txBox="1"/>
          <p:nvPr/>
        </p:nvSpPr>
        <p:spPr>
          <a:xfrm>
            <a:off x="564997" y="4295388"/>
            <a:ext cx="5721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Les deux forces se compensent elles ? </a:t>
            </a:r>
          </a:p>
        </p:txBody>
      </p:sp>
      <p:sp>
        <p:nvSpPr>
          <p:cNvPr id="14" name="Google Shape;3194;p45">
            <a:extLst>
              <a:ext uri="{FF2B5EF4-FFF2-40B4-BE49-F238E27FC236}">
                <a16:creationId xmlns:a16="http://schemas.microsoft.com/office/drawing/2014/main" id="{6D1739C7-9D9F-61B7-689C-ABDBD9D95629}"/>
              </a:ext>
            </a:extLst>
          </p:cNvPr>
          <p:cNvSpPr/>
          <p:nvPr/>
        </p:nvSpPr>
        <p:spPr>
          <a:xfrm>
            <a:off x="2679291" y="4982468"/>
            <a:ext cx="929016" cy="430924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</a:t>
            </a:r>
            <a:endParaRPr dirty="0"/>
          </a:p>
        </p:txBody>
      </p:sp>
      <p:grpSp>
        <p:nvGrpSpPr>
          <p:cNvPr id="20" name="Google Shape;3190;p45">
            <a:extLst>
              <a:ext uri="{FF2B5EF4-FFF2-40B4-BE49-F238E27FC236}">
                <a16:creationId xmlns:a16="http://schemas.microsoft.com/office/drawing/2014/main" id="{16A93D94-20E0-29E5-F89C-7C7138A9C43B}"/>
              </a:ext>
            </a:extLst>
          </p:cNvPr>
          <p:cNvGrpSpPr/>
          <p:nvPr/>
        </p:nvGrpSpPr>
        <p:grpSpPr>
          <a:xfrm>
            <a:off x="647867" y="3078519"/>
            <a:ext cx="8602458" cy="430924"/>
            <a:chOff x="1445309" y="3848948"/>
            <a:chExt cx="7595904" cy="430924"/>
          </a:xfrm>
        </p:grpSpPr>
        <p:sp>
          <p:nvSpPr>
            <p:cNvPr id="21" name="Google Shape;3191;p45">
              <a:extLst>
                <a:ext uri="{FF2B5EF4-FFF2-40B4-BE49-F238E27FC236}">
                  <a16:creationId xmlns:a16="http://schemas.microsoft.com/office/drawing/2014/main" id="{B1FD3D9B-D47A-90FA-5D86-BD43415393CC}"/>
                </a:ext>
              </a:extLst>
            </p:cNvPr>
            <p:cNvSpPr/>
            <p:nvPr/>
          </p:nvSpPr>
          <p:spPr>
            <a:xfrm>
              <a:off x="1877308" y="3848948"/>
              <a:ext cx="7163905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 , sens opposés , même intensité </a:t>
              </a:r>
            </a:p>
          </p:txBody>
        </p:sp>
        <p:sp>
          <p:nvSpPr>
            <p:cNvPr id="22" name="Google Shape;3192;p45">
              <a:extLst>
                <a:ext uri="{FF2B5EF4-FFF2-40B4-BE49-F238E27FC236}">
                  <a16:creationId xmlns:a16="http://schemas.microsoft.com/office/drawing/2014/main" id="{EC314335-0220-919B-E41D-A31AF125FEB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55E34E3-1DE9-2F60-A665-2D06475D289F}"/>
              </a:ext>
            </a:extLst>
          </p:cNvPr>
          <p:cNvGrpSpPr/>
          <p:nvPr/>
        </p:nvGrpSpPr>
        <p:grpSpPr>
          <a:xfrm>
            <a:off x="8455595" y="4163824"/>
            <a:ext cx="3503538" cy="2465503"/>
            <a:chOff x="8455595" y="4163824"/>
            <a:chExt cx="3503538" cy="2465503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B50F3616-AA40-8D46-E293-BE68430374BE}"/>
                </a:ext>
              </a:extLst>
            </p:cNvPr>
            <p:cNvGrpSpPr/>
            <p:nvPr/>
          </p:nvGrpSpPr>
          <p:grpSpPr>
            <a:xfrm>
              <a:off x="8455595" y="4163824"/>
              <a:ext cx="3362033" cy="2465503"/>
              <a:chOff x="7692855" y="3965179"/>
              <a:chExt cx="3362033" cy="2465503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92F1AC65-4F6A-95A6-ADA5-3B2BAA3407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6247" b="9225"/>
              <a:stretch>
                <a:fillRect/>
              </a:stretch>
            </p:blipFill>
            <p:spPr>
              <a:xfrm>
                <a:off x="7692855" y="3965179"/>
                <a:ext cx="3362033" cy="2465503"/>
              </a:xfrm>
              <a:prstGeom prst="rect">
                <a:avLst/>
              </a:prstGeom>
            </p:spPr>
          </p:pic>
          <p:cxnSp>
            <p:nvCxnSpPr>
              <p:cNvPr id="38" name="Connecteur droit avec flèche 37">
                <a:extLst>
                  <a:ext uri="{FF2B5EF4-FFF2-40B4-BE49-F238E27FC236}">
                    <a16:creationId xmlns:a16="http://schemas.microsoft.com/office/drawing/2014/main" id="{7998E018-0571-5FF8-1F62-CF3681A2C296}"/>
                  </a:ext>
                </a:extLst>
              </p:cNvPr>
              <p:cNvCxnSpPr/>
              <p:nvPr/>
            </p:nvCxnSpPr>
            <p:spPr>
              <a:xfrm>
                <a:off x="9316458" y="4773125"/>
                <a:ext cx="1059491" cy="0"/>
              </a:xfrm>
              <a:prstGeom prst="straightConnector1">
                <a:avLst/>
              </a:prstGeom>
              <a:ln w="38100">
                <a:solidFill>
                  <a:srgbClr val="FFFF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F6A2297D-53A0-D162-3570-0498637B05F9}"/>
                  </a:ext>
                </a:extLst>
              </p:cNvPr>
              <p:cNvCxnSpPr/>
              <p:nvPr/>
            </p:nvCxnSpPr>
            <p:spPr>
              <a:xfrm>
                <a:off x="9316457" y="4805928"/>
                <a:ext cx="1059491" cy="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E352410B-29E6-CB6B-A58C-B798CBB26B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56821" y="4977500"/>
              <a:ext cx="2502312" cy="27073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1BC7A560-D462-ABCC-A255-81C206BC7D1C}"/>
              </a:ext>
            </a:extLst>
          </p:cNvPr>
          <p:cNvSpPr txBox="1"/>
          <p:nvPr/>
        </p:nvSpPr>
        <p:spPr>
          <a:xfrm>
            <a:off x="564997" y="1961494"/>
            <a:ext cx="5442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Les deux forces ont dans ce cas : </a:t>
            </a:r>
          </a:p>
        </p:txBody>
      </p:sp>
    </p:spTree>
    <p:extLst>
      <p:ext uri="{BB962C8B-B14F-4D97-AF65-F5344CB8AC3E}">
        <p14:creationId xmlns:p14="http://schemas.microsoft.com/office/powerpoint/2010/main" val="32822745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EC3EAB8-4DEB-DE65-889E-9135FB582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3E118AA9-F0B0-D146-B0F7-620E4EC74F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la bonne réponse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225A4DA-4930-E402-7A45-93C442D14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01F27181-3B27-835A-E873-90231DA3ADD5}"/>
              </a:ext>
            </a:extLst>
          </p:cNvPr>
          <p:cNvSpPr txBox="1"/>
          <p:nvPr/>
        </p:nvSpPr>
        <p:spPr>
          <a:xfrm>
            <a:off x="318617" y="1072315"/>
            <a:ext cx="1025014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la figure ci-dessous, deux personnes poussent une boîte en bois qui est en repos au départ.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5F1C39AC-0CBB-61C8-8A03-49F916E73E14}"/>
              </a:ext>
            </a:extLst>
          </p:cNvPr>
          <p:cNvGrpSpPr/>
          <p:nvPr/>
        </p:nvGrpSpPr>
        <p:grpSpPr>
          <a:xfrm>
            <a:off x="647867" y="2541002"/>
            <a:ext cx="8602459" cy="443666"/>
            <a:chOff x="1445309" y="2444290"/>
            <a:chExt cx="7595905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F0ADD7DF-7AA5-59B1-9D9C-F2F62D52CE41}"/>
                </a:ext>
              </a:extLst>
            </p:cNvPr>
            <p:cNvSpPr/>
            <p:nvPr/>
          </p:nvSpPr>
          <p:spPr>
            <a:xfrm>
              <a:off x="1877309" y="2444290"/>
              <a:ext cx="7163905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 , même sens , même intensité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954818DD-D259-2DCD-4086-F81F1E0B1D91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14C9063F-58BB-7E43-159A-DD80DB5E7522}"/>
              </a:ext>
            </a:extLst>
          </p:cNvPr>
          <p:cNvGrpSpPr/>
          <p:nvPr/>
        </p:nvGrpSpPr>
        <p:grpSpPr>
          <a:xfrm>
            <a:off x="647867" y="3078519"/>
            <a:ext cx="8602458" cy="430924"/>
            <a:chOff x="1445309" y="3848948"/>
            <a:chExt cx="7595904" cy="430924"/>
          </a:xfrm>
          <a:solidFill>
            <a:schemeClr val="bg1">
              <a:lumMod val="95000"/>
            </a:schemeClr>
          </a:solidFill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23B66D70-F8FF-ADC7-A5C8-6ED56ECA1FD2}"/>
                </a:ext>
              </a:extLst>
            </p:cNvPr>
            <p:cNvSpPr/>
            <p:nvPr/>
          </p:nvSpPr>
          <p:spPr>
            <a:xfrm>
              <a:off x="1877308" y="3848948"/>
              <a:ext cx="7163905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même ligne d’action , sens opposés , même intensité </a:t>
              </a:r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161577EF-4F30-5496-5980-AEBEC916D8B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sp>
        <p:nvSpPr>
          <p:cNvPr id="3194" name="Google Shape;3194;p45">
            <a:extLst>
              <a:ext uri="{FF2B5EF4-FFF2-40B4-BE49-F238E27FC236}">
                <a16:creationId xmlns:a16="http://schemas.microsoft.com/office/drawing/2014/main" id="{162CF8C9-54F4-2D92-0BB1-8EB355225D29}"/>
              </a:ext>
            </a:extLst>
          </p:cNvPr>
          <p:cNvSpPr/>
          <p:nvPr/>
        </p:nvSpPr>
        <p:spPr>
          <a:xfrm>
            <a:off x="1059272" y="4982468"/>
            <a:ext cx="929016" cy="430924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</a:t>
            </a:r>
            <a:endParaRPr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70F956B-BA9D-FCBE-CCA3-80B39DBDCCDB}"/>
              </a:ext>
            </a:extLst>
          </p:cNvPr>
          <p:cNvCxnSpPr>
            <a:cxnSpLocks/>
          </p:cNvCxnSpPr>
          <p:nvPr/>
        </p:nvCxnSpPr>
        <p:spPr>
          <a:xfrm>
            <a:off x="9371049" y="4773125"/>
            <a:ext cx="1771872" cy="0"/>
          </a:xfrm>
          <a:prstGeom prst="line">
            <a:avLst/>
          </a:prstGeom>
          <a:ln w="38100">
            <a:solidFill>
              <a:srgbClr val="FFF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7691534-9E3A-5C06-DFD8-F641F2774148}"/>
              </a:ext>
            </a:extLst>
          </p:cNvPr>
          <p:cNvSpPr txBox="1"/>
          <p:nvPr/>
        </p:nvSpPr>
        <p:spPr>
          <a:xfrm>
            <a:off x="564997" y="1961494"/>
            <a:ext cx="5442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Les deux forces ont dans ce cas : </a:t>
            </a:r>
          </a:p>
        </p:txBody>
      </p: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3B93C349-DFCD-75FB-355D-1BC03D20A79E}"/>
              </a:ext>
            </a:extLst>
          </p:cNvPr>
          <p:cNvGrpSpPr/>
          <p:nvPr/>
        </p:nvGrpSpPr>
        <p:grpSpPr>
          <a:xfrm>
            <a:off x="647867" y="3639049"/>
            <a:ext cx="8602459" cy="430924"/>
            <a:chOff x="1445309" y="3848948"/>
            <a:chExt cx="7595905" cy="430924"/>
          </a:xfrm>
          <a:solidFill>
            <a:schemeClr val="bg1">
              <a:lumMod val="95000"/>
            </a:schemeClr>
          </a:solidFill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6F8AF8AB-2F23-FCB0-287B-25E190D9196C}"/>
                </a:ext>
              </a:extLst>
            </p:cNvPr>
            <p:cNvSpPr/>
            <p:nvPr/>
          </p:nvSpPr>
          <p:spPr>
            <a:xfrm>
              <a:off x="1877309" y="3848948"/>
              <a:ext cx="7163905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Deux lignes d’actions différents , même sens , même intensité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A482EDC9-545C-DA5D-2F83-2C91B7FF08C6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EF17F2E-2F0F-0664-AA49-CDB5DA6A008B}"/>
              </a:ext>
            </a:extLst>
          </p:cNvPr>
          <p:cNvSpPr txBox="1"/>
          <p:nvPr/>
        </p:nvSpPr>
        <p:spPr>
          <a:xfrm>
            <a:off x="564997" y="4295388"/>
            <a:ext cx="5721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Les deux forces se compensent elles ? </a:t>
            </a:r>
          </a:p>
        </p:txBody>
      </p:sp>
      <p:sp>
        <p:nvSpPr>
          <p:cNvPr id="14" name="Google Shape;3194;p45">
            <a:extLst>
              <a:ext uri="{FF2B5EF4-FFF2-40B4-BE49-F238E27FC236}">
                <a16:creationId xmlns:a16="http://schemas.microsoft.com/office/drawing/2014/main" id="{531E317C-03F9-4D06-558D-75C9F70D3694}"/>
              </a:ext>
            </a:extLst>
          </p:cNvPr>
          <p:cNvSpPr/>
          <p:nvPr/>
        </p:nvSpPr>
        <p:spPr>
          <a:xfrm>
            <a:off x="2679291" y="4982468"/>
            <a:ext cx="929016" cy="430924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</a:t>
            </a:r>
            <a:endParaRPr dirty="0"/>
          </a:p>
        </p:txBody>
      </p:sp>
      <p:pic>
        <p:nvPicPr>
          <p:cNvPr id="20" name="Google Shape;3208;p46" descr="Coche avec un remplissage uni">
            <a:extLst>
              <a:ext uri="{FF2B5EF4-FFF2-40B4-BE49-F238E27FC236}">
                <a16:creationId xmlns:a16="http://schemas.microsoft.com/office/drawing/2014/main" id="{46DB64F1-75D6-1FAF-035D-2031287009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96748" y="2389634"/>
            <a:ext cx="684830" cy="6848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8A91D306-C964-9192-7225-C98D3ECB37A3}"/>
              </a:ext>
            </a:extLst>
          </p:cNvPr>
          <p:cNvGrpSpPr/>
          <p:nvPr/>
        </p:nvGrpSpPr>
        <p:grpSpPr>
          <a:xfrm>
            <a:off x="8455595" y="4163824"/>
            <a:ext cx="3362033" cy="2465503"/>
            <a:chOff x="8455595" y="4163824"/>
            <a:chExt cx="3362033" cy="246550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4598C1FB-D097-FA4D-C71C-FA8D2F22CE39}"/>
                </a:ext>
              </a:extLst>
            </p:cNvPr>
            <p:cNvGrpSpPr/>
            <p:nvPr/>
          </p:nvGrpSpPr>
          <p:grpSpPr>
            <a:xfrm>
              <a:off x="8455595" y="4163824"/>
              <a:ext cx="3362033" cy="2465503"/>
              <a:chOff x="7692855" y="3965179"/>
              <a:chExt cx="3362033" cy="2465503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8763343F-FEA1-7268-ED45-413F260075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6247" b="9225"/>
              <a:stretch>
                <a:fillRect/>
              </a:stretch>
            </p:blipFill>
            <p:spPr>
              <a:xfrm>
                <a:off x="7692855" y="3965179"/>
                <a:ext cx="3362033" cy="2465503"/>
              </a:xfrm>
              <a:prstGeom prst="rect">
                <a:avLst/>
              </a:prstGeom>
            </p:spPr>
          </p:pic>
          <p:cxnSp>
            <p:nvCxnSpPr>
              <p:cNvPr id="5" name="Connecteur droit avec flèche 4">
                <a:extLst>
                  <a:ext uri="{FF2B5EF4-FFF2-40B4-BE49-F238E27FC236}">
                    <a16:creationId xmlns:a16="http://schemas.microsoft.com/office/drawing/2014/main" id="{E9A9C186-29C7-49F5-31C1-C4B241EB9AFA}"/>
                  </a:ext>
                </a:extLst>
              </p:cNvPr>
              <p:cNvCxnSpPr/>
              <p:nvPr/>
            </p:nvCxnSpPr>
            <p:spPr>
              <a:xfrm>
                <a:off x="9316458" y="4773125"/>
                <a:ext cx="1059491" cy="0"/>
              </a:xfrm>
              <a:prstGeom prst="straightConnector1">
                <a:avLst/>
              </a:prstGeom>
              <a:ln w="38100">
                <a:solidFill>
                  <a:srgbClr val="FFFF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41035D81-6BFF-9537-A6FF-D1E095B5D6C7}"/>
                  </a:ext>
                </a:extLst>
              </p:cNvPr>
              <p:cNvCxnSpPr/>
              <p:nvPr/>
            </p:nvCxnSpPr>
            <p:spPr>
              <a:xfrm>
                <a:off x="9316457" y="4805928"/>
                <a:ext cx="1059491" cy="0"/>
              </a:xfrm>
              <a:prstGeom prst="straightConnector1">
                <a:avLst/>
              </a:prstGeom>
              <a:ln w="3810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AA417447-EDFD-1272-D892-055D44505B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56821" y="4979031"/>
              <a:ext cx="2360807" cy="25542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Google Shape;3208;p46" descr="Coche avec un remplissage uni">
            <a:extLst>
              <a:ext uri="{FF2B5EF4-FFF2-40B4-BE49-F238E27FC236}">
                <a16:creationId xmlns:a16="http://schemas.microsoft.com/office/drawing/2014/main" id="{E94DA237-BC6C-3704-1197-2299197DAC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384" y="538069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44;p38">
            <a:extLst>
              <a:ext uri="{FF2B5EF4-FFF2-40B4-BE49-F238E27FC236}">
                <a16:creationId xmlns:a16="http://schemas.microsoft.com/office/drawing/2014/main" id="{53D2A45F-1154-1B42-7C0A-C7B51F9E83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963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l’image ci-dessous, deux élèves poussent une boîte rigide de part et d’autre.</a:t>
            </a:r>
          </a:p>
          <a:p>
            <a:pPr marL="273050" lvl="0"/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Les deux forces se compensent elles ?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773C6199-CCC5-4DE0-CF51-1730203A7602}"/>
              </a:ext>
            </a:extLst>
          </p:cNvPr>
          <p:cNvGrpSpPr/>
          <p:nvPr/>
        </p:nvGrpSpPr>
        <p:grpSpPr>
          <a:xfrm>
            <a:off x="5609389" y="2591919"/>
            <a:ext cx="5802858" cy="2845208"/>
            <a:chOff x="5609389" y="2591919"/>
            <a:chExt cx="5802858" cy="284520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84FD052-9C6D-56C1-1D33-57BAE314D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rcRect l="9194" t="21702" r="5729" b="1747"/>
            <a:stretch>
              <a:fillRect/>
            </a:stretch>
          </p:blipFill>
          <p:spPr>
            <a:xfrm>
              <a:off x="5609389" y="2591919"/>
              <a:ext cx="5802858" cy="2845208"/>
            </a:xfrm>
            <a:prstGeom prst="rect">
              <a:avLst/>
            </a:prstGeom>
          </p:spPr>
        </p:pic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D6FF70C-7BD8-97F6-07F1-9F8965309810}"/>
                </a:ext>
              </a:extLst>
            </p:cNvPr>
            <p:cNvSpPr/>
            <p:nvPr/>
          </p:nvSpPr>
          <p:spPr>
            <a:xfrm>
              <a:off x="7974419" y="4274288"/>
              <a:ext cx="1148316" cy="69111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Boîte </a:t>
              </a: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au repos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A419754-E337-8289-8701-D0B95FC97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50A071E-7D43-E7D5-2BF3-295B97CD6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réponse est oui car les trois conditions sont vérifiées.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C8D23E-BA27-1B16-CB29-55D92098C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8018E69-3279-6CC3-BBDB-45D1CFDC95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910" y="2641166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186;p45">
            <a:extLst>
              <a:ext uri="{FF2B5EF4-FFF2-40B4-BE49-F238E27FC236}">
                <a16:creationId xmlns:a16="http://schemas.microsoft.com/office/drawing/2014/main" id="{AD10D6D9-0BAC-C481-AF0A-00B41EA89D37}"/>
              </a:ext>
            </a:extLst>
          </p:cNvPr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l’image ci-dessous, deux élèves poussent une boîte rigide de part et d’autre.</a:t>
            </a:r>
          </a:p>
          <a:p>
            <a:pPr marL="273050" lvl="0"/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Les deux forces se compensent elles ?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5" name="Google Shape;3187;p45">
            <a:extLst>
              <a:ext uri="{FF2B5EF4-FFF2-40B4-BE49-F238E27FC236}">
                <a16:creationId xmlns:a16="http://schemas.microsoft.com/office/drawing/2014/main" id="{DBBD2A23-C358-33DA-FA22-F19E99DE121F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7AE990DD-E5AD-ABD1-09A1-27D45A932A96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6648E4EF-6298-D9B9-FD8B-D1F6432DB9A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8" name="Google Shape;3190;p45">
            <a:extLst>
              <a:ext uri="{FF2B5EF4-FFF2-40B4-BE49-F238E27FC236}">
                <a16:creationId xmlns:a16="http://schemas.microsoft.com/office/drawing/2014/main" id="{AD615E17-5875-FF40-6F89-C7AA01F82904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19" name="Google Shape;3191;p45">
              <a:extLst>
                <a:ext uri="{FF2B5EF4-FFF2-40B4-BE49-F238E27FC236}">
                  <a16:creationId xmlns:a16="http://schemas.microsoft.com/office/drawing/2014/main" id="{42FE0263-7152-FF52-96A6-735F5D4161DC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0" name="Google Shape;3192;p45">
              <a:extLst>
                <a:ext uri="{FF2B5EF4-FFF2-40B4-BE49-F238E27FC236}">
                  <a16:creationId xmlns:a16="http://schemas.microsoft.com/office/drawing/2014/main" id="{E403F213-F6A4-8132-5726-7CD277C97F13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A16D686-55C6-85AB-4635-EC9956560810}"/>
              </a:ext>
            </a:extLst>
          </p:cNvPr>
          <p:cNvGrpSpPr/>
          <p:nvPr/>
        </p:nvGrpSpPr>
        <p:grpSpPr>
          <a:xfrm>
            <a:off x="5609389" y="2591919"/>
            <a:ext cx="5802858" cy="2845208"/>
            <a:chOff x="5609389" y="2591919"/>
            <a:chExt cx="5802858" cy="284520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3982832-646D-8BE2-1260-61FBEDF94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rcRect l="9194" t="21702" r="5729" b="1747"/>
            <a:stretch>
              <a:fillRect/>
            </a:stretch>
          </p:blipFill>
          <p:spPr>
            <a:xfrm>
              <a:off x="5609389" y="2591919"/>
              <a:ext cx="5802858" cy="2845208"/>
            </a:xfrm>
            <a:prstGeom prst="rect">
              <a:avLst/>
            </a:prstGeom>
          </p:spPr>
        </p:pic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32FC1A-4531-654E-C6A5-161A46EEEB79}"/>
                </a:ext>
              </a:extLst>
            </p:cNvPr>
            <p:cNvSpPr/>
            <p:nvPr/>
          </p:nvSpPr>
          <p:spPr>
            <a:xfrm>
              <a:off x="7974419" y="4274288"/>
              <a:ext cx="1148316" cy="69111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Boîte </a:t>
              </a: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au repos</a:t>
              </a:r>
            </a:p>
          </p:txBody>
        </p:sp>
      </p:grpSp>
      <p:pic>
        <p:nvPicPr>
          <p:cNvPr id="24" name="Google Shape;2644;p38">
            <a:extLst>
              <a:ext uri="{FF2B5EF4-FFF2-40B4-BE49-F238E27FC236}">
                <a16:creationId xmlns:a16="http://schemas.microsoft.com/office/drawing/2014/main" id="{9B1B36F6-96E3-FB87-142F-FCF75150CD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754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23C1AA6-0E83-E25A-7C0A-C5091079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5D612155-685A-D4D3-1114-D22257F9C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0E0BAF4-7CF5-83F9-199A-8F0891F92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E5389FAA-EC2E-FDD4-8513-8D9531E4F19E}"/>
              </a:ext>
            </a:extLst>
          </p:cNvPr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l’image ci-dessous, deux personnes poussent un chariot de part et d’autre.</a:t>
            </a:r>
          </a:p>
          <a:p>
            <a:pPr marL="273050" lvl="0"/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Les deux forces se compensent elles ?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086A9385-F4BA-8820-F6AA-3BF47D896BEB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13CBB1C7-CB21-34DA-96D1-7463DE15A6B0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49F76218-62BC-6276-A1C5-E4A45EDBA3CF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485D526A-ECB3-6C42-C8BE-57BC91351056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8F23EC10-8DD8-7400-868D-C0ED08EA22D3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0C1E2F7E-1CED-7C03-6F77-DBC16E8F722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E1E2D0A-D948-1457-8991-65D8C0E6C1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53" b="3453"/>
          <a:stretch/>
        </p:blipFill>
        <p:spPr>
          <a:xfrm>
            <a:off x="5609389" y="2591919"/>
            <a:ext cx="5802858" cy="2845208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4DBAF15-5DD4-55D4-2C0C-9E3212DEF9C1}"/>
              </a:ext>
            </a:extLst>
          </p:cNvPr>
          <p:cNvCxnSpPr/>
          <p:nvPr/>
        </p:nvCxnSpPr>
        <p:spPr>
          <a:xfrm>
            <a:off x="7230138" y="3646967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6D417AE-58D0-A98D-5134-6C96F111BEB3}"/>
              </a:ext>
            </a:extLst>
          </p:cNvPr>
          <p:cNvCxnSpPr>
            <a:cxnSpLocks/>
          </p:cNvCxnSpPr>
          <p:nvPr/>
        </p:nvCxnSpPr>
        <p:spPr>
          <a:xfrm flipH="1">
            <a:off x="8176437" y="3657600"/>
            <a:ext cx="119084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13A58CB2-8DFA-9CDD-DD2A-48BA82D55CC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F76A66E-47AE-AD45-9605-87F3538005F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47219367-DB71-5A30-51EB-CAD346E95DE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665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E31C892C-9D87-2B86-6E4A-7B6715CB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6CF8C8A-EB83-1AEA-14E4-A552CEBFB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Les deux forces ne se compensent pas, car elles n’ont pas la même intensité.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4974514A-45A9-0ABE-02C1-3AACC3198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F3AB39BC-9A53-AB70-FE16-D143BCE74A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885" y="4611382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8353D1E5-80BC-63B9-760D-C65668B3B331}"/>
              </a:ext>
            </a:extLst>
          </p:cNvPr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l’image ci-dessous, deux personnes poussent un chariot de part et d’autre.</a:t>
            </a:r>
          </a:p>
          <a:p>
            <a:pPr marL="273050" lvl="0"/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Les deux forces se compensent elles ?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EC06B6BD-470B-B491-9AD0-F6D1A0C7FD1F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bg1">
              <a:lumMod val="95000"/>
            </a:schemeClr>
          </a:solidFill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BE2C33F6-8B92-5063-2BB6-09B4C6C35FFF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4F0BA496-3DBB-90DB-33A3-AE592D35BD7D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583DE132-5CDB-4447-088A-232DD3FF0FE1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059694F8-2FFE-70E7-1D72-61E120CEBBF9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52987EAD-DD8D-B64D-6680-E9E0F2D6C97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F048750-CD56-552F-B432-96529F057E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53" b="3453"/>
          <a:stretch/>
        </p:blipFill>
        <p:spPr>
          <a:xfrm>
            <a:off x="5609389" y="2591919"/>
            <a:ext cx="5802858" cy="284520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A672EAC-293A-B6A0-28BE-452245AF4F60}"/>
              </a:ext>
            </a:extLst>
          </p:cNvPr>
          <p:cNvCxnSpPr/>
          <p:nvPr/>
        </p:nvCxnSpPr>
        <p:spPr>
          <a:xfrm>
            <a:off x="7230138" y="3646967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AC46B22-CB16-F5D6-2CC9-2030B4B75775}"/>
              </a:ext>
            </a:extLst>
          </p:cNvPr>
          <p:cNvCxnSpPr>
            <a:cxnSpLocks/>
          </p:cNvCxnSpPr>
          <p:nvPr/>
        </p:nvCxnSpPr>
        <p:spPr>
          <a:xfrm flipH="1">
            <a:off x="8176437" y="3657600"/>
            <a:ext cx="119084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C747EF51-191B-3E48-9CA3-EF7559C5D5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116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Maintenant, on va passer aux tâches à réaliser sur le livret. On commence par la tâche page 62 « Je m’entraîne en binôme ». Travaillez individuellement, puis discutez de vos réponses en binômes. </a:t>
            </a:r>
            <a:endParaRPr lang="fr-FR" dirty="0"/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0E461C-2B80-4712-FBE6-3383C41DE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" y="1253772"/>
            <a:ext cx="9484043" cy="517237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72791CD2-B6A9-80CF-D2E5-30EBD731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58D32A9D-A074-8D47-C84B-01D27802D6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Voilà la correction ; 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C854597-1C65-B2FE-6676-411290A27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3B5B089-769D-FD6A-8324-99E98D3A5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" y="1253772"/>
            <a:ext cx="9484043" cy="5172376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DBBA2759-778C-D33D-1A14-F2D1A515B455}"/>
              </a:ext>
            </a:extLst>
          </p:cNvPr>
          <p:cNvSpPr txBox="1"/>
          <p:nvPr/>
        </p:nvSpPr>
        <p:spPr>
          <a:xfrm>
            <a:off x="1489575" y="4023151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sp>
        <p:nvSpPr>
          <p:cNvPr id="10" name="Google Shape;4018;p65">
            <a:extLst>
              <a:ext uri="{FF2B5EF4-FFF2-40B4-BE49-F238E27FC236}">
                <a16:creationId xmlns:a16="http://schemas.microsoft.com/office/drawing/2014/main" id="{F4EFDF14-A0D9-D8FE-9336-E8523983F5AD}"/>
              </a:ext>
            </a:extLst>
          </p:cNvPr>
          <p:cNvSpPr txBox="1"/>
          <p:nvPr/>
        </p:nvSpPr>
        <p:spPr>
          <a:xfrm>
            <a:off x="1485448" y="4318783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sp>
        <p:nvSpPr>
          <p:cNvPr id="11" name="Google Shape;4018;p65">
            <a:extLst>
              <a:ext uri="{FF2B5EF4-FFF2-40B4-BE49-F238E27FC236}">
                <a16:creationId xmlns:a16="http://schemas.microsoft.com/office/drawing/2014/main" id="{4E754C10-1A3C-FBC7-4B33-328D11319C00}"/>
              </a:ext>
            </a:extLst>
          </p:cNvPr>
          <p:cNvSpPr txBox="1"/>
          <p:nvPr/>
        </p:nvSpPr>
        <p:spPr>
          <a:xfrm>
            <a:off x="6447664" y="5327394"/>
            <a:ext cx="18727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 compensent </a:t>
            </a:r>
            <a:endParaRPr dirty="0"/>
          </a:p>
        </p:txBody>
      </p:sp>
      <p:sp>
        <p:nvSpPr>
          <p:cNvPr id="12" name="Google Shape;4018;p65">
            <a:extLst>
              <a:ext uri="{FF2B5EF4-FFF2-40B4-BE49-F238E27FC236}">
                <a16:creationId xmlns:a16="http://schemas.microsoft.com/office/drawing/2014/main" id="{9FBA5693-BC42-A3AE-9763-F91F11DCFA04}"/>
              </a:ext>
            </a:extLst>
          </p:cNvPr>
          <p:cNvSpPr txBox="1"/>
          <p:nvPr/>
        </p:nvSpPr>
        <p:spPr>
          <a:xfrm>
            <a:off x="7876715" y="5980609"/>
            <a:ext cx="444294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ont la même intensité , deux sens opposés </a:t>
            </a: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et la même ligne d’action</a:t>
            </a:r>
            <a:endParaRPr dirty="0"/>
          </a:p>
        </p:txBody>
      </p:sp>
      <p:sp>
        <p:nvSpPr>
          <p:cNvPr id="14" name="Google Shape;4018;p65">
            <a:extLst>
              <a:ext uri="{FF2B5EF4-FFF2-40B4-BE49-F238E27FC236}">
                <a16:creationId xmlns:a16="http://schemas.microsoft.com/office/drawing/2014/main" id="{87766B72-E498-4FD0-FF9A-E62835D7C7D1}"/>
              </a:ext>
            </a:extLst>
          </p:cNvPr>
          <p:cNvSpPr txBox="1"/>
          <p:nvPr/>
        </p:nvSpPr>
        <p:spPr>
          <a:xfrm>
            <a:off x="187268" y="6006674"/>
            <a:ext cx="606525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reste immobile </a:t>
            </a:r>
            <a:endParaRPr dirty="0"/>
          </a:p>
        </p:txBody>
      </p:sp>
      <p:sp>
        <p:nvSpPr>
          <p:cNvPr id="15" name="Google Shape;4018;p65">
            <a:extLst>
              <a:ext uri="{FF2B5EF4-FFF2-40B4-BE49-F238E27FC236}">
                <a16:creationId xmlns:a16="http://schemas.microsoft.com/office/drawing/2014/main" id="{53411A48-70B6-93E4-4E96-1FBD5F22A8ED}"/>
              </a:ext>
            </a:extLst>
          </p:cNvPr>
          <p:cNvSpPr txBox="1"/>
          <p:nvPr/>
        </p:nvSpPr>
        <p:spPr>
          <a:xfrm>
            <a:off x="1452705" y="4624546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3D26B864-E807-D7E6-2787-162A5714062A}"/>
              </a:ext>
            </a:extLst>
          </p:cNvPr>
          <p:cNvCxnSpPr>
            <a:cxnSpLocks/>
          </p:cNvCxnSpPr>
          <p:nvPr/>
        </p:nvCxnSpPr>
        <p:spPr>
          <a:xfrm>
            <a:off x="3868220" y="5680782"/>
            <a:ext cx="4282731" cy="537292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8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62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51319E-FBB1-BDDF-16FD-6253BE99C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583" y="1176143"/>
            <a:ext cx="9829587" cy="544391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E30983B7-3B4D-1594-46BB-40AA5F466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583" y="1176143"/>
            <a:ext cx="9829587" cy="5443917"/>
          </a:xfrm>
          <a:prstGeom prst="rect">
            <a:avLst/>
          </a:prstGeom>
        </p:spPr>
      </p:pic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727DC55B-2BDA-6D05-2F02-79396CE51BD2}"/>
              </a:ext>
            </a:extLst>
          </p:cNvPr>
          <p:cNvSpPr txBox="1"/>
          <p:nvPr/>
        </p:nvSpPr>
        <p:spPr>
          <a:xfrm>
            <a:off x="6593202" y="4118748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sp>
        <p:nvSpPr>
          <p:cNvPr id="6" name="Google Shape;4018;p65">
            <a:extLst>
              <a:ext uri="{FF2B5EF4-FFF2-40B4-BE49-F238E27FC236}">
                <a16:creationId xmlns:a16="http://schemas.microsoft.com/office/drawing/2014/main" id="{D0E4BE1F-5127-8AD8-84D6-1658F73D37B8}"/>
              </a:ext>
            </a:extLst>
          </p:cNvPr>
          <p:cNvSpPr txBox="1"/>
          <p:nvPr/>
        </p:nvSpPr>
        <p:spPr>
          <a:xfrm>
            <a:off x="1720460" y="4424511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3BF27987-159F-A773-BA17-B9BA6636D4E3}"/>
              </a:ext>
            </a:extLst>
          </p:cNvPr>
          <p:cNvSpPr txBox="1"/>
          <p:nvPr/>
        </p:nvSpPr>
        <p:spPr>
          <a:xfrm>
            <a:off x="6096000" y="5520423"/>
            <a:ext cx="287079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 </a:t>
            </a:r>
            <a:r>
              <a:rPr lang="fr-FR" sz="1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 compensent pas </a:t>
            </a:r>
            <a:endParaRPr sz="1200" dirty="0"/>
          </a:p>
        </p:txBody>
      </p:sp>
      <p:sp>
        <p:nvSpPr>
          <p:cNvPr id="10" name="Google Shape;4018;p65">
            <a:extLst>
              <a:ext uri="{FF2B5EF4-FFF2-40B4-BE49-F238E27FC236}">
                <a16:creationId xmlns:a16="http://schemas.microsoft.com/office/drawing/2014/main" id="{C235E3AF-C47C-2835-F80E-CD5A019F5574}"/>
              </a:ext>
            </a:extLst>
          </p:cNvPr>
          <p:cNvSpPr txBox="1"/>
          <p:nvPr/>
        </p:nvSpPr>
        <p:spPr>
          <a:xfrm>
            <a:off x="8080234" y="6112032"/>
            <a:ext cx="38232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n’ont pas la même ligne d’action</a:t>
            </a:r>
            <a:endParaRPr dirty="0"/>
          </a:p>
        </p:txBody>
      </p:sp>
      <p:sp>
        <p:nvSpPr>
          <p:cNvPr id="11" name="Google Shape;4018;p65">
            <a:extLst>
              <a:ext uri="{FF2B5EF4-FFF2-40B4-BE49-F238E27FC236}">
                <a16:creationId xmlns:a16="http://schemas.microsoft.com/office/drawing/2014/main" id="{1A84D5ED-8B9A-2814-E815-1EEFC63A8F26}"/>
              </a:ext>
            </a:extLst>
          </p:cNvPr>
          <p:cNvSpPr txBox="1"/>
          <p:nvPr/>
        </p:nvSpPr>
        <p:spPr>
          <a:xfrm>
            <a:off x="2360358" y="6092467"/>
            <a:ext cx="341913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FF0000"/>
              </a:buClr>
              <a:buSzPts val="2000"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boîte ne reste pas en équilibre. Elle peut tourner.</a:t>
            </a:r>
            <a:endParaRPr dirty="0"/>
          </a:p>
        </p:txBody>
      </p:sp>
      <p:sp>
        <p:nvSpPr>
          <p:cNvPr id="14" name="Google Shape;4018;p65">
            <a:extLst>
              <a:ext uri="{FF2B5EF4-FFF2-40B4-BE49-F238E27FC236}">
                <a16:creationId xmlns:a16="http://schemas.microsoft.com/office/drawing/2014/main" id="{BDC4C5E2-D09B-47F2-E4C2-1565E3363273}"/>
              </a:ext>
            </a:extLst>
          </p:cNvPr>
          <p:cNvSpPr txBox="1"/>
          <p:nvPr/>
        </p:nvSpPr>
        <p:spPr>
          <a:xfrm>
            <a:off x="1720460" y="4701456"/>
            <a:ext cx="63989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AD15E5FD-D066-6C74-31EA-10C252A6A4B2}"/>
              </a:ext>
            </a:extLst>
          </p:cNvPr>
          <p:cNvCxnSpPr>
            <a:cxnSpLocks/>
          </p:cNvCxnSpPr>
          <p:nvPr/>
        </p:nvCxnSpPr>
        <p:spPr>
          <a:xfrm>
            <a:off x="3879964" y="5843386"/>
            <a:ext cx="4282731" cy="537292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 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avons appris à prévoir l’effet des forces qui se compensent et de celles qui ne se compensent pas.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917403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478148" y="3300146"/>
            <a:ext cx="982440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Prévoir</a:t>
            </a:r>
            <a:r>
              <a:rPr lang="fr-FR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l’effet des forces qui se compensent et de celles qui ne se compensent pas.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F47AB72-B4D2-F9CB-3F24-038FA1C2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>
            <a:extLst>
              <a:ext uri="{FF2B5EF4-FFF2-40B4-BE49-F238E27FC236}">
                <a16:creationId xmlns:a16="http://schemas.microsoft.com/office/drawing/2014/main" id="{9ACB4543-04DD-5DD9-9499-4E0A8C329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Ce qu’il faut retenir, Pour savoir si deux forces se compensent, je vérifie trois conditions: même ligne d’action, sens opposés et même intensité.</a:t>
            </a:r>
            <a:endParaRPr dirty="0"/>
          </a:p>
        </p:txBody>
      </p:sp>
      <p:pic>
        <p:nvPicPr>
          <p:cNvPr id="4041" name="Google Shape;4041;p68">
            <a:extLst>
              <a:ext uri="{FF2B5EF4-FFF2-40B4-BE49-F238E27FC236}">
                <a16:creationId xmlns:a16="http://schemas.microsoft.com/office/drawing/2014/main" id="{8E34AA02-4161-35A6-94A0-7A58DB609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D70217-F8E3-ACE3-9DB1-FC8FB9991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D695CB-38B1-1447-6027-EC9917FF199A}"/>
              </a:ext>
            </a:extLst>
          </p:cNvPr>
          <p:cNvSpPr txBox="1"/>
          <p:nvPr/>
        </p:nvSpPr>
        <p:spPr>
          <a:xfrm>
            <a:off x="2258616" y="1080638"/>
            <a:ext cx="72577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Effet des forces sur un corps initialement au repos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13D3F1-B5D7-9F05-CBF6-2F00D9A93A18}"/>
              </a:ext>
            </a:extLst>
          </p:cNvPr>
          <p:cNvSpPr/>
          <p:nvPr/>
        </p:nvSpPr>
        <p:spPr>
          <a:xfrm>
            <a:off x="1331845" y="4908912"/>
            <a:ext cx="4106433" cy="7218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reste au repos.</a:t>
            </a:r>
          </a:p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 équilibre)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04D71E-7B13-FBE8-1842-671BC1FE9ACB}"/>
              </a:ext>
            </a:extLst>
          </p:cNvPr>
          <p:cNvSpPr txBox="1"/>
          <p:nvPr/>
        </p:nvSpPr>
        <p:spPr>
          <a:xfrm>
            <a:off x="1331845" y="3226676"/>
            <a:ext cx="526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forces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compensent: 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C7926289-B4F6-3365-EE75-257D6AD2D4C0}"/>
              </a:ext>
            </a:extLst>
          </p:cNvPr>
          <p:cNvSpPr/>
          <p:nvPr/>
        </p:nvSpPr>
        <p:spPr>
          <a:xfrm>
            <a:off x="2752712" y="3842655"/>
            <a:ext cx="433137" cy="721895"/>
          </a:xfrm>
          <a:prstGeom prst="down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ED67AEEE-0636-3DD4-DD26-2338E3D020F4}"/>
              </a:ext>
            </a:extLst>
          </p:cNvPr>
          <p:cNvCxnSpPr>
            <a:cxnSpLocks/>
          </p:cNvCxnSpPr>
          <p:nvPr/>
        </p:nvCxnSpPr>
        <p:spPr>
          <a:xfrm rot="5400000">
            <a:off x="2880517" y="1910186"/>
            <a:ext cx="1366503" cy="1188975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CE467D45-D47B-4224-FE0B-A3B12F7A7E5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42145" y="1910003"/>
            <a:ext cx="1334727" cy="1221117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1F94E05-4454-102F-5B11-2260FB1BF82A}"/>
              </a:ext>
            </a:extLst>
          </p:cNvPr>
          <p:cNvSpPr/>
          <p:nvPr/>
        </p:nvSpPr>
        <p:spPr>
          <a:xfrm>
            <a:off x="7058526" y="4929358"/>
            <a:ext cx="4535842" cy="14233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peut se mettre en mouvement.</a:t>
            </a:r>
          </a:p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(perd son équilibre)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22E82F8B-A642-4579-36FD-D4D6789D1EAF}"/>
              </a:ext>
            </a:extLst>
          </p:cNvPr>
          <p:cNvSpPr/>
          <p:nvPr/>
        </p:nvSpPr>
        <p:spPr>
          <a:xfrm>
            <a:off x="9227561" y="3851962"/>
            <a:ext cx="433137" cy="721895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7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9" grpId="0" animBg="1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Prévoir l’effet des forces qui se compensent et de celles qui ne se compensent pas.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798458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523816"/>
              <a:ext cx="1158240" cy="257140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Les deux se compensent.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Les deux ne se compensent pas.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Le corps reste au repos.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Le corps peut se mettre en mouvement.</a:t>
              </a: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Identifier 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Prévoir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31" name="ZoneTexte 42"/>
          <p:cNvSpPr txBox="1"/>
          <p:nvPr/>
        </p:nvSpPr>
        <p:spPr>
          <a:xfrm>
            <a:off x="1079417" y="5277658"/>
            <a:ext cx="1014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Lorsqu’un solide (S) est en équilibre sous l’action de deux forces, ces deux forces ……………………………………..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……………………………………………………………………………………………………………………………………………………………………..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2912002" y="3232975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Défis 4, 5,6 et 7 de la page 66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faites les exercices suivants: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2483</Words>
  <Application>Microsoft Office PowerPoint</Application>
  <PresentationFormat>Grand écran</PresentationFormat>
  <Paragraphs>340</Paragraphs>
  <Slides>57</Slides>
  <Notes>54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57</vt:i4>
      </vt:variant>
    </vt:vector>
  </HeadingPairs>
  <TitlesOfParts>
    <vt:vector size="68" baseType="lpstr">
      <vt:lpstr>Calibri</vt:lpstr>
      <vt:lpstr>Arial</vt:lpstr>
      <vt:lpstr>Dosis</vt:lpstr>
      <vt:lpstr>Wingdings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! Prêts à démarrer notre séance ? Allons-y</vt:lpstr>
      <vt:lpstr>Présentation PowerPoint</vt:lpstr>
      <vt:lpstr>Observez ces images : à votre avis, quel comportement positif mettent-elles en évidence ?</vt:lpstr>
      <vt:lpstr>Le bon comportement est de travailler seul et de compter sur soi-même.</vt:lpstr>
      <vt:lpstr>Présentation PowerPoint</vt:lpstr>
      <vt:lpstr>Choisir l’affirmation correcte.</vt:lpstr>
      <vt:lpstr>Effectivement c’est la réponse B selon la loi d’équilibre.</vt:lpstr>
      <vt:lpstr>Choisir l’affirmation correcte.</vt:lpstr>
      <vt:lpstr>Selon la condition d’équilibre, le sens de la force exercée par la Terre est vers le bas.</vt:lpstr>
      <vt:lpstr>Choisir l’affirmation correcte.</vt:lpstr>
      <vt:lpstr>Le corps est en équilibre sous l’action de deux forces. Donc les deux forces ont la même intensité. L’intensité de la force exercée par la Terre est donc 3 N.</vt:lpstr>
      <vt:lpstr>Choisir l’affirmation correcte.</vt:lpstr>
      <vt:lpstr>La bonne affirmation est : B ( le corps est en équilibre sous l’action de deux forces.)</vt:lpstr>
      <vt:lpstr>Présentation PowerPoint</vt:lpstr>
      <vt:lpstr>Avant d’aborder notre tâche d’aujourd’hui, je vous présente la situation suivante :</vt:lpstr>
      <vt:lpstr>À la fin de cette séance, vous serez capables de prévoir l’effet des forces qui se compensent et de celles qui ne se compensent pas sur un corps initialement au repos.  </vt:lpstr>
      <vt:lpstr>Présentation PowerPoint</vt:lpstr>
      <vt:lpstr>Avant d’aborder notre tâche, nous rappelons ensemble la condition d’équilibre d’un corps soumis à deux forces.</vt:lpstr>
      <vt:lpstr>Cela veut dire que : </vt:lpstr>
      <vt:lpstr>La conclusion est :  </vt:lpstr>
      <vt:lpstr>Présentation PowerPoint</vt:lpstr>
      <vt:lpstr>Présentation PowerPoint</vt:lpstr>
      <vt:lpstr>Voici notre tâche principale. Je vais vous montrer comment vérifier si ces deux forces se compensent </vt:lpstr>
      <vt:lpstr>Pour réaliser la tâche je suis les étapes suivantes : </vt:lpstr>
      <vt:lpstr>Je commence par la première étape.</vt:lpstr>
      <vt:lpstr>Je passe maintenant à la deuxième étape.</vt:lpstr>
      <vt:lpstr>Je passe en enfin à la troisième étape . </vt:lpstr>
      <vt:lpstr>Je fais une synthèse: </vt:lpstr>
      <vt:lpstr>Présentation PowerPoint</vt:lpstr>
      <vt:lpstr>Choisissez la bonne réponse.</vt:lpstr>
      <vt:lpstr>Choisir la bonne réponse </vt:lpstr>
      <vt:lpstr>Répondez par oui ou non.</vt:lpstr>
      <vt:lpstr>La réponse est oui car les trois conditions sont vérifiées. </vt:lpstr>
      <vt:lpstr>Répondez par oui ou non.</vt:lpstr>
      <vt:lpstr>Les deux forces ne se compensent pas, car elles n’ont pas la même intensité.</vt:lpstr>
      <vt:lpstr>Présentation PowerPoint</vt:lpstr>
      <vt:lpstr>Maintenant, on va passer aux tâches à réaliser sur le livret. On commence par la tâche page 62 « Je m’entraîne en binôme ». Travaillez individuellement, puis discutez de vos réponses en binômes. </vt:lpstr>
      <vt:lpstr>Voilà la correction ; </vt:lpstr>
      <vt:lpstr>Présentation PowerPoint</vt:lpstr>
      <vt:lpstr>Maintenant c’est le moment de travailler tout seul. Prenez vos livrets page 62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 ?  </vt:lpstr>
      <vt:lpstr>Nous avons appris à prévoir l’effet des forces qui se compensent et de celles qui ne se compensent pas.</vt:lpstr>
      <vt:lpstr>Ce qu’il faut retenir, Pour savoir si deux forces se compensent, je vérifie trois conditions: même ligne d’action, sens opposés et même intensité.</vt:lpstr>
      <vt:lpstr>On termine par la carte lexicale suivante.</vt:lpstr>
      <vt:lpstr>Bravo à tous ! Révisez dans le livret ce qu’on a vu aujourd'hui et faites les exercices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salim elmokhtar</cp:lastModifiedBy>
  <cp:revision>28</cp:revision>
  <dcterms:created xsi:type="dcterms:W3CDTF">2024-05-28T10:13:00Z</dcterms:created>
  <dcterms:modified xsi:type="dcterms:W3CDTF">2026-05-21T11:49:12Z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